
<file path=[Content_Types].xml><?xml version="1.0" encoding="utf-8"?>
<Types xmlns="http://schemas.openxmlformats.org/package/2006/content-types">
  <Default Extension="png" ContentType="image/png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mv" ContentType="video/x-ms-wm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9" r:id="rId1"/>
    <p:sldMasterId id="2147483749" r:id="rId2"/>
  </p:sldMasterIdLst>
  <p:notesMasterIdLst>
    <p:notesMasterId r:id="rId20"/>
  </p:notesMasterIdLst>
  <p:sldIdLst>
    <p:sldId id="291" r:id="rId3"/>
    <p:sldId id="292" r:id="rId4"/>
    <p:sldId id="301" r:id="rId5"/>
    <p:sldId id="320" r:id="rId6"/>
    <p:sldId id="329" r:id="rId7"/>
    <p:sldId id="330" r:id="rId8"/>
    <p:sldId id="337" r:id="rId9"/>
    <p:sldId id="331" r:id="rId10"/>
    <p:sldId id="338" r:id="rId11"/>
    <p:sldId id="332" r:id="rId12"/>
    <p:sldId id="339" r:id="rId13"/>
    <p:sldId id="333" r:id="rId14"/>
    <p:sldId id="336" r:id="rId15"/>
    <p:sldId id="340" r:id="rId16"/>
    <p:sldId id="341" r:id="rId17"/>
    <p:sldId id="343" r:id="rId18"/>
    <p:sldId id="335" r:id="rId19"/>
  </p:sldIdLst>
  <p:sldSz cx="11522075" cy="6480175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041">
          <p15:clr>
            <a:srgbClr val="A4A3A4"/>
          </p15:clr>
        </p15:guide>
        <p15:guide id="2" pos="362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66FF"/>
    <a:srgbClr val="00FF00"/>
    <a:srgbClr val="326496"/>
    <a:srgbClr val="275084"/>
    <a:srgbClr val="D4D91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9" autoAdjust="0"/>
    <p:restoredTop sz="94696" autoAdjust="0"/>
  </p:normalViewPr>
  <p:slideViewPr>
    <p:cSldViewPr snapToGrid="0">
      <p:cViewPr varScale="1">
        <p:scale>
          <a:sx n="78" d="100"/>
          <a:sy n="78" d="100"/>
        </p:scale>
        <p:origin x="62" y="379"/>
      </p:cViewPr>
      <p:guideLst>
        <p:guide orient="horz" pos="2041"/>
        <p:guide pos="3629"/>
      </p:guideLst>
    </p:cSldViewPr>
  </p:slideViewPr>
  <p:outlineViewPr>
    <p:cViewPr>
      <p:scale>
        <a:sx n="33" d="100"/>
        <a:sy n="33" d="100"/>
      </p:scale>
      <p:origin x="0" y="328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FA08920E-9A0E-044C-B15F-C289302AE07D}" type="datetimeFigureOut">
              <a:rPr lang="en-US"/>
              <a:pPr/>
              <a:t>29-Nov-17</a:t>
            </a:fld>
            <a:endParaRPr lang="pt-B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BR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x-none" noProof="0" smtClean="0"/>
              <a:t>Click to edit Master text styles</a:t>
            </a:r>
          </a:p>
          <a:p>
            <a:pPr lvl="1"/>
            <a:r>
              <a:rPr lang="x-none" noProof="0" smtClean="0"/>
              <a:t>Second level</a:t>
            </a:r>
          </a:p>
          <a:p>
            <a:pPr lvl="2"/>
            <a:r>
              <a:rPr lang="x-none" noProof="0" smtClean="0"/>
              <a:t>Third level</a:t>
            </a:r>
          </a:p>
          <a:p>
            <a:pPr lvl="3"/>
            <a:r>
              <a:rPr lang="x-none" noProof="0" smtClean="0"/>
              <a:t>Fourth level</a:t>
            </a:r>
          </a:p>
          <a:p>
            <a:pPr lvl="4"/>
            <a:r>
              <a:rPr lang="x-none" noProof="0" smtClean="0"/>
              <a:t>Fifth level</a:t>
            </a:r>
            <a:endParaRPr lang="pt-BR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866F9EB9-925F-5B4D-BF44-EEB043C220A5}" type="slidenum">
              <a:rPr lang="pt-BR"/>
              <a:pPr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4067504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1522075" cy="64801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3060700"/>
            <a:ext cx="179388" cy="358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0" y="6119813"/>
            <a:ext cx="11520488" cy="360362"/>
          </a:xfrm>
          <a:prstGeom prst="rect">
            <a:avLst/>
          </a:prstGeom>
          <a:solidFill>
            <a:srgbClr val="2750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pic>
        <p:nvPicPr>
          <p:cNvPr id="7" name="Picture 7" descr="D:\users\mazza\[TecGraf]\[Logos]\Branco\Tecgraf.wmf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1475" y="2771775"/>
            <a:ext cx="3170238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59999" y="3060000"/>
            <a:ext cx="10801638" cy="360000"/>
          </a:xfrm>
        </p:spPr>
        <p:txBody>
          <a:bodyPr/>
          <a:lstStyle>
            <a:lvl1pPr>
              <a:defRPr sz="3600">
                <a:solidFill>
                  <a:srgbClr val="275084"/>
                </a:solidFill>
              </a:defRPr>
            </a:lvl1pPr>
          </a:lstStyle>
          <a:p>
            <a:r>
              <a:rPr lang="en-US" dirty="0" smtClean="0"/>
              <a:t>Click to edit Master title </a:t>
            </a:r>
            <a:r>
              <a:rPr lang="en-US" dirty="0" err="1" smtClean="0"/>
              <a:t>stylde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0437" y="3780000"/>
            <a:ext cx="9145016" cy="1440000"/>
          </a:xfr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>
              <a:buNone/>
              <a:defRPr lang="en-US" sz="2800" b="0" dirty="0">
                <a:solidFill>
                  <a:srgbClr val="275084"/>
                </a:solidFill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9" name="Picture 8" descr="tecgraf_vertical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7461" y="3744143"/>
            <a:ext cx="1660932" cy="2053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75178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79388"/>
            <a:ext cx="179388" cy="360362"/>
          </a:xfrm>
          <a:prstGeom prst="rect">
            <a:avLst/>
          </a:prstGeom>
          <a:solidFill>
            <a:srgbClr val="3264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3A63B65-902F-714C-94AC-EF35921EE6B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4302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53504" y="259508"/>
            <a:ext cx="2592467" cy="552914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6104" y="259508"/>
            <a:ext cx="7585366" cy="552914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2305938-974C-7141-9CFE-9D3B023F779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5809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1522075" cy="6480175"/>
          </a:xfrm>
          <a:prstGeom prst="rect">
            <a:avLst/>
          </a:prstGeom>
          <a:solidFill>
            <a:srgbClr val="3264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3060700"/>
            <a:ext cx="179388" cy="358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0" y="6119813"/>
            <a:ext cx="11520488" cy="360362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pic>
        <p:nvPicPr>
          <p:cNvPr id="7" name="Picture 7" descr="D:\users\mazza\[TecGraf]\[Logos]\Branco\Tecgraf.wmf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1475" y="2771775"/>
            <a:ext cx="3170238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9999" y="3060000"/>
            <a:ext cx="10801637" cy="360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0437" y="3780000"/>
            <a:ext cx="10801200" cy="14400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3387781-CD0C-7243-A0B3-F765EE8E004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410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79388"/>
            <a:ext cx="179388" cy="360362"/>
          </a:xfrm>
          <a:prstGeom prst="rect">
            <a:avLst/>
          </a:prstGeom>
          <a:solidFill>
            <a:srgbClr val="3264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645BB54-B494-894E-B3CF-A0B2F8A80C6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3697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0164" y="4164113"/>
            <a:ext cx="9793764" cy="128703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0164" y="2746575"/>
            <a:ext cx="9793764" cy="1417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7D01E01-0D3B-A04C-A192-0A96ED1C5B9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3743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79388"/>
            <a:ext cx="179388" cy="360362"/>
          </a:xfrm>
          <a:prstGeom prst="rect">
            <a:avLst/>
          </a:prstGeom>
          <a:solidFill>
            <a:srgbClr val="3264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6104" y="1512041"/>
            <a:ext cx="5088916" cy="42766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57055" y="1512041"/>
            <a:ext cx="5088916" cy="42766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05BEA49-CF82-4C4F-A09D-7BCA3D7D9C9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4097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79388"/>
            <a:ext cx="179388" cy="360362"/>
          </a:xfrm>
          <a:prstGeom prst="rect">
            <a:avLst/>
          </a:prstGeom>
          <a:solidFill>
            <a:srgbClr val="3264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6104" y="1450540"/>
            <a:ext cx="5090917" cy="6045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6104" y="2055056"/>
            <a:ext cx="5090917" cy="37336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53055" y="1450540"/>
            <a:ext cx="5092917" cy="6045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53055" y="2055056"/>
            <a:ext cx="5092917" cy="37336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C1FCDF1-7C0E-A349-8E34-A1A7565CF27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8883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179388"/>
            <a:ext cx="179388" cy="360362"/>
          </a:xfrm>
          <a:prstGeom prst="rect">
            <a:avLst/>
          </a:prstGeom>
          <a:solidFill>
            <a:srgbClr val="3264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BC2E6CA-3846-6C42-A0B2-D7D1BB09C40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0618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854B4BD-57B1-3242-BDE4-8C208DF6F5A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72839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105" y="258007"/>
            <a:ext cx="3790683" cy="109803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811" y="258007"/>
            <a:ext cx="6441160" cy="55306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6105" y="1356037"/>
            <a:ext cx="3790683" cy="443262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6263" y="6005513"/>
            <a:ext cx="2687637" cy="3460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cs typeface="Arial" charset="0"/>
              </a:defRPr>
            </a:lvl1pPr>
          </a:lstStyle>
          <a:p>
            <a:fld id="{7A29346F-791C-4446-8DED-EC092C4E66B8}" type="datetimeFigureOut">
              <a:rPr lang="en-US"/>
              <a:pPr/>
              <a:t>29-Nov-17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937000" y="6005513"/>
            <a:ext cx="3648075" cy="34607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CCAE00-E8AA-184A-9EEA-631FEE8EAB9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258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79388"/>
            <a:ext cx="179388" cy="360362"/>
          </a:xfrm>
          <a:prstGeom prst="rect">
            <a:avLst/>
          </a:prstGeom>
          <a:solidFill>
            <a:srgbClr val="3264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5CED40B-059F-AB40-B4DA-3569C459FB0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29778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58407" y="4536122"/>
            <a:ext cx="6913245" cy="53551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58407" y="579016"/>
            <a:ext cx="6913245" cy="388810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58407" y="5071637"/>
            <a:ext cx="6913245" cy="76052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6263" y="6005513"/>
            <a:ext cx="2687637" cy="3460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cs typeface="Arial" charset="0"/>
              </a:defRPr>
            </a:lvl1pPr>
          </a:lstStyle>
          <a:p>
            <a:fld id="{96F529BE-65CC-4848-909D-4D837AA27212}" type="datetimeFigureOut">
              <a:rPr lang="en-US"/>
              <a:pPr/>
              <a:t>29-Nov-17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937000" y="6005513"/>
            <a:ext cx="3648075" cy="34607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89B214-9A5B-564F-8E92-EC2A89D0950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93394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79388"/>
            <a:ext cx="179388" cy="360362"/>
          </a:xfrm>
          <a:prstGeom prst="rect">
            <a:avLst/>
          </a:prstGeom>
          <a:solidFill>
            <a:srgbClr val="3264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23C4DEB-AE81-D84A-8AD0-7FFCA4228A2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7632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53504" y="259508"/>
            <a:ext cx="2592467" cy="552914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6104" y="259508"/>
            <a:ext cx="7585366" cy="552914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FAC7610-8A4B-9144-9B8C-410E68FE8E5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5980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0164" y="4164113"/>
            <a:ext cx="9793764" cy="128703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0164" y="2746575"/>
            <a:ext cx="9793764" cy="1417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60378BC-B104-8342-A996-8A5FAA637D1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9610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79388"/>
            <a:ext cx="179388" cy="360362"/>
          </a:xfrm>
          <a:prstGeom prst="rect">
            <a:avLst/>
          </a:prstGeom>
          <a:solidFill>
            <a:srgbClr val="3264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6104" y="1512041"/>
            <a:ext cx="5088916" cy="42766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57055" y="1512041"/>
            <a:ext cx="5088916" cy="42766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4BEBEB3-BB09-4747-972B-34D622865F5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539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79388"/>
            <a:ext cx="179388" cy="360362"/>
          </a:xfrm>
          <a:prstGeom prst="rect">
            <a:avLst/>
          </a:prstGeom>
          <a:solidFill>
            <a:srgbClr val="3264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6104" y="1450540"/>
            <a:ext cx="5090917" cy="6045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6104" y="2055056"/>
            <a:ext cx="5090917" cy="37336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53055" y="1450540"/>
            <a:ext cx="5092917" cy="6045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53055" y="2055056"/>
            <a:ext cx="5092917" cy="37336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A62BB3A-1642-9D45-B099-5E16DC72F8D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2670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179388"/>
            <a:ext cx="179388" cy="360362"/>
          </a:xfrm>
          <a:prstGeom prst="rect">
            <a:avLst/>
          </a:prstGeom>
          <a:solidFill>
            <a:srgbClr val="3264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0C70403-7E9C-9B42-926F-55DDC980EB1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9342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FF2A1ED-2744-E345-BB11-B836601B98F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133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105" y="258007"/>
            <a:ext cx="3790683" cy="109803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811" y="258007"/>
            <a:ext cx="6441160" cy="55306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6105" y="1356037"/>
            <a:ext cx="3790683" cy="443262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6263" y="6005513"/>
            <a:ext cx="2687637" cy="3460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cs typeface="Arial" charset="0"/>
              </a:defRPr>
            </a:lvl1pPr>
          </a:lstStyle>
          <a:p>
            <a:fld id="{B6EDC951-3E09-BF49-843C-89AC0C1C7DC2}" type="datetimeFigureOut">
              <a:rPr lang="en-US"/>
              <a:pPr/>
              <a:t>29-Nov-17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937000" y="6005513"/>
            <a:ext cx="3648075" cy="34607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07271B-BB3A-184C-8C23-FEE3D5E12FE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9673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58407" y="4536122"/>
            <a:ext cx="6913245" cy="53551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58407" y="579016"/>
            <a:ext cx="6913245" cy="388810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58407" y="5071637"/>
            <a:ext cx="6913245" cy="76052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6263" y="6005513"/>
            <a:ext cx="2687637" cy="3460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cs typeface="Arial" charset="0"/>
              </a:defRPr>
            </a:lvl1pPr>
          </a:lstStyle>
          <a:p>
            <a:fld id="{D55C6CCE-2F0C-1A4C-8ED0-0B7D324CA7A4}" type="datetimeFigureOut">
              <a:rPr lang="en-US"/>
              <a:pPr/>
              <a:t>29-Nov-17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937000" y="6005513"/>
            <a:ext cx="3648075" cy="34607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A8F68D-8D2A-4447-AA14-1B41497496F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0814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4.wmf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w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6236897"/>
            <a:ext cx="11520488" cy="243277"/>
          </a:xfrm>
          <a:prstGeom prst="rect">
            <a:avLst/>
          </a:prstGeom>
          <a:solidFill>
            <a:srgbClr val="2750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144413" y="215751"/>
            <a:ext cx="11161240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44413" y="791815"/>
            <a:ext cx="11233248" cy="5184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</a:t>
            </a:r>
            <a:r>
              <a:rPr lang="en-US" dirty="0" smtClean="0"/>
              <a:t>level</a:t>
            </a:r>
          </a:p>
          <a:p>
            <a:pPr lvl="5"/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727635" y="6243848"/>
            <a:ext cx="4065218" cy="21748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800" b="0">
                <a:solidFill>
                  <a:schemeClr val="bg1"/>
                </a:solidFill>
                <a:cs typeface="Arial" charset="0"/>
              </a:defRPr>
            </a:lvl1pPr>
          </a:lstStyle>
          <a:p>
            <a:r>
              <a:rPr lang="en-US" smtClean="0"/>
              <a:t>Grupo de Visualização – Instituto Tecgraf/PUC-Rio</a:t>
            </a:r>
            <a:endParaRPr lang="en-US" dirty="0"/>
          </a:p>
        </p:txBody>
      </p:sp>
      <p:grpSp>
        <p:nvGrpSpPr>
          <p:cNvPr id="5" name="Group 4"/>
          <p:cNvGrpSpPr>
            <a:grpSpLocks noChangeAspect="1"/>
          </p:cNvGrpSpPr>
          <p:nvPr userDrawn="1"/>
        </p:nvGrpSpPr>
        <p:grpSpPr>
          <a:xfrm>
            <a:off x="11272210" y="6254264"/>
            <a:ext cx="245045" cy="216000"/>
            <a:chOff x="7103463" y="6146824"/>
            <a:chExt cx="371966" cy="327877"/>
          </a:xfrm>
        </p:grpSpPr>
        <p:sp>
          <p:nvSpPr>
            <p:cNvPr id="3" name="Rectangle 2"/>
            <p:cNvSpPr/>
            <p:nvPr userDrawn="1"/>
          </p:nvSpPr>
          <p:spPr>
            <a:xfrm>
              <a:off x="7129190" y="6146824"/>
              <a:ext cx="313010" cy="31301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7508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Picture 9" descr="tecgraf_vertical.png"/>
            <p:cNvPicPr>
              <a:picLocks noChangeAspect="1"/>
            </p:cNvPicPr>
            <p:nvPr userDrawn="1"/>
          </p:nvPicPr>
          <p:blipFill rotWithShape="1">
            <a:blip r:embed="rId1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1342"/>
            <a:stretch/>
          </p:blipFill>
          <p:spPr>
            <a:xfrm>
              <a:off x="7103463" y="6158905"/>
              <a:ext cx="371966" cy="315796"/>
            </a:xfrm>
            <a:prstGeom prst="rect">
              <a:avLst/>
            </a:prstGeom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01" r:id="rId1"/>
    <p:sldLayoutId id="2147484202" r:id="rId2"/>
    <p:sldLayoutId id="2147484195" r:id="rId3"/>
    <p:sldLayoutId id="2147484203" r:id="rId4"/>
    <p:sldLayoutId id="2147484204" r:id="rId5"/>
    <p:sldLayoutId id="2147484205" r:id="rId6"/>
    <p:sldLayoutId id="2147484196" r:id="rId7"/>
    <p:sldLayoutId id="2147484206" r:id="rId8"/>
    <p:sldLayoutId id="2147484207" r:id="rId9"/>
    <p:sldLayoutId id="2147484208" r:id="rId10"/>
    <p:sldLayoutId id="2147484197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0" kern="1200">
          <a:solidFill>
            <a:srgbClr val="275084"/>
          </a:solidFill>
          <a:latin typeface="Calibri"/>
          <a:ea typeface="ＭＳ Ｐゴシック" charset="0"/>
          <a:cs typeface="Calibri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326496"/>
          </a:solidFill>
          <a:latin typeface="Arial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326496"/>
          </a:solidFill>
          <a:latin typeface="Arial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326496"/>
          </a:solidFill>
          <a:latin typeface="Arial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326496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25406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25406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25406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254061"/>
          </a:solidFill>
          <a:latin typeface="Arial" charset="0"/>
        </a:defRPr>
      </a:lvl9pPr>
    </p:titleStyle>
    <p:bodyStyle>
      <a:lvl1pPr marL="126000" indent="-198000" algn="l" rtl="0" eaLnBrk="0" fontAlgn="base" hangingPunct="0">
        <a:spcBef>
          <a:spcPts val="600"/>
        </a:spcBef>
        <a:spcAft>
          <a:spcPct val="0"/>
        </a:spcAft>
        <a:buFont typeface="Arial" charset="0"/>
        <a:buChar char="•"/>
        <a:defRPr sz="2400" kern="1200">
          <a:solidFill>
            <a:schemeClr val="tx1">
              <a:lumMod val="65000"/>
              <a:lumOff val="35000"/>
            </a:schemeClr>
          </a:solidFill>
          <a:latin typeface="Calibri"/>
          <a:ea typeface="ＭＳ Ｐゴシック" charset="0"/>
          <a:cs typeface="Calibri"/>
        </a:defRPr>
      </a:lvl1pPr>
      <a:lvl2pPr marL="525600" indent="-2124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200" kern="1200">
          <a:solidFill>
            <a:schemeClr val="tx1">
              <a:lumMod val="65000"/>
              <a:lumOff val="35000"/>
            </a:schemeClr>
          </a:solidFill>
          <a:latin typeface="Calibri"/>
          <a:ea typeface="ＭＳ Ｐゴシック" charset="0"/>
          <a:cs typeface="Calibri"/>
        </a:defRPr>
      </a:lvl2pPr>
      <a:lvl3pPr marL="640800" indent="-1584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Calibri"/>
          <a:ea typeface="ＭＳ Ｐゴシック" charset="0"/>
          <a:cs typeface="Calibri"/>
        </a:defRPr>
      </a:lvl3pPr>
      <a:lvl4pPr marL="882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Calibri"/>
          <a:ea typeface="ＭＳ Ｐゴシック" charset="0"/>
          <a:cs typeface="Calibri"/>
        </a:defRPr>
      </a:lvl4pPr>
      <a:lvl5pPr marL="1080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lang="en-US" sz="1800" kern="1200" baseline="0" dirty="0">
          <a:solidFill>
            <a:schemeClr val="tx1">
              <a:lumMod val="65000"/>
              <a:lumOff val="35000"/>
            </a:schemeClr>
          </a:solidFill>
          <a:latin typeface="Calibri"/>
          <a:ea typeface="ＭＳ Ｐゴシック" charset="0"/>
          <a:cs typeface="Calibri"/>
        </a:defRPr>
      </a:lvl5pPr>
      <a:lvl6pPr marL="1260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6119813"/>
            <a:ext cx="11520488" cy="360362"/>
          </a:xfrm>
          <a:prstGeom prst="rect">
            <a:avLst/>
          </a:prstGeom>
          <a:solidFill>
            <a:srgbClr val="3264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051" name="Title Placeholder 1"/>
          <p:cNvSpPr>
            <a:spLocks noGrp="1"/>
          </p:cNvSpPr>
          <p:nvPr>
            <p:ph type="title"/>
          </p:nvPr>
        </p:nvSpPr>
        <p:spPr bwMode="auto">
          <a:xfrm>
            <a:off x="360363" y="179388"/>
            <a:ext cx="10799762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60363" y="900113"/>
            <a:ext cx="10799762" cy="4500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2053" name="Picture 5" descr="D:\users\mazza\[TecGraf]\[Logos]\Branco\Petrobras.wmf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4113" y="6191250"/>
            <a:ext cx="1109662" cy="21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7" descr="D:\users\mazza\[TecGraf]\[Logos]\Branco\Tecgraf.wmf"/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263" y="6156325"/>
            <a:ext cx="973137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9"/>
          <p:cNvPicPr>
            <a:picLocks noChangeAspect="1" noChangeArrowheads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6173788"/>
            <a:ext cx="252413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00675" y="6191250"/>
            <a:ext cx="719138" cy="21748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000" b="1">
                <a:solidFill>
                  <a:schemeClr val="bg1"/>
                </a:solidFill>
                <a:cs typeface="Arial" charset="0"/>
              </a:defRPr>
            </a:lvl1pPr>
          </a:lstStyle>
          <a:p>
            <a:fld id="{D6357FA5-2B4D-4D4D-9116-2AD0178FB228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0" y="6119813"/>
            <a:ext cx="179388" cy="360362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09" r:id="rId1"/>
    <p:sldLayoutId id="2147484210" r:id="rId2"/>
    <p:sldLayoutId id="2147484198" r:id="rId3"/>
    <p:sldLayoutId id="2147484211" r:id="rId4"/>
    <p:sldLayoutId id="2147484212" r:id="rId5"/>
    <p:sldLayoutId id="2147484213" r:id="rId6"/>
    <p:sldLayoutId id="2147484199" r:id="rId7"/>
    <p:sldLayoutId id="2147484214" r:id="rId8"/>
    <p:sldLayoutId id="2147484215" r:id="rId9"/>
    <p:sldLayoutId id="2147484216" r:id="rId10"/>
    <p:sldLayoutId id="2147484200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 kern="1200">
          <a:solidFill>
            <a:srgbClr val="326496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326496"/>
          </a:solidFill>
          <a:latin typeface="Arial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326496"/>
          </a:solidFill>
          <a:latin typeface="Arial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326496"/>
          </a:solidFill>
          <a:latin typeface="Arial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326496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25406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25406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25406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25406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7F7F7F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7F7F7F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+mn-lt"/>
          <a:ea typeface="ＭＳ Ｐゴシック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7F7F7F"/>
          </a:solidFill>
          <a:latin typeface="+mn-lt"/>
          <a:ea typeface="ＭＳ Ｐゴシック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600" kern="1200">
          <a:solidFill>
            <a:srgbClr val="7F7F7F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wmv"/><Relationship Id="rId1" Type="http://schemas.microsoft.com/office/2007/relationships/media" Target="../media/media2.wmv"/><Relationship Id="rId5" Type="http://schemas.openxmlformats.org/officeDocument/2006/relationships/image" Target="../media/image12.png"/><Relationship Id="rId4" Type="http://schemas.openxmlformats.org/officeDocument/2006/relationships/image" Target="../media/image9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6" Type="http://schemas.openxmlformats.org/officeDocument/2006/relationships/image" Target="../media/image11.emf"/><Relationship Id="rId5" Type="http://schemas.openxmlformats.org/officeDocument/2006/relationships/image" Target="../media/image10.png"/><Relationship Id="rId4" Type="http://schemas.openxmlformats.org/officeDocument/2006/relationships/image" Target="../media/image9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5" Type="http://schemas.openxmlformats.org/officeDocument/2006/relationships/image" Target="../media/image10.png"/><Relationship Id="rId4" Type="http://schemas.openxmlformats.org/officeDocument/2006/relationships/image" Target="../media/image9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wmv"/><Relationship Id="rId1" Type="http://schemas.microsoft.com/office/2007/relationships/media" Target="../media/media2.wmv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TopSim</a:t>
            </a:r>
            <a:r>
              <a:rPr lang="en-US" dirty="0" smtClean="0"/>
              <a:t> – Um </a:t>
            </a:r>
            <a:r>
              <a:rPr lang="en-US" i="1" dirty="0" smtClean="0"/>
              <a:t>framework</a:t>
            </a:r>
            <a:r>
              <a:rPr lang="en-US" dirty="0" smtClean="0"/>
              <a:t> </a:t>
            </a:r>
            <a:r>
              <a:rPr lang="en-US" dirty="0" err="1" smtClean="0"/>
              <a:t>baseado</a:t>
            </a:r>
            <a:r>
              <a:rPr lang="en-US" dirty="0" smtClean="0"/>
              <a:t> </a:t>
            </a:r>
            <a:r>
              <a:rPr lang="en-US" dirty="0" err="1" smtClean="0"/>
              <a:t>em</a:t>
            </a:r>
            <a:r>
              <a:rPr lang="en-US" dirty="0" smtClean="0"/>
              <a:t> plugins para </a:t>
            </a:r>
            <a:r>
              <a:rPr lang="en-US" dirty="0" err="1" smtClean="0"/>
              <a:t>simulação</a:t>
            </a:r>
            <a:r>
              <a:rPr lang="en-US" dirty="0" smtClean="0"/>
              <a:t> </a:t>
            </a:r>
            <a:r>
              <a:rPr lang="en-US" dirty="0" err="1" smtClean="0"/>
              <a:t>numérica</a:t>
            </a:r>
            <a:r>
              <a:rPr lang="en-US" dirty="0" smtClean="0"/>
              <a:t> de </a:t>
            </a:r>
            <a:r>
              <a:rPr lang="en-US" dirty="0" err="1" smtClean="0"/>
              <a:t>larga</a:t>
            </a:r>
            <a:r>
              <a:rPr lang="en-US" dirty="0" smtClean="0"/>
              <a:t> </a:t>
            </a:r>
            <a:r>
              <a:rPr lang="en-US" dirty="0" err="1" smtClean="0"/>
              <a:t>escala</a:t>
            </a:r>
            <a:endParaRPr lang="en-US" dirty="0"/>
          </a:p>
        </p:txBody>
      </p:sp>
      <p:sp>
        <p:nvSpPr>
          <p:cNvPr id="4" name="TextShape 1"/>
          <p:cNvSpPr txBox="1"/>
          <p:nvPr/>
        </p:nvSpPr>
        <p:spPr>
          <a:xfrm>
            <a:off x="359999" y="4321208"/>
            <a:ext cx="2260769" cy="373233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1600" dirty="0" err="1" smtClean="0">
                <a:solidFill>
                  <a:schemeClr val="tx2"/>
                </a:solidFill>
                <a:latin typeface="Arial"/>
              </a:rPr>
              <a:t>Novembro</a:t>
            </a:r>
            <a:r>
              <a:rPr lang="en-US" sz="1600" dirty="0" smtClean="0">
                <a:solidFill>
                  <a:schemeClr val="tx2"/>
                </a:solidFill>
                <a:latin typeface="Arial"/>
              </a:rPr>
              <a:t> </a:t>
            </a:r>
            <a:r>
              <a:rPr lang="en-US" sz="1600" dirty="0" smtClean="0">
                <a:solidFill>
                  <a:schemeClr val="tx2"/>
                </a:solidFill>
                <a:latin typeface="Arial"/>
              </a:rPr>
              <a:t>de 2017</a:t>
            </a:r>
            <a:endParaRPr lang="en-US" sz="16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4744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CustomShape 3"/>
          <p:cNvSpPr/>
          <p:nvPr/>
        </p:nvSpPr>
        <p:spPr>
          <a:xfrm>
            <a:off x="560243" y="721919"/>
            <a:ext cx="11132114" cy="414299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err="1" smtClean="0">
                <a:solidFill>
                  <a:srgbClr val="000000"/>
                </a:solidFill>
                <a:latin typeface="Calibri"/>
              </a:rPr>
              <a:t>Análise</a:t>
            </a:r>
            <a:r>
              <a:rPr lang="en-US" sz="2400" dirty="0" smtClean="0">
                <a:solidFill>
                  <a:srgbClr val="000000"/>
                </a:solidFill>
                <a:latin typeface="Calibri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Calibri"/>
              </a:rPr>
              <a:t>estática</a:t>
            </a:r>
            <a:r>
              <a:rPr lang="en-US" sz="2400" dirty="0" smtClean="0">
                <a:solidFill>
                  <a:srgbClr val="000000"/>
                </a:solidFill>
                <a:latin typeface="Calibri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Calibri"/>
              </a:rPr>
              <a:t>não</a:t>
            </a:r>
            <a:r>
              <a:rPr lang="en-US" sz="2400" dirty="0" smtClean="0">
                <a:solidFill>
                  <a:srgbClr val="000000"/>
                </a:solidFill>
                <a:latin typeface="Calibri"/>
              </a:rPr>
              <a:t>-linear</a:t>
            </a:r>
            <a:r>
              <a:rPr lang="en-US" sz="2400" dirty="0" smtClean="0">
                <a:solidFill>
                  <a:srgbClr val="000000"/>
                </a:solidFill>
                <a:latin typeface="Calibri"/>
              </a:rPr>
              <a:t>: Frame de Lee</a:t>
            </a:r>
            <a:endParaRPr lang="en-US" sz="2400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TopSim</a:t>
            </a:r>
            <a:r>
              <a:rPr lang="en-US" dirty="0" smtClean="0"/>
              <a:t> Framework</a:t>
            </a:r>
            <a:endParaRPr lang="en-US" dirty="0"/>
          </a:p>
        </p:txBody>
      </p:sp>
      <p:sp>
        <p:nvSpPr>
          <p:cNvPr id="70" name="CustomShape 3"/>
          <p:cNvSpPr>
            <a:spLocks noChangeAspect="1"/>
          </p:cNvSpPr>
          <p:nvPr/>
        </p:nvSpPr>
        <p:spPr>
          <a:xfrm>
            <a:off x="2374999" y="2882384"/>
            <a:ext cx="1035274" cy="467311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DAE3F3"/>
              </a:gs>
              <a:gs pos="100000">
                <a:srgbClr val="8FAADC"/>
              </a:gs>
            </a:gsLst>
            <a:lin ang="16200000"/>
          </a:gradFill>
          <a:ln w="12600">
            <a:solidFill>
              <a:srgbClr val="000000"/>
            </a:solidFill>
            <a:round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1600" b="1" dirty="0">
                <a:solidFill>
                  <a:srgbClr val="000000"/>
                </a:solidFill>
                <a:latin typeface="Times New Roman"/>
              </a:rPr>
              <a:t>Static </a:t>
            </a:r>
            <a:endParaRPr sz="1600" dirty="0"/>
          </a:p>
        </p:txBody>
      </p:sp>
      <p:sp>
        <p:nvSpPr>
          <p:cNvPr id="88" name="CustomShape 4"/>
          <p:cNvSpPr>
            <a:spLocks noChangeAspect="1"/>
          </p:cNvSpPr>
          <p:nvPr/>
        </p:nvSpPr>
        <p:spPr>
          <a:xfrm>
            <a:off x="319394" y="2758859"/>
            <a:ext cx="1413963" cy="733148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D9D9D9"/>
              </a:gs>
              <a:gs pos="100000">
                <a:srgbClr val="808080"/>
              </a:gs>
            </a:gsLst>
            <a:lin ang="16200000"/>
          </a:gradFill>
          <a:ln w="12600">
            <a:solidFill>
              <a:srgbClr val="000000"/>
            </a:solidFill>
            <a:round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2400" b="1">
                <a:solidFill>
                  <a:srgbClr val="000000"/>
                </a:solidFill>
                <a:latin typeface="Arial"/>
              </a:rPr>
              <a:t>Host</a:t>
            </a:r>
            <a:endParaRPr sz="2400"/>
          </a:p>
        </p:txBody>
      </p:sp>
      <p:sp>
        <p:nvSpPr>
          <p:cNvPr id="90" name="Line 5"/>
          <p:cNvSpPr/>
          <p:nvPr/>
        </p:nvSpPr>
        <p:spPr>
          <a:xfrm flipV="1">
            <a:off x="1736657" y="3125433"/>
            <a:ext cx="257024" cy="6175"/>
          </a:xfrm>
          <a:prstGeom prst="line">
            <a:avLst/>
          </a:prstGeom>
          <a:ln w="25560">
            <a:solidFill>
              <a:srgbClr val="000000"/>
            </a:solidFill>
            <a:round/>
          </a:ln>
        </p:spPr>
      </p:sp>
      <p:sp>
        <p:nvSpPr>
          <p:cNvPr id="91" name="CustomShape 6"/>
          <p:cNvSpPr>
            <a:spLocks noChangeAspect="1"/>
          </p:cNvSpPr>
          <p:nvPr/>
        </p:nvSpPr>
        <p:spPr>
          <a:xfrm rot="10604885">
            <a:off x="2005808" y="3044971"/>
            <a:ext cx="166678" cy="166678"/>
          </a:xfrm>
          <a:prstGeom prst="arc">
            <a:avLst>
              <a:gd name="adj1" fmla="val 16200000"/>
              <a:gd name="adj2" fmla="val 5826649"/>
            </a:avLst>
          </a:prstGeom>
          <a:noFill/>
          <a:ln w="25560">
            <a:solidFill>
              <a:srgbClr val="000000"/>
            </a:solidFill>
            <a:round/>
          </a:ln>
        </p:spPr>
      </p:sp>
      <p:sp>
        <p:nvSpPr>
          <p:cNvPr id="92" name="Line 12"/>
          <p:cNvSpPr/>
          <p:nvPr/>
        </p:nvSpPr>
        <p:spPr>
          <a:xfrm>
            <a:off x="2892922" y="3347686"/>
            <a:ext cx="0" cy="167435"/>
          </a:xfrm>
          <a:prstGeom prst="line">
            <a:avLst/>
          </a:prstGeom>
          <a:ln w="25560">
            <a:solidFill>
              <a:srgbClr val="000000"/>
            </a:solidFill>
            <a:round/>
          </a:ln>
        </p:spPr>
      </p:sp>
      <p:sp>
        <p:nvSpPr>
          <p:cNvPr id="93" name="Line 15"/>
          <p:cNvSpPr/>
          <p:nvPr/>
        </p:nvSpPr>
        <p:spPr>
          <a:xfrm flipH="1">
            <a:off x="2889112" y="3659596"/>
            <a:ext cx="2198" cy="121085"/>
          </a:xfrm>
          <a:prstGeom prst="line">
            <a:avLst/>
          </a:prstGeom>
          <a:ln w="25560">
            <a:solidFill>
              <a:srgbClr val="000000"/>
            </a:solidFill>
            <a:round/>
          </a:ln>
        </p:spPr>
      </p:sp>
      <p:sp>
        <p:nvSpPr>
          <p:cNvPr id="94" name="CustomShape 17"/>
          <p:cNvSpPr>
            <a:spLocks noChangeAspect="1"/>
          </p:cNvSpPr>
          <p:nvPr/>
        </p:nvSpPr>
        <p:spPr>
          <a:xfrm>
            <a:off x="4135286" y="4662224"/>
            <a:ext cx="1035274" cy="467311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DAE3F3"/>
              </a:gs>
              <a:gs pos="100000">
                <a:srgbClr val="8FAADC"/>
              </a:gs>
            </a:gsLst>
            <a:lin ang="16200000"/>
          </a:gradFill>
          <a:ln w="12600">
            <a:solidFill>
              <a:srgbClr val="000000"/>
            </a:solidFill>
            <a:round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1600" b="1">
                <a:solidFill>
                  <a:srgbClr val="000000"/>
                </a:solidFill>
                <a:latin typeface="Times New Roman"/>
              </a:rPr>
              <a:t>Umfpack</a:t>
            </a:r>
            <a:endParaRPr sz="1600"/>
          </a:p>
        </p:txBody>
      </p:sp>
      <p:sp>
        <p:nvSpPr>
          <p:cNvPr id="101" name="CustomShape 22"/>
          <p:cNvSpPr/>
          <p:nvPr/>
        </p:nvSpPr>
        <p:spPr>
          <a:xfrm>
            <a:off x="4127303" y="3775680"/>
            <a:ext cx="1035274" cy="467311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chemeClr val="accent4">
                  <a:lumMod val="60000"/>
                  <a:lumOff val="40000"/>
                </a:schemeClr>
              </a:gs>
              <a:gs pos="100000">
                <a:schemeClr val="accent4">
                  <a:lumMod val="20000"/>
                  <a:lumOff val="80000"/>
                </a:schemeClr>
              </a:gs>
            </a:gsLst>
            <a:lin ang="5400000" scaled="1"/>
            <a:tileRect/>
          </a:gradFill>
          <a:ln w="12600">
            <a:solidFill>
              <a:srgbClr val="000000"/>
            </a:solidFill>
            <a:round/>
          </a:ln>
        </p:spPr>
        <p:txBody>
          <a:bodyPr anchor="ctr"/>
          <a:lstStyle/>
          <a:p>
            <a:pPr algn="ctr"/>
            <a:r>
              <a:rPr lang="en-US" sz="1600" b="1" dirty="0">
                <a:solidFill>
                  <a:srgbClr val="000000"/>
                </a:solidFill>
                <a:latin typeface="Times New Roman"/>
              </a:rPr>
              <a:t>GDCM</a:t>
            </a:r>
            <a:endParaRPr sz="1600" b="1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02" name="Line 24"/>
          <p:cNvSpPr/>
          <p:nvPr/>
        </p:nvSpPr>
        <p:spPr>
          <a:xfrm>
            <a:off x="2164500" y="3122792"/>
            <a:ext cx="199290" cy="0"/>
          </a:xfrm>
          <a:prstGeom prst="line">
            <a:avLst/>
          </a:prstGeom>
          <a:ln w="25560">
            <a:solidFill>
              <a:srgbClr val="000000"/>
            </a:solidFill>
            <a:round/>
          </a:ln>
        </p:spPr>
      </p:sp>
      <p:sp>
        <p:nvSpPr>
          <p:cNvPr id="103" name="Line 5"/>
          <p:cNvSpPr/>
          <p:nvPr/>
        </p:nvSpPr>
        <p:spPr>
          <a:xfrm rot="5400000" flipV="1">
            <a:off x="2777779" y="2756437"/>
            <a:ext cx="233309" cy="3023"/>
          </a:xfrm>
          <a:prstGeom prst="line">
            <a:avLst/>
          </a:prstGeom>
          <a:ln w="25560">
            <a:solidFill>
              <a:srgbClr val="000000"/>
            </a:solidFill>
            <a:round/>
          </a:ln>
        </p:spPr>
      </p:sp>
      <p:sp>
        <p:nvSpPr>
          <p:cNvPr id="104" name="CustomShape 3"/>
          <p:cNvSpPr/>
          <p:nvPr/>
        </p:nvSpPr>
        <p:spPr>
          <a:xfrm>
            <a:off x="2374999" y="1823479"/>
            <a:ext cx="1035274" cy="467311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chemeClr val="accent4">
                  <a:lumMod val="60000"/>
                  <a:lumOff val="40000"/>
                </a:schemeClr>
              </a:gs>
              <a:gs pos="100000">
                <a:schemeClr val="accent4">
                  <a:lumMod val="20000"/>
                  <a:lumOff val="80000"/>
                </a:schemeClr>
              </a:gs>
            </a:gsLst>
            <a:lin ang="5400000" scaled="1"/>
            <a:tileRect/>
          </a:gradFill>
          <a:ln w="12600">
            <a:solidFill>
              <a:srgbClr val="000000"/>
            </a:solidFill>
            <a:round/>
          </a:ln>
        </p:spPr>
        <p:txBody>
          <a:bodyPr anchor="ctr"/>
          <a:lstStyle/>
          <a:p>
            <a:pPr algn="ctr"/>
            <a:r>
              <a:rPr lang="en-US" sz="1600" b="1" dirty="0">
                <a:solidFill>
                  <a:srgbClr val="000000"/>
                </a:solidFill>
                <a:latin typeface="Times New Roman"/>
              </a:rPr>
              <a:t>Reader </a:t>
            </a:r>
            <a:endParaRPr sz="1600" b="1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05" name="CustomShape 23"/>
          <p:cNvSpPr>
            <a:spLocks noChangeAspect="1"/>
          </p:cNvSpPr>
          <p:nvPr/>
        </p:nvSpPr>
        <p:spPr>
          <a:xfrm rot="16200000">
            <a:off x="2053029" y="3072702"/>
            <a:ext cx="104174" cy="104174"/>
          </a:xfrm>
          <a:prstGeom prst="ellipse">
            <a:avLst/>
          </a:prstGeom>
          <a:solidFill>
            <a:srgbClr val="000000"/>
          </a:solidFill>
          <a:ln w="9360">
            <a:solidFill>
              <a:srgbClr val="000000"/>
            </a:solidFill>
            <a:round/>
          </a:ln>
        </p:spPr>
      </p:sp>
      <p:sp>
        <p:nvSpPr>
          <p:cNvPr id="106" name="CustomShape 23"/>
          <p:cNvSpPr>
            <a:spLocks noChangeAspect="1"/>
          </p:cNvSpPr>
          <p:nvPr/>
        </p:nvSpPr>
        <p:spPr>
          <a:xfrm rot="16200000">
            <a:off x="2841206" y="3555421"/>
            <a:ext cx="104174" cy="104174"/>
          </a:xfrm>
          <a:prstGeom prst="ellipse">
            <a:avLst/>
          </a:prstGeom>
          <a:solidFill>
            <a:srgbClr val="000000"/>
          </a:solidFill>
          <a:ln w="9360">
            <a:solidFill>
              <a:srgbClr val="000000"/>
            </a:solidFill>
            <a:round/>
          </a:ln>
        </p:spPr>
      </p:sp>
      <p:sp>
        <p:nvSpPr>
          <p:cNvPr id="107" name="CustomShape 6"/>
          <p:cNvSpPr>
            <a:spLocks noChangeAspect="1"/>
          </p:cNvSpPr>
          <p:nvPr/>
        </p:nvSpPr>
        <p:spPr>
          <a:xfrm rot="15888841">
            <a:off x="2808926" y="3514240"/>
            <a:ext cx="171388" cy="171387"/>
          </a:xfrm>
          <a:prstGeom prst="arc">
            <a:avLst>
              <a:gd name="adj1" fmla="val 16200000"/>
              <a:gd name="adj2" fmla="val 5826649"/>
            </a:avLst>
          </a:prstGeom>
          <a:noFill/>
          <a:ln w="25560">
            <a:solidFill>
              <a:srgbClr val="000000"/>
            </a:solidFill>
            <a:round/>
          </a:ln>
        </p:spPr>
      </p:sp>
      <p:sp>
        <p:nvSpPr>
          <p:cNvPr id="112" name="Line 5"/>
          <p:cNvSpPr/>
          <p:nvPr/>
        </p:nvSpPr>
        <p:spPr>
          <a:xfrm flipV="1">
            <a:off x="3568318" y="4015894"/>
            <a:ext cx="192761" cy="3"/>
          </a:xfrm>
          <a:prstGeom prst="line">
            <a:avLst/>
          </a:prstGeom>
          <a:ln w="25560">
            <a:solidFill>
              <a:srgbClr val="000000"/>
            </a:solidFill>
            <a:round/>
          </a:ln>
        </p:spPr>
      </p:sp>
      <p:sp>
        <p:nvSpPr>
          <p:cNvPr id="113" name="CustomShape 6"/>
          <p:cNvSpPr>
            <a:spLocks noChangeAspect="1"/>
          </p:cNvSpPr>
          <p:nvPr/>
        </p:nvSpPr>
        <p:spPr>
          <a:xfrm rot="10800000">
            <a:off x="3769318" y="3930724"/>
            <a:ext cx="166678" cy="166678"/>
          </a:xfrm>
          <a:prstGeom prst="arc">
            <a:avLst>
              <a:gd name="adj1" fmla="val 16200000"/>
              <a:gd name="adj2" fmla="val 5826649"/>
            </a:avLst>
          </a:prstGeom>
          <a:noFill/>
          <a:ln w="25560">
            <a:solidFill>
              <a:srgbClr val="000000"/>
            </a:solidFill>
            <a:round/>
          </a:ln>
        </p:spPr>
      </p:sp>
      <p:sp>
        <p:nvSpPr>
          <p:cNvPr id="114" name="CustomShape 23"/>
          <p:cNvSpPr>
            <a:spLocks noChangeAspect="1"/>
          </p:cNvSpPr>
          <p:nvPr/>
        </p:nvSpPr>
        <p:spPr>
          <a:xfrm rot="16200000">
            <a:off x="3824184" y="3961680"/>
            <a:ext cx="104174" cy="104174"/>
          </a:xfrm>
          <a:prstGeom prst="ellipse">
            <a:avLst/>
          </a:prstGeom>
          <a:solidFill>
            <a:srgbClr val="000000"/>
          </a:solidFill>
          <a:ln w="9360">
            <a:solidFill>
              <a:srgbClr val="000000"/>
            </a:solidFill>
            <a:round/>
          </a:ln>
        </p:spPr>
      </p:sp>
      <p:sp>
        <p:nvSpPr>
          <p:cNvPr id="115" name="Line 24"/>
          <p:cNvSpPr/>
          <p:nvPr/>
        </p:nvSpPr>
        <p:spPr>
          <a:xfrm>
            <a:off x="3928013" y="4015895"/>
            <a:ext cx="199290" cy="0"/>
          </a:xfrm>
          <a:prstGeom prst="line">
            <a:avLst/>
          </a:prstGeom>
          <a:ln w="25560">
            <a:solidFill>
              <a:srgbClr val="000000"/>
            </a:solidFill>
            <a:round/>
          </a:ln>
        </p:spPr>
      </p:sp>
      <p:sp>
        <p:nvSpPr>
          <p:cNvPr id="116" name="CustomShape 3"/>
          <p:cNvSpPr>
            <a:spLocks noChangeAspect="1"/>
          </p:cNvSpPr>
          <p:nvPr/>
        </p:nvSpPr>
        <p:spPr>
          <a:xfrm>
            <a:off x="4108118" y="2889136"/>
            <a:ext cx="1035274" cy="467311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DAE3F3"/>
              </a:gs>
              <a:gs pos="100000">
                <a:srgbClr val="8FAADC"/>
              </a:gs>
            </a:gsLst>
            <a:lin ang="16200000"/>
          </a:gradFill>
          <a:ln w="12600">
            <a:solidFill>
              <a:srgbClr val="000000"/>
            </a:solidFill>
            <a:round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1400" b="1" dirty="0" err="1" smtClean="0">
                <a:solidFill>
                  <a:srgbClr val="000000"/>
                </a:solidFill>
                <a:latin typeface="Times New Roman"/>
              </a:rPr>
              <a:t>NfWriter</a:t>
            </a:r>
            <a:endParaRPr sz="1400" dirty="0"/>
          </a:p>
        </p:txBody>
      </p:sp>
      <p:sp>
        <p:nvSpPr>
          <p:cNvPr id="117" name="Line 5"/>
          <p:cNvSpPr/>
          <p:nvPr/>
        </p:nvSpPr>
        <p:spPr>
          <a:xfrm flipV="1">
            <a:off x="3414216" y="3117433"/>
            <a:ext cx="289352" cy="874"/>
          </a:xfrm>
          <a:prstGeom prst="line">
            <a:avLst/>
          </a:prstGeom>
          <a:ln w="25560">
            <a:solidFill>
              <a:srgbClr val="000000"/>
            </a:solidFill>
            <a:round/>
          </a:ln>
        </p:spPr>
      </p:sp>
      <p:sp>
        <p:nvSpPr>
          <p:cNvPr id="118" name="CustomShape 6"/>
          <p:cNvSpPr>
            <a:spLocks noChangeAspect="1"/>
          </p:cNvSpPr>
          <p:nvPr/>
        </p:nvSpPr>
        <p:spPr>
          <a:xfrm rot="10800000">
            <a:off x="3719993" y="3031228"/>
            <a:ext cx="166678" cy="166678"/>
          </a:xfrm>
          <a:prstGeom prst="arc">
            <a:avLst>
              <a:gd name="adj1" fmla="val 16200000"/>
              <a:gd name="adj2" fmla="val 5826649"/>
            </a:avLst>
          </a:prstGeom>
          <a:noFill/>
          <a:ln w="25560">
            <a:solidFill>
              <a:srgbClr val="000000"/>
            </a:solidFill>
            <a:round/>
          </a:ln>
        </p:spPr>
      </p:sp>
      <p:sp>
        <p:nvSpPr>
          <p:cNvPr id="119" name="CustomShape 23"/>
          <p:cNvSpPr>
            <a:spLocks noChangeAspect="1"/>
          </p:cNvSpPr>
          <p:nvPr/>
        </p:nvSpPr>
        <p:spPr>
          <a:xfrm rot="16200000">
            <a:off x="3766072" y="3064089"/>
            <a:ext cx="104174" cy="104174"/>
          </a:xfrm>
          <a:prstGeom prst="ellipse">
            <a:avLst/>
          </a:prstGeom>
          <a:solidFill>
            <a:srgbClr val="000000"/>
          </a:solidFill>
          <a:ln w="9360">
            <a:solidFill>
              <a:srgbClr val="000000"/>
            </a:solidFill>
            <a:round/>
          </a:ln>
        </p:spPr>
      </p:sp>
      <p:sp>
        <p:nvSpPr>
          <p:cNvPr id="120" name="Line 24"/>
          <p:cNvSpPr/>
          <p:nvPr/>
        </p:nvSpPr>
        <p:spPr>
          <a:xfrm>
            <a:off x="3820236" y="3117433"/>
            <a:ext cx="282459" cy="871"/>
          </a:xfrm>
          <a:prstGeom prst="line">
            <a:avLst/>
          </a:prstGeom>
          <a:ln w="25560">
            <a:solidFill>
              <a:srgbClr val="000000"/>
            </a:solidFill>
            <a:round/>
          </a:ln>
        </p:spPr>
      </p:sp>
      <p:sp>
        <p:nvSpPr>
          <p:cNvPr id="121" name="CustomShape 23"/>
          <p:cNvSpPr>
            <a:spLocks noChangeAspect="1"/>
          </p:cNvSpPr>
          <p:nvPr/>
        </p:nvSpPr>
        <p:spPr>
          <a:xfrm rot="16200000">
            <a:off x="2840549" y="2492207"/>
            <a:ext cx="104174" cy="104174"/>
          </a:xfrm>
          <a:prstGeom prst="ellipse">
            <a:avLst/>
          </a:prstGeom>
          <a:solidFill>
            <a:srgbClr val="000000"/>
          </a:solidFill>
          <a:ln w="9360">
            <a:solidFill>
              <a:srgbClr val="000000"/>
            </a:solidFill>
            <a:round/>
          </a:ln>
        </p:spPr>
      </p:sp>
      <p:sp>
        <p:nvSpPr>
          <p:cNvPr id="122" name="Line 24"/>
          <p:cNvSpPr/>
          <p:nvPr/>
        </p:nvSpPr>
        <p:spPr>
          <a:xfrm rot="5400000" flipV="1">
            <a:off x="2786391" y="2397621"/>
            <a:ext cx="213062" cy="0"/>
          </a:xfrm>
          <a:prstGeom prst="line">
            <a:avLst/>
          </a:prstGeom>
          <a:ln w="25560">
            <a:solidFill>
              <a:srgbClr val="000000"/>
            </a:solidFill>
            <a:round/>
          </a:ln>
        </p:spPr>
      </p:sp>
      <p:sp>
        <p:nvSpPr>
          <p:cNvPr id="123" name="CustomShape 6"/>
          <p:cNvSpPr>
            <a:spLocks noChangeAspect="1"/>
          </p:cNvSpPr>
          <p:nvPr/>
        </p:nvSpPr>
        <p:spPr>
          <a:xfrm rot="5136812">
            <a:off x="2808715" y="2481490"/>
            <a:ext cx="166678" cy="166678"/>
          </a:xfrm>
          <a:prstGeom prst="arc">
            <a:avLst>
              <a:gd name="adj1" fmla="val 16200000"/>
              <a:gd name="adj2" fmla="val 5826649"/>
            </a:avLst>
          </a:prstGeom>
          <a:noFill/>
          <a:ln w="25560">
            <a:solidFill>
              <a:srgbClr val="000000"/>
            </a:solidFill>
            <a:round/>
          </a:ln>
        </p:spPr>
      </p:sp>
      <p:sp>
        <p:nvSpPr>
          <p:cNvPr id="124" name="CustomShape 19"/>
          <p:cNvSpPr/>
          <p:nvPr/>
        </p:nvSpPr>
        <p:spPr>
          <a:xfrm>
            <a:off x="3467935" y="1687046"/>
            <a:ext cx="2117572" cy="581686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r">
              <a:lnSpc>
                <a:spcPct val="100000"/>
              </a:lnSpc>
            </a:pPr>
            <a:r>
              <a:rPr lang="en-US" dirty="0" smtClean="0">
                <a:solidFill>
                  <a:srgbClr val="4472C4"/>
                </a:solidFill>
                <a:latin typeface="Calibri"/>
              </a:rPr>
              <a:t>C++ Plugin</a:t>
            </a:r>
            <a:endParaRPr lang="en-US" dirty="0"/>
          </a:p>
          <a:p>
            <a:pPr algn="r">
              <a:lnSpc>
                <a:spcPct val="100000"/>
              </a:lnSpc>
            </a:pPr>
            <a:r>
              <a:rPr lang="en-US" dirty="0" smtClean="0">
                <a:solidFill>
                  <a:schemeClr val="accent4"/>
                </a:solidFill>
                <a:latin typeface="Calibri"/>
              </a:rPr>
              <a:t>FORTRAN Plugin</a:t>
            </a:r>
            <a:endParaRPr dirty="0">
              <a:solidFill>
                <a:schemeClr val="accent4"/>
              </a:solidFill>
            </a:endParaRPr>
          </a:p>
        </p:txBody>
      </p:sp>
      <p:sp>
        <p:nvSpPr>
          <p:cNvPr id="125" name="CustomShape 11"/>
          <p:cNvSpPr/>
          <p:nvPr/>
        </p:nvSpPr>
        <p:spPr>
          <a:xfrm>
            <a:off x="2212104" y="3780681"/>
            <a:ext cx="1357244" cy="467311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DAE3F3"/>
              </a:gs>
              <a:gs pos="100000">
                <a:srgbClr val="8FAADC"/>
              </a:gs>
            </a:gsLst>
            <a:lin ang="16200000"/>
          </a:gradFill>
          <a:ln w="12600">
            <a:solidFill>
              <a:srgbClr val="000000"/>
            </a:solidFill>
            <a:round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1200" b="1" dirty="0" err="1" smtClean="0">
                <a:solidFill>
                  <a:srgbClr val="000000"/>
                </a:solidFill>
                <a:latin typeface="Times New Roman"/>
              </a:rPr>
              <a:t>UnifiedScheme</a:t>
            </a:r>
            <a:endParaRPr sz="1200" dirty="0"/>
          </a:p>
        </p:txBody>
      </p:sp>
      <p:sp>
        <p:nvSpPr>
          <p:cNvPr id="126" name="CustomShape 22"/>
          <p:cNvSpPr/>
          <p:nvPr/>
        </p:nvSpPr>
        <p:spPr>
          <a:xfrm>
            <a:off x="486079" y="1712643"/>
            <a:ext cx="1035274" cy="467311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chemeClr val="accent4">
                  <a:lumMod val="60000"/>
                  <a:lumOff val="40000"/>
                </a:schemeClr>
              </a:gs>
              <a:gs pos="100000">
                <a:schemeClr val="accent4">
                  <a:lumMod val="20000"/>
                  <a:lumOff val="80000"/>
                </a:schemeClr>
              </a:gs>
            </a:gsLst>
            <a:lin ang="5400000" scaled="1"/>
            <a:tileRect/>
          </a:gradFill>
          <a:ln w="12600">
            <a:solidFill>
              <a:srgbClr val="000000"/>
            </a:solidFill>
            <a:round/>
          </a:ln>
        </p:spPr>
        <p:txBody>
          <a:bodyPr anchor="ctr"/>
          <a:lstStyle/>
          <a:p>
            <a:pPr algn="ctr"/>
            <a:r>
              <a:rPr lang="en-US" sz="1600" b="1" dirty="0">
                <a:solidFill>
                  <a:srgbClr val="000000"/>
                </a:solidFill>
                <a:latin typeface="Times New Roman"/>
              </a:rPr>
              <a:t>Beam</a:t>
            </a:r>
            <a:endParaRPr sz="1600" b="1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31" name="Line 5"/>
          <p:cNvSpPr/>
          <p:nvPr/>
        </p:nvSpPr>
        <p:spPr>
          <a:xfrm rot="5400000" flipV="1">
            <a:off x="891346" y="2646656"/>
            <a:ext cx="233309" cy="3023"/>
          </a:xfrm>
          <a:prstGeom prst="line">
            <a:avLst/>
          </a:prstGeom>
          <a:ln w="25560">
            <a:solidFill>
              <a:srgbClr val="000000"/>
            </a:solidFill>
            <a:round/>
          </a:ln>
        </p:spPr>
      </p:sp>
      <p:sp>
        <p:nvSpPr>
          <p:cNvPr id="132" name="CustomShape 23"/>
          <p:cNvSpPr>
            <a:spLocks noChangeAspect="1"/>
          </p:cNvSpPr>
          <p:nvPr/>
        </p:nvSpPr>
        <p:spPr>
          <a:xfrm rot="16200000">
            <a:off x="954116" y="2382426"/>
            <a:ext cx="104174" cy="104174"/>
          </a:xfrm>
          <a:prstGeom prst="ellipse">
            <a:avLst/>
          </a:prstGeom>
          <a:solidFill>
            <a:srgbClr val="000000"/>
          </a:solidFill>
          <a:ln w="9360">
            <a:solidFill>
              <a:srgbClr val="000000"/>
            </a:solidFill>
            <a:round/>
          </a:ln>
        </p:spPr>
      </p:sp>
      <p:sp>
        <p:nvSpPr>
          <p:cNvPr id="133" name="Line 24"/>
          <p:cNvSpPr/>
          <p:nvPr/>
        </p:nvSpPr>
        <p:spPr>
          <a:xfrm rot="5400000" flipV="1">
            <a:off x="899958" y="2287840"/>
            <a:ext cx="213062" cy="0"/>
          </a:xfrm>
          <a:prstGeom prst="line">
            <a:avLst/>
          </a:prstGeom>
          <a:ln w="25560">
            <a:solidFill>
              <a:srgbClr val="000000"/>
            </a:solidFill>
            <a:round/>
          </a:ln>
        </p:spPr>
      </p:sp>
      <p:sp>
        <p:nvSpPr>
          <p:cNvPr id="134" name="CustomShape 6"/>
          <p:cNvSpPr>
            <a:spLocks noChangeAspect="1"/>
          </p:cNvSpPr>
          <p:nvPr/>
        </p:nvSpPr>
        <p:spPr>
          <a:xfrm rot="5400000">
            <a:off x="920377" y="2371709"/>
            <a:ext cx="166678" cy="166678"/>
          </a:xfrm>
          <a:prstGeom prst="arc">
            <a:avLst>
              <a:gd name="adj1" fmla="val 16200000"/>
              <a:gd name="adj2" fmla="val 5826649"/>
            </a:avLst>
          </a:prstGeom>
          <a:noFill/>
          <a:ln w="25560">
            <a:solidFill>
              <a:srgbClr val="000000"/>
            </a:solidFill>
            <a:round/>
          </a:ln>
        </p:spPr>
      </p:sp>
      <p:sp>
        <p:nvSpPr>
          <p:cNvPr id="135" name="CustomShape 11"/>
          <p:cNvSpPr/>
          <p:nvPr/>
        </p:nvSpPr>
        <p:spPr>
          <a:xfrm>
            <a:off x="2216952" y="4679609"/>
            <a:ext cx="1357244" cy="467311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DAE3F3"/>
              </a:gs>
              <a:gs pos="100000">
                <a:srgbClr val="8FAADC"/>
              </a:gs>
            </a:gsLst>
            <a:lin ang="16200000"/>
          </a:gradFill>
          <a:ln w="12600">
            <a:solidFill>
              <a:srgbClr val="000000"/>
            </a:solidFill>
            <a:round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1200" b="1" dirty="0" err="1" smtClean="0">
                <a:solidFill>
                  <a:srgbClr val="000000"/>
                </a:solidFill>
                <a:latin typeface="Times New Roman"/>
              </a:rPr>
              <a:t>NonLinearFEM</a:t>
            </a:r>
            <a:endParaRPr sz="1200" dirty="0"/>
          </a:p>
        </p:txBody>
      </p:sp>
      <p:sp>
        <p:nvSpPr>
          <p:cNvPr id="136" name="Line 12"/>
          <p:cNvSpPr/>
          <p:nvPr/>
        </p:nvSpPr>
        <p:spPr>
          <a:xfrm>
            <a:off x="2895574" y="4252175"/>
            <a:ext cx="0" cy="167435"/>
          </a:xfrm>
          <a:prstGeom prst="line">
            <a:avLst/>
          </a:prstGeom>
          <a:ln w="25560">
            <a:solidFill>
              <a:srgbClr val="000000"/>
            </a:solidFill>
            <a:round/>
          </a:ln>
        </p:spPr>
      </p:sp>
      <p:sp>
        <p:nvSpPr>
          <p:cNvPr id="137" name="Line 15"/>
          <p:cNvSpPr/>
          <p:nvPr/>
        </p:nvSpPr>
        <p:spPr>
          <a:xfrm>
            <a:off x="2893962" y="4564085"/>
            <a:ext cx="1612" cy="114893"/>
          </a:xfrm>
          <a:prstGeom prst="line">
            <a:avLst/>
          </a:prstGeom>
          <a:ln w="25560">
            <a:solidFill>
              <a:srgbClr val="000000"/>
            </a:solidFill>
            <a:round/>
          </a:ln>
        </p:spPr>
      </p:sp>
      <p:sp>
        <p:nvSpPr>
          <p:cNvPr id="138" name="CustomShape 23"/>
          <p:cNvSpPr>
            <a:spLocks noChangeAspect="1"/>
          </p:cNvSpPr>
          <p:nvPr/>
        </p:nvSpPr>
        <p:spPr>
          <a:xfrm rot="16200000">
            <a:off x="2843858" y="4459910"/>
            <a:ext cx="104174" cy="104174"/>
          </a:xfrm>
          <a:prstGeom prst="ellipse">
            <a:avLst/>
          </a:prstGeom>
          <a:solidFill>
            <a:srgbClr val="000000"/>
          </a:solidFill>
          <a:ln w="9360">
            <a:solidFill>
              <a:srgbClr val="000000"/>
            </a:solidFill>
            <a:round/>
          </a:ln>
        </p:spPr>
      </p:sp>
      <p:sp>
        <p:nvSpPr>
          <p:cNvPr id="139" name="CustomShape 6"/>
          <p:cNvSpPr>
            <a:spLocks noChangeAspect="1"/>
          </p:cNvSpPr>
          <p:nvPr/>
        </p:nvSpPr>
        <p:spPr>
          <a:xfrm rot="15888841">
            <a:off x="2811578" y="4418729"/>
            <a:ext cx="171388" cy="171387"/>
          </a:xfrm>
          <a:prstGeom prst="arc">
            <a:avLst>
              <a:gd name="adj1" fmla="val 16200000"/>
              <a:gd name="adj2" fmla="val 5826649"/>
            </a:avLst>
          </a:prstGeom>
          <a:noFill/>
          <a:ln w="25560">
            <a:solidFill>
              <a:srgbClr val="000000"/>
            </a:solidFill>
            <a:round/>
          </a:ln>
        </p:spPr>
      </p:sp>
      <p:sp>
        <p:nvSpPr>
          <p:cNvPr id="47" name="Line 5"/>
          <p:cNvSpPr/>
          <p:nvPr/>
        </p:nvSpPr>
        <p:spPr>
          <a:xfrm flipV="1">
            <a:off x="3576301" y="4913481"/>
            <a:ext cx="192761" cy="3"/>
          </a:xfrm>
          <a:prstGeom prst="line">
            <a:avLst/>
          </a:prstGeom>
          <a:ln w="25560">
            <a:solidFill>
              <a:srgbClr val="000000"/>
            </a:solidFill>
            <a:round/>
          </a:ln>
        </p:spPr>
      </p:sp>
      <p:sp>
        <p:nvSpPr>
          <p:cNvPr id="48" name="CustomShape 6"/>
          <p:cNvSpPr>
            <a:spLocks noChangeAspect="1"/>
          </p:cNvSpPr>
          <p:nvPr/>
        </p:nvSpPr>
        <p:spPr>
          <a:xfrm rot="10800000">
            <a:off x="3777301" y="4828311"/>
            <a:ext cx="166678" cy="166678"/>
          </a:xfrm>
          <a:prstGeom prst="arc">
            <a:avLst>
              <a:gd name="adj1" fmla="val 16200000"/>
              <a:gd name="adj2" fmla="val 5826649"/>
            </a:avLst>
          </a:prstGeom>
          <a:noFill/>
          <a:ln w="25560">
            <a:solidFill>
              <a:srgbClr val="000000"/>
            </a:solidFill>
            <a:round/>
          </a:ln>
        </p:spPr>
      </p:sp>
      <p:sp>
        <p:nvSpPr>
          <p:cNvPr id="49" name="CustomShape 23"/>
          <p:cNvSpPr>
            <a:spLocks noChangeAspect="1"/>
          </p:cNvSpPr>
          <p:nvPr/>
        </p:nvSpPr>
        <p:spPr>
          <a:xfrm rot="16200000">
            <a:off x="3832167" y="4859267"/>
            <a:ext cx="104174" cy="104174"/>
          </a:xfrm>
          <a:prstGeom prst="ellipse">
            <a:avLst/>
          </a:prstGeom>
          <a:solidFill>
            <a:srgbClr val="000000"/>
          </a:solidFill>
          <a:ln w="9360">
            <a:solidFill>
              <a:srgbClr val="000000"/>
            </a:solidFill>
            <a:round/>
          </a:ln>
        </p:spPr>
      </p:sp>
      <p:sp>
        <p:nvSpPr>
          <p:cNvPr id="50" name="Line 24"/>
          <p:cNvSpPr/>
          <p:nvPr/>
        </p:nvSpPr>
        <p:spPr>
          <a:xfrm>
            <a:off x="3935996" y="4913482"/>
            <a:ext cx="199290" cy="0"/>
          </a:xfrm>
          <a:prstGeom prst="line">
            <a:avLst/>
          </a:prstGeom>
          <a:ln w="25560">
            <a:solidFill>
              <a:srgbClr val="000000"/>
            </a:solidFill>
            <a:round/>
          </a:ln>
        </p:spPr>
      </p:sp>
      <p:pic>
        <p:nvPicPr>
          <p:cNvPr id="52" name="Picture 5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5873" y="1321398"/>
            <a:ext cx="3694984" cy="3501693"/>
          </a:xfrm>
          <a:prstGeom prst="rect">
            <a:avLst/>
          </a:prstGeom>
        </p:spPr>
      </p:pic>
      <p:pic>
        <p:nvPicPr>
          <p:cNvPr id="53" name="lee_beam_gdcm.pos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660091" y="2513192"/>
            <a:ext cx="5256949" cy="30647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4" name="CustomShape 3"/>
          <p:cNvSpPr/>
          <p:nvPr/>
        </p:nvSpPr>
        <p:spPr>
          <a:xfrm>
            <a:off x="3017003" y="2277242"/>
            <a:ext cx="764499" cy="30933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600" i="1" dirty="0" err="1" smtClean="0">
                <a:solidFill>
                  <a:srgbClr val="000000"/>
                </a:solidFill>
                <a:latin typeface="Calibri"/>
              </a:rPr>
              <a:t>IReader</a:t>
            </a:r>
            <a:endParaRPr sz="1600" dirty="0"/>
          </a:p>
        </p:txBody>
      </p:sp>
      <p:sp>
        <p:nvSpPr>
          <p:cNvPr id="55" name="CustomShape 3"/>
          <p:cNvSpPr/>
          <p:nvPr/>
        </p:nvSpPr>
        <p:spPr>
          <a:xfrm>
            <a:off x="3399252" y="3202604"/>
            <a:ext cx="764499" cy="30933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600" i="1" dirty="0" err="1" smtClean="0">
                <a:solidFill>
                  <a:srgbClr val="000000"/>
                </a:solidFill>
                <a:latin typeface="Calibri"/>
              </a:rPr>
              <a:t>IWriter</a:t>
            </a:r>
            <a:endParaRPr sz="1600" dirty="0"/>
          </a:p>
        </p:txBody>
      </p:sp>
      <p:sp>
        <p:nvSpPr>
          <p:cNvPr id="56" name="CustomShape 3"/>
          <p:cNvSpPr/>
          <p:nvPr/>
        </p:nvSpPr>
        <p:spPr>
          <a:xfrm>
            <a:off x="1785620" y="4290438"/>
            <a:ext cx="782922" cy="305529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600" i="1" dirty="0" err="1" smtClean="0">
                <a:solidFill>
                  <a:srgbClr val="000000"/>
                </a:solidFill>
                <a:latin typeface="Calibri"/>
              </a:rPr>
              <a:t>IMethod</a:t>
            </a:r>
            <a:endParaRPr sz="1600" dirty="0"/>
          </a:p>
        </p:txBody>
      </p:sp>
      <p:sp>
        <p:nvSpPr>
          <p:cNvPr id="57" name="CustomShape 3"/>
          <p:cNvSpPr/>
          <p:nvPr/>
        </p:nvSpPr>
        <p:spPr>
          <a:xfrm>
            <a:off x="51227" y="2272733"/>
            <a:ext cx="552235" cy="351434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600" i="1" dirty="0" err="1" smtClean="0">
                <a:solidFill>
                  <a:srgbClr val="000000"/>
                </a:solidFill>
                <a:latin typeface="Calibri"/>
              </a:rPr>
              <a:t>IElement</a:t>
            </a:r>
            <a:endParaRPr sz="1600" dirty="0"/>
          </a:p>
        </p:txBody>
      </p:sp>
      <p:sp>
        <p:nvSpPr>
          <p:cNvPr id="58" name="CustomShape 3"/>
          <p:cNvSpPr/>
          <p:nvPr/>
        </p:nvSpPr>
        <p:spPr>
          <a:xfrm>
            <a:off x="1825448" y="2646536"/>
            <a:ext cx="552235" cy="351434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600" i="1" dirty="0" err="1" smtClean="0">
                <a:solidFill>
                  <a:srgbClr val="000000"/>
                </a:solidFill>
                <a:latin typeface="Calibri"/>
              </a:rPr>
              <a:t>IRun</a:t>
            </a:r>
            <a:endParaRPr sz="1600" dirty="0"/>
          </a:p>
        </p:txBody>
      </p:sp>
      <p:sp>
        <p:nvSpPr>
          <p:cNvPr id="59" name="CustomShape 3"/>
          <p:cNvSpPr/>
          <p:nvPr/>
        </p:nvSpPr>
        <p:spPr>
          <a:xfrm>
            <a:off x="3453647" y="5105271"/>
            <a:ext cx="681639" cy="30933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600" i="1" dirty="0" err="1" smtClean="0">
                <a:solidFill>
                  <a:srgbClr val="000000"/>
                </a:solidFill>
                <a:latin typeface="Calibri"/>
              </a:rPr>
              <a:t>ISolver</a:t>
            </a:r>
            <a:endParaRPr sz="1600" dirty="0"/>
          </a:p>
        </p:txBody>
      </p:sp>
      <p:sp>
        <p:nvSpPr>
          <p:cNvPr id="60" name="CustomShape 3"/>
          <p:cNvSpPr/>
          <p:nvPr/>
        </p:nvSpPr>
        <p:spPr>
          <a:xfrm>
            <a:off x="1785620" y="3391510"/>
            <a:ext cx="782922" cy="305529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600" i="1" dirty="0" err="1" smtClean="0">
                <a:solidFill>
                  <a:srgbClr val="000000"/>
                </a:solidFill>
                <a:latin typeface="Calibri"/>
              </a:rPr>
              <a:t>ISolution</a:t>
            </a:r>
            <a:endParaRPr sz="1600" dirty="0"/>
          </a:p>
        </p:txBody>
      </p:sp>
    </p:spTree>
    <p:extLst>
      <p:ext uri="{BB962C8B-B14F-4D97-AF65-F5344CB8AC3E}">
        <p14:creationId xmlns:p14="http://schemas.microsoft.com/office/powerpoint/2010/main" val="4222008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426" fill="hold"/>
                                        <p:tgtEl>
                                          <p:spTgt spid="5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5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53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CustomShape 3"/>
          <p:cNvSpPr/>
          <p:nvPr/>
        </p:nvSpPr>
        <p:spPr>
          <a:xfrm>
            <a:off x="560243" y="721919"/>
            <a:ext cx="11132114" cy="414299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err="1" smtClean="0">
                <a:solidFill>
                  <a:srgbClr val="000000"/>
                </a:solidFill>
                <a:latin typeface="Calibri"/>
              </a:rPr>
              <a:t>Análise</a:t>
            </a:r>
            <a:r>
              <a:rPr lang="en-US" sz="2400" dirty="0" smtClean="0">
                <a:solidFill>
                  <a:srgbClr val="000000"/>
                </a:solidFill>
                <a:latin typeface="Calibri"/>
              </a:rPr>
              <a:t> de </a:t>
            </a:r>
            <a:r>
              <a:rPr lang="en-US" sz="2400" dirty="0" err="1" smtClean="0">
                <a:solidFill>
                  <a:srgbClr val="000000"/>
                </a:solidFill>
                <a:latin typeface="Calibri"/>
              </a:rPr>
              <a:t>otimização</a:t>
            </a:r>
            <a:r>
              <a:rPr lang="en-US" sz="2400" dirty="0" smtClean="0">
                <a:solidFill>
                  <a:srgbClr val="000000"/>
                </a:solidFill>
                <a:latin typeface="Calibri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Calibri"/>
              </a:rPr>
              <a:t>topológica</a:t>
            </a:r>
            <a:r>
              <a:rPr lang="en-US" sz="2400" dirty="0" smtClean="0">
                <a:solidFill>
                  <a:srgbClr val="000000"/>
                </a:solidFill>
                <a:latin typeface="Calibri"/>
              </a:rPr>
              <a:t>: SIMP</a:t>
            </a:r>
            <a:endParaRPr lang="en-US" sz="2400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TopSim</a:t>
            </a:r>
            <a:r>
              <a:rPr lang="en-US" dirty="0" smtClean="0"/>
              <a:t> Framework</a:t>
            </a:r>
            <a:endParaRPr lang="en-US" dirty="0"/>
          </a:p>
        </p:txBody>
      </p:sp>
      <p:pic>
        <p:nvPicPr>
          <p:cNvPr id="59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7410" y="1854412"/>
            <a:ext cx="2637473" cy="3298698"/>
          </a:xfrm>
          <a:prstGeom prst="rect">
            <a:avLst/>
          </a:prstGeom>
          <a:ln w="9360">
            <a:noFill/>
          </a:ln>
        </p:spPr>
      </p:pic>
      <p:pic>
        <p:nvPicPr>
          <p:cNvPr id="60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27949" y="1854412"/>
            <a:ext cx="2630043" cy="3283839"/>
          </a:xfrm>
          <a:prstGeom prst="rect">
            <a:avLst/>
          </a:prstGeom>
          <a:ln w="9360">
            <a:noFill/>
          </a:ln>
        </p:spPr>
      </p:pic>
      <p:pic>
        <p:nvPicPr>
          <p:cNvPr id="61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57968" y="1889530"/>
            <a:ext cx="2596896" cy="3371088"/>
          </a:xfrm>
          <a:prstGeom prst="rect">
            <a:avLst/>
          </a:prstGeom>
          <a:ln w="9360">
            <a:noFill/>
          </a:ln>
        </p:spPr>
      </p:pic>
      <p:sp>
        <p:nvSpPr>
          <p:cNvPr id="70" name="CustomShape 2"/>
          <p:cNvSpPr/>
          <p:nvPr/>
        </p:nvSpPr>
        <p:spPr>
          <a:xfrm>
            <a:off x="1285162" y="5669509"/>
            <a:ext cx="9677885" cy="473825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200" dirty="0" err="1">
                <a:solidFill>
                  <a:srgbClr val="000000"/>
                </a:solidFill>
                <a:latin typeface="Calibri"/>
              </a:rPr>
              <a:t>Talischi</a:t>
            </a:r>
            <a:r>
              <a:rPr lang="en-US" sz="1200" dirty="0">
                <a:solidFill>
                  <a:srgbClr val="000000"/>
                </a:solidFill>
                <a:latin typeface="Calibri"/>
              </a:rPr>
              <a:t> C., </a:t>
            </a:r>
            <a:r>
              <a:rPr lang="en-US" sz="1200" dirty="0" err="1">
                <a:solidFill>
                  <a:srgbClr val="000000"/>
                </a:solidFill>
                <a:latin typeface="Calibri"/>
              </a:rPr>
              <a:t>Paulino</a:t>
            </a:r>
            <a:r>
              <a:rPr lang="en-US" sz="1200" dirty="0">
                <a:solidFill>
                  <a:srgbClr val="000000"/>
                </a:solidFill>
                <a:latin typeface="Calibri"/>
              </a:rPr>
              <a:t> G. H., Pereira A. and Menezes I.F.M.. </a:t>
            </a:r>
            <a:r>
              <a:rPr lang="en-US" sz="1200" dirty="0" err="1">
                <a:solidFill>
                  <a:srgbClr val="000000"/>
                </a:solidFill>
                <a:latin typeface="Calibri"/>
              </a:rPr>
              <a:t>PolyTop</a:t>
            </a:r>
            <a:r>
              <a:rPr lang="en-US" sz="1200" dirty="0">
                <a:solidFill>
                  <a:srgbClr val="000000"/>
                </a:solidFill>
                <a:latin typeface="Calibri"/>
              </a:rPr>
              <a:t>: a Matlab implementation of a general topology optimization framework using unstructured polygonal finite element meshes. Structural and Multidisciplinary Optimization, Volume 45, Number 3, Pages 329-357. (2012)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97693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TopSim</a:t>
            </a:r>
            <a:r>
              <a:rPr lang="en-US" dirty="0" smtClean="0"/>
              <a:t> Framework</a:t>
            </a:r>
            <a:endParaRPr lang="en-US" dirty="0"/>
          </a:p>
        </p:txBody>
      </p:sp>
      <p:sp>
        <p:nvSpPr>
          <p:cNvPr id="62" name="CustomShape 3"/>
          <p:cNvSpPr>
            <a:spLocks noChangeAspect="1"/>
          </p:cNvSpPr>
          <p:nvPr/>
        </p:nvSpPr>
        <p:spPr>
          <a:xfrm>
            <a:off x="2375000" y="2882369"/>
            <a:ext cx="1035274" cy="467311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DAE3F3"/>
              </a:gs>
              <a:gs pos="100000">
                <a:srgbClr val="8FAADC"/>
              </a:gs>
            </a:gsLst>
            <a:lin ang="16200000"/>
          </a:gradFill>
          <a:ln w="12600">
            <a:solidFill>
              <a:srgbClr val="000000"/>
            </a:solidFill>
            <a:round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1600" b="1" dirty="0" err="1" smtClean="0">
                <a:solidFill>
                  <a:srgbClr val="000000"/>
                </a:solidFill>
                <a:latin typeface="Times New Roman"/>
              </a:rPr>
              <a:t>Simp</a:t>
            </a:r>
            <a:endParaRPr sz="1600" dirty="0"/>
          </a:p>
        </p:txBody>
      </p:sp>
      <p:sp>
        <p:nvSpPr>
          <p:cNvPr id="63" name="CustomShape 4"/>
          <p:cNvSpPr>
            <a:spLocks noChangeAspect="1"/>
          </p:cNvSpPr>
          <p:nvPr/>
        </p:nvSpPr>
        <p:spPr>
          <a:xfrm>
            <a:off x="319395" y="2758844"/>
            <a:ext cx="1413963" cy="733148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D9D9D9"/>
              </a:gs>
              <a:gs pos="100000">
                <a:srgbClr val="808080"/>
              </a:gs>
            </a:gsLst>
            <a:lin ang="16200000"/>
          </a:gradFill>
          <a:ln w="12600">
            <a:solidFill>
              <a:srgbClr val="000000"/>
            </a:solidFill>
            <a:round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2400" b="1">
                <a:solidFill>
                  <a:srgbClr val="000000"/>
                </a:solidFill>
                <a:latin typeface="Arial"/>
              </a:rPr>
              <a:t>Host</a:t>
            </a:r>
            <a:endParaRPr sz="2400"/>
          </a:p>
        </p:txBody>
      </p:sp>
      <p:sp>
        <p:nvSpPr>
          <p:cNvPr id="64" name="Line 5"/>
          <p:cNvSpPr/>
          <p:nvPr/>
        </p:nvSpPr>
        <p:spPr>
          <a:xfrm flipV="1">
            <a:off x="1736658" y="3125418"/>
            <a:ext cx="257024" cy="6175"/>
          </a:xfrm>
          <a:prstGeom prst="line">
            <a:avLst/>
          </a:prstGeom>
          <a:ln w="25560">
            <a:solidFill>
              <a:srgbClr val="000000"/>
            </a:solidFill>
            <a:round/>
          </a:ln>
        </p:spPr>
      </p:sp>
      <p:sp>
        <p:nvSpPr>
          <p:cNvPr id="65" name="CustomShape 6"/>
          <p:cNvSpPr>
            <a:spLocks noChangeAspect="1"/>
          </p:cNvSpPr>
          <p:nvPr/>
        </p:nvSpPr>
        <p:spPr>
          <a:xfrm rot="10604885">
            <a:off x="2005809" y="3044956"/>
            <a:ext cx="166678" cy="166678"/>
          </a:xfrm>
          <a:prstGeom prst="arc">
            <a:avLst>
              <a:gd name="adj1" fmla="val 16200000"/>
              <a:gd name="adj2" fmla="val 5826649"/>
            </a:avLst>
          </a:prstGeom>
          <a:noFill/>
          <a:ln w="25560">
            <a:solidFill>
              <a:srgbClr val="000000"/>
            </a:solidFill>
            <a:round/>
          </a:ln>
        </p:spPr>
      </p:sp>
      <p:sp>
        <p:nvSpPr>
          <p:cNvPr id="66" name="Line 12"/>
          <p:cNvSpPr/>
          <p:nvPr/>
        </p:nvSpPr>
        <p:spPr>
          <a:xfrm>
            <a:off x="2892923" y="3347671"/>
            <a:ext cx="0" cy="167435"/>
          </a:xfrm>
          <a:prstGeom prst="line">
            <a:avLst/>
          </a:prstGeom>
          <a:ln w="25560">
            <a:solidFill>
              <a:srgbClr val="000000"/>
            </a:solidFill>
            <a:round/>
          </a:ln>
        </p:spPr>
      </p:sp>
      <p:sp>
        <p:nvSpPr>
          <p:cNvPr id="67" name="Line 15"/>
          <p:cNvSpPr/>
          <p:nvPr/>
        </p:nvSpPr>
        <p:spPr>
          <a:xfrm flipH="1">
            <a:off x="2889113" y="3659581"/>
            <a:ext cx="2198" cy="121085"/>
          </a:xfrm>
          <a:prstGeom prst="line">
            <a:avLst/>
          </a:prstGeom>
          <a:ln w="25560">
            <a:solidFill>
              <a:srgbClr val="000000"/>
            </a:solidFill>
            <a:round/>
          </a:ln>
        </p:spPr>
      </p:sp>
      <p:sp>
        <p:nvSpPr>
          <p:cNvPr id="68" name="Line 24"/>
          <p:cNvSpPr/>
          <p:nvPr/>
        </p:nvSpPr>
        <p:spPr>
          <a:xfrm>
            <a:off x="2164501" y="3122777"/>
            <a:ext cx="199290" cy="0"/>
          </a:xfrm>
          <a:prstGeom prst="line">
            <a:avLst/>
          </a:prstGeom>
          <a:ln w="25560">
            <a:solidFill>
              <a:srgbClr val="000000"/>
            </a:solidFill>
            <a:round/>
          </a:ln>
        </p:spPr>
      </p:sp>
      <p:sp>
        <p:nvSpPr>
          <p:cNvPr id="69" name="Line 5"/>
          <p:cNvSpPr/>
          <p:nvPr/>
        </p:nvSpPr>
        <p:spPr>
          <a:xfrm rot="5400000" flipV="1">
            <a:off x="2777780" y="2756422"/>
            <a:ext cx="233309" cy="3023"/>
          </a:xfrm>
          <a:prstGeom prst="line">
            <a:avLst/>
          </a:prstGeom>
          <a:ln w="25560">
            <a:solidFill>
              <a:srgbClr val="000000"/>
            </a:solidFill>
            <a:round/>
          </a:ln>
        </p:spPr>
      </p:sp>
      <p:sp>
        <p:nvSpPr>
          <p:cNvPr id="71" name="CustomShape 3"/>
          <p:cNvSpPr/>
          <p:nvPr/>
        </p:nvSpPr>
        <p:spPr>
          <a:xfrm>
            <a:off x="2375000" y="1823464"/>
            <a:ext cx="1035274" cy="467311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DAE3F3"/>
              </a:gs>
              <a:gs pos="100000">
                <a:srgbClr val="8FAADC"/>
              </a:gs>
            </a:gsLst>
            <a:lin ang="16200000"/>
          </a:gradFill>
          <a:ln w="12600">
            <a:solidFill>
              <a:srgbClr val="000000"/>
            </a:solidFill>
            <a:round/>
          </a:ln>
        </p:spPr>
        <p:txBody>
          <a:bodyPr anchor="ctr"/>
          <a:lstStyle/>
          <a:p>
            <a:pPr algn="ctr"/>
            <a:r>
              <a:rPr lang="en-US" sz="1400" b="1" dirty="0" err="1" smtClean="0">
                <a:solidFill>
                  <a:srgbClr val="000000"/>
                </a:solidFill>
                <a:latin typeface="Times New Roman"/>
              </a:rPr>
              <a:t>NfReader</a:t>
            </a:r>
            <a:r>
              <a:rPr lang="en-US" sz="1400" b="1" dirty="0" smtClean="0">
                <a:solidFill>
                  <a:srgbClr val="000000"/>
                </a:solidFill>
                <a:latin typeface="Times New Roman"/>
              </a:rPr>
              <a:t> </a:t>
            </a:r>
            <a:endParaRPr sz="1400" b="1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2" name="CustomShape 23"/>
          <p:cNvSpPr>
            <a:spLocks noChangeAspect="1"/>
          </p:cNvSpPr>
          <p:nvPr/>
        </p:nvSpPr>
        <p:spPr>
          <a:xfrm rot="16200000">
            <a:off x="2053030" y="3072687"/>
            <a:ext cx="104174" cy="104174"/>
          </a:xfrm>
          <a:prstGeom prst="ellipse">
            <a:avLst/>
          </a:prstGeom>
          <a:solidFill>
            <a:srgbClr val="000000"/>
          </a:solidFill>
          <a:ln w="9360">
            <a:solidFill>
              <a:srgbClr val="000000"/>
            </a:solidFill>
            <a:round/>
          </a:ln>
        </p:spPr>
      </p:sp>
      <p:sp>
        <p:nvSpPr>
          <p:cNvPr id="73" name="CustomShape 23"/>
          <p:cNvSpPr>
            <a:spLocks noChangeAspect="1"/>
          </p:cNvSpPr>
          <p:nvPr/>
        </p:nvSpPr>
        <p:spPr>
          <a:xfrm rot="16200000">
            <a:off x="2841207" y="3555406"/>
            <a:ext cx="104174" cy="104174"/>
          </a:xfrm>
          <a:prstGeom prst="ellipse">
            <a:avLst/>
          </a:prstGeom>
          <a:solidFill>
            <a:srgbClr val="000000"/>
          </a:solidFill>
          <a:ln w="9360">
            <a:solidFill>
              <a:srgbClr val="000000"/>
            </a:solidFill>
            <a:round/>
          </a:ln>
        </p:spPr>
      </p:sp>
      <p:sp>
        <p:nvSpPr>
          <p:cNvPr id="74" name="CustomShape 6"/>
          <p:cNvSpPr>
            <a:spLocks noChangeAspect="1"/>
          </p:cNvSpPr>
          <p:nvPr/>
        </p:nvSpPr>
        <p:spPr>
          <a:xfrm rot="15888841">
            <a:off x="2808927" y="3514225"/>
            <a:ext cx="171388" cy="171387"/>
          </a:xfrm>
          <a:prstGeom prst="arc">
            <a:avLst>
              <a:gd name="adj1" fmla="val 16200000"/>
              <a:gd name="adj2" fmla="val 5826649"/>
            </a:avLst>
          </a:prstGeom>
          <a:noFill/>
          <a:ln w="25560">
            <a:solidFill>
              <a:srgbClr val="000000"/>
            </a:solidFill>
            <a:round/>
          </a:ln>
        </p:spPr>
      </p:sp>
      <p:sp>
        <p:nvSpPr>
          <p:cNvPr id="75" name="CustomShape 3"/>
          <p:cNvSpPr>
            <a:spLocks noChangeAspect="1"/>
          </p:cNvSpPr>
          <p:nvPr/>
        </p:nvSpPr>
        <p:spPr>
          <a:xfrm>
            <a:off x="4108119" y="2889121"/>
            <a:ext cx="1035274" cy="467311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DAE3F3"/>
              </a:gs>
              <a:gs pos="100000">
                <a:srgbClr val="8FAADC"/>
              </a:gs>
            </a:gsLst>
            <a:lin ang="16200000"/>
          </a:gradFill>
          <a:ln w="12600">
            <a:solidFill>
              <a:srgbClr val="000000"/>
            </a:solidFill>
            <a:round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1400" b="1" dirty="0" err="1" smtClean="0">
                <a:solidFill>
                  <a:srgbClr val="000000"/>
                </a:solidFill>
                <a:latin typeface="Times New Roman"/>
              </a:rPr>
              <a:t>NfWriter</a:t>
            </a:r>
            <a:endParaRPr sz="1400" dirty="0"/>
          </a:p>
        </p:txBody>
      </p:sp>
      <p:sp>
        <p:nvSpPr>
          <p:cNvPr id="76" name="Line 5"/>
          <p:cNvSpPr/>
          <p:nvPr/>
        </p:nvSpPr>
        <p:spPr>
          <a:xfrm flipV="1">
            <a:off x="3414217" y="3117418"/>
            <a:ext cx="289352" cy="874"/>
          </a:xfrm>
          <a:prstGeom prst="line">
            <a:avLst/>
          </a:prstGeom>
          <a:ln w="25560">
            <a:solidFill>
              <a:srgbClr val="000000"/>
            </a:solidFill>
            <a:round/>
          </a:ln>
        </p:spPr>
      </p:sp>
      <p:sp>
        <p:nvSpPr>
          <p:cNvPr id="77" name="CustomShape 6"/>
          <p:cNvSpPr>
            <a:spLocks noChangeAspect="1"/>
          </p:cNvSpPr>
          <p:nvPr/>
        </p:nvSpPr>
        <p:spPr>
          <a:xfrm rot="10800000">
            <a:off x="3719994" y="3031213"/>
            <a:ext cx="166678" cy="166678"/>
          </a:xfrm>
          <a:prstGeom prst="arc">
            <a:avLst>
              <a:gd name="adj1" fmla="val 16200000"/>
              <a:gd name="adj2" fmla="val 5826649"/>
            </a:avLst>
          </a:prstGeom>
          <a:noFill/>
          <a:ln w="25560">
            <a:solidFill>
              <a:srgbClr val="000000"/>
            </a:solidFill>
            <a:round/>
          </a:ln>
        </p:spPr>
      </p:sp>
      <p:sp>
        <p:nvSpPr>
          <p:cNvPr id="78" name="CustomShape 23"/>
          <p:cNvSpPr>
            <a:spLocks noChangeAspect="1"/>
          </p:cNvSpPr>
          <p:nvPr/>
        </p:nvSpPr>
        <p:spPr>
          <a:xfrm rot="16200000">
            <a:off x="3766073" y="3064074"/>
            <a:ext cx="104174" cy="104174"/>
          </a:xfrm>
          <a:prstGeom prst="ellipse">
            <a:avLst/>
          </a:prstGeom>
          <a:solidFill>
            <a:srgbClr val="000000"/>
          </a:solidFill>
          <a:ln w="9360">
            <a:solidFill>
              <a:srgbClr val="000000"/>
            </a:solidFill>
            <a:round/>
          </a:ln>
        </p:spPr>
      </p:sp>
      <p:sp>
        <p:nvSpPr>
          <p:cNvPr id="79" name="Line 24"/>
          <p:cNvSpPr/>
          <p:nvPr/>
        </p:nvSpPr>
        <p:spPr>
          <a:xfrm>
            <a:off x="3820237" y="3117418"/>
            <a:ext cx="282459" cy="871"/>
          </a:xfrm>
          <a:prstGeom prst="line">
            <a:avLst/>
          </a:prstGeom>
          <a:ln w="25560">
            <a:solidFill>
              <a:srgbClr val="000000"/>
            </a:solidFill>
            <a:round/>
          </a:ln>
        </p:spPr>
      </p:sp>
      <p:sp>
        <p:nvSpPr>
          <p:cNvPr id="80" name="CustomShape 23"/>
          <p:cNvSpPr>
            <a:spLocks noChangeAspect="1"/>
          </p:cNvSpPr>
          <p:nvPr/>
        </p:nvSpPr>
        <p:spPr>
          <a:xfrm rot="16200000">
            <a:off x="2840550" y="2492192"/>
            <a:ext cx="104174" cy="104174"/>
          </a:xfrm>
          <a:prstGeom prst="ellipse">
            <a:avLst/>
          </a:prstGeom>
          <a:solidFill>
            <a:srgbClr val="000000"/>
          </a:solidFill>
          <a:ln w="9360">
            <a:solidFill>
              <a:srgbClr val="000000"/>
            </a:solidFill>
            <a:round/>
          </a:ln>
        </p:spPr>
      </p:sp>
      <p:sp>
        <p:nvSpPr>
          <p:cNvPr id="81" name="Line 24"/>
          <p:cNvSpPr/>
          <p:nvPr/>
        </p:nvSpPr>
        <p:spPr>
          <a:xfrm rot="5400000" flipV="1">
            <a:off x="2786392" y="2397606"/>
            <a:ext cx="213062" cy="0"/>
          </a:xfrm>
          <a:prstGeom prst="line">
            <a:avLst/>
          </a:prstGeom>
          <a:ln w="25560">
            <a:solidFill>
              <a:srgbClr val="000000"/>
            </a:solidFill>
            <a:round/>
          </a:ln>
        </p:spPr>
      </p:sp>
      <p:sp>
        <p:nvSpPr>
          <p:cNvPr id="82" name="CustomShape 6"/>
          <p:cNvSpPr>
            <a:spLocks noChangeAspect="1"/>
          </p:cNvSpPr>
          <p:nvPr/>
        </p:nvSpPr>
        <p:spPr>
          <a:xfrm rot="5136812">
            <a:off x="2808716" y="2481475"/>
            <a:ext cx="166678" cy="166678"/>
          </a:xfrm>
          <a:prstGeom prst="arc">
            <a:avLst>
              <a:gd name="adj1" fmla="val 16200000"/>
              <a:gd name="adj2" fmla="val 5826649"/>
            </a:avLst>
          </a:prstGeom>
          <a:noFill/>
          <a:ln w="25560">
            <a:solidFill>
              <a:srgbClr val="000000"/>
            </a:solidFill>
            <a:round/>
          </a:ln>
        </p:spPr>
      </p:sp>
      <p:sp>
        <p:nvSpPr>
          <p:cNvPr id="83" name="CustomShape 11"/>
          <p:cNvSpPr/>
          <p:nvPr/>
        </p:nvSpPr>
        <p:spPr>
          <a:xfrm>
            <a:off x="2212105" y="3780666"/>
            <a:ext cx="1357244" cy="467311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DAE3F3"/>
              </a:gs>
              <a:gs pos="100000">
                <a:srgbClr val="8FAADC"/>
              </a:gs>
            </a:gsLst>
            <a:lin ang="16200000"/>
          </a:gradFill>
          <a:ln w="12600">
            <a:solidFill>
              <a:srgbClr val="000000"/>
            </a:solidFill>
            <a:round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1400" b="1" dirty="0" err="1" smtClean="0">
                <a:solidFill>
                  <a:srgbClr val="000000"/>
                </a:solidFill>
                <a:latin typeface="Times New Roman"/>
              </a:rPr>
              <a:t>LinearFEM</a:t>
            </a:r>
            <a:endParaRPr sz="1400" dirty="0"/>
          </a:p>
        </p:txBody>
      </p:sp>
      <p:sp>
        <p:nvSpPr>
          <p:cNvPr id="84" name="CustomShape 22"/>
          <p:cNvSpPr/>
          <p:nvPr/>
        </p:nvSpPr>
        <p:spPr>
          <a:xfrm>
            <a:off x="486080" y="1712628"/>
            <a:ext cx="1088720" cy="467311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DAE3F3"/>
              </a:gs>
              <a:gs pos="100000">
                <a:srgbClr val="8FAADC"/>
              </a:gs>
            </a:gsLst>
            <a:lin ang="16200000"/>
          </a:gradFill>
          <a:ln w="12600">
            <a:solidFill>
              <a:srgbClr val="000000"/>
            </a:solidFill>
            <a:round/>
          </a:ln>
        </p:spPr>
        <p:txBody>
          <a:bodyPr anchor="ctr"/>
          <a:lstStyle/>
          <a:p>
            <a:pPr algn="ctr"/>
            <a:r>
              <a:rPr lang="en-US" sz="1400" b="1" dirty="0" smtClean="0">
                <a:solidFill>
                  <a:srgbClr val="000000"/>
                </a:solidFill>
                <a:latin typeface="Times New Roman"/>
              </a:rPr>
              <a:t>Brick</a:t>
            </a:r>
            <a:endParaRPr sz="1400" b="1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85" name="Line 5"/>
          <p:cNvSpPr/>
          <p:nvPr/>
        </p:nvSpPr>
        <p:spPr>
          <a:xfrm rot="5400000" flipV="1">
            <a:off x="891347" y="2646641"/>
            <a:ext cx="233309" cy="3023"/>
          </a:xfrm>
          <a:prstGeom prst="line">
            <a:avLst/>
          </a:prstGeom>
          <a:ln w="25560">
            <a:solidFill>
              <a:srgbClr val="000000"/>
            </a:solidFill>
            <a:round/>
          </a:ln>
        </p:spPr>
      </p:sp>
      <p:sp>
        <p:nvSpPr>
          <p:cNvPr id="86" name="CustomShape 23"/>
          <p:cNvSpPr>
            <a:spLocks noChangeAspect="1"/>
          </p:cNvSpPr>
          <p:nvPr/>
        </p:nvSpPr>
        <p:spPr>
          <a:xfrm rot="16200000">
            <a:off x="954117" y="2382411"/>
            <a:ext cx="104174" cy="104174"/>
          </a:xfrm>
          <a:prstGeom prst="ellipse">
            <a:avLst/>
          </a:prstGeom>
          <a:solidFill>
            <a:srgbClr val="000000"/>
          </a:solidFill>
          <a:ln w="9360">
            <a:solidFill>
              <a:srgbClr val="000000"/>
            </a:solidFill>
            <a:round/>
          </a:ln>
        </p:spPr>
      </p:sp>
      <p:sp>
        <p:nvSpPr>
          <p:cNvPr id="87" name="Line 24"/>
          <p:cNvSpPr/>
          <p:nvPr/>
        </p:nvSpPr>
        <p:spPr>
          <a:xfrm rot="5400000" flipV="1">
            <a:off x="899959" y="2287825"/>
            <a:ext cx="213062" cy="0"/>
          </a:xfrm>
          <a:prstGeom prst="line">
            <a:avLst/>
          </a:prstGeom>
          <a:ln w="25560">
            <a:solidFill>
              <a:srgbClr val="000000"/>
            </a:solidFill>
            <a:round/>
          </a:ln>
        </p:spPr>
      </p:sp>
      <p:sp>
        <p:nvSpPr>
          <p:cNvPr id="95" name="CustomShape 6"/>
          <p:cNvSpPr>
            <a:spLocks noChangeAspect="1"/>
          </p:cNvSpPr>
          <p:nvPr/>
        </p:nvSpPr>
        <p:spPr>
          <a:xfrm rot="5400000">
            <a:off x="920378" y="2371694"/>
            <a:ext cx="166678" cy="166678"/>
          </a:xfrm>
          <a:prstGeom prst="arc">
            <a:avLst>
              <a:gd name="adj1" fmla="val 16200000"/>
              <a:gd name="adj2" fmla="val 5826649"/>
            </a:avLst>
          </a:prstGeom>
          <a:noFill/>
          <a:ln w="25560">
            <a:solidFill>
              <a:srgbClr val="000000"/>
            </a:solidFill>
            <a:round/>
          </a:ln>
        </p:spPr>
      </p:sp>
      <p:sp>
        <p:nvSpPr>
          <p:cNvPr id="97" name="Line 12"/>
          <p:cNvSpPr/>
          <p:nvPr/>
        </p:nvSpPr>
        <p:spPr>
          <a:xfrm>
            <a:off x="2895575" y="4252160"/>
            <a:ext cx="0" cy="167435"/>
          </a:xfrm>
          <a:prstGeom prst="line">
            <a:avLst/>
          </a:prstGeom>
          <a:ln w="25560">
            <a:solidFill>
              <a:srgbClr val="000000"/>
            </a:solidFill>
            <a:round/>
          </a:ln>
        </p:spPr>
      </p:sp>
      <p:sp>
        <p:nvSpPr>
          <p:cNvPr id="98" name="Line 15"/>
          <p:cNvSpPr/>
          <p:nvPr/>
        </p:nvSpPr>
        <p:spPr>
          <a:xfrm>
            <a:off x="2893963" y="4564070"/>
            <a:ext cx="1612" cy="114893"/>
          </a:xfrm>
          <a:prstGeom prst="line">
            <a:avLst/>
          </a:prstGeom>
          <a:ln w="25560">
            <a:solidFill>
              <a:srgbClr val="000000"/>
            </a:solidFill>
            <a:round/>
          </a:ln>
        </p:spPr>
      </p:sp>
      <p:sp>
        <p:nvSpPr>
          <p:cNvPr id="99" name="CustomShape 23"/>
          <p:cNvSpPr>
            <a:spLocks noChangeAspect="1"/>
          </p:cNvSpPr>
          <p:nvPr/>
        </p:nvSpPr>
        <p:spPr>
          <a:xfrm rot="16200000">
            <a:off x="2843859" y="4459895"/>
            <a:ext cx="104174" cy="104174"/>
          </a:xfrm>
          <a:prstGeom prst="ellipse">
            <a:avLst/>
          </a:prstGeom>
          <a:solidFill>
            <a:srgbClr val="000000"/>
          </a:solidFill>
          <a:ln w="9360">
            <a:solidFill>
              <a:srgbClr val="000000"/>
            </a:solidFill>
            <a:round/>
          </a:ln>
        </p:spPr>
      </p:sp>
      <p:sp>
        <p:nvSpPr>
          <p:cNvPr id="100" name="CustomShape 6"/>
          <p:cNvSpPr>
            <a:spLocks noChangeAspect="1"/>
          </p:cNvSpPr>
          <p:nvPr/>
        </p:nvSpPr>
        <p:spPr>
          <a:xfrm rot="15888841">
            <a:off x="2811579" y="4418714"/>
            <a:ext cx="171388" cy="171387"/>
          </a:xfrm>
          <a:prstGeom prst="arc">
            <a:avLst>
              <a:gd name="adj1" fmla="val 16200000"/>
              <a:gd name="adj2" fmla="val 5826649"/>
            </a:avLst>
          </a:prstGeom>
          <a:noFill/>
          <a:ln w="25560">
            <a:solidFill>
              <a:srgbClr val="000000"/>
            </a:solidFill>
            <a:round/>
          </a:ln>
        </p:spPr>
      </p:sp>
      <p:sp>
        <p:nvSpPr>
          <p:cNvPr id="108" name="CustomShape 17"/>
          <p:cNvSpPr>
            <a:spLocks noChangeAspect="1"/>
          </p:cNvSpPr>
          <p:nvPr/>
        </p:nvSpPr>
        <p:spPr>
          <a:xfrm>
            <a:off x="2377938" y="4677698"/>
            <a:ext cx="1035274" cy="467311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DAE3F3"/>
              </a:gs>
              <a:gs pos="100000">
                <a:srgbClr val="8FAADC"/>
              </a:gs>
            </a:gsLst>
            <a:lin ang="16200000"/>
          </a:gradFill>
          <a:ln w="12600">
            <a:solidFill>
              <a:srgbClr val="000000"/>
            </a:solidFill>
            <a:round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1400" b="1" dirty="0" err="1" smtClean="0">
                <a:solidFill>
                  <a:srgbClr val="000000"/>
                </a:solidFill>
                <a:latin typeface="Times New Roman"/>
              </a:rPr>
              <a:t>EbEPCG</a:t>
            </a:r>
            <a:endParaRPr sz="1400" dirty="0"/>
          </a:p>
        </p:txBody>
      </p:sp>
      <p:sp>
        <p:nvSpPr>
          <p:cNvPr id="128" name="CustomShape 3"/>
          <p:cNvSpPr/>
          <p:nvPr/>
        </p:nvSpPr>
        <p:spPr>
          <a:xfrm>
            <a:off x="3017003" y="2277242"/>
            <a:ext cx="764499" cy="30933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600" i="1" dirty="0" err="1" smtClean="0">
                <a:solidFill>
                  <a:srgbClr val="000000"/>
                </a:solidFill>
                <a:latin typeface="Calibri"/>
              </a:rPr>
              <a:t>IReader</a:t>
            </a:r>
            <a:endParaRPr sz="1600" dirty="0"/>
          </a:p>
        </p:txBody>
      </p:sp>
      <p:sp>
        <p:nvSpPr>
          <p:cNvPr id="129" name="CustomShape 3"/>
          <p:cNvSpPr/>
          <p:nvPr/>
        </p:nvSpPr>
        <p:spPr>
          <a:xfrm>
            <a:off x="3399252" y="3202604"/>
            <a:ext cx="764499" cy="30933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600" i="1" dirty="0" err="1" smtClean="0">
                <a:solidFill>
                  <a:srgbClr val="000000"/>
                </a:solidFill>
                <a:latin typeface="Calibri"/>
              </a:rPr>
              <a:t>IWriter</a:t>
            </a:r>
            <a:endParaRPr sz="1600" dirty="0"/>
          </a:p>
        </p:txBody>
      </p:sp>
      <p:sp>
        <p:nvSpPr>
          <p:cNvPr id="140" name="CustomShape 3"/>
          <p:cNvSpPr/>
          <p:nvPr/>
        </p:nvSpPr>
        <p:spPr>
          <a:xfrm>
            <a:off x="51227" y="2272733"/>
            <a:ext cx="552235" cy="351434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600" i="1" dirty="0" err="1" smtClean="0">
                <a:solidFill>
                  <a:srgbClr val="000000"/>
                </a:solidFill>
                <a:latin typeface="Calibri"/>
              </a:rPr>
              <a:t>IElement</a:t>
            </a:r>
            <a:endParaRPr sz="1600" dirty="0"/>
          </a:p>
        </p:txBody>
      </p:sp>
      <p:sp>
        <p:nvSpPr>
          <p:cNvPr id="141" name="CustomShape 3"/>
          <p:cNvSpPr/>
          <p:nvPr/>
        </p:nvSpPr>
        <p:spPr>
          <a:xfrm>
            <a:off x="1825448" y="2646536"/>
            <a:ext cx="552235" cy="351434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600" i="1" dirty="0" err="1" smtClean="0">
                <a:solidFill>
                  <a:srgbClr val="000000"/>
                </a:solidFill>
                <a:latin typeface="Calibri"/>
              </a:rPr>
              <a:t>IRun</a:t>
            </a:r>
            <a:endParaRPr sz="1600" dirty="0"/>
          </a:p>
        </p:txBody>
      </p:sp>
      <p:sp>
        <p:nvSpPr>
          <p:cNvPr id="142" name="CustomShape 3"/>
          <p:cNvSpPr/>
          <p:nvPr/>
        </p:nvSpPr>
        <p:spPr>
          <a:xfrm>
            <a:off x="3263699" y="5149160"/>
            <a:ext cx="681639" cy="30933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600" i="1" dirty="0" err="1" smtClean="0">
                <a:solidFill>
                  <a:srgbClr val="000000"/>
                </a:solidFill>
                <a:latin typeface="Calibri"/>
              </a:rPr>
              <a:t>IPreconditioner</a:t>
            </a:r>
            <a:endParaRPr sz="1600" dirty="0"/>
          </a:p>
        </p:txBody>
      </p:sp>
      <p:sp>
        <p:nvSpPr>
          <p:cNvPr id="143" name="CustomShape 3"/>
          <p:cNvSpPr/>
          <p:nvPr/>
        </p:nvSpPr>
        <p:spPr>
          <a:xfrm>
            <a:off x="1785620" y="3391510"/>
            <a:ext cx="782922" cy="305529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600" i="1" dirty="0" err="1" smtClean="0">
                <a:solidFill>
                  <a:srgbClr val="000000"/>
                </a:solidFill>
                <a:latin typeface="Calibri"/>
              </a:rPr>
              <a:t>IMethod</a:t>
            </a:r>
            <a:endParaRPr sz="1600" dirty="0"/>
          </a:p>
        </p:txBody>
      </p:sp>
      <p:sp>
        <p:nvSpPr>
          <p:cNvPr id="144" name="CustomShape 17"/>
          <p:cNvSpPr>
            <a:spLocks noChangeAspect="1"/>
          </p:cNvSpPr>
          <p:nvPr/>
        </p:nvSpPr>
        <p:spPr>
          <a:xfrm>
            <a:off x="3980039" y="4678359"/>
            <a:ext cx="1035274" cy="467311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DAE3F3"/>
              </a:gs>
              <a:gs pos="100000">
                <a:srgbClr val="8FAADC"/>
              </a:gs>
            </a:gsLst>
            <a:lin ang="16200000"/>
          </a:gradFill>
          <a:ln w="12600">
            <a:solidFill>
              <a:srgbClr val="000000"/>
            </a:solidFill>
            <a:round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1600" b="1" dirty="0" smtClean="0">
                <a:solidFill>
                  <a:srgbClr val="000000"/>
                </a:solidFill>
                <a:latin typeface="Times New Roman"/>
              </a:rPr>
              <a:t>Jacobi</a:t>
            </a:r>
            <a:endParaRPr sz="1600" dirty="0"/>
          </a:p>
        </p:txBody>
      </p:sp>
      <p:sp>
        <p:nvSpPr>
          <p:cNvPr id="145" name="Line 5"/>
          <p:cNvSpPr/>
          <p:nvPr/>
        </p:nvSpPr>
        <p:spPr>
          <a:xfrm flipV="1">
            <a:off x="3421054" y="4929616"/>
            <a:ext cx="192761" cy="3"/>
          </a:xfrm>
          <a:prstGeom prst="line">
            <a:avLst/>
          </a:prstGeom>
          <a:ln w="25560">
            <a:solidFill>
              <a:srgbClr val="000000"/>
            </a:solidFill>
            <a:round/>
          </a:ln>
        </p:spPr>
      </p:sp>
      <p:sp>
        <p:nvSpPr>
          <p:cNvPr id="146" name="CustomShape 6"/>
          <p:cNvSpPr>
            <a:spLocks noChangeAspect="1"/>
          </p:cNvSpPr>
          <p:nvPr/>
        </p:nvSpPr>
        <p:spPr>
          <a:xfrm rot="10800000">
            <a:off x="3622054" y="4844446"/>
            <a:ext cx="166678" cy="166678"/>
          </a:xfrm>
          <a:prstGeom prst="arc">
            <a:avLst>
              <a:gd name="adj1" fmla="val 16200000"/>
              <a:gd name="adj2" fmla="val 5826649"/>
            </a:avLst>
          </a:prstGeom>
          <a:noFill/>
          <a:ln w="25560">
            <a:solidFill>
              <a:srgbClr val="000000"/>
            </a:solidFill>
            <a:round/>
          </a:ln>
        </p:spPr>
      </p:sp>
      <p:sp>
        <p:nvSpPr>
          <p:cNvPr id="147" name="CustomShape 23"/>
          <p:cNvSpPr>
            <a:spLocks noChangeAspect="1"/>
          </p:cNvSpPr>
          <p:nvPr/>
        </p:nvSpPr>
        <p:spPr>
          <a:xfrm rot="16200000">
            <a:off x="3676920" y="4875402"/>
            <a:ext cx="104174" cy="104174"/>
          </a:xfrm>
          <a:prstGeom prst="ellipse">
            <a:avLst/>
          </a:prstGeom>
          <a:solidFill>
            <a:srgbClr val="000000"/>
          </a:solidFill>
          <a:ln w="9360">
            <a:solidFill>
              <a:srgbClr val="000000"/>
            </a:solidFill>
            <a:round/>
          </a:ln>
        </p:spPr>
      </p:sp>
      <p:sp>
        <p:nvSpPr>
          <p:cNvPr id="148" name="Line 24"/>
          <p:cNvSpPr/>
          <p:nvPr/>
        </p:nvSpPr>
        <p:spPr>
          <a:xfrm>
            <a:off x="3780749" y="4929617"/>
            <a:ext cx="199290" cy="0"/>
          </a:xfrm>
          <a:prstGeom prst="line">
            <a:avLst/>
          </a:prstGeom>
          <a:ln w="25560">
            <a:solidFill>
              <a:srgbClr val="000000"/>
            </a:solidFill>
            <a:round/>
          </a:ln>
        </p:spPr>
      </p:sp>
      <p:sp>
        <p:nvSpPr>
          <p:cNvPr id="149" name="CustomShape 3"/>
          <p:cNvSpPr/>
          <p:nvPr/>
        </p:nvSpPr>
        <p:spPr>
          <a:xfrm>
            <a:off x="1972968" y="4289222"/>
            <a:ext cx="681639" cy="30933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600" i="1" dirty="0" err="1" smtClean="0">
                <a:solidFill>
                  <a:srgbClr val="000000"/>
                </a:solidFill>
                <a:latin typeface="Calibri"/>
              </a:rPr>
              <a:t>ISolver</a:t>
            </a:r>
            <a:endParaRPr sz="1600" dirty="0"/>
          </a:p>
        </p:txBody>
      </p:sp>
      <p:sp>
        <p:nvSpPr>
          <p:cNvPr id="162" name="CustomShape 20"/>
          <p:cNvSpPr/>
          <p:nvPr/>
        </p:nvSpPr>
        <p:spPr>
          <a:xfrm>
            <a:off x="5478790" y="2035691"/>
            <a:ext cx="1439640" cy="739080"/>
          </a:xfrm>
          <a:prstGeom prst="cube">
            <a:avLst>
              <a:gd name="adj" fmla="val 25000"/>
            </a:avLst>
          </a:prstGeom>
          <a:gradFill>
            <a:gsLst>
              <a:gs pos="0">
                <a:srgbClr val="A9D18E"/>
              </a:gs>
              <a:gs pos="100000">
                <a:srgbClr val="E2F0D9"/>
              </a:gs>
            </a:gsLst>
            <a:lin ang="5400000"/>
          </a:gradFill>
          <a:ln w="6480">
            <a:solidFill>
              <a:srgbClr val="000000"/>
            </a:solidFill>
            <a:miter/>
          </a:ln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>
                <a:solidFill>
                  <a:srgbClr val="000000"/>
                </a:solidFill>
                <a:latin typeface="Calibri"/>
              </a:rPr>
              <a:t>Model</a:t>
            </a:r>
            <a:endParaRPr/>
          </a:p>
          <a:p>
            <a:pPr algn="ctr">
              <a:lnSpc>
                <a:spcPct val="100000"/>
              </a:lnSpc>
            </a:pPr>
            <a:r>
              <a:rPr lang="en-US" sz="1400" b="1">
                <a:solidFill>
                  <a:srgbClr val="000000"/>
                </a:solidFill>
                <a:latin typeface="Calibri"/>
              </a:rPr>
              <a:t>TopS</a:t>
            </a:r>
            <a:endParaRPr/>
          </a:p>
        </p:txBody>
      </p:sp>
      <p:sp>
        <p:nvSpPr>
          <p:cNvPr id="163" name="Line 21"/>
          <p:cNvSpPr/>
          <p:nvPr/>
        </p:nvSpPr>
        <p:spPr>
          <a:xfrm>
            <a:off x="6825910" y="2428811"/>
            <a:ext cx="489600" cy="0"/>
          </a:xfrm>
          <a:prstGeom prst="line">
            <a:avLst/>
          </a:prstGeom>
          <a:ln w="9360">
            <a:solidFill>
              <a:srgbClr val="000000"/>
            </a:solidFill>
            <a:custDash>
              <a:ds d="140000" sp="105000"/>
            </a:custDash>
            <a:miter/>
          </a:ln>
        </p:spPr>
      </p:sp>
      <p:sp>
        <p:nvSpPr>
          <p:cNvPr id="164" name="Line 22"/>
          <p:cNvSpPr/>
          <p:nvPr/>
        </p:nvSpPr>
        <p:spPr>
          <a:xfrm flipH="1" flipV="1">
            <a:off x="7315510" y="2428811"/>
            <a:ext cx="21600" cy="2566080"/>
          </a:xfrm>
          <a:prstGeom prst="line">
            <a:avLst/>
          </a:prstGeom>
          <a:ln w="9360">
            <a:solidFill>
              <a:srgbClr val="000000"/>
            </a:solidFill>
            <a:custDash>
              <a:ds d="140000" sp="105000"/>
            </a:custDash>
            <a:miter/>
          </a:ln>
        </p:spPr>
      </p:sp>
      <p:sp>
        <p:nvSpPr>
          <p:cNvPr id="165" name="CustomShape 23"/>
          <p:cNvSpPr/>
          <p:nvPr/>
        </p:nvSpPr>
        <p:spPr>
          <a:xfrm>
            <a:off x="5568790" y="3336011"/>
            <a:ext cx="1259640" cy="353160"/>
          </a:xfrm>
          <a:prstGeom prst="round2DiagRect">
            <a:avLst>
              <a:gd name="adj1" fmla="val 16667"/>
              <a:gd name="adj2" fmla="val 0"/>
            </a:avLst>
          </a:prstGeom>
          <a:gradFill>
            <a:gsLst>
              <a:gs pos="0">
                <a:srgbClr val="A9D18E"/>
              </a:gs>
              <a:gs pos="100000">
                <a:srgbClr val="E2F0D9"/>
              </a:gs>
            </a:gsLst>
            <a:lin ang="5400000"/>
          </a:gradFill>
          <a:ln w="6480">
            <a:solidFill>
              <a:srgbClr val="000000"/>
            </a:solidFill>
            <a:miter/>
          </a:ln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1400">
                <a:solidFill>
                  <a:srgbClr val="000000"/>
                </a:solidFill>
                <a:latin typeface="Calibri"/>
              </a:rPr>
              <a:t>Densities</a:t>
            </a:r>
            <a:endParaRPr/>
          </a:p>
        </p:txBody>
      </p:sp>
      <p:sp>
        <p:nvSpPr>
          <p:cNvPr id="166" name="Line 24"/>
          <p:cNvSpPr/>
          <p:nvPr/>
        </p:nvSpPr>
        <p:spPr>
          <a:xfrm>
            <a:off x="6825910" y="3512051"/>
            <a:ext cx="489600" cy="0"/>
          </a:xfrm>
          <a:prstGeom prst="line">
            <a:avLst/>
          </a:prstGeom>
          <a:ln w="9360">
            <a:solidFill>
              <a:srgbClr val="000000"/>
            </a:solidFill>
            <a:custDash>
              <a:ds d="140000" sp="105000"/>
            </a:custDash>
            <a:miter/>
          </a:ln>
        </p:spPr>
      </p:sp>
      <p:sp>
        <p:nvSpPr>
          <p:cNvPr id="167" name="CustomShape 25"/>
          <p:cNvSpPr/>
          <p:nvPr/>
        </p:nvSpPr>
        <p:spPr>
          <a:xfrm rot="5400000">
            <a:off x="6847510" y="3314771"/>
            <a:ext cx="1230120" cy="6382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i="1" dirty="0">
                <a:solidFill>
                  <a:srgbClr val="000000"/>
                </a:solidFill>
                <a:latin typeface="Calibri Light"/>
              </a:rPr>
              <a:t>Attributes</a:t>
            </a:r>
            <a:endParaRPr dirty="0"/>
          </a:p>
        </p:txBody>
      </p:sp>
      <p:sp>
        <p:nvSpPr>
          <p:cNvPr id="168" name="CustomShape 26"/>
          <p:cNvSpPr/>
          <p:nvPr/>
        </p:nvSpPr>
        <p:spPr>
          <a:xfrm rot="10800000" flipV="1">
            <a:off x="3452887" y="3519971"/>
            <a:ext cx="2078068" cy="1235544"/>
          </a:xfrm>
          <a:prstGeom prst="curvedConnector3">
            <a:avLst>
              <a:gd name="adj1" fmla="val 50000"/>
            </a:avLst>
          </a:prstGeom>
          <a:noFill/>
          <a:ln w="12600">
            <a:solidFill>
              <a:srgbClr val="000000"/>
            </a:solidFill>
            <a:custDash>
              <a:ds d="140000" sp="105000"/>
            </a:custDash>
            <a:miter/>
            <a:tailEnd type="triangle" w="med" len="med"/>
          </a:ln>
        </p:spPr>
      </p:sp>
      <p:sp>
        <p:nvSpPr>
          <p:cNvPr id="169" name="CustomShape 27"/>
          <p:cNvSpPr/>
          <p:nvPr/>
        </p:nvSpPr>
        <p:spPr>
          <a:xfrm>
            <a:off x="3086465" y="3349679"/>
            <a:ext cx="2480525" cy="162371"/>
          </a:xfrm>
          <a:prstGeom prst="curvedConnector3">
            <a:avLst>
              <a:gd name="adj1" fmla="val 415"/>
            </a:avLst>
          </a:prstGeom>
          <a:noFill/>
          <a:ln w="12600">
            <a:solidFill>
              <a:srgbClr val="000000"/>
            </a:solidFill>
            <a:custDash>
              <a:ds d="140000" sp="105000"/>
            </a:custDash>
            <a:miter/>
            <a:tailEnd type="triangle" w="med" len="med"/>
          </a:ln>
        </p:spPr>
      </p:sp>
      <p:sp>
        <p:nvSpPr>
          <p:cNvPr id="170" name="CustomShape 28"/>
          <p:cNvSpPr/>
          <p:nvPr/>
        </p:nvSpPr>
        <p:spPr>
          <a:xfrm>
            <a:off x="5590030" y="4072931"/>
            <a:ext cx="1259640" cy="353160"/>
          </a:xfrm>
          <a:prstGeom prst="round2DiagRect">
            <a:avLst>
              <a:gd name="adj1" fmla="val 16667"/>
              <a:gd name="adj2" fmla="val 0"/>
            </a:avLst>
          </a:prstGeom>
          <a:gradFill>
            <a:gsLst>
              <a:gs pos="0">
                <a:srgbClr val="A9D18E"/>
              </a:gs>
              <a:gs pos="100000">
                <a:srgbClr val="E2F0D9"/>
              </a:gs>
            </a:gsLst>
            <a:lin ang="5400000"/>
          </a:gradFill>
          <a:ln w="6480">
            <a:solidFill>
              <a:srgbClr val="000000"/>
            </a:solidFill>
            <a:miter/>
          </a:ln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1400">
                <a:solidFill>
                  <a:srgbClr val="000000"/>
                </a:solidFill>
                <a:latin typeface="Calibri"/>
              </a:rPr>
              <a:t>DOF Indices</a:t>
            </a:r>
            <a:endParaRPr/>
          </a:p>
        </p:txBody>
      </p:sp>
      <p:sp>
        <p:nvSpPr>
          <p:cNvPr id="171" name="Line 29"/>
          <p:cNvSpPr/>
          <p:nvPr/>
        </p:nvSpPr>
        <p:spPr>
          <a:xfrm>
            <a:off x="6847510" y="4248971"/>
            <a:ext cx="489600" cy="0"/>
          </a:xfrm>
          <a:prstGeom prst="line">
            <a:avLst/>
          </a:prstGeom>
          <a:ln w="9360">
            <a:solidFill>
              <a:srgbClr val="000000"/>
            </a:solidFill>
            <a:custDash>
              <a:ds d="140000" sp="105000"/>
            </a:custDash>
            <a:miter/>
          </a:ln>
        </p:spPr>
      </p:sp>
      <p:sp>
        <p:nvSpPr>
          <p:cNvPr id="172" name="CustomShape 30"/>
          <p:cNvSpPr/>
          <p:nvPr/>
        </p:nvSpPr>
        <p:spPr>
          <a:xfrm rot="5400000">
            <a:off x="6086110" y="4665131"/>
            <a:ext cx="461520" cy="3646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>
                <a:solidFill>
                  <a:srgbClr val="000000"/>
                </a:solidFill>
                <a:latin typeface="Calibri"/>
              </a:rPr>
              <a:t>...</a:t>
            </a:r>
            <a:endParaRPr/>
          </a:p>
        </p:txBody>
      </p:sp>
      <p:pic>
        <p:nvPicPr>
          <p:cNvPr id="173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64256" y="980462"/>
            <a:ext cx="2715394" cy="4751939"/>
          </a:xfrm>
          <a:prstGeom prst="rect">
            <a:avLst/>
          </a:prstGeom>
          <a:ln>
            <a:noFill/>
          </a:ln>
        </p:spPr>
      </p:pic>
      <p:sp>
        <p:nvSpPr>
          <p:cNvPr id="59" name="CustomShape 3"/>
          <p:cNvSpPr/>
          <p:nvPr/>
        </p:nvSpPr>
        <p:spPr>
          <a:xfrm>
            <a:off x="560243" y="721919"/>
            <a:ext cx="11132114" cy="414299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err="1" smtClean="0">
                <a:solidFill>
                  <a:srgbClr val="000000"/>
                </a:solidFill>
                <a:latin typeface="Calibri"/>
              </a:rPr>
              <a:t>Análise</a:t>
            </a:r>
            <a:r>
              <a:rPr lang="en-US" sz="2400" dirty="0" smtClean="0">
                <a:solidFill>
                  <a:srgbClr val="000000"/>
                </a:solidFill>
                <a:latin typeface="Calibri"/>
              </a:rPr>
              <a:t> de </a:t>
            </a:r>
            <a:r>
              <a:rPr lang="en-US" sz="2400" dirty="0" err="1" smtClean="0">
                <a:solidFill>
                  <a:srgbClr val="000000"/>
                </a:solidFill>
                <a:latin typeface="Calibri"/>
              </a:rPr>
              <a:t>otimização</a:t>
            </a:r>
            <a:r>
              <a:rPr lang="en-US" sz="2400" dirty="0" smtClean="0">
                <a:solidFill>
                  <a:srgbClr val="000000"/>
                </a:solidFill>
                <a:latin typeface="Calibri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Calibri"/>
              </a:rPr>
              <a:t>topológica</a:t>
            </a:r>
            <a:r>
              <a:rPr lang="en-US" sz="2400" dirty="0" smtClean="0">
                <a:solidFill>
                  <a:srgbClr val="000000"/>
                </a:solidFill>
                <a:latin typeface="Calibri"/>
              </a:rPr>
              <a:t>: SIMP</a:t>
            </a:r>
            <a:endParaRPr lang="en-US" sz="2400" dirty="0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77530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TopSim</a:t>
            </a:r>
            <a:r>
              <a:rPr lang="en-US" dirty="0" smtClean="0"/>
              <a:t> Framework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35378"/>
            <a:ext cx="5844231" cy="260491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7556" y="3070843"/>
            <a:ext cx="5798097" cy="258434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0106" y="1890405"/>
            <a:ext cx="5469854" cy="1487801"/>
          </a:xfrm>
          <a:prstGeom prst="rect">
            <a:avLst/>
          </a:prstGeom>
        </p:spPr>
      </p:pic>
      <p:sp>
        <p:nvSpPr>
          <p:cNvPr id="52" name="CustomShape 3"/>
          <p:cNvSpPr/>
          <p:nvPr/>
        </p:nvSpPr>
        <p:spPr>
          <a:xfrm>
            <a:off x="560243" y="721919"/>
            <a:ext cx="11132114" cy="414299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err="1" smtClean="0">
                <a:solidFill>
                  <a:srgbClr val="000000"/>
                </a:solidFill>
                <a:latin typeface="Calibri"/>
              </a:rPr>
              <a:t>Análise</a:t>
            </a:r>
            <a:r>
              <a:rPr lang="en-US" sz="2400" dirty="0" smtClean="0">
                <a:solidFill>
                  <a:srgbClr val="000000"/>
                </a:solidFill>
                <a:latin typeface="Calibri"/>
              </a:rPr>
              <a:t> de </a:t>
            </a:r>
            <a:r>
              <a:rPr lang="en-US" sz="2400" dirty="0" err="1" smtClean="0">
                <a:solidFill>
                  <a:srgbClr val="000000"/>
                </a:solidFill>
                <a:latin typeface="Calibri"/>
              </a:rPr>
              <a:t>otimização</a:t>
            </a:r>
            <a:r>
              <a:rPr lang="en-US" sz="2400" dirty="0" smtClean="0">
                <a:solidFill>
                  <a:srgbClr val="000000"/>
                </a:solidFill>
                <a:latin typeface="Calibri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Calibri"/>
              </a:rPr>
              <a:t>topológica</a:t>
            </a:r>
            <a:r>
              <a:rPr lang="en-US" sz="2400" dirty="0" smtClean="0">
                <a:solidFill>
                  <a:srgbClr val="000000"/>
                </a:solidFill>
                <a:latin typeface="Calibri"/>
              </a:rPr>
              <a:t>: SIMP</a:t>
            </a:r>
            <a:endParaRPr lang="en-US" sz="2400" dirty="0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3875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TopSim</a:t>
            </a:r>
            <a:r>
              <a:rPr lang="en-US" dirty="0" smtClean="0"/>
              <a:t> Framework</a:t>
            </a:r>
            <a:endParaRPr lang="en-US" dirty="0"/>
          </a:p>
        </p:txBody>
      </p:sp>
      <p:grpSp>
        <p:nvGrpSpPr>
          <p:cNvPr id="74" name="Group 73"/>
          <p:cNvGrpSpPr>
            <a:grpSpLocks noChangeAspect="1"/>
          </p:cNvGrpSpPr>
          <p:nvPr/>
        </p:nvGrpSpPr>
        <p:grpSpPr>
          <a:xfrm>
            <a:off x="1316119" y="1518194"/>
            <a:ext cx="2411346" cy="2344980"/>
            <a:chOff x="1359284" y="2855382"/>
            <a:chExt cx="3607251" cy="3507972"/>
          </a:xfrm>
        </p:grpSpPr>
        <p:cxnSp>
          <p:nvCxnSpPr>
            <p:cNvPr id="75" name="Straight Arrow Connector 74"/>
            <p:cNvCxnSpPr/>
            <p:nvPr/>
          </p:nvCxnSpPr>
          <p:spPr>
            <a:xfrm flipH="1">
              <a:off x="1737122" y="5634924"/>
              <a:ext cx="3950" cy="717090"/>
            </a:xfrm>
            <a:prstGeom prst="straightConnector1">
              <a:avLst/>
            </a:prstGeom>
            <a:ln w="28575">
              <a:tailEnd type="triangle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6" name="TextBox 75"/>
            <p:cNvSpPr txBox="1"/>
            <p:nvPr/>
          </p:nvSpPr>
          <p:spPr>
            <a:xfrm>
              <a:off x="1359284" y="6033004"/>
              <a:ext cx="366346" cy="3303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F</a:t>
              </a:r>
            </a:p>
          </p:txBody>
        </p:sp>
        <p:grpSp>
          <p:nvGrpSpPr>
            <p:cNvPr id="77" name="Group 76"/>
            <p:cNvGrpSpPr/>
            <p:nvPr/>
          </p:nvGrpSpPr>
          <p:grpSpPr>
            <a:xfrm>
              <a:off x="1405610" y="2855382"/>
              <a:ext cx="3560925" cy="3363006"/>
              <a:chOff x="469691" y="231067"/>
              <a:chExt cx="2654077" cy="2506561"/>
            </a:xfrm>
          </p:grpSpPr>
          <p:sp>
            <p:nvSpPr>
              <p:cNvPr id="78" name="Freeform 77"/>
              <p:cNvSpPr/>
              <p:nvPr/>
            </p:nvSpPr>
            <p:spPr>
              <a:xfrm>
                <a:off x="2223655" y="231067"/>
                <a:ext cx="900113" cy="1857375"/>
              </a:xfrm>
              <a:custGeom>
                <a:avLst/>
                <a:gdLst>
                  <a:gd name="connsiteX0" fmla="*/ 0 w 900113"/>
                  <a:gd name="connsiteY0" fmla="*/ 0 h 1857375"/>
                  <a:gd name="connsiteX1" fmla="*/ 2381 w 900113"/>
                  <a:gd name="connsiteY1" fmla="*/ 1278731 h 1857375"/>
                  <a:gd name="connsiteX2" fmla="*/ 892969 w 900113"/>
                  <a:gd name="connsiteY2" fmla="*/ 1857375 h 1857375"/>
                  <a:gd name="connsiteX3" fmla="*/ 900113 w 900113"/>
                  <a:gd name="connsiteY3" fmla="*/ 592931 h 1857375"/>
                  <a:gd name="connsiteX4" fmla="*/ 0 w 900113"/>
                  <a:gd name="connsiteY4" fmla="*/ 0 h 1857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00113" h="1857375">
                    <a:moveTo>
                      <a:pt x="0" y="0"/>
                    </a:moveTo>
                    <a:cubicBezTo>
                      <a:pt x="794" y="426244"/>
                      <a:pt x="1587" y="852487"/>
                      <a:pt x="2381" y="1278731"/>
                    </a:cubicBezTo>
                    <a:lnTo>
                      <a:pt x="892969" y="1857375"/>
                    </a:lnTo>
                    <a:cubicBezTo>
                      <a:pt x="895350" y="1435894"/>
                      <a:pt x="897732" y="1014412"/>
                      <a:pt x="900113" y="59293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635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79" name="Freeform 78"/>
              <p:cNvSpPr/>
              <p:nvPr/>
            </p:nvSpPr>
            <p:spPr>
              <a:xfrm>
                <a:off x="2418918" y="681123"/>
                <a:ext cx="502443" cy="1033463"/>
              </a:xfrm>
              <a:custGeom>
                <a:avLst/>
                <a:gdLst>
                  <a:gd name="connsiteX0" fmla="*/ 0 w 502443"/>
                  <a:gd name="connsiteY0" fmla="*/ 0 h 1033463"/>
                  <a:gd name="connsiteX1" fmla="*/ 2381 w 502443"/>
                  <a:gd name="connsiteY1" fmla="*/ 711994 h 1033463"/>
                  <a:gd name="connsiteX2" fmla="*/ 502443 w 502443"/>
                  <a:gd name="connsiteY2" fmla="*/ 1033463 h 1033463"/>
                  <a:gd name="connsiteX3" fmla="*/ 500062 w 502443"/>
                  <a:gd name="connsiteY3" fmla="*/ 323850 h 1033463"/>
                  <a:gd name="connsiteX4" fmla="*/ 0 w 502443"/>
                  <a:gd name="connsiteY4" fmla="*/ 0 h 10334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02443" h="1033463">
                    <a:moveTo>
                      <a:pt x="0" y="0"/>
                    </a:moveTo>
                    <a:cubicBezTo>
                      <a:pt x="794" y="237331"/>
                      <a:pt x="1587" y="474663"/>
                      <a:pt x="2381" y="711994"/>
                    </a:cubicBezTo>
                    <a:lnTo>
                      <a:pt x="502443" y="1033463"/>
                    </a:lnTo>
                    <a:cubicBezTo>
                      <a:pt x="501649" y="796925"/>
                      <a:pt x="500856" y="560388"/>
                      <a:pt x="500062" y="32385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 w="6350">
                <a:solidFill>
                  <a:schemeClr val="bg2">
                    <a:lumMod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cxnSp>
            <p:nvCxnSpPr>
              <p:cNvPr id="80" name="Straight Connector 79"/>
              <p:cNvCxnSpPr>
                <a:stCxn id="79" idx="0"/>
              </p:cNvCxnSpPr>
              <p:nvPr/>
            </p:nvCxnSpPr>
            <p:spPr>
              <a:xfrm flipH="1">
                <a:off x="475471" y="681123"/>
                <a:ext cx="1943447" cy="750941"/>
              </a:xfrm>
              <a:prstGeom prst="line">
                <a:avLst/>
              </a:prstGeom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80"/>
              <p:cNvCxnSpPr/>
              <p:nvPr/>
            </p:nvCxnSpPr>
            <p:spPr>
              <a:xfrm flipH="1" flipV="1">
                <a:off x="475471" y="1431641"/>
                <a:ext cx="494282" cy="328189"/>
              </a:xfrm>
              <a:prstGeom prst="line">
                <a:avLst/>
              </a:prstGeom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Straight Connector 81"/>
              <p:cNvCxnSpPr/>
              <p:nvPr/>
            </p:nvCxnSpPr>
            <p:spPr>
              <a:xfrm flipH="1" flipV="1">
                <a:off x="469691" y="2140828"/>
                <a:ext cx="500062" cy="323850"/>
              </a:xfrm>
              <a:prstGeom prst="line">
                <a:avLst/>
              </a:prstGeom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82"/>
              <p:cNvCxnSpPr/>
              <p:nvPr/>
            </p:nvCxnSpPr>
            <p:spPr>
              <a:xfrm flipV="1">
                <a:off x="969753" y="1759828"/>
                <a:ext cx="0" cy="704850"/>
              </a:xfrm>
              <a:prstGeom prst="line">
                <a:avLst/>
              </a:prstGeom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/>
              <p:cNvCxnSpPr/>
              <p:nvPr/>
            </p:nvCxnSpPr>
            <p:spPr>
              <a:xfrm flipV="1">
                <a:off x="473089" y="1431641"/>
                <a:ext cx="2382" cy="709188"/>
              </a:xfrm>
              <a:prstGeom prst="line">
                <a:avLst/>
              </a:prstGeom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/>
              <p:cNvCxnSpPr/>
              <p:nvPr/>
            </p:nvCxnSpPr>
            <p:spPr>
              <a:xfrm flipH="1">
                <a:off x="473437" y="1384438"/>
                <a:ext cx="1943100" cy="757238"/>
              </a:xfrm>
              <a:prstGeom prst="line">
                <a:avLst/>
              </a:prstGeom>
              <a:ln>
                <a:solidFill>
                  <a:schemeClr val="tx1">
                    <a:lumMod val="75000"/>
                    <a:lumOff val="2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/>
              <p:cNvCxnSpPr/>
              <p:nvPr/>
            </p:nvCxnSpPr>
            <p:spPr>
              <a:xfrm flipH="1">
                <a:off x="970100" y="1001712"/>
                <a:ext cx="1948880" cy="757924"/>
              </a:xfrm>
              <a:prstGeom prst="line">
                <a:avLst/>
              </a:prstGeom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/>
              <p:cNvCxnSpPr/>
              <p:nvPr/>
            </p:nvCxnSpPr>
            <p:spPr>
              <a:xfrm flipH="1">
                <a:off x="969753" y="1712860"/>
                <a:ext cx="1951608" cy="753323"/>
              </a:xfrm>
              <a:prstGeom prst="line">
                <a:avLst/>
              </a:prstGeom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88" name="Picture 87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169442">
                <a:off x="2748255" y="2274713"/>
                <a:ext cx="364331" cy="462915"/>
              </a:xfrm>
              <a:prstGeom prst="rect">
                <a:avLst/>
              </a:prstGeom>
            </p:spPr>
          </p:pic>
        </p:grpSp>
      </p:grpSp>
      <p:pic>
        <p:nvPicPr>
          <p:cNvPr id="89" name="Picture 2" descr="http://a.files.bbci.co.uk/bam/live/content/zd63kqt/smal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8789" y="4109369"/>
            <a:ext cx="1391827" cy="1222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0" name="CustomShape 8"/>
          <p:cNvSpPr/>
          <p:nvPr/>
        </p:nvSpPr>
        <p:spPr>
          <a:xfrm>
            <a:off x="1976702" y="5535451"/>
            <a:ext cx="1296000" cy="28080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DAE3F3"/>
              </a:gs>
              <a:gs pos="100000">
                <a:srgbClr val="8FAADC"/>
              </a:gs>
            </a:gsLst>
            <a:lin ang="16200000"/>
          </a:gradFill>
          <a:ln w="12600">
            <a:solidFill>
              <a:srgbClr val="000000"/>
            </a:solidFill>
            <a:round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1100" b="1" dirty="0">
                <a:solidFill>
                  <a:srgbClr val="000000"/>
                </a:solidFill>
                <a:latin typeface="Times New Roman"/>
              </a:rPr>
              <a:t>Hexagonal Prism</a:t>
            </a:r>
            <a:endParaRPr sz="1100" dirty="0"/>
          </a:p>
        </p:txBody>
      </p:sp>
      <p:pic>
        <p:nvPicPr>
          <p:cNvPr id="91" name="Picture 9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5330" y="3343293"/>
            <a:ext cx="3516908" cy="2673752"/>
          </a:xfrm>
          <a:prstGeom prst="rect">
            <a:avLst/>
          </a:prstGeom>
        </p:spPr>
      </p:pic>
      <p:pic>
        <p:nvPicPr>
          <p:cNvPr id="92" name="Picture 9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5222" y="1282024"/>
            <a:ext cx="3513803" cy="2097733"/>
          </a:xfrm>
          <a:prstGeom prst="rect">
            <a:avLst/>
          </a:prstGeom>
        </p:spPr>
      </p:pic>
      <p:pic>
        <p:nvPicPr>
          <p:cNvPr id="93" name="Picture 9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0271" y="1444710"/>
            <a:ext cx="3302924" cy="1739183"/>
          </a:xfrm>
          <a:prstGeom prst="rect">
            <a:avLst/>
          </a:prstGeom>
        </p:spPr>
      </p:pic>
      <p:sp>
        <p:nvSpPr>
          <p:cNvPr id="94" name="CustomShape 3"/>
          <p:cNvSpPr/>
          <p:nvPr/>
        </p:nvSpPr>
        <p:spPr>
          <a:xfrm>
            <a:off x="560243" y="721919"/>
            <a:ext cx="11132114" cy="414299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err="1" smtClean="0">
                <a:solidFill>
                  <a:srgbClr val="000000"/>
                </a:solidFill>
                <a:latin typeface="Calibri"/>
              </a:rPr>
              <a:t>Análise</a:t>
            </a:r>
            <a:r>
              <a:rPr lang="en-US" sz="2400" dirty="0" smtClean="0">
                <a:solidFill>
                  <a:srgbClr val="000000"/>
                </a:solidFill>
                <a:latin typeface="Calibri"/>
              </a:rPr>
              <a:t> de </a:t>
            </a:r>
            <a:r>
              <a:rPr lang="en-US" sz="2400" dirty="0" err="1" smtClean="0">
                <a:solidFill>
                  <a:srgbClr val="000000"/>
                </a:solidFill>
                <a:latin typeface="Calibri"/>
              </a:rPr>
              <a:t>otimização</a:t>
            </a:r>
            <a:r>
              <a:rPr lang="en-US" sz="2400" dirty="0" smtClean="0">
                <a:solidFill>
                  <a:srgbClr val="000000"/>
                </a:solidFill>
                <a:latin typeface="Calibri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Calibri"/>
              </a:rPr>
              <a:t>topológica</a:t>
            </a:r>
            <a:r>
              <a:rPr lang="en-US" sz="2400" dirty="0" smtClean="0">
                <a:solidFill>
                  <a:srgbClr val="000000"/>
                </a:solidFill>
                <a:latin typeface="Calibri"/>
              </a:rPr>
              <a:t>: SIMP</a:t>
            </a:r>
            <a:endParaRPr lang="en-US" sz="2400" dirty="0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69681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4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7135" y="1255352"/>
            <a:ext cx="6448518" cy="47210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TopSim</a:t>
            </a:r>
            <a:r>
              <a:rPr lang="en-US" dirty="0" smtClean="0"/>
              <a:t> Framework</a:t>
            </a:r>
            <a:endParaRPr lang="en-US" dirty="0"/>
          </a:p>
        </p:txBody>
      </p:sp>
      <p:sp>
        <p:nvSpPr>
          <p:cNvPr id="155" name="CustomShape 3"/>
          <p:cNvSpPr/>
          <p:nvPr/>
        </p:nvSpPr>
        <p:spPr>
          <a:xfrm>
            <a:off x="560243" y="721919"/>
            <a:ext cx="11132114" cy="414299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err="1" smtClean="0">
                <a:solidFill>
                  <a:srgbClr val="000000"/>
                </a:solidFill>
                <a:latin typeface="Calibri"/>
              </a:rPr>
              <a:t>Solução</a:t>
            </a:r>
            <a:r>
              <a:rPr lang="en-US" sz="2400" dirty="0" smtClean="0">
                <a:solidFill>
                  <a:srgbClr val="000000"/>
                </a:solidFill>
                <a:latin typeface="Calibri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Calibri"/>
              </a:rPr>
              <a:t>Distribuída</a:t>
            </a:r>
            <a:r>
              <a:rPr lang="en-US" sz="2400" dirty="0" smtClean="0">
                <a:solidFill>
                  <a:srgbClr val="000000"/>
                </a:solidFill>
                <a:latin typeface="Calibri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Calibri"/>
              </a:rPr>
              <a:t>em</a:t>
            </a:r>
            <a:r>
              <a:rPr lang="en-US" sz="2400" dirty="0" smtClean="0">
                <a:solidFill>
                  <a:srgbClr val="000000"/>
                </a:solidFill>
                <a:latin typeface="Calibri"/>
              </a:rPr>
              <a:t> Cluster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 smtClean="0">
              <a:solidFill>
                <a:srgbClr val="000000"/>
              </a:solidFill>
              <a:latin typeface="Calibri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err="1" smtClean="0">
                <a:solidFill>
                  <a:srgbClr val="000000"/>
                </a:solidFill>
                <a:latin typeface="Calibri"/>
              </a:rPr>
              <a:t>Código</a:t>
            </a:r>
            <a:r>
              <a:rPr lang="en-US" sz="2400" dirty="0" smtClean="0">
                <a:solidFill>
                  <a:srgbClr val="000000"/>
                </a:solidFill>
                <a:latin typeface="Calibri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Calibri"/>
              </a:rPr>
              <a:t>híbrido</a:t>
            </a:r>
            <a:r>
              <a:rPr lang="en-US" sz="2400" dirty="0" smtClean="0">
                <a:solidFill>
                  <a:srgbClr val="000000"/>
                </a:solidFill>
                <a:latin typeface="Calibri"/>
              </a:rPr>
              <a:t> MPI + </a:t>
            </a:r>
            <a:r>
              <a:rPr lang="en-US" sz="2400" dirty="0" err="1" smtClean="0">
                <a:solidFill>
                  <a:srgbClr val="000000"/>
                </a:solidFill>
                <a:latin typeface="Calibri"/>
              </a:rPr>
              <a:t>OpenMP</a:t>
            </a:r>
            <a:endParaRPr lang="en-US" sz="2400" dirty="0">
              <a:solidFill>
                <a:srgbClr val="000000"/>
              </a:solidFill>
              <a:latin typeface="Calibri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3342" y="2243956"/>
            <a:ext cx="3086100" cy="346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3780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TopSim</a:t>
            </a:r>
            <a:r>
              <a:rPr lang="en-US" dirty="0" smtClean="0"/>
              <a:t> Framework</a:t>
            </a:r>
            <a:endParaRPr lang="en-US" dirty="0"/>
          </a:p>
        </p:txBody>
      </p:sp>
      <p:sp>
        <p:nvSpPr>
          <p:cNvPr id="155" name="CustomShape 3"/>
          <p:cNvSpPr/>
          <p:nvPr/>
        </p:nvSpPr>
        <p:spPr>
          <a:xfrm>
            <a:off x="560243" y="721919"/>
            <a:ext cx="11132114" cy="414299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err="1" smtClean="0">
                <a:solidFill>
                  <a:srgbClr val="000000"/>
                </a:solidFill>
                <a:latin typeface="Calibri"/>
              </a:rPr>
              <a:t>Solução</a:t>
            </a:r>
            <a:r>
              <a:rPr lang="en-US" sz="2400" dirty="0" smtClean="0">
                <a:solidFill>
                  <a:srgbClr val="000000"/>
                </a:solidFill>
                <a:latin typeface="Calibri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Calibri"/>
              </a:rPr>
              <a:t>Distribuída</a:t>
            </a:r>
            <a:r>
              <a:rPr lang="en-US" sz="2400" dirty="0" smtClean="0">
                <a:solidFill>
                  <a:srgbClr val="000000"/>
                </a:solidFill>
                <a:latin typeface="Calibri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Calibri"/>
              </a:rPr>
              <a:t>em</a:t>
            </a:r>
            <a:r>
              <a:rPr lang="en-US" sz="2400" dirty="0" smtClean="0">
                <a:solidFill>
                  <a:srgbClr val="000000"/>
                </a:solidFill>
                <a:latin typeface="Calibri"/>
              </a:rPr>
              <a:t> Cluster: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rgbClr val="000000"/>
                </a:solidFill>
                <a:latin typeface="Calibri"/>
              </a:rPr>
              <a:t>Blue Water Supercomputer (University of Illinois)</a:t>
            </a: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992" y="1663998"/>
            <a:ext cx="5810865" cy="2632698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0857" y="1663998"/>
            <a:ext cx="5504395" cy="2632698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28569" y="4320199"/>
            <a:ext cx="7102598" cy="1888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8910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2146" y="2975885"/>
            <a:ext cx="11161240" cy="360362"/>
          </a:xfrm>
        </p:spPr>
        <p:txBody>
          <a:bodyPr/>
          <a:lstStyle/>
          <a:p>
            <a:pPr algn="ctr"/>
            <a:r>
              <a:rPr lang="en-US" sz="3800" dirty="0" smtClean="0"/>
              <a:t>FIM</a:t>
            </a:r>
            <a:endParaRPr lang="en-US" sz="3800" dirty="0"/>
          </a:p>
        </p:txBody>
      </p:sp>
    </p:spTree>
    <p:extLst>
      <p:ext uri="{BB962C8B-B14F-4D97-AF65-F5344CB8AC3E}">
        <p14:creationId xmlns:p14="http://schemas.microsoft.com/office/powerpoint/2010/main" val="4283669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CustomShape 3"/>
          <p:cNvSpPr/>
          <p:nvPr/>
        </p:nvSpPr>
        <p:spPr>
          <a:xfrm>
            <a:off x="345558" y="924211"/>
            <a:ext cx="10290085" cy="492111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000000"/>
                </a:solidFill>
                <a:latin typeface="Calibri"/>
              </a:rPr>
              <a:t>Uma </a:t>
            </a:r>
            <a:r>
              <a:rPr lang="en-US" sz="2800" dirty="0" err="1" smtClean="0">
                <a:solidFill>
                  <a:srgbClr val="000000"/>
                </a:solidFill>
                <a:latin typeface="Calibri"/>
              </a:rPr>
              <a:t>ferramenta</a:t>
            </a:r>
            <a:r>
              <a:rPr lang="en-US" sz="2800" dirty="0" smtClean="0">
                <a:solidFill>
                  <a:srgbClr val="000000"/>
                </a:solidFill>
                <a:latin typeface="Calibri"/>
              </a:rPr>
              <a:t> para </a:t>
            </a:r>
            <a:r>
              <a:rPr lang="en-US" sz="2800" dirty="0" smtClean="0">
                <a:solidFill>
                  <a:srgbClr val="000000"/>
                </a:solidFill>
                <a:latin typeface="Calibri"/>
              </a:rPr>
              <a:t>o </a:t>
            </a:r>
            <a:r>
              <a:rPr lang="en-US" sz="2800" dirty="0" err="1" smtClean="0">
                <a:solidFill>
                  <a:srgbClr val="000000"/>
                </a:solidFill>
                <a:latin typeface="Calibri"/>
              </a:rPr>
              <a:t>desenvolvimento</a:t>
            </a:r>
            <a:r>
              <a:rPr lang="en-US" sz="2800" dirty="0" smtClean="0">
                <a:solidFill>
                  <a:srgbClr val="000000"/>
                </a:solidFill>
                <a:latin typeface="Calibri"/>
              </a:rPr>
              <a:t> de </a:t>
            </a:r>
            <a:r>
              <a:rPr lang="en-US" sz="2800" dirty="0" err="1" smtClean="0">
                <a:solidFill>
                  <a:srgbClr val="000000"/>
                </a:solidFill>
                <a:latin typeface="Calibri"/>
              </a:rPr>
              <a:t>análises</a:t>
            </a:r>
            <a:r>
              <a:rPr lang="en-US" sz="2800" dirty="0" smtClean="0">
                <a:solidFill>
                  <a:srgbClr val="000000"/>
                </a:solidFill>
                <a:latin typeface="Calibri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Calibri"/>
              </a:rPr>
              <a:t>numéricas</a:t>
            </a:r>
            <a:r>
              <a:rPr lang="en-US" sz="2800" dirty="0" smtClean="0">
                <a:solidFill>
                  <a:srgbClr val="000000"/>
                </a:solidFill>
                <a:latin typeface="Calibri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Calibri"/>
              </a:rPr>
              <a:t>em</a:t>
            </a:r>
            <a:r>
              <a:rPr lang="en-US" sz="2800" dirty="0" smtClean="0">
                <a:solidFill>
                  <a:srgbClr val="000000"/>
                </a:solidFill>
                <a:latin typeface="Calibri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Calibri"/>
              </a:rPr>
              <a:t>diferentes</a:t>
            </a:r>
            <a:r>
              <a:rPr lang="en-US" sz="2800" dirty="0" smtClean="0">
                <a:solidFill>
                  <a:srgbClr val="000000"/>
                </a:solidFill>
                <a:latin typeface="Calibri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Calibri"/>
              </a:rPr>
              <a:t>aplicações</a:t>
            </a:r>
            <a:endParaRPr lang="en-US" sz="2800" dirty="0" smtClean="0">
              <a:solidFill>
                <a:srgbClr val="000000"/>
              </a:solidFill>
              <a:latin typeface="Calibri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sz="1400" dirty="0" smtClean="0">
              <a:solidFill>
                <a:srgbClr val="000000"/>
              </a:solidFill>
              <a:latin typeface="Calibri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800" dirty="0" err="1" smtClean="0">
                <a:solidFill>
                  <a:srgbClr val="000000"/>
                </a:solidFill>
                <a:latin typeface="Calibri"/>
              </a:rPr>
              <a:t>Estratégia</a:t>
            </a:r>
            <a:r>
              <a:rPr lang="en-US" sz="2800" dirty="0" smtClean="0">
                <a:solidFill>
                  <a:srgbClr val="000000"/>
                </a:solidFill>
                <a:latin typeface="Calibri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Calibri"/>
              </a:rPr>
              <a:t>baseada</a:t>
            </a:r>
            <a:r>
              <a:rPr lang="en-US" sz="2800" dirty="0" smtClean="0">
                <a:solidFill>
                  <a:srgbClr val="000000"/>
                </a:solidFill>
                <a:latin typeface="Calibri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Calibri"/>
              </a:rPr>
              <a:t>em</a:t>
            </a:r>
            <a:r>
              <a:rPr lang="en-US" sz="2800" dirty="0" smtClean="0">
                <a:solidFill>
                  <a:srgbClr val="000000"/>
                </a:solidFill>
                <a:latin typeface="Calibri"/>
              </a:rPr>
              <a:t> plugins </a:t>
            </a:r>
            <a:r>
              <a:rPr lang="en-US" sz="2800" dirty="0" err="1" smtClean="0">
                <a:solidFill>
                  <a:srgbClr val="000000"/>
                </a:solidFill>
                <a:latin typeface="Calibri"/>
              </a:rPr>
              <a:t>permite</a:t>
            </a:r>
            <a:r>
              <a:rPr lang="en-US" sz="2800" dirty="0" smtClean="0">
                <a:solidFill>
                  <a:srgbClr val="000000"/>
                </a:solidFill>
                <a:latin typeface="Calibri"/>
              </a:rPr>
              <a:t> um </a:t>
            </a:r>
            <a:r>
              <a:rPr lang="en-US" sz="2800" dirty="0" err="1" smtClean="0">
                <a:solidFill>
                  <a:srgbClr val="000000"/>
                </a:solidFill>
                <a:latin typeface="Calibri"/>
              </a:rPr>
              <a:t>ambiente</a:t>
            </a:r>
            <a:r>
              <a:rPr lang="en-US" sz="2800" dirty="0" smtClean="0">
                <a:solidFill>
                  <a:srgbClr val="000000"/>
                </a:solidFill>
                <a:latin typeface="Calibri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Calibri"/>
              </a:rPr>
              <a:t>totalmente</a:t>
            </a:r>
            <a:r>
              <a:rPr lang="en-US" sz="2800" dirty="0" smtClean="0">
                <a:solidFill>
                  <a:srgbClr val="000000"/>
                </a:solidFill>
                <a:latin typeface="Calibri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Calibri"/>
              </a:rPr>
              <a:t>flexível</a:t>
            </a:r>
            <a:r>
              <a:rPr lang="en-US" sz="2800" dirty="0" smtClean="0">
                <a:solidFill>
                  <a:srgbClr val="000000"/>
                </a:solidFill>
                <a:latin typeface="Calibri"/>
              </a:rPr>
              <a:t> e </a:t>
            </a:r>
            <a:r>
              <a:rPr lang="en-US" sz="2800" dirty="0" err="1" smtClean="0">
                <a:solidFill>
                  <a:srgbClr val="000000"/>
                </a:solidFill>
                <a:latin typeface="Calibri"/>
              </a:rPr>
              <a:t>extensível</a:t>
            </a:r>
            <a:endParaRPr lang="en-US" sz="2800" dirty="0">
              <a:solidFill>
                <a:srgbClr val="000000"/>
              </a:solidFill>
              <a:latin typeface="Calibri"/>
            </a:endParaRPr>
          </a:p>
          <a:p>
            <a:pPr marL="800100" lvl="1" indent="-342900" algn="just">
              <a:buFont typeface="Calibri" panose="020F0502020204030204" pitchFamily="34" charset="0"/>
              <a:buChar char="–"/>
            </a:pPr>
            <a:r>
              <a:rPr lang="en-US" sz="2400" dirty="0" smtClean="0">
                <a:solidFill>
                  <a:srgbClr val="000000"/>
                </a:solidFill>
                <a:latin typeface="Calibri"/>
              </a:rPr>
              <a:t>Plugins </a:t>
            </a:r>
            <a:r>
              <a:rPr lang="en-US" sz="2400" dirty="0" err="1" smtClean="0">
                <a:solidFill>
                  <a:srgbClr val="000000"/>
                </a:solidFill>
                <a:latin typeface="Calibri"/>
              </a:rPr>
              <a:t>carregados</a:t>
            </a:r>
            <a:r>
              <a:rPr lang="en-US" sz="2400" dirty="0" smtClean="0">
                <a:solidFill>
                  <a:srgbClr val="000000"/>
                </a:solidFill>
                <a:latin typeface="Calibri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Calibri"/>
              </a:rPr>
              <a:t>em</a:t>
            </a:r>
            <a:r>
              <a:rPr lang="en-US" sz="2400" dirty="0" smtClean="0">
                <a:solidFill>
                  <a:srgbClr val="000000"/>
                </a:solidFill>
                <a:latin typeface="Calibri"/>
              </a:rPr>
              <a:t> tempo de </a:t>
            </a:r>
            <a:r>
              <a:rPr lang="en-US" sz="2400" dirty="0" err="1" smtClean="0">
                <a:solidFill>
                  <a:srgbClr val="000000"/>
                </a:solidFill>
                <a:latin typeface="Calibri"/>
              </a:rPr>
              <a:t>execução</a:t>
            </a:r>
            <a:r>
              <a:rPr lang="en-US" sz="2400" dirty="0" smtClean="0">
                <a:solidFill>
                  <a:srgbClr val="000000"/>
                </a:solidFill>
                <a:latin typeface="Calibri"/>
              </a:rPr>
              <a:t> para </a:t>
            </a:r>
            <a:r>
              <a:rPr lang="en-US" sz="2400" dirty="0" err="1" smtClean="0">
                <a:solidFill>
                  <a:srgbClr val="000000"/>
                </a:solidFill>
                <a:latin typeface="Calibri"/>
              </a:rPr>
              <a:t>uma</a:t>
            </a:r>
            <a:r>
              <a:rPr lang="en-US" sz="2400" dirty="0" smtClean="0">
                <a:solidFill>
                  <a:srgbClr val="000000"/>
                </a:solidFill>
                <a:latin typeface="Calibri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Calibri"/>
              </a:rPr>
              <a:t>aplicação</a:t>
            </a:r>
            <a:r>
              <a:rPr lang="en-US" sz="2400" dirty="0" smtClean="0">
                <a:solidFill>
                  <a:srgbClr val="000000"/>
                </a:solidFill>
                <a:latin typeface="Calibri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Calibri"/>
              </a:rPr>
              <a:t>específica</a:t>
            </a:r>
            <a:endParaRPr lang="en-US" sz="2400" dirty="0" smtClean="0">
              <a:solidFill>
                <a:srgbClr val="000000"/>
              </a:solidFill>
              <a:latin typeface="Calibri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sz="1400" dirty="0" smtClean="0">
              <a:solidFill>
                <a:srgbClr val="000000"/>
              </a:solidFill>
              <a:latin typeface="Calibri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800" dirty="0" err="1" smtClean="0">
                <a:solidFill>
                  <a:srgbClr val="000000"/>
                </a:solidFill>
                <a:latin typeface="Calibri"/>
              </a:rPr>
              <a:t>Suporte</a:t>
            </a:r>
            <a:r>
              <a:rPr lang="en-US" sz="2800" dirty="0" smtClean="0">
                <a:solidFill>
                  <a:srgbClr val="000000"/>
                </a:solidFill>
                <a:latin typeface="Calibri"/>
              </a:rPr>
              <a:t> para </a:t>
            </a:r>
            <a:r>
              <a:rPr lang="en-US" sz="2800" dirty="0" err="1" smtClean="0">
                <a:solidFill>
                  <a:srgbClr val="000000"/>
                </a:solidFill>
                <a:latin typeface="Calibri"/>
              </a:rPr>
              <a:t>desenvolver</a:t>
            </a:r>
            <a:r>
              <a:rPr lang="en-US" sz="2800" dirty="0" smtClean="0">
                <a:solidFill>
                  <a:srgbClr val="000000"/>
                </a:solidFill>
                <a:latin typeface="Calibri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Calibri"/>
              </a:rPr>
              <a:t>os</a:t>
            </a:r>
            <a:r>
              <a:rPr lang="en-US" sz="2800" dirty="0" smtClean="0">
                <a:solidFill>
                  <a:srgbClr val="000000"/>
                </a:solidFill>
                <a:latin typeface="Calibri"/>
              </a:rPr>
              <a:t> plugins </a:t>
            </a:r>
            <a:r>
              <a:rPr lang="en-US" sz="2800" dirty="0" err="1" smtClean="0">
                <a:solidFill>
                  <a:srgbClr val="000000"/>
                </a:solidFill>
                <a:latin typeface="Calibri"/>
              </a:rPr>
              <a:t>em</a:t>
            </a:r>
            <a:r>
              <a:rPr lang="en-US" sz="2800" dirty="0" smtClean="0">
                <a:solidFill>
                  <a:srgbClr val="000000"/>
                </a:solidFill>
                <a:latin typeface="Calibri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Calibri"/>
              </a:rPr>
              <a:t>diferentes</a:t>
            </a:r>
            <a:r>
              <a:rPr lang="en-US" sz="2800" dirty="0" smtClean="0">
                <a:solidFill>
                  <a:srgbClr val="000000"/>
                </a:solidFill>
                <a:latin typeface="Calibri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Calibri"/>
              </a:rPr>
              <a:t>linguagens</a:t>
            </a:r>
            <a:endParaRPr lang="en-US" sz="2800" dirty="0">
              <a:solidFill>
                <a:srgbClr val="000000"/>
              </a:solidFill>
              <a:latin typeface="Calibri"/>
            </a:endParaRPr>
          </a:p>
          <a:p>
            <a:pPr marL="800100" lvl="1" indent="-342900" algn="just">
              <a:buFont typeface="Calibri" panose="020F0502020204030204" pitchFamily="34" charset="0"/>
              <a:buChar char="–"/>
            </a:pPr>
            <a:r>
              <a:rPr lang="en-US" sz="2400" dirty="0" smtClean="0">
                <a:solidFill>
                  <a:srgbClr val="000000"/>
                </a:solidFill>
                <a:latin typeface="Calibri"/>
              </a:rPr>
              <a:t>C++, C, FORTRAN, [</a:t>
            </a:r>
            <a:r>
              <a:rPr lang="en-US" sz="2400" dirty="0" err="1" smtClean="0">
                <a:solidFill>
                  <a:srgbClr val="000000"/>
                </a:solidFill>
                <a:latin typeface="Calibri"/>
              </a:rPr>
              <a:t>Lua</a:t>
            </a:r>
            <a:r>
              <a:rPr lang="en-US" sz="2400" dirty="0" smtClean="0">
                <a:solidFill>
                  <a:srgbClr val="000000"/>
                </a:solidFill>
                <a:latin typeface="Calibri"/>
              </a:rPr>
              <a:t>…]</a:t>
            </a:r>
            <a:endParaRPr lang="en-US" sz="2400" dirty="0">
              <a:solidFill>
                <a:srgbClr val="000000"/>
              </a:solidFill>
              <a:latin typeface="Calibri"/>
            </a:endParaRPr>
          </a:p>
          <a:p>
            <a:pPr algn="just">
              <a:lnSpc>
                <a:spcPct val="100000"/>
              </a:lnSpc>
            </a:pPr>
            <a:endParaRPr lang="en-US" sz="1400" dirty="0" smtClean="0">
              <a:solidFill>
                <a:srgbClr val="000000"/>
              </a:solidFill>
              <a:latin typeface="Calibri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800" dirty="0" err="1" smtClean="0">
                <a:solidFill>
                  <a:srgbClr val="000000"/>
                </a:solidFill>
                <a:latin typeface="Calibri"/>
              </a:rPr>
              <a:t>Suporte</a:t>
            </a:r>
            <a:r>
              <a:rPr lang="en-US" sz="2800" dirty="0" smtClean="0">
                <a:solidFill>
                  <a:srgbClr val="000000"/>
                </a:solidFill>
                <a:latin typeface="Calibri"/>
              </a:rPr>
              <a:t> para </a:t>
            </a:r>
            <a:r>
              <a:rPr lang="en-US" sz="2800" dirty="0" err="1" smtClean="0">
                <a:solidFill>
                  <a:srgbClr val="000000"/>
                </a:solidFill>
                <a:latin typeface="Calibri"/>
              </a:rPr>
              <a:t>simulação</a:t>
            </a:r>
            <a:r>
              <a:rPr lang="en-US" sz="2800" dirty="0" smtClean="0">
                <a:solidFill>
                  <a:srgbClr val="000000"/>
                </a:solidFill>
                <a:latin typeface="Calibri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Calibri"/>
              </a:rPr>
              <a:t>em</a:t>
            </a:r>
            <a:r>
              <a:rPr lang="en-US" sz="2800" dirty="0" smtClean="0">
                <a:solidFill>
                  <a:srgbClr val="000000"/>
                </a:solidFill>
                <a:latin typeface="Calibri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Calibri"/>
              </a:rPr>
              <a:t>larga</a:t>
            </a:r>
            <a:r>
              <a:rPr lang="en-US" sz="2800" dirty="0" smtClean="0">
                <a:solidFill>
                  <a:srgbClr val="000000"/>
                </a:solidFill>
                <a:latin typeface="Calibri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Calibri"/>
              </a:rPr>
              <a:t>escala</a:t>
            </a:r>
            <a:r>
              <a:rPr lang="en-US" sz="2800" dirty="0" smtClean="0">
                <a:solidFill>
                  <a:srgbClr val="000000"/>
                </a:solidFill>
                <a:latin typeface="Calibri"/>
              </a:rPr>
              <a:t> (</a:t>
            </a:r>
            <a:r>
              <a:rPr lang="en-US" sz="2800" dirty="0" err="1" smtClean="0">
                <a:solidFill>
                  <a:srgbClr val="000000"/>
                </a:solidFill>
                <a:latin typeface="Calibri"/>
              </a:rPr>
              <a:t>milhões</a:t>
            </a:r>
            <a:r>
              <a:rPr lang="en-US" sz="2800" dirty="0" smtClean="0">
                <a:solidFill>
                  <a:srgbClr val="000000"/>
                </a:solidFill>
                <a:latin typeface="Calibri"/>
              </a:rPr>
              <a:t> de </a:t>
            </a:r>
            <a:r>
              <a:rPr lang="en-US" sz="2800" dirty="0" err="1" smtClean="0">
                <a:solidFill>
                  <a:srgbClr val="000000"/>
                </a:solidFill>
                <a:latin typeface="Calibri"/>
              </a:rPr>
              <a:t>elementos</a:t>
            </a:r>
            <a:r>
              <a:rPr lang="en-US" sz="2800" dirty="0" smtClean="0">
                <a:solidFill>
                  <a:srgbClr val="000000"/>
                </a:solidFill>
                <a:latin typeface="Calibri"/>
              </a:rPr>
              <a:t>)</a:t>
            </a:r>
          </a:p>
          <a:p>
            <a:pPr marL="800100" lvl="1" indent="-342900" algn="just">
              <a:buFont typeface="Calibri" panose="020F0502020204030204" pitchFamily="34" charset="0"/>
              <a:buChar char="–"/>
            </a:pPr>
            <a:r>
              <a:rPr lang="en-US" sz="2400" dirty="0" err="1" smtClean="0">
                <a:solidFill>
                  <a:srgbClr val="000000"/>
                </a:solidFill>
                <a:latin typeface="Calibri"/>
              </a:rPr>
              <a:t>Código</a:t>
            </a:r>
            <a:r>
              <a:rPr lang="en-US" sz="2400" dirty="0" smtClean="0">
                <a:solidFill>
                  <a:srgbClr val="000000"/>
                </a:solidFill>
                <a:latin typeface="Calibri"/>
              </a:rPr>
              <a:t> serial e </a:t>
            </a:r>
            <a:r>
              <a:rPr lang="en-US" sz="2400" dirty="0" err="1" smtClean="0">
                <a:solidFill>
                  <a:srgbClr val="000000"/>
                </a:solidFill>
                <a:latin typeface="Calibri"/>
              </a:rPr>
              <a:t>paralelo</a:t>
            </a:r>
            <a:r>
              <a:rPr lang="en-US" sz="2400" dirty="0" smtClean="0">
                <a:solidFill>
                  <a:srgbClr val="000000"/>
                </a:solidFill>
                <a:latin typeface="Calibri"/>
              </a:rPr>
              <a:t> para </a:t>
            </a:r>
            <a:r>
              <a:rPr lang="en-US" sz="2400" dirty="0" err="1" smtClean="0">
                <a:solidFill>
                  <a:srgbClr val="000000"/>
                </a:solidFill>
                <a:latin typeface="Calibri"/>
              </a:rPr>
              <a:t>uma</a:t>
            </a:r>
            <a:r>
              <a:rPr lang="en-US" sz="2400" dirty="0" smtClean="0">
                <a:solidFill>
                  <a:srgbClr val="000000"/>
                </a:solidFill>
                <a:latin typeface="Calibri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Calibri"/>
              </a:rPr>
              <a:t>máquina</a:t>
            </a:r>
            <a:r>
              <a:rPr lang="en-US" sz="2400" dirty="0" smtClean="0">
                <a:solidFill>
                  <a:srgbClr val="000000"/>
                </a:solidFill>
                <a:latin typeface="Calibri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Calibri"/>
              </a:rPr>
              <a:t>ou</a:t>
            </a:r>
            <a:r>
              <a:rPr lang="en-US" sz="2400" dirty="0" smtClean="0">
                <a:solidFill>
                  <a:srgbClr val="000000"/>
                </a:solidFill>
                <a:latin typeface="Calibri"/>
              </a:rPr>
              <a:t> </a:t>
            </a:r>
            <a:r>
              <a:rPr lang="en-US" sz="2400" i="1" dirty="0" smtClean="0">
                <a:solidFill>
                  <a:srgbClr val="000000"/>
                </a:solidFill>
                <a:latin typeface="Calibri"/>
              </a:rPr>
              <a:t>cluster</a:t>
            </a:r>
            <a:endParaRPr lang="en-US" sz="2400" dirty="0" smtClean="0">
              <a:solidFill>
                <a:srgbClr val="000000"/>
              </a:solidFill>
              <a:latin typeface="Calibri"/>
            </a:endParaRPr>
          </a:p>
          <a:p>
            <a:pPr marL="800100" lvl="1" indent="-342900" algn="just">
              <a:buFont typeface="Calibri" panose="020F0502020204030204" pitchFamily="34" charset="0"/>
              <a:buChar char="–"/>
            </a:pPr>
            <a:r>
              <a:rPr lang="en-US" sz="2400" dirty="0" err="1" smtClean="0">
                <a:solidFill>
                  <a:srgbClr val="000000"/>
                </a:solidFill>
                <a:latin typeface="Calibri"/>
              </a:rPr>
              <a:t>Foco</a:t>
            </a:r>
            <a:r>
              <a:rPr lang="en-US" sz="2400" dirty="0" smtClean="0">
                <a:solidFill>
                  <a:srgbClr val="000000"/>
                </a:solidFill>
                <a:latin typeface="Calibri"/>
              </a:rPr>
              <a:t> no </a:t>
            </a:r>
            <a:r>
              <a:rPr lang="en-US" sz="2400" dirty="0" err="1" smtClean="0">
                <a:solidFill>
                  <a:srgbClr val="000000"/>
                </a:solidFill>
                <a:latin typeface="Calibri"/>
              </a:rPr>
              <a:t>uso</a:t>
            </a:r>
            <a:r>
              <a:rPr lang="en-US" sz="2400" dirty="0" smtClean="0">
                <a:solidFill>
                  <a:srgbClr val="000000"/>
                </a:solidFill>
                <a:latin typeface="Calibri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Calibri"/>
              </a:rPr>
              <a:t>eficiente</a:t>
            </a:r>
            <a:r>
              <a:rPr lang="en-US" sz="2400" dirty="0" smtClean="0">
                <a:solidFill>
                  <a:srgbClr val="000000"/>
                </a:solidFill>
                <a:latin typeface="Calibri"/>
              </a:rPr>
              <a:t> de </a:t>
            </a:r>
            <a:r>
              <a:rPr lang="en-US" sz="2400" dirty="0" err="1" smtClean="0">
                <a:solidFill>
                  <a:srgbClr val="000000"/>
                </a:solidFill>
                <a:latin typeface="Calibri"/>
              </a:rPr>
              <a:t>memória</a:t>
            </a:r>
            <a:r>
              <a:rPr lang="en-US" sz="2400" dirty="0" smtClean="0">
                <a:solidFill>
                  <a:srgbClr val="000000"/>
                </a:solidFill>
                <a:latin typeface="Calibri"/>
              </a:rPr>
              <a:t> e </a:t>
            </a:r>
            <a:r>
              <a:rPr lang="en-US" sz="2400" dirty="0" err="1" smtClean="0">
                <a:solidFill>
                  <a:srgbClr val="000000"/>
                </a:solidFill>
                <a:latin typeface="Calibri"/>
              </a:rPr>
              <a:t>desempenho</a:t>
            </a:r>
            <a:endParaRPr lang="en-US" sz="2400" dirty="0" smtClean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Características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1614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CustomShape 3"/>
          <p:cNvSpPr/>
          <p:nvPr/>
        </p:nvSpPr>
        <p:spPr>
          <a:xfrm>
            <a:off x="345558" y="924210"/>
            <a:ext cx="10960095" cy="5147977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err="1" smtClean="0">
                <a:solidFill>
                  <a:srgbClr val="000000"/>
                </a:solidFill>
                <a:latin typeface="Calibri"/>
              </a:rPr>
              <a:t>Arquitetura</a:t>
            </a:r>
            <a:r>
              <a:rPr lang="en-US" sz="2800" dirty="0" smtClean="0">
                <a:solidFill>
                  <a:srgbClr val="000000"/>
                </a:solidFill>
                <a:latin typeface="Calibri"/>
              </a:rPr>
              <a:t> de plugins:</a:t>
            </a:r>
            <a:endParaRPr lang="en-US" sz="2800" dirty="0">
              <a:solidFill>
                <a:srgbClr val="000000"/>
              </a:solidFill>
              <a:latin typeface="Calibri"/>
            </a:endParaRPr>
          </a:p>
          <a:p>
            <a:pPr marL="342900" indent="-342900">
              <a:buFont typeface="Calibri" panose="020F0502020204030204" pitchFamily="34" charset="0"/>
              <a:buChar char="–"/>
            </a:pPr>
            <a:endParaRPr lang="en-US" sz="800" dirty="0">
              <a:solidFill>
                <a:srgbClr val="000000"/>
              </a:solidFill>
              <a:latin typeface="Calibri"/>
            </a:endParaRPr>
          </a:p>
          <a:p>
            <a:pPr marL="800100" lvl="1" indent="-342900">
              <a:buFont typeface="Calibri" panose="020F0502020204030204" pitchFamily="34" charset="0"/>
              <a:buChar char="–"/>
            </a:pPr>
            <a:r>
              <a:rPr lang="en-US" sz="2400" dirty="0" smtClean="0">
                <a:solidFill>
                  <a:srgbClr val="000000"/>
                </a:solidFill>
                <a:latin typeface="Calibri"/>
              </a:rPr>
              <a:t>Plugins </a:t>
            </a:r>
            <a:r>
              <a:rPr lang="en-US" sz="2400" dirty="0" err="1" smtClean="0">
                <a:solidFill>
                  <a:srgbClr val="000000"/>
                </a:solidFill>
                <a:latin typeface="Calibri"/>
              </a:rPr>
              <a:t>podem</a:t>
            </a:r>
            <a:r>
              <a:rPr lang="en-US" sz="2400" dirty="0" smtClean="0">
                <a:solidFill>
                  <a:srgbClr val="000000"/>
                </a:solidFill>
                <a:latin typeface="Calibri"/>
              </a:rPr>
              <a:t> definer </a:t>
            </a:r>
            <a:r>
              <a:rPr lang="en-US" sz="2400" dirty="0" err="1" smtClean="0">
                <a:solidFill>
                  <a:srgbClr val="000000"/>
                </a:solidFill>
                <a:latin typeface="Calibri"/>
              </a:rPr>
              <a:t>ou</a:t>
            </a:r>
            <a:r>
              <a:rPr lang="en-US" sz="2400" dirty="0" smtClean="0">
                <a:solidFill>
                  <a:srgbClr val="000000"/>
                </a:solidFill>
                <a:latin typeface="Calibri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Calibri"/>
              </a:rPr>
              <a:t>requisitar</a:t>
            </a:r>
            <a:r>
              <a:rPr lang="en-US" sz="2400" dirty="0" smtClean="0">
                <a:solidFill>
                  <a:srgbClr val="000000"/>
                </a:solidFill>
                <a:latin typeface="Calibri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Calibri"/>
              </a:rPr>
              <a:t>uma</a:t>
            </a:r>
            <a:r>
              <a:rPr lang="en-US" sz="2400" dirty="0" smtClean="0">
                <a:solidFill>
                  <a:srgbClr val="000000"/>
                </a:solidFill>
                <a:latin typeface="Calibri"/>
              </a:rPr>
              <a:t> interface de </a:t>
            </a:r>
            <a:r>
              <a:rPr lang="en-US" sz="2400" dirty="0" err="1" smtClean="0">
                <a:solidFill>
                  <a:srgbClr val="000000"/>
                </a:solidFill>
                <a:latin typeface="Calibri"/>
              </a:rPr>
              <a:t>serviço</a:t>
            </a:r>
            <a:endParaRPr lang="en-US" sz="2400" dirty="0" smtClean="0">
              <a:solidFill>
                <a:srgbClr val="000000"/>
              </a:solidFill>
              <a:latin typeface="Calibri"/>
            </a:endParaRPr>
          </a:p>
          <a:p>
            <a:pPr marL="800100" lvl="1" indent="-342900">
              <a:buFont typeface="Calibri" panose="020F0502020204030204" pitchFamily="34" charset="0"/>
              <a:buChar char="–"/>
            </a:pPr>
            <a:endParaRPr lang="en-US" sz="1000" dirty="0" smtClean="0">
              <a:solidFill>
                <a:srgbClr val="000000"/>
              </a:solidFill>
              <a:latin typeface="Calibri"/>
            </a:endParaRPr>
          </a:p>
          <a:p>
            <a:pPr marL="800100" lvl="1" indent="-342900">
              <a:buFont typeface="Calibri" panose="020F0502020204030204" pitchFamily="34" charset="0"/>
              <a:buChar char="–"/>
            </a:pPr>
            <a:r>
              <a:rPr lang="en-US" sz="2400" dirty="0" smtClean="0">
                <a:solidFill>
                  <a:srgbClr val="000000"/>
                </a:solidFill>
                <a:latin typeface="Calibri"/>
              </a:rPr>
              <a:t>Plugins </a:t>
            </a:r>
            <a:r>
              <a:rPr lang="en-US" sz="2400" dirty="0" err="1" smtClean="0">
                <a:solidFill>
                  <a:srgbClr val="000000"/>
                </a:solidFill>
                <a:latin typeface="Calibri"/>
              </a:rPr>
              <a:t>definem</a:t>
            </a:r>
            <a:r>
              <a:rPr lang="en-US" sz="2400" dirty="0" smtClean="0">
                <a:solidFill>
                  <a:srgbClr val="000000"/>
                </a:solidFill>
                <a:latin typeface="Calibri"/>
              </a:rPr>
              <a:t> um </a:t>
            </a:r>
            <a:r>
              <a:rPr lang="en-US" sz="2400" dirty="0" err="1" smtClean="0">
                <a:solidFill>
                  <a:srgbClr val="000000"/>
                </a:solidFill>
                <a:latin typeface="Calibri"/>
              </a:rPr>
              <a:t>comportamento</a:t>
            </a:r>
            <a:r>
              <a:rPr lang="en-US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en-US" sz="2400" dirty="0" smtClean="0">
                <a:solidFill>
                  <a:srgbClr val="000000"/>
                </a:solidFill>
                <a:latin typeface="Calibri"/>
              </a:rPr>
              <a:t>(</a:t>
            </a:r>
            <a:r>
              <a:rPr lang="en-US" sz="2400" dirty="0" err="1" smtClean="0">
                <a:solidFill>
                  <a:srgbClr val="000000"/>
                </a:solidFill>
                <a:latin typeface="Calibri"/>
              </a:rPr>
              <a:t>algoritmo</a:t>
            </a:r>
            <a:r>
              <a:rPr lang="en-US" sz="2400" dirty="0" smtClean="0">
                <a:solidFill>
                  <a:srgbClr val="000000"/>
                </a:solidFill>
                <a:latin typeface="Calibri"/>
              </a:rPr>
              <a:t>) </a:t>
            </a:r>
            <a:r>
              <a:rPr lang="en-US" sz="2400" dirty="0" err="1" smtClean="0">
                <a:solidFill>
                  <a:srgbClr val="000000"/>
                </a:solidFill>
                <a:latin typeface="Calibri"/>
              </a:rPr>
              <a:t>especializado</a:t>
            </a:r>
            <a:r>
              <a:rPr lang="en-US" sz="2400" dirty="0" smtClean="0">
                <a:solidFill>
                  <a:srgbClr val="000000"/>
                </a:solidFill>
                <a:latin typeface="Calibri"/>
              </a:rPr>
              <a:t> o </a:t>
            </a:r>
            <a:r>
              <a:rPr lang="en-US" sz="2400" dirty="0" err="1" smtClean="0">
                <a:solidFill>
                  <a:srgbClr val="000000"/>
                </a:solidFill>
                <a:latin typeface="Calibri"/>
              </a:rPr>
              <a:t>suficiente</a:t>
            </a:r>
            <a:r>
              <a:rPr lang="en-US" sz="2400" dirty="0" smtClean="0">
                <a:solidFill>
                  <a:srgbClr val="000000"/>
                </a:solidFill>
                <a:latin typeface="Calibri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alibri"/>
              </a:rPr>
              <a:t>para </a:t>
            </a:r>
            <a:r>
              <a:rPr lang="en-US" sz="2400" dirty="0" err="1">
                <a:solidFill>
                  <a:srgbClr val="000000"/>
                </a:solidFill>
                <a:latin typeface="Calibri"/>
              </a:rPr>
              <a:t>garantir</a:t>
            </a:r>
            <a:r>
              <a:rPr lang="en-US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libri"/>
              </a:rPr>
              <a:t>desempenho</a:t>
            </a:r>
            <a:endParaRPr lang="en-US" sz="2400" dirty="0">
              <a:solidFill>
                <a:srgbClr val="000000"/>
              </a:solidFill>
              <a:latin typeface="Calibri"/>
            </a:endParaRPr>
          </a:p>
          <a:p>
            <a:endParaRPr lang="en-US" sz="2400" dirty="0" smtClean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7" name="Title 1"/>
          <p:cNvSpPr>
            <a:spLocks noGrp="1"/>
          </p:cNvSpPr>
          <p:nvPr>
            <p:ph type="title"/>
          </p:nvPr>
        </p:nvSpPr>
        <p:spPr>
          <a:xfrm>
            <a:off x="144413" y="215751"/>
            <a:ext cx="11161240" cy="360362"/>
          </a:xfrm>
        </p:spPr>
        <p:txBody>
          <a:bodyPr/>
          <a:lstStyle/>
          <a:p>
            <a:r>
              <a:rPr lang="en-US" dirty="0" err="1" smtClean="0"/>
              <a:t>TopSim</a:t>
            </a:r>
            <a:r>
              <a:rPr lang="en-US" dirty="0" smtClean="0"/>
              <a:t> Framework</a:t>
            </a:r>
            <a:endParaRPr lang="en-US" dirty="0"/>
          </a:p>
        </p:txBody>
      </p:sp>
      <p:sp>
        <p:nvSpPr>
          <p:cNvPr id="58" name="CustomShape 6"/>
          <p:cNvSpPr/>
          <p:nvPr/>
        </p:nvSpPr>
        <p:spPr>
          <a:xfrm>
            <a:off x="3952800" y="5053358"/>
            <a:ext cx="1555200" cy="70200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DAE3F3"/>
              </a:gs>
              <a:gs pos="100000">
                <a:srgbClr val="8FAADC"/>
              </a:gs>
            </a:gsLst>
            <a:lin ang="16200000"/>
          </a:gradFill>
          <a:ln w="12600">
            <a:solidFill>
              <a:srgbClr val="000000"/>
            </a:solidFill>
            <a:round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2000" b="1" dirty="0" smtClean="0">
                <a:solidFill>
                  <a:srgbClr val="000000"/>
                </a:solidFill>
                <a:latin typeface="Times New Roman"/>
              </a:rPr>
              <a:t>Plugin B</a:t>
            </a:r>
            <a:endParaRPr sz="2000" dirty="0"/>
          </a:p>
        </p:txBody>
      </p:sp>
      <p:sp>
        <p:nvSpPr>
          <p:cNvPr id="59" name="Line 20"/>
          <p:cNvSpPr/>
          <p:nvPr/>
        </p:nvSpPr>
        <p:spPr>
          <a:xfrm>
            <a:off x="4730400" y="3988807"/>
            <a:ext cx="0" cy="423808"/>
          </a:xfrm>
          <a:prstGeom prst="line">
            <a:avLst/>
          </a:prstGeom>
          <a:ln w="25560">
            <a:solidFill>
              <a:srgbClr val="000000"/>
            </a:solidFill>
            <a:round/>
          </a:ln>
        </p:spPr>
      </p:sp>
      <p:sp>
        <p:nvSpPr>
          <p:cNvPr id="60" name="CustomShape 21"/>
          <p:cNvSpPr/>
          <p:nvPr/>
        </p:nvSpPr>
        <p:spPr>
          <a:xfrm rot="15955200">
            <a:off x="4586595" y="4415057"/>
            <a:ext cx="296784" cy="287712"/>
          </a:xfrm>
          <a:prstGeom prst="arc">
            <a:avLst>
              <a:gd name="adj1" fmla="val 16200000"/>
              <a:gd name="adj2" fmla="val 5826649"/>
            </a:avLst>
          </a:prstGeom>
          <a:noFill/>
          <a:ln w="25560">
            <a:solidFill>
              <a:srgbClr val="000000"/>
            </a:solidFill>
            <a:round/>
          </a:ln>
        </p:spPr>
      </p:sp>
      <p:sp>
        <p:nvSpPr>
          <p:cNvPr id="61" name="CustomShape 22"/>
          <p:cNvSpPr/>
          <p:nvPr/>
        </p:nvSpPr>
        <p:spPr>
          <a:xfrm>
            <a:off x="4640328" y="4466230"/>
            <a:ext cx="180144" cy="180144"/>
          </a:xfrm>
          <a:prstGeom prst="ellipse">
            <a:avLst/>
          </a:prstGeom>
          <a:solidFill>
            <a:srgbClr val="000000"/>
          </a:solidFill>
          <a:ln w="9360">
            <a:solidFill>
              <a:srgbClr val="000000"/>
            </a:solidFill>
            <a:round/>
          </a:ln>
        </p:spPr>
      </p:sp>
      <p:sp>
        <p:nvSpPr>
          <p:cNvPr id="62" name="Line 23"/>
          <p:cNvSpPr/>
          <p:nvPr/>
        </p:nvSpPr>
        <p:spPr>
          <a:xfrm flipH="1">
            <a:off x="4730400" y="4646374"/>
            <a:ext cx="0" cy="406984"/>
          </a:xfrm>
          <a:prstGeom prst="line">
            <a:avLst/>
          </a:prstGeom>
          <a:ln w="25560">
            <a:solidFill>
              <a:srgbClr val="000000"/>
            </a:solidFill>
            <a:round/>
          </a:ln>
        </p:spPr>
      </p:sp>
      <p:pic>
        <p:nvPicPr>
          <p:cNvPr id="63" name="Picture 135"/>
          <p:cNvPicPr/>
          <p:nvPr/>
        </p:nvPicPr>
        <p:blipFill>
          <a:blip r:embed="rId2"/>
          <a:stretch>
            <a:fillRect/>
          </a:stretch>
        </p:blipFill>
        <p:spPr>
          <a:xfrm>
            <a:off x="5523963" y="3433799"/>
            <a:ext cx="877392" cy="314064"/>
          </a:xfrm>
          <a:prstGeom prst="rect">
            <a:avLst/>
          </a:prstGeom>
          <a:ln>
            <a:noFill/>
          </a:ln>
        </p:spPr>
      </p:pic>
      <p:sp>
        <p:nvSpPr>
          <p:cNvPr id="64" name="CustomShape 4"/>
          <p:cNvSpPr>
            <a:spLocks noChangeAspect="1"/>
          </p:cNvSpPr>
          <p:nvPr/>
        </p:nvSpPr>
        <p:spPr>
          <a:xfrm>
            <a:off x="3914816" y="3154457"/>
            <a:ext cx="1609147" cy="83435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D9D9D9"/>
              </a:gs>
              <a:gs pos="100000">
                <a:srgbClr val="808080"/>
              </a:gs>
            </a:gsLst>
            <a:lin ang="16200000"/>
          </a:gradFill>
          <a:ln w="12600">
            <a:solidFill>
              <a:srgbClr val="000000"/>
            </a:solidFill>
            <a:round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2800" b="1">
                <a:solidFill>
                  <a:srgbClr val="000000"/>
                </a:solidFill>
                <a:latin typeface="Arial"/>
              </a:rPr>
              <a:t>Host</a:t>
            </a:r>
            <a:endParaRPr sz="1800"/>
          </a:p>
        </p:txBody>
      </p:sp>
      <p:sp>
        <p:nvSpPr>
          <p:cNvPr id="65" name="CustomShape 6"/>
          <p:cNvSpPr/>
          <p:nvPr/>
        </p:nvSpPr>
        <p:spPr>
          <a:xfrm>
            <a:off x="6393579" y="3219674"/>
            <a:ext cx="1555200" cy="70200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DAE3F3"/>
              </a:gs>
              <a:gs pos="100000">
                <a:srgbClr val="8FAADC"/>
              </a:gs>
            </a:gsLst>
            <a:lin ang="16200000"/>
          </a:gradFill>
          <a:ln w="12600">
            <a:solidFill>
              <a:srgbClr val="000000"/>
            </a:solidFill>
            <a:round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2000" b="1" dirty="0" smtClean="0">
                <a:solidFill>
                  <a:srgbClr val="000000"/>
                </a:solidFill>
                <a:latin typeface="Times New Roman"/>
              </a:rPr>
              <a:t>Plugin A</a:t>
            </a:r>
            <a:endParaRPr sz="2000" dirty="0"/>
          </a:p>
        </p:txBody>
      </p:sp>
      <p:grpSp>
        <p:nvGrpSpPr>
          <p:cNvPr id="66" name="Group 65"/>
          <p:cNvGrpSpPr/>
          <p:nvPr/>
        </p:nvGrpSpPr>
        <p:grpSpPr>
          <a:xfrm>
            <a:off x="6708536" y="3931109"/>
            <a:ext cx="287712" cy="513069"/>
            <a:chOff x="6019107" y="3648806"/>
            <a:chExt cx="287712" cy="513069"/>
          </a:xfrm>
        </p:grpSpPr>
        <p:sp>
          <p:nvSpPr>
            <p:cNvPr id="92" name="Line 20"/>
            <p:cNvSpPr/>
            <p:nvPr/>
          </p:nvSpPr>
          <p:spPr>
            <a:xfrm flipH="1">
              <a:off x="6153606" y="3648806"/>
              <a:ext cx="6912" cy="212112"/>
            </a:xfrm>
            <a:prstGeom prst="line">
              <a:avLst/>
            </a:prstGeom>
            <a:ln w="25560">
              <a:solidFill>
                <a:srgbClr val="000000"/>
              </a:solidFill>
              <a:round/>
            </a:ln>
          </p:spPr>
        </p:sp>
        <p:sp>
          <p:nvSpPr>
            <p:cNvPr id="93" name="CustomShape 21"/>
            <p:cNvSpPr/>
            <p:nvPr/>
          </p:nvSpPr>
          <p:spPr>
            <a:xfrm rot="15955200">
              <a:off x="6014571" y="3869627"/>
              <a:ext cx="296784" cy="287712"/>
            </a:xfrm>
            <a:prstGeom prst="arc">
              <a:avLst>
                <a:gd name="adj1" fmla="val 16200000"/>
                <a:gd name="adj2" fmla="val 5826649"/>
              </a:avLst>
            </a:prstGeom>
            <a:noFill/>
            <a:ln w="25560">
              <a:solidFill>
                <a:srgbClr val="000000"/>
              </a:solidFill>
              <a:round/>
            </a:ln>
          </p:spPr>
        </p:sp>
      </p:grpSp>
      <p:grpSp>
        <p:nvGrpSpPr>
          <p:cNvPr id="94" name="Group 93"/>
          <p:cNvGrpSpPr/>
          <p:nvPr/>
        </p:nvGrpSpPr>
        <p:grpSpPr>
          <a:xfrm>
            <a:off x="7367091" y="3932567"/>
            <a:ext cx="287712" cy="513275"/>
            <a:chOff x="8406047" y="5461636"/>
            <a:chExt cx="287712" cy="513275"/>
          </a:xfrm>
        </p:grpSpPr>
        <p:sp>
          <p:nvSpPr>
            <p:cNvPr id="95" name="Line 20"/>
            <p:cNvSpPr/>
            <p:nvPr/>
          </p:nvSpPr>
          <p:spPr>
            <a:xfrm>
              <a:off x="8540115" y="5461636"/>
              <a:ext cx="431" cy="212318"/>
            </a:xfrm>
            <a:prstGeom prst="line">
              <a:avLst/>
            </a:prstGeom>
            <a:ln w="25560">
              <a:solidFill>
                <a:srgbClr val="000000"/>
              </a:solidFill>
              <a:round/>
            </a:ln>
          </p:spPr>
        </p:sp>
        <p:sp>
          <p:nvSpPr>
            <p:cNvPr id="96" name="CustomShape 21"/>
            <p:cNvSpPr/>
            <p:nvPr/>
          </p:nvSpPr>
          <p:spPr>
            <a:xfrm rot="15955200">
              <a:off x="8401511" y="5682663"/>
              <a:ext cx="296784" cy="287712"/>
            </a:xfrm>
            <a:prstGeom prst="arc">
              <a:avLst>
                <a:gd name="adj1" fmla="val 16200000"/>
                <a:gd name="adj2" fmla="val 5826649"/>
              </a:avLst>
            </a:prstGeom>
            <a:noFill/>
            <a:ln w="25560">
              <a:solidFill>
                <a:srgbClr val="000000"/>
              </a:solidFill>
              <a:round/>
            </a:ln>
          </p:spPr>
        </p:sp>
      </p:grpSp>
      <p:sp>
        <p:nvSpPr>
          <p:cNvPr id="97" name="CustomShape 3"/>
          <p:cNvSpPr/>
          <p:nvPr/>
        </p:nvSpPr>
        <p:spPr>
          <a:xfrm>
            <a:off x="6659796" y="5293684"/>
            <a:ext cx="3205563" cy="583876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i="1" dirty="0" smtClean="0">
                <a:solidFill>
                  <a:srgbClr val="000000"/>
                </a:solidFill>
                <a:latin typeface="Calibri"/>
              </a:rPr>
              <a:t>Interfaces </a:t>
            </a:r>
            <a:r>
              <a:rPr lang="en-US" i="1" dirty="0" err="1" smtClean="0">
                <a:solidFill>
                  <a:srgbClr val="000000"/>
                </a:solidFill>
                <a:latin typeface="Calibri"/>
              </a:rPr>
              <a:t>requisitadas</a:t>
            </a:r>
            <a:r>
              <a:rPr lang="en-US" i="1" dirty="0" smtClean="0">
                <a:solidFill>
                  <a:srgbClr val="000000"/>
                </a:solidFill>
                <a:latin typeface="Calibri"/>
              </a:rPr>
              <a:t> </a:t>
            </a:r>
            <a:r>
              <a:rPr lang="en-US" i="1" dirty="0" err="1" smtClean="0">
                <a:solidFill>
                  <a:srgbClr val="000000"/>
                </a:solidFill>
                <a:latin typeface="Calibri"/>
              </a:rPr>
              <a:t>por</a:t>
            </a:r>
            <a:r>
              <a:rPr lang="en-US" i="1" dirty="0" smtClean="0">
                <a:solidFill>
                  <a:srgbClr val="000000"/>
                </a:solidFill>
                <a:latin typeface="Calibri"/>
              </a:rPr>
              <a:t> um plugin</a:t>
            </a:r>
            <a:endParaRPr sz="1400" dirty="0"/>
          </a:p>
        </p:txBody>
      </p:sp>
      <p:sp>
        <p:nvSpPr>
          <p:cNvPr id="98" name="CustomShape 4"/>
          <p:cNvSpPr/>
          <p:nvPr/>
        </p:nvSpPr>
        <p:spPr>
          <a:xfrm rot="5400000" flipH="1" flipV="1">
            <a:off x="6567722" y="4798773"/>
            <a:ext cx="622750" cy="4675"/>
          </a:xfrm>
          <a:prstGeom prst="straightConnector1">
            <a:avLst/>
          </a:prstGeom>
          <a:noFill/>
          <a:ln w="25560">
            <a:solidFill>
              <a:srgbClr val="000000"/>
            </a:solidFill>
            <a:round/>
            <a:tailEnd type="arrow" w="med" len="med"/>
          </a:ln>
        </p:spPr>
      </p:sp>
      <p:sp>
        <p:nvSpPr>
          <p:cNvPr id="99" name="CustomShape 4"/>
          <p:cNvSpPr/>
          <p:nvPr/>
        </p:nvSpPr>
        <p:spPr>
          <a:xfrm flipV="1">
            <a:off x="3415936" y="4516407"/>
            <a:ext cx="622750" cy="4675"/>
          </a:xfrm>
          <a:prstGeom prst="straightConnector1">
            <a:avLst/>
          </a:prstGeom>
          <a:noFill/>
          <a:ln w="25560">
            <a:solidFill>
              <a:srgbClr val="000000"/>
            </a:solidFill>
            <a:round/>
            <a:tailEnd type="arrow" w="med" len="med"/>
          </a:ln>
        </p:spPr>
      </p:sp>
      <p:sp>
        <p:nvSpPr>
          <p:cNvPr id="100" name="CustomShape 3"/>
          <p:cNvSpPr/>
          <p:nvPr/>
        </p:nvSpPr>
        <p:spPr>
          <a:xfrm>
            <a:off x="765099" y="4083209"/>
            <a:ext cx="2461460" cy="1104254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>
            <a:normAutofit/>
          </a:bodyPr>
          <a:lstStyle/>
          <a:p>
            <a:pPr>
              <a:lnSpc>
                <a:spcPct val="100000"/>
              </a:lnSpc>
            </a:pPr>
            <a:r>
              <a:rPr lang="en-US" i="1" dirty="0" smtClean="0">
                <a:solidFill>
                  <a:srgbClr val="000000"/>
                </a:solidFill>
                <a:latin typeface="Calibri"/>
              </a:rPr>
              <a:t>Interface </a:t>
            </a:r>
            <a:r>
              <a:rPr lang="en-US" i="1" dirty="0" err="1" smtClean="0">
                <a:solidFill>
                  <a:srgbClr val="000000"/>
                </a:solidFill>
                <a:latin typeface="Calibri"/>
              </a:rPr>
              <a:t>requisitada</a:t>
            </a:r>
            <a:r>
              <a:rPr lang="en-US" i="1" dirty="0" smtClean="0">
                <a:solidFill>
                  <a:srgbClr val="000000"/>
                </a:solidFill>
                <a:latin typeface="Calibri"/>
              </a:rPr>
              <a:t> </a:t>
            </a:r>
            <a:r>
              <a:rPr lang="en-US" i="1" dirty="0" err="1" smtClean="0">
                <a:solidFill>
                  <a:srgbClr val="000000"/>
                </a:solidFill>
                <a:latin typeface="Calibri"/>
              </a:rPr>
              <a:t>pelo</a:t>
            </a:r>
            <a:endParaRPr lang="en-US" i="1" dirty="0" smtClean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</a:pPr>
            <a:r>
              <a:rPr lang="en-US" i="1" dirty="0" smtClean="0">
                <a:solidFill>
                  <a:srgbClr val="000000"/>
                </a:solidFill>
                <a:latin typeface="Calibri"/>
              </a:rPr>
              <a:t>Host e </a:t>
            </a:r>
            <a:r>
              <a:rPr lang="en-US" i="1" dirty="0" err="1" smtClean="0">
                <a:solidFill>
                  <a:srgbClr val="000000"/>
                </a:solidFill>
                <a:latin typeface="Calibri"/>
              </a:rPr>
              <a:t>definida</a:t>
            </a:r>
            <a:r>
              <a:rPr lang="en-US" i="1" dirty="0" smtClean="0">
                <a:solidFill>
                  <a:srgbClr val="000000"/>
                </a:solidFill>
                <a:latin typeface="Calibri"/>
              </a:rPr>
              <a:t> </a:t>
            </a:r>
            <a:r>
              <a:rPr lang="en-US" i="1" dirty="0" err="1" smtClean="0">
                <a:solidFill>
                  <a:srgbClr val="000000"/>
                </a:solidFill>
                <a:latin typeface="Calibri"/>
              </a:rPr>
              <a:t>por</a:t>
            </a:r>
            <a:r>
              <a:rPr lang="en-US" i="1" dirty="0" smtClean="0">
                <a:solidFill>
                  <a:srgbClr val="000000"/>
                </a:solidFill>
                <a:latin typeface="Calibri"/>
              </a:rPr>
              <a:t> um</a:t>
            </a:r>
          </a:p>
          <a:p>
            <a:pPr>
              <a:lnSpc>
                <a:spcPct val="100000"/>
              </a:lnSpc>
            </a:pPr>
            <a:r>
              <a:rPr lang="en-US" i="1" dirty="0" smtClean="0">
                <a:solidFill>
                  <a:srgbClr val="000000"/>
                </a:solidFill>
                <a:latin typeface="Calibri"/>
              </a:rPr>
              <a:t>plugin</a:t>
            </a:r>
            <a:endParaRPr sz="1400" dirty="0"/>
          </a:p>
        </p:txBody>
      </p:sp>
      <p:sp>
        <p:nvSpPr>
          <p:cNvPr id="101" name="CustomShape 4"/>
          <p:cNvSpPr/>
          <p:nvPr/>
        </p:nvSpPr>
        <p:spPr>
          <a:xfrm rot="5400000" flipH="1" flipV="1">
            <a:off x="7186685" y="4775268"/>
            <a:ext cx="622750" cy="4675"/>
          </a:xfrm>
          <a:prstGeom prst="straightConnector1">
            <a:avLst/>
          </a:prstGeom>
          <a:noFill/>
          <a:ln w="25560">
            <a:solidFill>
              <a:srgbClr val="000000"/>
            </a:solidFill>
            <a:round/>
            <a:tailEnd type="arrow" w="med" len="med"/>
          </a:ln>
        </p:spPr>
      </p:sp>
    </p:spTree>
    <p:extLst>
      <p:ext uri="{BB962C8B-B14F-4D97-AF65-F5344CB8AC3E}">
        <p14:creationId xmlns:p14="http://schemas.microsoft.com/office/powerpoint/2010/main" val="454900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CustomShape 3"/>
          <p:cNvSpPr/>
          <p:nvPr/>
        </p:nvSpPr>
        <p:spPr>
          <a:xfrm>
            <a:off x="560243" y="721919"/>
            <a:ext cx="11132114" cy="414299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err="1" smtClean="0">
                <a:solidFill>
                  <a:srgbClr val="000000"/>
                </a:solidFill>
                <a:latin typeface="Calibri"/>
              </a:rPr>
              <a:t>TopS</a:t>
            </a:r>
            <a:r>
              <a:rPr lang="en-US" sz="2400" dirty="0" smtClean="0">
                <a:solidFill>
                  <a:srgbClr val="000000"/>
                </a:solidFill>
                <a:latin typeface="Calibri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Calibri"/>
              </a:rPr>
              <a:t>usada</a:t>
            </a:r>
            <a:r>
              <a:rPr lang="en-US" sz="2400" dirty="0" smtClean="0">
                <a:solidFill>
                  <a:srgbClr val="000000"/>
                </a:solidFill>
                <a:latin typeface="Calibri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Calibri"/>
              </a:rPr>
              <a:t>como</a:t>
            </a:r>
            <a:r>
              <a:rPr lang="en-US" sz="2400" dirty="0" smtClean="0">
                <a:solidFill>
                  <a:srgbClr val="000000"/>
                </a:solidFill>
                <a:latin typeface="Calibri"/>
              </a:rPr>
              <a:t> um </a:t>
            </a:r>
            <a:r>
              <a:rPr lang="en-US" sz="2400" dirty="0" err="1" smtClean="0">
                <a:solidFill>
                  <a:srgbClr val="000000"/>
                </a:solidFill>
                <a:latin typeface="Calibri"/>
              </a:rPr>
              <a:t>protocolo</a:t>
            </a:r>
            <a:r>
              <a:rPr lang="en-US" sz="2400" dirty="0" smtClean="0">
                <a:solidFill>
                  <a:srgbClr val="000000"/>
                </a:solidFill>
                <a:latin typeface="Calibri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Calibri"/>
              </a:rPr>
              <a:t>uniforme</a:t>
            </a:r>
            <a:r>
              <a:rPr lang="en-US" sz="2400" dirty="0" smtClean="0">
                <a:solidFill>
                  <a:srgbClr val="000000"/>
                </a:solidFill>
                <a:latin typeface="Calibri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alibri"/>
              </a:rPr>
              <a:t>de </a:t>
            </a:r>
            <a:r>
              <a:rPr lang="en-US" sz="2400" dirty="0" err="1">
                <a:solidFill>
                  <a:srgbClr val="000000"/>
                </a:solidFill>
                <a:latin typeface="Calibri"/>
              </a:rPr>
              <a:t>comunicação</a:t>
            </a:r>
            <a:endParaRPr lang="en-US" sz="2400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TopSim</a:t>
            </a:r>
            <a:r>
              <a:rPr lang="en-US" dirty="0" smtClean="0"/>
              <a:t> Framework</a:t>
            </a:r>
            <a:endParaRPr lang="en-US" dirty="0"/>
          </a:p>
        </p:txBody>
      </p:sp>
      <p:sp>
        <p:nvSpPr>
          <p:cNvPr id="9" name="CustomShape 38"/>
          <p:cNvSpPr/>
          <p:nvPr/>
        </p:nvSpPr>
        <p:spPr>
          <a:xfrm rot="5400000">
            <a:off x="9245968" y="3839994"/>
            <a:ext cx="1156313" cy="599983"/>
          </a:xfrm>
          <a:prstGeom prst="rect">
            <a:avLst/>
          </a:prstGeom>
          <a:noFill/>
          <a:ln>
            <a:noFill/>
          </a:ln>
        </p:spPr>
        <p:txBody>
          <a:bodyPr lIns="90000" tIns="45002" rIns="90000" bIns="45002"/>
          <a:lstStyle/>
          <a:p>
            <a:pPr>
              <a:lnSpc>
                <a:spcPct val="100000"/>
              </a:lnSpc>
            </a:pPr>
            <a:r>
              <a:rPr lang="en-US" sz="1800" i="1" dirty="0">
                <a:solidFill>
                  <a:srgbClr val="000000"/>
                </a:solidFill>
                <a:latin typeface="Calibri Light"/>
              </a:rPr>
              <a:t>Attributes</a:t>
            </a:r>
            <a:endParaRPr sz="1800" dirty="0"/>
          </a:p>
        </p:txBody>
      </p:sp>
      <p:sp>
        <p:nvSpPr>
          <p:cNvPr id="11" name="CustomShape 3"/>
          <p:cNvSpPr/>
          <p:nvPr/>
        </p:nvSpPr>
        <p:spPr>
          <a:xfrm>
            <a:off x="4355066" y="2759141"/>
            <a:ext cx="1218240" cy="54990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DAE3F3"/>
              </a:gs>
              <a:gs pos="100000">
                <a:srgbClr val="8FAADC"/>
              </a:gs>
            </a:gsLst>
            <a:lin ang="16200000"/>
          </a:gradFill>
          <a:ln w="12600">
            <a:solidFill>
              <a:srgbClr val="000000"/>
            </a:solidFill>
            <a:round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1800" b="1">
                <a:solidFill>
                  <a:srgbClr val="000000"/>
                </a:solidFill>
                <a:latin typeface="Times New Roman"/>
              </a:rPr>
              <a:t>Static </a:t>
            </a:r>
            <a:endParaRPr sz="1800"/>
          </a:p>
        </p:txBody>
      </p:sp>
      <p:sp>
        <p:nvSpPr>
          <p:cNvPr id="12" name="CustomShape 4"/>
          <p:cNvSpPr>
            <a:spLocks noChangeAspect="1"/>
          </p:cNvSpPr>
          <p:nvPr/>
        </p:nvSpPr>
        <p:spPr>
          <a:xfrm>
            <a:off x="2107087" y="2640213"/>
            <a:ext cx="1512598" cy="784289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D9D9D9"/>
              </a:gs>
              <a:gs pos="100000">
                <a:srgbClr val="808080"/>
              </a:gs>
            </a:gsLst>
            <a:lin ang="16200000"/>
          </a:gradFill>
          <a:ln w="12600">
            <a:solidFill>
              <a:srgbClr val="000000"/>
            </a:solidFill>
            <a:round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2800" b="1">
                <a:solidFill>
                  <a:srgbClr val="000000"/>
                </a:solidFill>
                <a:latin typeface="Arial"/>
              </a:rPr>
              <a:t>Host</a:t>
            </a:r>
            <a:endParaRPr sz="1800"/>
          </a:p>
        </p:txBody>
      </p:sp>
      <p:sp>
        <p:nvSpPr>
          <p:cNvPr id="13" name="Line 5"/>
          <p:cNvSpPr/>
          <p:nvPr/>
        </p:nvSpPr>
        <p:spPr>
          <a:xfrm flipV="1">
            <a:off x="3624470" y="3034253"/>
            <a:ext cx="281886" cy="410"/>
          </a:xfrm>
          <a:prstGeom prst="line">
            <a:avLst/>
          </a:prstGeom>
          <a:ln w="25560">
            <a:solidFill>
              <a:srgbClr val="000000"/>
            </a:solidFill>
            <a:round/>
          </a:ln>
        </p:spPr>
      </p:sp>
      <p:sp>
        <p:nvSpPr>
          <p:cNvPr id="14" name="CustomShape 6"/>
          <p:cNvSpPr>
            <a:spLocks noChangeAspect="1"/>
          </p:cNvSpPr>
          <p:nvPr/>
        </p:nvSpPr>
        <p:spPr>
          <a:xfrm rot="10800000">
            <a:off x="3920627" y="2939570"/>
            <a:ext cx="196136" cy="196136"/>
          </a:xfrm>
          <a:prstGeom prst="arc">
            <a:avLst>
              <a:gd name="adj1" fmla="val 16200000"/>
              <a:gd name="adj2" fmla="val 5826649"/>
            </a:avLst>
          </a:prstGeom>
          <a:noFill/>
          <a:ln w="25560">
            <a:solidFill>
              <a:srgbClr val="000000"/>
            </a:solidFill>
            <a:round/>
          </a:ln>
        </p:spPr>
      </p:sp>
      <p:sp>
        <p:nvSpPr>
          <p:cNvPr id="16" name="CustomShape 11"/>
          <p:cNvSpPr/>
          <p:nvPr/>
        </p:nvSpPr>
        <p:spPr>
          <a:xfrm>
            <a:off x="4239640" y="4151017"/>
            <a:ext cx="1456543" cy="54990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DAE3F3"/>
              </a:gs>
              <a:gs pos="100000">
                <a:srgbClr val="8FAADC"/>
              </a:gs>
            </a:gsLst>
            <a:lin ang="16200000"/>
          </a:gradFill>
          <a:ln w="12600">
            <a:solidFill>
              <a:srgbClr val="000000"/>
            </a:solidFill>
            <a:round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1800" b="1" dirty="0" err="1" smtClean="0">
                <a:solidFill>
                  <a:srgbClr val="000000"/>
                </a:solidFill>
                <a:latin typeface="Times New Roman"/>
              </a:rPr>
              <a:t>LinearFEM</a:t>
            </a:r>
            <a:endParaRPr sz="1800" dirty="0"/>
          </a:p>
        </p:txBody>
      </p:sp>
      <p:sp>
        <p:nvSpPr>
          <p:cNvPr id="19" name="CustomShape 17"/>
          <p:cNvSpPr/>
          <p:nvPr/>
        </p:nvSpPr>
        <p:spPr>
          <a:xfrm>
            <a:off x="4362350" y="5547421"/>
            <a:ext cx="1218240" cy="54990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DAE3F3"/>
              </a:gs>
              <a:gs pos="100000">
                <a:srgbClr val="8FAADC"/>
              </a:gs>
            </a:gsLst>
            <a:lin ang="16200000"/>
          </a:gradFill>
          <a:ln w="12600">
            <a:solidFill>
              <a:srgbClr val="000000"/>
            </a:solidFill>
            <a:round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1800" b="1" dirty="0" smtClean="0">
                <a:solidFill>
                  <a:srgbClr val="000000"/>
                </a:solidFill>
                <a:latin typeface="Times New Roman"/>
              </a:rPr>
              <a:t>PCG</a:t>
            </a:r>
            <a:endParaRPr sz="1800" dirty="0"/>
          </a:p>
        </p:txBody>
      </p:sp>
      <p:sp>
        <p:nvSpPr>
          <p:cNvPr id="21" name="Line 24"/>
          <p:cNvSpPr/>
          <p:nvPr/>
        </p:nvSpPr>
        <p:spPr>
          <a:xfrm>
            <a:off x="4107365" y="3042036"/>
            <a:ext cx="234511" cy="0"/>
          </a:xfrm>
          <a:prstGeom prst="line">
            <a:avLst/>
          </a:prstGeom>
          <a:ln w="25560">
            <a:solidFill>
              <a:srgbClr val="000000"/>
            </a:solidFill>
            <a:round/>
          </a:ln>
        </p:spPr>
      </p:sp>
      <p:sp>
        <p:nvSpPr>
          <p:cNvPr id="22" name="CustomShape 27"/>
          <p:cNvSpPr/>
          <p:nvPr/>
        </p:nvSpPr>
        <p:spPr>
          <a:xfrm>
            <a:off x="7937038" y="1282024"/>
            <a:ext cx="1353262" cy="694735"/>
          </a:xfrm>
          <a:prstGeom prst="cube">
            <a:avLst>
              <a:gd name="adj" fmla="val 25000"/>
            </a:avLst>
          </a:prstGeom>
          <a:gradFill>
            <a:gsLst>
              <a:gs pos="0">
                <a:srgbClr val="A9D18E"/>
              </a:gs>
              <a:gs pos="100000">
                <a:srgbClr val="E2F0D9"/>
              </a:gs>
            </a:gsLst>
            <a:lin ang="5400000"/>
          </a:gradFill>
          <a:ln w="6480">
            <a:solidFill>
              <a:srgbClr val="000000"/>
            </a:solidFill>
            <a:miter/>
          </a:ln>
        </p:spPr>
        <p:txBody>
          <a:bodyPr lIns="90000" tIns="45002" rIns="90000" bIns="45002" anchor="ctr"/>
          <a:lstStyle/>
          <a:p>
            <a:pPr algn="ctr">
              <a:lnSpc>
                <a:spcPct val="100000"/>
              </a:lnSpc>
            </a:pPr>
            <a:r>
              <a:rPr lang="en-US" sz="1800">
                <a:solidFill>
                  <a:srgbClr val="000000"/>
                </a:solidFill>
                <a:latin typeface="Calibri"/>
              </a:rPr>
              <a:t>Model</a:t>
            </a:r>
            <a:endParaRPr sz="1800"/>
          </a:p>
          <a:p>
            <a:pPr algn="ctr">
              <a:lnSpc>
                <a:spcPct val="100000"/>
              </a:lnSpc>
            </a:pPr>
            <a:r>
              <a:rPr lang="en-US" sz="1400" b="1">
                <a:solidFill>
                  <a:srgbClr val="000000"/>
                </a:solidFill>
                <a:latin typeface="Calibri"/>
              </a:rPr>
              <a:t>TopS</a:t>
            </a:r>
            <a:endParaRPr sz="1800"/>
          </a:p>
        </p:txBody>
      </p:sp>
      <p:sp>
        <p:nvSpPr>
          <p:cNvPr id="23" name="Line 28"/>
          <p:cNvSpPr/>
          <p:nvPr/>
        </p:nvSpPr>
        <p:spPr>
          <a:xfrm>
            <a:off x="9203658" y="1659364"/>
            <a:ext cx="460224" cy="0"/>
          </a:xfrm>
          <a:prstGeom prst="line">
            <a:avLst/>
          </a:prstGeom>
          <a:ln w="9360">
            <a:solidFill>
              <a:srgbClr val="000000"/>
            </a:solidFill>
            <a:custDash>
              <a:ds d="140000" sp="105000"/>
            </a:custDash>
            <a:miter/>
          </a:ln>
        </p:spPr>
      </p:sp>
      <p:sp>
        <p:nvSpPr>
          <p:cNvPr id="24" name="Line 29"/>
          <p:cNvSpPr/>
          <p:nvPr/>
        </p:nvSpPr>
        <p:spPr>
          <a:xfrm flipV="1">
            <a:off x="9663883" y="1659367"/>
            <a:ext cx="0" cy="4086827"/>
          </a:xfrm>
          <a:prstGeom prst="line">
            <a:avLst/>
          </a:prstGeom>
          <a:ln w="9360">
            <a:solidFill>
              <a:srgbClr val="000000"/>
            </a:solidFill>
            <a:custDash>
              <a:ds d="140000" sp="105000"/>
            </a:custDash>
            <a:miter/>
          </a:ln>
        </p:spPr>
      </p:sp>
      <p:sp>
        <p:nvSpPr>
          <p:cNvPr id="25" name="CustomShape 30"/>
          <p:cNvSpPr/>
          <p:nvPr/>
        </p:nvSpPr>
        <p:spPr>
          <a:xfrm>
            <a:off x="8015028" y="3240351"/>
            <a:ext cx="1184064" cy="331969"/>
          </a:xfrm>
          <a:prstGeom prst="round2DiagRect">
            <a:avLst>
              <a:gd name="adj1" fmla="val 16667"/>
              <a:gd name="adj2" fmla="val 0"/>
            </a:avLst>
          </a:prstGeom>
          <a:gradFill>
            <a:gsLst>
              <a:gs pos="0">
                <a:srgbClr val="A9D18E"/>
              </a:gs>
              <a:gs pos="100000">
                <a:srgbClr val="E2F0D9"/>
              </a:gs>
            </a:gsLst>
            <a:lin ang="5400000"/>
          </a:gradFill>
          <a:ln w="6480">
            <a:solidFill>
              <a:srgbClr val="000000"/>
            </a:solidFill>
            <a:miter/>
          </a:ln>
        </p:spPr>
        <p:txBody>
          <a:bodyPr lIns="90000" tIns="45002" rIns="90000" bIns="45002" anchor="ctr"/>
          <a:lstStyle/>
          <a:p>
            <a:pPr algn="ctr">
              <a:lnSpc>
                <a:spcPct val="100000"/>
              </a:lnSpc>
            </a:pPr>
            <a:r>
              <a:rPr lang="en-US" sz="1400">
                <a:solidFill>
                  <a:srgbClr val="000000"/>
                </a:solidFill>
                <a:latin typeface="Calibri"/>
              </a:rPr>
              <a:t>DOF Indices</a:t>
            </a:r>
            <a:endParaRPr sz="1800"/>
          </a:p>
        </p:txBody>
      </p:sp>
      <p:sp>
        <p:nvSpPr>
          <p:cNvPr id="26" name="CustomShape 31"/>
          <p:cNvSpPr/>
          <p:nvPr/>
        </p:nvSpPr>
        <p:spPr>
          <a:xfrm>
            <a:off x="8018921" y="3986639"/>
            <a:ext cx="1184064" cy="331969"/>
          </a:xfrm>
          <a:prstGeom prst="round2DiagRect">
            <a:avLst>
              <a:gd name="adj1" fmla="val 16667"/>
              <a:gd name="adj2" fmla="val 0"/>
            </a:avLst>
          </a:prstGeom>
          <a:gradFill>
            <a:gsLst>
              <a:gs pos="0">
                <a:srgbClr val="A9D18E"/>
              </a:gs>
              <a:gs pos="100000">
                <a:srgbClr val="E2F0D9"/>
              </a:gs>
            </a:gsLst>
            <a:lin ang="5400000"/>
          </a:gradFill>
          <a:ln w="6480">
            <a:solidFill>
              <a:srgbClr val="000000"/>
            </a:solidFill>
            <a:miter/>
          </a:ln>
        </p:spPr>
        <p:txBody>
          <a:bodyPr lIns="90000" tIns="45002" rIns="90000" bIns="45002" anchor="ctr"/>
          <a:lstStyle/>
          <a:p>
            <a:pPr algn="ctr">
              <a:lnSpc>
                <a:spcPct val="100000"/>
              </a:lnSpc>
            </a:pPr>
            <a:r>
              <a:rPr lang="en-US" sz="1300" dirty="0">
                <a:solidFill>
                  <a:srgbClr val="000000"/>
                </a:solidFill>
                <a:latin typeface="Calibri"/>
              </a:rPr>
              <a:t>Displacement</a:t>
            </a:r>
            <a:endParaRPr sz="1300" dirty="0"/>
          </a:p>
        </p:txBody>
      </p:sp>
      <p:sp>
        <p:nvSpPr>
          <p:cNvPr id="27" name="CustomShape 32"/>
          <p:cNvSpPr/>
          <p:nvPr/>
        </p:nvSpPr>
        <p:spPr>
          <a:xfrm>
            <a:off x="8019259" y="4759758"/>
            <a:ext cx="1184064" cy="331969"/>
          </a:xfrm>
          <a:prstGeom prst="round2DiagRect">
            <a:avLst>
              <a:gd name="adj1" fmla="val 16667"/>
              <a:gd name="adj2" fmla="val 0"/>
            </a:avLst>
          </a:prstGeom>
          <a:gradFill>
            <a:gsLst>
              <a:gs pos="0">
                <a:srgbClr val="A9D18E"/>
              </a:gs>
              <a:gs pos="100000">
                <a:srgbClr val="E2F0D9"/>
              </a:gs>
            </a:gsLst>
            <a:lin ang="5400000"/>
          </a:gradFill>
          <a:ln w="6480">
            <a:solidFill>
              <a:srgbClr val="000000"/>
            </a:solidFill>
            <a:miter/>
          </a:ln>
        </p:spPr>
        <p:txBody>
          <a:bodyPr lIns="90000" tIns="45002" rIns="90000" bIns="45002" anchor="ctr"/>
          <a:lstStyle/>
          <a:p>
            <a:pPr algn="ctr">
              <a:lnSpc>
                <a:spcPct val="100000"/>
              </a:lnSpc>
            </a:pPr>
            <a:r>
              <a:rPr lang="en-US" sz="1400">
                <a:solidFill>
                  <a:srgbClr val="000000"/>
                </a:solidFill>
                <a:latin typeface="Calibri"/>
              </a:rPr>
              <a:t>RHS</a:t>
            </a:r>
            <a:endParaRPr sz="1800"/>
          </a:p>
        </p:txBody>
      </p:sp>
      <p:sp>
        <p:nvSpPr>
          <p:cNvPr id="28" name="CustomShape 33"/>
          <p:cNvSpPr/>
          <p:nvPr/>
        </p:nvSpPr>
        <p:spPr>
          <a:xfrm>
            <a:off x="8019259" y="5511350"/>
            <a:ext cx="1184064" cy="405742"/>
          </a:xfrm>
          <a:prstGeom prst="round2DiagRect">
            <a:avLst>
              <a:gd name="adj1" fmla="val 16667"/>
              <a:gd name="adj2" fmla="val 0"/>
            </a:avLst>
          </a:prstGeom>
          <a:gradFill>
            <a:gsLst>
              <a:gs pos="0">
                <a:srgbClr val="A9D18E"/>
              </a:gs>
              <a:gs pos="100000">
                <a:srgbClr val="E2F0D9"/>
              </a:gs>
            </a:gsLst>
            <a:lin ang="5400000"/>
          </a:gradFill>
          <a:ln w="6480">
            <a:solidFill>
              <a:srgbClr val="000000"/>
            </a:solidFill>
            <a:miter/>
          </a:ln>
        </p:spPr>
        <p:txBody>
          <a:bodyPr lIns="90000" tIns="45002" rIns="90000" bIns="45002" anchor="ctr"/>
          <a:lstStyle/>
          <a:p>
            <a:pPr algn="ctr">
              <a:lnSpc>
                <a:spcPct val="100000"/>
              </a:lnSpc>
            </a:pPr>
            <a:r>
              <a:rPr lang="en-US" sz="1301">
                <a:solidFill>
                  <a:srgbClr val="000000"/>
                </a:solidFill>
                <a:latin typeface="Calibri"/>
              </a:rPr>
              <a:t>System Solution</a:t>
            </a:r>
            <a:endParaRPr sz="1800"/>
          </a:p>
        </p:txBody>
      </p:sp>
      <p:sp>
        <p:nvSpPr>
          <p:cNvPr id="29" name="Line 34"/>
          <p:cNvSpPr/>
          <p:nvPr/>
        </p:nvSpPr>
        <p:spPr>
          <a:xfrm>
            <a:off x="9203658" y="3389027"/>
            <a:ext cx="460224" cy="0"/>
          </a:xfrm>
          <a:prstGeom prst="line">
            <a:avLst/>
          </a:prstGeom>
          <a:ln w="9360">
            <a:solidFill>
              <a:srgbClr val="000000"/>
            </a:solidFill>
            <a:custDash>
              <a:ds d="140000" sp="105000"/>
            </a:custDash>
            <a:miter/>
          </a:ln>
        </p:spPr>
      </p:sp>
      <p:sp>
        <p:nvSpPr>
          <p:cNvPr id="30" name="Line 35"/>
          <p:cNvSpPr/>
          <p:nvPr/>
        </p:nvSpPr>
        <p:spPr>
          <a:xfrm>
            <a:off x="9203658" y="4016628"/>
            <a:ext cx="460224" cy="0"/>
          </a:xfrm>
          <a:prstGeom prst="line">
            <a:avLst/>
          </a:prstGeom>
          <a:ln w="9360">
            <a:solidFill>
              <a:srgbClr val="000000"/>
            </a:solidFill>
            <a:custDash>
              <a:ds d="140000" sp="105000"/>
            </a:custDash>
            <a:miter/>
          </a:ln>
        </p:spPr>
      </p:sp>
      <p:sp>
        <p:nvSpPr>
          <p:cNvPr id="31" name="Line 36"/>
          <p:cNvSpPr/>
          <p:nvPr/>
        </p:nvSpPr>
        <p:spPr>
          <a:xfrm>
            <a:off x="9203658" y="4881578"/>
            <a:ext cx="460224" cy="0"/>
          </a:xfrm>
          <a:prstGeom prst="line">
            <a:avLst/>
          </a:prstGeom>
          <a:ln w="9360">
            <a:solidFill>
              <a:srgbClr val="000000"/>
            </a:solidFill>
            <a:custDash>
              <a:ds d="140000" sp="105000"/>
            </a:custDash>
            <a:miter/>
          </a:ln>
        </p:spPr>
      </p:sp>
      <p:sp>
        <p:nvSpPr>
          <p:cNvPr id="32" name="Line 37"/>
          <p:cNvSpPr/>
          <p:nvPr/>
        </p:nvSpPr>
        <p:spPr>
          <a:xfrm>
            <a:off x="9203658" y="5746191"/>
            <a:ext cx="460224" cy="0"/>
          </a:xfrm>
          <a:prstGeom prst="line">
            <a:avLst/>
          </a:prstGeom>
          <a:ln w="9360">
            <a:solidFill>
              <a:srgbClr val="000000"/>
            </a:solidFill>
            <a:custDash>
              <a:ds d="140000" sp="105000"/>
            </a:custDash>
            <a:miter/>
          </a:ln>
        </p:spPr>
      </p:sp>
      <p:sp>
        <p:nvSpPr>
          <p:cNvPr id="33" name="CustomShape 40"/>
          <p:cNvSpPr/>
          <p:nvPr/>
        </p:nvSpPr>
        <p:spPr>
          <a:xfrm flipV="1">
            <a:off x="5696184" y="4058249"/>
            <a:ext cx="2315968" cy="305333"/>
          </a:xfrm>
          <a:prstGeom prst="curvedConnector3">
            <a:avLst>
              <a:gd name="adj1" fmla="val -494"/>
            </a:avLst>
          </a:prstGeom>
          <a:noFill/>
          <a:ln w="6480">
            <a:solidFill>
              <a:srgbClr val="000000"/>
            </a:solidFill>
            <a:custDash>
              <a:ds d="140000" sp="105000"/>
            </a:custDash>
            <a:miter/>
            <a:tailEnd type="triangle" w="med" len="med"/>
          </a:ln>
        </p:spPr>
      </p:sp>
      <p:sp>
        <p:nvSpPr>
          <p:cNvPr id="34" name="CustomShape 41"/>
          <p:cNvSpPr/>
          <p:nvPr/>
        </p:nvSpPr>
        <p:spPr>
          <a:xfrm>
            <a:off x="5696183" y="4389713"/>
            <a:ext cx="2315968" cy="546057"/>
          </a:xfrm>
          <a:prstGeom prst="curvedConnector3">
            <a:avLst>
              <a:gd name="adj1" fmla="val -494"/>
            </a:avLst>
          </a:prstGeom>
          <a:noFill/>
          <a:ln w="6480">
            <a:solidFill>
              <a:srgbClr val="000000"/>
            </a:solidFill>
            <a:custDash>
              <a:ds d="140000" sp="105000"/>
            </a:custDash>
            <a:miter/>
            <a:tailEnd type="triangle" w="med" len="med"/>
          </a:ln>
        </p:spPr>
      </p:sp>
      <p:sp>
        <p:nvSpPr>
          <p:cNvPr id="35" name="CustomShape 42"/>
          <p:cNvSpPr/>
          <p:nvPr/>
        </p:nvSpPr>
        <p:spPr>
          <a:xfrm rot="10800000">
            <a:off x="5394288" y="4700916"/>
            <a:ext cx="2624972" cy="1013126"/>
          </a:xfrm>
          <a:prstGeom prst="curvedConnector2">
            <a:avLst/>
          </a:prstGeom>
          <a:noFill/>
          <a:ln w="6480">
            <a:solidFill>
              <a:srgbClr val="000000"/>
            </a:solidFill>
            <a:custDash>
              <a:ds d="140000" sp="105000"/>
            </a:custDash>
            <a:miter/>
            <a:tailEnd type="triangle" w="med" len="med"/>
          </a:ln>
        </p:spPr>
      </p:sp>
      <p:sp>
        <p:nvSpPr>
          <p:cNvPr id="36" name="CustomShape 43"/>
          <p:cNvSpPr/>
          <p:nvPr/>
        </p:nvSpPr>
        <p:spPr>
          <a:xfrm rot="5400000">
            <a:off x="6757962" y="3914691"/>
            <a:ext cx="675790" cy="3030535"/>
          </a:xfrm>
          <a:prstGeom prst="curvedConnector2">
            <a:avLst/>
          </a:prstGeom>
          <a:noFill/>
          <a:ln w="6480">
            <a:solidFill>
              <a:srgbClr val="000000"/>
            </a:solidFill>
            <a:custDash>
              <a:ds d="140000" sp="105000"/>
            </a:custDash>
            <a:miter/>
            <a:tailEnd type="triangle" w="med" len="med"/>
          </a:ln>
        </p:spPr>
      </p:sp>
      <p:sp>
        <p:nvSpPr>
          <p:cNvPr id="37" name="CustomShape 44"/>
          <p:cNvSpPr/>
          <p:nvPr/>
        </p:nvSpPr>
        <p:spPr>
          <a:xfrm>
            <a:off x="5580589" y="5811921"/>
            <a:ext cx="3030542" cy="105175"/>
          </a:xfrm>
          <a:prstGeom prst="curvedConnector4">
            <a:avLst>
              <a:gd name="adj1" fmla="val -74"/>
              <a:gd name="adj2" fmla="val 272879"/>
            </a:avLst>
          </a:prstGeom>
          <a:noFill/>
          <a:ln w="6480">
            <a:solidFill>
              <a:srgbClr val="000000"/>
            </a:solidFill>
            <a:custDash>
              <a:ds d="140000" sp="105000"/>
            </a:custDash>
            <a:miter/>
            <a:tailEnd type="triangle" w="med" len="med"/>
          </a:ln>
        </p:spPr>
      </p:sp>
      <p:sp>
        <p:nvSpPr>
          <p:cNvPr id="38" name="Line 5"/>
          <p:cNvSpPr/>
          <p:nvPr/>
        </p:nvSpPr>
        <p:spPr>
          <a:xfrm flipV="1">
            <a:off x="4953940" y="1858866"/>
            <a:ext cx="847538" cy="7391"/>
          </a:xfrm>
          <a:prstGeom prst="line">
            <a:avLst/>
          </a:prstGeom>
          <a:ln w="25560">
            <a:solidFill>
              <a:srgbClr val="000000"/>
            </a:solidFill>
            <a:round/>
          </a:ln>
        </p:spPr>
      </p:sp>
      <p:sp>
        <p:nvSpPr>
          <p:cNvPr id="39" name="CustomShape 3"/>
          <p:cNvSpPr/>
          <p:nvPr/>
        </p:nvSpPr>
        <p:spPr>
          <a:xfrm>
            <a:off x="6246421" y="1578686"/>
            <a:ext cx="1218240" cy="54990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DAE3F3"/>
              </a:gs>
              <a:gs pos="100000">
                <a:srgbClr val="8FAADC"/>
              </a:gs>
            </a:gsLst>
            <a:lin ang="16200000"/>
          </a:gradFill>
          <a:ln w="12600">
            <a:solidFill>
              <a:srgbClr val="000000"/>
            </a:solidFill>
            <a:round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1800" b="1" dirty="0" err="1" smtClean="0">
                <a:solidFill>
                  <a:srgbClr val="000000"/>
                </a:solidFill>
                <a:latin typeface="Times New Roman"/>
              </a:rPr>
              <a:t>NfReader</a:t>
            </a:r>
            <a:r>
              <a:rPr lang="en-US" sz="1800" b="1" dirty="0" smtClean="0">
                <a:solidFill>
                  <a:srgbClr val="000000"/>
                </a:solidFill>
                <a:latin typeface="Times New Roman"/>
              </a:rPr>
              <a:t> </a:t>
            </a:r>
            <a:endParaRPr sz="1800" dirty="0"/>
          </a:p>
        </p:txBody>
      </p:sp>
      <p:sp>
        <p:nvSpPr>
          <p:cNvPr id="40" name="CustomShape 30"/>
          <p:cNvSpPr/>
          <p:nvPr/>
        </p:nvSpPr>
        <p:spPr>
          <a:xfrm>
            <a:off x="8015028" y="2483316"/>
            <a:ext cx="1184064" cy="331969"/>
          </a:xfrm>
          <a:prstGeom prst="round2DiagRect">
            <a:avLst>
              <a:gd name="adj1" fmla="val 16667"/>
              <a:gd name="adj2" fmla="val 0"/>
            </a:avLst>
          </a:prstGeom>
          <a:gradFill>
            <a:gsLst>
              <a:gs pos="0">
                <a:srgbClr val="A9D18E"/>
              </a:gs>
              <a:gs pos="100000">
                <a:srgbClr val="E2F0D9"/>
              </a:gs>
            </a:gsLst>
            <a:lin ang="5400000"/>
          </a:gradFill>
          <a:ln w="6480">
            <a:solidFill>
              <a:srgbClr val="000000"/>
            </a:solidFill>
            <a:miter/>
          </a:ln>
        </p:spPr>
        <p:txBody>
          <a:bodyPr lIns="90000" tIns="45002" rIns="90000" bIns="45002" anchor="ctr"/>
          <a:lstStyle/>
          <a:p>
            <a:pPr algn="ctr">
              <a:lnSpc>
                <a:spcPct val="100000"/>
              </a:lnSpc>
            </a:pPr>
            <a:r>
              <a:rPr lang="en-US" sz="1400" dirty="0">
                <a:solidFill>
                  <a:srgbClr val="000000"/>
                </a:solidFill>
                <a:latin typeface="Calibri"/>
              </a:rPr>
              <a:t>Mesh</a:t>
            </a:r>
            <a:endParaRPr sz="1800" dirty="0"/>
          </a:p>
        </p:txBody>
      </p:sp>
      <p:sp>
        <p:nvSpPr>
          <p:cNvPr id="41" name="Line 34"/>
          <p:cNvSpPr/>
          <p:nvPr/>
        </p:nvSpPr>
        <p:spPr>
          <a:xfrm>
            <a:off x="9199090" y="2649298"/>
            <a:ext cx="460224" cy="0"/>
          </a:xfrm>
          <a:prstGeom prst="line">
            <a:avLst/>
          </a:prstGeom>
          <a:ln w="9360">
            <a:solidFill>
              <a:srgbClr val="000000"/>
            </a:solidFill>
            <a:custDash>
              <a:ds d="140000" sp="105000"/>
            </a:custDash>
            <a:miter/>
          </a:ln>
        </p:spPr>
      </p:sp>
      <p:cxnSp>
        <p:nvCxnSpPr>
          <p:cNvPr id="42" name="Curved Connector 41"/>
          <p:cNvCxnSpPr>
            <a:stCxn id="39" idx="2"/>
            <a:endCxn id="40" idx="2"/>
          </p:cNvCxnSpPr>
          <p:nvPr/>
        </p:nvCxnSpPr>
        <p:spPr>
          <a:xfrm rot="16200000" flipH="1">
            <a:off x="7174928" y="1809199"/>
            <a:ext cx="520714" cy="1159487"/>
          </a:xfrm>
          <a:prstGeom prst="curvedConnector2">
            <a:avLst/>
          </a:prstGeom>
          <a:noFill/>
          <a:ln w="6480">
            <a:solidFill>
              <a:srgbClr val="000000"/>
            </a:solidFill>
            <a:custDash>
              <a:ds d="140000" sp="105000"/>
            </a:custDash>
            <a:miter/>
            <a:tailEnd type="triangle" w="med" len="med"/>
          </a:ln>
        </p:spPr>
      </p:cxnSp>
      <p:sp>
        <p:nvSpPr>
          <p:cNvPr id="43" name="CustomShape 23"/>
          <p:cNvSpPr>
            <a:spLocks noChangeAspect="1"/>
          </p:cNvSpPr>
          <p:nvPr/>
        </p:nvSpPr>
        <p:spPr>
          <a:xfrm rot="16200000">
            <a:off x="3980968" y="2980707"/>
            <a:ext cx="122585" cy="122585"/>
          </a:xfrm>
          <a:prstGeom prst="ellipse">
            <a:avLst/>
          </a:prstGeom>
          <a:solidFill>
            <a:srgbClr val="000000"/>
          </a:solidFill>
          <a:ln w="9360">
            <a:solidFill>
              <a:srgbClr val="000000"/>
            </a:solidFill>
            <a:round/>
          </a:ln>
        </p:spPr>
      </p:sp>
      <p:sp>
        <p:nvSpPr>
          <p:cNvPr id="46" name="Line 12"/>
          <p:cNvSpPr/>
          <p:nvPr/>
        </p:nvSpPr>
        <p:spPr>
          <a:xfrm>
            <a:off x="4962968" y="4695425"/>
            <a:ext cx="0" cy="325202"/>
          </a:xfrm>
          <a:prstGeom prst="line">
            <a:avLst/>
          </a:prstGeom>
          <a:ln w="25560">
            <a:solidFill>
              <a:srgbClr val="000000"/>
            </a:solidFill>
            <a:round/>
          </a:ln>
        </p:spPr>
      </p:sp>
      <p:sp>
        <p:nvSpPr>
          <p:cNvPr id="47" name="Line 15"/>
          <p:cNvSpPr/>
          <p:nvPr/>
        </p:nvSpPr>
        <p:spPr>
          <a:xfrm>
            <a:off x="4962329" y="5196681"/>
            <a:ext cx="0" cy="336312"/>
          </a:xfrm>
          <a:prstGeom prst="line">
            <a:avLst/>
          </a:prstGeom>
          <a:ln w="25560">
            <a:solidFill>
              <a:srgbClr val="000000"/>
            </a:solidFill>
            <a:round/>
          </a:ln>
        </p:spPr>
      </p:sp>
      <p:sp>
        <p:nvSpPr>
          <p:cNvPr id="48" name="CustomShape 23"/>
          <p:cNvSpPr>
            <a:spLocks noChangeAspect="1"/>
          </p:cNvSpPr>
          <p:nvPr/>
        </p:nvSpPr>
        <p:spPr>
          <a:xfrm rot="16200000">
            <a:off x="4904546" y="5073390"/>
            <a:ext cx="122585" cy="122585"/>
          </a:xfrm>
          <a:prstGeom prst="ellipse">
            <a:avLst/>
          </a:prstGeom>
          <a:solidFill>
            <a:srgbClr val="000000"/>
          </a:solidFill>
          <a:ln w="9360">
            <a:solidFill>
              <a:srgbClr val="000000"/>
            </a:solidFill>
            <a:round/>
          </a:ln>
        </p:spPr>
      </p:sp>
      <p:sp>
        <p:nvSpPr>
          <p:cNvPr id="49" name="CustomShape 6"/>
          <p:cNvSpPr>
            <a:spLocks noChangeAspect="1"/>
          </p:cNvSpPr>
          <p:nvPr/>
        </p:nvSpPr>
        <p:spPr>
          <a:xfrm rot="15888841">
            <a:off x="4867050" y="5024731"/>
            <a:ext cx="201677" cy="201677"/>
          </a:xfrm>
          <a:prstGeom prst="arc">
            <a:avLst>
              <a:gd name="adj1" fmla="val 16200000"/>
              <a:gd name="adj2" fmla="val 5826649"/>
            </a:avLst>
          </a:prstGeom>
          <a:noFill/>
          <a:ln w="25560">
            <a:solidFill>
              <a:srgbClr val="000000"/>
            </a:solidFill>
            <a:round/>
          </a:ln>
        </p:spPr>
      </p:sp>
      <p:sp>
        <p:nvSpPr>
          <p:cNvPr id="54" name="CustomShape 42"/>
          <p:cNvSpPr/>
          <p:nvPr/>
        </p:nvSpPr>
        <p:spPr>
          <a:xfrm rot="16200000">
            <a:off x="6347823" y="2469220"/>
            <a:ext cx="722983" cy="2630049"/>
          </a:xfrm>
          <a:prstGeom prst="curvedConnector2">
            <a:avLst/>
          </a:prstGeom>
          <a:noFill/>
          <a:ln w="6480">
            <a:solidFill>
              <a:srgbClr val="000000"/>
            </a:solidFill>
            <a:custDash>
              <a:ds d="140000" sp="105000"/>
            </a:custDash>
            <a:miter/>
            <a:tailEnd type="triangle" w="med" len="med"/>
          </a:ln>
        </p:spPr>
      </p:sp>
      <p:sp>
        <p:nvSpPr>
          <p:cNvPr id="55" name="CustomShape 3"/>
          <p:cNvSpPr/>
          <p:nvPr/>
        </p:nvSpPr>
        <p:spPr>
          <a:xfrm>
            <a:off x="6246421" y="2759141"/>
            <a:ext cx="1218240" cy="54990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DAE3F3"/>
              </a:gs>
              <a:gs pos="100000">
                <a:srgbClr val="8FAADC"/>
              </a:gs>
            </a:gsLst>
            <a:lin ang="16200000"/>
          </a:gradFill>
          <a:ln w="12600">
            <a:solidFill>
              <a:srgbClr val="000000"/>
            </a:solidFill>
            <a:round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1800" b="1" dirty="0" err="1" smtClean="0">
                <a:solidFill>
                  <a:srgbClr val="000000"/>
                </a:solidFill>
                <a:latin typeface="Times New Roman"/>
              </a:rPr>
              <a:t>NfWriter</a:t>
            </a:r>
            <a:endParaRPr sz="1800" dirty="0"/>
          </a:p>
        </p:txBody>
      </p:sp>
      <p:sp>
        <p:nvSpPr>
          <p:cNvPr id="56" name="Line 5"/>
          <p:cNvSpPr/>
          <p:nvPr/>
        </p:nvSpPr>
        <p:spPr>
          <a:xfrm flipV="1">
            <a:off x="5577947" y="3035731"/>
            <a:ext cx="217194" cy="1027"/>
          </a:xfrm>
          <a:prstGeom prst="line">
            <a:avLst/>
          </a:prstGeom>
          <a:ln w="25560">
            <a:solidFill>
              <a:srgbClr val="000000"/>
            </a:solidFill>
            <a:round/>
          </a:ln>
        </p:spPr>
      </p:sp>
      <p:sp>
        <p:nvSpPr>
          <p:cNvPr id="57" name="CustomShape 6"/>
          <p:cNvSpPr>
            <a:spLocks noChangeAspect="1"/>
          </p:cNvSpPr>
          <p:nvPr/>
        </p:nvSpPr>
        <p:spPr>
          <a:xfrm rot="10800000">
            <a:off x="5814469" y="2934290"/>
            <a:ext cx="196136" cy="196136"/>
          </a:xfrm>
          <a:prstGeom prst="arc">
            <a:avLst>
              <a:gd name="adj1" fmla="val 16200000"/>
              <a:gd name="adj2" fmla="val 5826649"/>
            </a:avLst>
          </a:prstGeom>
          <a:noFill/>
          <a:ln w="25560">
            <a:solidFill>
              <a:srgbClr val="000000"/>
            </a:solidFill>
            <a:round/>
          </a:ln>
        </p:spPr>
      </p:sp>
      <p:sp>
        <p:nvSpPr>
          <p:cNvPr id="58" name="CustomShape 23"/>
          <p:cNvSpPr>
            <a:spLocks noChangeAspect="1"/>
          </p:cNvSpPr>
          <p:nvPr/>
        </p:nvSpPr>
        <p:spPr>
          <a:xfrm rot="16200000">
            <a:off x="5868691" y="2972960"/>
            <a:ext cx="122585" cy="122585"/>
          </a:xfrm>
          <a:prstGeom prst="ellipse">
            <a:avLst/>
          </a:prstGeom>
          <a:solidFill>
            <a:srgbClr val="000000"/>
          </a:solidFill>
          <a:ln w="9360">
            <a:solidFill>
              <a:srgbClr val="000000"/>
            </a:solidFill>
            <a:round/>
          </a:ln>
        </p:spPr>
      </p:sp>
      <p:sp>
        <p:nvSpPr>
          <p:cNvPr id="59" name="Line 24"/>
          <p:cNvSpPr/>
          <p:nvPr/>
        </p:nvSpPr>
        <p:spPr>
          <a:xfrm>
            <a:off x="6001210" y="3036755"/>
            <a:ext cx="234511" cy="0"/>
          </a:xfrm>
          <a:prstGeom prst="line">
            <a:avLst/>
          </a:prstGeom>
          <a:ln w="25560">
            <a:solidFill>
              <a:srgbClr val="000000"/>
            </a:solidFill>
            <a:round/>
          </a:ln>
        </p:spPr>
      </p:sp>
      <p:sp>
        <p:nvSpPr>
          <p:cNvPr id="60" name="CustomShape 23"/>
          <p:cNvSpPr>
            <a:spLocks noChangeAspect="1"/>
          </p:cNvSpPr>
          <p:nvPr/>
        </p:nvSpPr>
        <p:spPr>
          <a:xfrm rot="16200000">
            <a:off x="5877068" y="1814044"/>
            <a:ext cx="122585" cy="122585"/>
          </a:xfrm>
          <a:prstGeom prst="ellipse">
            <a:avLst/>
          </a:prstGeom>
          <a:solidFill>
            <a:srgbClr val="000000"/>
          </a:solidFill>
          <a:ln w="9360">
            <a:solidFill>
              <a:srgbClr val="000000"/>
            </a:solidFill>
            <a:round/>
          </a:ln>
        </p:spPr>
      </p:sp>
      <p:sp>
        <p:nvSpPr>
          <p:cNvPr id="61" name="Line 24"/>
          <p:cNvSpPr/>
          <p:nvPr/>
        </p:nvSpPr>
        <p:spPr>
          <a:xfrm>
            <a:off x="6009586" y="1870676"/>
            <a:ext cx="234511" cy="0"/>
          </a:xfrm>
          <a:prstGeom prst="line">
            <a:avLst/>
          </a:prstGeom>
          <a:ln w="25560">
            <a:solidFill>
              <a:srgbClr val="000000"/>
            </a:solidFill>
            <a:round/>
          </a:ln>
        </p:spPr>
      </p:sp>
      <p:sp>
        <p:nvSpPr>
          <p:cNvPr id="62" name="CustomShape 6"/>
          <p:cNvSpPr>
            <a:spLocks noChangeAspect="1"/>
          </p:cNvSpPr>
          <p:nvPr/>
        </p:nvSpPr>
        <p:spPr>
          <a:xfrm rot="10800000">
            <a:off x="5819169" y="1770105"/>
            <a:ext cx="196136" cy="196136"/>
          </a:xfrm>
          <a:prstGeom prst="arc">
            <a:avLst>
              <a:gd name="adj1" fmla="val 16200000"/>
              <a:gd name="adj2" fmla="val 5826649"/>
            </a:avLst>
          </a:prstGeom>
          <a:noFill/>
          <a:ln w="25560">
            <a:solidFill>
              <a:srgbClr val="000000"/>
            </a:solidFill>
            <a:round/>
          </a:ln>
        </p:spPr>
      </p:sp>
      <p:sp>
        <p:nvSpPr>
          <p:cNvPr id="63" name="Line 5"/>
          <p:cNvSpPr/>
          <p:nvPr/>
        </p:nvSpPr>
        <p:spPr>
          <a:xfrm flipH="1">
            <a:off x="4959108" y="1858161"/>
            <a:ext cx="0" cy="900275"/>
          </a:xfrm>
          <a:prstGeom prst="line">
            <a:avLst/>
          </a:prstGeom>
          <a:ln w="25560">
            <a:solidFill>
              <a:srgbClr val="000000"/>
            </a:solidFill>
            <a:round/>
          </a:ln>
        </p:spPr>
      </p:sp>
      <p:sp>
        <p:nvSpPr>
          <p:cNvPr id="64" name="CustomShape 3"/>
          <p:cNvSpPr/>
          <p:nvPr/>
        </p:nvSpPr>
        <p:spPr>
          <a:xfrm>
            <a:off x="4407327" y="1497372"/>
            <a:ext cx="796353" cy="322219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600" i="1" dirty="0" err="1" smtClean="0">
                <a:solidFill>
                  <a:srgbClr val="000000"/>
                </a:solidFill>
                <a:latin typeface="Calibri"/>
              </a:rPr>
              <a:t>IReader</a:t>
            </a:r>
            <a:endParaRPr sz="1600" dirty="0"/>
          </a:p>
        </p:txBody>
      </p:sp>
      <p:sp>
        <p:nvSpPr>
          <p:cNvPr id="65" name="CustomShape 3"/>
          <p:cNvSpPr/>
          <p:nvPr/>
        </p:nvSpPr>
        <p:spPr>
          <a:xfrm>
            <a:off x="5438945" y="2378458"/>
            <a:ext cx="796353" cy="322219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600" i="1" dirty="0" err="1" smtClean="0">
                <a:solidFill>
                  <a:srgbClr val="000000"/>
                </a:solidFill>
                <a:latin typeface="Calibri"/>
              </a:rPr>
              <a:t>IWriter</a:t>
            </a:r>
            <a:endParaRPr sz="1600" dirty="0"/>
          </a:p>
        </p:txBody>
      </p:sp>
      <p:sp>
        <p:nvSpPr>
          <p:cNvPr id="66" name="CustomShape 3"/>
          <p:cNvSpPr/>
          <p:nvPr/>
        </p:nvSpPr>
        <p:spPr>
          <a:xfrm>
            <a:off x="4024793" y="3543651"/>
            <a:ext cx="815544" cy="318259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600" i="1" dirty="0" err="1" smtClean="0">
                <a:solidFill>
                  <a:srgbClr val="000000"/>
                </a:solidFill>
                <a:latin typeface="Calibri"/>
              </a:rPr>
              <a:t>IMethod</a:t>
            </a:r>
            <a:endParaRPr sz="1600" dirty="0"/>
          </a:p>
        </p:txBody>
      </p:sp>
      <p:sp>
        <p:nvSpPr>
          <p:cNvPr id="67" name="CustomShape 3"/>
          <p:cNvSpPr/>
          <p:nvPr/>
        </p:nvSpPr>
        <p:spPr>
          <a:xfrm>
            <a:off x="1803363" y="2132372"/>
            <a:ext cx="575245" cy="366077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600" i="1" dirty="0" err="1" smtClean="0">
                <a:solidFill>
                  <a:srgbClr val="000000"/>
                </a:solidFill>
                <a:latin typeface="Calibri"/>
              </a:rPr>
              <a:t>IElement</a:t>
            </a:r>
            <a:endParaRPr sz="1600" dirty="0"/>
          </a:p>
        </p:txBody>
      </p:sp>
      <p:sp>
        <p:nvSpPr>
          <p:cNvPr id="68" name="CustomShape 3"/>
          <p:cNvSpPr/>
          <p:nvPr/>
        </p:nvSpPr>
        <p:spPr>
          <a:xfrm>
            <a:off x="3132908" y="5160154"/>
            <a:ext cx="710041" cy="322219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600" i="1" dirty="0" err="1" smtClean="0">
                <a:solidFill>
                  <a:srgbClr val="000000"/>
                </a:solidFill>
                <a:latin typeface="Calibri"/>
              </a:rPr>
              <a:t>ISparseMatrix</a:t>
            </a:r>
            <a:endParaRPr sz="1600" dirty="0"/>
          </a:p>
        </p:txBody>
      </p:sp>
      <p:sp>
        <p:nvSpPr>
          <p:cNvPr id="79" name="Line 12"/>
          <p:cNvSpPr/>
          <p:nvPr/>
        </p:nvSpPr>
        <p:spPr>
          <a:xfrm>
            <a:off x="4959354" y="3306475"/>
            <a:ext cx="0" cy="325202"/>
          </a:xfrm>
          <a:prstGeom prst="line">
            <a:avLst/>
          </a:prstGeom>
          <a:ln w="25560">
            <a:solidFill>
              <a:srgbClr val="000000"/>
            </a:solidFill>
            <a:round/>
          </a:ln>
        </p:spPr>
      </p:sp>
      <p:sp>
        <p:nvSpPr>
          <p:cNvPr id="80" name="Line 15"/>
          <p:cNvSpPr/>
          <p:nvPr/>
        </p:nvSpPr>
        <p:spPr>
          <a:xfrm>
            <a:off x="4961102" y="3802956"/>
            <a:ext cx="0" cy="336312"/>
          </a:xfrm>
          <a:prstGeom prst="line">
            <a:avLst/>
          </a:prstGeom>
          <a:ln w="25560">
            <a:solidFill>
              <a:srgbClr val="000000"/>
            </a:solidFill>
            <a:round/>
          </a:ln>
        </p:spPr>
      </p:sp>
      <p:sp>
        <p:nvSpPr>
          <p:cNvPr id="81" name="CustomShape 23"/>
          <p:cNvSpPr>
            <a:spLocks noChangeAspect="1"/>
          </p:cNvSpPr>
          <p:nvPr/>
        </p:nvSpPr>
        <p:spPr>
          <a:xfrm rot="16200000">
            <a:off x="4903319" y="3679665"/>
            <a:ext cx="122585" cy="122585"/>
          </a:xfrm>
          <a:prstGeom prst="ellipse">
            <a:avLst/>
          </a:prstGeom>
          <a:solidFill>
            <a:srgbClr val="000000"/>
          </a:solidFill>
          <a:ln w="9360">
            <a:solidFill>
              <a:srgbClr val="000000"/>
            </a:solidFill>
            <a:round/>
          </a:ln>
        </p:spPr>
      </p:sp>
      <p:sp>
        <p:nvSpPr>
          <p:cNvPr id="82" name="CustomShape 6"/>
          <p:cNvSpPr>
            <a:spLocks noChangeAspect="1"/>
          </p:cNvSpPr>
          <p:nvPr/>
        </p:nvSpPr>
        <p:spPr>
          <a:xfrm rot="15888841">
            <a:off x="4863436" y="3635781"/>
            <a:ext cx="201677" cy="201677"/>
          </a:xfrm>
          <a:prstGeom prst="arc">
            <a:avLst>
              <a:gd name="adj1" fmla="val 16200000"/>
              <a:gd name="adj2" fmla="val 5826649"/>
            </a:avLst>
          </a:prstGeom>
          <a:noFill/>
          <a:ln w="25560">
            <a:solidFill>
              <a:srgbClr val="000000"/>
            </a:solidFill>
            <a:round/>
          </a:ln>
        </p:spPr>
      </p:sp>
      <p:sp>
        <p:nvSpPr>
          <p:cNvPr id="71" name="CustomShape 23"/>
          <p:cNvSpPr>
            <a:spLocks noChangeAspect="1"/>
          </p:cNvSpPr>
          <p:nvPr/>
        </p:nvSpPr>
        <p:spPr>
          <a:xfrm rot="16200000">
            <a:off x="2818849" y="3623869"/>
            <a:ext cx="122585" cy="122585"/>
          </a:xfrm>
          <a:prstGeom prst="ellipse">
            <a:avLst/>
          </a:prstGeom>
          <a:solidFill>
            <a:srgbClr val="000000"/>
          </a:solidFill>
          <a:ln w="9360">
            <a:solidFill>
              <a:srgbClr val="000000"/>
            </a:solidFill>
            <a:round/>
          </a:ln>
        </p:spPr>
      </p:sp>
      <p:sp>
        <p:nvSpPr>
          <p:cNvPr id="72" name="CustomShape 6"/>
          <p:cNvSpPr>
            <a:spLocks noChangeAspect="1"/>
          </p:cNvSpPr>
          <p:nvPr/>
        </p:nvSpPr>
        <p:spPr>
          <a:xfrm rot="15888841">
            <a:off x="2778966" y="3579985"/>
            <a:ext cx="201677" cy="201677"/>
          </a:xfrm>
          <a:prstGeom prst="arc">
            <a:avLst>
              <a:gd name="adj1" fmla="val 16200000"/>
              <a:gd name="adj2" fmla="val 5826649"/>
            </a:avLst>
          </a:prstGeom>
          <a:noFill/>
          <a:ln w="25560">
            <a:solidFill>
              <a:srgbClr val="000000"/>
            </a:solidFill>
            <a:round/>
          </a:ln>
        </p:spPr>
      </p:sp>
      <p:sp>
        <p:nvSpPr>
          <p:cNvPr id="73" name="CustomShape 3"/>
          <p:cNvSpPr/>
          <p:nvPr/>
        </p:nvSpPr>
        <p:spPr>
          <a:xfrm>
            <a:off x="2267512" y="3966321"/>
            <a:ext cx="1218240" cy="54990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DAE3F3"/>
              </a:gs>
              <a:gs pos="100000">
                <a:srgbClr val="8FAADC"/>
              </a:gs>
            </a:gsLst>
            <a:lin ang="16200000"/>
          </a:gradFill>
          <a:ln w="12600">
            <a:solidFill>
              <a:srgbClr val="000000"/>
            </a:solidFill>
            <a:round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1800" b="1" dirty="0" smtClean="0">
                <a:solidFill>
                  <a:srgbClr val="000000"/>
                </a:solidFill>
                <a:latin typeface="Times New Roman"/>
              </a:rPr>
              <a:t>Iso01 </a:t>
            </a:r>
            <a:endParaRPr sz="1800" dirty="0"/>
          </a:p>
        </p:txBody>
      </p:sp>
      <p:sp>
        <p:nvSpPr>
          <p:cNvPr id="74" name="CustomShape 3"/>
          <p:cNvSpPr/>
          <p:nvPr/>
        </p:nvSpPr>
        <p:spPr>
          <a:xfrm>
            <a:off x="2267512" y="1519729"/>
            <a:ext cx="1218240" cy="54990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DAE3F3"/>
              </a:gs>
              <a:gs pos="100000">
                <a:srgbClr val="8FAADC"/>
              </a:gs>
            </a:gsLst>
            <a:lin ang="16200000"/>
          </a:gradFill>
          <a:ln w="12600">
            <a:solidFill>
              <a:srgbClr val="000000"/>
            </a:solidFill>
            <a:round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1600" b="1" dirty="0" smtClean="0">
                <a:solidFill>
                  <a:srgbClr val="000000"/>
                </a:solidFill>
                <a:latin typeface="Times New Roman"/>
              </a:rPr>
              <a:t>Q4PlStress</a:t>
            </a:r>
            <a:endParaRPr sz="1600" dirty="0"/>
          </a:p>
        </p:txBody>
      </p:sp>
      <p:sp>
        <p:nvSpPr>
          <p:cNvPr id="75" name="Line 12"/>
          <p:cNvSpPr/>
          <p:nvPr/>
        </p:nvSpPr>
        <p:spPr>
          <a:xfrm>
            <a:off x="2869627" y="2077234"/>
            <a:ext cx="0" cy="159822"/>
          </a:xfrm>
          <a:prstGeom prst="line">
            <a:avLst/>
          </a:prstGeom>
          <a:ln w="25560">
            <a:solidFill>
              <a:srgbClr val="000000"/>
            </a:solidFill>
            <a:round/>
          </a:ln>
        </p:spPr>
      </p:sp>
      <p:sp>
        <p:nvSpPr>
          <p:cNvPr id="76" name="Line 15"/>
          <p:cNvSpPr/>
          <p:nvPr/>
        </p:nvSpPr>
        <p:spPr>
          <a:xfrm>
            <a:off x="2869627" y="2419613"/>
            <a:ext cx="1748" cy="222646"/>
          </a:xfrm>
          <a:prstGeom prst="line">
            <a:avLst/>
          </a:prstGeom>
          <a:ln w="25560">
            <a:solidFill>
              <a:srgbClr val="000000"/>
            </a:solidFill>
            <a:round/>
          </a:ln>
        </p:spPr>
      </p:sp>
      <p:sp>
        <p:nvSpPr>
          <p:cNvPr id="77" name="CustomShape 23"/>
          <p:cNvSpPr>
            <a:spLocks noChangeAspect="1"/>
          </p:cNvSpPr>
          <p:nvPr/>
        </p:nvSpPr>
        <p:spPr>
          <a:xfrm rot="16200000">
            <a:off x="2808334" y="2241833"/>
            <a:ext cx="122585" cy="122585"/>
          </a:xfrm>
          <a:prstGeom prst="ellipse">
            <a:avLst/>
          </a:prstGeom>
          <a:solidFill>
            <a:srgbClr val="000000"/>
          </a:solidFill>
          <a:ln w="9360">
            <a:solidFill>
              <a:srgbClr val="000000"/>
            </a:solidFill>
            <a:round/>
          </a:ln>
        </p:spPr>
      </p:sp>
      <p:sp>
        <p:nvSpPr>
          <p:cNvPr id="78" name="CustomShape 6"/>
          <p:cNvSpPr>
            <a:spLocks noChangeAspect="1"/>
          </p:cNvSpPr>
          <p:nvPr/>
        </p:nvSpPr>
        <p:spPr>
          <a:xfrm rot="5026826">
            <a:off x="2770216" y="2214572"/>
            <a:ext cx="201677" cy="201677"/>
          </a:xfrm>
          <a:prstGeom prst="arc">
            <a:avLst>
              <a:gd name="adj1" fmla="val 16200000"/>
              <a:gd name="adj2" fmla="val 5826649"/>
            </a:avLst>
          </a:prstGeom>
          <a:noFill/>
          <a:ln w="25560">
            <a:solidFill>
              <a:srgbClr val="000000"/>
            </a:solidFill>
            <a:round/>
          </a:ln>
        </p:spPr>
      </p:sp>
      <p:sp>
        <p:nvSpPr>
          <p:cNvPr id="83" name="CustomShape 3"/>
          <p:cNvSpPr/>
          <p:nvPr/>
        </p:nvSpPr>
        <p:spPr>
          <a:xfrm>
            <a:off x="3738468" y="2414497"/>
            <a:ext cx="575245" cy="366077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600" i="1" dirty="0" err="1" smtClean="0">
                <a:solidFill>
                  <a:srgbClr val="000000"/>
                </a:solidFill>
                <a:latin typeface="Calibri"/>
              </a:rPr>
              <a:t>IRun</a:t>
            </a:r>
            <a:endParaRPr sz="1600" dirty="0"/>
          </a:p>
        </p:txBody>
      </p:sp>
      <p:sp>
        <p:nvSpPr>
          <p:cNvPr id="84" name="Line 12"/>
          <p:cNvSpPr/>
          <p:nvPr/>
        </p:nvSpPr>
        <p:spPr>
          <a:xfrm>
            <a:off x="2876790" y="3422752"/>
            <a:ext cx="0" cy="159822"/>
          </a:xfrm>
          <a:prstGeom prst="line">
            <a:avLst/>
          </a:prstGeom>
          <a:ln w="25560">
            <a:solidFill>
              <a:srgbClr val="000000"/>
            </a:solidFill>
            <a:round/>
          </a:ln>
        </p:spPr>
      </p:sp>
      <p:sp>
        <p:nvSpPr>
          <p:cNvPr id="85" name="Line 15"/>
          <p:cNvSpPr/>
          <p:nvPr/>
        </p:nvSpPr>
        <p:spPr>
          <a:xfrm>
            <a:off x="2876633" y="3743676"/>
            <a:ext cx="1748" cy="222646"/>
          </a:xfrm>
          <a:prstGeom prst="line">
            <a:avLst/>
          </a:prstGeom>
          <a:ln w="25560">
            <a:solidFill>
              <a:srgbClr val="000000"/>
            </a:solidFill>
            <a:round/>
          </a:ln>
        </p:spPr>
      </p:sp>
      <p:sp>
        <p:nvSpPr>
          <p:cNvPr id="86" name="CustomShape 3"/>
          <p:cNvSpPr/>
          <p:nvPr/>
        </p:nvSpPr>
        <p:spPr>
          <a:xfrm>
            <a:off x="1804073" y="3502662"/>
            <a:ext cx="575245" cy="366077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600" i="1" dirty="0" err="1" smtClean="0">
                <a:solidFill>
                  <a:srgbClr val="000000"/>
                </a:solidFill>
                <a:latin typeface="Calibri"/>
              </a:rPr>
              <a:t>IMaterial</a:t>
            </a:r>
            <a:endParaRPr sz="1600" dirty="0"/>
          </a:p>
        </p:txBody>
      </p:sp>
      <p:sp>
        <p:nvSpPr>
          <p:cNvPr id="95" name="Line 5"/>
          <p:cNvSpPr/>
          <p:nvPr/>
        </p:nvSpPr>
        <p:spPr>
          <a:xfrm flipV="1">
            <a:off x="3734352" y="5822758"/>
            <a:ext cx="217194" cy="1027"/>
          </a:xfrm>
          <a:prstGeom prst="line">
            <a:avLst/>
          </a:prstGeom>
          <a:ln w="25560">
            <a:solidFill>
              <a:srgbClr val="000000"/>
            </a:solidFill>
            <a:round/>
          </a:ln>
        </p:spPr>
      </p:sp>
      <p:sp>
        <p:nvSpPr>
          <p:cNvPr id="96" name="CustomShape 6"/>
          <p:cNvSpPr>
            <a:spLocks noChangeAspect="1"/>
          </p:cNvSpPr>
          <p:nvPr/>
        </p:nvSpPr>
        <p:spPr>
          <a:xfrm rot="21291703">
            <a:off x="3940763" y="5730453"/>
            <a:ext cx="196136" cy="196136"/>
          </a:xfrm>
          <a:prstGeom prst="arc">
            <a:avLst>
              <a:gd name="adj1" fmla="val 16200000"/>
              <a:gd name="adj2" fmla="val 5826649"/>
            </a:avLst>
          </a:prstGeom>
          <a:noFill/>
          <a:ln w="25560">
            <a:solidFill>
              <a:srgbClr val="000000"/>
            </a:solidFill>
            <a:round/>
          </a:ln>
        </p:spPr>
      </p:sp>
      <p:sp>
        <p:nvSpPr>
          <p:cNvPr id="97" name="CustomShape 23"/>
          <p:cNvSpPr>
            <a:spLocks noChangeAspect="1"/>
          </p:cNvSpPr>
          <p:nvPr/>
        </p:nvSpPr>
        <p:spPr>
          <a:xfrm rot="16200000">
            <a:off x="3947592" y="5758092"/>
            <a:ext cx="122585" cy="122585"/>
          </a:xfrm>
          <a:prstGeom prst="ellipse">
            <a:avLst/>
          </a:prstGeom>
          <a:solidFill>
            <a:srgbClr val="000000"/>
          </a:solidFill>
          <a:ln w="9360">
            <a:solidFill>
              <a:srgbClr val="000000"/>
            </a:solidFill>
            <a:round/>
          </a:ln>
        </p:spPr>
      </p:sp>
      <p:sp>
        <p:nvSpPr>
          <p:cNvPr id="98" name="Line 24"/>
          <p:cNvSpPr/>
          <p:nvPr/>
        </p:nvSpPr>
        <p:spPr>
          <a:xfrm>
            <a:off x="4127504" y="5832918"/>
            <a:ext cx="234511" cy="0"/>
          </a:xfrm>
          <a:prstGeom prst="line">
            <a:avLst/>
          </a:prstGeom>
          <a:ln w="25560">
            <a:solidFill>
              <a:srgbClr val="000000"/>
            </a:solidFill>
            <a:round/>
          </a:ln>
        </p:spPr>
      </p:sp>
      <p:sp>
        <p:nvSpPr>
          <p:cNvPr id="99" name="CustomShape 17"/>
          <p:cNvSpPr/>
          <p:nvPr/>
        </p:nvSpPr>
        <p:spPr>
          <a:xfrm>
            <a:off x="2513374" y="5544434"/>
            <a:ext cx="1218240" cy="54990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DAE3F3"/>
              </a:gs>
              <a:gs pos="100000">
                <a:srgbClr val="8FAADC"/>
              </a:gs>
            </a:gsLst>
            <a:lin ang="16200000"/>
          </a:gradFill>
          <a:ln w="12600">
            <a:solidFill>
              <a:srgbClr val="000000"/>
            </a:solidFill>
            <a:round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1400" b="1" dirty="0" smtClean="0">
                <a:solidFill>
                  <a:srgbClr val="000000"/>
                </a:solidFill>
                <a:latin typeface="Times New Roman"/>
              </a:rPr>
              <a:t>CSR</a:t>
            </a:r>
            <a:endParaRPr sz="1400" dirty="0"/>
          </a:p>
        </p:txBody>
      </p:sp>
      <p:sp>
        <p:nvSpPr>
          <p:cNvPr id="100" name="CustomShape 3"/>
          <p:cNvSpPr/>
          <p:nvPr/>
        </p:nvSpPr>
        <p:spPr>
          <a:xfrm>
            <a:off x="5045693" y="5009215"/>
            <a:ext cx="710041" cy="322219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600" i="1" dirty="0" err="1" smtClean="0">
                <a:solidFill>
                  <a:srgbClr val="000000"/>
                </a:solidFill>
                <a:latin typeface="Calibri"/>
              </a:rPr>
              <a:t>ISolver</a:t>
            </a:r>
            <a:endParaRPr sz="1600" dirty="0"/>
          </a:p>
        </p:txBody>
      </p:sp>
    </p:spTree>
    <p:extLst>
      <p:ext uri="{BB962C8B-B14F-4D97-AF65-F5344CB8AC3E}">
        <p14:creationId xmlns:p14="http://schemas.microsoft.com/office/powerpoint/2010/main" val="3384414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CustomShape 3"/>
          <p:cNvSpPr/>
          <p:nvPr/>
        </p:nvSpPr>
        <p:spPr>
          <a:xfrm>
            <a:off x="560243" y="721919"/>
            <a:ext cx="11132114" cy="414299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err="1" smtClean="0">
                <a:solidFill>
                  <a:srgbClr val="000000"/>
                </a:solidFill>
                <a:latin typeface="Calibri"/>
              </a:rPr>
              <a:t>Análise</a:t>
            </a:r>
            <a:r>
              <a:rPr lang="en-US" sz="2400" dirty="0" smtClean="0">
                <a:solidFill>
                  <a:srgbClr val="000000"/>
                </a:solidFill>
                <a:latin typeface="Calibri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Calibri"/>
              </a:rPr>
              <a:t>estática</a:t>
            </a:r>
            <a:r>
              <a:rPr lang="en-US" sz="2400" dirty="0" smtClean="0">
                <a:solidFill>
                  <a:srgbClr val="000000"/>
                </a:solidFill>
                <a:latin typeface="Calibri"/>
              </a:rPr>
              <a:t> linear: </a:t>
            </a:r>
            <a:r>
              <a:rPr lang="en-US" sz="2400" dirty="0" err="1" smtClean="0">
                <a:solidFill>
                  <a:srgbClr val="000000"/>
                </a:solidFill>
                <a:latin typeface="Calibri"/>
              </a:rPr>
              <a:t>Problema</a:t>
            </a:r>
            <a:r>
              <a:rPr lang="en-US" sz="2400" dirty="0" smtClean="0">
                <a:solidFill>
                  <a:srgbClr val="000000"/>
                </a:solidFill>
                <a:latin typeface="Calibri"/>
              </a:rPr>
              <a:t> de Cook</a:t>
            </a:r>
            <a:endParaRPr lang="en-US" sz="2400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TopSim</a:t>
            </a:r>
            <a:r>
              <a:rPr lang="en-US" dirty="0" smtClean="0"/>
              <a:t> Framework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415422" y="1467878"/>
            <a:ext cx="5434846" cy="4421323"/>
            <a:chOff x="415422" y="1467878"/>
            <a:chExt cx="5434846" cy="4421323"/>
          </a:xfrm>
        </p:grpSpPr>
        <p:sp>
          <p:nvSpPr>
            <p:cNvPr id="11" name="CustomShape 3"/>
            <p:cNvSpPr/>
            <p:nvPr/>
          </p:nvSpPr>
          <p:spPr>
            <a:xfrm>
              <a:off x="2865057" y="2679177"/>
              <a:ext cx="1169510" cy="527904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rgbClr val="DAE3F3"/>
                </a:gs>
                <a:gs pos="100000">
                  <a:srgbClr val="8FAADC"/>
                </a:gs>
              </a:gsLst>
              <a:lin ang="16200000"/>
            </a:gradFill>
            <a:ln w="12600">
              <a:solidFill>
                <a:srgbClr val="000000"/>
              </a:solidFill>
              <a:round/>
            </a:ln>
          </p:spPr>
          <p:txBody>
            <a:bodyPr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1">
                  <a:solidFill>
                    <a:srgbClr val="000000"/>
                  </a:solidFill>
                  <a:latin typeface="Times New Roman"/>
                </a:rPr>
                <a:t>Static </a:t>
              </a:r>
              <a:endParaRPr sz="1800"/>
            </a:p>
          </p:txBody>
        </p:sp>
        <p:sp>
          <p:nvSpPr>
            <p:cNvPr id="12" name="CustomShape 4"/>
            <p:cNvSpPr>
              <a:spLocks noChangeAspect="1"/>
            </p:cNvSpPr>
            <p:nvPr/>
          </p:nvSpPr>
          <p:spPr>
            <a:xfrm>
              <a:off x="706997" y="2565006"/>
              <a:ext cx="1452094" cy="752918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rgbClr val="D9D9D9"/>
                </a:gs>
                <a:gs pos="100000">
                  <a:srgbClr val="808080"/>
                </a:gs>
              </a:gsLst>
              <a:lin ang="16200000"/>
            </a:gradFill>
            <a:ln w="12600">
              <a:solidFill>
                <a:srgbClr val="000000"/>
              </a:solidFill>
              <a:round/>
            </a:ln>
          </p:spPr>
          <p:txBody>
            <a:bodyPr anchor="ctr"/>
            <a:lstStyle/>
            <a:p>
              <a:pPr algn="ctr">
                <a:lnSpc>
                  <a:spcPct val="100000"/>
                </a:lnSpc>
              </a:pPr>
              <a:r>
                <a:rPr lang="en-US" sz="2400" b="1" dirty="0">
                  <a:solidFill>
                    <a:srgbClr val="000000"/>
                  </a:solidFill>
                  <a:latin typeface="Arial"/>
                </a:rPr>
                <a:t>Host</a:t>
              </a:r>
              <a:endParaRPr sz="2400" dirty="0"/>
            </a:p>
          </p:txBody>
        </p:sp>
        <p:sp>
          <p:nvSpPr>
            <p:cNvPr id="13" name="Line 5"/>
            <p:cNvSpPr/>
            <p:nvPr/>
          </p:nvSpPr>
          <p:spPr>
            <a:xfrm flipV="1">
              <a:off x="2163685" y="2943284"/>
              <a:ext cx="270611" cy="394"/>
            </a:xfrm>
            <a:prstGeom prst="line">
              <a:avLst/>
            </a:prstGeom>
            <a:ln w="25560">
              <a:solidFill>
                <a:srgbClr val="000000"/>
              </a:solidFill>
              <a:round/>
            </a:ln>
          </p:spPr>
        </p:sp>
        <p:sp>
          <p:nvSpPr>
            <p:cNvPr id="14" name="CustomShape 6"/>
            <p:cNvSpPr>
              <a:spLocks noChangeAspect="1"/>
            </p:cNvSpPr>
            <p:nvPr/>
          </p:nvSpPr>
          <p:spPr>
            <a:xfrm rot="10800000">
              <a:off x="2447995" y="2852389"/>
              <a:ext cx="188291" cy="188291"/>
            </a:xfrm>
            <a:prstGeom prst="arc">
              <a:avLst>
                <a:gd name="adj1" fmla="val 16200000"/>
                <a:gd name="adj2" fmla="val 5826649"/>
              </a:avLst>
            </a:prstGeom>
            <a:noFill/>
            <a:ln w="25560">
              <a:solidFill>
                <a:srgbClr val="000000"/>
              </a:solidFill>
              <a:round/>
            </a:ln>
          </p:spPr>
        </p:sp>
        <p:sp>
          <p:nvSpPr>
            <p:cNvPr id="16" name="CustomShape 11"/>
            <p:cNvSpPr/>
            <p:nvPr/>
          </p:nvSpPr>
          <p:spPr>
            <a:xfrm>
              <a:off x="2754248" y="4015378"/>
              <a:ext cx="1398281" cy="527904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rgbClr val="DAE3F3"/>
                </a:gs>
                <a:gs pos="100000">
                  <a:srgbClr val="8FAADC"/>
                </a:gs>
              </a:gsLst>
              <a:lin ang="16200000"/>
            </a:gradFill>
            <a:ln w="12600">
              <a:solidFill>
                <a:srgbClr val="000000"/>
              </a:solidFill>
              <a:round/>
            </a:ln>
          </p:spPr>
          <p:txBody>
            <a:bodyPr anchor="ctr"/>
            <a:lstStyle/>
            <a:p>
              <a:pPr algn="ctr">
                <a:lnSpc>
                  <a:spcPct val="100000"/>
                </a:lnSpc>
              </a:pPr>
              <a:r>
                <a:rPr lang="en-US" sz="1400" b="1" dirty="0" err="1" smtClean="0">
                  <a:solidFill>
                    <a:srgbClr val="000000"/>
                  </a:solidFill>
                  <a:latin typeface="Times New Roman"/>
                </a:rPr>
                <a:t>LinearFEM</a:t>
              </a:r>
              <a:endParaRPr sz="1400" dirty="0"/>
            </a:p>
          </p:txBody>
        </p:sp>
        <p:sp>
          <p:nvSpPr>
            <p:cNvPr id="19" name="CustomShape 17"/>
            <p:cNvSpPr/>
            <p:nvPr/>
          </p:nvSpPr>
          <p:spPr>
            <a:xfrm>
              <a:off x="2872049" y="5355927"/>
              <a:ext cx="1169510" cy="527904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rgbClr val="DAE3F3"/>
                </a:gs>
                <a:gs pos="100000">
                  <a:srgbClr val="8FAADC"/>
                </a:gs>
              </a:gsLst>
              <a:lin ang="16200000"/>
            </a:gradFill>
            <a:ln w="12600">
              <a:solidFill>
                <a:srgbClr val="000000"/>
              </a:solidFill>
              <a:round/>
            </a:ln>
          </p:spPr>
          <p:txBody>
            <a:bodyPr anchor="ctr"/>
            <a:lstStyle/>
            <a:p>
              <a:pPr algn="ctr">
                <a:lnSpc>
                  <a:spcPct val="100000"/>
                </a:lnSpc>
              </a:pPr>
              <a:r>
                <a:rPr lang="en-US" sz="1400" b="1" dirty="0" smtClean="0">
                  <a:solidFill>
                    <a:srgbClr val="000000"/>
                  </a:solidFill>
                  <a:latin typeface="Times New Roman"/>
                </a:rPr>
                <a:t>PCG</a:t>
              </a:r>
              <a:endParaRPr sz="1400" dirty="0"/>
            </a:p>
          </p:txBody>
        </p:sp>
        <p:sp>
          <p:nvSpPr>
            <p:cNvPr id="21" name="Line 24"/>
            <p:cNvSpPr/>
            <p:nvPr/>
          </p:nvSpPr>
          <p:spPr>
            <a:xfrm>
              <a:off x="2627264" y="2950756"/>
              <a:ext cx="225131" cy="0"/>
            </a:xfrm>
            <a:prstGeom prst="line">
              <a:avLst/>
            </a:prstGeom>
            <a:ln w="25560">
              <a:solidFill>
                <a:srgbClr val="000000"/>
              </a:solidFill>
              <a:round/>
            </a:ln>
          </p:spPr>
        </p:sp>
        <p:sp>
          <p:nvSpPr>
            <p:cNvPr id="38" name="Line 5"/>
            <p:cNvSpPr/>
            <p:nvPr/>
          </p:nvSpPr>
          <p:spPr>
            <a:xfrm flipV="1">
              <a:off x="3439976" y="1814912"/>
              <a:ext cx="813636" cy="7095"/>
            </a:xfrm>
            <a:prstGeom prst="line">
              <a:avLst/>
            </a:prstGeom>
            <a:ln w="25560">
              <a:solidFill>
                <a:srgbClr val="000000"/>
              </a:solidFill>
              <a:round/>
            </a:ln>
          </p:spPr>
        </p:sp>
        <p:sp>
          <p:nvSpPr>
            <p:cNvPr id="39" name="CustomShape 3"/>
            <p:cNvSpPr/>
            <p:nvPr/>
          </p:nvSpPr>
          <p:spPr>
            <a:xfrm>
              <a:off x="4680758" y="1545939"/>
              <a:ext cx="1169510" cy="527904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rgbClr val="DAE3F3"/>
                </a:gs>
                <a:gs pos="100000">
                  <a:srgbClr val="8FAADC"/>
                </a:gs>
              </a:gsLst>
              <a:lin ang="16200000"/>
            </a:gradFill>
            <a:ln w="12600">
              <a:solidFill>
                <a:srgbClr val="000000"/>
              </a:solidFill>
              <a:round/>
            </a:ln>
          </p:spPr>
          <p:txBody>
            <a:bodyPr anchor="ctr"/>
            <a:lstStyle/>
            <a:p>
              <a:pPr algn="ctr">
                <a:lnSpc>
                  <a:spcPct val="100000"/>
                </a:lnSpc>
              </a:pPr>
              <a:r>
                <a:rPr lang="en-US" sz="1400" b="1" dirty="0" err="1" smtClean="0">
                  <a:solidFill>
                    <a:srgbClr val="000000"/>
                  </a:solidFill>
                  <a:latin typeface="Times New Roman"/>
                </a:rPr>
                <a:t>NfReader</a:t>
              </a:r>
              <a:r>
                <a:rPr lang="en-US" sz="1800" b="1" dirty="0" smtClean="0">
                  <a:solidFill>
                    <a:srgbClr val="000000"/>
                  </a:solidFill>
                  <a:latin typeface="Times New Roman"/>
                </a:rPr>
                <a:t> </a:t>
              </a:r>
              <a:endParaRPr sz="1800" dirty="0"/>
            </a:p>
          </p:txBody>
        </p:sp>
        <p:sp>
          <p:nvSpPr>
            <p:cNvPr id="43" name="CustomShape 23"/>
            <p:cNvSpPr>
              <a:spLocks noChangeAspect="1"/>
            </p:cNvSpPr>
            <p:nvPr/>
          </p:nvSpPr>
          <p:spPr>
            <a:xfrm rot="16200000">
              <a:off x="2505923" y="2891880"/>
              <a:ext cx="117682" cy="117682"/>
            </a:xfrm>
            <a:prstGeom prst="ellipse">
              <a:avLst/>
            </a:prstGeom>
            <a:solidFill>
              <a:srgbClr val="000000"/>
            </a:solidFill>
            <a:ln w="9360">
              <a:solidFill>
                <a:srgbClr val="000000"/>
              </a:solidFill>
              <a:round/>
            </a:ln>
          </p:spPr>
        </p:sp>
        <p:sp>
          <p:nvSpPr>
            <p:cNvPr id="46" name="Line 12"/>
            <p:cNvSpPr/>
            <p:nvPr/>
          </p:nvSpPr>
          <p:spPr>
            <a:xfrm>
              <a:off x="3448643" y="4538010"/>
              <a:ext cx="0" cy="312194"/>
            </a:xfrm>
            <a:prstGeom prst="line">
              <a:avLst/>
            </a:prstGeom>
            <a:ln w="25560">
              <a:solidFill>
                <a:srgbClr val="000000"/>
              </a:solidFill>
              <a:round/>
            </a:ln>
          </p:spPr>
        </p:sp>
        <p:sp>
          <p:nvSpPr>
            <p:cNvPr id="47" name="Line 15"/>
            <p:cNvSpPr/>
            <p:nvPr/>
          </p:nvSpPr>
          <p:spPr>
            <a:xfrm>
              <a:off x="3448029" y="5019216"/>
              <a:ext cx="0" cy="322860"/>
            </a:xfrm>
            <a:prstGeom prst="line">
              <a:avLst/>
            </a:prstGeom>
            <a:ln w="25560">
              <a:solidFill>
                <a:srgbClr val="000000"/>
              </a:solidFill>
              <a:round/>
            </a:ln>
          </p:spPr>
        </p:sp>
        <p:sp>
          <p:nvSpPr>
            <p:cNvPr id="48" name="CustomShape 23"/>
            <p:cNvSpPr>
              <a:spLocks noChangeAspect="1"/>
            </p:cNvSpPr>
            <p:nvPr/>
          </p:nvSpPr>
          <p:spPr>
            <a:xfrm rot="16200000">
              <a:off x="3392558" y="4900857"/>
              <a:ext cx="117682" cy="117682"/>
            </a:xfrm>
            <a:prstGeom prst="ellipse">
              <a:avLst/>
            </a:prstGeom>
            <a:solidFill>
              <a:srgbClr val="000000"/>
            </a:solidFill>
            <a:ln w="9360">
              <a:solidFill>
                <a:srgbClr val="000000"/>
              </a:solidFill>
              <a:round/>
            </a:ln>
          </p:spPr>
        </p:sp>
        <p:sp>
          <p:nvSpPr>
            <p:cNvPr id="49" name="CustomShape 6"/>
            <p:cNvSpPr>
              <a:spLocks noChangeAspect="1"/>
            </p:cNvSpPr>
            <p:nvPr/>
          </p:nvSpPr>
          <p:spPr>
            <a:xfrm rot="15888841">
              <a:off x="3356561" y="4854144"/>
              <a:ext cx="193610" cy="193610"/>
            </a:xfrm>
            <a:prstGeom prst="arc">
              <a:avLst>
                <a:gd name="adj1" fmla="val 16200000"/>
                <a:gd name="adj2" fmla="val 5826649"/>
              </a:avLst>
            </a:prstGeom>
            <a:noFill/>
            <a:ln w="25560">
              <a:solidFill>
                <a:srgbClr val="000000"/>
              </a:solidFill>
              <a:round/>
            </a:ln>
          </p:spPr>
        </p:sp>
        <p:sp>
          <p:nvSpPr>
            <p:cNvPr id="55" name="CustomShape 3"/>
            <p:cNvSpPr/>
            <p:nvPr/>
          </p:nvSpPr>
          <p:spPr>
            <a:xfrm>
              <a:off x="4680758" y="2679177"/>
              <a:ext cx="1169510" cy="527904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rgbClr val="DAE3F3"/>
                </a:gs>
                <a:gs pos="100000">
                  <a:srgbClr val="8FAADC"/>
                </a:gs>
              </a:gsLst>
              <a:lin ang="16200000"/>
            </a:gradFill>
            <a:ln w="12600">
              <a:solidFill>
                <a:srgbClr val="000000"/>
              </a:solidFill>
              <a:round/>
            </a:ln>
          </p:spPr>
          <p:txBody>
            <a:bodyPr anchor="ctr"/>
            <a:lstStyle/>
            <a:p>
              <a:pPr algn="ctr">
                <a:lnSpc>
                  <a:spcPct val="100000"/>
                </a:lnSpc>
              </a:pPr>
              <a:r>
                <a:rPr lang="en-US" sz="1400" b="1" dirty="0" err="1" smtClean="0">
                  <a:solidFill>
                    <a:srgbClr val="000000"/>
                  </a:solidFill>
                  <a:latin typeface="Times New Roman"/>
                </a:rPr>
                <a:t>NfWriter</a:t>
              </a:r>
              <a:endParaRPr sz="1400" dirty="0"/>
            </a:p>
          </p:txBody>
        </p:sp>
        <p:sp>
          <p:nvSpPr>
            <p:cNvPr id="56" name="Line 5"/>
            <p:cNvSpPr/>
            <p:nvPr/>
          </p:nvSpPr>
          <p:spPr>
            <a:xfrm flipV="1">
              <a:off x="4039023" y="2944703"/>
              <a:ext cx="208506" cy="986"/>
            </a:xfrm>
            <a:prstGeom prst="line">
              <a:avLst/>
            </a:prstGeom>
            <a:ln w="25560">
              <a:solidFill>
                <a:srgbClr val="000000"/>
              </a:solidFill>
              <a:round/>
            </a:ln>
          </p:spPr>
        </p:sp>
        <p:sp>
          <p:nvSpPr>
            <p:cNvPr id="57" name="CustomShape 6"/>
            <p:cNvSpPr>
              <a:spLocks noChangeAspect="1"/>
            </p:cNvSpPr>
            <p:nvPr/>
          </p:nvSpPr>
          <p:spPr>
            <a:xfrm rot="10800000">
              <a:off x="4266084" y="2847320"/>
              <a:ext cx="188291" cy="188291"/>
            </a:xfrm>
            <a:prstGeom prst="arc">
              <a:avLst>
                <a:gd name="adj1" fmla="val 16200000"/>
                <a:gd name="adj2" fmla="val 5826649"/>
              </a:avLst>
            </a:prstGeom>
            <a:noFill/>
            <a:ln w="25560">
              <a:solidFill>
                <a:srgbClr val="000000"/>
              </a:solidFill>
              <a:round/>
            </a:ln>
          </p:spPr>
        </p:sp>
        <p:sp>
          <p:nvSpPr>
            <p:cNvPr id="58" name="CustomShape 23"/>
            <p:cNvSpPr>
              <a:spLocks noChangeAspect="1"/>
            </p:cNvSpPr>
            <p:nvPr/>
          </p:nvSpPr>
          <p:spPr>
            <a:xfrm rot="16200000">
              <a:off x="4318137" y="2884443"/>
              <a:ext cx="117682" cy="117682"/>
            </a:xfrm>
            <a:prstGeom prst="ellipse">
              <a:avLst/>
            </a:prstGeom>
            <a:solidFill>
              <a:srgbClr val="000000"/>
            </a:solidFill>
            <a:ln w="9360">
              <a:solidFill>
                <a:srgbClr val="000000"/>
              </a:solidFill>
              <a:round/>
            </a:ln>
          </p:spPr>
        </p:sp>
        <p:sp>
          <p:nvSpPr>
            <p:cNvPr id="59" name="Line 24"/>
            <p:cNvSpPr/>
            <p:nvPr/>
          </p:nvSpPr>
          <p:spPr>
            <a:xfrm>
              <a:off x="4445355" y="2945686"/>
              <a:ext cx="225131" cy="0"/>
            </a:xfrm>
            <a:prstGeom prst="line">
              <a:avLst/>
            </a:prstGeom>
            <a:ln w="25560">
              <a:solidFill>
                <a:srgbClr val="000000"/>
              </a:solidFill>
              <a:round/>
            </a:ln>
          </p:spPr>
        </p:sp>
        <p:sp>
          <p:nvSpPr>
            <p:cNvPr id="60" name="CustomShape 23"/>
            <p:cNvSpPr>
              <a:spLocks noChangeAspect="1"/>
            </p:cNvSpPr>
            <p:nvPr/>
          </p:nvSpPr>
          <p:spPr>
            <a:xfrm rot="16200000">
              <a:off x="4326179" y="1771883"/>
              <a:ext cx="117682" cy="117682"/>
            </a:xfrm>
            <a:prstGeom prst="ellipse">
              <a:avLst/>
            </a:prstGeom>
            <a:solidFill>
              <a:srgbClr val="000000"/>
            </a:solidFill>
            <a:ln w="9360">
              <a:solidFill>
                <a:srgbClr val="000000"/>
              </a:solidFill>
              <a:round/>
            </a:ln>
          </p:spPr>
        </p:sp>
        <p:sp>
          <p:nvSpPr>
            <p:cNvPr id="61" name="Line 24"/>
            <p:cNvSpPr/>
            <p:nvPr/>
          </p:nvSpPr>
          <p:spPr>
            <a:xfrm>
              <a:off x="4453396" y="1826250"/>
              <a:ext cx="225131" cy="0"/>
            </a:xfrm>
            <a:prstGeom prst="line">
              <a:avLst/>
            </a:prstGeom>
            <a:ln w="25560">
              <a:solidFill>
                <a:srgbClr val="000000"/>
              </a:solidFill>
              <a:round/>
            </a:ln>
          </p:spPr>
        </p:sp>
        <p:sp>
          <p:nvSpPr>
            <p:cNvPr id="62" name="CustomShape 6"/>
            <p:cNvSpPr>
              <a:spLocks noChangeAspect="1"/>
            </p:cNvSpPr>
            <p:nvPr/>
          </p:nvSpPr>
          <p:spPr>
            <a:xfrm rot="10800000">
              <a:off x="4270596" y="1729702"/>
              <a:ext cx="188291" cy="188291"/>
            </a:xfrm>
            <a:prstGeom prst="arc">
              <a:avLst>
                <a:gd name="adj1" fmla="val 16200000"/>
                <a:gd name="adj2" fmla="val 5826649"/>
              </a:avLst>
            </a:prstGeom>
            <a:noFill/>
            <a:ln w="25560">
              <a:solidFill>
                <a:srgbClr val="000000"/>
              </a:solidFill>
              <a:round/>
            </a:ln>
          </p:spPr>
        </p:sp>
        <p:sp>
          <p:nvSpPr>
            <p:cNvPr id="63" name="Line 5"/>
            <p:cNvSpPr/>
            <p:nvPr/>
          </p:nvSpPr>
          <p:spPr>
            <a:xfrm flipH="1">
              <a:off x="3444937" y="1814236"/>
              <a:ext cx="0" cy="864264"/>
            </a:xfrm>
            <a:prstGeom prst="line">
              <a:avLst/>
            </a:prstGeom>
            <a:ln w="25560">
              <a:solidFill>
                <a:srgbClr val="000000"/>
              </a:solidFill>
              <a:round/>
            </a:ln>
          </p:spPr>
        </p:sp>
        <p:sp>
          <p:nvSpPr>
            <p:cNvPr id="64" name="CustomShape 3"/>
            <p:cNvSpPr/>
            <p:nvPr/>
          </p:nvSpPr>
          <p:spPr>
            <a:xfrm>
              <a:off x="2915227" y="1467878"/>
              <a:ext cx="764499" cy="30933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0000" tIns="45000" rIns="90000" bIns="45000"/>
            <a:lstStyle/>
            <a:p>
              <a:pPr>
                <a:lnSpc>
                  <a:spcPct val="100000"/>
                </a:lnSpc>
              </a:pPr>
              <a:r>
                <a:rPr lang="en-US" sz="1600" i="1" dirty="0" err="1" smtClean="0">
                  <a:solidFill>
                    <a:srgbClr val="000000"/>
                  </a:solidFill>
                  <a:latin typeface="Calibri"/>
                </a:rPr>
                <a:t>IReader</a:t>
              </a:r>
              <a:endParaRPr sz="1600" dirty="0"/>
            </a:p>
          </p:txBody>
        </p:sp>
        <p:sp>
          <p:nvSpPr>
            <p:cNvPr id="65" name="CustomShape 3"/>
            <p:cNvSpPr/>
            <p:nvPr/>
          </p:nvSpPr>
          <p:spPr>
            <a:xfrm>
              <a:off x="3905581" y="2313721"/>
              <a:ext cx="764499" cy="30933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0000" tIns="45000" rIns="90000" bIns="45000"/>
            <a:lstStyle/>
            <a:p>
              <a:pPr>
                <a:lnSpc>
                  <a:spcPct val="100000"/>
                </a:lnSpc>
              </a:pPr>
              <a:r>
                <a:rPr lang="en-US" sz="1600" i="1" dirty="0" err="1" smtClean="0">
                  <a:solidFill>
                    <a:srgbClr val="000000"/>
                  </a:solidFill>
                  <a:latin typeface="Calibri"/>
                </a:rPr>
                <a:t>IWriter</a:t>
              </a:r>
              <a:endParaRPr sz="1600" dirty="0"/>
            </a:p>
          </p:txBody>
        </p:sp>
        <p:sp>
          <p:nvSpPr>
            <p:cNvPr id="66" name="CustomShape 3"/>
            <p:cNvSpPr/>
            <p:nvPr/>
          </p:nvSpPr>
          <p:spPr>
            <a:xfrm>
              <a:off x="2547995" y="3432307"/>
              <a:ext cx="782922" cy="305529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0000" tIns="45000" rIns="90000" bIns="45000"/>
            <a:lstStyle/>
            <a:p>
              <a:pPr>
                <a:lnSpc>
                  <a:spcPct val="100000"/>
                </a:lnSpc>
              </a:pPr>
              <a:r>
                <a:rPr lang="en-US" sz="1600" i="1" dirty="0" err="1" smtClean="0">
                  <a:solidFill>
                    <a:srgbClr val="000000"/>
                  </a:solidFill>
                  <a:latin typeface="Calibri"/>
                </a:rPr>
                <a:t>IMethod</a:t>
              </a:r>
              <a:endParaRPr sz="1600" dirty="0"/>
            </a:p>
          </p:txBody>
        </p:sp>
        <p:sp>
          <p:nvSpPr>
            <p:cNvPr id="67" name="CustomShape 3"/>
            <p:cNvSpPr/>
            <p:nvPr/>
          </p:nvSpPr>
          <p:spPr>
            <a:xfrm>
              <a:off x="415422" y="2077478"/>
              <a:ext cx="552235" cy="35143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0000" tIns="45000" rIns="90000" bIns="45000"/>
            <a:lstStyle/>
            <a:p>
              <a:pPr>
                <a:lnSpc>
                  <a:spcPct val="100000"/>
                </a:lnSpc>
              </a:pPr>
              <a:r>
                <a:rPr lang="en-US" sz="1600" i="1" dirty="0" err="1" smtClean="0">
                  <a:solidFill>
                    <a:srgbClr val="000000"/>
                  </a:solidFill>
                  <a:latin typeface="Calibri"/>
                </a:rPr>
                <a:t>IElement</a:t>
              </a:r>
              <a:endParaRPr sz="1600" dirty="0"/>
            </a:p>
          </p:txBody>
        </p:sp>
        <p:sp>
          <p:nvSpPr>
            <p:cNvPr id="68" name="CustomShape 3"/>
            <p:cNvSpPr/>
            <p:nvPr/>
          </p:nvSpPr>
          <p:spPr>
            <a:xfrm>
              <a:off x="1691785" y="4984150"/>
              <a:ext cx="681639" cy="30933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0000" tIns="45000" rIns="90000" bIns="45000"/>
            <a:lstStyle/>
            <a:p>
              <a:pPr>
                <a:lnSpc>
                  <a:spcPct val="100000"/>
                </a:lnSpc>
              </a:pPr>
              <a:r>
                <a:rPr lang="en-US" sz="1600" i="1" dirty="0" err="1" smtClean="0">
                  <a:solidFill>
                    <a:srgbClr val="000000"/>
                  </a:solidFill>
                  <a:latin typeface="Calibri"/>
                </a:rPr>
                <a:t>ISparseMatrix</a:t>
              </a:r>
              <a:endParaRPr sz="1600" dirty="0"/>
            </a:p>
          </p:txBody>
        </p:sp>
        <p:sp>
          <p:nvSpPr>
            <p:cNvPr id="79" name="Line 12"/>
            <p:cNvSpPr/>
            <p:nvPr/>
          </p:nvSpPr>
          <p:spPr>
            <a:xfrm>
              <a:off x="3445173" y="3204618"/>
              <a:ext cx="0" cy="312194"/>
            </a:xfrm>
            <a:prstGeom prst="line">
              <a:avLst/>
            </a:prstGeom>
            <a:ln w="25560">
              <a:solidFill>
                <a:srgbClr val="000000"/>
              </a:solidFill>
              <a:round/>
            </a:ln>
          </p:spPr>
        </p:sp>
        <p:sp>
          <p:nvSpPr>
            <p:cNvPr id="80" name="Line 15"/>
            <p:cNvSpPr/>
            <p:nvPr/>
          </p:nvSpPr>
          <p:spPr>
            <a:xfrm>
              <a:off x="3446851" y="3681240"/>
              <a:ext cx="0" cy="322860"/>
            </a:xfrm>
            <a:prstGeom prst="line">
              <a:avLst/>
            </a:prstGeom>
            <a:ln w="25560">
              <a:solidFill>
                <a:srgbClr val="000000"/>
              </a:solidFill>
              <a:round/>
            </a:ln>
          </p:spPr>
        </p:sp>
        <p:sp>
          <p:nvSpPr>
            <p:cNvPr id="81" name="CustomShape 23"/>
            <p:cNvSpPr>
              <a:spLocks noChangeAspect="1"/>
            </p:cNvSpPr>
            <p:nvPr/>
          </p:nvSpPr>
          <p:spPr>
            <a:xfrm rot="16200000">
              <a:off x="3391380" y="3562880"/>
              <a:ext cx="117682" cy="117682"/>
            </a:xfrm>
            <a:prstGeom prst="ellipse">
              <a:avLst/>
            </a:prstGeom>
            <a:solidFill>
              <a:srgbClr val="000000"/>
            </a:solidFill>
            <a:ln w="9360">
              <a:solidFill>
                <a:srgbClr val="000000"/>
              </a:solidFill>
              <a:round/>
            </a:ln>
          </p:spPr>
        </p:sp>
        <p:sp>
          <p:nvSpPr>
            <p:cNvPr id="82" name="CustomShape 6"/>
            <p:cNvSpPr>
              <a:spLocks noChangeAspect="1"/>
            </p:cNvSpPr>
            <p:nvPr/>
          </p:nvSpPr>
          <p:spPr>
            <a:xfrm rot="15888841">
              <a:off x="3353092" y="3520752"/>
              <a:ext cx="193610" cy="193610"/>
            </a:xfrm>
            <a:prstGeom prst="arc">
              <a:avLst>
                <a:gd name="adj1" fmla="val 16200000"/>
                <a:gd name="adj2" fmla="val 5826649"/>
              </a:avLst>
            </a:prstGeom>
            <a:noFill/>
            <a:ln w="25560">
              <a:solidFill>
                <a:srgbClr val="000000"/>
              </a:solidFill>
              <a:round/>
            </a:ln>
          </p:spPr>
        </p:sp>
        <p:sp>
          <p:nvSpPr>
            <p:cNvPr id="71" name="CustomShape 23"/>
            <p:cNvSpPr>
              <a:spLocks noChangeAspect="1"/>
            </p:cNvSpPr>
            <p:nvPr/>
          </p:nvSpPr>
          <p:spPr>
            <a:xfrm rot="16200000">
              <a:off x="1390289" y="3509316"/>
              <a:ext cx="117682" cy="117682"/>
            </a:xfrm>
            <a:prstGeom prst="ellipse">
              <a:avLst/>
            </a:prstGeom>
            <a:solidFill>
              <a:srgbClr val="000000"/>
            </a:solidFill>
            <a:ln w="9360">
              <a:solidFill>
                <a:srgbClr val="000000"/>
              </a:solidFill>
              <a:round/>
            </a:ln>
          </p:spPr>
        </p:sp>
        <p:sp>
          <p:nvSpPr>
            <p:cNvPr id="72" name="CustomShape 6"/>
            <p:cNvSpPr>
              <a:spLocks noChangeAspect="1"/>
            </p:cNvSpPr>
            <p:nvPr/>
          </p:nvSpPr>
          <p:spPr>
            <a:xfrm rot="15888841">
              <a:off x="1352001" y="3467187"/>
              <a:ext cx="193610" cy="193610"/>
            </a:xfrm>
            <a:prstGeom prst="arc">
              <a:avLst>
                <a:gd name="adj1" fmla="val 16200000"/>
                <a:gd name="adj2" fmla="val 5826649"/>
              </a:avLst>
            </a:prstGeom>
            <a:noFill/>
            <a:ln w="25560">
              <a:solidFill>
                <a:srgbClr val="000000"/>
              </a:solidFill>
              <a:round/>
            </a:ln>
          </p:spPr>
        </p:sp>
        <p:sp>
          <p:nvSpPr>
            <p:cNvPr id="73" name="CustomShape 3"/>
            <p:cNvSpPr/>
            <p:nvPr/>
          </p:nvSpPr>
          <p:spPr>
            <a:xfrm>
              <a:off x="861005" y="3838070"/>
              <a:ext cx="1169510" cy="527904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rgbClr val="DAE3F3"/>
                </a:gs>
                <a:gs pos="100000">
                  <a:srgbClr val="8FAADC"/>
                </a:gs>
              </a:gsLst>
              <a:lin ang="16200000"/>
            </a:gradFill>
            <a:ln w="12600">
              <a:solidFill>
                <a:srgbClr val="000000"/>
              </a:solidFill>
              <a:round/>
            </a:ln>
          </p:spPr>
          <p:txBody>
            <a:bodyPr anchor="ctr"/>
            <a:lstStyle/>
            <a:p>
              <a:pPr algn="ctr">
                <a:lnSpc>
                  <a:spcPct val="100000"/>
                </a:lnSpc>
              </a:pPr>
              <a:r>
                <a:rPr lang="en-US" sz="1400" b="1" dirty="0" smtClean="0">
                  <a:solidFill>
                    <a:srgbClr val="000000"/>
                  </a:solidFill>
                  <a:latin typeface="Times New Roman"/>
                </a:rPr>
                <a:t>Iso01</a:t>
              </a:r>
              <a:r>
                <a:rPr lang="en-US" sz="1800" b="1" dirty="0" smtClean="0">
                  <a:solidFill>
                    <a:srgbClr val="000000"/>
                  </a:solidFill>
                  <a:latin typeface="Times New Roman"/>
                </a:rPr>
                <a:t> </a:t>
              </a:r>
              <a:endParaRPr sz="1800" dirty="0"/>
            </a:p>
          </p:txBody>
        </p:sp>
        <p:sp>
          <p:nvSpPr>
            <p:cNvPr id="74" name="CustomShape 3"/>
            <p:cNvSpPr/>
            <p:nvPr/>
          </p:nvSpPr>
          <p:spPr>
            <a:xfrm>
              <a:off x="861005" y="1489341"/>
              <a:ext cx="1169510" cy="527904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rgbClr val="DAE3F3"/>
                </a:gs>
                <a:gs pos="100000">
                  <a:srgbClr val="8FAADC"/>
                </a:gs>
              </a:gsLst>
              <a:lin ang="16200000"/>
            </a:gradFill>
            <a:ln w="12600">
              <a:solidFill>
                <a:srgbClr val="000000"/>
              </a:solidFill>
              <a:round/>
            </a:ln>
          </p:spPr>
          <p:txBody>
            <a:bodyPr anchor="ctr"/>
            <a:lstStyle/>
            <a:p>
              <a:pPr algn="ctr">
                <a:lnSpc>
                  <a:spcPct val="100000"/>
                </a:lnSpc>
              </a:pPr>
              <a:r>
                <a:rPr lang="en-US" sz="1400" b="1" dirty="0" smtClean="0">
                  <a:solidFill>
                    <a:srgbClr val="000000"/>
                  </a:solidFill>
                  <a:latin typeface="Times New Roman"/>
                </a:rPr>
                <a:t>Q4PlStress</a:t>
              </a:r>
              <a:endParaRPr sz="1400" dirty="0"/>
            </a:p>
          </p:txBody>
        </p:sp>
        <p:sp>
          <p:nvSpPr>
            <p:cNvPr id="75" name="Line 12"/>
            <p:cNvSpPr/>
            <p:nvPr/>
          </p:nvSpPr>
          <p:spPr>
            <a:xfrm>
              <a:off x="1439035" y="2024546"/>
              <a:ext cx="0" cy="153429"/>
            </a:xfrm>
            <a:prstGeom prst="line">
              <a:avLst/>
            </a:prstGeom>
            <a:ln w="25560">
              <a:solidFill>
                <a:srgbClr val="000000"/>
              </a:solidFill>
              <a:round/>
            </a:ln>
          </p:spPr>
        </p:sp>
        <p:sp>
          <p:nvSpPr>
            <p:cNvPr id="76" name="Line 15"/>
            <p:cNvSpPr/>
            <p:nvPr/>
          </p:nvSpPr>
          <p:spPr>
            <a:xfrm>
              <a:off x="1439035" y="2353230"/>
              <a:ext cx="1678" cy="213740"/>
            </a:xfrm>
            <a:prstGeom prst="line">
              <a:avLst/>
            </a:prstGeom>
            <a:ln w="25560">
              <a:solidFill>
                <a:srgbClr val="000000"/>
              </a:solidFill>
              <a:round/>
            </a:ln>
          </p:spPr>
        </p:sp>
        <p:sp>
          <p:nvSpPr>
            <p:cNvPr id="77" name="CustomShape 23"/>
            <p:cNvSpPr>
              <a:spLocks noChangeAspect="1"/>
            </p:cNvSpPr>
            <p:nvPr/>
          </p:nvSpPr>
          <p:spPr>
            <a:xfrm rot="16200000">
              <a:off x="1380194" y="2182561"/>
              <a:ext cx="117682" cy="117682"/>
            </a:xfrm>
            <a:prstGeom prst="ellipse">
              <a:avLst/>
            </a:prstGeom>
            <a:solidFill>
              <a:srgbClr val="000000"/>
            </a:solidFill>
            <a:ln w="9360">
              <a:solidFill>
                <a:srgbClr val="000000"/>
              </a:solidFill>
              <a:round/>
            </a:ln>
          </p:spPr>
        </p:sp>
        <p:sp>
          <p:nvSpPr>
            <p:cNvPr id="78" name="CustomShape 6"/>
            <p:cNvSpPr>
              <a:spLocks noChangeAspect="1"/>
            </p:cNvSpPr>
            <p:nvPr/>
          </p:nvSpPr>
          <p:spPr>
            <a:xfrm rot="5026826">
              <a:off x="1343601" y="2156390"/>
              <a:ext cx="193610" cy="193610"/>
            </a:xfrm>
            <a:prstGeom prst="arc">
              <a:avLst>
                <a:gd name="adj1" fmla="val 16200000"/>
                <a:gd name="adj2" fmla="val 5826649"/>
              </a:avLst>
            </a:prstGeom>
            <a:noFill/>
            <a:ln w="25560">
              <a:solidFill>
                <a:srgbClr val="000000"/>
              </a:solidFill>
              <a:round/>
            </a:ln>
          </p:spPr>
        </p:sp>
        <p:sp>
          <p:nvSpPr>
            <p:cNvPr id="83" name="CustomShape 3"/>
            <p:cNvSpPr/>
            <p:nvPr/>
          </p:nvSpPr>
          <p:spPr>
            <a:xfrm>
              <a:off x="2273123" y="2348318"/>
              <a:ext cx="552235" cy="35143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0000" tIns="45000" rIns="90000" bIns="45000"/>
            <a:lstStyle/>
            <a:p>
              <a:pPr>
                <a:lnSpc>
                  <a:spcPct val="100000"/>
                </a:lnSpc>
              </a:pPr>
              <a:r>
                <a:rPr lang="en-US" sz="1600" i="1" dirty="0" err="1" smtClean="0">
                  <a:solidFill>
                    <a:srgbClr val="000000"/>
                  </a:solidFill>
                  <a:latin typeface="Calibri"/>
                </a:rPr>
                <a:t>IRun</a:t>
              </a:r>
              <a:endParaRPr sz="1600" dirty="0"/>
            </a:p>
          </p:txBody>
        </p:sp>
        <p:sp>
          <p:nvSpPr>
            <p:cNvPr id="84" name="Line 12"/>
            <p:cNvSpPr/>
            <p:nvPr/>
          </p:nvSpPr>
          <p:spPr>
            <a:xfrm>
              <a:off x="1445912" y="3316244"/>
              <a:ext cx="0" cy="153429"/>
            </a:xfrm>
            <a:prstGeom prst="line">
              <a:avLst/>
            </a:prstGeom>
            <a:ln w="25560">
              <a:solidFill>
                <a:srgbClr val="000000"/>
              </a:solidFill>
              <a:round/>
            </a:ln>
          </p:spPr>
        </p:sp>
        <p:sp>
          <p:nvSpPr>
            <p:cNvPr id="85" name="Line 15"/>
            <p:cNvSpPr/>
            <p:nvPr/>
          </p:nvSpPr>
          <p:spPr>
            <a:xfrm>
              <a:off x="1445761" y="3624331"/>
              <a:ext cx="1678" cy="213740"/>
            </a:xfrm>
            <a:prstGeom prst="line">
              <a:avLst/>
            </a:prstGeom>
            <a:ln w="25560">
              <a:solidFill>
                <a:srgbClr val="000000"/>
              </a:solidFill>
              <a:round/>
            </a:ln>
          </p:spPr>
        </p:sp>
        <p:sp>
          <p:nvSpPr>
            <p:cNvPr id="86" name="CustomShape 3"/>
            <p:cNvSpPr/>
            <p:nvPr/>
          </p:nvSpPr>
          <p:spPr>
            <a:xfrm>
              <a:off x="416104" y="3392957"/>
              <a:ext cx="552235" cy="35143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0000" tIns="45000" rIns="90000" bIns="45000"/>
            <a:lstStyle/>
            <a:p>
              <a:pPr>
                <a:lnSpc>
                  <a:spcPct val="100000"/>
                </a:lnSpc>
              </a:pPr>
              <a:r>
                <a:rPr lang="en-US" sz="1600" i="1" dirty="0" err="1" smtClean="0">
                  <a:solidFill>
                    <a:srgbClr val="000000"/>
                  </a:solidFill>
                  <a:latin typeface="Calibri"/>
                </a:rPr>
                <a:t>IMaterial</a:t>
              </a:r>
              <a:endParaRPr sz="1600" dirty="0"/>
            </a:p>
          </p:txBody>
        </p:sp>
        <p:sp>
          <p:nvSpPr>
            <p:cNvPr id="95" name="Line 5"/>
            <p:cNvSpPr/>
            <p:nvPr/>
          </p:nvSpPr>
          <p:spPr>
            <a:xfrm flipV="1">
              <a:off x="2269171" y="5628488"/>
              <a:ext cx="208506" cy="986"/>
            </a:xfrm>
            <a:prstGeom prst="line">
              <a:avLst/>
            </a:prstGeom>
            <a:ln w="25560">
              <a:solidFill>
                <a:srgbClr val="000000"/>
              </a:solidFill>
              <a:round/>
            </a:ln>
          </p:spPr>
        </p:sp>
        <p:sp>
          <p:nvSpPr>
            <p:cNvPr id="96" name="CustomShape 6"/>
            <p:cNvSpPr>
              <a:spLocks noChangeAspect="1"/>
            </p:cNvSpPr>
            <p:nvPr/>
          </p:nvSpPr>
          <p:spPr>
            <a:xfrm rot="21291703">
              <a:off x="2467326" y="5531638"/>
              <a:ext cx="188291" cy="188291"/>
            </a:xfrm>
            <a:prstGeom prst="arc">
              <a:avLst>
                <a:gd name="adj1" fmla="val 16200000"/>
                <a:gd name="adj2" fmla="val 5826649"/>
              </a:avLst>
            </a:prstGeom>
            <a:noFill/>
            <a:ln w="25560">
              <a:solidFill>
                <a:srgbClr val="000000"/>
              </a:solidFill>
              <a:round/>
            </a:ln>
          </p:spPr>
        </p:sp>
        <p:sp>
          <p:nvSpPr>
            <p:cNvPr id="97" name="CustomShape 23"/>
            <p:cNvSpPr>
              <a:spLocks noChangeAspect="1"/>
            </p:cNvSpPr>
            <p:nvPr/>
          </p:nvSpPr>
          <p:spPr>
            <a:xfrm rot="16200000">
              <a:off x="2473882" y="5566409"/>
              <a:ext cx="117682" cy="117682"/>
            </a:xfrm>
            <a:prstGeom prst="ellipse">
              <a:avLst/>
            </a:prstGeom>
            <a:solidFill>
              <a:srgbClr val="000000"/>
            </a:solidFill>
            <a:ln w="9360">
              <a:solidFill>
                <a:srgbClr val="000000"/>
              </a:solidFill>
              <a:round/>
            </a:ln>
          </p:spPr>
        </p:sp>
        <p:sp>
          <p:nvSpPr>
            <p:cNvPr id="98" name="Line 24"/>
            <p:cNvSpPr/>
            <p:nvPr/>
          </p:nvSpPr>
          <p:spPr>
            <a:xfrm>
              <a:off x="2646597" y="5630004"/>
              <a:ext cx="225131" cy="0"/>
            </a:xfrm>
            <a:prstGeom prst="line">
              <a:avLst/>
            </a:prstGeom>
            <a:ln w="25560">
              <a:solidFill>
                <a:srgbClr val="000000"/>
              </a:solidFill>
              <a:round/>
            </a:ln>
          </p:spPr>
        </p:sp>
        <p:sp>
          <p:nvSpPr>
            <p:cNvPr id="99" name="CustomShape 17"/>
            <p:cNvSpPr/>
            <p:nvPr/>
          </p:nvSpPr>
          <p:spPr>
            <a:xfrm>
              <a:off x="1097033" y="5361297"/>
              <a:ext cx="1169510" cy="527904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rgbClr val="DAE3F3"/>
                </a:gs>
                <a:gs pos="100000">
                  <a:srgbClr val="8FAADC"/>
                </a:gs>
              </a:gsLst>
              <a:lin ang="16200000"/>
            </a:gradFill>
            <a:ln w="12600">
              <a:solidFill>
                <a:srgbClr val="000000"/>
              </a:solidFill>
              <a:round/>
            </a:ln>
          </p:spPr>
          <p:txBody>
            <a:bodyPr anchor="ctr"/>
            <a:lstStyle/>
            <a:p>
              <a:pPr algn="ctr">
                <a:lnSpc>
                  <a:spcPct val="100000"/>
                </a:lnSpc>
              </a:pPr>
              <a:r>
                <a:rPr lang="en-US" sz="1400" b="1" dirty="0" smtClean="0">
                  <a:solidFill>
                    <a:srgbClr val="000000"/>
                  </a:solidFill>
                  <a:latin typeface="Times New Roman"/>
                </a:rPr>
                <a:t>CSR</a:t>
              </a:r>
              <a:endParaRPr sz="1400" dirty="0"/>
            </a:p>
          </p:txBody>
        </p:sp>
        <p:sp>
          <p:nvSpPr>
            <p:cNvPr id="100" name="CustomShape 3"/>
            <p:cNvSpPr/>
            <p:nvPr/>
          </p:nvSpPr>
          <p:spPr>
            <a:xfrm>
              <a:off x="3528059" y="4839249"/>
              <a:ext cx="681639" cy="30933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0000" tIns="45000" rIns="90000" bIns="45000"/>
            <a:lstStyle/>
            <a:p>
              <a:pPr>
                <a:lnSpc>
                  <a:spcPct val="100000"/>
                </a:lnSpc>
              </a:pPr>
              <a:r>
                <a:rPr lang="en-US" sz="1600" i="1" dirty="0" err="1" smtClean="0">
                  <a:solidFill>
                    <a:srgbClr val="000000"/>
                  </a:solidFill>
                  <a:latin typeface="Calibri"/>
                </a:rPr>
                <a:t>ISolver</a:t>
              </a:r>
              <a:endParaRPr sz="1600" dirty="0"/>
            </a:p>
          </p:txBody>
        </p:sp>
      </p:grpSp>
      <p:pic>
        <p:nvPicPr>
          <p:cNvPr id="87" name="Picture 8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1640" y="1545622"/>
            <a:ext cx="4303182" cy="3848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7445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CustomShape 3"/>
          <p:cNvSpPr/>
          <p:nvPr/>
        </p:nvSpPr>
        <p:spPr>
          <a:xfrm>
            <a:off x="560243" y="721919"/>
            <a:ext cx="11132114" cy="414299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err="1" smtClean="0">
                <a:solidFill>
                  <a:srgbClr val="000000"/>
                </a:solidFill>
                <a:latin typeface="Calibri"/>
              </a:rPr>
              <a:t>Análise</a:t>
            </a:r>
            <a:r>
              <a:rPr lang="en-US" sz="2400" dirty="0" smtClean="0">
                <a:solidFill>
                  <a:srgbClr val="000000"/>
                </a:solidFill>
                <a:latin typeface="Calibri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Calibri"/>
              </a:rPr>
              <a:t>estática</a:t>
            </a:r>
            <a:r>
              <a:rPr lang="en-US" sz="2400" dirty="0" smtClean="0">
                <a:solidFill>
                  <a:srgbClr val="000000"/>
                </a:solidFill>
                <a:latin typeface="Calibri"/>
              </a:rPr>
              <a:t> linear: </a:t>
            </a:r>
            <a:r>
              <a:rPr lang="en-US" sz="2400" dirty="0" err="1" smtClean="0">
                <a:solidFill>
                  <a:srgbClr val="000000"/>
                </a:solidFill>
                <a:latin typeface="Calibri"/>
              </a:rPr>
              <a:t>Problema</a:t>
            </a:r>
            <a:r>
              <a:rPr lang="en-US" sz="2400" dirty="0" smtClean="0">
                <a:solidFill>
                  <a:srgbClr val="000000"/>
                </a:solidFill>
                <a:latin typeface="Calibri"/>
              </a:rPr>
              <a:t> de Cook</a:t>
            </a:r>
            <a:endParaRPr lang="en-US" sz="2400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TopSim</a:t>
            </a:r>
            <a:r>
              <a:rPr lang="en-US" dirty="0" smtClean="0"/>
              <a:t> Framework</a:t>
            </a:r>
            <a:endParaRPr lang="en-US" dirty="0"/>
          </a:p>
        </p:txBody>
      </p:sp>
      <p:pic>
        <p:nvPicPr>
          <p:cNvPr id="69" name="Picture 6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3838" y="1618965"/>
            <a:ext cx="4407271" cy="3849371"/>
          </a:xfrm>
          <a:prstGeom prst="rect">
            <a:avLst/>
          </a:prstGeom>
        </p:spPr>
      </p:pic>
      <p:sp>
        <p:nvSpPr>
          <p:cNvPr id="146" name="CustomShape 3"/>
          <p:cNvSpPr/>
          <p:nvPr/>
        </p:nvSpPr>
        <p:spPr>
          <a:xfrm>
            <a:off x="2865057" y="2679177"/>
            <a:ext cx="1169510" cy="527904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DAE3F3"/>
              </a:gs>
              <a:gs pos="100000">
                <a:srgbClr val="8FAADC"/>
              </a:gs>
            </a:gsLst>
            <a:lin ang="16200000"/>
          </a:gradFill>
          <a:ln w="12600">
            <a:solidFill>
              <a:srgbClr val="000000"/>
            </a:solidFill>
            <a:round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1800" b="1">
                <a:solidFill>
                  <a:srgbClr val="000000"/>
                </a:solidFill>
                <a:latin typeface="Times New Roman"/>
              </a:rPr>
              <a:t>Static </a:t>
            </a:r>
            <a:endParaRPr sz="1800"/>
          </a:p>
        </p:txBody>
      </p:sp>
      <p:sp>
        <p:nvSpPr>
          <p:cNvPr id="147" name="CustomShape 4"/>
          <p:cNvSpPr>
            <a:spLocks noChangeAspect="1"/>
          </p:cNvSpPr>
          <p:nvPr/>
        </p:nvSpPr>
        <p:spPr>
          <a:xfrm>
            <a:off x="706997" y="2565006"/>
            <a:ext cx="1452094" cy="752918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D9D9D9"/>
              </a:gs>
              <a:gs pos="100000">
                <a:srgbClr val="808080"/>
              </a:gs>
            </a:gsLst>
            <a:lin ang="16200000"/>
          </a:gradFill>
          <a:ln w="12600">
            <a:solidFill>
              <a:srgbClr val="000000"/>
            </a:solidFill>
            <a:round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2400" b="1" dirty="0">
                <a:solidFill>
                  <a:srgbClr val="000000"/>
                </a:solidFill>
                <a:latin typeface="Arial"/>
              </a:rPr>
              <a:t>Host</a:t>
            </a:r>
            <a:endParaRPr sz="2400" dirty="0"/>
          </a:p>
        </p:txBody>
      </p:sp>
      <p:sp>
        <p:nvSpPr>
          <p:cNvPr id="148" name="Line 5"/>
          <p:cNvSpPr/>
          <p:nvPr/>
        </p:nvSpPr>
        <p:spPr>
          <a:xfrm flipV="1">
            <a:off x="2163685" y="2943284"/>
            <a:ext cx="270611" cy="394"/>
          </a:xfrm>
          <a:prstGeom prst="line">
            <a:avLst/>
          </a:prstGeom>
          <a:ln w="25560">
            <a:solidFill>
              <a:srgbClr val="000000"/>
            </a:solidFill>
            <a:round/>
          </a:ln>
        </p:spPr>
      </p:sp>
      <p:sp>
        <p:nvSpPr>
          <p:cNvPr id="149" name="CustomShape 6"/>
          <p:cNvSpPr>
            <a:spLocks noChangeAspect="1"/>
          </p:cNvSpPr>
          <p:nvPr/>
        </p:nvSpPr>
        <p:spPr>
          <a:xfrm rot="10800000">
            <a:off x="2447995" y="2852389"/>
            <a:ext cx="188291" cy="188291"/>
          </a:xfrm>
          <a:prstGeom prst="arc">
            <a:avLst>
              <a:gd name="adj1" fmla="val 16200000"/>
              <a:gd name="adj2" fmla="val 5826649"/>
            </a:avLst>
          </a:prstGeom>
          <a:noFill/>
          <a:ln w="25560">
            <a:solidFill>
              <a:srgbClr val="000000"/>
            </a:solidFill>
            <a:round/>
          </a:ln>
        </p:spPr>
      </p:sp>
      <p:sp>
        <p:nvSpPr>
          <p:cNvPr id="150" name="CustomShape 11"/>
          <p:cNvSpPr/>
          <p:nvPr/>
        </p:nvSpPr>
        <p:spPr>
          <a:xfrm>
            <a:off x="2754248" y="4015378"/>
            <a:ext cx="1398281" cy="527904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DAE3F3"/>
              </a:gs>
              <a:gs pos="100000">
                <a:srgbClr val="8FAADC"/>
              </a:gs>
            </a:gsLst>
            <a:lin ang="16200000"/>
          </a:gradFill>
          <a:ln w="12600">
            <a:solidFill>
              <a:srgbClr val="000000"/>
            </a:solidFill>
            <a:round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1400" b="1" dirty="0" err="1" smtClean="0">
                <a:solidFill>
                  <a:srgbClr val="000000"/>
                </a:solidFill>
                <a:latin typeface="Times New Roman"/>
              </a:rPr>
              <a:t>LinearFEM</a:t>
            </a:r>
            <a:endParaRPr sz="1400" dirty="0"/>
          </a:p>
        </p:txBody>
      </p:sp>
      <p:sp>
        <p:nvSpPr>
          <p:cNvPr id="151" name="CustomShape 17"/>
          <p:cNvSpPr/>
          <p:nvPr/>
        </p:nvSpPr>
        <p:spPr>
          <a:xfrm>
            <a:off x="2872049" y="5355927"/>
            <a:ext cx="1169510" cy="527904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DAE3F3"/>
              </a:gs>
              <a:gs pos="100000">
                <a:srgbClr val="8FAADC"/>
              </a:gs>
            </a:gsLst>
            <a:lin ang="16200000"/>
          </a:gradFill>
          <a:ln w="12600">
            <a:solidFill>
              <a:srgbClr val="000000"/>
            </a:solidFill>
            <a:round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1400" b="1" dirty="0" smtClean="0">
                <a:solidFill>
                  <a:srgbClr val="000000"/>
                </a:solidFill>
                <a:latin typeface="Times New Roman"/>
              </a:rPr>
              <a:t>PCG</a:t>
            </a:r>
            <a:endParaRPr sz="1400" dirty="0"/>
          </a:p>
        </p:txBody>
      </p:sp>
      <p:sp>
        <p:nvSpPr>
          <p:cNvPr id="152" name="Line 24"/>
          <p:cNvSpPr/>
          <p:nvPr/>
        </p:nvSpPr>
        <p:spPr>
          <a:xfrm>
            <a:off x="2627264" y="2950756"/>
            <a:ext cx="225131" cy="0"/>
          </a:xfrm>
          <a:prstGeom prst="line">
            <a:avLst/>
          </a:prstGeom>
          <a:ln w="25560">
            <a:solidFill>
              <a:srgbClr val="000000"/>
            </a:solidFill>
            <a:round/>
          </a:ln>
        </p:spPr>
      </p:sp>
      <p:sp>
        <p:nvSpPr>
          <p:cNvPr id="153" name="Line 5"/>
          <p:cNvSpPr/>
          <p:nvPr/>
        </p:nvSpPr>
        <p:spPr>
          <a:xfrm flipV="1">
            <a:off x="3439976" y="1814912"/>
            <a:ext cx="813636" cy="7095"/>
          </a:xfrm>
          <a:prstGeom prst="line">
            <a:avLst/>
          </a:prstGeom>
          <a:ln w="25560">
            <a:solidFill>
              <a:srgbClr val="000000"/>
            </a:solidFill>
            <a:round/>
          </a:ln>
        </p:spPr>
      </p:sp>
      <p:sp>
        <p:nvSpPr>
          <p:cNvPr id="154" name="CustomShape 3"/>
          <p:cNvSpPr/>
          <p:nvPr/>
        </p:nvSpPr>
        <p:spPr>
          <a:xfrm>
            <a:off x="4680758" y="1545939"/>
            <a:ext cx="1169510" cy="527904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DAE3F3"/>
              </a:gs>
              <a:gs pos="100000">
                <a:srgbClr val="8FAADC"/>
              </a:gs>
            </a:gsLst>
            <a:lin ang="16200000"/>
          </a:gradFill>
          <a:ln w="12600">
            <a:solidFill>
              <a:srgbClr val="000000"/>
            </a:solidFill>
            <a:round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1400" b="1" dirty="0" err="1" smtClean="0">
                <a:solidFill>
                  <a:srgbClr val="000000"/>
                </a:solidFill>
                <a:latin typeface="Times New Roman"/>
              </a:rPr>
              <a:t>NfReader</a:t>
            </a:r>
            <a:r>
              <a:rPr lang="en-US" sz="1800" b="1" dirty="0" smtClean="0">
                <a:solidFill>
                  <a:srgbClr val="000000"/>
                </a:solidFill>
                <a:latin typeface="Times New Roman"/>
              </a:rPr>
              <a:t> </a:t>
            </a:r>
            <a:endParaRPr sz="1800" dirty="0"/>
          </a:p>
        </p:txBody>
      </p:sp>
      <p:sp>
        <p:nvSpPr>
          <p:cNvPr id="155" name="CustomShape 23"/>
          <p:cNvSpPr>
            <a:spLocks noChangeAspect="1"/>
          </p:cNvSpPr>
          <p:nvPr/>
        </p:nvSpPr>
        <p:spPr>
          <a:xfrm rot="16200000">
            <a:off x="2505923" y="2891880"/>
            <a:ext cx="117682" cy="117682"/>
          </a:xfrm>
          <a:prstGeom prst="ellipse">
            <a:avLst/>
          </a:prstGeom>
          <a:solidFill>
            <a:srgbClr val="000000"/>
          </a:solidFill>
          <a:ln w="9360">
            <a:solidFill>
              <a:srgbClr val="000000"/>
            </a:solidFill>
            <a:round/>
          </a:ln>
        </p:spPr>
      </p:sp>
      <p:sp>
        <p:nvSpPr>
          <p:cNvPr id="156" name="Line 12"/>
          <p:cNvSpPr/>
          <p:nvPr/>
        </p:nvSpPr>
        <p:spPr>
          <a:xfrm>
            <a:off x="3448643" y="4538010"/>
            <a:ext cx="0" cy="312194"/>
          </a:xfrm>
          <a:prstGeom prst="line">
            <a:avLst/>
          </a:prstGeom>
          <a:ln w="25560">
            <a:solidFill>
              <a:srgbClr val="000000"/>
            </a:solidFill>
            <a:round/>
          </a:ln>
        </p:spPr>
      </p:sp>
      <p:sp>
        <p:nvSpPr>
          <p:cNvPr id="157" name="Line 15"/>
          <p:cNvSpPr/>
          <p:nvPr/>
        </p:nvSpPr>
        <p:spPr>
          <a:xfrm>
            <a:off x="3448029" y="5019216"/>
            <a:ext cx="0" cy="322860"/>
          </a:xfrm>
          <a:prstGeom prst="line">
            <a:avLst/>
          </a:prstGeom>
          <a:ln w="25560">
            <a:solidFill>
              <a:srgbClr val="000000"/>
            </a:solidFill>
            <a:round/>
          </a:ln>
        </p:spPr>
      </p:sp>
      <p:sp>
        <p:nvSpPr>
          <p:cNvPr id="158" name="CustomShape 23"/>
          <p:cNvSpPr>
            <a:spLocks noChangeAspect="1"/>
          </p:cNvSpPr>
          <p:nvPr/>
        </p:nvSpPr>
        <p:spPr>
          <a:xfrm rot="16200000">
            <a:off x="3392558" y="4900857"/>
            <a:ext cx="117682" cy="117682"/>
          </a:xfrm>
          <a:prstGeom prst="ellipse">
            <a:avLst/>
          </a:prstGeom>
          <a:solidFill>
            <a:srgbClr val="000000"/>
          </a:solidFill>
          <a:ln w="9360">
            <a:solidFill>
              <a:srgbClr val="000000"/>
            </a:solidFill>
            <a:round/>
          </a:ln>
        </p:spPr>
      </p:sp>
      <p:sp>
        <p:nvSpPr>
          <p:cNvPr id="159" name="CustomShape 6"/>
          <p:cNvSpPr>
            <a:spLocks noChangeAspect="1"/>
          </p:cNvSpPr>
          <p:nvPr/>
        </p:nvSpPr>
        <p:spPr>
          <a:xfrm rot="15888841">
            <a:off x="3356561" y="4854144"/>
            <a:ext cx="193610" cy="193610"/>
          </a:xfrm>
          <a:prstGeom prst="arc">
            <a:avLst>
              <a:gd name="adj1" fmla="val 16200000"/>
              <a:gd name="adj2" fmla="val 5826649"/>
            </a:avLst>
          </a:prstGeom>
          <a:noFill/>
          <a:ln w="25560">
            <a:solidFill>
              <a:srgbClr val="000000"/>
            </a:solidFill>
            <a:round/>
          </a:ln>
        </p:spPr>
      </p:sp>
      <p:sp>
        <p:nvSpPr>
          <p:cNvPr id="160" name="CustomShape 3"/>
          <p:cNvSpPr/>
          <p:nvPr/>
        </p:nvSpPr>
        <p:spPr>
          <a:xfrm>
            <a:off x="4680758" y="2679177"/>
            <a:ext cx="1169510" cy="527904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DAE3F3"/>
              </a:gs>
              <a:gs pos="100000">
                <a:srgbClr val="8FAADC"/>
              </a:gs>
            </a:gsLst>
            <a:lin ang="16200000"/>
          </a:gradFill>
          <a:ln w="12600">
            <a:solidFill>
              <a:srgbClr val="000000"/>
            </a:solidFill>
            <a:round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1400" b="1" dirty="0" err="1" smtClean="0">
                <a:solidFill>
                  <a:srgbClr val="000000"/>
                </a:solidFill>
                <a:latin typeface="Times New Roman"/>
              </a:rPr>
              <a:t>NfWriter</a:t>
            </a:r>
            <a:endParaRPr sz="1400" dirty="0"/>
          </a:p>
        </p:txBody>
      </p:sp>
      <p:sp>
        <p:nvSpPr>
          <p:cNvPr id="161" name="Line 5"/>
          <p:cNvSpPr/>
          <p:nvPr/>
        </p:nvSpPr>
        <p:spPr>
          <a:xfrm flipV="1">
            <a:off x="4039023" y="2944703"/>
            <a:ext cx="208506" cy="986"/>
          </a:xfrm>
          <a:prstGeom prst="line">
            <a:avLst/>
          </a:prstGeom>
          <a:ln w="25560">
            <a:solidFill>
              <a:srgbClr val="000000"/>
            </a:solidFill>
            <a:round/>
          </a:ln>
        </p:spPr>
      </p:sp>
      <p:sp>
        <p:nvSpPr>
          <p:cNvPr id="162" name="CustomShape 6"/>
          <p:cNvSpPr>
            <a:spLocks noChangeAspect="1"/>
          </p:cNvSpPr>
          <p:nvPr/>
        </p:nvSpPr>
        <p:spPr>
          <a:xfrm rot="10800000">
            <a:off x="4266084" y="2847320"/>
            <a:ext cx="188291" cy="188291"/>
          </a:xfrm>
          <a:prstGeom prst="arc">
            <a:avLst>
              <a:gd name="adj1" fmla="val 16200000"/>
              <a:gd name="adj2" fmla="val 5826649"/>
            </a:avLst>
          </a:prstGeom>
          <a:noFill/>
          <a:ln w="25560">
            <a:solidFill>
              <a:srgbClr val="000000"/>
            </a:solidFill>
            <a:round/>
          </a:ln>
        </p:spPr>
      </p:sp>
      <p:sp>
        <p:nvSpPr>
          <p:cNvPr id="163" name="CustomShape 23"/>
          <p:cNvSpPr>
            <a:spLocks noChangeAspect="1"/>
          </p:cNvSpPr>
          <p:nvPr/>
        </p:nvSpPr>
        <p:spPr>
          <a:xfrm rot="16200000">
            <a:off x="4318137" y="2884443"/>
            <a:ext cx="117682" cy="117682"/>
          </a:xfrm>
          <a:prstGeom prst="ellipse">
            <a:avLst/>
          </a:prstGeom>
          <a:solidFill>
            <a:srgbClr val="000000"/>
          </a:solidFill>
          <a:ln w="9360">
            <a:solidFill>
              <a:srgbClr val="000000"/>
            </a:solidFill>
            <a:round/>
          </a:ln>
        </p:spPr>
      </p:sp>
      <p:sp>
        <p:nvSpPr>
          <p:cNvPr id="164" name="Line 24"/>
          <p:cNvSpPr/>
          <p:nvPr/>
        </p:nvSpPr>
        <p:spPr>
          <a:xfrm>
            <a:off x="4445355" y="2945686"/>
            <a:ext cx="225131" cy="0"/>
          </a:xfrm>
          <a:prstGeom prst="line">
            <a:avLst/>
          </a:prstGeom>
          <a:ln w="25560">
            <a:solidFill>
              <a:srgbClr val="000000"/>
            </a:solidFill>
            <a:round/>
          </a:ln>
        </p:spPr>
      </p:sp>
      <p:sp>
        <p:nvSpPr>
          <p:cNvPr id="165" name="CustomShape 23"/>
          <p:cNvSpPr>
            <a:spLocks noChangeAspect="1"/>
          </p:cNvSpPr>
          <p:nvPr/>
        </p:nvSpPr>
        <p:spPr>
          <a:xfrm rot="16200000">
            <a:off x="4326179" y="1771883"/>
            <a:ext cx="117682" cy="117682"/>
          </a:xfrm>
          <a:prstGeom prst="ellipse">
            <a:avLst/>
          </a:prstGeom>
          <a:solidFill>
            <a:srgbClr val="000000"/>
          </a:solidFill>
          <a:ln w="9360">
            <a:solidFill>
              <a:srgbClr val="000000"/>
            </a:solidFill>
            <a:round/>
          </a:ln>
        </p:spPr>
      </p:sp>
      <p:sp>
        <p:nvSpPr>
          <p:cNvPr id="166" name="Line 24"/>
          <p:cNvSpPr/>
          <p:nvPr/>
        </p:nvSpPr>
        <p:spPr>
          <a:xfrm>
            <a:off x="4453396" y="1826250"/>
            <a:ext cx="225131" cy="0"/>
          </a:xfrm>
          <a:prstGeom prst="line">
            <a:avLst/>
          </a:prstGeom>
          <a:ln w="25560">
            <a:solidFill>
              <a:srgbClr val="000000"/>
            </a:solidFill>
            <a:round/>
          </a:ln>
        </p:spPr>
      </p:sp>
      <p:sp>
        <p:nvSpPr>
          <p:cNvPr id="167" name="CustomShape 6"/>
          <p:cNvSpPr>
            <a:spLocks noChangeAspect="1"/>
          </p:cNvSpPr>
          <p:nvPr/>
        </p:nvSpPr>
        <p:spPr>
          <a:xfrm rot="10800000">
            <a:off x="4270596" y="1729702"/>
            <a:ext cx="188291" cy="188291"/>
          </a:xfrm>
          <a:prstGeom prst="arc">
            <a:avLst>
              <a:gd name="adj1" fmla="val 16200000"/>
              <a:gd name="adj2" fmla="val 5826649"/>
            </a:avLst>
          </a:prstGeom>
          <a:noFill/>
          <a:ln w="25560">
            <a:solidFill>
              <a:srgbClr val="000000"/>
            </a:solidFill>
            <a:round/>
          </a:ln>
        </p:spPr>
      </p:sp>
      <p:sp>
        <p:nvSpPr>
          <p:cNvPr id="168" name="Line 5"/>
          <p:cNvSpPr/>
          <p:nvPr/>
        </p:nvSpPr>
        <p:spPr>
          <a:xfrm flipH="1">
            <a:off x="3444937" y="1814236"/>
            <a:ext cx="0" cy="864264"/>
          </a:xfrm>
          <a:prstGeom prst="line">
            <a:avLst/>
          </a:prstGeom>
          <a:ln w="25560">
            <a:solidFill>
              <a:srgbClr val="000000"/>
            </a:solidFill>
            <a:round/>
          </a:ln>
        </p:spPr>
      </p:sp>
      <p:sp>
        <p:nvSpPr>
          <p:cNvPr id="169" name="CustomShape 3"/>
          <p:cNvSpPr/>
          <p:nvPr/>
        </p:nvSpPr>
        <p:spPr>
          <a:xfrm>
            <a:off x="2915227" y="1467878"/>
            <a:ext cx="764499" cy="30933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600" i="1" dirty="0" err="1" smtClean="0">
                <a:solidFill>
                  <a:srgbClr val="000000"/>
                </a:solidFill>
                <a:latin typeface="Calibri"/>
              </a:rPr>
              <a:t>IReader</a:t>
            </a:r>
            <a:endParaRPr sz="1600" dirty="0"/>
          </a:p>
        </p:txBody>
      </p:sp>
      <p:sp>
        <p:nvSpPr>
          <p:cNvPr id="170" name="CustomShape 3"/>
          <p:cNvSpPr/>
          <p:nvPr/>
        </p:nvSpPr>
        <p:spPr>
          <a:xfrm>
            <a:off x="3905581" y="2313721"/>
            <a:ext cx="764499" cy="30933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600" i="1" dirty="0" err="1" smtClean="0">
                <a:solidFill>
                  <a:srgbClr val="000000"/>
                </a:solidFill>
                <a:latin typeface="Calibri"/>
              </a:rPr>
              <a:t>IWriter</a:t>
            </a:r>
            <a:endParaRPr sz="1600" dirty="0"/>
          </a:p>
        </p:txBody>
      </p:sp>
      <p:sp>
        <p:nvSpPr>
          <p:cNvPr id="171" name="CustomShape 3"/>
          <p:cNvSpPr/>
          <p:nvPr/>
        </p:nvSpPr>
        <p:spPr>
          <a:xfrm>
            <a:off x="2547995" y="3432307"/>
            <a:ext cx="782922" cy="305529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600" i="1" dirty="0" err="1" smtClean="0">
                <a:solidFill>
                  <a:srgbClr val="000000"/>
                </a:solidFill>
                <a:latin typeface="Calibri"/>
              </a:rPr>
              <a:t>IMethod</a:t>
            </a:r>
            <a:endParaRPr sz="1600" dirty="0"/>
          </a:p>
        </p:txBody>
      </p:sp>
      <p:sp>
        <p:nvSpPr>
          <p:cNvPr id="172" name="CustomShape 3"/>
          <p:cNvSpPr/>
          <p:nvPr/>
        </p:nvSpPr>
        <p:spPr>
          <a:xfrm>
            <a:off x="415422" y="2077478"/>
            <a:ext cx="552235" cy="351434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600" i="1" dirty="0" err="1" smtClean="0">
                <a:solidFill>
                  <a:srgbClr val="000000"/>
                </a:solidFill>
                <a:latin typeface="Calibri"/>
              </a:rPr>
              <a:t>IElement</a:t>
            </a:r>
            <a:endParaRPr sz="1600" dirty="0"/>
          </a:p>
        </p:txBody>
      </p:sp>
      <p:sp>
        <p:nvSpPr>
          <p:cNvPr id="173" name="CustomShape 3"/>
          <p:cNvSpPr/>
          <p:nvPr/>
        </p:nvSpPr>
        <p:spPr>
          <a:xfrm>
            <a:off x="1691785" y="4984150"/>
            <a:ext cx="681639" cy="30933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600" i="1" dirty="0" err="1" smtClean="0">
                <a:solidFill>
                  <a:srgbClr val="000000"/>
                </a:solidFill>
                <a:latin typeface="Calibri"/>
              </a:rPr>
              <a:t>ISparseMatrix</a:t>
            </a:r>
            <a:endParaRPr sz="1600" dirty="0"/>
          </a:p>
        </p:txBody>
      </p:sp>
      <p:sp>
        <p:nvSpPr>
          <p:cNvPr id="174" name="Line 12"/>
          <p:cNvSpPr/>
          <p:nvPr/>
        </p:nvSpPr>
        <p:spPr>
          <a:xfrm>
            <a:off x="3445173" y="3204618"/>
            <a:ext cx="0" cy="312194"/>
          </a:xfrm>
          <a:prstGeom prst="line">
            <a:avLst/>
          </a:prstGeom>
          <a:ln w="25560">
            <a:solidFill>
              <a:srgbClr val="000000"/>
            </a:solidFill>
            <a:round/>
          </a:ln>
        </p:spPr>
      </p:sp>
      <p:sp>
        <p:nvSpPr>
          <p:cNvPr id="175" name="Line 15"/>
          <p:cNvSpPr/>
          <p:nvPr/>
        </p:nvSpPr>
        <p:spPr>
          <a:xfrm>
            <a:off x="3446851" y="3681240"/>
            <a:ext cx="0" cy="322860"/>
          </a:xfrm>
          <a:prstGeom prst="line">
            <a:avLst/>
          </a:prstGeom>
          <a:ln w="25560">
            <a:solidFill>
              <a:srgbClr val="000000"/>
            </a:solidFill>
            <a:round/>
          </a:ln>
        </p:spPr>
      </p:sp>
      <p:sp>
        <p:nvSpPr>
          <p:cNvPr id="176" name="CustomShape 23"/>
          <p:cNvSpPr>
            <a:spLocks noChangeAspect="1"/>
          </p:cNvSpPr>
          <p:nvPr/>
        </p:nvSpPr>
        <p:spPr>
          <a:xfrm rot="16200000">
            <a:off x="3391380" y="3562880"/>
            <a:ext cx="117682" cy="117682"/>
          </a:xfrm>
          <a:prstGeom prst="ellipse">
            <a:avLst/>
          </a:prstGeom>
          <a:solidFill>
            <a:srgbClr val="000000"/>
          </a:solidFill>
          <a:ln w="9360">
            <a:solidFill>
              <a:srgbClr val="000000"/>
            </a:solidFill>
            <a:round/>
          </a:ln>
        </p:spPr>
      </p:sp>
      <p:sp>
        <p:nvSpPr>
          <p:cNvPr id="177" name="CustomShape 6"/>
          <p:cNvSpPr>
            <a:spLocks noChangeAspect="1"/>
          </p:cNvSpPr>
          <p:nvPr/>
        </p:nvSpPr>
        <p:spPr>
          <a:xfrm rot="15888841">
            <a:off x="3353092" y="3520752"/>
            <a:ext cx="193610" cy="193610"/>
          </a:xfrm>
          <a:prstGeom prst="arc">
            <a:avLst>
              <a:gd name="adj1" fmla="val 16200000"/>
              <a:gd name="adj2" fmla="val 5826649"/>
            </a:avLst>
          </a:prstGeom>
          <a:noFill/>
          <a:ln w="25560">
            <a:solidFill>
              <a:srgbClr val="000000"/>
            </a:solidFill>
            <a:round/>
          </a:ln>
        </p:spPr>
      </p:sp>
      <p:sp>
        <p:nvSpPr>
          <p:cNvPr id="178" name="CustomShape 23"/>
          <p:cNvSpPr>
            <a:spLocks noChangeAspect="1"/>
          </p:cNvSpPr>
          <p:nvPr/>
        </p:nvSpPr>
        <p:spPr>
          <a:xfrm rot="16200000">
            <a:off x="1390289" y="3509316"/>
            <a:ext cx="117682" cy="117682"/>
          </a:xfrm>
          <a:prstGeom prst="ellipse">
            <a:avLst/>
          </a:prstGeom>
          <a:solidFill>
            <a:srgbClr val="000000"/>
          </a:solidFill>
          <a:ln w="9360">
            <a:solidFill>
              <a:srgbClr val="000000"/>
            </a:solidFill>
            <a:round/>
          </a:ln>
        </p:spPr>
      </p:sp>
      <p:sp>
        <p:nvSpPr>
          <p:cNvPr id="179" name="CustomShape 6"/>
          <p:cNvSpPr>
            <a:spLocks noChangeAspect="1"/>
          </p:cNvSpPr>
          <p:nvPr/>
        </p:nvSpPr>
        <p:spPr>
          <a:xfrm rot="15888841">
            <a:off x="1352001" y="3467187"/>
            <a:ext cx="193610" cy="193610"/>
          </a:xfrm>
          <a:prstGeom prst="arc">
            <a:avLst>
              <a:gd name="adj1" fmla="val 16200000"/>
              <a:gd name="adj2" fmla="val 5826649"/>
            </a:avLst>
          </a:prstGeom>
          <a:noFill/>
          <a:ln w="25560">
            <a:solidFill>
              <a:srgbClr val="000000"/>
            </a:solidFill>
            <a:round/>
          </a:ln>
        </p:spPr>
      </p:sp>
      <p:sp>
        <p:nvSpPr>
          <p:cNvPr id="180" name="CustomShape 3"/>
          <p:cNvSpPr/>
          <p:nvPr/>
        </p:nvSpPr>
        <p:spPr>
          <a:xfrm>
            <a:off x="861005" y="3838070"/>
            <a:ext cx="1169510" cy="527904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DAE3F3"/>
              </a:gs>
              <a:gs pos="100000">
                <a:srgbClr val="8FAADC"/>
              </a:gs>
            </a:gsLst>
            <a:lin ang="16200000"/>
          </a:gradFill>
          <a:ln w="12600">
            <a:solidFill>
              <a:srgbClr val="000000"/>
            </a:solidFill>
            <a:round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1400" b="1" dirty="0" smtClean="0">
                <a:solidFill>
                  <a:srgbClr val="000000"/>
                </a:solidFill>
                <a:latin typeface="Times New Roman"/>
              </a:rPr>
              <a:t>Iso01</a:t>
            </a:r>
            <a:r>
              <a:rPr lang="en-US" sz="1800" b="1" dirty="0" smtClean="0">
                <a:solidFill>
                  <a:srgbClr val="000000"/>
                </a:solidFill>
                <a:latin typeface="Times New Roman"/>
              </a:rPr>
              <a:t> </a:t>
            </a:r>
            <a:endParaRPr sz="1800" dirty="0"/>
          </a:p>
        </p:txBody>
      </p:sp>
      <p:sp>
        <p:nvSpPr>
          <p:cNvPr id="181" name="CustomShape 3"/>
          <p:cNvSpPr/>
          <p:nvPr/>
        </p:nvSpPr>
        <p:spPr>
          <a:xfrm>
            <a:off x="861005" y="1489341"/>
            <a:ext cx="1169510" cy="527904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DAE3F3"/>
              </a:gs>
              <a:gs pos="100000">
                <a:srgbClr val="8FAADC"/>
              </a:gs>
            </a:gsLst>
            <a:lin ang="16200000"/>
          </a:gradFill>
          <a:ln w="12600">
            <a:solidFill>
              <a:srgbClr val="000000"/>
            </a:solidFill>
            <a:round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1400" b="1" dirty="0" smtClean="0">
                <a:solidFill>
                  <a:srgbClr val="000000"/>
                </a:solidFill>
                <a:latin typeface="Times New Roman"/>
              </a:rPr>
              <a:t>Q4PlStress</a:t>
            </a:r>
            <a:endParaRPr sz="1400" dirty="0"/>
          </a:p>
        </p:txBody>
      </p:sp>
      <p:sp>
        <p:nvSpPr>
          <p:cNvPr id="182" name="Line 12"/>
          <p:cNvSpPr/>
          <p:nvPr/>
        </p:nvSpPr>
        <p:spPr>
          <a:xfrm>
            <a:off x="1439035" y="2024546"/>
            <a:ext cx="0" cy="153429"/>
          </a:xfrm>
          <a:prstGeom prst="line">
            <a:avLst/>
          </a:prstGeom>
          <a:ln w="25560">
            <a:solidFill>
              <a:srgbClr val="000000"/>
            </a:solidFill>
            <a:round/>
          </a:ln>
        </p:spPr>
      </p:sp>
      <p:sp>
        <p:nvSpPr>
          <p:cNvPr id="183" name="Line 15"/>
          <p:cNvSpPr/>
          <p:nvPr/>
        </p:nvSpPr>
        <p:spPr>
          <a:xfrm>
            <a:off x="1439035" y="2353230"/>
            <a:ext cx="1678" cy="213740"/>
          </a:xfrm>
          <a:prstGeom prst="line">
            <a:avLst/>
          </a:prstGeom>
          <a:ln w="25560">
            <a:solidFill>
              <a:srgbClr val="000000"/>
            </a:solidFill>
            <a:round/>
          </a:ln>
        </p:spPr>
      </p:sp>
      <p:sp>
        <p:nvSpPr>
          <p:cNvPr id="184" name="CustomShape 23"/>
          <p:cNvSpPr>
            <a:spLocks noChangeAspect="1"/>
          </p:cNvSpPr>
          <p:nvPr/>
        </p:nvSpPr>
        <p:spPr>
          <a:xfrm rot="16200000">
            <a:off x="1380194" y="2182561"/>
            <a:ext cx="117682" cy="117682"/>
          </a:xfrm>
          <a:prstGeom prst="ellipse">
            <a:avLst/>
          </a:prstGeom>
          <a:solidFill>
            <a:srgbClr val="000000"/>
          </a:solidFill>
          <a:ln w="9360">
            <a:solidFill>
              <a:srgbClr val="000000"/>
            </a:solidFill>
            <a:round/>
          </a:ln>
        </p:spPr>
      </p:sp>
      <p:sp>
        <p:nvSpPr>
          <p:cNvPr id="185" name="CustomShape 6"/>
          <p:cNvSpPr>
            <a:spLocks noChangeAspect="1"/>
          </p:cNvSpPr>
          <p:nvPr/>
        </p:nvSpPr>
        <p:spPr>
          <a:xfrm rot="5026826">
            <a:off x="1343601" y="2156390"/>
            <a:ext cx="193610" cy="193610"/>
          </a:xfrm>
          <a:prstGeom prst="arc">
            <a:avLst>
              <a:gd name="adj1" fmla="val 16200000"/>
              <a:gd name="adj2" fmla="val 5826649"/>
            </a:avLst>
          </a:prstGeom>
          <a:noFill/>
          <a:ln w="25560">
            <a:solidFill>
              <a:srgbClr val="000000"/>
            </a:solidFill>
            <a:round/>
          </a:ln>
        </p:spPr>
      </p:sp>
      <p:sp>
        <p:nvSpPr>
          <p:cNvPr id="186" name="CustomShape 3"/>
          <p:cNvSpPr/>
          <p:nvPr/>
        </p:nvSpPr>
        <p:spPr>
          <a:xfrm>
            <a:off x="2273123" y="2348318"/>
            <a:ext cx="552235" cy="351434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600" i="1" dirty="0" err="1" smtClean="0">
                <a:solidFill>
                  <a:srgbClr val="000000"/>
                </a:solidFill>
                <a:latin typeface="Calibri"/>
              </a:rPr>
              <a:t>IRun</a:t>
            </a:r>
            <a:endParaRPr sz="1600" dirty="0"/>
          </a:p>
        </p:txBody>
      </p:sp>
      <p:sp>
        <p:nvSpPr>
          <p:cNvPr id="187" name="Line 12"/>
          <p:cNvSpPr/>
          <p:nvPr/>
        </p:nvSpPr>
        <p:spPr>
          <a:xfrm>
            <a:off x="1445912" y="3316244"/>
            <a:ext cx="0" cy="153429"/>
          </a:xfrm>
          <a:prstGeom prst="line">
            <a:avLst/>
          </a:prstGeom>
          <a:ln w="25560">
            <a:solidFill>
              <a:srgbClr val="000000"/>
            </a:solidFill>
            <a:round/>
          </a:ln>
        </p:spPr>
      </p:sp>
      <p:sp>
        <p:nvSpPr>
          <p:cNvPr id="188" name="Line 15"/>
          <p:cNvSpPr/>
          <p:nvPr/>
        </p:nvSpPr>
        <p:spPr>
          <a:xfrm>
            <a:off x="1445761" y="3624331"/>
            <a:ext cx="1678" cy="213740"/>
          </a:xfrm>
          <a:prstGeom prst="line">
            <a:avLst/>
          </a:prstGeom>
          <a:ln w="25560">
            <a:solidFill>
              <a:srgbClr val="000000"/>
            </a:solidFill>
            <a:round/>
          </a:ln>
        </p:spPr>
      </p:sp>
      <p:sp>
        <p:nvSpPr>
          <p:cNvPr id="189" name="CustomShape 3"/>
          <p:cNvSpPr/>
          <p:nvPr/>
        </p:nvSpPr>
        <p:spPr>
          <a:xfrm>
            <a:off x="416104" y="3392957"/>
            <a:ext cx="552235" cy="351434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600" i="1" dirty="0" err="1" smtClean="0">
                <a:solidFill>
                  <a:srgbClr val="000000"/>
                </a:solidFill>
                <a:latin typeface="Calibri"/>
              </a:rPr>
              <a:t>IMaterial</a:t>
            </a:r>
            <a:endParaRPr sz="1600" dirty="0"/>
          </a:p>
        </p:txBody>
      </p:sp>
      <p:sp>
        <p:nvSpPr>
          <p:cNvPr id="190" name="Line 5"/>
          <p:cNvSpPr/>
          <p:nvPr/>
        </p:nvSpPr>
        <p:spPr>
          <a:xfrm flipV="1">
            <a:off x="2269171" y="5628488"/>
            <a:ext cx="208506" cy="986"/>
          </a:xfrm>
          <a:prstGeom prst="line">
            <a:avLst/>
          </a:prstGeom>
          <a:ln w="25560">
            <a:solidFill>
              <a:srgbClr val="000000"/>
            </a:solidFill>
            <a:round/>
          </a:ln>
        </p:spPr>
      </p:sp>
      <p:sp>
        <p:nvSpPr>
          <p:cNvPr id="191" name="CustomShape 6"/>
          <p:cNvSpPr>
            <a:spLocks noChangeAspect="1"/>
          </p:cNvSpPr>
          <p:nvPr/>
        </p:nvSpPr>
        <p:spPr>
          <a:xfrm rot="21291703">
            <a:off x="2467326" y="5531638"/>
            <a:ext cx="188291" cy="188291"/>
          </a:xfrm>
          <a:prstGeom prst="arc">
            <a:avLst>
              <a:gd name="adj1" fmla="val 16200000"/>
              <a:gd name="adj2" fmla="val 5826649"/>
            </a:avLst>
          </a:prstGeom>
          <a:noFill/>
          <a:ln w="25560">
            <a:solidFill>
              <a:srgbClr val="000000"/>
            </a:solidFill>
            <a:round/>
          </a:ln>
        </p:spPr>
      </p:sp>
      <p:sp>
        <p:nvSpPr>
          <p:cNvPr id="192" name="CustomShape 23"/>
          <p:cNvSpPr>
            <a:spLocks noChangeAspect="1"/>
          </p:cNvSpPr>
          <p:nvPr/>
        </p:nvSpPr>
        <p:spPr>
          <a:xfrm rot="16200000">
            <a:off x="2473882" y="5566409"/>
            <a:ext cx="117682" cy="117682"/>
          </a:xfrm>
          <a:prstGeom prst="ellipse">
            <a:avLst/>
          </a:prstGeom>
          <a:solidFill>
            <a:srgbClr val="000000"/>
          </a:solidFill>
          <a:ln w="9360">
            <a:solidFill>
              <a:srgbClr val="000000"/>
            </a:solidFill>
            <a:round/>
          </a:ln>
        </p:spPr>
      </p:sp>
      <p:sp>
        <p:nvSpPr>
          <p:cNvPr id="193" name="Line 24"/>
          <p:cNvSpPr/>
          <p:nvPr/>
        </p:nvSpPr>
        <p:spPr>
          <a:xfrm>
            <a:off x="2646597" y="5630004"/>
            <a:ext cx="225131" cy="0"/>
          </a:xfrm>
          <a:prstGeom prst="line">
            <a:avLst/>
          </a:prstGeom>
          <a:ln w="25560">
            <a:solidFill>
              <a:srgbClr val="000000"/>
            </a:solidFill>
            <a:round/>
          </a:ln>
        </p:spPr>
      </p:sp>
      <p:sp>
        <p:nvSpPr>
          <p:cNvPr id="194" name="CustomShape 17"/>
          <p:cNvSpPr/>
          <p:nvPr/>
        </p:nvSpPr>
        <p:spPr>
          <a:xfrm>
            <a:off x="1097033" y="5361297"/>
            <a:ext cx="1169510" cy="527904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DAE3F3"/>
              </a:gs>
              <a:gs pos="100000">
                <a:srgbClr val="8FAADC"/>
              </a:gs>
            </a:gsLst>
            <a:lin ang="16200000"/>
          </a:gradFill>
          <a:ln w="12600">
            <a:solidFill>
              <a:srgbClr val="000000"/>
            </a:solidFill>
            <a:round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1400" b="1" dirty="0" smtClean="0">
                <a:solidFill>
                  <a:srgbClr val="000000"/>
                </a:solidFill>
                <a:latin typeface="Times New Roman"/>
              </a:rPr>
              <a:t>CSR</a:t>
            </a:r>
            <a:endParaRPr sz="1400" dirty="0"/>
          </a:p>
        </p:txBody>
      </p:sp>
      <p:sp>
        <p:nvSpPr>
          <p:cNvPr id="195" name="CustomShape 3"/>
          <p:cNvSpPr/>
          <p:nvPr/>
        </p:nvSpPr>
        <p:spPr>
          <a:xfrm>
            <a:off x="3528059" y="4839249"/>
            <a:ext cx="681639" cy="30933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600" i="1" dirty="0" err="1" smtClean="0">
                <a:solidFill>
                  <a:srgbClr val="000000"/>
                </a:solidFill>
                <a:latin typeface="Calibri"/>
              </a:rPr>
              <a:t>ISolver</a:t>
            </a:r>
            <a:endParaRPr sz="1600" dirty="0"/>
          </a:p>
        </p:txBody>
      </p:sp>
      <p:sp>
        <p:nvSpPr>
          <p:cNvPr id="196" name="CustomShape 17"/>
          <p:cNvSpPr>
            <a:spLocks noChangeAspect="1"/>
          </p:cNvSpPr>
          <p:nvPr/>
        </p:nvSpPr>
        <p:spPr>
          <a:xfrm>
            <a:off x="4601379" y="5386698"/>
            <a:ext cx="1035274" cy="467311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DAE3F3"/>
              </a:gs>
              <a:gs pos="100000">
                <a:srgbClr val="8FAADC"/>
              </a:gs>
            </a:gsLst>
            <a:lin ang="16200000"/>
          </a:gradFill>
          <a:ln w="12600">
            <a:solidFill>
              <a:srgbClr val="000000"/>
            </a:solidFill>
            <a:round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1600" b="1" dirty="0" smtClean="0">
                <a:solidFill>
                  <a:srgbClr val="000000"/>
                </a:solidFill>
                <a:latin typeface="Times New Roman"/>
              </a:rPr>
              <a:t>Jacobi</a:t>
            </a:r>
            <a:endParaRPr sz="1600" dirty="0"/>
          </a:p>
        </p:txBody>
      </p:sp>
      <p:sp>
        <p:nvSpPr>
          <p:cNvPr id="197" name="Line 5"/>
          <p:cNvSpPr/>
          <p:nvPr/>
        </p:nvSpPr>
        <p:spPr>
          <a:xfrm flipV="1">
            <a:off x="4042394" y="5637955"/>
            <a:ext cx="192761" cy="3"/>
          </a:xfrm>
          <a:prstGeom prst="line">
            <a:avLst/>
          </a:prstGeom>
          <a:ln w="25560">
            <a:solidFill>
              <a:srgbClr val="000000"/>
            </a:solidFill>
            <a:round/>
          </a:ln>
        </p:spPr>
      </p:sp>
      <p:sp>
        <p:nvSpPr>
          <p:cNvPr id="198" name="CustomShape 6"/>
          <p:cNvSpPr>
            <a:spLocks noChangeAspect="1"/>
          </p:cNvSpPr>
          <p:nvPr/>
        </p:nvSpPr>
        <p:spPr>
          <a:xfrm rot="10800000">
            <a:off x="4243394" y="5552785"/>
            <a:ext cx="166678" cy="166678"/>
          </a:xfrm>
          <a:prstGeom prst="arc">
            <a:avLst>
              <a:gd name="adj1" fmla="val 16200000"/>
              <a:gd name="adj2" fmla="val 5826649"/>
            </a:avLst>
          </a:prstGeom>
          <a:noFill/>
          <a:ln w="25560">
            <a:solidFill>
              <a:srgbClr val="000000"/>
            </a:solidFill>
            <a:round/>
          </a:ln>
        </p:spPr>
      </p:sp>
      <p:sp>
        <p:nvSpPr>
          <p:cNvPr id="199" name="CustomShape 23"/>
          <p:cNvSpPr>
            <a:spLocks noChangeAspect="1"/>
          </p:cNvSpPr>
          <p:nvPr/>
        </p:nvSpPr>
        <p:spPr>
          <a:xfrm rot="16200000">
            <a:off x="4298260" y="5583741"/>
            <a:ext cx="104174" cy="104174"/>
          </a:xfrm>
          <a:prstGeom prst="ellipse">
            <a:avLst/>
          </a:prstGeom>
          <a:solidFill>
            <a:srgbClr val="000000"/>
          </a:solidFill>
          <a:ln w="9360">
            <a:solidFill>
              <a:srgbClr val="000000"/>
            </a:solidFill>
            <a:round/>
          </a:ln>
        </p:spPr>
      </p:sp>
      <p:sp>
        <p:nvSpPr>
          <p:cNvPr id="200" name="Line 24"/>
          <p:cNvSpPr/>
          <p:nvPr/>
        </p:nvSpPr>
        <p:spPr>
          <a:xfrm>
            <a:off x="4402089" y="5637956"/>
            <a:ext cx="199290" cy="0"/>
          </a:xfrm>
          <a:prstGeom prst="line">
            <a:avLst/>
          </a:prstGeom>
          <a:ln w="25560">
            <a:solidFill>
              <a:srgbClr val="000000"/>
            </a:solidFill>
            <a:round/>
          </a:ln>
        </p:spPr>
      </p:sp>
      <p:sp>
        <p:nvSpPr>
          <p:cNvPr id="201" name="CustomShape 3"/>
          <p:cNvSpPr/>
          <p:nvPr/>
        </p:nvSpPr>
        <p:spPr>
          <a:xfrm>
            <a:off x="3919740" y="5829745"/>
            <a:ext cx="681639" cy="30933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600" i="1" dirty="0" err="1" smtClean="0">
                <a:solidFill>
                  <a:srgbClr val="000000"/>
                </a:solidFill>
                <a:latin typeface="Calibri"/>
              </a:rPr>
              <a:t>IPreconditioner</a:t>
            </a:r>
            <a:endParaRPr sz="1600" dirty="0"/>
          </a:p>
        </p:txBody>
      </p:sp>
    </p:spTree>
    <p:extLst>
      <p:ext uri="{BB962C8B-B14F-4D97-AF65-F5344CB8AC3E}">
        <p14:creationId xmlns:p14="http://schemas.microsoft.com/office/powerpoint/2010/main" val="931240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CustomShape 3"/>
          <p:cNvSpPr/>
          <p:nvPr/>
        </p:nvSpPr>
        <p:spPr>
          <a:xfrm>
            <a:off x="560243" y="721919"/>
            <a:ext cx="11132114" cy="414299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err="1" smtClean="0">
                <a:solidFill>
                  <a:srgbClr val="000000"/>
                </a:solidFill>
                <a:latin typeface="Calibri"/>
              </a:rPr>
              <a:t>Análise</a:t>
            </a:r>
            <a:r>
              <a:rPr lang="en-US" sz="2400" dirty="0" smtClean="0">
                <a:solidFill>
                  <a:srgbClr val="000000"/>
                </a:solidFill>
                <a:latin typeface="Calibri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Calibri"/>
              </a:rPr>
              <a:t>estática</a:t>
            </a:r>
            <a:r>
              <a:rPr lang="en-US" sz="2400" dirty="0" smtClean="0">
                <a:solidFill>
                  <a:srgbClr val="000000"/>
                </a:solidFill>
                <a:latin typeface="Calibri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Calibri"/>
              </a:rPr>
              <a:t>não</a:t>
            </a:r>
            <a:r>
              <a:rPr lang="en-US" sz="2400" dirty="0">
                <a:solidFill>
                  <a:srgbClr val="000000"/>
                </a:solidFill>
                <a:latin typeface="Calibri"/>
              </a:rPr>
              <a:t>-</a:t>
            </a:r>
            <a:r>
              <a:rPr lang="en-US" sz="2400" dirty="0" smtClean="0">
                <a:solidFill>
                  <a:srgbClr val="000000"/>
                </a:solidFill>
                <a:latin typeface="Calibri"/>
              </a:rPr>
              <a:t>linear</a:t>
            </a:r>
            <a:r>
              <a:rPr lang="en-US" sz="2400" dirty="0" smtClean="0">
                <a:solidFill>
                  <a:srgbClr val="000000"/>
                </a:solidFill>
                <a:latin typeface="Calibri"/>
              </a:rPr>
              <a:t>: Frame de Lee</a:t>
            </a:r>
            <a:endParaRPr lang="en-US" sz="2400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TopSim</a:t>
            </a:r>
            <a:r>
              <a:rPr lang="en-US" dirty="0" smtClean="0"/>
              <a:t> Framework</a:t>
            </a:r>
            <a:endParaRPr lang="en-US" dirty="0"/>
          </a:p>
        </p:txBody>
      </p:sp>
      <p:pic>
        <p:nvPicPr>
          <p:cNvPr id="145" name="Picture 14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7429" y="1323161"/>
            <a:ext cx="3694984" cy="3501693"/>
          </a:xfrm>
          <a:prstGeom prst="rect">
            <a:avLst/>
          </a:prstGeom>
        </p:spPr>
      </p:pic>
      <p:pic>
        <p:nvPicPr>
          <p:cNvPr id="146" name="lee_q4_load_control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772354" y="2607806"/>
            <a:ext cx="4549775" cy="26521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9766" y="1759769"/>
            <a:ext cx="4139369" cy="2824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098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70" fill="hold"/>
                                        <p:tgtEl>
                                          <p:spTgt spid="14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14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6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146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CustomShape 3"/>
          <p:cNvSpPr/>
          <p:nvPr/>
        </p:nvSpPr>
        <p:spPr>
          <a:xfrm>
            <a:off x="560243" y="721919"/>
            <a:ext cx="11132114" cy="414299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err="1" smtClean="0">
                <a:solidFill>
                  <a:srgbClr val="000000"/>
                </a:solidFill>
                <a:latin typeface="Calibri"/>
              </a:rPr>
              <a:t>Análise</a:t>
            </a:r>
            <a:r>
              <a:rPr lang="en-US" sz="2400" dirty="0" smtClean="0">
                <a:solidFill>
                  <a:srgbClr val="000000"/>
                </a:solidFill>
                <a:latin typeface="Calibri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Calibri"/>
              </a:rPr>
              <a:t>estática</a:t>
            </a:r>
            <a:r>
              <a:rPr lang="en-US" sz="2400" dirty="0" smtClean="0">
                <a:solidFill>
                  <a:srgbClr val="000000"/>
                </a:solidFill>
                <a:latin typeface="Calibri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Calibri"/>
              </a:rPr>
              <a:t>não</a:t>
            </a:r>
            <a:r>
              <a:rPr lang="en-US" sz="2400" dirty="0" smtClean="0">
                <a:solidFill>
                  <a:srgbClr val="000000"/>
                </a:solidFill>
                <a:latin typeface="Calibri"/>
              </a:rPr>
              <a:t>-linear</a:t>
            </a:r>
            <a:r>
              <a:rPr lang="en-US" sz="2400" dirty="0" smtClean="0">
                <a:solidFill>
                  <a:srgbClr val="000000"/>
                </a:solidFill>
                <a:latin typeface="Calibri"/>
              </a:rPr>
              <a:t>: Frame de Lee</a:t>
            </a:r>
            <a:endParaRPr lang="en-US" sz="2400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TopSim</a:t>
            </a:r>
            <a:r>
              <a:rPr lang="en-US" dirty="0" smtClean="0"/>
              <a:t> Framework</a:t>
            </a:r>
            <a:endParaRPr lang="en-US" dirty="0"/>
          </a:p>
        </p:txBody>
      </p:sp>
      <p:pic>
        <p:nvPicPr>
          <p:cNvPr id="145" name="Picture 14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7429" y="1323161"/>
            <a:ext cx="3694984" cy="3501693"/>
          </a:xfrm>
          <a:prstGeom prst="rect">
            <a:avLst/>
          </a:prstGeom>
        </p:spPr>
      </p:pic>
      <p:pic>
        <p:nvPicPr>
          <p:cNvPr id="146" name="lee_q4_load_control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772354" y="2607806"/>
            <a:ext cx="4549775" cy="26521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4" name="Group 3"/>
          <p:cNvGrpSpPr/>
          <p:nvPr/>
        </p:nvGrpSpPr>
        <p:grpSpPr>
          <a:xfrm>
            <a:off x="319395" y="1712628"/>
            <a:ext cx="4851165" cy="3434277"/>
            <a:chOff x="319395" y="1712628"/>
            <a:chExt cx="4851165" cy="3434277"/>
          </a:xfrm>
        </p:grpSpPr>
        <p:sp>
          <p:nvSpPr>
            <p:cNvPr id="70" name="CustomShape 3"/>
            <p:cNvSpPr>
              <a:spLocks noChangeAspect="1"/>
            </p:cNvSpPr>
            <p:nvPr/>
          </p:nvSpPr>
          <p:spPr>
            <a:xfrm>
              <a:off x="2375000" y="2882369"/>
              <a:ext cx="1035274" cy="467311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rgbClr val="DAE3F3"/>
                </a:gs>
                <a:gs pos="100000">
                  <a:srgbClr val="8FAADC"/>
                </a:gs>
              </a:gsLst>
              <a:lin ang="16200000"/>
            </a:gradFill>
            <a:ln w="12600">
              <a:solidFill>
                <a:srgbClr val="000000"/>
              </a:solidFill>
              <a:round/>
            </a:ln>
          </p:spPr>
          <p:txBody>
            <a:bodyPr anchor="ctr"/>
            <a:lstStyle/>
            <a:p>
              <a:pPr algn="ctr">
                <a:lnSpc>
                  <a:spcPct val="100000"/>
                </a:lnSpc>
              </a:pPr>
              <a:r>
                <a:rPr lang="en-US" sz="1600" b="1" dirty="0">
                  <a:solidFill>
                    <a:srgbClr val="000000"/>
                  </a:solidFill>
                  <a:latin typeface="Times New Roman"/>
                </a:rPr>
                <a:t>Static </a:t>
              </a:r>
              <a:endParaRPr sz="1600" dirty="0"/>
            </a:p>
          </p:txBody>
        </p:sp>
        <p:sp>
          <p:nvSpPr>
            <p:cNvPr id="88" name="CustomShape 4"/>
            <p:cNvSpPr>
              <a:spLocks noChangeAspect="1"/>
            </p:cNvSpPr>
            <p:nvPr/>
          </p:nvSpPr>
          <p:spPr>
            <a:xfrm>
              <a:off x="319395" y="2758844"/>
              <a:ext cx="1413963" cy="733148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rgbClr val="D9D9D9"/>
                </a:gs>
                <a:gs pos="100000">
                  <a:srgbClr val="808080"/>
                </a:gs>
              </a:gsLst>
              <a:lin ang="16200000"/>
            </a:gradFill>
            <a:ln w="12600">
              <a:solidFill>
                <a:srgbClr val="000000"/>
              </a:solidFill>
              <a:round/>
            </a:ln>
          </p:spPr>
          <p:txBody>
            <a:bodyPr anchor="ctr"/>
            <a:lstStyle/>
            <a:p>
              <a:pPr algn="ctr">
                <a:lnSpc>
                  <a:spcPct val="100000"/>
                </a:lnSpc>
              </a:pPr>
              <a:r>
                <a:rPr lang="en-US" sz="2400" b="1">
                  <a:solidFill>
                    <a:srgbClr val="000000"/>
                  </a:solidFill>
                  <a:latin typeface="Arial"/>
                </a:rPr>
                <a:t>Host</a:t>
              </a:r>
              <a:endParaRPr sz="2400"/>
            </a:p>
          </p:txBody>
        </p:sp>
        <p:sp>
          <p:nvSpPr>
            <p:cNvPr id="90" name="Line 5"/>
            <p:cNvSpPr/>
            <p:nvPr/>
          </p:nvSpPr>
          <p:spPr>
            <a:xfrm flipV="1">
              <a:off x="1736658" y="3125418"/>
              <a:ext cx="257024" cy="6175"/>
            </a:xfrm>
            <a:prstGeom prst="line">
              <a:avLst/>
            </a:prstGeom>
            <a:ln w="25560">
              <a:solidFill>
                <a:srgbClr val="000000"/>
              </a:solidFill>
              <a:round/>
            </a:ln>
          </p:spPr>
        </p:sp>
        <p:sp>
          <p:nvSpPr>
            <p:cNvPr id="91" name="CustomShape 6"/>
            <p:cNvSpPr>
              <a:spLocks noChangeAspect="1"/>
            </p:cNvSpPr>
            <p:nvPr/>
          </p:nvSpPr>
          <p:spPr>
            <a:xfrm rot="10604885">
              <a:off x="2005809" y="3044956"/>
              <a:ext cx="166678" cy="166678"/>
            </a:xfrm>
            <a:prstGeom prst="arc">
              <a:avLst>
                <a:gd name="adj1" fmla="val 16200000"/>
                <a:gd name="adj2" fmla="val 5826649"/>
              </a:avLst>
            </a:prstGeom>
            <a:noFill/>
            <a:ln w="25560">
              <a:solidFill>
                <a:srgbClr val="000000"/>
              </a:solidFill>
              <a:round/>
            </a:ln>
          </p:spPr>
        </p:sp>
        <p:sp>
          <p:nvSpPr>
            <p:cNvPr id="92" name="Line 12"/>
            <p:cNvSpPr/>
            <p:nvPr/>
          </p:nvSpPr>
          <p:spPr>
            <a:xfrm>
              <a:off x="2892923" y="3347671"/>
              <a:ext cx="0" cy="167435"/>
            </a:xfrm>
            <a:prstGeom prst="line">
              <a:avLst/>
            </a:prstGeom>
            <a:ln w="25560">
              <a:solidFill>
                <a:srgbClr val="000000"/>
              </a:solidFill>
              <a:round/>
            </a:ln>
          </p:spPr>
        </p:sp>
        <p:sp>
          <p:nvSpPr>
            <p:cNvPr id="93" name="Line 15"/>
            <p:cNvSpPr/>
            <p:nvPr/>
          </p:nvSpPr>
          <p:spPr>
            <a:xfrm flipH="1">
              <a:off x="2889113" y="3659581"/>
              <a:ext cx="2198" cy="121085"/>
            </a:xfrm>
            <a:prstGeom prst="line">
              <a:avLst/>
            </a:prstGeom>
            <a:ln w="25560">
              <a:solidFill>
                <a:srgbClr val="000000"/>
              </a:solidFill>
              <a:round/>
            </a:ln>
          </p:spPr>
        </p:sp>
        <p:sp>
          <p:nvSpPr>
            <p:cNvPr id="102" name="Line 24"/>
            <p:cNvSpPr/>
            <p:nvPr/>
          </p:nvSpPr>
          <p:spPr>
            <a:xfrm>
              <a:off x="2164501" y="3122777"/>
              <a:ext cx="199290" cy="0"/>
            </a:xfrm>
            <a:prstGeom prst="line">
              <a:avLst/>
            </a:prstGeom>
            <a:ln w="25560">
              <a:solidFill>
                <a:srgbClr val="000000"/>
              </a:solidFill>
              <a:round/>
            </a:ln>
          </p:spPr>
        </p:sp>
        <p:sp>
          <p:nvSpPr>
            <p:cNvPr id="103" name="Line 5"/>
            <p:cNvSpPr/>
            <p:nvPr/>
          </p:nvSpPr>
          <p:spPr>
            <a:xfrm rot="5400000" flipV="1">
              <a:off x="2777780" y="2756422"/>
              <a:ext cx="233309" cy="3023"/>
            </a:xfrm>
            <a:prstGeom prst="line">
              <a:avLst/>
            </a:prstGeom>
            <a:ln w="25560">
              <a:solidFill>
                <a:srgbClr val="000000"/>
              </a:solidFill>
              <a:round/>
            </a:ln>
          </p:spPr>
        </p:sp>
        <p:sp>
          <p:nvSpPr>
            <p:cNvPr id="104" name="CustomShape 3"/>
            <p:cNvSpPr/>
            <p:nvPr/>
          </p:nvSpPr>
          <p:spPr>
            <a:xfrm>
              <a:off x="2375000" y="1823464"/>
              <a:ext cx="1035274" cy="467311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rgbClr val="DAE3F3"/>
                </a:gs>
                <a:gs pos="100000">
                  <a:srgbClr val="8FAADC"/>
                </a:gs>
              </a:gsLst>
              <a:lin ang="16200000"/>
            </a:gradFill>
            <a:ln w="12600">
              <a:solidFill>
                <a:srgbClr val="000000"/>
              </a:solidFill>
              <a:round/>
            </a:ln>
          </p:spPr>
          <p:txBody>
            <a:bodyPr anchor="ctr"/>
            <a:lstStyle/>
            <a:p>
              <a:pPr algn="ctr"/>
              <a:r>
                <a:rPr lang="en-US" sz="1400" b="1" dirty="0" err="1" smtClean="0">
                  <a:solidFill>
                    <a:srgbClr val="000000"/>
                  </a:solidFill>
                  <a:latin typeface="Times New Roman"/>
                </a:rPr>
                <a:t>NfReader</a:t>
              </a:r>
              <a:r>
                <a:rPr lang="en-US" sz="1400" b="1" dirty="0" smtClean="0">
                  <a:solidFill>
                    <a:srgbClr val="000000"/>
                  </a:solidFill>
                  <a:latin typeface="Times New Roman"/>
                </a:rPr>
                <a:t> </a:t>
              </a:r>
              <a:endParaRPr sz="1400" b="1" dirty="0">
                <a:solidFill>
                  <a:srgbClr val="000000"/>
                </a:solidFill>
                <a:latin typeface="Times New Roman"/>
              </a:endParaRPr>
            </a:p>
          </p:txBody>
        </p:sp>
        <p:sp>
          <p:nvSpPr>
            <p:cNvPr id="105" name="CustomShape 23"/>
            <p:cNvSpPr>
              <a:spLocks noChangeAspect="1"/>
            </p:cNvSpPr>
            <p:nvPr/>
          </p:nvSpPr>
          <p:spPr>
            <a:xfrm rot="16200000">
              <a:off x="2053030" y="3072687"/>
              <a:ext cx="104174" cy="104174"/>
            </a:xfrm>
            <a:prstGeom prst="ellipse">
              <a:avLst/>
            </a:prstGeom>
            <a:solidFill>
              <a:srgbClr val="000000"/>
            </a:solidFill>
            <a:ln w="9360">
              <a:solidFill>
                <a:srgbClr val="000000"/>
              </a:solidFill>
              <a:round/>
            </a:ln>
          </p:spPr>
        </p:sp>
        <p:sp>
          <p:nvSpPr>
            <p:cNvPr id="106" name="CustomShape 23"/>
            <p:cNvSpPr>
              <a:spLocks noChangeAspect="1"/>
            </p:cNvSpPr>
            <p:nvPr/>
          </p:nvSpPr>
          <p:spPr>
            <a:xfrm rot="16200000">
              <a:off x="2841207" y="3555406"/>
              <a:ext cx="104174" cy="104174"/>
            </a:xfrm>
            <a:prstGeom prst="ellipse">
              <a:avLst/>
            </a:prstGeom>
            <a:solidFill>
              <a:srgbClr val="000000"/>
            </a:solidFill>
            <a:ln w="9360">
              <a:solidFill>
                <a:srgbClr val="000000"/>
              </a:solidFill>
              <a:round/>
            </a:ln>
          </p:spPr>
        </p:sp>
        <p:sp>
          <p:nvSpPr>
            <p:cNvPr id="107" name="CustomShape 6"/>
            <p:cNvSpPr>
              <a:spLocks noChangeAspect="1"/>
            </p:cNvSpPr>
            <p:nvPr/>
          </p:nvSpPr>
          <p:spPr>
            <a:xfrm rot="15888841">
              <a:off x="2808927" y="3514225"/>
              <a:ext cx="171388" cy="171387"/>
            </a:xfrm>
            <a:prstGeom prst="arc">
              <a:avLst>
                <a:gd name="adj1" fmla="val 16200000"/>
                <a:gd name="adj2" fmla="val 5826649"/>
              </a:avLst>
            </a:prstGeom>
            <a:noFill/>
            <a:ln w="25560">
              <a:solidFill>
                <a:srgbClr val="000000"/>
              </a:solidFill>
              <a:round/>
            </a:ln>
          </p:spPr>
        </p:sp>
        <p:sp>
          <p:nvSpPr>
            <p:cNvPr id="116" name="CustomShape 3"/>
            <p:cNvSpPr>
              <a:spLocks noChangeAspect="1"/>
            </p:cNvSpPr>
            <p:nvPr/>
          </p:nvSpPr>
          <p:spPr>
            <a:xfrm>
              <a:off x="4108119" y="2889121"/>
              <a:ext cx="1035274" cy="467311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rgbClr val="DAE3F3"/>
                </a:gs>
                <a:gs pos="100000">
                  <a:srgbClr val="8FAADC"/>
                </a:gs>
              </a:gsLst>
              <a:lin ang="16200000"/>
            </a:gradFill>
            <a:ln w="12600">
              <a:solidFill>
                <a:srgbClr val="000000"/>
              </a:solidFill>
              <a:round/>
            </a:ln>
          </p:spPr>
          <p:txBody>
            <a:bodyPr anchor="ctr"/>
            <a:lstStyle/>
            <a:p>
              <a:pPr algn="ctr">
                <a:lnSpc>
                  <a:spcPct val="100000"/>
                </a:lnSpc>
              </a:pPr>
              <a:r>
                <a:rPr lang="en-US" sz="1400" b="1" dirty="0" err="1" smtClean="0">
                  <a:solidFill>
                    <a:srgbClr val="000000"/>
                  </a:solidFill>
                  <a:latin typeface="Times New Roman"/>
                </a:rPr>
                <a:t>NfWriter</a:t>
              </a:r>
              <a:endParaRPr sz="1400" dirty="0"/>
            </a:p>
          </p:txBody>
        </p:sp>
        <p:sp>
          <p:nvSpPr>
            <p:cNvPr id="117" name="Line 5"/>
            <p:cNvSpPr/>
            <p:nvPr/>
          </p:nvSpPr>
          <p:spPr>
            <a:xfrm flipV="1">
              <a:off x="3414217" y="3117418"/>
              <a:ext cx="289352" cy="874"/>
            </a:xfrm>
            <a:prstGeom prst="line">
              <a:avLst/>
            </a:prstGeom>
            <a:ln w="25560">
              <a:solidFill>
                <a:srgbClr val="000000"/>
              </a:solidFill>
              <a:round/>
            </a:ln>
          </p:spPr>
        </p:sp>
        <p:sp>
          <p:nvSpPr>
            <p:cNvPr id="118" name="CustomShape 6"/>
            <p:cNvSpPr>
              <a:spLocks noChangeAspect="1"/>
            </p:cNvSpPr>
            <p:nvPr/>
          </p:nvSpPr>
          <p:spPr>
            <a:xfrm rot="10800000">
              <a:off x="3719994" y="3031213"/>
              <a:ext cx="166678" cy="166678"/>
            </a:xfrm>
            <a:prstGeom prst="arc">
              <a:avLst>
                <a:gd name="adj1" fmla="val 16200000"/>
                <a:gd name="adj2" fmla="val 5826649"/>
              </a:avLst>
            </a:prstGeom>
            <a:noFill/>
            <a:ln w="25560">
              <a:solidFill>
                <a:srgbClr val="000000"/>
              </a:solidFill>
              <a:round/>
            </a:ln>
          </p:spPr>
        </p:sp>
        <p:sp>
          <p:nvSpPr>
            <p:cNvPr id="119" name="CustomShape 23"/>
            <p:cNvSpPr>
              <a:spLocks noChangeAspect="1"/>
            </p:cNvSpPr>
            <p:nvPr/>
          </p:nvSpPr>
          <p:spPr>
            <a:xfrm rot="16200000">
              <a:off x="3766073" y="3064074"/>
              <a:ext cx="104174" cy="104174"/>
            </a:xfrm>
            <a:prstGeom prst="ellipse">
              <a:avLst/>
            </a:prstGeom>
            <a:solidFill>
              <a:srgbClr val="000000"/>
            </a:solidFill>
            <a:ln w="9360">
              <a:solidFill>
                <a:srgbClr val="000000"/>
              </a:solidFill>
              <a:round/>
            </a:ln>
          </p:spPr>
        </p:sp>
        <p:sp>
          <p:nvSpPr>
            <p:cNvPr id="120" name="Line 24"/>
            <p:cNvSpPr/>
            <p:nvPr/>
          </p:nvSpPr>
          <p:spPr>
            <a:xfrm>
              <a:off x="3820237" y="3117418"/>
              <a:ext cx="282459" cy="871"/>
            </a:xfrm>
            <a:prstGeom prst="line">
              <a:avLst/>
            </a:prstGeom>
            <a:ln w="25560">
              <a:solidFill>
                <a:srgbClr val="000000"/>
              </a:solidFill>
              <a:round/>
            </a:ln>
          </p:spPr>
        </p:sp>
        <p:sp>
          <p:nvSpPr>
            <p:cNvPr id="121" name="CustomShape 23"/>
            <p:cNvSpPr>
              <a:spLocks noChangeAspect="1"/>
            </p:cNvSpPr>
            <p:nvPr/>
          </p:nvSpPr>
          <p:spPr>
            <a:xfrm rot="16200000">
              <a:off x="2840550" y="2492192"/>
              <a:ext cx="104174" cy="104174"/>
            </a:xfrm>
            <a:prstGeom prst="ellipse">
              <a:avLst/>
            </a:prstGeom>
            <a:solidFill>
              <a:srgbClr val="000000"/>
            </a:solidFill>
            <a:ln w="9360">
              <a:solidFill>
                <a:srgbClr val="000000"/>
              </a:solidFill>
              <a:round/>
            </a:ln>
          </p:spPr>
        </p:sp>
        <p:sp>
          <p:nvSpPr>
            <p:cNvPr id="122" name="Line 24"/>
            <p:cNvSpPr/>
            <p:nvPr/>
          </p:nvSpPr>
          <p:spPr>
            <a:xfrm rot="5400000" flipV="1">
              <a:off x="2786392" y="2397606"/>
              <a:ext cx="213062" cy="0"/>
            </a:xfrm>
            <a:prstGeom prst="line">
              <a:avLst/>
            </a:prstGeom>
            <a:ln w="25560">
              <a:solidFill>
                <a:srgbClr val="000000"/>
              </a:solidFill>
              <a:round/>
            </a:ln>
          </p:spPr>
        </p:sp>
        <p:sp>
          <p:nvSpPr>
            <p:cNvPr id="123" name="CustomShape 6"/>
            <p:cNvSpPr>
              <a:spLocks noChangeAspect="1"/>
            </p:cNvSpPr>
            <p:nvPr/>
          </p:nvSpPr>
          <p:spPr>
            <a:xfrm rot="5136812">
              <a:off x="2808716" y="2481475"/>
              <a:ext cx="166678" cy="166678"/>
            </a:xfrm>
            <a:prstGeom prst="arc">
              <a:avLst>
                <a:gd name="adj1" fmla="val 16200000"/>
                <a:gd name="adj2" fmla="val 5826649"/>
              </a:avLst>
            </a:prstGeom>
            <a:noFill/>
            <a:ln w="25560">
              <a:solidFill>
                <a:srgbClr val="000000"/>
              </a:solidFill>
              <a:round/>
            </a:ln>
          </p:spPr>
        </p:sp>
        <p:sp>
          <p:nvSpPr>
            <p:cNvPr id="125" name="CustomShape 11"/>
            <p:cNvSpPr/>
            <p:nvPr/>
          </p:nvSpPr>
          <p:spPr>
            <a:xfrm>
              <a:off x="2212105" y="3780666"/>
              <a:ext cx="1357244" cy="467311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rgbClr val="DAE3F3"/>
                </a:gs>
                <a:gs pos="100000">
                  <a:srgbClr val="8FAADC"/>
                </a:gs>
              </a:gsLst>
              <a:lin ang="16200000"/>
            </a:gradFill>
            <a:ln w="12600">
              <a:solidFill>
                <a:srgbClr val="000000"/>
              </a:solidFill>
              <a:round/>
            </a:ln>
          </p:spPr>
          <p:txBody>
            <a:bodyPr anchor="ctr"/>
            <a:lstStyle/>
            <a:p>
              <a:pPr algn="ctr">
                <a:lnSpc>
                  <a:spcPct val="100000"/>
                </a:lnSpc>
              </a:pPr>
              <a:r>
                <a:rPr lang="en-US" sz="1200" b="1" dirty="0" smtClean="0">
                  <a:solidFill>
                    <a:srgbClr val="000000"/>
                  </a:solidFill>
                  <a:latin typeface="Times New Roman"/>
                </a:rPr>
                <a:t>Newton-Raphson</a:t>
              </a:r>
              <a:endParaRPr sz="1200" dirty="0"/>
            </a:p>
          </p:txBody>
        </p:sp>
        <p:sp>
          <p:nvSpPr>
            <p:cNvPr id="126" name="CustomShape 22"/>
            <p:cNvSpPr/>
            <p:nvPr/>
          </p:nvSpPr>
          <p:spPr>
            <a:xfrm>
              <a:off x="486080" y="1712628"/>
              <a:ext cx="1088720" cy="467311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rgbClr val="DAE3F3"/>
                </a:gs>
                <a:gs pos="100000">
                  <a:srgbClr val="8FAADC"/>
                </a:gs>
              </a:gsLst>
              <a:lin ang="16200000"/>
            </a:gradFill>
            <a:ln w="12600">
              <a:solidFill>
                <a:srgbClr val="000000"/>
              </a:solidFill>
              <a:round/>
            </a:ln>
          </p:spPr>
          <p:txBody>
            <a:bodyPr anchor="ctr"/>
            <a:lstStyle/>
            <a:p>
              <a:pPr algn="ctr"/>
              <a:r>
                <a:rPr lang="en-US" sz="1400" b="1" dirty="0" smtClean="0">
                  <a:solidFill>
                    <a:srgbClr val="000000"/>
                  </a:solidFill>
                  <a:latin typeface="Times New Roman"/>
                </a:rPr>
                <a:t>Q4PlStress</a:t>
              </a:r>
              <a:endParaRPr sz="1400" b="1" dirty="0">
                <a:solidFill>
                  <a:srgbClr val="000000"/>
                </a:solidFill>
                <a:latin typeface="Times New Roman"/>
              </a:endParaRPr>
            </a:p>
          </p:txBody>
        </p:sp>
        <p:sp>
          <p:nvSpPr>
            <p:cNvPr id="131" name="Line 5"/>
            <p:cNvSpPr/>
            <p:nvPr/>
          </p:nvSpPr>
          <p:spPr>
            <a:xfrm rot="5400000" flipV="1">
              <a:off x="891347" y="2646641"/>
              <a:ext cx="233309" cy="3023"/>
            </a:xfrm>
            <a:prstGeom prst="line">
              <a:avLst/>
            </a:prstGeom>
            <a:ln w="25560">
              <a:solidFill>
                <a:srgbClr val="000000"/>
              </a:solidFill>
              <a:round/>
            </a:ln>
          </p:spPr>
        </p:sp>
        <p:sp>
          <p:nvSpPr>
            <p:cNvPr id="132" name="CustomShape 23"/>
            <p:cNvSpPr>
              <a:spLocks noChangeAspect="1"/>
            </p:cNvSpPr>
            <p:nvPr/>
          </p:nvSpPr>
          <p:spPr>
            <a:xfrm rot="16200000">
              <a:off x="954117" y="2382411"/>
              <a:ext cx="104174" cy="104174"/>
            </a:xfrm>
            <a:prstGeom prst="ellipse">
              <a:avLst/>
            </a:prstGeom>
            <a:solidFill>
              <a:srgbClr val="000000"/>
            </a:solidFill>
            <a:ln w="9360">
              <a:solidFill>
                <a:srgbClr val="000000"/>
              </a:solidFill>
              <a:round/>
            </a:ln>
          </p:spPr>
        </p:sp>
        <p:sp>
          <p:nvSpPr>
            <p:cNvPr id="133" name="Line 24"/>
            <p:cNvSpPr/>
            <p:nvPr/>
          </p:nvSpPr>
          <p:spPr>
            <a:xfrm rot="5400000" flipV="1">
              <a:off x="899959" y="2287825"/>
              <a:ext cx="213062" cy="0"/>
            </a:xfrm>
            <a:prstGeom prst="line">
              <a:avLst/>
            </a:prstGeom>
            <a:ln w="25560">
              <a:solidFill>
                <a:srgbClr val="000000"/>
              </a:solidFill>
              <a:round/>
            </a:ln>
          </p:spPr>
        </p:sp>
        <p:sp>
          <p:nvSpPr>
            <p:cNvPr id="134" name="CustomShape 6"/>
            <p:cNvSpPr>
              <a:spLocks noChangeAspect="1"/>
            </p:cNvSpPr>
            <p:nvPr/>
          </p:nvSpPr>
          <p:spPr>
            <a:xfrm rot="5400000">
              <a:off x="920378" y="2371694"/>
              <a:ext cx="166678" cy="166678"/>
            </a:xfrm>
            <a:prstGeom prst="arc">
              <a:avLst>
                <a:gd name="adj1" fmla="val 16200000"/>
                <a:gd name="adj2" fmla="val 5826649"/>
              </a:avLst>
            </a:prstGeom>
            <a:noFill/>
            <a:ln w="25560">
              <a:solidFill>
                <a:srgbClr val="000000"/>
              </a:solidFill>
              <a:round/>
            </a:ln>
          </p:spPr>
        </p:sp>
        <p:sp>
          <p:nvSpPr>
            <p:cNvPr id="135" name="CustomShape 11"/>
            <p:cNvSpPr/>
            <p:nvPr/>
          </p:nvSpPr>
          <p:spPr>
            <a:xfrm>
              <a:off x="2216953" y="4679594"/>
              <a:ext cx="1357244" cy="467311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rgbClr val="DAE3F3"/>
                </a:gs>
                <a:gs pos="100000">
                  <a:srgbClr val="8FAADC"/>
                </a:gs>
              </a:gsLst>
              <a:lin ang="16200000"/>
            </a:gradFill>
            <a:ln w="12600">
              <a:solidFill>
                <a:srgbClr val="000000"/>
              </a:solidFill>
              <a:round/>
            </a:ln>
          </p:spPr>
          <p:txBody>
            <a:bodyPr anchor="ctr"/>
            <a:lstStyle/>
            <a:p>
              <a:pPr algn="ctr">
                <a:lnSpc>
                  <a:spcPct val="100000"/>
                </a:lnSpc>
              </a:pPr>
              <a:r>
                <a:rPr lang="en-US" sz="1200" b="1" dirty="0" err="1" smtClean="0">
                  <a:solidFill>
                    <a:srgbClr val="000000"/>
                  </a:solidFill>
                  <a:latin typeface="Times New Roman"/>
                </a:rPr>
                <a:t>NonLinearFEM</a:t>
              </a:r>
              <a:endParaRPr sz="1200" dirty="0"/>
            </a:p>
          </p:txBody>
        </p:sp>
        <p:sp>
          <p:nvSpPr>
            <p:cNvPr id="136" name="Line 12"/>
            <p:cNvSpPr/>
            <p:nvPr/>
          </p:nvSpPr>
          <p:spPr>
            <a:xfrm>
              <a:off x="2895575" y="4252160"/>
              <a:ext cx="0" cy="167435"/>
            </a:xfrm>
            <a:prstGeom prst="line">
              <a:avLst/>
            </a:prstGeom>
            <a:ln w="25560">
              <a:solidFill>
                <a:srgbClr val="000000"/>
              </a:solidFill>
              <a:round/>
            </a:ln>
          </p:spPr>
        </p:sp>
        <p:sp>
          <p:nvSpPr>
            <p:cNvPr id="137" name="Line 15"/>
            <p:cNvSpPr/>
            <p:nvPr/>
          </p:nvSpPr>
          <p:spPr>
            <a:xfrm>
              <a:off x="2893963" y="4564070"/>
              <a:ext cx="1612" cy="114893"/>
            </a:xfrm>
            <a:prstGeom prst="line">
              <a:avLst/>
            </a:prstGeom>
            <a:ln w="25560">
              <a:solidFill>
                <a:srgbClr val="000000"/>
              </a:solidFill>
              <a:round/>
            </a:ln>
          </p:spPr>
        </p:sp>
        <p:sp>
          <p:nvSpPr>
            <p:cNvPr id="138" name="CustomShape 23"/>
            <p:cNvSpPr>
              <a:spLocks noChangeAspect="1"/>
            </p:cNvSpPr>
            <p:nvPr/>
          </p:nvSpPr>
          <p:spPr>
            <a:xfrm rot="16200000">
              <a:off x="2843859" y="4459895"/>
              <a:ext cx="104174" cy="104174"/>
            </a:xfrm>
            <a:prstGeom prst="ellipse">
              <a:avLst/>
            </a:prstGeom>
            <a:solidFill>
              <a:srgbClr val="000000"/>
            </a:solidFill>
            <a:ln w="9360">
              <a:solidFill>
                <a:srgbClr val="000000"/>
              </a:solidFill>
              <a:round/>
            </a:ln>
          </p:spPr>
        </p:sp>
        <p:sp>
          <p:nvSpPr>
            <p:cNvPr id="139" name="CustomShape 6"/>
            <p:cNvSpPr>
              <a:spLocks noChangeAspect="1"/>
            </p:cNvSpPr>
            <p:nvPr/>
          </p:nvSpPr>
          <p:spPr>
            <a:xfrm rot="15888841">
              <a:off x="2811579" y="4418714"/>
              <a:ext cx="171388" cy="171387"/>
            </a:xfrm>
            <a:prstGeom prst="arc">
              <a:avLst>
                <a:gd name="adj1" fmla="val 16200000"/>
                <a:gd name="adj2" fmla="val 5826649"/>
              </a:avLst>
            </a:prstGeom>
            <a:noFill/>
            <a:ln w="25560">
              <a:solidFill>
                <a:srgbClr val="000000"/>
              </a:solidFill>
              <a:round/>
            </a:ln>
          </p:spPr>
        </p:sp>
        <p:sp>
          <p:nvSpPr>
            <p:cNvPr id="147" name="CustomShape 17"/>
            <p:cNvSpPr>
              <a:spLocks noChangeAspect="1"/>
            </p:cNvSpPr>
            <p:nvPr/>
          </p:nvSpPr>
          <p:spPr>
            <a:xfrm>
              <a:off x="4135286" y="4662224"/>
              <a:ext cx="1035274" cy="467311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rgbClr val="DAE3F3"/>
                </a:gs>
                <a:gs pos="100000">
                  <a:srgbClr val="8FAADC"/>
                </a:gs>
              </a:gsLst>
              <a:lin ang="16200000"/>
            </a:gradFill>
            <a:ln w="12600">
              <a:solidFill>
                <a:srgbClr val="000000"/>
              </a:solidFill>
              <a:round/>
            </a:ln>
          </p:spPr>
          <p:txBody>
            <a:bodyPr anchor="ctr"/>
            <a:lstStyle/>
            <a:p>
              <a:pPr algn="ctr">
                <a:lnSpc>
                  <a:spcPct val="100000"/>
                </a:lnSpc>
              </a:pPr>
              <a:r>
                <a:rPr lang="en-US" sz="1600" b="1">
                  <a:solidFill>
                    <a:srgbClr val="000000"/>
                  </a:solidFill>
                  <a:latin typeface="Times New Roman"/>
                </a:rPr>
                <a:t>Umfpack</a:t>
              </a:r>
              <a:endParaRPr sz="1600"/>
            </a:p>
          </p:txBody>
        </p:sp>
        <p:sp>
          <p:nvSpPr>
            <p:cNvPr id="148" name="Line 5"/>
            <p:cNvSpPr/>
            <p:nvPr/>
          </p:nvSpPr>
          <p:spPr>
            <a:xfrm flipV="1">
              <a:off x="3576301" y="4913481"/>
              <a:ext cx="192761" cy="3"/>
            </a:xfrm>
            <a:prstGeom prst="line">
              <a:avLst/>
            </a:prstGeom>
            <a:ln w="25560">
              <a:solidFill>
                <a:srgbClr val="000000"/>
              </a:solidFill>
              <a:round/>
            </a:ln>
          </p:spPr>
        </p:sp>
        <p:sp>
          <p:nvSpPr>
            <p:cNvPr id="149" name="CustomShape 6"/>
            <p:cNvSpPr>
              <a:spLocks noChangeAspect="1"/>
            </p:cNvSpPr>
            <p:nvPr/>
          </p:nvSpPr>
          <p:spPr>
            <a:xfrm rot="10800000">
              <a:off x="3777301" y="4828311"/>
              <a:ext cx="166678" cy="166678"/>
            </a:xfrm>
            <a:prstGeom prst="arc">
              <a:avLst>
                <a:gd name="adj1" fmla="val 16200000"/>
                <a:gd name="adj2" fmla="val 5826649"/>
              </a:avLst>
            </a:prstGeom>
            <a:noFill/>
            <a:ln w="25560">
              <a:solidFill>
                <a:srgbClr val="000000"/>
              </a:solidFill>
              <a:round/>
            </a:ln>
          </p:spPr>
        </p:sp>
        <p:sp>
          <p:nvSpPr>
            <p:cNvPr id="150" name="CustomShape 23"/>
            <p:cNvSpPr>
              <a:spLocks noChangeAspect="1"/>
            </p:cNvSpPr>
            <p:nvPr/>
          </p:nvSpPr>
          <p:spPr>
            <a:xfrm rot="16200000">
              <a:off x="3832167" y="4859267"/>
              <a:ext cx="104174" cy="104174"/>
            </a:xfrm>
            <a:prstGeom prst="ellipse">
              <a:avLst/>
            </a:prstGeom>
            <a:solidFill>
              <a:srgbClr val="000000"/>
            </a:solidFill>
            <a:ln w="9360">
              <a:solidFill>
                <a:srgbClr val="000000"/>
              </a:solidFill>
              <a:round/>
            </a:ln>
          </p:spPr>
        </p:sp>
        <p:sp>
          <p:nvSpPr>
            <p:cNvPr id="151" name="Line 24"/>
            <p:cNvSpPr/>
            <p:nvPr/>
          </p:nvSpPr>
          <p:spPr>
            <a:xfrm>
              <a:off x="3935996" y="4913482"/>
              <a:ext cx="199290" cy="0"/>
            </a:xfrm>
            <a:prstGeom prst="line">
              <a:avLst/>
            </a:prstGeom>
            <a:ln w="25560">
              <a:solidFill>
                <a:srgbClr val="000000"/>
              </a:solidFill>
              <a:round/>
            </a:ln>
          </p:spPr>
        </p:sp>
      </p:grpSp>
      <p:sp>
        <p:nvSpPr>
          <p:cNvPr id="152" name="CustomShape 3"/>
          <p:cNvSpPr/>
          <p:nvPr/>
        </p:nvSpPr>
        <p:spPr>
          <a:xfrm>
            <a:off x="3017003" y="2277242"/>
            <a:ext cx="764499" cy="30933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600" i="1" dirty="0" err="1" smtClean="0">
                <a:solidFill>
                  <a:srgbClr val="000000"/>
                </a:solidFill>
                <a:latin typeface="Calibri"/>
              </a:rPr>
              <a:t>IReader</a:t>
            </a:r>
            <a:endParaRPr sz="1600" dirty="0"/>
          </a:p>
        </p:txBody>
      </p:sp>
      <p:sp>
        <p:nvSpPr>
          <p:cNvPr id="153" name="CustomShape 3"/>
          <p:cNvSpPr/>
          <p:nvPr/>
        </p:nvSpPr>
        <p:spPr>
          <a:xfrm>
            <a:off x="3399252" y="3202604"/>
            <a:ext cx="764499" cy="30933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600" i="1" dirty="0" err="1" smtClean="0">
                <a:solidFill>
                  <a:srgbClr val="000000"/>
                </a:solidFill>
                <a:latin typeface="Calibri"/>
              </a:rPr>
              <a:t>IWriter</a:t>
            </a:r>
            <a:endParaRPr sz="1600" dirty="0"/>
          </a:p>
        </p:txBody>
      </p:sp>
      <p:sp>
        <p:nvSpPr>
          <p:cNvPr id="154" name="CustomShape 3"/>
          <p:cNvSpPr/>
          <p:nvPr/>
        </p:nvSpPr>
        <p:spPr>
          <a:xfrm>
            <a:off x="1785620" y="4290438"/>
            <a:ext cx="782922" cy="305529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600" i="1" dirty="0" err="1" smtClean="0">
                <a:solidFill>
                  <a:srgbClr val="000000"/>
                </a:solidFill>
                <a:latin typeface="Calibri"/>
              </a:rPr>
              <a:t>IMethod</a:t>
            </a:r>
            <a:endParaRPr sz="1600" dirty="0"/>
          </a:p>
        </p:txBody>
      </p:sp>
      <p:sp>
        <p:nvSpPr>
          <p:cNvPr id="155" name="CustomShape 3"/>
          <p:cNvSpPr/>
          <p:nvPr/>
        </p:nvSpPr>
        <p:spPr>
          <a:xfrm>
            <a:off x="51227" y="2272733"/>
            <a:ext cx="552235" cy="351434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600" i="1" dirty="0" err="1" smtClean="0">
                <a:solidFill>
                  <a:srgbClr val="000000"/>
                </a:solidFill>
                <a:latin typeface="Calibri"/>
              </a:rPr>
              <a:t>IElement</a:t>
            </a:r>
            <a:endParaRPr sz="1600" dirty="0"/>
          </a:p>
        </p:txBody>
      </p:sp>
      <p:sp>
        <p:nvSpPr>
          <p:cNvPr id="156" name="CustomShape 3"/>
          <p:cNvSpPr/>
          <p:nvPr/>
        </p:nvSpPr>
        <p:spPr>
          <a:xfrm>
            <a:off x="1825448" y="2646536"/>
            <a:ext cx="552235" cy="351434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600" i="1" dirty="0" err="1" smtClean="0">
                <a:solidFill>
                  <a:srgbClr val="000000"/>
                </a:solidFill>
                <a:latin typeface="Calibri"/>
              </a:rPr>
              <a:t>IRun</a:t>
            </a:r>
            <a:endParaRPr sz="1600" dirty="0"/>
          </a:p>
        </p:txBody>
      </p:sp>
      <p:sp>
        <p:nvSpPr>
          <p:cNvPr id="157" name="CustomShape 3"/>
          <p:cNvSpPr/>
          <p:nvPr/>
        </p:nvSpPr>
        <p:spPr>
          <a:xfrm>
            <a:off x="3453647" y="5105271"/>
            <a:ext cx="681639" cy="30933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600" i="1" dirty="0" err="1" smtClean="0">
                <a:solidFill>
                  <a:srgbClr val="000000"/>
                </a:solidFill>
                <a:latin typeface="Calibri"/>
              </a:rPr>
              <a:t>ISolver</a:t>
            </a:r>
            <a:endParaRPr sz="1600" dirty="0"/>
          </a:p>
        </p:txBody>
      </p:sp>
      <p:sp>
        <p:nvSpPr>
          <p:cNvPr id="158" name="CustomShape 3"/>
          <p:cNvSpPr/>
          <p:nvPr/>
        </p:nvSpPr>
        <p:spPr>
          <a:xfrm>
            <a:off x="1785620" y="3391510"/>
            <a:ext cx="782922" cy="305529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600" i="1" dirty="0" err="1" smtClean="0">
                <a:solidFill>
                  <a:srgbClr val="000000"/>
                </a:solidFill>
                <a:latin typeface="Calibri"/>
              </a:rPr>
              <a:t>ISolution</a:t>
            </a:r>
            <a:endParaRPr sz="1600" dirty="0"/>
          </a:p>
        </p:txBody>
      </p:sp>
    </p:spTree>
    <p:extLst>
      <p:ext uri="{BB962C8B-B14F-4D97-AF65-F5344CB8AC3E}">
        <p14:creationId xmlns:p14="http://schemas.microsoft.com/office/powerpoint/2010/main" val="3603743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70" fill="hold"/>
                                        <p:tgtEl>
                                          <p:spTgt spid="14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14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6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146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CustomShape 3"/>
          <p:cNvSpPr/>
          <p:nvPr/>
        </p:nvSpPr>
        <p:spPr>
          <a:xfrm>
            <a:off x="560243" y="721919"/>
            <a:ext cx="11132114" cy="414299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err="1" smtClean="0">
                <a:solidFill>
                  <a:srgbClr val="000000"/>
                </a:solidFill>
                <a:latin typeface="Calibri"/>
              </a:rPr>
              <a:t>Análise</a:t>
            </a:r>
            <a:r>
              <a:rPr lang="en-US" sz="2400" dirty="0" smtClean="0">
                <a:solidFill>
                  <a:srgbClr val="000000"/>
                </a:solidFill>
                <a:latin typeface="Calibri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Calibri"/>
              </a:rPr>
              <a:t>estática</a:t>
            </a:r>
            <a:r>
              <a:rPr lang="en-US" sz="2400" dirty="0" smtClean="0">
                <a:solidFill>
                  <a:srgbClr val="000000"/>
                </a:solidFill>
                <a:latin typeface="Calibri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Calibri"/>
              </a:rPr>
              <a:t>não</a:t>
            </a:r>
            <a:r>
              <a:rPr lang="en-US" sz="2400" dirty="0" smtClean="0">
                <a:solidFill>
                  <a:srgbClr val="000000"/>
                </a:solidFill>
                <a:latin typeface="Calibri"/>
              </a:rPr>
              <a:t>-linear</a:t>
            </a:r>
            <a:r>
              <a:rPr lang="en-US" sz="2400" dirty="0" smtClean="0">
                <a:solidFill>
                  <a:srgbClr val="000000"/>
                </a:solidFill>
                <a:latin typeface="Calibri"/>
              </a:rPr>
              <a:t>: Frame de Lee</a:t>
            </a:r>
            <a:endParaRPr lang="en-US" sz="2400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TopSim</a:t>
            </a:r>
            <a:r>
              <a:rPr lang="en-US" dirty="0" smtClean="0"/>
              <a:t> Framework</a:t>
            </a:r>
            <a:endParaRPr lang="en-US" dirty="0"/>
          </a:p>
        </p:txBody>
      </p:sp>
      <p:pic>
        <p:nvPicPr>
          <p:cNvPr id="52" name="Picture 5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5873" y="1321398"/>
            <a:ext cx="3694984" cy="3501693"/>
          </a:xfrm>
          <a:prstGeom prst="rect">
            <a:avLst/>
          </a:prstGeom>
        </p:spPr>
      </p:pic>
      <p:pic>
        <p:nvPicPr>
          <p:cNvPr id="53" name="lee_beam_gdcm.pos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660091" y="2513192"/>
            <a:ext cx="5256949" cy="30647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" name="Picture 6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243" y="1718067"/>
            <a:ext cx="4453662" cy="3417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311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426" fill="hold"/>
                                        <p:tgtEl>
                                          <p:spTgt spid="5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5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53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Recon M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cto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</Template>
  <TotalTime>6940</TotalTime>
  <Words>438</Words>
  <Application>Microsoft Office PowerPoint</Application>
  <PresentationFormat>Custom</PresentationFormat>
  <Paragraphs>175</Paragraphs>
  <Slides>17</Slides>
  <Notes>0</Notes>
  <HiddenSlides>0</HiddenSlides>
  <MMClips>4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ＭＳ Ｐゴシック</vt:lpstr>
      <vt:lpstr>Arial</vt:lpstr>
      <vt:lpstr>Calibri</vt:lpstr>
      <vt:lpstr>Calibri Light</vt:lpstr>
      <vt:lpstr>Times New Roman</vt:lpstr>
      <vt:lpstr>Recon MS</vt:lpstr>
      <vt:lpstr>Tectos</vt:lpstr>
      <vt:lpstr>TopSim – Um framework baseado em plugins para simulação numérica de larga escala</vt:lpstr>
      <vt:lpstr>Características</vt:lpstr>
      <vt:lpstr>TopSim Framework</vt:lpstr>
      <vt:lpstr>TopSim Framework</vt:lpstr>
      <vt:lpstr>TopSim Framework</vt:lpstr>
      <vt:lpstr>TopSim Framework</vt:lpstr>
      <vt:lpstr>TopSim Framework</vt:lpstr>
      <vt:lpstr>TopSim Framework</vt:lpstr>
      <vt:lpstr>TopSim Framework</vt:lpstr>
      <vt:lpstr>TopSim Framework</vt:lpstr>
      <vt:lpstr>TopSim Framework</vt:lpstr>
      <vt:lpstr>TopSim Framework</vt:lpstr>
      <vt:lpstr>TopSim Framework</vt:lpstr>
      <vt:lpstr>TopSim Framework</vt:lpstr>
      <vt:lpstr>TopSim Framework</vt:lpstr>
      <vt:lpstr>TopSim Framework</vt:lpstr>
      <vt:lpstr>FIM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Pedro Mazza</dc:creator>
  <cp:lastModifiedBy>leo.duarte duarte</cp:lastModifiedBy>
  <cp:revision>436</cp:revision>
  <dcterms:created xsi:type="dcterms:W3CDTF">2013-12-12T16:29:02Z</dcterms:created>
  <dcterms:modified xsi:type="dcterms:W3CDTF">2017-11-29T19:10:10Z</dcterms:modified>
</cp:coreProperties>
</file>