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90" r:id="rId2"/>
    <p:sldId id="258" r:id="rId3"/>
    <p:sldId id="259" r:id="rId4"/>
    <p:sldId id="263" r:id="rId5"/>
    <p:sldId id="292" r:id="rId6"/>
    <p:sldId id="257" r:id="rId7"/>
    <p:sldId id="260" r:id="rId8"/>
    <p:sldId id="266" r:id="rId9"/>
    <p:sldId id="265" r:id="rId10"/>
    <p:sldId id="264" r:id="rId11"/>
    <p:sldId id="267" r:id="rId12"/>
    <p:sldId id="261" r:id="rId13"/>
    <p:sldId id="268" r:id="rId14"/>
    <p:sldId id="286" r:id="rId15"/>
    <p:sldId id="269" r:id="rId16"/>
    <p:sldId id="270" r:id="rId17"/>
    <p:sldId id="271" r:id="rId18"/>
    <p:sldId id="293" r:id="rId19"/>
    <p:sldId id="291" r:id="rId20"/>
    <p:sldId id="275" r:id="rId21"/>
    <p:sldId id="276" r:id="rId22"/>
    <p:sldId id="294" r:id="rId23"/>
    <p:sldId id="277" r:id="rId24"/>
    <p:sldId id="278" r:id="rId25"/>
    <p:sldId id="279" r:id="rId26"/>
    <p:sldId id="280" r:id="rId27"/>
    <p:sldId id="282" r:id="rId28"/>
    <p:sldId id="283" r:id="rId29"/>
    <p:sldId id="284" r:id="rId30"/>
    <p:sldId id="285" r:id="rId31"/>
    <p:sldId id="262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FFCC00"/>
    <a:srgbClr val="FF9900"/>
    <a:srgbClr val="5F5F5F"/>
    <a:srgbClr val="7F7F7F"/>
    <a:srgbClr val="FF7F7F"/>
    <a:srgbClr val="967F7F"/>
    <a:srgbClr val="FF66CC"/>
    <a:srgbClr val="080808"/>
    <a:srgbClr val="1C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74" autoAdjust="0"/>
    <p:restoredTop sz="56719" autoAdjust="0"/>
  </p:normalViewPr>
  <p:slideViewPr>
    <p:cSldViewPr>
      <p:cViewPr varScale="1">
        <p:scale>
          <a:sx n="41" d="100"/>
          <a:sy n="41" d="100"/>
        </p:scale>
        <p:origin x="-136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6D367A-0E87-4E72-8B7B-A7FA7755E433}" type="datetimeFigureOut">
              <a:rPr lang="zh-CN" altLang="en-US" smtClean="0"/>
              <a:pPr/>
              <a:t>2011/12/30</a:t>
            </a:fld>
            <a:endParaRPr lang="zh-CN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2A67F4-4121-4D00-B74F-3697A6DD051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905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Our new </a:t>
            </a:r>
            <a:r>
              <a:rPr lang="en-US" baseline="0" dirty="0" smtClean="0"/>
              <a:t>technique aims to improve the performance of real-time rendering applications.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A67F4-4121-4D00-B74F-3697A6DD051F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44972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Overview: 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We have a pair of source frames t and t+1, which we call I-frames, rendered at runtime. 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After </a:t>
            </a:r>
            <a:r>
              <a:rPr lang="en-US" baseline="0" dirty="0" err="1" smtClean="0"/>
              <a:t>I_t</a:t>
            </a:r>
            <a:r>
              <a:rPr lang="en-US" baseline="0" dirty="0" smtClean="0"/>
              <a:t> and I_t+1 are available we immediately generate and display the in-between B-frames, using bidirectional reprojection. </a:t>
            </a:r>
          </a:p>
          <a:p>
            <a:pPr marL="0" indent="0">
              <a:buNone/>
            </a:pPr>
            <a:endParaRPr lang="en-US" baseline="0" dirty="0" smtClean="0"/>
          </a:p>
          <a:p>
            <a:pPr marL="0" indent="0">
              <a:buNone/>
            </a:pPr>
            <a:r>
              <a:rPr lang="en-US" baseline="0" dirty="0" smtClean="0"/>
              <a:t>Two approaches for </a:t>
            </a:r>
            <a:r>
              <a:rPr lang="en-US" baseline="0" dirty="0" err="1" smtClean="0"/>
              <a:t>Bireproj</a:t>
            </a:r>
            <a:r>
              <a:rPr lang="en-US" baseline="0" dirty="0" smtClean="0"/>
              <a:t>: 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Scene assisted method, which is an extension of the reverse reprojection cache by </a:t>
            </a:r>
            <a:r>
              <a:rPr lang="en-US" baseline="0" dirty="0" err="1" smtClean="0"/>
              <a:t>Nehab</a:t>
            </a:r>
            <a:r>
              <a:rPr lang="en-US" baseline="0" dirty="0" smtClean="0"/>
              <a:t> 2007;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Image-based method, which is our major contribution.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A67F4-4121-4D00-B74F-3697A6DD051F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5596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</a:t>
            </a:r>
            <a:r>
              <a:rPr lang="en-US" baseline="0" dirty="0" smtClean="0"/>
              <a:t>cene-assisted method:</a:t>
            </a:r>
          </a:p>
          <a:p>
            <a:endParaRPr lang="en-US" baseline="0" dirty="0" smtClean="0"/>
          </a:p>
          <a:p>
            <a:r>
              <a:rPr lang="en-US" baseline="0" dirty="0" smtClean="0"/>
              <a:t>1. We rasterize each in-between B-frame. When doing that, we perform reverse reprojection onto both I-frames, and then fetch the color for each pixel. </a:t>
            </a:r>
          </a:p>
          <a:p>
            <a:r>
              <a:rPr lang="en-US" baseline="0" dirty="0" smtClean="0"/>
              <a:t>(Reprojection is computed on a per-vertex basis and is very efficient. )</a:t>
            </a:r>
          </a:p>
          <a:p>
            <a:endParaRPr lang="en-US" baseline="0" dirty="0" smtClean="0"/>
          </a:p>
          <a:p>
            <a:r>
              <a:rPr lang="en-US" baseline="0" dirty="0" smtClean="0"/>
              <a:t>2. To test whether the occlusion changes in the I-frames, we test if the </a:t>
            </a:r>
            <a:r>
              <a:rPr lang="en-US" baseline="0" dirty="0" err="1" smtClean="0"/>
              <a:t>reprojected</a:t>
            </a:r>
            <a:r>
              <a:rPr lang="en-US" baseline="0" dirty="0" smtClean="0"/>
              <a:t> depth equals the stored depth. 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3</a:t>
            </a:r>
            <a:r>
              <a:rPr lang="en-US" baseline="0" dirty="0" smtClean="0"/>
              <a:t>. After that we blend the visible results based on alpha.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A67F4-4121-4D00-B74F-3697A6DD051F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71392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Image-based scheme does not need to rasterize the in-between frames.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Instead, it performs reprojection by searching in flow fields: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We generate two motion flow fields </a:t>
            </a:r>
            <a:r>
              <a:rPr lang="en-US" baseline="0" dirty="0" err="1" smtClean="0"/>
              <a:t>V_t^f</a:t>
            </a:r>
            <a:r>
              <a:rPr lang="en-US" baseline="0" dirty="0" smtClean="0"/>
              <a:t> and V_t+1^b for storing reciprocal correspondence between the two I-frames.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For each pixel in the target B-frame, we search in the forward flow field </a:t>
            </a:r>
            <a:r>
              <a:rPr lang="en-US" baseline="0" dirty="0" err="1" smtClean="0"/>
              <a:t>V_t^f</a:t>
            </a:r>
            <a:r>
              <a:rPr lang="en-US" baseline="0" dirty="0" smtClean="0"/>
              <a:t> to reproject to I-frame t, and in the backward flow field V_t+1^b to reproject to I-frame t+1.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After that we can load and blend colors, similar to the scene-assisted method.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A67F4-4121-4D00-B74F-3697A6DD051F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65437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We</a:t>
            </a:r>
            <a:r>
              <a:rPr lang="en-US" altLang="zh-CN" baseline="0" dirty="0" smtClean="0"/>
              <a:t> perform this search using an iterative algorithm. </a:t>
            </a:r>
          </a:p>
          <a:p>
            <a:endParaRPr lang="en-US" altLang="zh-CN" baseline="0" dirty="0" smtClean="0"/>
          </a:p>
          <a:p>
            <a:r>
              <a:rPr lang="en-US" altLang="zh-CN" baseline="0" dirty="0" smtClean="0"/>
              <a:t>The assumptions are (1) the motion between frame t and t+1 are linear, and (2) the </a:t>
            </a:r>
            <a:r>
              <a:rPr lang="en-US" sz="1200" dirty="0" smtClean="0"/>
              <a:t>motion flow field is continuous and smooth. </a:t>
            </a:r>
          </a:p>
          <a:p>
            <a:endParaRPr lang="en-US" sz="1200" dirty="0" smtClean="0"/>
          </a:p>
          <a:p>
            <a:r>
              <a:rPr lang="en-US" sz="1200" dirty="0" smtClean="0"/>
              <a:t>For each point </a:t>
            </a:r>
            <a:r>
              <a:rPr lang="en-US" sz="1200" dirty="0" err="1" smtClean="0"/>
              <a:t>P_t+alpha</a:t>
            </a:r>
            <a:r>
              <a:rPr lang="en-US" sz="1200" baseline="0" dirty="0" smtClean="0"/>
              <a:t> in the in-between frame </a:t>
            </a:r>
            <a:r>
              <a:rPr lang="en-US" sz="1200" baseline="0" dirty="0" err="1" smtClean="0"/>
              <a:t>t+alpha</a:t>
            </a:r>
            <a:r>
              <a:rPr lang="en-US" sz="1200" baseline="0" dirty="0" smtClean="0"/>
              <a:t>, we want to search for PT in the motion flow field VTF, such that </a:t>
            </a:r>
            <a:r>
              <a:rPr lang="en-US" sz="1200" baseline="0" dirty="0" err="1" smtClean="0"/>
              <a:t>P_t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reprojects</a:t>
            </a:r>
            <a:r>
              <a:rPr lang="en-US" sz="1200" baseline="0" dirty="0" smtClean="0"/>
              <a:t> to </a:t>
            </a:r>
            <a:r>
              <a:rPr lang="en-US" sz="1200" baseline="0" dirty="0" err="1" smtClean="0"/>
              <a:t>P_t+alpha</a:t>
            </a:r>
            <a:r>
              <a:rPr lang="en-US" sz="1200" baseline="0" dirty="0" smtClean="0"/>
              <a:t> in the alpha fraction of time. </a:t>
            </a:r>
          </a:p>
          <a:p>
            <a:endParaRPr lang="en-US" sz="1200" baseline="0" dirty="0" smtClean="0"/>
          </a:p>
          <a:p>
            <a:r>
              <a:rPr lang="en-US" sz="1200" baseline="0" dirty="0" smtClean="0"/>
              <a:t>And we also perform a similar search in the backward flow field V_t+1^b for P_t+1. </a:t>
            </a:r>
          </a:p>
          <a:p>
            <a:r>
              <a:rPr lang="en-US" sz="1200" baseline="0" dirty="0" smtClean="0"/>
              <a:t>This is basically an inverse mapping problem.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A67F4-4121-4D00-B74F-3697A6DD051F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19119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The iterative search process:</a:t>
            </a:r>
          </a:p>
          <a:p>
            <a:pPr marL="228600" indent="-228600">
              <a:buAutoNum type="arabicPeriod"/>
            </a:pPr>
            <a:r>
              <a:rPr lang="en-US" altLang="zh-CN" baseline="0" dirty="0" smtClean="0"/>
              <a:t>We first initialize the reprojection vector V using the alpha portion of the forward motion flow at point </a:t>
            </a:r>
            <a:r>
              <a:rPr lang="en-US" altLang="zh-CN" baseline="0" dirty="0" err="1" smtClean="0"/>
              <a:t>PT+alpha</a:t>
            </a:r>
            <a:r>
              <a:rPr lang="en-US" altLang="zh-CN" baseline="0" dirty="0" smtClean="0"/>
              <a:t>.</a:t>
            </a:r>
          </a:p>
          <a:p>
            <a:pPr marL="228600" indent="-228600">
              <a:buAutoNum type="arabicPeriod"/>
            </a:pPr>
            <a:r>
              <a:rPr lang="en-US" altLang="zh-CN" baseline="0" dirty="0" smtClean="0"/>
              <a:t>Then we attempt to find </a:t>
            </a:r>
            <a:r>
              <a:rPr lang="en-US" altLang="zh-CN" baseline="0" dirty="0" err="1" smtClean="0"/>
              <a:t>p_t</a:t>
            </a:r>
            <a:r>
              <a:rPr lang="en-US" altLang="zh-CN" baseline="0" dirty="0" smtClean="0"/>
              <a:t> using this vector V by tracing back from </a:t>
            </a:r>
            <a:r>
              <a:rPr lang="en-US" altLang="zh-CN" baseline="0" dirty="0" err="1" smtClean="0"/>
              <a:t>PT+alpha</a:t>
            </a:r>
            <a:r>
              <a:rPr lang="en-US" altLang="zh-CN" baseline="0" dirty="0" smtClean="0"/>
              <a:t>. </a:t>
            </a:r>
          </a:p>
          <a:p>
            <a:pPr marL="228600" indent="-228600">
              <a:buAutoNum type="arabicPeriod"/>
            </a:pPr>
            <a:r>
              <a:rPr lang="en-US" altLang="zh-CN" baseline="0" dirty="0" smtClean="0"/>
              <a:t>We update V using the flow vector at the current PT estimate, and we repeat the last two steps until it converges. </a:t>
            </a:r>
          </a:p>
          <a:p>
            <a:pPr marL="0" indent="0">
              <a:buNone/>
            </a:pPr>
            <a:r>
              <a:rPr lang="en-US" altLang="zh-CN" baseline="0" dirty="0" smtClean="0"/>
              <a:t>In our experiments, 3 iterations suffice to produce an accurate result. 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A67F4-4121-4D00-B74F-3697A6DD051F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19119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For</a:t>
            </a:r>
            <a:r>
              <a:rPr lang="en-US" altLang="zh-CN" baseline="0" dirty="0" smtClean="0"/>
              <a:t> visibility test (image-based algorithm):</a:t>
            </a:r>
          </a:p>
          <a:p>
            <a:pPr marL="228600" indent="-228600">
              <a:buAutoNum type="arabicPeriod"/>
            </a:pPr>
            <a:r>
              <a:rPr lang="en-US" altLang="zh-CN" baseline="0" dirty="0" smtClean="0"/>
              <a:t>Check the reprojection error, or the residual between </a:t>
            </a:r>
            <a:r>
              <a:rPr lang="en-US" altLang="zh-CN" baseline="0" dirty="0" err="1" smtClean="0"/>
              <a:t>P_t</a:t>
            </a:r>
            <a:r>
              <a:rPr lang="en-US" altLang="zh-CN" baseline="0" dirty="0" smtClean="0"/>
              <a:t> + v and P_{</a:t>
            </a:r>
            <a:r>
              <a:rPr lang="en-US" altLang="zh-CN" baseline="0" dirty="0" err="1" smtClean="0"/>
              <a:t>t+alpha</a:t>
            </a:r>
            <a:r>
              <a:rPr lang="en-US" altLang="zh-CN" baseline="0" dirty="0" smtClean="0"/>
              <a:t>}. </a:t>
            </a:r>
            <a:br>
              <a:rPr lang="en-US" altLang="zh-CN" baseline="0" dirty="0" smtClean="0"/>
            </a:br>
            <a:r>
              <a:rPr lang="en-US" altLang="zh-CN" baseline="0" dirty="0" smtClean="0"/>
              <a:t>(Large error indicates unreliable reprojection from Pt. In that case we can use the more precise side of </a:t>
            </a:r>
            <a:r>
              <a:rPr lang="en-US" altLang="zh-CN" baseline="0" dirty="0" err="1" smtClean="0"/>
              <a:t>Pt</a:t>
            </a:r>
            <a:r>
              <a:rPr lang="en-US" altLang="zh-CN" baseline="0" dirty="0" smtClean="0"/>
              <a:t> or Pt+1 to readjust the other, since they have correspondence. )</a:t>
            </a:r>
          </a:p>
          <a:p>
            <a:pPr marL="228600" indent="-228600">
              <a:buAutoNum type="arabicPeriod"/>
            </a:pPr>
            <a:r>
              <a:rPr lang="en-US" altLang="zh-CN" baseline="0" dirty="0" smtClean="0"/>
              <a:t>Check whether the scene depth between frame t and t+1 is significantly different, which implies occlusion changes. In that case we always trust the one with a smaller depth. 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A67F4-4121-4D00-B74F-3697A6DD051F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81751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Assumption of image-based approach: the motion field is continuous and smooth. 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In reality this only holds in a piecewise manner. 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Two related problems:</a:t>
            </a:r>
          </a:p>
          <a:p>
            <a:pPr marL="2286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baseline="0" dirty="0" smtClean="0"/>
              <a:t>the initial vector V can be totally wrong across object boundaries;</a:t>
            </a:r>
          </a:p>
          <a:p>
            <a:pPr marL="2286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baseline="0" dirty="0" smtClean="0"/>
              <a:t>the search steps can fall off the object and fail to converge. 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We perform additional search initialization to overcome these problems. </a:t>
            </a:r>
          </a:p>
          <a:p>
            <a:pPr marL="2286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baseline="0" dirty="0" smtClean="0"/>
              <a:t>we try 4 more candidates around the current pixel position, and we also attempt to initialize </a:t>
            </a:r>
            <a:r>
              <a:rPr lang="en-US" sz="1200" dirty="0" smtClean="0"/>
              <a:t>using the result from a</a:t>
            </a:r>
            <a:r>
              <a:rPr lang="en-US" sz="1200" baseline="0" dirty="0" smtClean="0"/>
              <a:t> closer </a:t>
            </a:r>
            <a:r>
              <a:rPr lang="en-US" sz="1200" dirty="0" smtClean="0"/>
              <a:t>B-frame other than </a:t>
            </a:r>
            <a:r>
              <a:rPr lang="en-US" sz="1200" baseline="0" dirty="0" smtClean="0"/>
              <a:t>the I-frame. </a:t>
            </a:r>
          </a:p>
          <a:p>
            <a:pPr marL="2286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1200" baseline="0" dirty="0" smtClean="0"/>
              <a:t>we attempt to </a:t>
            </a:r>
            <a:r>
              <a:rPr lang="en-US" sz="2000" baseline="0" dirty="0" smtClean="0"/>
              <a:t>i</a:t>
            </a:r>
            <a:r>
              <a:rPr lang="en-US" sz="2000" dirty="0" smtClean="0"/>
              <a:t>nitialize using the vector from the opposite I-frame</a:t>
            </a:r>
            <a:r>
              <a:rPr lang="en-US" sz="1200" dirty="0" smtClean="0"/>
              <a:t>,</a:t>
            </a:r>
            <a:r>
              <a:rPr lang="en-US" sz="1200" baseline="0" dirty="0" smtClean="0"/>
              <a:t> to avoid large steps. </a:t>
            </a:r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A67F4-4121-4D00-B74F-3697A6DD051F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19385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Results comparing these approaches: (all</a:t>
            </a:r>
            <a:r>
              <a:rPr lang="en-US" baseline="0" dirty="0" smtClean="0"/>
              <a:t> are variants of</a:t>
            </a:r>
            <a:r>
              <a:rPr lang="en-US" dirty="0" smtClean="0"/>
              <a:t> the middle B-frame</a:t>
            </a:r>
            <a:r>
              <a:rPr lang="en-US" baseline="0" dirty="0" smtClean="0"/>
              <a:t> in the first row)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With linear blending we see how the globe in the two I-frames overlap.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With no additional initialization, only the overlapping regions are properly initialized. 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With initialization from the opposite frame, we see a more complete globe.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By adding proper initialization across object boundaries, all the regions are correctly </a:t>
            </a:r>
            <a:r>
              <a:rPr lang="en-US" baseline="0" dirty="0" err="1" smtClean="0"/>
              <a:t>reprojected</a:t>
            </a:r>
            <a:r>
              <a:rPr lang="en-US" baseline="0" dirty="0" smtClean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A67F4-4121-4D00-B74F-3697A6DD051F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83197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additional search initialization may still</a:t>
            </a:r>
            <a:r>
              <a:rPr lang="en-US" baseline="0" dirty="0" smtClean="0"/>
              <a:t> fail on fast moving thin objects, like the windmill blade shown here.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An advantage of our method is that our scene-assisted method and image-based method, and even the original rendering technique can share the same set of input and output buffers, which means they can inter-operate at the lowest cost.</a:t>
            </a:r>
          </a:p>
          <a:p>
            <a:endParaRPr lang="en-US" baseline="0" dirty="0" smtClean="0"/>
          </a:p>
          <a:p>
            <a:r>
              <a:rPr lang="en-US" baseline="0" dirty="0" smtClean="0"/>
              <a:t>Bottom row:</a:t>
            </a:r>
          </a:p>
          <a:p>
            <a:r>
              <a:rPr lang="en-US" baseline="0" dirty="0" smtClean="0"/>
              <a:t>“2”: our image-based algorithm struggles in this extreme case. </a:t>
            </a:r>
          </a:p>
          <a:p>
            <a:r>
              <a:rPr lang="en-US" baseline="0" dirty="0" smtClean="0"/>
              <a:t>“3”: we perform an additional scene-assisted pass on only the thin objects, and the result improves significantly at a low cost. </a:t>
            </a:r>
          </a:p>
          <a:p>
            <a:r>
              <a:rPr lang="en-US" baseline="0" dirty="0" smtClean="0"/>
              <a:t>“4”: To further improve this, we can even separate the thin object rendering from our pipeline. This provides better handling of double occlusions.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A67F4-4121-4D00-B74F-3697A6DD051F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78426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I-frame rendering is much slower than B-frame rendering:</a:t>
            </a:r>
          </a:p>
          <a:p>
            <a:r>
              <a:rPr lang="en-US" baseline="0" dirty="0" smtClean="0"/>
              <a:t>during the time when I-frames are rendered, we have to generate and display B-frames at the same time to maintain a stable </a:t>
            </a:r>
            <a:r>
              <a:rPr lang="en-US" baseline="0" dirty="0" err="1" smtClean="0"/>
              <a:t>framerate</a:t>
            </a:r>
            <a:r>
              <a:rPr lang="en-US" baseline="0" dirty="0" smtClean="0"/>
              <a:t>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partition the I-frame rendering tasks evenly (red boxes), and interleave this task with B-frame computation and display (green boxes).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I-frame t should start rendering more than one frame before it’s displayed. </a:t>
            </a:r>
          </a:p>
          <a:p>
            <a:r>
              <a:rPr lang="en-US" baseline="0" dirty="0" smtClean="0"/>
              <a:t>This introduces an additional lag to interactive rendering.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A67F4-4121-4D00-B74F-3697A6DD051F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42710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The highlighted items are the major contributions of this paper.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A67F4-4121-4D00-B74F-3697A6DD051F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08222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Analyze the</a:t>
            </a:r>
            <a:r>
              <a:rPr lang="en-US" baseline="0" dirty="0" smtClean="0"/>
              <a:t> lag under two common scenarios: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Double buffering:</a:t>
            </a:r>
            <a:br>
              <a:rPr lang="en-US" baseline="0" dirty="0" smtClean="0"/>
            </a:br>
            <a:r>
              <a:rPr lang="en-US" baseline="0" dirty="0" smtClean="0"/>
              <a:t>After an animation input is given, standard rendering takes one time step to display the result. </a:t>
            </a:r>
            <a:br>
              <a:rPr lang="en-US" baseline="0" dirty="0" smtClean="0"/>
            </a:br>
            <a:r>
              <a:rPr lang="en-US" baseline="0" dirty="0" smtClean="0"/>
              <a:t>With </a:t>
            </a:r>
            <a:r>
              <a:rPr lang="en-US" baseline="0" dirty="0" err="1" smtClean="0"/>
              <a:t>Bireproj</a:t>
            </a:r>
            <a:r>
              <a:rPr lang="en-US" baseline="0" dirty="0" smtClean="0"/>
              <a:t>, although it takes a little bit less than 2 time steps to show it in I-frame, the input can already be seen in the first related B-frame, which takes slightly more than one time step to show. 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Render ahead queue (commonly implemented in game engines and drivers)</a:t>
            </a:r>
            <a:br>
              <a:rPr lang="en-US" baseline="0" dirty="0" smtClean="0"/>
            </a:br>
            <a:r>
              <a:rPr lang="en-US" baseline="0" dirty="0" smtClean="0"/>
              <a:t>Both the original and </a:t>
            </a:r>
            <a:r>
              <a:rPr lang="en-US" baseline="0" dirty="0" err="1" smtClean="0"/>
              <a:t>Bireproj</a:t>
            </a:r>
            <a:r>
              <a:rPr lang="en-US" baseline="0" dirty="0" smtClean="0"/>
              <a:t> rendering take 2 time steps to see an input. </a:t>
            </a:r>
          </a:p>
          <a:p>
            <a:pPr marL="228600" indent="-228600">
              <a:buAutoNum type="arabicPeriod"/>
            </a:pPr>
            <a:endParaRPr lang="en-US" baseline="0" dirty="0" smtClean="0"/>
          </a:p>
          <a:p>
            <a:pPr marL="0" indent="0">
              <a:buNone/>
            </a:pPr>
            <a:r>
              <a:rPr lang="en-US" baseline="0" dirty="0" smtClean="0"/>
              <a:t>The </a:t>
            </a:r>
            <a:r>
              <a:rPr lang="en-US" baseline="0" dirty="0" err="1" smtClean="0"/>
              <a:t>Bireproj</a:t>
            </a:r>
            <a:r>
              <a:rPr lang="en-US" baseline="0" dirty="0" smtClean="0"/>
              <a:t> lag is similar to the standard one? </a:t>
            </a:r>
          </a:p>
          <a:p>
            <a:pPr marL="0" indent="0">
              <a:buNone/>
            </a:pPr>
            <a:r>
              <a:rPr lang="en-US" baseline="0" dirty="0" smtClean="0"/>
              <a:t>We verify this with a user study.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A67F4-4121-4D00-B74F-3697A6DD051F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91895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use this</a:t>
            </a:r>
            <a:r>
              <a:rPr lang="en-US" baseline="0" dirty="0" smtClean="0"/>
              <a:t> simple ball shooting game in the user study.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goal of this game is to click as many green balls as possible, while avoiding red ones and null clicks.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Each subject plays this game in different modes, and we record a set of objective and subjective measurements to compare these modes.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A67F4-4121-4D00-B74F-3697A6DD051F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30027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</a:t>
            </a:r>
            <a:r>
              <a:rPr lang="en-US" baseline="0" dirty="0" smtClean="0"/>
              <a:t> assume that the standard rendering runs at 15fps, which is the baseline method.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use </a:t>
            </a:r>
            <a:r>
              <a:rPr lang="en-US" baseline="0" dirty="0" err="1" smtClean="0"/>
              <a:t>bireproj</a:t>
            </a:r>
            <a:r>
              <a:rPr lang="en-US" baseline="0" dirty="0" smtClean="0"/>
              <a:t> to up-convert it 60 fps, and compare the results.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also compare </a:t>
            </a:r>
            <a:r>
              <a:rPr lang="en-US" baseline="0" dirty="0" err="1" smtClean="0"/>
              <a:t>Bireproj</a:t>
            </a:r>
            <a:r>
              <a:rPr lang="en-US" baseline="0" dirty="0" smtClean="0"/>
              <a:t> against simulated 30fps and 60 fps modes (not achievable in reality).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To estimate the perceived lag, we also compare </a:t>
            </a:r>
            <a:r>
              <a:rPr lang="en-US" baseline="0" dirty="0" err="1" smtClean="0"/>
              <a:t>Bireproj</a:t>
            </a:r>
            <a:r>
              <a:rPr lang="en-US" baseline="0" dirty="0" smtClean="0"/>
              <a:t> with three artificially lagged modes, with 50 to 200 milliseconds of additional lag.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subjects play all these modes randomly.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A67F4-4121-4D00-B74F-3697A6DD051F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627890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The</a:t>
            </a:r>
            <a:r>
              <a:rPr lang="en-US" altLang="zh-CN" baseline="0" dirty="0" smtClean="0"/>
              <a:t> </a:t>
            </a:r>
            <a:r>
              <a:rPr lang="en-US" altLang="zh-CN" dirty="0" smtClean="0"/>
              <a:t>scoreboard:</a:t>
            </a:r>
          </a:p>
          <a:p>
            <a:r>
              <a:rPr lang="en-US" altLang="zh-CN" baseline="0" dirty="0" smtClean="0"/>
              <a:t>Columns: the different modes that we compare to;</a:t>
            </a:r>
          </a:p>
          <a:p>
            <a:r>
              <a:rPr lang="en-US" altLang="zh-CN" baseline="0" dirty="0" smtClean="0"/>
              <a:t>Rows: the objective and subjective measurements. </a:t>
            </a:r>
          </a:p>
          <a:p>
            <a:endParaRPr lang="en-US" altLang="zh-CN" baseline="0" dirty="0" smtClean="0"/>
          </a:p>
          <a:p>
            <a:r>
              <a:rPr lang="en-US" altLang="zh-CN" baseline="0" dirty="0" smtClean="0"/>
              <a:t>Blue dots means </a:t>
            </a:r>
            <a:r>
              <a:rPr lang="en-US" altLang="zh-CN" baseline="0" dirty="0" err="1" smtClean="0"/>
              <a:t>Bireproj</a:t>
            </a:r>
            <a:r>
              <a:rPr lang="en-US" altLang="zh-CN" baseline="0" dirty="0" smtClean="0"/>
              <a:t> wins, red dots means </a:t>
            </a:r>
            <a:r>
              <a:rPr lang="en-US" altLang="zh-CN" baseline="0" dirty="0" err="1" smtClean="0"/>
              <a:t>Bireproj</a:t>
            </a:r>
            <a:r>
              <a:rPr lang="en-US" altLang="zh-CN" baseline="0" dirty="0" smtClean="0"/>
              <a:t> loses, and gray means a tie. </a:t>
            </a:r>
          </a:p>
          <a:p>
            <a:endParaRPr lang="en-US" altLang="zh-CN" baseline="0" dirty="0" smtClean="0"/>
          </a:p>
          <a:p>
            <a:pPr marL="228600" indent="-228600">
              <a:buAutoNum type="arabicPeriod"/>
            </a:pPr>
            <a:r>
              <a:rPr lang="en-US" altLang="zh-CN" baseline="0" dirty="0" err="1" smtClean="0"/>
              <a:t>Bireproj</a:t>
            </a:r>
            <a:r>
              <a:rPr lang="en-US" altLang="zh-CN" baseline="0" dirty="0" smtClean="0"/>
              <a:t> gives better results than 15fps, but is not as good as the simulated 30fps or 60 fps. (The lag diminishes in these simulated modes. )</a:t>
            </a:r>
          </a:p>
          <a:p>
            <a:pPr marL="228600" indent="-228600">
              <a:buAutoNum type="arabicPeriod"/>
            </a:pPr>
            <a:r>
              <a:rPr lang="en-US" altLang="zh-CN" baseline="0" dirty="0" smtClean="0"/>
              <a:t>Lagged mode (additional lag to simulated 60 fps): </a:t>
            </a:r>
            <a:r>
              <a:rPr lang="en-US" altLang="zh-CN" baseline="0" dirty="0" err="1" smtClean="0"/>
              <a:t>Bireproj</a:t>
            </a:r>
            <a:r>
              <a:rPr lang="en-US" altLang="zh-CN" baseline="0" dirty="0" smtClean="0"/>
              <a:t> has a perceived lag slightly larger than 50ms, but much smaller than a hundred. This is similar to the baseline lag 66.7ms in standard 15fps. </a:t>
            </a:r>
          </a:p>
          <a:p>
            <a:pPr marL="228600" indent="-228600">
              <a:buAutoNum type="arabicPeriod"/>
            </a:pPr>
            <a:endParaRPr lang="en-US" altLang="zh-CN" baseline="0" dirty="0" smtClean="0"/>
          </a:p>
          <a:p>
            <a:pPr marL="0" indent="0">
              <a:buNone/>
            </a:pPr>
            <a:r>
              <a:rPr lang="en-US" altLang="zh-CN" baseline="0" dirty="0" smtClean="0"/>
              <a:t>Therefore we can conclude that there is no perceivable additional lag and the results are better than the baseline. 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A67F4-4121-4D00-B74F-3697A6DD051F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107406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Results: </a:t>
            </a:r>
          </a:p>
          <a:p>
            <a:r>
              <a:rPr lang="en-US" baseline="0" dirty="0" smtClean="0"/>
              <a:t>We tested our method on several suitable scenarios.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For all the results, we always generate 3 B-frames per I-frame </a:t>
            </a:r>
            <a:r>
              <a:rPr lang="en-US" baseline="0" dirty="0" err="1" smtClean="0"/>
              <a:t>timestep</a:t>
            </a:r>
            <a:r>
              <a:rPr lang="en-US" baseline="0" dirty="0" smtClean="0"/>
              <a:t>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Image-based </a:t>
            </a:r>
            <a:r>
              <a:rPr lang="en-US" baseline="0" dirty="0" err="1" smtClean="0"/>
              <a:t>bireproj</a:t>
            </a:r>
            <a:r>
              <a:rPr lang="en-US" baseline="0" dirty="0" smtClean="0"/>
              <a:t>: generating a B-frame requires 2-3 milliseconds on 1024x768 on a </a:t>
            </a:r>
            <a:r>
              <a:rPr lang="en-US" baseline="0" dirty="0" err="1" smtClean="0"/>
              <a:t>Geforce</a:t>
            </a:r>
            <a:r>
              <a:rPr lang="en-US" baseline="0" dirty="0" smtClean="0"/>
              <a:t> 8800. </a:t>
            </a:r>
          </a:p>
          <a:p>
            <a:r>
              <a:rPr lang="en-US" baseline="0" dirty="0" smtClean="0"/>
              <a:t>The percentage of pixels that are correctly </a:t>
            </a:r>
            <a:r>
              <a:rPr lang="en-US" baseline="0" dirty="0" err="1" smtClean="0"/>
              <a:t>reprojected</a:t>
            </a:r>
            <a:r>
              <a:rPr lang="en-US" baseline="0" dirty="0" smtClean="0"/>
              <a:t> is larger than 99.6%.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A67F4-4121-4D00-B74F-3697A6DD051F}" type="slidenum">
              <a:rPr lang="zh-CN" altLang="en-US" smtClean="0"/>
              <a:pPr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384964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Fill-bound </a:t>
            </a:r>
            <a:r>
              <a:rPr lang="en-US" baseline="0" dirty="0" err="1" smtClean="0"/>
              <a:t>scene:an</a:t>
            </a:r>
            <a:r>
              <a:rPr lang="en-US" baseline="0" dirty="0" smtClean="0"/>
              <a:t> expensive pixel shader applied on a crowd of walking characters.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With both methods (image-based and scene assisted) the framerate is boosted by nearly 3 times.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A67F4-4121-4D00-B74F-3697A6DD051F}" type="slidenum">
              <a:rPr lang="zh-CN" altLang="en-US" smtClean="0"/>
              <a:pPr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145666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Geometry-</a:t>
            </a:r>
            <a:r>
              <a:rPr lang="en-US" baseline="0" dirty="0" smtClean="0"/>
              <a:t>bound  (or vertex-bound) terrain scene.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With scene-assisted method, there is no speed gain because we have to rasterize the complex geometry for each B-frame.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With image-based method, the </a:t>
            </a:r>
            <a:r>
              <a:rPr lang="en-US" baseline="0" dirty="0" err="1" smtClean="0"/>
              <a:t>framerate</a:t>
            </a:r>
            <a:r>
              <a:rPr lang="en-US" baseline="0" dirty="0" smtClean="0"/>
              <a:t> is boosted by nearly 3 times.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A67F4-4121-4D00-B74F-3697A6DD051F}" type="slidenum">
              <a:rPr lang="zh-CN" altLang="en-US" smtClean="0"/>
              <a:pPr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361420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Multi-pass rendering effects. </a:t>
            </a:r>
          </a:p>
          <a:p>
            <a:endParaRPr lang="en-US" dirty="0" smtClean="0"/>
          </a:p>
          <a:p>
            <a:r>
              <a:rPr lang="en-US" dirty="0" smtClean="0"/>
              <a:t>This</a:t>
            </a:r>
            <a:r>
              <a:rPr lang="en-US" baseline="0" dirty="0" smtClean="0"/>
              <a:t> deferred shading style demo is difficult for </a:t>
            </a:r>
            <a:r>
              <a:rPr lang="en-US" baseline="0" dirty="0" err="1" smtClean="0"/>
              <a:t>uni</a:t>
            </a:r>
            <a:r>
              <a:rPr lang="en-US" baseline="0" dirty="0" smtClean="0"/>
              <a:t>-directional reprojection techniques, primarily because of the difficulty to </a:t>
            </a:r>
            <a:r>
              <a:rPr lang="en-US" baseline="0" dirty="0" err="1" smtClean="0"/>
              <a:t>reshade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disocclusions</a:t>
            </a:r>
            <a:r>
              <a:rPr lang="en-US" baseline="0" dirty="0" smtClean="0"/>
              <a:t>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With </a:t>
            </a:r>
            <a:r>
              <a:rPr lang="en-US" baseline="0" dirty="0" err="1" smtClean="0"/>
              <a:t>bireproj</a:t>
            </a:r>
            <a:r>
              <a:rPr lang="en-US" baseline="0" dirty="0" smtClean="0"/>
              <a:t>, no </a:t>
            </a:r>
            <a:r>
              <a:rPr lang="en-US" baseline="0" dirty="0" err="1" smtClean="0"/>
              <a:t>reshade</a:t>
            </a:r>
            <a:r>
              <a:rPr lang="en-US" baseline="0" dirty="0" smtClean="0"/>
              <a:t> is needed. The speed-up factor is around 3X.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A67F4-4121-4D00-B74F-3697A6DD051F}" type="slidenum">
              <a:rPr lang="zh-CN" altLang="en-US" smtClean="0"/>
              <a:pPr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210914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Motion </a:t>
            </a:r>
            <a:r>
              <a:rPr lang="en-US" baseline="0" dirty="0" smtClean="0"/>
              <a:t>blur effects</a:t>
            </a:r>
            <a:r>
              <a:rPr lang="en-US" baseline="0" dirty="0" smtClean="0"/>
              <a:t>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 this walking scene example we accumulate 10 B-frames per I-frame</a:t>
            </a:r>
            <a:r>
              <a:rPr lang="en-US" baseline="0" dirty="0" smtClean="0"/>
              <a:t>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speed-up over brute-force rendering is 5-6x.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A67F4-4121-4D00-B74F-3697A6DD051F}" type="slidenum">
              <a:rPr lang="zh-CN" altLang="en-US" smtClean="0"/>
              <a:pPr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744224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Bireproj</a:t>
            </a:r>
            <a:r>
              <a:rPr lang="en-US" baseline="0" dirty="0" smtClean="0"/>
              <a:t> improves the smoothness of dynamic lighting and shadows.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compare </a:t>
            </a:r>
            <a:r>
              <a:rPr lang="en-US" baseline="0" dirty="0" err="1" smtClean="0"/>
              <a:t>uni</a:t>
            </a:r>
            <a:r>
              <a:rPr lang="en-US" baseline="0" dirty="0" smtClean="0"/>
              <a:t>-directional reprojection on the left with </a:t>
            </a:r>
            <a:r>
              <a:rPr lang="en-US" baseline="0" dirty="0" err="1" smtClean="0"/>
              <a:t>bireproj</a:t>
            </a:r>
            <a:r>
              <a:rPr lang="en-US" baseline="0" dirty="0" smtClean="0"/>
              <a:t> on the right.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popping  artifacts of the moving shadow and specular highlights is significantly reduced in our result.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then compare </a:t>
            </a:r>
            <a:r>
              <a:rPr lang="en-US" baseline="0" dirty="0" err="1" smtClean="0"/>
              <a:t>bireproj</a:t>
            </a:r>
            <a:r>
              <a:rPr lang="en-US" baseline="0" dirty="0" smtClean="0"/>
              <a:t> with </a:t>
            </a:r>
            <a:r>
              <a:rPr lang="en-US" baseline="0" dirty="0" err="1" smtClean="0"/>
              <a:t>groundtruth</a:t>
            </a:r>
            <a:r>
              <a:rPr lang="en-US" baseline="0" dirty="0" smtClean="0"/>
              <a:t>. They are quite similar.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A67F4-4121-4D00-B74F-3697A6DD051F}" type="slidenum">
              <a:rPr lang="zh-CN" altLang="en-US" smtClean="0"/>
              <a:pPr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80865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This paper focuses on the goal</a:t>
            </a:r>
            <a:r>
              <a:rPr lang="en-US" baseline="0" dirty="0" smtClean="0"/>
              <a:t> of optimizing shading performance for real-time rendering.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baseline="0" dirty="0" smtClean="0"/>
              <a:t>Pack more complex shading effects into the pipeline, or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baseline="0" dirty="0" smtClean="0"/>
              <a:t>Adapt the engine to lower-end platforms.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A general way: generate some cheap in-between frames on the fly during rendering.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We have to lose some quality to trade for performance.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A67F4-4121-4D00-B74F-3697A6DD051F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42231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</a:t>
            </a:r>
            <a:r>
              <a:rPr lang="en-US" baseline="0" dirty="0" smtClean="0"/>
              <a:t> conclude, we present a general purpose rendering acceleration method by performing real-time temporal </a:t>
            </a:r>
            <a:r>
              <a:rPr lang="en-US" baseline="0" dirty="0" err="1" smtClean="0"/>
              <a:t>upsampling</a:t>
            </a:r>
            <a:r>
              <a:rPr lang="en-US" baseline="0" dirty="0" smtClean="0"/>
              <a:t>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introduce bidirectional reprojection and an iterative solution to image-based reprojection.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With </a:t>
            </a:r>
            <a:r>
              <a:rPr lang="en-US" baseline="0" dirty="0" err="1" smtClean="0"/>
              <a:t>bireproj</a:t>
            </a:r>
            <a:r>
              <a:rPr lang="en-US" baseline="0" dirty="0" smtClean="0"/>
              <a:t> there’s no need to </a:t>
            </a:r>
            <a:r>
              <a:rPr lang="en-US" baseline="0" dirty="0" err="1" smtClean="0"/>
              <a:t>reshade</a:t>
            </a:r>
            <a:r>
              <a:rPr lang="en-US" baseline="0" dirty="0" smtClean="0"/>
              <a:t> for </a:t>
            </a:r>
            <a:r>
              <a:rPr lang="en-US" baseline="0" dirty="0" err="1" smtClean="0"/>
              <a:t>disocclusion</a:t>
            </a:r>
            <a:r>
              <a:rPr lang="en-US" baseline="0" dirty="0" smtClean="0"/>
              <a:t>, which significantly simplifies the pipeline and makes it compatible with multi-pass and deferred rendering. </a:t>
            </a:r>
          </a:p>
          <a:p>
            <a:endParaRPr lang="en-US" baseline="0" dirty="0" smtClean="0"/>
          </a:p>
          <a:p>
            <a:r>
              <a:rPr lang="en-US" baseline="0" dirty="0" err="1" smtClean="0"/>
              <a:t>Bireproj</a:t>
            </a:r>
            <a:r>
              <a:rPr lang="en-US" baseline="0" dirty="0" smtClean="0"/>
              <a:t> also achieves better dynamic shading interpolation.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For the effect of lag, we’ve demonstrated that it is small and can be negligible.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A67F4-4121-4D00-B74F-3697A6DD051F}" type="slidenum">
              <a:rPr lang="zh-CN" altLang="en-US" smtClean="0"/>
              <a:pPr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17534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A67F4-4121-4D00-B74F-3697A6DD051F}" type="slidenum">
              <a:rPr lang="zh-CN" altLang="en-US" smtClean="0"/>
              <a:pPr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68375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Avoid</a:t>
            </a:r>
            <a:r>
              <a:rPr lang="en-US" baseline="0" dirty="0" smtClean="0"/>
              <a:t> </a:t>
            </a:r>
            <a:r>
              <a:rPr lang="en-US" dirty="0" smtClean="0"/>
              <a:t>shading</a:t>
            </a:r>
            <a:r>
              <a:rPr lang="en-US" baseline="0" dirty="0" smtClean="0"/>
              <a:t> cost when generating in-between frames: reproject and reuse pixel data from adjacent, similar frames.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In a smooth animation, the shading usually changes very little at a small time increment.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By reusing shading results in neighboring frames, we avoid redundant computation.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An exception is the newly </a:t>
            </a:r>
            <a:r>
              <a:rPr lang="en-US" baseline="0" dirty="0" err="1" smtClean="0"/>
              <a:t>disoccluded</a:t>
            </a:r>
            <a:r>
              <a:rPr lang="en-US" baseline="0" dirty="0" smtClean="0"/>
              <a:t> regions, shown here in red, which may not find correspondence in the previous frame. These regions must be </a:t>
            </a:r>
            <a:r>
              <a:rPr lang="en-US" baseline="0" dirty="0" err="1" smtClean="0"/>
              <a:t>reshaded</a:t>
            </a:r>
            <a:r>
              <a:rPr lang="en-US" baseline="0" dirty="0" smtClean="0"/>
              <a:t>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A67F4-4121-4D00-B74F-3697A6DD051F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04730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Three different aspects</a:t>
            </a:r>
            <a:r>
              <a:rPr lang="en-US" altLang="zh-CN" baseline="0" dirty="0" smtClean="0"/>
              <a:t> of reprojection methods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A67F4-4121-4D00-B74F-3697A6DD051F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75015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baseline="0" dirty="0" smtClean="0"/>
              <a:t>Generate a new frame </a:t>
            </a:r>
            <a:r>
              <a:rPr lang="en-US" altLang="zh-CN" baseline="0" dirty="0" err="1" smtClean="0"/>
              <a:t>t+alpha</a:t>
            </a:r>
            <a:r>
              <a:rPr lang="en-US" altLang="zh-CN" baseline="0" dirty="0" smtClean="0"/>
              <a:t> between two normally shaded frames t and t+1:</a:t>
            </a:r>
          </a:p>
          <a:p>
            <a:pPr marL="228600" indent="-228600">
              <a:buAutoNum type="arabicPeriod"/>
            </a:pPr>
            <a:r>
              <a:rPr lang="en-US" altLang="zh-CN" baseline="0" dirty="0" smtClean="0"/>
              <a:t>Reproject and reuse data from frame t, in the forward temporal direction;</a:t>
            </a:r>
          </a:p>
          <a:p>
            <a:pPr marL="228600" indent="-228600">
              <a:buAutoNum type="arabicPeriod"/>
            </a:pPr>
            <a:r>
              <a:rPr lang="en-US" altLang="zh-CN" baseline="0" dirty="0" smtClean="0"/>
              <a:t>Reproject and reuse data  from frame t+1, in the backward temporal direction. </a:t>
            </a:r>
          </a:p>
          <a:p>
            <a:pPr marL="0" indent="0">
              <a:buNone/>
            </a:pPr>
            <a:r>
              <a:rPr lang="en-US" altLang="zh-CN" baseline="0" dirty="0" smtClean="0"/>
              <a:t>In this paper, we explore both temporal directions, in a way we call bidirectional reprojection, or </a:t>
            </a:r>
            <a:r>
              <a:rPr lang="en-US" altLang="zh-CN" baseline="0" dirty="0" err="1" smtClean="0"/>
              <a:t>Bireproj</a:t>
            </a:r>
            <a:r>
              <a:rPr lang="en-US" altLang="zh-CN" baseline="0" dirty="0" smtClean="0"/>
              <a:t>. </a:t>
            </a:r>
          </a:p>
          <a:p>
            <a:pPr marL="0" indent="0">
              <a:buNone/>
            </a:pPr>
            <a:endParaRPr lang="en-US" altLang="zh-CN" baseline="0" dirty="0" smtClean="0"/>
          </a:p>
          <a:p>
            <a:pPr marL="0" indent="0">
              <a:buNone/>
            </a:pPr>
            <a:r>
              <a:rPr lang="en-US" altLang="zh-CN" baseline="0" dirty="0" smtClean="0"/>
              <a:t>Advantage: </a:t>
            </a:r>
          </a:p>
          <a:p>
            <a:pPr marL="228600" indent="-228600">
              <a:buAutoNum type="arabicPeriod"/>
            </a:pPr>
            <a:r>
              <a:rPr lang="en-US" altLang="zh-CN" baseline="0" dirty="0" smtClean="0"/>
              <a:t>The red regions, which has no correspondence in both t and t+1, become extremely rare. Therefore we can usually neglect them and completely drop the </a:t>
            </a:r>
            <a:r>
              <a:rPr lang="en-US" altLang="zh-CN" baseline="0" dirty="0" err="1" smtClean="0"/>
              <a:t>reshading</a:t>
            </a:r>
            <a:r>
              <a:rPr lang="en-US" altLang="zh-CN" baseline="0" dirty="0" smtClean="0"/>
              <a:t> pass. </a:t>
            </a:r>
          </a:p>
          <a:p>
            <a:pPr marL="228600" indent="-228600">
              <a:buAutoNum type="arabicPeriod"/>
            </a:pPr>
            <a:r>
              <a:rPr lang="en-US" altLang="zh-CN" baseline="0" dirty="0" smtClean="0"/>
              <a:t>For regions that are visible in both frame T and t+1, we can interpolate shading and provide smoother visual appearance. Results later.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A67F4-4121-4D00-B74F-3697A6DD051F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8676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do </a:t>
            </a:r>
            <a:r>
              <a:rPr lang="en-US" baseline="0" dirty="0" smtClean="0"/>
              <a:t>we reproject data? </a:t>
            </a:r>
          </a:p>
          <a:p>
            <a:endParaRPr lang="en-US" baseline="0" dirty="0" smtClean="0"/>
          </a:p>
          <a:p>
            <a:r>
              <a:rPr lang="en-US" baseline="0" dirty="0" smtClean="0"/>
              <a:t>One way is to follow a scatter type approach, in which we start from each pixel in the source frame and reproject it to the target frame.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This can be done for both frame t and t+1.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A67F4-4121-4D00-B74F-3697A6DD051F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45261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 opposite direction is to start from each pixel in the target frame </a:t>
            </a:r>
            <a:r>
              <a:rPr lang="en-US" dirty="0" err="1" smtClean="0"/>
              <a:t>t+alpha</a:t>
            </a:r>
            <a:r>
              <a:rPr lang="en-US" dirty="0" smtClean="0"/>
              <a:t>, reproject</a:t>
            </a:r>
            <a:r>
              <a:rPr lang="en-US" baseline="0" dirty="0" smtClean="0"/>
              <a:t> it to the source frame t and t+1, and fetch the data back.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choose to use this gather type of operation, because it is simpler, faster, and easy to provide higher quality filtering.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A67F4-4121-4D00-B74F-3697A6DD051F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45261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The third aspect is the</a:t>
            </a:r>
            <a:r>
              <a:rPr lang="en-US" altLang="zh-CN" baseline="0" dirty="0" smtClean="0"/>
              <a:t> correspondence domain, or where the motion flow vectors are stored. </a:t>
            </a:r>
          </a:p>
          <a:p>
            <a:pPr marL="228600" indent="-228600">
              <a:buAutoNum type="arabicPeriod"/>
            </a:pPr>
            <a:r>
              <a:rPr lang="en-US" altLang="zh-CN" baseline="0" dirty="0" smtClean="0"/>
              <a:t>The vectors can be stored in the source frame, directing each pixel to its position in the target frame. This is usually used with scatter-based approaches.</a:t>
            </a:r>
          </a:p>
          <a:p>
            <a:pPr marL="228600" indent="-228600">
              <a:buAutoNum type="arabicPeriod"/>
            </a:pPr>
            <a:r>
              <a:rPr lang="en-US" altLang="zh-CN" baseline="0" dirty="0" smtClean="0"/>
              <a:t>The vectors can also be stored in the target frame, directing each pixel to the source frames, and this facilitates gather-based methods. </a:t>
            </a:r>
          </a:p>
          <a:p>
            <a:pPr marL="0" indent="0">
              <a:buNone/>
            </a:pPr>
            <a:endParaRPr lang="en-US" altLang="zh-CN" baseline="0" dirty="0" smtClean="0"/>
          </a:p>
          <a:p>
            <a:pPr marL="0" indent="0">
              <a:buNone/>
            </a:pPr>
            <a:r>
              <a:rPr lang="en-US" altLang="zh-CN" baseline="0" dirty="0" smtClean="0"/>
              <a:t>In our method: we want to avoid rasterizing the in-between frames. So we can only have this data in the source domain, containing correspondences between the two source frames. </a:t>
            </a:r>
          </a:p>
          <a:p>
            <a:pPr marL="0" indent="0">
              <a:buNone/>
            </a:pPr>
            <a:endParaRPr lang="en-US" altLang="zh-CN" baseline="0" dirty="0" smtClean="0"/>
          </a:p>
          <a:p>
            <a:pPr marL="0" indent="0">
              <a:buNone/>
            </a:pPr>
            <a:r>
              <a:rPr lang="en-US" altLang="zh-CN" baseline="0" dirty="0" smtClean="0"/>
              <a:t>However, we manage to perform gather-based reprojection with this data, which is a unique aspect of our method. 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A67F4-4121-4D00-B74F-3697A6DD051F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41317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CF23E-CB1C-40C3-8F4F-A25C8D223817}" type="datetime1">
              <a:rPr lang="en-US" smtClean="0"/>
              <a:pPr/>
              <a:t>12/30/2011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AAB0B-DA86-4A71-A523-877258E195B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93152" y="1196752"/>
            <a:ext cx="6487160" cy="4333597"/>
          </a:xfrm>
          <a:prstGeom prst="roundRect">
            <a:avLst>
              <a:gd name="adj" fmla="val 1495"/>
            </a:avLst>
          </a:prstGeom>
          <a:solidFill>
            <a:schemeClr val="bg1"/>
          </a:solidFill>
          <a:ln w="76200">
            <a:solidFill>
              <a:srgbClr val="BDD8F3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perspectiveContrastingRightFacing">
              <a:rot lat="170509" lon="20736677" rev="117141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>
              <a:def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marL="0" lvl="0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50006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6085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96FAA-0CC2-4489-8C25-7A1D15D4CBAC}" type="datetimeFigureOut">
              <a:rPr lang="en-US" smtClean="0"/>
              <a:pPr/>
              <a:t>12/30/2011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9CD03-96FC-4E23-A522-BF83618921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220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96FAA-0CC2-4489-8C25-7A1D15D4CBAC}" type="datetimeFigureOut">
              <a:rPr lang="en-US" smtClean="0"/>
              <a:pPr/>
              <a:t>12/30/2011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9CD03-96FC-4E23-A522-BF83618921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4899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96FAA-0CC2-4489-8C25-7A1D15D4CBAC}" type="datetimeFigureOut">
              <a:rPr lang="en-US" smtClean="0"/>
              <a:pPr/>
              <a:t>12/30/2011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9CD03-96FC-4E23-A522-BF83618921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678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96FAA-0CC2-4489-8C25-7A1D15D4CBAC}" type="datetimeFigureOut">
              <a:rPr lang="en-US" smtClean="0"/>
              <a:pPr/>
              <a:t>12/30/2011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9CD03-96FC-4E23-A522-BF83618921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6212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96FAA-0CC2-4489-8C25-7A1D15D4CBAC}" type="datetimeFigureOut">
              <a:rPr lang="en-US" smtClean="0"/>
              <a:pPr/>
              <a:t>12/30/2011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9CD03-96FC-4E23-A522-BF83618921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525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96FAA-0CC2-4489-8C25-7A1D15D4CBAC}" type="datetimeFigureOut">
              <a:rPr lang="en-US" smtClean="0"/>
              <a:pPr/>
              <a:t>12/30/2011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9CD03-96FC-4E23-A522-BF83618921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948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96FAA-0CC2-4489-8C25-7A1D15D4CBAC}" type="datetimeFigureOut">
              <a:rPr lang="en-US" smtClean="0"/>
              <a:pPr/>
              <a:t>12/30/2011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9CD03-96FC-4E23-A522-BF83618921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176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96FAA-0CC2-4489-8C25-7A1D15D4CBAC}" type="datetimeFigureOut">
              <a:rPr lang="en-US" smtClean="0"/>
              <a:pPr/>
              <a:t>12/30/2011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9CD03-96FC-4E23-A522-BF83618921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984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96FAA-0CC2-4489-8C25-7A1D15D4CBAC}" type="datetimeFigureOut">
              <a:rPr lang="en-US" smtClean="0"/>
              <a:pPr/>
              <a:t>12/30/2011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9CD03-96FC-4E23-A522-BF83618921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306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96FAA-0CC2-4489-8C25-7A1D15D4CBAC}" type="datetimeFigureOut">
              <a:rPr lang="en-US" smtClean="0"/>
              <a:pPr/>
              <a:t>12/30/2011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9CD03-96FC-4E23-A522-BF83618921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85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96FAA-0CC2-4489-8C25-7A1D15D4CBAC}" type="datetimeFigureOut">
              <a:rPr lang="en-US" smtClean="0"/>
              <a:pPr/>
              <a:t>12/30/2011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9CD03-96FC-4E23-A522-BF83618921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923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91625"/>
            </a:gs>
            <a:gs pos="20022">
              <a:srgbClr val="0E1A42"/>
            </a:gs>
            <a:gs pos="71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24744"/>
            <a:ext cx="8229600" cy="5001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796FAA-0CC2-4489-8C25-7A1D15D4CBAC}" type="datetimeFigureOut">
              <a:rPr lang="en-US" smtClean="0"/>
              <a:pPr/>
              <a:t>12/30/2011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79CD03-96FC-4E23-A522-BF83618921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183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lang="en-US" sz="4000" b="1" kern="1200" dirty="0" smtClean="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7.jpeg"/><Relationship Id="rId9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17.jpeg"/><Relationship Id="rId9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16.jpe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11" Type="http://schemas.openxmlformats.org/officeDocument/2006/relationships/image" Target="../media/image13.jpeg"/><Relationship Id="rId5" Type="http://schemas.openxmlformats.org/officeDocument/2006/relationships/image" Target="../media/image14.jpeg"/><Relationship Id="rId10" Type="http://schemas.openxmlformats.org/officeDocument/2006/relationships/image" Target="../media/image15.jpeg"/><Relationship Id="rId4" Type="http://schemas.openxmlformats.org/officeDocument/2006/relationships/image" Target="../media/image12.jpeg"/><Relationship Id="rId9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44.png"/><Relationship Id="rId3" Type="http://schemas.openxmlformats.org/officeDocument/2006/relationships/image" Target="../media/image39.jpeg"/><Relationship Id="rId7" Type="http://schemas.openxmlformats.org/officeDocument/2006/relationships/image" Target="../media/image41.png"/><Relationship Id="rId12" Type="http://schemas.microsoft.com/office/2007/relationships/hdphoto" Target="../media/hdphoto5.wdp"/><Relationship Id="rId2" Type="http://schemas.openxmlformats.org/officeDocument/2006/relationships/notesSlide" Target="../notesSlides/notesSlide18.xml"/><Relationship Id="rId16" Type="http://schemas.microsoft.com/office/2007/relationships/hdphoto" Target="../media/hdphoto7.wdp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11" Type="http://schemas.openxmlformats.org/officeDocument/2006/relationships/image" Target="../media/image43.png"/><Relationship Id="rId5" Type="http://schemas.openxmlformats.org/officeDocument/2006/relationships/image" Target="../media/image40.png"/><Relationship Id="rId15" Type="http://schemas.openxmlformats.org/officeDocument/2006/relationships/image" Target="../media/image45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42.png"/><Relationship Id="rId14" Type="http://schemas.microsoft.com/office/2007/relationships/hdphoto" Target="../media/hdphoto6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921050" y="918557"/>
            <a:ext cx="5335032" cy="5112568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  <a:reflection blurRad="88900" stA="52000" endA="300" endPos="35000" dir="5400000" sy="-100000" algn="bl" rotWithShape="0"/>
          </a:effectLst>
          <a:scene3d>
            <a:camera prst="perspectiveContrastingRightFacing">
              <a:rot lat="170509" lon="20736677" rev="117141"/>
            </a:camera>
            <a:lightRig rig="threePt" dir="t"/>
          </a:scene3d>
          <a:sp3d prstMaterial="dkEdge">
            <a:bevelT w="146050" prst="relaxedInset"/>
          </a:sp3d>
        </p:spPr>
        <p:txBody>
          <a:bodyPr/>
          <a:lstStyle/>
          <a:p>
            <a:pPr algn="ctr"/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>Image-Based Bidirectional </a:t>
            </a:r>
            <a:br>
              <a:rPr lang="en-US" altLang="zh-CN" dirty="0" smtClean="0"/>
            </a:br>
            <a:r>
              <a:rPr lang="en-US" altLang="zh-CN" dirty="0" smtClean="0"/>
              <a:t>Scene Reprojection</a:t>
            </a:r>
            <a:br>
              <a:rPr lang="en-US" altLang="zh-CN" dirty="0" smtClean="0"/>
            </a:br>
            <a:r>
              <a:rPr lang="en-US" altLang="zh-CN" dirty="0"/>
              <a:t/>
            </a:r>
            <a:br>
              <a:rPr lang="en-US" altLang="zh-CN" dirty="0"/>
            </a:br>
            <a:r>
              <a:rPr lang="en-US" altLang="zh-CN" sz="2200" dirty="0" smtClean="0"/>
              <a:t/>
            </a:r>
            <a:br>
              <a:rPr lang="en-US" altLang="zh-CN" sz="2200" dirty="0" smtClean="0"/>
            </a:br>
            <a:r>
              <a:rPr lang="en-US" altLang="zh-CN" sz="2200" dirty="0" smtClean="0"/>
              <a:t/>
            </a:r>
            <a:br>
              <a:rPr lang="en-US" altLang="zh-CN" sz="2200" dirty="0" smtClean="0"/>
            </a:br>
            <a:r>
              <a:rPr lang="en-US" altLang="zh-CN" sz="2200" dirty="0"/>
              <a:t/>
            </a:r>
            <a:br>
              <a:rPr lang="en-US" altLang="zh-CN" sz="2200" dirty="0"/>
            </a:br>
            <a:r>
              <a:rPr lang="en-US" altLang="zh-CN" sz="2200" dirty="0" smtClean="0"/>
              <a:t/>
            </a:r>
            <a:br>
              <a:rPr lang="en-US" altLang="zh-CN" sz="2200" dirty="0" smtClean="0"/>
            </a:br>
            <a:r>
              <a:rPr lang="en-US" altLang="zh-CN" sz="2200" dirty="0"/>
              <a:t/>
            </a:r>
            <a:br>
              <a:rPr lang="en-US" altLang="zh-CN" sz="2200" dirty="0"/>
            </a:br>
            <a:r>
              <a:rPr lang="en-US" altLang="zh-CN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Lei Yang</a:t>
            </a:r>
            <a:r>
              <a:rPr lang="en-US" altLang="zh-CN" sz="2200" b="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r>
              <a:rPr lang="en-US" altLang="zh-CN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Yu-Chiu Tse</a:t>
            </a:r>
            <a:r>
              <a:rPr lang="en-US" altLang="zh-CN" sz="2200" b="0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r>
              <a:rPr lang="en-US" altLang="zh-CN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br>
              <a:rPr lang="en-US" altLang="zh-CN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altLang="zh-CN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Pedro Sander</a:t>
            </a:r>
            <a:r>
              <a:rPr lang="en-US" altLang="zh-CN" sz="2200" b="0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r>
              <a:rPr lang="en-US" altLang="zh-CN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Jason Lawrence</a:t>
            </a:r>
            <a:r>
              <a:rPr lang="en-US" altLang="zh-CN" sz="2200" b="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en-US" altLang="zh-CN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Diego Nehab</a:t>
            </a:r>
            <a:r>
              <a:rPr lang="en-US" altLang="zh-CN" sz="2200" b="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3,4</a:t>
            </a:r>
            <a:r>
              <a:rPr lang="en-US" altLang="zh-CN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altLang="zh-CN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Hugues</a:t>
            </a:r>
            <a:r>
              <a:rPr lang="en-US" altLang="zh-CN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Hoppe</a:t>
            </a:r>
            <a:r>
              <a:rPr lang="en-US" altLang="zh-CN" sz="2200" b="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  <a:r>
              <a:rPr lang="en-US" altLang="zh-CN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br>
              <a:rPr lang="en-US" altLang="zh-CN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altLang="zh-CN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Clara Wilkins</a:t>
            </a:r>
            <a:r>
              <a:rPr lang="en-US" altLang="zh-CN" sz="2200" b="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5</a:t>
            </a:r>
            <a:endParaRPr lang="zh-CN" altLang="en-US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4771" y="1556792"/>
            <a:ext cx="2123693" cy="694465"/>
          </a:xfrm>
          <a:prstGeom prst="round2DiagRect">
            <a:avLst>
              <a:gd name="adj1" fmla="val 5572"/>
              <a:gd name="adj2" fmla="val 5779"/>
            </a:avLst>
          </a:prstGeom>
          <a:ln w="889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  <a:softEdge rad="0"/>
          </a:effec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9098" y="2583618"/>
            <a:ext cx="2109366" cy="515158"/>
          </a:xfrm>
          <a:prstGeom prst="round2DiagRect">
            <a:avLst>
              <a:gd name="adj1" fmla="val 5572"/>
              <a:gd name="adj2" fmla="val 5779"/>
            </a:avLst>
          </a:prstGeom>
          <a:ln w="889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" name="Picture 2" descr="http://www.buslab.org/SummerSchool2008/MicrosoftResearch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786" y="3474841"/>
            <a:ext cx="2099678" cy="459155"/>
          </a:xfrm>
          <a:prstGeom prst="round2DiagRect">
            <a:avLst>
              <a:gd name="adj1" fmla="val 5572"/>
              <a:gd name="adj2" fmla="val 5779"/>
            </a:avLst>
          </a:prstGeom>
          <a:ln w="889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Papers\Bireproj\IMPA_LOGO_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771" y="4315915"/>
            <a:ext cx="2123693" cy="530923"/>
          </a:xfrm>
          <a:prstGeom prst="round2DiagRect">
            <a:avLst>
              <a:gd name="adj1" fmla="val 5572"/>
              <a:gd name="adj2" fmla="val 5779"/>
            </a:avLst>
          </a:prstGeom>
          <a:ln w="889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9579" y="5130827"/>
            <a:ext cx="2108885" cy="587851"/>
          </a:xfrm>
          <a:prstGeom prst="round2DiagRect">
            <a:avLst>
              <a:gd name="adj1" fmla="val 5572"/>
              <a:gd name="adj2" fmla="val 5779"/>
            </a:avLst>
          </a:prstGeom>
          <a:ln w="889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279813" y="1563047"/>
            <a:ext cx="300975" cy="289441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sz="1100" dirty="0" smtClean="0">
                <a:solidFill>
                  <a:srgbClr val="5F5F5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</a:t>
            </a:r>
            <a:endParaRPr lang="zh-CN" altLang="en-US" sz="1100" dirty="0">
              <a:solidFill>
                <a:srgbClr val="5F5F5F"/>
              </a:solidFill>
              <a:latin typeface="Verdana" pitchFamily="34" charset="0"/>
              <a:cs typeface="Verdan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87249" y="2500220"/>
            <a:ext cx="300975" cy="289441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en-US"/>
            </a:defPPr>
            <a:lvl1pPr>
              <a:defRPr>
                <a:solidFill>
                  <a:srgbClr val="5F5F5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altLang="zh-CN" sz="1100" dirty="0"/>
              <a:t>2</a:t>
            </a:r>
            <a:endParaRPr lang="zh-CN" altLang="en-US" sz="1100" dirty="0"/>
          </a:p>
        </p:txBody>
      </p:sp>
      <p:sp>
        <p:nvSpPr>
          <p:cNvPr id="14" name="TextBox 13"/>
          <p:cNvSpPr txBox="1"/>
          <p:nvPr/>
        </p:nvSpPr>
        <p:spPr>
          <a:xfrm>
            <a:off x="6287249" y="3363441"/>
            <a:ext cx="300975" cy="289441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en-US"/>
            </a:defPPr>
            <a:lvl1pPr>
              <a:defRPr>
                <a:solidFill>
                  <a:srgbClr val="5F5F5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altLang="zh-CN" sz="1100" dirty="0"/>
              <a:t>3</a:t>
            </a:r>
            <a:endParaRPr lang="zh-CN" altLang="en-US" sz="1100" dirty="0"/>
          </a:p>
        </p:txBody>
      </p:sp>
      <p:sp>
        <p:nvSpPr>
          <p:cNvPr id="15" name="TextBox 14"/>
          <p:cNvSpPr txBox="1"/>
          <p:nvPr/>
        </p:nvSpPr>
        <p:spPr>
          <a:xfrm>
            <a:off x="6279813" y="4240399"/>
            <a:ext cx="300975" cy="289441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en-US"/>
            </a:defPPr>
            <a:lvl1pPr>
              <a:defRPr>
                <a:solidFill>
                  <a:srgbClr val="5F5F5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altLang="zh-CN" sz="1100" dirty="0"/>
              <a:t>4</a:t>
            </a:r>
            <a:endParaRPr lang="zh-CN" altLang="en-US" sz="1100" dirty="0"/>
          </a:p>
        </p:txBody>
      </p:sp>
      <p:sp>
        <p:nvSpPr>
          <p:cNvPr id="16" name="TextBox 15"/>
          <p:cNvSpPr txBox="1"/>
          <p:nvPr/>
        </p:nvSpPr>
        <p:spPr>
          <a:xfrm>
            <a:off x="6287249" y="5083775"/>
            <a:ext cx="300975" cy="289441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en-US"/>
            </a:defPPr>
            <a:lvl1pPr>
              <a:defRPr>
                <a:solidFill>
                  <a:srgbClr val="5F5F5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altLang="zh-CN" sz="1100" dirty="0"/>
              <a:t>5</a:t>
            </a:r>
            <a:endParaRPr lang="zh-CN" altLang="en-US" sz="1100" dirty="0"/>
          </a:p>
        </p:txBody>
      </p:sp>
      <p:pic>
        <p:nvPicPr>
          <p:cNvPr id="2056" name="Picture 8" descr="D:\Papers\YangLeiSVN\Bireproj\Presentation\IBBSR-SIGA11_1_ms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251257"/>
            <a:ext cx="4032448" cy="212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5089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Overview of our approach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2400" dirty="0" smtClean="0"/>
              <a:t>Render </a:t>
            </a:r>
            <a:r>
              <a:rPr lang="en-US" altLang="zh-CN" sz="2400" i="1" dirty="0" smtClean="0"/>
              <a:t>I-frames</a:t>
            </a:r>
            <a:r>
              <a:rPr lang="en-US" altLang="zh-CN" sz="2400" dirty="0" smtClean="0"/>
              <a:t>, insert interpolated </a:t>
            </a:r>
            <a:r>
              <a:rPr lang="en-US" altLang="zh-CN" sz="2400" i="1" dirty="0" smtClean="0"/>
              <a:t>B-frames</a:t>
            </a:r>
          </a:p>
          <a:p>
            <a:r>
              <a:rPr lang="en-US" altLang="zh-CN" sz="2400" dirty="0" smtClean="0"/>
              <a:t>Use bidirectional reprojection (“</a:t>
            </a:r>
            <a:r>
              <a:rPr lang="en-US" altLang="zh-CN" sz="2400" i="1" dirty="0" err="1" smtClean="0"/>
              <a:t>Bireproj</a:t>
            </a:r>
            <a:r>
              <a:rPr lang="en-US" altLang="zh-CN" sz="2400" dirty="0" smtClean="0"/>
              <a:t>”)</a:t>
            </a:r>
          </a:p>
          <a:p>
            <a:r>
              <a:rPr lang="en-US" altLang="zh-CN" sz="2400" dirty="0" smtClean="0"/>
              <a:t>Two approaches:</a:t>
            </a:r>
          </a:p>
          <a:p>
            <a:pPr lvl="1"/>
            <a:r>
              <a:rPr lang="en-US" altLang="zh-CN" sz="2000" i="1" dirty="0" smtClean="0"/>
              <a:t>Scene-assisted</a:t>
            </a:r>
            <a:r>
              <a:rPr lang="en-US" altLang="zh-CN" sz="2000" dirty="0" smtClean="0"/>
              <a:t>: extension of [Nehab’07]</a:t>
            </a:r>
          </a:p>
          <a:p>
            <a:pPr lvl="1"/>
            <a:r>
              <a:rPr lang="en-US" altLang="zh-CN" sz="2000" i="1" dirty="0" smtClean="0"/>
              <a:t>Image-based</a:t>
            </a:r>
            <a:r>
              <a:rPr lang="en-US" altLang="zh-CN" sz="2000" dirty="0" smtClean="0"/>
              <a:t>: main contribution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304800" y="4514454"/>
            <a:ext cx="1620000" cy="1295400"/>
            <a:chOff x="304800" y="4800600"/>
            <a:chExt cx="1620000" cy="1295400"/>
          </a:xfrm>
        </p:grpSpPr>
        <p:sp>
          <p:nvSpPr>
            <p:cNvPr id="21" name="Rectangle 20"/>
            <p:cNvSpPr/>
            <p:nvPr/>
          </p:nvSpPr>
          <p:spPr>
            <a:xfrm>
              <a:off x="304800" y="4800600"/>
              <a:ext cx="1620000" cy="12954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Picture 2" descr="D:\yanglei\temp\orig_t1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000" y="4937908"/>
              <a:ext cx="1371600" cy="1028700"/>
            </a:xfrm>
            <a:prstGeom prst="roundRect">
              <a:avLst>
                <a:gd name="adj" fmla="val 8355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3" name="Group 22"/>
          <p:cNvGrpSpPr/>
          <p:nvPr/>
        </p:nvGrpSpPr>
        <p:grpSpPr>
          <a:xfrm>
            <a:off x="2038350" y="4514454"/>
            <a:ext cx="1620000" cy="1295400"/>
            <a:chOff x="2038350" y="4800600"/>
            <a:chExt cx="1620000" cy="1295400"/>
          </a:xfrm>
        </p:grpSpPr>
        <p:sp>
          <p:nvSpPr>
            <p:cNvPr id="24" name="Rectangle 23"/>
            <p:cNvSpPr/>
            <p:nvPr/>
          </p:nvSpPr>
          <p:spPr>
            <a:xfrm>
              <a:off x="2038350" y="4800600"/>
              <a:ext cx="1620000" cy="12954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5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162550" y="4937908"/>
              <a:ext cx="1371600" cy="1028700"/>
            </a:xfrm>
            <a:prstGeom prst="roundRect">
              <a:avLst>
                <a:gd name="adj" fmla="val 8355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6" name="Group 25"/>
          <p:cNvGrpSpPr/>
          <p:nvPr/>
        </p:nvGrpSpPr>
        <p:grpSpPr>
          <a:xfrm>
            <a:off x="3771900" y="4518412"/>
            <a:ext cx="1620000" cy="1295400"/>
            <a:chOff x="3771900" y="4804558"/>
            <a:chExt cx="1620000" cy="1295400"/>
          </a:xfrm>
        </p:grpSpPr>
        <p:sp>
          <p:nvSpPr>
            <p:cNvPr id="27" name="Rectangle 26"/>
            <p:cNvSpPr/>
            <p:nvPr/>
          </p:nvSpPr>
          <p:spPr>
            <a:xfrm>
              <a:off x="3771900" y="4804558"/>
              <a:ext cx="1620000" cy="12954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8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896100" y="4937908"/>
              <a:ext cx="1371600" cy="1028700"/>
            </a:xfrm>
            <a:prstGeom prst="roundRect">
              <a:avLst>
                <a:gd name="adj" fmla="val 8355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9" name="Group 28"/>
          <p:cNvGrpSpPr/>
          <p:nvPr/>
        </p:nvGrpSpPr>
        <p:grpSpPr>
          <a:xfrm>
            <a:off x="5505450" y="4518412"/>
            <a:ext cx="1620000" cy="1295400"/>
            <a:chOff x="5505450" y="4804558"/>
            <a:chExt cx="1620000" cy="1295400"/>
          </a:xfrm>
        </p:grpSpPr>
        <p:sp>
          <p:nvSpPr>
            <p:cNvPr id="30" name="Rectangle 29"/>
            <p:cNvSpPr/>
            <p:nvPr/>
          </p:nvSpPr>
          <p:spPr>
            <a:xfrm>
              <a:off x="5505450" y="4804558"/>
              <a:ext cx="1620000" cy="12954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1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629650" y="4933950"/>
              <a:ext cx="1371600" cy="1028700"/>
            </a:xfrm>
            <a:prstGeom prst="roundRect">
              <a:avLst>
                <a:gd name="adj" fmla="val 8355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2" name="Group 31"/>
          <p:cNvGrpSpPr/>
          <p:nvPr/>
        </p:nvGrpSpPr>
        <p:grpSpPr>
          <a:xfrm>
            <a:off x="7239000" y="4514454"/>
            <a:ext cx="1620000" cy="1295400"/>
            <a:chOff x="7239000" y="4800600"/>
            <a:chExt cx="1620000" cy="1295400"/>
          </a:xfrm>
        </p:grpSpPr>
        <p:sp>
          <p:nvSpPr>
            <p:cNvPr id="33" name="Rectangle 32"/>
            <p:cNvSpPr/>
            <p:nvPr/>
          </p:nvSpPr>
          <p:spPr>
            <a:xfrm>
              <a:off x="7239000" y="4800600"/>
              <a:ext cx="1620000" cy="12954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4" name="Picture 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363200" y="4933950"/>
              <a:ext cx="1371600" cy="1028700"/>
            </a:xfrm>
            <a:prstGeom prst="roundRect">
              <a:avLst>
                <a:gd name="adj" fmla="val 8355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5" name="U-Turn Arrow 34"/>
          <p:cNvSpPr/>
          <p:nvPr/>
        </p:nvSpPr>
        <p:spPr>
          <a:xfrm rot="10800000">
            <a:off x="2971800" y="5907767"/>
            <a:ext cx="5181600" cy="342899"/>
          </a:xfrm>
          <a:prstGeom prst="uturnArrow">
            <a:avLst>
              <a:gd name="adj1" fmla="val 25000"/>
              <a:gd name="adj2" fmla="val 25000"/>
              <a:gd name="adj3" fmla="val 42647"/>
              <a:gd name="adj4" fmla="val 43750"/>
              <a:gd name="adj5" fmla="val 10000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6" name="U-Turn Arrow 35"/>
          <p:cNvSpPr/>
          <p:nvPr/>
        </p:nvSpPr>
        <p:spPr>
          <a:xfrm rot="10800000" flipH="1">
            <a:off x="1114801" y="5907765"/>
            <a:ext cx="1652399" cy="342899"/>
          </a:xfrm>
          <a:prstGeom prst="uturnArrow">
            <a:avLst>
              <a:gd name="adj1" fmla="val 25000"/>
              <a:gd name="adj2" fmla="val 25000"/>
              <a:gd name="adj3" fmla="val 42647"/>
              <a:gd name="adj4" fmla="val 43750"/>
              <a:gd name="adj5" fmla="val 10000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7" name="U-Turn Arrow 36"/>
          <p:cNvSpPr/>
          <p:nvPr/>
        </p:nvSpPr>
        <p:spPr>
          <a:xfrm rot="10800000" flipH="1">
            <a:off x="1114800" y="5907767"/>
            <a:ext cx="3381000" cy="342899"/>
          </a:xfrm>
          <a:prstGeom prst="uturnArrow">
            <a:avLst>
              <a:gd name="adj1" fmla="val 25000"/>
              <a:gd name="adj2" fmla="val 25000"/>
              <a:gd name="adj3" fmla="val 42647"/>
              <a:gd name="adj4" fmla="val 43750"/>
              <a:gd name="adj5" fmla="val 10000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8" name="U-Turn Arrow 37"/>
          <p:cNvSpPr/>
          <p:nvPr/>
        </p:nvSpPr>
        <p:spPr>
          <a:xfrm rot="10800000">
            <a:off x="4724400" y="5918616"/>
            <a:ext cx="3438900" cy="342899"/>
          </a:xfrm>
          <a:prstGeom prst="uturnArrow">
            <a:avLst>
              <a:gd name="adj1" fmla="val 25000"/>
              <a:gd name="adj2" fmla="val 25000"/>
              <a:gd name="adj3" fmla="val 42647"/>
              <a:gd name="adj4" fmla="val 43750"/>
              <a:gd name="adj5" fmla="val 10000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U-Turn Arrow 38"/>
          <p:cNvSpPr/>
          <p:nvPr/>
        </p:nvSpPr>
        <p:spPr>
          <a:xfrm rot="10800000" flipH="1">
            <a:off x="1114801" y="5918616"/>
            <a:ext cx="5057400" cy="342899"/>
          </a:xfrm>
          <a:prstGeom prst="uturnArrow">
            <a:avLst>
              <a:gd name="adj1" fmla="val 25000"/>
              <a:gd name="adj2" fmla="val 25000"/>
              <a:gd name="adj3" fmla="val 42647"/>
              <a:gd name="adj4" fmla="val 43750"/>
              <a:gd name="adj5" fmla="val 10000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0" name="U-Turn Arrow 39"/>
          <p:cNvSpPr/>
          <p:nvPr/>
        </p:nvSpPr>
        <p:spPr>
          <a:xfrm rot="10800000">
            <a:off x="6433949" y="5918617"/>
            <a:ext cx="1719451" cy="342899"/>
          </a:xfrm>
          <a:prstGeom prst="uturnArrow">
            <a:avLst>
              <a:gd name="adj1" fmla="val 25000"/>
              <a:gd name="adj2" fmla="val 25000"/>
              <a:gd name="adj3" fmla="val 42647"/>
              <a:gd name="adj4" fmla="val 43750"/>
              <a:gd name="adj5" fmla="val 10000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99196" y="4149080"/>
            <a:ext cx="1625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I-frame </a:t>
            </a:r>
            <a:r>
              <a:rPr lang="en-US" altLang="zh-CN" sz="1400" i="1" dirty="0" smtClean="0">
                <a:latin typeface="Cambria Math" pitchFamily="18" charset="0"/>
                <a:ea typeface="Cambria Math" pitchFamily="18" charset="0"/>
                <a:cs typeface="Verdana" pitchFamily="34" charset="0"/>
              </a:rPr>
              <a:t>t</a:t>
            </a:r>
            <a:endParaRPr lang="zh-CN" altLang="en-US" sz="1400" i="1" dirty="0">
              <a:latin typeface="Cambria Math" pitchFamily="18" charset="0"/>
              <a:cs typeface="Verdana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038350" y="4149080"/>
            <a:ext cx="1625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B-frame </a:t>
            </a:r>
            <a:r>
              <a:rPr lang="en-US" altLang="zh-CN" sz="1400" i="1" dirty="0" smtClean="0">
                <a:latin typeface="Cambria Math" pitchFamily="18" charset="0"/>
                <a:ea typeface="Cambria Math" pitchFamily="18" charset="0"/>
                <a:cs typeface="Verdana" pitchFamily="34" charset="0"/>
              </a:rPr>
              <a:t>t </a:t>
            </a:r>
            <a:r>
              <a:rPr lang="en-US" altLang="zh-CN" sz="1400" dirty="0" smtClean="0">
                <a:latin typeface="Cambria Math" pitchFamily="18" charset="0"/>
                <a:ea typeface="Cambria Math" pitchFamily="18" charset="0"/>
                <a:cs typeface="Verdana" pitchFamily="34" charset="0"/>
              </a:rPr>
              <a:t>+¼</a:t>
            </a:r>
            <a:endParaRPr lang="zh-CN" altLang="en-US" sz="1400" i="1" dirty="0">
              <a:latin typeface="Cambria Math" pitchFamily="18" charset="0"/>
              <a:cs typeface="Verdana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766297" y="4149849"/>
            <a:ext cx="1625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B-frame </a:t>
            </a:r>
            <a:r>
              <a:rPr lang="en-US" altLang="zh-CN" sz="1400" i="1" dirty="0" smtClean="0">
                <a:latin typeface="Cambria Math" pitchFamily="18" charset="0"/>
                <a:ea typeface="Cambria Math" pitchFamily="18" charset="0"/>
                <a:cs typeface="Verdana" pitchFamily="34" charset="0"/>
              </a:rPr>
              <a:t>t </a:t>
            </a:r>
            <a:r>
              <a:rPr lang="en-US" altLang="zh-CN" sz="1400" dirty="0" smtClean="0">
                <a:latin typeface="Cambria Math" pitchFamily="18" charset="0"/>
                <a:ea typeface="Cambria Math" pitchFamily="18" charset="0"/>
                <a:cs typeface="Verdana" pitchFamily="34" charset="0"/>
              </a:rPr>
              <a:t>+½</a:t>
            </a:r>
            <a:endParaRPr lang="zh-CN" altLang="en-US" sz="1400" i="1" dirty="0">
              <a:latin typeface="Cambria Math" pitchFamily="18" charset="0"/>
              <a:cs typeface="Verdana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499847" y="4149849"/>
            <a:ext cx="1625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B-frame </a:t>
            </a:r>
            <a:r>
              <a:rPr lang="en-US" altLang="zh-CN" sz="1400" i="1" dirty="0" smtClean="0">
                <a:latin typeface="Cambria Math" pitchFamily="18" charset="0"/>
                <a:ea typeface="Cambria Math" pitchFamily="18" charset="0"/>
                <a:cs typeface="Verdana" pitchFamily="34" charset="0"/>
              </a:rPr>
              <a:t>t </a:t>
            </a:r>
            <a:r>
              <a:rPr lang="en-US" altLang="zh-CN" sz="1400" dirty="0" smtClean="0">
                <a:latin typeface="Cambria Math" pitchFamily="18" charset="0"/>
                <a:ea typeface="Cambria Math" pitchFamily="18" charset="0"/>
                <a:cs typeface="Verdana" pitchFamily="34" charset="0"/>
              </a:rPr>
              <a:t>+¾</a:t>
            </a:r>
            <a:endParaRPr lang="zh-CN" altLang="en-US" sz="1400" i="1" dirty="0">
              <a:latin typeface="Cambria Math" pitchFamily="18" charset="0"/>
              <a:cs typeface="Verdana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233397" y="4149080"/>
            <a:ext cx="1625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I-frame </a:t>
            </a:r>
            <a:r>
              <a:rPr lang="en-US" altLang="zh-CN" sz="1400" i="1" dirty="0" smtClean="0">
                <a:latin typeface="Cambria Math" pitchFamily="18" charset="0"/>
                <a:ea typeface="Cambria Math" pitchFamily="18" charset="0"/>
                <a:cs typeface="Verdana" pitchFamily="34" charset="0"/>
              </a:rPr>
              <a:t>t </a:t>
            </a:r>
            <a:r>
              <a:rPr lang="en-US" altLang="zh-CN" sz="1400" dirty="0" smtClean="0">
                <a:latin typeface="Cambria Math" pitchFamily="18" charset="0"/>
                <a:ea typeface="Cambria Math" pitchFamily="18" charset="0"/>
                <a:cs typeface="Verdana" pitchFamily="34" charset="0"/>
              </a:rPr>
              <a:t>+1</a:t>
            </a:r>
            <a:endParaRPr lang="zh-CN" altLang="en-US" sz="1400" i="1" dirty="0">
              <a:latin typeface="Cambria Math" pitchFamily="18" charset="0"/>
              <a:cs typeface="Verdana" pitchFamily="34" charset="0"/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 flipH="1">
            <a:off x="299196" y="4450569"/>
            <a:ext cx="5604" cy="1450908"/>
          </a:xfrm>
          <a:prstGeom prst="line">
            <a:avLst/>
          </a:prstGeom>
          <a:ln w="76200">
            <a:solidFill>
              <a:srgbClr val="4A7EBB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6282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1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2" presetClass="pat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3.88889E-6 4.03655E-6 L 0.88437 0.00069 " pathEditMode="relative" rAng="0" ptsTypes="AA">
                                      <p:cBhvr>
                                        <p:cTn id="19" dur="6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219" y="23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8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3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3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2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5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5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2" presetClass="entr" presetSubtype="2" fill="hold" grpId="0" nodeType="withEffect">
                                  <p:stCondLst>
                                    <p:cond delay="57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57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6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6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1" nodeType="withEffect">
                                  <p:stCondLst>
                                    <p:cond delay="6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6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2" grpId="0"/>
      <p:bldP spid="44" grpId="0"/>
      <p:bldP spid="4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800" dirty="0" smtClean="0"/>
              <a:t>Scene-assisted </a:t>
            </a:r>
            <a:r>
              <a:rPr lang="en-US" sz="3800" dirty="0" err="1" smtClean="0"/>
              <a:t>Bireproj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363272" cy="500141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Rasterize each B-frame</a:t>
            </a:r>
          </a:p>
          <a:p>
            <a:pPr lvl="1"/>
            <a:r>
              <a:rPr lang="en-US" sz="2200" dirty="0" smtClean="0"/>
              <a:t>Perform reprojection</a:t>
            </a:r>
            <a:r>
              <a:rPr lang="en-US" sz="2000" baseline="30000" dirty="0" smtClean="0"/>
              <a:t>[Nehab’07]</a:t>
            </a:r>
            <a:r>
              <a:rPr lang="en-US" sz="2200" baseline="30000" dirty="0" smtClean="0"/>
              <a:t> </a:t>
            </a:r>
            <a:r>
              <a:rPr lang="en-US" sz="2200" dirty="0" smtClean="0"/>
              <a:t>onto both I-frames </a:t>
            </a:r>
          </a:p>
          <a:p>
            <a:pPr lvl="1"/>
            <a:r>
              <a:rPr lang="en-US" altLang="zh-CN" sz="2200" dirty="0" smtClean="0"/>
              <a:t>Occlusion test: </a:t>
            </a:r>
            <a:r>
              <a:rPr lang="en-US" altLang="zh-CN" sz="2200" dirty="0" err="1" smtClean="0"/>
              <a:t>reprojected</a:t>
            </a:r>
            <a:r>
              <a:rPr lang="en-US" altLang="zh-CN" sz="2200" dirty="0" smtClean="0"/>
              <a:t> depth = stored depth?</a:t>
            </a:r>
            <a:endParaRPr lang="en-US" sz="2200" dirty="0" smtClean="0"/>
          </a:p>
          <a:p>
            <a:pPr lvl="1"/>
            <a:r>
              <a:rPr lang="en-US" sz="2200" dirty="0" smtClean="0"/>
              <a:t>Blend </a:t>
            </a:r>
            <a:r>
              <a:rPr lang="en-US" sz="2200" dirty="0"/>
              <a:t>visible results based on </a:t>
            </a:r>
            <a:r>
              <a:rPr lang="el-GR" altLang="zh-CN" sz="2200" i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α</a:t>
            </a:r>
            <a:r>
              <a:rPr lang="el-GR" altLang="zh-CN" sz="2200" dirty="0"/>
              <a:t> </a:t>
            </a:r>
            <a:endParaRPr lang="en-US" sz="2200" dirty="0"/>
          </a:p>
        </p:txBody>
      </p:sp>
      <p:sp>
        <p:nvSpPr>
          <p:cNvPr id="4" name="Rectangle 3"/>
          <p:cNvSpPr/>
          <p:nvPr/>
        </p:nvSpPr>
        <p:spPr>
          <a:xfrm>
            <a:off x="1146682" y="4115669"/>
            <a:ext cx="1697126" cy="169712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Rectangle 4"/>
          <p:cNvSpPr/>
          <p:nvPr/>
        </p:nvSpPr>
        <p:spPr>
          <a:xfrm>
            <a:off x="3929918" y="4115669"/>
            <a:ext cx="1697126" cy="169712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Rectangle 5"/>
          <p:cNvSpPr/>
          <p:nvPr/>
        </p:nvSpPr>
        <p:spPr>
          <a:xfrm>
            <a:off x="6696178" y="4115669"/>
            <a:ext cx="1697126" cy="169712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Isosceles Triangle 6"/>
          <p:cNvSpPr/>
          <p:nvPr/>
        </p:nvSpPr>
        <p:spPr>
          <a:xfrm rot="1756235">
            <a:off x="1413813" y="4214355"/>
            <a:ext cx="1105920" cy="956621"/>
          </a:xfrm>
          <a:prstGeom prst="triangle">
            <a:avLst/>
          </a:prstGeom>
          <a:blipFill>
            <a:blip r:embed="rId3" cstate="print"/>
            <a:tile tx="0" ty="0" sx="100000" sy="100000" flip="none" algn="tl"/>
          </a:blipFill>
          <a:ln w="127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Isosceles Triangle 7"/>
          <p:cNvSpPr/>
          <p:nvPr/>
        </p:nvSpPr>
        <p:spPr>
          <a:xfrm rot="6369278">
            <a:off x="1372903" y="4356868"/>
            <a:ext cx="1105920" cy="956621"/>
          </a:xfrm>
          <a:prstGeom prst="triangle">
            <a:avLst/>
          </a:prstGeom>
          <a:blipFill>
            <a:blip r:embed="rId4" cstate="print"/>
            <a:tile tx="0" ty="0" sx="100000" sy="100000" flip="none" algn="tl"/>
          </a:blipFill>
          <a:ln w="127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Isosceles Triangle 11"/>
          <p:cNvSpPr/>
          <p:nvPr/>
        </p:nvSpPr>
        <p:spPr>
          <a:xfrm rot="1756235">
            <a:off x="7191251" y="4395378"/>
            <a:ext cx="1105920" cy="956621"/>
          </a:xfrm>
          <a:prstGeom prst="triangle">
            <a:avLst/>
          </a:prstGeom>
          <a:blipFill>
            <a:blip r:embed="rId3" cstate="print"/>
            <a:tile tx="0" ty="0" sx="100000" sy="100000" flip="none" algn="tl"/>
          </a:blipFill>
          <a:ln w="127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Isosceles Triangle 12"/>
          <p:cNvSpPr/>
          <p:nvPr/>
        </p:nvSpPr>
        <p:spPr>
          <a:xfrm rot="4561441">
            <a:off x="7253611" y="4597853"/>
            <a:ext cx="1105920" cy="956621"/>
          </a:xfrm>
          <a:prstGeom prst="triangle">
            <a:avLst/>
          </a:prstGeom>
          <a:blipFill>
            <a:blip r:embed="rId4" cstate="print"/>
            <a:tile tx="0" ty="0" sx="100000" sy="100000" flip="none" algn="tl"/>
          </a:blipFill>
          <a:ln w="127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73" name="Group 72"/>
          <p:cNvGrpSpPr/>
          <p:nvPr/>
        </p:nvGrpSpPr>
        <p:grpSpPr>
          <a:xfrm rot="17953461">
            <a:off x="4392966" y="4225571"/>
            <a:ext cx="956622" cy="1115197"/>
            <a:chOff x="4374047" y="4732136"/>
            <a:chExt cx="956622" cy="1115197"/>
          </a:xfrm>
        </p:grpSpPr>
        <p:sp>
          <p:nvSpPr>
            <p:cNvPr id="74" name="Isosceles Triangle 73"/>
            <p:cNvSpPr/>
            <p:nvPr/>
          </p:nvSpPr>
          <p:spPr>
            <a:xfrm rot="5400000">
              <a:off x="4299398" y="4816062"/>
              <a:ext cx="1105920" cy="956621"/>
            </a:xfrm>
            <a:prstGeom prst="triangle">
              <a:avLst/>
            </a:prstGeom>
            <a:solidFill>
              <a:srgbClr val="080808">
                <a:alpha val="50196"/>
              </a:srgbClr>
            </a:solidFill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75" name="Group 74"/>
            <p:cNvGrpSpPr/>
            <p:nvPr/>
          </p:nvGrpSpPr>
          <p:grpSpPr>
            <a:xfrm>
              <a:off x="4374048" y="4732136"/>
              <a:ext cx="956621" cy="1105920"/>
              <a:chOff x="4374048" y="4732136"/>
              <a:chExt cx="956621" cy="1105920"/>
            </a:xfrm>
          </p:grpSpPr>
          <p:cxnSp>
            <p:nvCxnSpPr>
              <p:cNvPr id="76" name="Straight Connector 75"/>
              <p:cNvCxnSpPr/>
              <p:nvPr/>
            </p:nvCxnSpPr>
            <p:spPr>
              <a:xfrm flipV="1">
                <a:off x="4374048" y="5008616"/>
                <a:ext cx="478310" cy="276480"/>
              </a:xfrm>
              <a:prstGeom prst="line">
                <a:avLst/>
              </a:prstGeom>
              <a:ln w="12700">
                <a:solidFill>
                  <a:schemeClr val="tx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>
                <a:off x="4374048" y="5285096"/>
                <a:ext cx="478310" cy="276480"/>
              </a:xfrm>
              <a:prstGeom prst="line">
                <a:avLst/>
              </a:prstGeom>
              <a:ln w="12700">
                <a:solidFill>
                  <a:schemeClr val="tx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 flipV="1">
                <a:off x="4852358" y="5008616"/>
                <a:ext cx="0" cy="552960"/>
              </a:xfrm>
              <a:prstGeom prst="line">
                <a:avLst/>
              </a:prstGeom>
              <a:ln w="12700">
                <a:solidFill>
                  <a:schemeClr val="tx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>
                <a:off x="4374048" y="5013176"/>
                <a:ext cx="239155" cy="133680"/>
              </a:xfrm>
              <a:prstGeom prst="line">
                <a:avLst/>
              </a:prstGeom>
              <a:ln w="12700">
                <a:solidFill>
                  <a:schemeClr val="tx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 flipV="1">
                <a:off x="4613203" y="4869160"/>
                <a:ext cx="0" cy="277696"/>
              </a:xfrm>
              <a:prstGeom prst="line">
                <a:avLst/>
              </a:prstGeom>
              <a:ln w="12700">
                <a:solidFill>
                  <a:schemeClr val="tx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 flipV="1">
                <a:off x="4374048" y="4869160"/>
                <a:ext cx="239155" cy="144016"/>
              </a:xfrm>
              <a:prstGeom prst="line">
                <a:avLst/>
              </a:prstGeom>
              <a:ln w="12700">
                <a:solidFill>
                  <a:schemeClr val="tx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>
                <a:off x="4613203" y="5150238"/>
                <a:ext cx="239155" cy="133680"/>
              </a:xfrm>
              <a:prstGeom prst="line">
                <a:avLst/>
              </a:prstGeom>
              <a:ln w="12700">
                <a:solidFill>
                  <a:schemeClr val="tx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>
                <a:off x="4374048" y="5561576"/>
                <a:ext cx="239155" cy="133680"/>
              </a:xfrm>
              <a:prstGeom prst="line">
                <a:avLst/>
              </a:prstGeom>
              <a:ln w="12700">
                <a:solidFill>
                  <a:schemeClr val="tx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>
                <a:off x="4613203" y="5423336"/>
                <a:ext cx="0" cy="271920"/>
              </a:xfrm>
              <a:prstGeom prst="line">
                <a:avLst/>
              </a:prstGeom>
              <a:ln w="12700">
                <a:solidFill>
                  <a:schemeClr val="tx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 flipH="1">
                <a:off x="4374048" y="5423336"/>
                <a:ext cx="239155" cy="138240"/>
              </a:xfrm>
              <a:prstGeom prst="line">
                <a:avLst/>
              </a:prstGeom>
              <a:ln w="12700">
                <a:solidFill>
                  <a:schemeClr val="tx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 flipV="1">
                <a:off x="4613203" y="5146856"/>
                <a:ext cx="0" cy="276481"/>
              </a:xfrm>
              <a:prstGeom prst="line">
                <a:avLst/>
              </a:prstGeom>
              <a:ln w="12700">
                <a:solidFill>
                  <a:schemeClr val="tx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 flipV="1">
                <a:off x="4613203" y="5299088"/>
                <a:ext cx="239155" cy="124248"/>
              </a:xfrm>
              <a:prstGeom prst="line">
                <a:avLst/>
              </a:prstGeom>
              <a:ln w="12700">
                <a:solidFill>
                  <a:schemeClr val="tx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>
                <a:off x="4852358" y="5294372"/>
                <a:ext cx="239155" cy="133680"/>
              </a:xfrm>
              <a:prstGeom prst="line">
                <a:avLst/>
              </a:prstGeom>
              <a:ln w="12700">
                <a:solidFill>
                  <a:schemeClr val="tx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>
                <a:off x="5091513" y="5146856"/>
                <a:ext cx="0" cy="281196"/>
              </a:xfrm>
              <a:prstGeom prst="line">
                <a:avLst/>
              </a:prstGeom>
              <a:ln w="12700">
                <a:solidFill>
                  <a:schemeClr val="tx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 flipH="1">
                <a:off x="4852359" y="5136331"/>
                <a:ext cx="239154" cy="158041"/>
              </a:xfrm>
              <a:prstGeom prst="line">
                <a:avLst/>
              </a:prstGeom>
              <a:ln w="12700">
                <a:solidFill>
                  <a:schemeClr val="tx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 flipH="1" flipV="1">
                <a:off x="4374048" y="4732136"/>
                <a:ext cx="956621" cy="552960"/>
              </a:xfrm>
              <a:prstGeom prst="line">
                <a:avLst/>
              </a:prstGeom>
              <a:ln w="12700">
                <a:solidFill>
                  <a:schemeClr val="tx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 flipH="1">
                <a:off x="4374048" y="5285096"/>
                <a:ext cx="956621" cy="552960"/>
              </a:xfrm>
              <a:prstGeom prst="line">
                <a:avLst/>
              </a:prstGeom>
              <a:ln w="12700">
                <a:solidFill>
                  <a:schemeClr val="tx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/>
              <p:nvPr/>
            </p:nvCxnSpPr>
            <p:spPr>
              <a:xfrm flipV="1">
                <a:off x="4374048" y="4732136"/>
                <a:ext cx="0" cy="1105920"/>
              </a:xfrm>
              <a:prstGeom prst="line">
                <a:avLst/>
              </a:prstGeom>
              <a:ln w="12700">
                <a:solidFill>
                  <a:schemeClr val="tx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4" name="Isosceles Triangle 13"/>
          <p:cNvSpPr/>
          <p:nvPr/>
        </p:nvSpPr>
        <p:spPr>
          <a:xfrm rot="1756235">
            <a:off x="4314388" y="4297661"/>
            <a:ext cx="1105920" cy="956621"/>
          </a:xfrm>
          <a:prstGeom prst="triangle">
            <a:avLst/>
          </a:prstGeom>
          <a:blipFill>
            <a:blip r:embed="rId3" cstate="print"/>
            <a:tile tx="0" ty="0" sx="100000" sy="100000" flip="none" algn="tl"/>
          </a:blipFill>
          <a:ln w="127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72" name="Group 71"/>
          <p:cNvGrpSpPr/>
          <p:nvPr/>
        </p:nvGrpSpPr>
        <p:grpSpPr>
          <a:xfrm>
            <a:off x="4374047" y="4430983"/>
            <a:ext cx="956622" cy="1115197"/>
            <a:chOff x="4374047" y="4732136"/>
            <a:chExt cx="956622" cy="1115197"/>
          </a:xfrm>
        </p:grpSpPr>
        <p:sp>
          <p:nvSpPr>
            <p:cNvPr id="71" name="Isosceles Triangle 70"/>
            <p:cNvSpPr/>
            <p:nvPr/>
          </p:nvSpPr>
          <p:spPr>
            <a:xfrm rot="5400000">
              <a:off x="4299398" y="4816062"/>
              <a:ext cx="1105920" cy="956621"/>
            </a:xfrm>
            <a:prstGeom prst="triangle">
              <a:avLst/>
            </a:prstGeom>
            <a:solidFill>
              <a:srgbClr val="080808">
                <a:alpha val="50196"/>
              </a:srgbClr>
            </a:solidFill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70" name="Group 69"/>
            <p:cNvGrpSpPr/>
            <p:nvPr/>
          </p:nvGrpSpPr>
          <p:grpSpPr>
            <a:xfrm>
              <a:off x="4374048" y="4732136"/>
              <a:ext cx="956621" cy="1105920"/>
              <a:chOff x="4374048" y="4732136"/>
              <a:chExt cx="956621" cy="1105920"/>
            </a:xfrm>
          </p:grpSpPr>
          <p:cxnSp>
            <p:nvCxnSpPr>
              <p:cNvPr id="22" name="Straight Connector 21"/>
              <p:cNvCxnSpPr>
                <a:stCxn id="15" idx="3"/>
                <a:endCxn id="15" idx="1"/>
              </p:cNvCxnSpPr>
              <p:nvPr/>
            </p:nvCxnSpPr>
            <p:spPr>
              <a:xfrm flipV="1">
                <a:off x="4374048" y="5008616"/>
                <a:ext cx="478310" cy="276480"/>
              </a:xfrm>
              <a:prstGeom prst="line">
                <a:avLst/>
              </a:prstGeom>
              <a:ln w="12700">
                <a:solidFill>
                  <a:schemeClr val="tx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>
                <a:stCxn id="15" idx="3"/>
                <a:endCxn id="15" idx="5"/>
              </p:cNvCxnSpPr>
              <p:nvPr/>
            </p:nvCxnSpPr>
            <p:spPr>
              <a:xfrm>
                <a:off x="4374048" y="5285096"/>
                <a:ext cx="478310" cy="276480"/>
              </a:xfrm>
              <a:prstGeom prst="line">
                <a:avLst/>
              </a:prstGeom>
              <a:ln w="12700">
                <a:solidFill>
                  <a:schemeClr val="tx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>
                <a:stCxn id="15" idx="5"/>
                <a:endCxn id="15" idx="1"/>
              </p:cNvCxnSpPr>
              <p:nvPr/>
            </p:nvCxnSpPr>
            <p:spPr>
              <a:xfrm flipV="1">
                <a:off x="4852358" y="5008616"/>
                <a:ext cx="0" cy="552960"/>
              </a:xfrm>
              <a:prstGeom prst="line">
                <a:avLst/>
              </a:prstGeom>
              <a:ln w="12700">
                <a:solidFill>
                  <a:schemeClr val="tx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4374048" y="5013176"/>
                <a:ext cx="239155" cy="133680"/>
              </a:xfrm>
              <a:prstGeom prst="line">
                <a:avLst/>
              </a:prstGeom>
              <a:ln w="12700">
                <a:solidFill>
                  <a:schemeClr val="tx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flipV="1">
                <a:off x="4613203" y="4869160"/>
                <a:ext cx="0" cy="277696"/>
              </a:xfrm>
              <a:prstGeom prst="line">
                <a:avLst/>
              </a:prstGeom>
              <a:ln w="12700">
                <a:solidFill>
                  <a:schemeClr val="tx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 flipV="1">
                <a:off x="4374048" y="4869160"/>
                <a:ext cx="239155" cy="144016"/>
              </a:xfrm>
              <a:prstGeom prst="line">
                <a:avLst/>
              </a:prstGeom>
              <a:ln w="12700">
                <a:solidFill>
                  <a:schemeClr val="tx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4613203" y="5150238"/>
                <a:ext cx="239155" cy="133680"/>
              </a:xfrm>
              <a:prstGeom prst="line">
                <a:avLst/>
              </a:prstGeom>
              <a:ln w="12700">
                <a:solidFill>
                  <a:schemeClr val="tx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>
                <a:off x="4374048" y="5561576"/>
                <a:ext cx="239155" cy="133680"/>
              </a:xfrm>
              <a:prstGeom prst="line">
                <a:avLst/>
              </a:prstGeom>
              <a:ln w="12700">
                <a:solidFill>
                  <a:schemeClr val="tx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>
                <a:off x="4613203" y="5423336"/>
                <a:ext cx="0" cy="271920"/>
              </a:xfrm>
              <a:prstGeom prst="line">
                <a:avLst/>
              </a:prstGeom>
              <a:ln w="12700">
                <a:solidFill>
                  <a:schemeClr val="tx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flipH="1">
                <a:off x="4374048" y="5423336"/>
                <a:ext cx="239155" cy="138240"/>
              </a:xfrm>
              <a:prstGeom prst="line">
                <a:avLst/>
              </a:prstGeom>
              <a:ln w="12700">
                <a:solidFill>
                  <a:schemeClr val="tx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 flipV="1">
                <a:off x="4613203" y="5146856"/>
                <a:ext cx="0" cy="276481"/>
              </a:xfrm>
              <a:prstGeom prst="line">
                <a:avLst/>
              </a:prstGeom>
              <a:ln w="12700">
                <a:solidFill>
                  <a:schemeClr val="tx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 flipV="1">
                <a:off x="4613203" y="5299088"/>
                <a:ext cx="239155" cy="124248"/>
              </a:xfrm>
              <a:prstGeom prst="line">
                <a:avLst/>
              </a:prstGeom>
              <a:ln w="12700">
                <a:solidFill>
                  <a:schemeClr val="tx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>
                <a:off x="4852358" y="5294372"/>
                <a:ext cx="239155" cy="133680"/>
              </a:xfrm>
              <a:prstGeom prst="line">
                <a:avLst/>
              </a:prstGeom>
              <a:ln w="12700">
                <a:solidFill>
                  <a:schemeClr val="tx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5091513" y="5146856"/>
                <a:ext cx="0" cy="281196"/>
              </a:xfrm>
              <a:prstGeom prst="line">
                <a:avLst/>
              </a:prstGeom>
              <a:ln w="12700">
                <a:solidFill>
                  <a:schemeClr val="tx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flipH="1">
                <a:off x="4852359" y="5136331"/>
                <a:ext cx="239154" cy="158041"/>
              </a:xfrm>
              <a:prstGeom prst="line">
                <a:avLst/>
              </a:prstGeom>
              <a:ln w="12700">
                <a:solidFill>
                  <a:schemeClr val="tx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>
                <a:stCxn id="15" idx="0"/>
                <a:endCxn id="15" idx="2"/>
              </p:cNvCxnSpPr>
              <p:nvPr/>
            </p:nvCxnSpPr>
            <p:spPr>
              <a:xfrm flipH="1" flipV="1">
                <a:off x="4374048" y="4732136"/>
                <a:ext cx="956621" cy="552960"/>
              </a:xfrm>
              <a:prstGeom prst="line">
                <a:avLst/>
              </a:prstGeom>
              <a:ln w="12700">
                <a:solidFill>
                  <a:schemeClr val="tx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>
                <a:stCxn id="15" idx="0"/>
                <a:endCxn id="15" idx="4"/>
              </p:cNvCxnSpPr>
              <p:nvPr/>
            </p:nvCxnSpPr>
            <p:spPr>
              <a:xfrm flipH="1">
                <a:off x="4374048" y="5285096"/>
                <a:ext cx="956621" cy="552960"/>
              </a:xfrm>
              <a:prstGeom prst="line">
                <a:avLst/>
              </a:prstGeom>
              <a:ln w="12700">
                <a:solidFill>
                  <a:schemeClr val="tx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>
                <a:stCxn id="15" idx="4"/>
                <a:endCxn id="15" idx="2"/>
              </p:cNvCxnSpPr>
              <p:nvPr/>
            </p:nvCxnSpPr>
            <p:spPr>
              <a:xfrm flipV="1">
                <a:off x="4374048" y="4732136"/>
                <a:ext cx="0" cy="1105920"/>
              </a:xfrm>
              <a:prstGeom prst="line">
                <a:avLst/>
              </a:prstGeom>
              <a:ln w="12700">
                <a:solidFill>
                  <a:schemeClr val="tx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5" name="Isosceles Triangle 14"/>
          <p:cNvSpPr/>
          <p:nvPr/>
        </p:nvSpPr>
        <p:spPr>
          <a:xfrm rot="5400000">
            <a:off x="4299398" y="4505632"/>
            <a:ext cx="1105920" cy="956621"/>
          </a:xfrm>
          <a:prstGeom prst="triangle">
            <a:avLst/>
          </a:prstGeom>
          <a:blipFill>
            <a:blip r:embed="rId4" cstate="print"/>
            <a:tile tx="0" ty="0" sx="100000" sy="100000" flip="none" algn="tl"/>
          </a:blipFill>
          <a:ln w="127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1146682" y="5844254"/>
            <a:ext cx="1392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I-frame </a:t>
            </a:r>
            <a:r>
              <a:rPr lang="en-US" altLang="zh-CN" i="1" dirty="0">
                <a:latin typeface="Cambria Math" pitchFamily="18" charset="0"/>
                <a:ea typeface="Cambria Math" pitchFamily="18" charset="0"/>
              </a:rPr>
              <a:t>t</a:t>
            </a:r>
            <a:endParaRPr lang="zh-CN" altLang="en-US" i="1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027990" y="5844254"/>
            <a:ext cx="1365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I-frame </a:t>
            </a:r>
            <a:r>
              <a:rPr lang="en-US" altLang="zh-CN" i="1" dirty="0" smtClean="0">
                <a:latin typeface="Cambria Math" pitchFamily="18" charset="0"/>
                <a:ea typeface="Cambria Math" pitchFamily="18" charset="0"/>
              </a:rPr>
              <a:t>t </a:t>
            </a:r>
            <a:r>
              <a:rPr lang="en-US" altLang="zh-CN" dirty="0" smtClean="0">
                <a:latin typeface="Cambria Math" pitchFamily="18" charset="0"/>
                <a:ea typeface="Cambria Math" pitchFamily="18" charset="0"/>
              </a:rPr>
              <a:t>+</a:t>
            </a:r>
            <a:r>
              <a:rPr lang="en-US" altLang="zh-CN" dirty="0">
                <a:latin typeface="Cambria Math" pitchFamily="18" charset="0"/>
                <a:ea typeface="Cambria Math" pitchFamily="18" charset="0"/>
              </a:rPr>
              <a:t>1</a:t>
            </a:r>
            <a:endParaRPr lang="zh-CN" altLang="en-US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51920" y="5854859"/>
            <a:ext cx="1814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B-frame </a:t>
            </a:r>
            <a:r>
              <a:rPr lang="en-US" altLang="zh-CN" i="1" dirty="0" smtClean="0">
                <a:latin typeface="Cambria Math" pitchFamily="18" charset="0"/>
                <a:ea typeface="Cambria Math" pitchFamily="18" charset="0"/>
              </a:rPr>
              <a:t>t </a:t>
            </a:r>
            <a:r>
              <a:rPr lang="en-US" altLang="zh-CN" dirty="0" smtClean="0">
                <a:latin typeface="Cambria Math" pitchFamily="18" charset="0"/>
                <a:ea typeface="Cambria Math" pitchFamily="18" charset="0"/>
              </a:rPr>
              <a:t>+</a:t>
            </a:r>
            <a:r>
              <a:rPr lang="el-GR" altLang="zh-CN" i="1" dirty="0" smtClean="0">
                <a:latin typeface="Cambria Math" pitchFamily="18" charset="0"/>
                <a:ea typeface="Cambria Math" pitchFamily="18" charset="0"/>
              </a:rPr>
              <a:t>α</a:t>
            </a:r>
            <a:endParaRPr lang="zh-CN" altLang="en-US" dirty="0">
              <a:latin typeface="Cambria Math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131840" y="4423991"/>
            <a:ext cx="5148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/>
              <a:t>… </a:t>
            </a:r>
            <a:endParaRPr lang="zh-CN" altLang="en-US" sz="2800" i="1" dirty="0"/>
          </a:p>
        </p:txBody>
      </p:sp>
      <p:sp>
        <p:nvSpPr>
          <p:cNvPr id="20" name="TextBox 19"/>
          <p:cNvSpPr txBox="1"/>
          <p:nvPr/>
        </p:nvSpPr>
        <p:spPr>
          <a:xfrm>
            <a:off x="5958178" y="4423991"/>
            <a:ext cx="4860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/>
              <a:t>…</a:t>
            </a:r>
            <a:r>
              <a:rPr lang="en-US" altLang="zh-CN" dirty="0" smtClean="0"/>
              <a:t> </a:t>
            </a:r>
            <a:endParaRPr lang="zh-CN" altLang="en-US" i="1" dirty="0"/>
          </a:p>
        </p:txBody>
      </p:sp>
      <p:sp>
        <p:nvSpPr>
          <p:cNvPr id="94" name="Freeform 93"/>
          <p:cNvSpPr/>
          <p:nvPr/>
        </p:nvSpPr>
        <p:spPr>
          <a:xfrm>
            <a:off x="1684020" y="4235596"/>
            <a:ext cx="2849880" cy="484831"/>
          </a:xfrm>
          <a:custGeom>
            <a:avLst/>
            <a:gdLst>
              <a:gd name="connsiteX0" fmla="*/ 2781300 w 2781300"/>
              <a:gd name="connsiteY0" fmla="*/ 613408 h 613408"/>
              <a:gd name="connsiteX1" fmla="*/ 1386840 w 2781300"/>
              <a:gd name="connsiteY1" fmla="*/ 3808 h 613408"/>
              <a:gd name="connsiteX2" fmla="*/ 0 w 2781300"/>
              <a:gd name="connsiteY2" fmla="*/ 339088 h 613408"/>
              <a:gd name="connsiteX0" fmla="*/ 2926080 w 2926080"/>
              <a:gd name="connsiteY0" fmla="*/ 888845 h 888845"/>
              <a:gd name="connsiteX1" fmla="*/ 1386840 w 2926080"/>
              <a:gd name="connsiteY1" fmla="*/ 12545 h 888845"/>
              <a:gd name="connsiteX2" fmla="*/ 0 w 2926080"/>
              <a:gd name="connsiteY2" fmla="*/ 347825 h 888845"/>
              <a:gd name="connsiteX0" fmla="*/ 2849880 w 2849880"/>
              <a:gd name="connsiteY0" fmla="*/ 878329 h 878329"/>
              <a:gd name="connsiteX1" fmla="*/ 1310640 w 2849880"/>
              <a:gd name="connsiteY1" fmla="*/ 2029 h 878329"/>
              <a:gd name="connsiteX2" fmla="*/ 0 w 2849880"/>
              <a:gd name="connsiteY2" fmla="*/ 619249 h 878329"/>
              <a:gd name="connsiteX0" fmla="*/ 2849880 w 2849880"/>
              <a:gd name="connsiteY0" fmla="*/ 688604 h 688604"/>
              <a:gd name="connsiteX1" fmla="*/ 1463040 w 2849880"/>
              <a:gd name="connsiteY1" fmla="*/ 2804 h 688604"/>
              <a:gd name="connsiteX2" fmla="*/ 0 w 2849880"/>
              <a:gd name="connsiteY2" fmla="*/ 429524 h 688604"/>
              <a:gd name="connsiteX0" fmla="*/ 2849880 w 2849880"/>
              <a:gd name="connsiteY0" fmla="*/ 484831 h 484831"/>
              <a:gd name="connsiteX1" fmla="*/ 1440180 w 2849880"/>
              <a:gd name="connsiteY1" fmla="*/ 4771 h 484831"/>
              <a:gd name="connsiteX2" fmla="*/ 0 w 2849880"/>
              <a:gd name="connsiteY2" fmla="*/ 225751 h 48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49880" h="484831">
                <a:moveTo>
                  <a:pt x="2849880" y="484831"/>
                </a:moveTo>
                <a:cubicBezTo>
                  <a:pt x="2384425" y="202891"/>
                  <a:pt x="1915160" y="47951"/>
                  <a:pt x="1440180" y="4771"/>
                </a:cubicBezTo>
                <a:cubicBezTo>
                  <a:pt x="965200" y="-38409"/>
                  <a:pt x="0" y="225751"/>
                  <a:pt x="0" y="225751"/>
                </a:cubicBezTo>
              </a:path>
            </a:pathLst>
          </a:custGeom>
          <a:noFill/>
          <a:ln w="28575">
            <a:solidFill>
              <a:srgbClr val="7030A0"/>
            </a:solidFill>
            <a:prstDash val="dash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Freeform 94"/>
          <p:cNvSpPr/>
          <p:nvPr/>
        </p:nvSpPr>
        <p:spPr>
          <a:xfrm>
            <a:off x="4533900" y="4503199"/>
            <a:ext cx="2933700" cy="400108"/>
          </a:xfrm>
          <a:custGeom>
            <a:avLst/>
            <a:gdLst>
              <a:gd name="connsiteX0" fmla="*/ 0 w 2933700"/>
              <a:gd name="connsiteY0" fmla="*/ 232468 h 400108"/>
              <a:gd name="connsiteX1" fmla="*/ 1554480 w 2933700"/>
              <a:gd name="connsiteY1" fmla="*/ 3868 h 400108"/>
              <a:gd name="connsiteX2" fmla="*/ 2933700 w 2933700"/>
              <a:gd name="connsiteY2" fmla="*/ 400108 h 400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33700" h="400108">
                <a:moveTo>
                  <a:pt x="0" y="232468"/>
                </a:moveTo>
                <a:cubicBezTo>
                  <a:pt x="532765" y="104198"/>
                  <a:pt x="1065530" y="-24072"/>
                  <a:pt x="1554480" y="3868"/>
                </a:cubicBezTo>
                <a:cubicBezTo>
                  <a:pt x="2043430" y="31808"/>
                  <a:pt x="2933700" y="400108"/>
                  <a:pt x="2933700" y="400108"/>
                </a:cubicBezTo>
              </a:path>
            </a:pathLst>
          </a:custGeom>
          <a:noFill/>
          <a:ln w="28575">
            <a:solidFill>
              <a:srgbClr val="7030A0"/>
            </a:solidFill>
            <a:prstDash val="dash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6" name="Group 95"/>
          <p:cNvGrpSpPr/>
          <p:nvPr/>
        </p:nvGrpSpPr>
        <p:grpSpPr>
          <a:xfrm>
            <a:off x="2226802" y="5144071"/>
            <a:ext cx="1697126" cy="1378316"/>
            <a:chOff x="1685048" y="5435060"/>
            <a:chExt cx="1697126" cy="1378316"/>
          </a:xfrm>
        </p:grpSpPr>
        <p:sp>
          <p:nvSpPr>
            <p:cNvPr id="97" name="Rectangle 96"/>
            <p:cNvSpPr/>
            <p:nvPr/>
          </p:nvSpPr>
          <p:spPr>
            <a:xfrm>
              <a:off x="2041556" y="5435060"/>
              <a:ext cx="1018276" cy="101827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8" name="Isosceles Triangle 97"/>
            <p:cNvSpPr/>
            <p:nvPr/>
          </p:nvSpPr>
          <p:spPr>
            <a:xfrm rot="1756235">
              <a:off x="2201835" y="5494272"/>
              <a:ext cx="663552" cy="573972"/>
            </a:xfrm>
            <a:prstGeom prst="triangle">
              <a:avLst/>
            </a:prstGeom>
            <a:solidFill>
              <a:schemeClr val="bg1">
                <a:lumMod val="65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9" name="Isosceles Triangle 98"/>
            <p:cNvSpPr/>
            <p:nvPr/>
          </p:nvSpPr>
          <p:spPr>
            <a:xfrm rot="6369278">
              <a:off x="2177289" y="5579779"/>
              <a:ext cx="663552" cy="573973"/>
            </a:xfrm>
            <a:prstGeom prst="triangle">
              <a:avLst/>
            </a:prstGeom>
            <a:solidFill>
              <a:schemeClr val="tx1">
                <a:lumMod val="65000"/>
                <a:lumOff val="35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1685048" y="6444044"/>
              <a:ext cx="16971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 smtClean="0"/>
                <a:t>(depth)</a:t>
              </a:r>
              <a:endParaRPr lang="zh-CN" altLang="en-US" dirty="0"/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5580112" y="5133907"/>
            <a:ext cx="1697126" cy="1387608"/>
            <a:chOff x="6132104" y="5435060"/>
            <a:chExt cx="1697126" cy="1387608"/>
          </a:xfrm>
        </p:grpSpPr>
        <p:sp>
          <p:nvSpPr>
            <p:cNvPr id="102" name="Rectangle 101"/>
            <p:cNvSpPr/>
            <p:nvPr/>
          </p:nvSpPr>
          <p:spPr>
            <a:xfrm>
              <a:off x="6465775" y="5435060"/>
              <a:ext cx="1018276" cy="101827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3" name="Isosceles Triangle 102"/>
            <p:cNvSpPr/>
            <p:nvPr/>
          </p:nvSpPr>
          <p:spPr>
            <a:xfrm rot="1756235">
              <a:off x="6762819" y="5602885"/>
              <a:ext cx="663552" cy="573972"/>
            </a:xfrm>
            <a:prstGeom prst="triangle">
              <a:avLst/>
            </a:prstGeom>
            <a:solidFill>
              <a:schemeClr val="bg1">
                <a:lumMod val="65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4" name="Isosceles Triangle 103"/>
            <p:cNvSpPr/>
            <p:nvPr/>
          </p:nvSpPr>
          <p:spPr>
            <a:xfrm rot="4561441">
              <a:off x="6800235" y="5724370"/>
              <a:ext cx="663552" cy="573973"/>
            </a:xfrm>
            <a:prstGeom prst="triangle">
              <a:avLst/>
            </a:prstGeom>
            <a:solidFill>
              <a:schemeClr val="tx1">
                <a:lumMod val="65000"/>
                <a:lumOff val="35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6132104" y="6453336"/>
              <a:ext cx="16971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 smtClean="0"/>
                <a:t>(depth)</a:t>
              </a:r>
              <a:endParaRPr lang="zh-CN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69892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94" grpId="0" animBg="1"/>
      <p:bldP spid="9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Image-based </a:t>
            </a:r>
            <a:r>
              <a:rPr lang="en-US" dirty="0" err="1" smtClean="0"/>
              <a:t>Bireproj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400" dirty="0" smtClean="0"/>
                  <a:t>Reprojection by searching in flow fields</a:t>
                </a:r>
              </a:p>
              <a:p>
                <a:pPr lvl="1"/>
                <a:r>
                  <a:rPr lang="en-US" sz="2000" dirty="0" smtClean="0"/>
                  <a:t>Generate motion flow fields for each pair of I-frames</a:t>
                </a:r>
                <a:endParaRPr lang="en-US" sz="1600" dirty="0" smtClean="0"/>
              </a:p>
              <a:p>
                <a:pPr lvl="1"/>
                <a:r>
                  <a:rPr lang="en-US" sz="2000" dirty="0" smtClean="0"/>
                  <a:t>For each pixel in B-frame </a:t>
                </a:r>
                <a:r>
                  <a:rPr lang="en-US" sz="2000" i="1" dirty="0" smtClean="0">
                    <a:latin typeface="Cambria Math" pitchFamily="18" charset="0"/>
                    <a:ea typeface="Cambria Math" pitchFamily="18" charset="0"/>
                  </a:rPr>
                  <a:t>t </a:t>
                </a:r>
                <a:r>
                  <a:rPr lang="en-US" sz="2000" dirty="0" smtClean="0">
                    <a:latin typeface="Cambria Math" pitchFamily="18" charset="0"/>
                    <a:ea typeface="Cambria Math" pitchFamily="18" charset="0"/>
                  </a:rPr>
                  <a:t>+</a:t>
                </a:r>
                <a:r>
                  <a:rPr lang="el-GR" altLang="zh-CN" sz="2000" i="1" dirty="0" smtClean="0">
                    <a:latin typeface="Cambria Math" pitchFamily="18" charset="0"/>
                    <a:ea typeface="Cambria Math" pitchFamily="18" charset="0"/>
                    <a:cs typeface="Times New Roman" pitchFamily="18" charset="0"/>
                  </a:rPr>
                  <a:t>α</a:t>
                </a:r>
                <a:endParaRPr lang="en-US" sz="2000" dirty="0" smtClean="0">
                  <a:latin typeface="Cambria Math" pitchFamily="18" charset="0"/>
                  <a:ea typeface="Cambria Math" pitchFamily="18" charset="0"/>
                </a:endParaRPr>
              </a:p>
              <a:p>
                <a:pPr marL="895350" lvl="2">
                  <a:buClr>
                    <a:schemeClr val="tx1"/>
                  </a:buClr>
                </a:pPr>
                <a:r>
                  <a:rPr lang="en-US" sz="1600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Search</a:t>
                </a:r>
                <a:r>
                  <a:rPr lang="en-US" sz="1600" dirty="0" smtClean="0"/>
                  <a:t> in forward flow field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6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16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1600" i="1">
                            <a:latin typeface="Cambria Math"/>
                          </a:rPr>
                          <m:t>𝑡</m:t>
                        </m:r>
                      </m:sub>
                      <m:sup>
                        <m:r>
                          <a:rPr lang="en-US" sz="1600" i="1">
                            <a:latin typeface="Cambria Math"/>
                          </a:rPr>
                          <m:t>𝑓</m:t>
                        </m:r>
                      </m:sup>
                    </m:sSubSup>
                  </m:oMath>
                </a14:m>
                <a:r>
                  <a:rPr lang="en-US" sz="1600" dirty="0" smtClean="0"/>
                  <a:t> to </a:t>
                </a:r>
                <a:r>
                  <a:rPr lang="en-US" sz="1600" dirty="0" err="1" smtClean="0"/>
                  <a:t>reproject</a:t>
                </a:r>
                <a:r>
                  <a:rPr lang="en-US" sz="1600" dirty="0" smtClean="0"/>
                  <a:t> to I-frame </a:t>
                </a:r>
                <a:r>
                  <a:rPr lang="en-US" sz="1600" i="1" dirty="0" smtClean="0">
                    <a:latin typeface="Cambria Math" pitchFamily="18" charset="0"/>
                    <a:ea typeface="Cambria Math" pitchFamily="18" charset="0"/>
                  </a:rPr>
                  <a:t>t</a:t>
                </a:r>
              </a:p>
              <a:p>
                <a:pPr marL="895350" lvl="2">
                  <a:buClr>
                    <a:schemeClr val="tx1"/>
                  </a:buClr>
                </a:pPr>
                <a:r>
                  <a:rPr lang="en-US" sz="1600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Search</a:t>
                </a:r>
                <a:r>
                  <a:rPr lang="en-US" sz="1600" dirty="0" smtClean="0"/>
                  <a:t> </a:t>
                </a:r>
                <a:r>
                  <a:rPr lang="en-US" sz="1600" dirty="0"/>
                  <a:t>in </a:t>
                </a:r>
                <a:r>
                  <a:rPr lang="en-US" sz="1600" dirty="0" smtClean="0"/>
                  <a:t>backward flow </a:t>
                </a:r>
                <a:r>
                  <a:rPr lang="en-US" sz="1600" dirty="0"/>
                  <a:t>field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6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16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1600" i="1">
                            <a:latin typeface="Cambria Math"/>
                          </a:rPr>
                          <m:t>𝑡</m:t>
                        </m:r>
                        <m:r>
                          <a:rPr lang="en-US" sz="1600" b="0" i="1" smtClean="0">
                            <a:latin typeface="Cambria Math"/>
                          </a:rPr>
                          <m:t>+1</m:t>
                        </m:r>
                      </m:sub>
                      <m:sup>
                        <m:r>
                          <a:rPr lang="en-US" sz="1600" b="0" i="1" smtClean="0">
                            <a:latin typeface="Cambria Math"/>
                          </a:rPr>
                          <m:t>𝑏</m:t>
                        </m:r>
                      </m:sup>
                    </m:sSubSup>
                  </m:oMath>
                </a14:m>
                <a:r>
                  <a:rPr lang="en-US" sz="1600" dirty="0"/>
                  <a:t> to </a:t>
                </a:r>
                <a:r>
                  <a:rPr lang="en-US" sz="1600" dirty="0" err="1" smtClean="0"/>
                  <a:t>reproject</a:t>
                </a:r>
                <a:r>
                  <a:rPr lang="en-US" sz="1600" dirty="0" smtClean="0"/>
                  <a:t> to I-frame </a:t>
                </a:r>
                <a:r>
                  <a:rPr lang="en-US" sz="1600" i="1" dirty="0" smtClean="0">
                    <a:latin typeface="Cambria Math" pitchFamily="18" charset="0"/>
                    <a:ea typeface="Cambria Math" pitchFamily="18" charset="0"/>
                  </a:rPr>
                  <a:t>t </a:t>
                </a:r>
                <a:r>
                  <a:rPr lang="en-US" sz="1600" dirty="0" smtClean="0">
                    <a:latin typeface="Cambria Math" pitchFamily="18" charset="0"/>
                    <a:ea typeface="Cambria Math" pitchFamily="18" charset="0"/>
                  </a:rPr>
                  <a:t>+1</a:t>
                </a:r>
              </a:p>
              <a:p>
                <a:pPr marL="895350" lvl="2"/>
                <a:r>
                  <a:rPr lang="en-US" sz="1600" dirty="0" smtClean="0"/>
                  <a:t>Load and blend colors from frame </a:t>
                </a:r>
                <a:r>
                  <a:rPr lang="en-US" sz="1600" i="1" dirty="0" smtClean="0">
                    <a:latin typeface="Cambria Math" pitchFamily="18" charset="0"/>
                    <a:ea typeface="Cambria Math" pitchFamily="18" charset="0"/>
                  </a:rPr>
                  <a:t>t</a:t>
                </a:r>
                <a:r>
                  <a:rPr lang="en-US" sz="1600" dirty="0" smtClean="0"/>
                  <a:t> and </a:t>
                </a:r>
                <a:r>
                  <a:rPr lang="en-US" sz="1600" i="1" dirty="0" smtClean="0">
                    <a:latin typeface="Cambria Math" pitchFamily="18" charset="0"/>
                    <a:ea typeface="Cambria Math" pitchFamily="18" charset="0"/>
                  </a:rPr>
                  <a:t>t </a:t>
                </a:r>
                <a:r>
                  <a:rPr lang="en-US" sz="1600" dirty="0" smtClean="0">
                    <a:latin typeface="Cambria Math" pitchFamily="18" charset="0"/>
                    <a:ea typeface="Cambria Math" pitchFamily="18" charset="0"/>
                  </a:rPr>
                  <a:t>+1</a:t>
                </a:r>
                <a:endParaRPr lang="en-US" sz="1600" dirty="0">
                  <a:latin typeface="Cambria Math" pitchFamily="18" charset="0"/>
                  <a:ea typeface="Cambria Math" pitchFamily="18" charset="0"/>
                </a:endParaRPr>
              </a:p>
              <a:p>
                <a:pPr lvl="2"/>
                <a:endParaRPr lang="en-US" sz="1600" dirty="0" smtClean="0"/>
              </a:p>
              <a:p>
                <a:pPr lvl="1"/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 cstate="print"/>
                <a:stretch>
                  <a:fillRect l="-1111" t="-1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1146682" y="4115669"/>
            <a:ext cx="1697126" cy="169712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Rectangle 4"/>
          <p:cNvSpPr/>
          <p:nvPr/>
        </p:nvSpPr>
        <p:spPr>
          <a:xfrm>
            <a:off x="3929918" y="4115669"/>
            <a:ext cx="1697126" cy="169712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Rectangle 5"/>
          <p:cNvSpPr/>
          <p:nvPr/>
        </p:nvSpPr>
        <p:spPr>
          <a:xfrm>
            <a:off x="6696178" y="4115669"/>
            <a:ext cx="1697126" cy="169712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Isosceles Triangle 6"/>
          <p:cNvSpPr/>
          <p:nvPr/>
        </p:nvSpPr>
        <p:spPr>
          <a:xfrm rot="1756235">
            <a:off x="1413813" y="4214355"/>
            <a:ext cx="1105920" cy="956621"/>
          </a:xfrm>
          <a:prstGeom prst="triangle">
            <a:avLst/>
          </a:prstGeom>
          <a:blipFill>
            <a:blip r:embed="rId4" cstate="print"/>
            <a:tile tx="0" ty="0" sx="100000" sy="100000" flip="none" algn="tl"/>
          </a:blipFill>
          <a:ln w="127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Isosceles Triangle 7"/>
          <p:cNvSpPr/>
          <p:nvPr/>
        </p:nvSpPr>
        <p:spPr>
          <a:xfrm rot="6369278">
            <a:off x="1372903" y="4356868"/>
            <a:ext cx="1105920" cy="956621"/>
          </a:xfrm>
          <a:prstGeom prst="triangle">
            <a:avLst/>
          </a:prstGeom>
          <a:blipFill>
            <a:blip r:embed="rId5" cstate="print"/>
            <a:tile tx="0" ty="0" sx="100000" sy="100000" flip="none" algn="tl"/>
          </a:blipFill>
          <a:ln w="127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Isosceles Triangle 8"/>
          <p:cNvSpPr/>
          <p:nvPr/>
        </p:nvSpPr>
        <p:spPr>
          <a:xfrm rot="1756235">
            <a:off x="7191251" y="4395378"/>
            <a:ext cx="1105920" cy="956621"/>
          </a:xfrm>
          <a:prstGeom prst="triangle">
            <a:avLst/>
          </a:prstGeom>
          <a:blipFill>
            <a:blip r:embed="rId4" cstate="print"/>
            <a:tile tx="0" ty="0" sx="100000" sy="100000" flip="none" algn="tl"/>
          </a:blipFill>
          <a:ln w="127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Isosceles Triangle 9"/>
          <p:cNvSpPr/>
          <p:nvPr/>
        </p:nvSpPr>
        <p:spPr>
          <a:xfrm rot="4561441">
            <a:off x="7253611" y="4597853"/>
            <a:ext cx="1105920" cy="956621"/>
          </a:xfrm>
          <a:prstGeom prst="triangle">
            <a:avLst/>
          </a:prstGeom>
          <a:blipFill>
            <a:blip r:embed="rId5" cstate="print"/>
            <a:tile tx="0" ty="0" sx="100000" sy="100000" flip="none" algn="tl"/>
          </a:blipFill>
          <a:ln w="127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2" name="Isosceles Triangle 31"/>
          <p:cNvSpPr/>
          <p:nvPr/>
        </p:nvSpPr>
        <p:spPr>
          <a:xfrm rot="1756235">
            <a:off x="4314388" y="4297661"/>
            <a:ext cx="1105920" cy="956621"/>
          </a:xfrm>
          <a:prstGeom prst="triangle">
            <a:avLst/>
          </a:prstGeom>
          <a:blipFill>
            <a:blip r:embed="rId4" cstate="print"/>
            <a:tile tx="0" ty="0" sx="100000" sy="100000" flip="none" algn="tl"/>
          </a:blipFill>
          <a:ln w="127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4" name="Isosceles Triangle 53"/>
          <p:cNvSpPr/>
          <p:nvPr/>
        </p:nvSpPr>
        <p:spPr>
          <a:xfrm rot="5400000">
            <a:off x="4299398" y="4505632"/>
            <a:ext cx="1105920" cy="956621"/>
          </a:xfrm>
          <a:prstGeom prst="triangle">
            <a:avLst/>
          </a:prstGeom>
          <a:blipFill>
            <a:blip r:embed="rId5" cstate="print"/>
            <a:tile tx="0" ty="0" sx="100000" sy="100000" flip="none" algn="tl"/>
          </a:blipFill>
          <a:ln w="127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8" name="TextBox 57"/>
          <p:cNvSpPr txBox="1"/>
          <p:nvPr/>
        </p:nvSpPr>
        <p:spPr>
          <a:xfrm>
            <a:off x="3131840" y="4423991"/>
            <a:ext cx="5148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/>
              <a:t>… </a:t>
            </a:r>
            <a:endParaRPr lang="zh-CN" altLang="en-US" sz="2800" i="1" dirty="0"/>
          </a:p>
        </p:txBody>
      </p:sp>
      <p:sp>
        <p:nvSpPr>
          <p:cNvPr id="59" name="TextBox 58"/>
          <p:cNvSpPr txBox="1"/>
          <p:nvPr/>
        </p:nvSpPr>
        <p:spPr>
          <a:xfrm>
            <a:off x="5958178" y="4423991"/>
            <a:ext cx="4860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/>
              <a:t>…</a:t>
            </a:r>
            <a:r>
              <a:rPr lang="en-US" altLang="zh-CN" dirty="0" smtClean="0"/>
              <a:t> </a:t>
            </a:r>
            <a:endParaRPr lang="zh-CN" altLang="en-US" i="1" dirty="0"/>
          </a:p>
        </p:txBody>
      </p:sp>
      <p:grpSp>
        <p:nvGrpSpPr>
          <p:cNvPr id="73" name="Group 72"/>
          <p:cNvGrpSpPr/>
          <p:nvPr/>
        </p:nvGrpSpPr>
        <p:grpSpPr>
          <a:xfrm>
            <a:off x="2123728" y="5133907"/>
            <a:ext cx="1872208" cy="1436793"/>
            <a:chOff x="1581974" y="5435060"/>
            <a:chExt cx="1872208" cy="1436793"/>
          </a:xfrm>
        </p:grpSpPr>
        <p:sp>
          <p:nvSpPr>
            <p:cNvPr id="74" name="Rectangle 73"/>
            <p:cNvSpPr/>
            <p:nvPr/>
          </p:nvSpPr>
          <p:spPr>
            <a:xfrm>
              <a:off x="2041556" y="5435060"/>
              <a:ext cx="1018276" cy="1018276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5" name="Isosceles Triangle 74"/>
            <p:cNvSpPr/>
            <p:nvPr/>
          </p:nvSpPr>
          <p:spPr>
            <a:xfrm rot="1756235">
              <a:off x="2201835" y="5494272"/>
              <a:ext cx="663552" cy="573972"/>
            </a:xfrm>
            <a:prstGeom prst="triangle">
              <a:avLst/>
            </a:prstGeom>
            <a:solidFill>
              <a:srgbClr val="FF66CC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6" name="Isosceles Triangle 75"/>
            <p:cNvSpPr/>
            <p:nvPr/>
          </p:nvSpPr>
          <p:spPr>
            <a:xfrm rot="6369278">
              <a:off x="2177289" y="5579779"/>
              <a:ext cx="663552" cy="573973"/>
            </a:xfrm>
            <a:prstGeom prst="triangle">
              <a:avLst/>
            </a:prstGeom>
            <a:gradFill flip="none" rotWithShape="1">
              <a:gsLst>
                <a:gs pos="0">
                  <a:srgbClr val="FF66CC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rgbClr val="92D050"/>
                </a:gs>
              </a:gsLst>
              <a:lin ang="10800000" scaled="1"/>
              <a:tileRect/>
            </a:gra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TextBox 76"/>
                <p:cNvSpPr txBox="1"/>
                <p:nvPr/>
              </p:nvSpPr>
              <p:spPr>
                <a:xfrm>
                  <a:off x="1581974" y="6444044"/>
                  <a:ext cx="1872208" cy="427809"/>
                </a:xfrm>
                <a:prstGeom prst="rect">
                  <a:avLst/>
                </a:prstGeom>
                <a:noFill/>
              </p:spPr>
              <p:txBody>
                <a:bodyPr wrap="square" lIns="0" rIns="0" rtlCol="0">
                  <a:spAutoFit/>
                </a:bodyPr>
                <a:lstStyle/>
                <a:p>
                  <a:pPr algn="ctr"/>
                  <a:r>
                    <a:rPr lang="en-US" altLang="zh-CN" dirty="0" smtClean="0"/>
                    <a:t>(forward flow</a:t>
                  </a:r>
                  <a:r>
                    <a:rPr lang="en-US" dirty="0"/>
                    <a:t>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𝑓</m:t>
                          </m:r>
                        </m:sup>
                      </m:sSubSup>
                    </m:oMath>
                  </a14:m>
                  <a:r>
                    <a:rPr lang="en-US" altLang="zh-CN" dirty="0" smtClean="0"/>
                    <a:t>)</a:t>
                  </a:r>
                  <a:endParaRPr lang="zh-CN" altLang="en-US" dirty="0"/>
                </a:p>
              </p:txBody>
            </p:sp>
          </mc:Choice>
          <mc:Fallback xmlns="">
            <p:sp>
              <p:nvSpPr>
                <p:cNvPr id="77" name="TextBox 7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81974" y="6444044"/>
                  <a:ext cx="1872208" cy="427809"/>
                </a:xfrm>
                <a:prstGeom prst="rect">
                  <a:avLst/>
                </a:prstGeom>
                <a:blipFill rotWithShape="1">
                  <a:blip r:embed="rId6" cstate="print"/>
                  <a:stretch>
                    <a:fillRect l="-1948" r="-1948" b="-214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8" name="Group 77"/>
          <p:cNvGrpSpPr/>
          <p:nvPr/>
        </p:nvGrpSpPr>
        <p:grpSpPr>
          <a:xfrm>
            <a:off x="5451872" y="5133907"/>
            <a:ext cx="1928440" cy="1396649"/>
            <a:chOff x="6003864" y="5435060"/>
            <a:chExt cx="1928440" cy="1396649"/>
          </a:xfrm>
        </p:grpSpPr>
        <p:sp>
          <p:nvSpPr>
            <p:cNvPr id="79" name="Rectangle 78"/>
            <p:cNvSpPr/>
            <p:nvPr/>
          </p:nvSpPr>
          <p:spPr>
            <a:xfrm>
              <a:off x="6465775" y="5435060"/>
              <a:ext cx="1018276" cy="1018276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0" name="Isosceles Triangle 79"/>
            <p:cNvSpPr/>
            <p:nvPr/>
          </p:nvSpPr>
          <p:spPr>
            <a:xfrm rot="1756235">
              <a:off x="6762819" y="5602885"/>
              <a:ext cx="663552" cy="573972"/>
            </a:xfrm>
            <a:prstGeom prst="triangle">
              <a:avLst/>
            </a:prstGeom>
            <a:solidFill>
              <a:srgbClr val="92D050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1" name="Isosceles Triangle 80"/>
            <p:cNvSpPr/>
            <p:nvPr/>
          </p:nvSpPr>
          <p:spPr>
            <a:xfrm rot="4561441">
              <a:off x="6800235" y="5724370"/>
              <a:ext cx="663552" cy="573973"/>
            </a:xfrm>
            <a:prstGeom prst="triangle">
              <a:avLst/>
            </a:prstGeom>
            <a:gradFill flip="none" rotWithShape="1">
              <a:gsLst>
                <a:gs pos="0">
                  <a:srgbClr val="FF66CC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rgbClr val="92D050"/>
                </a:gs>
              </a:gsLst>
              <a:lin ang="0" scaled="1"/>
              <a:tileRect/>
            </a:gra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TextBox 81"/>
                <p:cNvSpPr txBox="1"/>
                <p:nvPr/>
              </p:nvSpPr>
              <p:spPr>
                <a:xfrm>
                  <a:off x="6003864" y="6453336"/>
                  <a:ext cx="1928440" cy="378373"/>
                </a:xfrm>
                <a:prstGeom prst="rect">
                  <a:avLst/>
                </a:prstGeom>
                <a:noFill/>
              </p:spPr>
              <p:txBody>
                <a:bodyPr wrap="square" lIns="0" rIns="0" rtlCol="0">
                  <a:spAutoFit/>
                </a:bodyPr>
                <a:lstStyle/>
                <a:p>
                  <a:pPr algn="ctr"/>
                  <a:r>
                    <a:rPr lang="en-US" altLang="zh-CN" dirty="0" smtClean="0"/>
                    <a:t>(backward flow</a:t>
                  </a:r>
                  <a:r>
                    <a:rPr lang="en-US" dirty="0"/>
                    <a:t>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+1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𝑏</m:t>
                          </m:r>
                        </m:sup>
                      </m:sSubSup>
                    </m:oMath>
                  </a14:m>
                  <a:r>
                    <a:rPr lang="en-US" altLang="zh-CN" dirty="0" smtClean="0"/>
                    <a:t>)</a:t>
                  </a:r>
                  <a:endParaRPr lang="zh-CN" altLang="en-US" dirty="0"/>
                </a:p>
              </p:txBody>
            </p:sp>
          </mc:Choice>
          <mc:Fallback xmlns="">
            <p:sp>
              <p:nvSpPr>
                <p:cNvPr id="82" name="TextBox 8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03864" y="6453336"/>
                  <a:ext cx="1928440" cy="378373"/>
                </a:xfrm>
                <a:prstGeom prst="rect">
                  <a:avLst/>
                </a:prstGeom>
                <a:blipFill rotWithShape="1">
                  <a:blip r:embed="rId7" cstate="print"/>
                  <a:stretch>
                    <a:fillRect l="-9148" t="-4839" r="-9148" b="-2580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3" name="Freeform 82"/>
          <p:cNvSpPr/>
          <p:nvPr/>
        </p:nvSpPr>
        <p:spPr>
          <a:xfrm>
            <a:off x="2667000" y="5813897"/>
            <a:ext cx="3733800" cy="482255"/>
          </a:xfrm>
          <a:custGeom>
            <a:avLst/>
            <a:gdLst>
              <a:gd name="connsiteX0" fmla="*/ 0 w 3733800"/>
              <a:gd name="connsiteY0" fmla="*/ 0 h 500903"/>
              <a:gd name="connsiteX1" fmla="*/ 2057400 w 3733800"/>
              <a:gd name="connsiteY1" fmla="*/ 495300 h 500903"/>
              <a:gd name="connsiteX2" fmla="*/ 3733800 w 3733800"/>
              <a:gd name="connsiteY2" fmla="*/ 276225 h 500903"/>
              <a:gd name="connsiteX0" fmla="*/ 0 w 3733800"/>
              <a:gd name="connsiteY0" fmla="*/ 0 h 482255"/>
              <a:gd name="connsiteX1" fmla="*/ 1800225 w 3733800"/>
              <a:gd name="connsiteY1" fmla="*/ 476250 h 482255"/>
              <a:gd name="connsiteX2" fmla="*/ 3733800 w 3733800"/>
              <a:gd name="connsiteY2" fmla="*/ 276225 h 482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33800" h="482255">
                <a:moveTo>
                  <a:pt x="0" y="0"/>
                </a:moveTo>
                <a:cubicBezTo>
                  <a:pt x="717550" y="224631"/>
                  <a:pt x="1177925" y="430213"/>
                  <a:pt x="1800225" y="476250"/>
                </a:cubicBezTo>
                <a:cubicBezTo>
                  <a:pt x="2422525" y="522287"/>
                  <a:pt x="3441700" y="288925"/>
                  <a:pt x="3733800" y="276225"/>
                </a:cubicBezTo>
              </a:path>
            </a:pathLst>
          </a:custGeom>
          <a:noFill/>
          <a:ln w="28575">
            <a:solidFill>
              <a:srgbClr val="7030A0"/>
            </a:solidFill>
            <a:headEnd type="stealth" w="lg" len="lg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reeform 83"/>
          <p:cNvSpPr/>
          <p:nvPr/>
        </p:nvSpPr>
        <p:spPr>
          <a:xfrm>
            <a:off x="2933700" y="4747097"/>
            <a:ext cx="1609725" cy="666750"/>
          </a:xfrm>
          <a:custGeom>
            <a:avLst/>
            <a:gdLst>
              <a:gd name="connsiteX0" fmla="*/ 1609725 w 1609725"/>
              <a:gd name="connsiteY0" fmla="*/ 0 h 666750"/>
              <a:gd name="connsiteX1" fmla="*/ 581025 w 1609725"/>
              <a:gd name="connsiteY1" fmla="*/ 142875 h 666750"/>
              <a:gd name="connsiteX2" fmla="*/ 0 w 1609725"/>
              <a:gd name="connsiteY2" fmla="*/ 666750 h 666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9725" h="666750">
                <a:moveTo>
                  <a:pt x="1609725" y="0"/>
                </a:moveTo>
                <a:cubicBezTo>
                  <a:pt x="1229518" y="15875"/>
                  <a:pt x="849312" y="31750"/>
                  <a:pt x="581025" y="142875"/>
                </a:cubicBezTo>
                <a:cubicBezTo>
                  <a:pt x="312738" y="254000"/>
                  <a:pt x="156369" y="460375"/>
                  <a:pt x="0" y="666750"/>
                </a:cubicBezTo>
              </a:path>
            </a:pathLst>
          </a:custGeom>
          <a:noFill/>
          <a:ln w="28575">
            <a:solidFill>
              <a:srgbClr val="7030A0"/>
            </a:solidFill>
            <a:headEnd type="oval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reeform 84"/>
          <p:cNvSpPr/>
          <p:nvPr/>
        </p:nvSpPr>
        <p:spPr>
          <a:xfrm>
            <a:off x="1714500" y="4480397"/>
            <a:ext cx="1219200" cy="945954"/>
          </a:xfrm>
          <a:custGeom>
            <a:avLst/>
            <a:gdLst>
              <a:gd name="connsiteX0" fmla="*/ 1219200 w 1219200"/>
              <a:gd name="connsiteY0" fmla="*/ 942975 h 945954"/>
              <a:gd name="connsiteX1" fmla="*/ 390525 w 1219200"/>
              <a:gd name="connsiteY1" fmla="*/ 800100 h 945954"/>
              <a:gd name="connsiteX2" fmla="*/ 0 w 1219200"/>
              <a:gd name="connsiteY2" fmla="*/ 0 h 945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9200" h="945954">
                <a:moveTo>
                  <a:pt x="1219200" y="942975"/>
                </a:moveTo>
                <a:cubicBezTo>
                  <a:pt x="906462" y="950119"/>
                  <a:pt x="593725" y="957263"/>
                  <a:pt x="390525" y="800100"/>
                </a:cubicBezTo>
                <a:cubicBezTo>
                  <a:pt x="187325" y="642937"/>
                  <a:pt x="93662" y="321468"/>
                  <a:pt x="0" y="0"/>
                </a:cubicBezTo>
              </a:path>
            </a:pathLst>
          </a:custGeom>
          <a:noFill/>
          <a:ln w="28575">
            <a:solidFill>
              <a:srgbClr val="7030A0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Freeform 85"/>
          <p:cNvSpPr/>
          <p:nvPr/>
        </p:nvSpPr>
        <p:spPr>
          <a:xfrm>
            <a:off x="4541044" y="4732265"/>
            <a:ext cx="1821656" cy="872082"/>
          </a:xfrm>
          <a:custGeom>
            <a:avLst/>
            <a:gdLst>
              <a:gd name="connsiteX0" fmla="*/ 0 w 1800225"/>
              <a:gd name="connsiteY0" fmla="*/ 17231 h 864956"/>
              <a:gd name="connsiteX1" fmla="*/ 1047750 w 1800225"/>
              <a:gd name="connsiteY1" fmla="*/ 112481 h 864956"/>
              <a:gd name="connsiteX2" fmla="*/ 1800225 w 1800225"/>
              <a:gd name="connsiteY2" fmla="*/ 864956 h 864956"/>
              <a:gd name="connsiteX0" fmla="*/ 0 w 1819275"/>
              <a:gd name="connsiteY0" fmla="*/ 15985 h 868472"/>
              <a:gd name="connsiteX1" fmla="*/ 1066800 w 1819275"/>
              <a:gd name="connsiteY1" fmla="*/ 115997 h 868472"/>
              <a:gd name="connsiteX2" fmla="*/ 1819275 w 1819275"/>
              <a:gd name="connsiteY2" fmla="*/ 868472 h 868472"/>
              <a:gd name="connsiteX0" fmla="*/ 0 w 1819275"/>
              <a:gd name="connsiteY0" fmla="*/ 14287 h 873918"/>
              <a:gd name="connsiteX1" fmla="*/ 1066800 w 1819275"/>
              <a:gd name="connsiteY1" fmla="*/ 121443 h 873918"/>
              <a:gd name="connsiteX2" fmla="*/ 1819275 w 1819275"/>
              <a:gd name="connsiteY2" fmla="*/ 873918 h 873918"/>
              <a:gd name="connsiteX0" fmla="*/ 0 w 1821656"/>
              <a:gd name="connsiteY0" fmla="*/ 14832 h 872082"/>
              <a:gd name="connsiteX1" fmla="*/ 1069181 w 1821656"/>
              <a:gd name="connsiteY1" fmla="*/ 119607 h 872082"/>
              <a:gd name="connsiteX2" fmla="*/ 1821656 w 1821656"/>
              <a:gd name="connsiteY2" fmla="*/ 872082 h 872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21656" h="872082">
                <a:moveTo>
                  <a:pt x="0" y="14832"/>
                </a:moveTo>
                <a:cubicBezTo>
                  <a:pt x="373856" y="-8187"/>
                  <a:pt x="765572" y="-23268"/>
                  <a:pt x="1069181" y="119607"/>
                </a:cubicBezTo>
                <a:cubicBezTo>
                  <a:pt x="1372790" y="262482"/>
                  <a:pt x="1595437" y="566488"/>
                  <a:pt x="1821656" y="872082"/>
                </a:cubicBezTo>
              </a:path>
            </a:pathLst>
          </a:custGeom>
          <a:noFill/>
          <a:ln w="28575">
            <a:solidFill>
              <a:srgbClr val="7030A0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Freeform 86"/>
          <p:cNvSpPr/>
          <p:nvPr/>
        </p:nvSpPr>
        <p:spPr>
          <a:xfrm>
            <a:off x="6362700" y="4909021"/>
            <a:ext cx="1104900" cy="714375"/>
          </a:xfrm>
          <a:custGeom>
            <a:avLst/>
            <a:gdLst>
              <a:gd name="connsiteX0" fmla="*/ 0 w 1095375"/>
              <a:gd name="connsiteY0" fmla="*/ 723900 h 723900"/>
              <a:gd name="connsiteX1" fmla="*/ 647700 w 1095375"/>
              <a:gd name="connsiteY1" fmla="*/ 571500 h 723900"/>
              <a:gd name="connsiteX2" fmla="*/ 1095375 w 1095375"/>
              <a:gd name="connsiteY2" fmla="*/ 0 h 723900"/>
              <a:gd name="connsiteX0" fmla="*/ 0 w 1104900"/>
              <a:gd name="connsiteY0" fmla="*/ 714375 h 714375"/>
              <a:gd name="connsiteX1" fmla="*/ 657225 w 1104900"/>
              <a:gd name="connsiteY1" fmla="*/ 571500 h 714375"/>
              <a:gd name="connsiteX2" fmla="*/ 1104900 w 1104900"/>
              <a:gd name="connsiteY2" fmla="*/ 0 h 714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04900" h="714375">
                <a:moveTo>
                  <a:pt x="0" y="714375"/>
                </a:moveTo>
                <a:cubicBezTo>
                  <a:pt x="232568" y="698500"/>
                  <a:pt x="473075" y="690562"/>
                  <a:pt x="657225" y="571500"/>
                </a:cubicBezTo>
                <a:cubicBezTo>
                  <a:pt x="841375" y="452438"/>
                  <a:pt x="972344" y="225425"/>
                  <a:pt x="1104900" y="0"/>
                </a:cubicBezTo>
              </a:path>
            </a:pathLst>
          </a:custGeom>
          <a:noFill/>
          <a:ln w="28575">
            <a:solidFill>
              <a:srgbClr val="7030A0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1146682" y="5844254"/>
            <a:ext cx="1392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I-frame </a:t>
            </a:r>
            <a:r>
              <a:rPr lang="en-US" altLang="zh-CN" i="1" dirty="0">
                <a:latin typeface="Cambria Math" pitchFamily="18" charset="0"/>
                <a:ea typeface="Cambria Math" pitchFamily="18" charset="0"/>
              </a:rPr>
              <a:t>t</a:t>
            </a:r>
            <a:endParaRPr lang="zh-CN" altLang="en-US" i="1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027990" y="5844254"/>
            <a:ext cx="1365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I-frame </a:t>
            </a:r>
            <a:r>
              <a:rPr lang="en-US" altLang="zh-CN" i="1" dirty="0" smtClean="0">
                <a:latin typeface="Cambria Math" pitchFamily="18" charset="0"/>
                <a:ea typeface="Cambria Math" pitchFamily="18" charset="0"/>
              </a:rPr>
              <a:t>t </a:t>
            </a:r>
            <a:r>
              <a:rPr lang="en-US" altLang="zh-CN" dirty="0" smtClean="0">
                <a:latin typeface="Cambria Math" pitchFamily="18" charset="0"/>
                <a:ea typeface="Cambria Math" pitchFamily="18" charset="0"/>
              </a:rPr>
              <a:t>+</a:t>
            </a:r>
            <a:r>
              <a:rPr lang="en-US" altLang="zh-CN" dirty="0">
                <a:latin typeface="Cambria Math" pitchFamily="18" charset="0"/>
                <a:ea typeface="Cambria Math" pitchFamily="18" charset="0"/>
              </a:rPr>
              <a:t>1</a:t>
            </a:r>
            <a:endParaRPr lang="zh-CN" altLang="en-US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851920" y="5854859"/>
            <a:ext cx="1814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B-frame </a:t>
            </a:r>
            <a:r>
              <a:rPr lang="en-US" altLang="zh-CN" i="1" dirty="0" smtClean="0">
                <a:latin typeface="Cambria Math" pitchFamily="18" charset="0"/>
                <a:ea typeface="Cambria Math" pitchFamily="18" charset="0"/>
              </a:rPr>
              <a:t>t </a:t>
            </a:r>
            <a:r>
              <a:rPr lang="en-US" altLang="zh-CN" dirty="0" smtClean="0">
                <a:latin typeface="Cambria Math" pitchFamily="18" charset="0"/>
                <a:ea typeface="Cambria Math" pitchFamily="18" charset="0"/>
              </a:rPr>
              <a:t>+</a:t>
            </a:r>
            <a:r>
              <a:rPr lang="el-GR" altLang="zh-CN" i="1" dirty="0" smtClean="0">
                <a:latin typeface="Cambria Math" pitchFamily="18" charset="0"/>
                <a:ea typeface="Cambria Math" pitchFamily="18" charset="0"/>
              </a:rPr>
              <a:t>α</a:t>
            </a:r>
            <a:endParaRPr lang="zh-CN" altLang="en-US" dirty="0">
              <a:latin typeface="Cambria Math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0789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xit" presetSubtype="0" fill="hold" grpId="3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xit" presetSubtype="0" fill="hold" grpId="5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54" grpId="0" animBg="1"/>
      <p:bldP spid="83" grpId="0" animBg="1"/>
      <p:bldP spid="83" grpId="1" animBg="1"/>
      <p:bldP spid="83" grpId="2" animBg="1"/>
      <p:bldP spid="83" grpId="3" animBg="1"/>
      <p:bldP spid="83" grpId="4" animBg="1"/>
      <p:bldP spid="83" grpId="5" animBg="1"/>
      <p:bldP spid="84" grpId="0" animBg="1"/>
      <p:bldP spid="85" grpId="0" animBg="1"/>
      <p:bldP spid="86" grpId="0" animBg="1"/>
      <p:bldP spid="8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iterative search algorithm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80728"/>
                <a:ext cx="8229600" cy="5145435"/>
              </a:xfrm>
            </p:spPr>
            <p:txBody>
              <a:bodyPr>
                <a:normAutofit/>
              </a:bodyPr>
              <a:lstStyle/>
              <a:p>
                <a:r>
                  <a:rPr lang="en-US" sz="2000" dirty="0" smtClean="0"/>
                  <a:t>Assumptions: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sz="1800" dirty="0" smtClean="0"/>
                  <a:t>The motion between </a:t>
                </a:r>
                <a:r>
                  <a:rPr lang="en-US" sz="1800" i="1" dirty="0" smtClean="0">
                    <a:latin typeface="Cambria Math" pitchFamily="18" charset="0"/>
                    <a:ea typeface="Cambria Math" pitchFamily="18" charset="0"/>
                  </a:rPr>
                  <a:t>t</a:t>
                </a:r>
                <a:r>
                  <a:rPr lang="en-US" sz="1800" dirty="0" smtClean="0"/>
                  <a:t> and </a:t>
                </a:r>
                <a:r>
                  <a:rPr lang="en-US" sz="1800" i="1" dirty="0" smtClean="0">
                    <a:latin typeface="Cambria Math" pitchFamily="18" charset="0"/>
                    <a:ea typeface="Cambria Math" pitchFamily="18" charset="0"/>
                  </a:rPr>
                  <a:t>t </a:t>
                </a:r>
                <a:r>
                  <a:rPr lang="en-US" sz="1800" dirty="0" smtClean="0">
                    <a:latin typeface="Cambria Math" pitchFamily="18" charset="0"/>
                    <a:ea typeface="Cambria Math" pitchFamily="18" charset="0"/>
                  </a:rPr>
                  <a:t>+</a:t>
                </a:r>
                <a:r>
                  <a:rPr lang="en-US" sz="1800" dirty="0">
                    <a:latin typeface="Cambria Math" pitchFamily="18" charset="0"/>
                    <a:ea typeface="Cambria Math" pitchFamily="18" charset="0"/>
                  </a:rPr>
                  <a:t>1</a:t>
                </a:r>
                <a:r>
                  <a:rPr lang="en-US" sz="1800" dirty="0" smtClean="0"/>
                  <a:t> is linear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sz="1800" dirty="0" smtClean="0"/>
                  <a:t>The motion flow field is continuous and smooth</a:t>
                </a:r>
              </a:p>
              <a:p>
                <a:r>
                  <a:rPr lang="en-US" sz="2000" dirty="0" smtClean="0"/>
                  <a:t>Given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altLang="zh-CN" sz="2000" i="1">
                            <a:latin typeface="Cambria Math"/>
                          </a:rPr>
                          <m:t>𝑡</m:t>
                        </m:r>
                        <m:r>
                          <a:rPr lang="en-US" altLang="zh-CN" sz="2000" i="1">
                            <a:latin typeface="Cambria Math"/>
                          </a:rPr>
                          <m:t>+</m:t>
                        </m:r>
                        <m:r>
                          <a:rPr lang="en-US" altLang="zh-CN" sz="2000" i="1">
                            <a:latin typeface="Cambria Math"/>
                          </a:rPr>
                          <m:t>𝛼</m:t>
                        </m:r>
                      </m:sub>
                    </m:sSub>
                  </m:oMath>
                </a14:m>
                <a:r>
                  <a:rPr lang="en-US" sz="2000" dirty="0" smtClean="0"/>
                  <a:t>, 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altLang="zh-CN" sz="2000" i="1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000" i="1" dirty="0" smtClean="0"/>
                  <a:t> </a:t>
                </a:r>
                <a:r>
                  <a:rPr lang="en-US" sz="2000" dirty="0" smtClean="0"/>
                  <a:t>in field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0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zh-CN" sz="20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altLang="zh-CN" sz="2000" i="1">
                            <a:latin typeface="Cambria Math"/>
                          </a:rPr>
                          <m:t>𝑡</m:t>
                        </m:r>
                      </m:sub>
                      <m:sup>
                        <m:r>
                          <a:rPr lang="en-US" altLang="zh-CN" sz="2000" i="1">
                            <a:latin typeface="Cambria Math"/>
                          </a:rPr>
                          <m:t>𝑓</m:t>
                        </m:r>
                      </m:sup>
                    </m:sSubSup>
                  </m:oMath>
                </a14:m>
                <a:r>
                  <a:rPr lang="en-US" altLang="zh-CN" sz="2000" dirty="0" smtClean="0"/>
                  <a:t>such that</a:t>
                </a:r>
                <a:br>
                  <a:rPr lang="en-US" altLang="zh-CN" sz="2000" dirty="0" smtClean="0"/>
                </a:br>
                <a:r>
                  <a:rPr lang="en-US" altLang="zh-CN" sz="2000" dirty="0" smtClean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altLang="zh-CN" sz="2000" b="0" i="1" smtClean="0">
                        <a:latin typeface="Cambria Math"/>
                      </a:rPr>
                      <m:t>+</m:t>
                    </m:r>
                    <m:r>
                      <a:rPr lang="en-US" altLang="zh-CN" sz="2000" b="0" i="1" smtClean="0">
                        <a:latin typeface="Cambria Math"/>
                      </a:rPr>
                      <m:t>𝛼</m:t>
                    </m:r>
                    <m:sSubSup>
                      <m:sSubSupPr>
                        <m:ctrlPr>
                          <a:rPr lang="en-US" altLang="zh-CN" sz="2000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zh-CN" sz="2000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/>
                          </a:rPr>
                          <m:t>𝑡</m:t>
                        </m:r>
                      </m:sub>
                      <m:sup>
                        <m:r>
                          <a:rPr lang="en-US" altLang="zh-CN" sz="2000" b="0" i="1" smtClean="0">
                            <a:latin typeface="Cambria Math"/>
                          </a:rPr>
                          <m:t>𝑓</m:t>
                        </m:r>
                      </m:sup>
                    </m:sSubSup>
                    <m:r>
                      <a:rPr lang="en-US" altLang="zh-CN" sz="2000" b="0" i="1" smtClean="0">
                        <a:latin typeface="Cambria Math"/>
                      </a:rPr>
                      <m:t>[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altLang="zh-CN" sz="2000" b="0" i="1" smtClean="0">
                        <a:latin typeface="Cambria Math"/>
                      </a:rPr>
                      <m:t>]=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altLang="zh-CN" sz="2000" i="1">
                            <a:latin typeface="Cambria Math"/>
                          </a:rPr>
                          <m:t>𝑡</m:t>
                        </m:r>
                        <m:r>
                          <a:rPr lang="en-US" altLang="zh-CN" sz="2000" i="1">
                            <a:latin typeface="Cambria Math"/>
                          </a:rPr>
                          <m:t>+</m:t>
                        </m:r>
                        <m:r>
                          <a:rPr lang="en-US" altLang="zh-CN" sz="2000" i="1">
                            <a:latin typeface="Cambria Math"/>
                          </a:rPr>
                          <m:t>𝛼</m:t>
                        </m:r>
                      </m:sub>
                    </m:sSub>
                  </m:oMath>
                </a14:m>
                <a:endParaRPr lang="en-US" sz="2000" dirty="0"/>
              </a:p>
              <a:p>
                <a:pPr lvl="1"/>
                <a:r>
                  <a:rPr lang="en-US" sz="1800" dirty="0" smtClean="0"/>
                  <a:t>Same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1800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altLang="zh-CN" sz="1800" i="1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zh-CN" sz="1800" baseline="-25000" dirty="0" smtClean="0">
                    <a:latin typeface="Cambria Math" pitchFamily="18" charset="0"/>
                    <a:ea typeface="Cambria Math" pitchFamily="18" charset="0"/>
                  </a:rPr>
                  <a:t>+1</a:t>
                </a:r>
                <a:r>
                  <a:rPr lang="en-US" altLang="zh-CN" sz="1800" baseline="-25000" dirty="0"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altLang="zh-CN" sz="1800" dirty="0"/>
                  <a:t>(in reverse)</a:t>
                </a:r>
                <a:endParaRPr lang="en-US" sz="1800" dirty="0"/>
              </a:p>
              <a:p>
                <a:r>
                  <a:rPr lang="en-US" sz="2000" dirty="0" smtClean="0"/>
                  <a:t>An </a:t>
                </a:r>
                <a:r>
                  <a:rPr lang="en-US" sz="2000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inverse-mapping</a:t>
                </a:r>
                <a:r>
                  <a:rPr lang="en-US" sz="2000" dirty="0" smtClean="0"/>
                  <a:t> problem</a:t>
                </a: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80728"/>
                <a:ext cx="8229600" cy="5145435"/>
              </a:xfrm>
              <a:blipFill rotWithShape="1">
                <a:blip r:embed="rId3" cstate="print"/>
                <a:stretch>
                  <a:fillRect l="-741" t="-8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矩形 4"/>
          <p:cNvSpPr/>
          <p:nvPr/>
        </p:nvSpPr>
        <p:spPr>
          <a:xfrm>
            <a:off x="1619672" y="4023320"/>
            <a:ext cx="2286000" cy="2286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1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915169" y="3519264"/>
            <a:ext cx="17207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/>
              <a:t>Motion flow</a:t>
            </a:r>
            <a:endParaRPr lang="zh-CN" altLang="en-US" sz="2400" dirty="0"/>
          </a:p>
        </p:txBody>
      </p:sp>
      <p:sp>
        <p:nvSpPr>
          <p:cNvPr id="14" name="矩形 14"/>
          <p:cNvSpPr/>
          <p:nvPr/>
        </p:nvSpPr>
        <p:spPr>
          <a:xfrm>
            <a:off x="4932040" y="4023320"/>
            <a:ext cx="2286000" cy="2286000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6228184" y="4383360"/>
            <a:ext cx="829395" cy="432048"/>
            <a:chOff x="6275962" y="4383360"/>
            <a:chExt cx="829395" cy="432048"/>
          </a:xfrm>
        </p:grpSpPr>
        <p:sp>
          <p:nvSpPr>
            <p:cNvPr id="15" name="椭圆 15"/>
            <p:cNvSpPr/>
            <p:nvPr/>
          </p:nvSpPr>
          <p:spPr>
            <a:xfrm>
              <a:off x="6275962" y="4671392"/>
              <a:ext cx="144016" cy="144016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6419978" y="4383360"/>
                  <a:ext cx="68537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/>
                              </a:rPr>
                              <m:t>𝑡</m:t>
                            </m:r>
                            <m:r>
                              <a:rPr lang="en-US" altLang="zh-CN" i="1">
                                <a:latin typeface="Cambria Math"/>
                              </a:rPr>
                              <m:t>+</m:t>
                            </m:r>
                            <m:r>
                              <a:rPr lang="en-US" altLang="zh-CN" i="1">
                                <a:latin typeface="Cambria Math"/>
                              </a:rPr>
                              <m:t>𝛼</m:t>
                            </m:r>
                          </m:sub>
                        </m:sSub>
                      </m:oMath>
                    </m:oMathPara>
                  </a14:m>
                  <a:endParaRPr lang="zh-CN" altLang="en-US" i="1" dirty="0"/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19978" y="4383360"/>
                  <a:ext cx="685379" cy="369332"/>
                </a:xfrm>
                <a:prstGeom prst="rect">
                  <a:avLst/>
                </a:prstGeom>
                <a:blipFill rotWithShape="1">
                  <a:blip r:embed="rId5" cstate="print"/>
                  <a:stretch>
                    <a:fillRect b="-491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1" name="TextBox 30"/>
          <p:cNvSpPr txBox="1"/>
          <p:nvPr/>
        </p:nvSpPr>
        <p:spPr>
          <a:xfrm>
            <a:off x="4932040" y="3519264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smtClean="0"/>
              <a:t>Image-space</a:t>
            </a:r>
            <a:endParaRPr lang="zh-CN" altLang="en-US" sz="2400" dirty="0"/>
          </a:p>
        </p:txBody>
      </p:sp>
      <p:grpSp>
        <p:nvGrpSpPr>
          <p:cNvPr id="9" name="Group 8"/>
          <p:cNvGrpSpPr/>
          <p:nvPr/>
        </p:nvGrpSpPr>
        <p:grpSpPr>
          <a:xfrm>
            <a:off x="2970136" y="3933056"/>
            <a:ext cx="665760" cy="369332"/>
            <a:chOff x="2970136" y="3933056"/>
            <a:chExt cx="665760" cy="369332"/>
          </a:xfrm>
        </p:grpSpPr>
        <p:sp>
          <p:nvSpPr>
            <p:cNvPr id="36" name="椭圆 18"/>
            <p:cNvSpPr/>
            <p:nvPr/>
          </p:nvSpPr>
          <p:spPr>
            <a:xfrm>
              <a:off x="3491880" y="4077072"/>
              <a:ext cx="144016" cy="144016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/>
                <p:cNvSpPr txBox="1"/>
                <p:nvPr/>
              </p:nvSpPr>
              <p:spPr>
                <a:xfrm>
                  <a:off x="2970136" y="3933056"/>
                  <a:ext cx="59375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altLang="zh-CN" i="1">
                              <a:latin typeface="Cambria Math"/>
                            </a:rPr>
                            <m:t>𝑡</m:t>
                          </m:r>
                        </m:sub>
                      </m:sSub>
                    </m:oMath>
                  </a14:m>
                  <a:r>
                    <a:rPr lang="en-US" altLang="zh-CN" baseline="-25000" dirty="0">
                      <a:latin typeface="Cambria Math" pitchFamily="18" charset="0"/>
                      <a:ea typeface="Cambria Math" pitchFamily="18" charset="0"/>
                    </a:rPr>
                    <a:t>+1</a:t>
                  </a:r>
                  <a:endParaRPr lang="zh-CN" altLang="en-US" dirty="0"/>
                </a:p>
              </p:txBody>
            </p:sp>
          </mc:Choice>
          <mc:Fallback xmlns="">
            <p:sp>
              <p:nvSpPr>
                <p:cNvPr id="37" name="TextBox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0136" y="3933056"/>
                  <a:ext cx="593752" cy="369332"/>
                </a:xfrm>
                <a:prstGeom prst="rect">
                  <a:avLst/>
                </a:prstGeom>
                <a:blipFill rotWithShape="1">
                  <a:blip r:embed="rId6" cstate="print"/>
                  <a:stretch>
                    <a:fillRect b="-180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" name="Group 6"/>
          <p:cNvGrpSpPr/>
          <p:nvPr/>
        </p:nvGrpSpPr>
        <p:grpSpPr>
          <a:xfrm>
            <a:off x="1677452" y="5532658"/>
            <a:ext cx="518284" cy="369332"/>
            <a:chOff x="1677452" y="5532658"/>
            <a:chExt cx="518284" cy="369332"/>
          </a:xfrm>
        </p:grpSpPr>
        <p:sp>
          <p:nvSpPr>
            <p:cNvPr id="35" name="椭圆 18"/>
            <p:cNvSpPr/>
            <p:nvPr/>
          </p:nvSpPr>
          <p:spPr>
            <a:xfrm>
              <a:off x="2051720" y="5661248"/>
              <a:ext cx="144016" cy="144016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/>
                <p:cNvSpPr txBox="1"/>
                <p:nvPr/>
              </p:nvSpPr>
              <p:spPr>
                <a:xfrm>
                  <a:off x="1677452" y="5532658"/>
                  <a:ext cx="44627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</m:oMath>
                    </m:oMathPara>
                  </a14:m>
                  <a:endParaRPr lang="zh-CN" altLang="en-US" i="1" dirty="0"/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77452" y="5532658"/>
                  <a:ext cx="446276" cy="369332"/>
                </a:xfrm>
                <a:prstGeom prst="rect">
                  <a:avLst/>
                </a:prstGeom>
                <a:blipFill rotWithShape="1">
                  <a:blip r:embed="rId7" cstate="print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7" name="TextBox 46"/>
          <p:cNvSpPr txBox="1"/>
          <p:nvPr/>
        </p:nvSpPr>
        <p:spPr>
          <a:xfrm rot="18757954">
            <a:off x="2430983" y="4642534"/>
            <a:ext cx="165868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l-GR" altLang="zh-CN" i="1" dirty="0" smtClean="0">
                <a:latin typeface="Cambria Math" pitchFamily="18" charset="0"/>
                <a:ea typeface="Cambria Math" pitchFamily="18" charset="0"/>
              </a:rPr>
              <a:t>α</a:t>
            </a:r>
            <a:r>
              <a:rPr lang="en-US" altLang="zh-CN" dirty="0" smtClean="0">
                <a:latin typeface="Cambria Math" pitchFamily="18" charset="0"/>
                <a:ea typeface="Cambria Math" pitchFamily="18" charset="0"/>
              </a:rPr>
              <a:t>           :    1-</a:t>
            </a:r>
            <a:r>
              <a:rPr lang="el-GR" altLang="zh-CN" i="1" dirty="0" smtClean="0">
                <a:latin typeface="Cambria Math" pitchFamily="18" charset="0"/>
                <a:ea typeface="Cambria Math" pitchFamily="18" charset="0"/>
              </a:rPr>
              <a:t>α</a:t>
            </a:r>
            <a:endParaRPr lang="zh-CN" altLang="en-US" i="1" dirty="0">
              <a:latin typeface="Cambria Math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619672" y="4149080"/>
            <a:ext cx="1944216" cy="1584176"/>
            <a:chOff x="1619672" y="4149080"/>
            <a:chExt cx="1944216" cy="1584176"/>
          </a:xfrm>
        </p:grpSpPr>
        <p:cxnSp>
          <p:nvCxnSpPr>
            <p:cNvPr id="30" name="直接箭头连接符 42"/>
            <p:cNvCxnSpPr/>
            <p:nvPr/>
          </p:nvCxnSpPr>
          <p:spPr>
            <a:xfrm flipV="1">
              <a:off x="2123728" y="4149080"/>
              <a:ext cx="1440160" cy="1584176"/>
            </a:xfrm>
            <a:prstGeom prst="straightConnector1">
              <a:avLst/>
            </a:prstGeom>
            <a:ln>
              <a:solidFill>
                <a:srgbClr val="C00000"/>
              </a:solidFill>
              <a:headEnd type="oval"/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/>
                <p:cNvSpPr/>
                <p:nvPr/>
              </p:nvSpPr>
              <p:spPr>
                <a:xfrm>
                  <a:off x="1619672" y="5057186"/>
                  <a:ext cx="885114" cy="42780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altLang="zh-CN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altLang="zh-CN" i="1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/>
                              </a:rPr>
                              <m:t>𝑡</m:t>
                            </m:r>
                          </m:sub>
                          <m:sup>
                            <m:r>
                              <a:rPr lang="en-US" altLang="zh-CN" i="1">
                                <a:latin typeface="Cambria Math"/>
                              </a:rPr>
                              <m:t>𝑓</m:t>
                            </m:r>
                          </m:sup>
                        </m:sSubSup>
                        <m:r>
                          <a:rPr lang="en-US" altLang="zh-CN" b="0" i="1" smtClean="0">
                            <a:latin typeface="Cambria Math"/>
                          </a:rPr>
                          <m:t>[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/>
                          </a:rPr>
                          <m:t>]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" name="Rectangle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19672" y="5057186"/>
                  <a:ext cx="885114" cy="427809"/>
                </a:xfrm>
                <a:prstGeom prst="rect">
                  <a:avLst/>
                </a:prstGeom>
                <a:blipFill rotWithShape="1">
                  <a:blip r:embed="rId8" cstate="print"/>
                  <a:stretch>
                    <a:fillRect b="-128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4" name="Group 53"/>
          <p:cNvGrpSpPr/>
          <p:nvPr/>
        </p:nvGrpSpPr>
        <p:grpSpPr>
          <a:xfrm>
            <a:off x="2339752" y="4509120"/>
            <a:ext cx="772982" cy="369332"/>
            <a:chOff x="2339752" y="4509120"/>
            <a:chExt cx="772982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/>
                <p:cNvSpPr txBox="1"/>
                <p:nvPr/>
              </p:nvSpPr>
              <p:spPr>
                <a:xfrm>
                  <a:off x="2339752" y="4509120"/>
                  <a:ext cx="68537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/>
                              </a:rPr>
                              <m:t>𝑡</m:t>
                            </m:r>
                            <m:r>
                              <a:rPr lang="en-US" altLang="zh-CN" i="1">
                                <a:latin typeface="Cambria Math"/>
                              </a:rPr>
                              <m:t>+</m:t>
                            </m:r>
                            <m:r>
                              <a:rPr lang="en-US" altLang="zh-CN" i="1">
                                <a:latin typeface="Cambria Math"/>
                              </a:rPr>
                              <m:t>𝛼</m:t>
                            </m:r>
                          </m:sub>
                        </m:sSub>
                      </m:oMath>
                    </m:oMathPara>
                  </a14:m>
                  <a:endParaRPr lang="zh-CN" altLang="en-US" i="1" dirty="0"/>
                </a:p>
              </p:txBody>
            </p:sp>
          </mc:Choice>
          <mc:Fallback xmlns="">
            <p:sp>
              <p:nvSpPr>
                <p:cNvPr id="49" name="TextBox 4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39752" y="4509120"/>
                  <a:ext cx="685379" cy="369332"/>
                </a:xfrm>
                <a:prstGeom prst="rect">
                  <a:avLst/>
                </a:prstGeom>
                <a:blipFill rotWithShape="1">
                  <a:blip r:embed="rId9" cstate="print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9" name="椭圆 18"/>
            <p:cNvSpPr/>
            <p:nvPr/>
          </p:nvSpPr>
          <p:spPr>
            <a:xfrm>
              <a:off x="2968718" y="4640403"/>
              <a:ext cx="144016" cy="144016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23" name="直接箭头连接符 28"/>
          <p:cNvCxnSpPr/>
          <p:nvPr/>
        </p:nvCxnSpPr>
        <p:spPr>
          <a:xfrm flipV="1">
            <a:off x="2123728" y="4701413"/>
            <a:ext cx="936104" cy="1031843"/>
          </a:xfrm>
          <a:prstGeom prst="straightConnector1">
            <a:avLst/>
          </a:prstGeom>
          <a:ln w="28575">
            <a:solidFill>
              <a:srgbClr val="7030A0"/>
            </a:solidFill>
            <a:headEnd type="oval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6221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iterative search algorithm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400" dirty="0" smtClean="0"/>
                  <a:t>Iterative search 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sz="2000" dirty="0" smtClean="0"/>
                  <a:t>Initialize vector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latin typeface="Cambria Math"/>
                        <a:ea typeface="Cambria Math" pitchFamily="18" charset="0"/>
                      </a:rPr>
                      <m:t>𝒗</m:t>
                    </m:r>
                  </m:oMath>
                </a14:m>
                <a:r>
                  <a:rPr lang="en-US" sz="2000" dirty="0" smtClean="0"/>
                  <a:t> with the motion flow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/>
                      </a:rPr>
                      <m:t>𝛼</m:t>
                    </m:r>
                    <m:sSubSup>
                      <m:sSubSupPr>
                        <m:ctrlPr>
                          <a:rPr lang="en-US" altLang="zh-CN" sz="20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zh-CN" sz="20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altLang="zh-CN" sz="2000" i="1">
                            <a:latin typeface="Cambria Math"/>
                          </a:rPr>
                          <m:t>𝑡</m:t>
                        </m:r>
                      </m:sub>
                      <m:sup>
                        <m:r>
                          <a:rPr lang="en-US" altLang="zh-CN" sz="2000" i="1">
                            <a:latin typeface="Cambria Math"/>
                          </a:rPr>
                          <m:t>𝑓</m:t>
                        </m:r>
                      </m:sup>
                    </m:sSubSup>
                    <m:sSub>
                      <m:sSubPr>
                        <m:ctrlPr>
                          <a:rPr lang="en-US" altLang="zh-CN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/>
                          </a:rPr>
                          <m:t>[</m:t>
                        </m:r>
                        <m:r>
                          <a:rPr lang="en-US" altLang="zh-CN" sz="2000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/>
                          </a:rPr>
                          <m:t>𝑡</m:t>
                        </m:r>
                        <m:r>
                          <a:rPr lang="en-US" altLang="zh-CN" sz="2000" b="0" i="1" smtClean="0">
                            <a:latin typeface="Cambria Math"/>
                          </a:rPr>
                          <m:t>+</m:t>
                        </m:r>
                        <m:r>
                          <a:rPr lang="en-US" altLang="zh-CN" sz="2000" b="0" i="1" smtClean="0">
                            <a:latin typeface="Cambria Math"/>
                          </a:rPr>
                          <m:t>𝛼</m:t>
                        </m:r>
                      </m:sub>
                    </m:sSub>
                    <m:r>
                      <a:rPr lang="en-US" altLang="zh-CN" sz="2000" b="0" i="1" smtClean="0">
                        <a:latin typeface="Cambria Math"/>
                      </a:rPr>
                      <m:t>]</m:t>
                    </m:r>
                  </m:oMath>
                </a14:m>
                <a:endParaRPr lang="zh-CN" altLang="en-US" sz="2000" i="1" dirty="0">
                  <a:latin typeface="Cambria Math" pitchFamily="18" charset="0"/>
                </a:endParaRP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sz="2000" dirty="0" smtClean="0"/>
                  <a:t>Attempt to find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  <a:ea typeface="Cambria Math" pitchFamily="18" charset="0"/>
                      </a:rPr>
                      <m:t>𝑝</m:t>
                    </m:r>
                    <m:r>
                      <a:rPr lang="en-US" sz="2000" i="1" baseline="-25000" dirty="0" err="1" smtClean="0">
                        <a:latin typeface="Cambria Math"/>
                        <a:ea typeface="Cambria Math" pitchFamily="18" charset="0"/>
                      </a:rPr>
                      <m:t>𝑡</m:t>
                    </m:r>
                  </m:oMath>
                </a14:m>
                <a:r>
                  <a:rPr lang="en-US" sz="2000" dirty="0" smtClean="0"/>
                  <a:t> using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latin typeface="Cambria Math"/>
                        <a:ea typeface="Cambria Math" pitchFamily="18" charset="0"/>
                      </a:rPr>
                      <m:t>𝒗</m:t>
                    </m:r>
                  </m:oMath>
                </a14:m>
                <a:endParaRPr lang="en-US" sz="2000" b="1" i="1" dirty="0" smtClean="0">
                  <a:latin typeface="Cambria Math" pitchFamily="18" charset="0"/>
                  <a:ea typeface="Cambria Math" pitchFamily="18" charset="0"/>
                </a:endParaRP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sz="2000" dirty="0" smtClean="0"/>
                  <a:t>Update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latin typeface="Cambria Math"/>
                        <a:ea typeface="Cambria Math" pitchFamily="18" charset="0"/>
                      </a:rPr>
                      <m:t>𝒗</m:t>
                    </m:r>
                    <m:r>
                      <a:rPr lang="en-US" sz="2000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 smtClean="0"/>
                  <a:t>with the motion flow at current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  <a:ea typeface="Cambria Math" pitchFamily="18" charset="0"/>
                      </a:rPr>
                      <m:t>𝑝</m:t>
                    </m:r>
                    <m:r>
                      <a:rPr lang="en-US" sz="2000" i="1" baseline="-25000" dirty="0" err="1" smtClean="0">
                        <a:latin typeface="Cambria Math"/>
                        <a:ea typeface="Cambria Math" pitchFamily="18" charset="0"/>
                      </a:rPr>
                      <m:t>𝑡</m:t>
                    </m:r>
                  </m:oMath>
                </a14:m>
                <a:r>
                  <a:rPr lang="en-US" sz="2000" dirty="0" smtClean="0"/>
                  <a:t> estimate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sz="2000" dirty="0" smtClean="0"/>
                  <a:t>Repeat 2-3 (3 iterations suffice in our experiments)</a:t>
                </a: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 cstate="print"/>
                <a:stretch>
                  <a:fillRect l="-1111" t="-1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矩形 4"/>
          <p:cNvSpPr/>
          <p:nvPr/>
        </p:nvSpPr>
        <p:spPr>
          <a:xfrm>
            <a:off x="1619672" y="4023320"/>
            <a:ext cx="2286000" cy="2286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1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任意多边形 5"/>
          <p:cNvSpPr/>
          <p:nvPr/>
        </p:nvSpPr>
        <p:spPr>
          <a:xfrm>
            <a:off x="1753589" y="4105419"/>
            <a:ext cx="2015978" cy="2111203"/>
          </a:xfrm>
          <a:custGeom>
            <a:avLst/>
            <a:gdLst>
              <a:gd name="connsiteX0" fmla="*/ 0 w 1959428"/>
              <a:gd name="connsiteY0" fmla="*/ 2090057 h 2090057"/>
              <a:gd name="connsiteX1" fmla="*/ 466530 w 1959428"/>
              <a:gd name="connsiteY1" fmla="*/ 1007706 h 2090057"/>
              <a:gd name="connsiteX2" fmla="*/ 1959428 w 1959428"/>
              <a:gd name="connsiteY2" fmla="*/ 0 h 2090057"/>
              <a:gd name="connsiteX0" fmla="*/ 0 w 1959428"/>
              <a:gd name="connsiteY0" fmla="*/ 2090057 h 2090057"/>
              <a:gd name="connsiteX1" fmla="*/ 601621 w 1959428"/>
              <a:gd name="connsiteY1" fmla="*/ 904867 h 2090057"/>
              <a:gd name="connsiteX2" fmla="*/ 1959428 w 1959428"/>
              <a:gd name="connsiteY2" fmla="*/ 0 h 2090057"/>
              <a:gd name="connsiteX0" fmla="*/ 0 w 1959428"/>
              <a:gd name="connsiteY0" fmla="*/ 2090057 h 2090057"/>
              <a:gd name="connsiteX1" fmla="*/ 601621 w 1959428"/>
              <a:gd name="connsiteY1" fmla="*/ 904867 h 2090057"/>
              <a:gd name="connsiteX2" fmla="*/ 1959428 w 1959428"/>
              <a:gd name="connsiteY2" fmla="*/ 0 h 2090057"/>
              <a:gd name="connsiteX0" fmla="*/ 0 w 1959428"/>
              <a:gd name="connsiteY0" fmla="*/ 2090057 h 2090057"/>
              <a:gd name="connsiteX1" fmla="*/ 529613 w 1959428"/>
              <a:gd name="connsiteY1" fmla="*/ 688843 h 2090057"/>
              <a:gd name="connsiteX2" fmla="*/ 1959428 w 1959428"/>
              <a:gd name="connsiteY2" fmla="*/ 0 h 2090057"/>
              <a:gd name="connsiteX0" fmla="*/ 0 w 1959428"/>
              <a:gd name="connsiteY0" fmla="*/ 2111203 h 2111203"/>
              <a:gd name="connsiteX1" fmla="*/ 529613 w 1959428"/>
              <a:gd name="connsiteY1" fmla="*/ 709989 h 2111203"/>
              <a:gd name="connsiteX2" fmla="*/ 1959428 w 1959428"/>
              <a:gd name="connsiteY2" fmla="*/ 21146 h 2111203"/>
              <a:gd name="connsiteX0" fmla="*/ 56550 w 2015978"/>
              <a:gd name="connsiteY0" fmla="*/ 2111203 h 2111203"/>
              <a:gd name="connsiteX1" fmla="*/ 586163 w 2015978"/>
              <a:gd name="connsiteY1" fmla="*/ 709989 h 2111203"/>
              <a:gd name="connsiteX2" fmla="*/ 2015978 w 2015978"/>
              <a:gd name="connsiteY2" fmla="*/ 21146 h 2111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15978" h="2111203">
                <a:moveTo>
                  <a:pt x="56550" y="2111203"/>
                </a:moveTo>
                <a:cubicBezTo>
                  <a:pt x="0" y="1685933"/>
                  <a:pt x="259592" y="1058332"/>
                  <a:pt x="586163" y="709989"/>
                </a:cubicBezTo>
                <a:cubicBezTo>
                  <a:pt x="912734" y="361646"/>
                  <a:pt x="1560511" y="0"/>
                  <a:pt x="2015978" y="21146"/>
                </a:cubicBezTo>
              </a:path>
            </a:pathLst>
          </a:custGeom>
          <a:ln w="15875">
            <a:solidFill>
              <a:srgbClr val="0070C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任意多边形 6"/>
          <p:cNvSpPr/>
          <p:nvPr/>
        </p:nvSpPr>
        <p:spPr>
          <a:xfrm>
            <a:off x="2051719" y="4406484"/>
            <a:ext cx="1755171" cy="1777076"/>
          </a:xfrm>
          <a:custGeom>
            <a:avLst/>
            <a:gdLst>
              <a:gd name="connsiteX0" fmla="*/ 0 w 1772817"/>
              <a:gd name="connsiteY0" fmla="*/ 1828800 h 1828800"/>
              <a:gd name="connsiteX1" fmla="*/ 335903 w 1772817"/>
              <a:gd name="connsiteY1" fmla="*/ 1082351 h 1828800"/>
              <a:gd name="connsiteX2" fmla="*/ 1772817 w 1772817"/>
              <a:gd name="connsiteY2" fmla="*/ 0 h 1828800"/>
              <a:gd name="connsiteX0" fmla="*/ 0 w 1772817"/>
              <a:gd name="connsiteY0" fmla="*/ 1828800 h 1828800"/>
              <a:gd name="connsiteX1" fmla="*/ 521703 w 1772817"/>
              <a:gd name="connsiteY1" fmla="*/ 768964 h 1828800"/>
              <a:gd name="connsiteX2" fmla="*/ 1772817 w 1772817"/>
              <a:gd name="connsiteY2" fmla="*/ 0 h 1828800"/>
              <a:gd name="connsiteX0" fmla="*/ 0 w 1772817"/>
              <a:gd name="connsiteY0" fmla="*/ 1828800 h 1828800"/>
              <a:gd name="connsiteX1" fmla="*/ 665719 w 1772817"/>
              <a:gd name="connsiteY1" fmla="*/ 768964 h 1828800"/>
              <a:gd name="connsiteX2" fmla="*/ 1772817 w 1772817"/>
              <a:gd name="connsiteY2" fmla="*/ 0 h 1828800"/>
              <a:gd name="connsiteX0" fmla="*/ 0 w 1772817"/>
              <a:gd name="connsiteY0" fmla="*/ 1828800 h 1828800"/>
              <a:gd name="connsiteX1" fmla="*/ 665719 w 1772817"/>
              <a:gd name="connsiteY1" fmla="*/ 768964 h 1828800"/>
              <a:gd name="connsiteX2" fmla="*/ 1772817 w 1772817"/>
              <a:gd name="connsiteY2" fmla="*/ 0 h 1828800"/>
              <a:gd name="connsiteX0" fmla="*/ 0 w 1772817"/>
              <a:gd name="connsiteY0" fmla="*/ 1828800 h 1828800"/>
              <a:gd name="connsiteX1" fmla="*/ 593711 w 1772817"/>
              <a:gd name="connsiteY1" fmla="*/ 768964 h 1828800"/>
              <a:gd name="connsiteX2" fmla="*/ 1772817 w 1772817"/>
              <a:gd name="connsiteY2" fmla="*/ 0 h 1828800"/>
              <a:gd name="connsiteX0" fmla="*/ 0 w 1683162"/>
              <a:gd name="connsiteY0" fmla="*/ 1921092 h 1921092"/>
              <a:gd name="connsiteX1" fmla="*/ 504056 w 1683162"/>
              <a:gd name="connsiteY1" fmla="*/ 768964 h 1921092"/>
              <a:gd name="connsiteX2" fmla="*/ 1683162 w 1683162"/>
              <a:gd name="connsiteY2" fmla="*/ 0 h 1921092"/>
              <a:gd name="connsiteX0" fmla="*/ 0 w 1755171"/>
              <a:gd name="connsiteY0" fmla="*/ 1777076 h 1777076"/>
              <a:gd name="connsiteX1" fmla="*/ 576065 w 1755171"/>
              <a:gd name="connsiteY1" fmla="*/ 768964 h 1777076"/>
              <a:gd name="connsiteX2" fmla="*/ 1755171 w 1755171"/>
              <a:gd name="connsiteY2" fmla="*/ 0 h 1777076"/>
              <a:gd name="connsiteX0" fmla="*/ 0 w 1755171"/>
              <a:gd name="connsiteY0" fmla="*/ 1777076 h 1777076"/>
              <a:gd name="connsiteX1" fmla="*/ 576065 w 1755171"/>
              <a:gd name="connsiteY1" fmla="*/ 552940 h 1777076"/>
              <a:gd name="connsiteX2" fmla="*/ 1755171 w 1755171"/>
              <a:gd name="connsiteY2" fmla="*/ 0 h 1777076"/>
              <a:gd name="connsiteX0" fmla="*/ 0 w 1755171"/>
              <a:gd name="connsiteY0" fmla="*/ 1777076 h 1777076"/>
              <a:gd name="connsiteX1" fmla="*/ 576065 w 1755171"/>
              <a:gd name="connsiteY1" fmla="*/ 552940 h 1777076"/>
              <a:gd name="connsiteX2" fmla="*/ 1755171 w 1755171"/>
              <a:gd name="connsiteY2" fmla="*/ 0 h 1777076"/>
              <a:gd name="connsiteX0" fmla="*/ 0 w 1755171"/>
              <a:gd name="connsiteY0" fmla="*/ 1777076 h 1777076"/>
              <a:gd name="connsiteX1" fmla="*/ 576065 w 1755171"/>
              <a:gd name="connsiteY1" fmla="*/ 552940 h 1777076"/>
              <a:gd name="connsiteX2" fmla="*/ 1755171 w 1755171"/>
              <a:gd name="connsiteY2" fmla="*/ 0 h 1777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55171" h="1777076">
                <a:moveTo>
                  <a:pt x="0" y="1777076"/>
                </a:moveTo>
                <a:cubicBezTo>
                  <a:pt x="16372" y="1420644"/>
                  <a:pt x="283537" y="849119"/>
                  <a:pt x="576065" y="552940"/>
                </a:cubicBezTo>
                <a:cubicBezTo>
                  <a:pt x="868593" y="256761"/>
                  <a:pt x="1131584" y="83316"/>
                  <a:pt x="1755171" y="0"/>
                </a:cubicBezTo>
              </a:path>
            </a:pathLst>
          </a:custGeom>
          <a:ln w="15875">
            <a:solidFill>
              <a:srgbClr val="0070C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任意多边形 7"/>
          <p:cNvSpPr/>
          <p:nvPr/>
        </p:nvSpPr>
        <p:spPr>
          <a:xfrm>
            <a:off x="2295331" y="4649080"/>
            <a:ext cx="1567542" cy="1567542"/>
          </a:xfrm>
          <a:custGeom>
            <a:avLst/>
            <a:gdLst>
              <a:gd name="connsiteX0" fmla="*/ 0 w 1567542"/>
              <a:gd name="connsiteY0" fmla="*/ 1567542 h 1567542"/>
              <a:gd name="connsiteX1" fmla="*/ 261257 w 1567542"/>
              <a:gd name="connsiteY1" fmla="*/ 1063689 h 1567542"/>
              <a:gd name="connsiteX2" fmla="*/ 1567542 w 1567542"/>
              <a:gd name="connsiteY2" fmla="*/ 0 h 1567542"/>
              <a:gd name="connsiteX0" fmla="*/ 0 w 1567542"/>
              <a:gd name="connsiteY0" fmla="*/ 1567542 h 1567542"/>
              <a:gd name="connsiteX1" fmla="*/ 548477 w 1567542"/>
              <a:gd name="connsiteY1" fmla="*/ 742392 h 1567542"/>
              <a:gd name="connsiteX2" fmla="*/ 1567542 w 1567542"/>
              <a:gd name="connsiteY2" fmla="*/ 0 h 1567542"/>
              <a:gd name="connsiteX0" fmla="*/ 0 w 1567542"/>
              <a:gd name="connsiteY0" fmla="*/ 1567542 h 1567542"/>
              <a:gd name="connsiteX1" fmla="*/ 548477 w 1567542"/>
              <a:gd name="connsiteY1" fmla="*/ 742392 h 1567542"/>
              <a:gd name="connsiteX2" fmla="*/ 1567542 w 1567542"/>
              <a:gd name="connsiteY2" fmla="*/ 0 h 1567542"/>
              <a:gd name="connsiteX0" fmla="*/ 0 w 1567542"/>
              <a:gd name="connsiteY0" fmla="*/ 1567542 h 1567542"/>
              <a:gd name="connsiteX1" fmla="*/ 548477 w 1567542"/>
              <a:gd name="connsiteY1" fmla="*/ 526368 h 1567542"/>
              <a:gd name="connsiteX2" fmla="*/ 1567542 w 1567542"/>
              <a:gd name="connsiteY2" fmla="*/ 0 h 1567542"/>
              <a:gd name="connsiteX0" fmla="*/ 0 w 1567542"/>
              <a:gd name="connsiteY0" fmla="*/ 1567542 h 1567542"/>
              <a:gd name="connsiteX1" fmla="*/ 548477 w 1567542"/>
              <a:gd name="connsiteY1" fmla="*/ 526368 h 1567542"/>
              <a:gd name="connsiteX2" fmla="*/ 1567542 w 1567542"/>
              <a:gd name="connsiteY2" fmla="*/ 0 h 1567542"/>
              <a:gd name="connsiteX0" fmla="*/ 0 w 1567542"/>
              <a:gd name="connsiteY0" fmla="*/ 1567542 h 1567542"/>
              <a:gd name="connsiteX1" fmla="*/ 548477 w 1567542"/>
              <a:gd name="connsiteY1" fmla="*/ 526368 h 1567542"/>
              <a:gd name="connsiteX2" fmla="*/ 1567542 w 1567542"/>
              <a:gd name="connsiteY2" fmla="*/ 0 h 1567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67542" h="1567542">
                <a:moveTo>
                  <a:pt x="0" y="1567542"/>
                </a:moveTo>
                <a:cubicBezTo>
                  <a:pt x="8731" y="1223771"/>
                  <a:pt x="287220" y="787625"/>
                  <a:pt x="548477" y="526368"/>
                </a:cubicBezTo>
                <a:cubicBezTo>
                  <a:pt x="809734" y="265111"/>
                  <a:pt x="877897" y="132284"/>
                  <a:pt x="1567542" y="0"/>
                </a:cubicBezTo>
              </a:path>
            </a:pathLst>
          </a:custGeom>
          <a:ln w="15875">
            <a:solidFill>
              <a:srgbClr val="0070C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任意多边形 8"/>
          <p:cNvSpPr/>
          <p:nvPr/>
        </p:nvSpPr>
        <p:spPr>
          <a:xfrm>
            <a:off x="2627784" y="5031432"/>
            <a:ext cx="1224137" cy="1152127"/>
          </a:xfrm>
          <a:custGeom>
            <a:avLst/>
            <a:gdLst>
              <a:gd name="connsiteX0" fmla="*/ 0 w 1287624"/>
              <a:gd name="connsiteY0" fmla="*/ 1209869 h 1209869"/>
              <a:gd name="connsiteX1" fmla="*/ 373224 w 1287624"/>
              <a:gd name="connsiteY1" fmla="*/ 762000 h 1209869"/>
              <a:gd name="connsiteX2" fmla="*/ 1287624 w 1287624"/>
              <a:gd name="connsiteY2" fmla="*/ 15551 h 1209869"/>
              <a:gd name="connsiteX0" fmla="*/ 0 w 1287624"/>
              <a:gd name="connsiteY0" fmla="*/ 1209869 h 1209869"/>
              <a:gd name="connsiteX1" fmla="*/ 521905 w 1287624"/>
              <a:gd name="connsiteY1" fmla="*/ 528735 h 1209869"/>
              <a:gd name="connsiteX2" fmla="*/ 1287624 w 1287624"/>
              <a:gd name="connsiteY2" fmla="*/ 15551 h 1209869"/>
              <a:gd name="connsiteX0" fmla="*/ 0 w 953953"/>
              <a:gd name="connsiteY0" fmla="*/ 1056725 h 1056725"/>
              <a:gd name="connsiteX1" fmla="*/ 521905 w 953953"/>
              <a:gd name="connsiteY1" fmla="*/ 375591 h 1056725"/>
              <a:gd name="connsiteX2" fmla="*/ 953953 w 953953"/>
              <a:gd name="connsiteY2" fmla="*/ 15551 h 1056725"/>
              <a:gd name="connsiteX0" fmla="*/ 0 w 1313994"/>
              <a:gd name="connsiteY0" fmla="*/ 1200741 h 1200741"/>
              <a:gd name="connsiteX1" fmla="*/ 521905 w 1313994"/>
              <a:gd name="connsiteY1" fmla="*/ 519607 h 1200741"/>
              <a:gd name="connsiteX2" fmla="*/ 1313994 w 1313994"/>
              <a:gd name="connsiteY2" fmla="*/ 15551 h 1200741"/>
              <a:gd name="connsiteX0" fmla="*/ 0 w 1313994"/>
              <a:gd name="connsiteY0" fmla="*/ 1185190 h 1185190"/>
              <a:gd name="connsiteX1" fmla="*/ 521905 w 1313994"/>
              <a:gd name="connsiteY1" fmla="*/ 504056 h 1185190"/>
              <a:gd name="connsiteX2" fmla="*/ 1313994 w 1313994"/>
              <a:gd name="connsiteY2" fmla="*/ 0 h 1185190"/>
              <a:gd name="connsiteX0" fmla="*/ 0 w 1313994"/>
              <a:gd name="connsiteY0" fmla="*/ 1185190 h 1185190"/>
              <a:gd name="connsiteX1" fmla="*/ 521905 w 1313994"/>
              <a:gd name="connsiteY1" fmla="*/ 504056 h 1185190"/>
              <a:gd name="connsiteX2" fmla="*/ 1313994 w 1313994"/>
              <a:gd name="connsiteY2" fmla="*/ 0 h 1185190"/>
              <a:gd name="connsiteX0" fmla="*/ 0 w 1224137"/>
              <a:gd name="connsiteY0" fmla="*/ 1152127 h 1152127"/>
              <a:gd name="connsiteX1" fmla="*/ 432048 w 1224137"/>
              <a:gd name="connsiteY1" fmla="*/ 504056 h 1152127"/>
              <a:gd name="connsiteX2" fmla="*/ 1224137 w 1224137"/>
              <a:gd name="connsiteY2" fmla="*/ 0 h 1152127"/>
              <a:gd name="connsiteX0" fmla="*/ 0 w 1224137"/>
              <a:gd name="connsiteY0" fmla="*/ 1152127 h 1152127"/>
              <a:gd name="connsiteX1" fmla="*/ 432048 w 1224137"/>
              <a:gd name="connsiteY1" fmla="*/ 432048 h 1152127"/>
              <a:gd name="connsiteX2" fmla="*/ 1224137 w 1224137"/>
              <a:gd name="connsiteY2" fmla="*/ 0 h 1152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24137" h="1152127">
                <a:moveTo>
                  <a:pt x="0" y="1152127"/>
                </a:moveTo>
                <a:cubicBezTo>
                  <a:pt x="79310" y="1027719"/>
                  <a:pt x="228025" y="624069"/>
                  <a:pt x="432048" y="432048"/>
                </a:cubicBezTo>
                <a:cubicBezTo>
                  <a:pt x="636071" y="240027"/>
                  <a:pt x="889520" y="102096"/>
                  <a:pt x="1224137" y="0"/>
                </a:cubicBezTo>
              </a:path>
            </a:pathLst>
          </a:custGeom>
          <a:ln w="15875">
            <a:solidFill>
              <a:srgbClr val="0070C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任意多边形 9"/>
          <p:cNvSpPr/>
          <p:nvPr/>
        </p:nvSpPr>
        <p:spPr>
          <a:xfrm>
            <a:off x="2948473" y="5376867"/>
            <a:ext cx="877078" cy="839755"/>
          </a:xfrm>
          <a:custGeom>
            <a:avLst/>
            <a:gdLst>
              <a:gd name="connsiteX0" fmla="*/ 0 w 877078"/>
              <a:gd name="connsiteY0" fmla="*/ 839755 h 839755"/>
              <a:gd name="connsiteX1" fmla="*/ 373225 w 877078"/>
              <a:gd name="connsiteY1" fmla="*/ 261257 h 839755"/>
              <a:gd name="connsiteX2" fmla="*/ 877078 w 877078"/>
              <a:gd name="connsiteY2" fmla="*/ 0 h 83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7078" h="839755">
                <a:moveTo>
                  <a:pt x="0" y="839755"/>
                </a:moveTo>
                <a:cubicBezTo>
                  <a:pt x="113522" y="620485"/>
                  <a:pt x="227045" y="401216"/>
                  <a:pt x="373225" y="261257"/>
                </a:cubicBezTo>
                <a:cubicBezTo>
                  <a:pt x="519405" y="121298"/>
                  <a:pt x="877078" y="0"/>
                  <a:pt x="877078" y="0"/>
                </a:cubicBezTo>
              </a:path>
            </a:pathLst>
          </a:custGeom>
          <a:ln w="15875">
            <a:solidFill>
              <a:srgbClr val="0070C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任意多边形 10"/>
          <p:cNvSpPr/>
          <p:nvPr/>
        </p:nvSpPr>
        <p:spPr>
          <a:xfrm>
            <a:off x="3303037" y="5712769"/>
            <a:ext cx="485192" cy="522515"/>
          </a:xfrm>
          <a:custGeom>
            <a:avLst/>
            <a:gdLst>
              <a:gd name="connsiteX0" fmla="*/ 0 w 485192"/>
              <a:gd name="connsiteY0" fmla="*/ 522515 h 522515"/>
              <a:gd name="connsiteX1" fmla="*/ 149290 w 485192"/>
              <a:gd name="connsiteY1" fmla="*/ 205274 h 522515"/>
              <a:gd name="connsiteX2" fmla="*/ 485192 w 485192"/>
              <a:gd name="connsiteY2" fmla="*/ 0 h 52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5192" h="522515">
                <a:moveTo>
                  <a:pt x="0" y="522515"/>
                </a:moveTo>
                <a:cubicBezTo>
                  <a:pt x="34212" y="407437"/>
                  <a:pt x="68425" y="292360"/>
                  <a:pt x="149290" y="205274"/>
                </a:cubicBezTo>
                <a:cubicBezTo>
                  <a:pt x="230155" y="118188"/>
                  <a:pt x="426098" y="40433"/>
                  <a:pt x="485192" y="0"/>
                </a:cubicBezTo>
              </a:path>
            </a:pathLst>
          </a:custGeom>
          <a:ln w="15875">
            <a:solidFill>
              <a:srgbClr val="0070C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任意多边形 11"/>
          <p:cNvSpPr/>
          <p:nvPr/>
        </p:nvSpPr>
        <p:spPr>
          <a:xfrm>
            <a:off x="1682620" y="4095329"/>
            <a:ext cx="1521228" cy="1542796"/>
          </a:xfrm>
          <a:custGeom>
            <a:avLst/>
            <a:gdLst>
              <a:gd name="connsiteX0" fmla="*/ 31102 w 1673290"/>
              <a:gd name="connsiteY0" fmla="*/ 1548881 h 1548881"/>
              <a:gd name="connsiteX1" fmla="*/ 273698 w 1673290"/>
              <a:gd name="connsiteY1" fmla="*/ 858416 h 1548881"/>
              <a:gd name="connsiteX2" fmla="*/ 1673290 w 1673290"/>
              <a:gd name="connsiteY2" fmla="*/ 0 h 1548881"/>
              <a:gd name="connsiteX0" fmla="*/ 15551 w 1657739"/>
              <a:gd name="connsiteY0" fmla="*/ 1548881 h 1548881"/>
              <a:gd name="connsiteX1" fmla="*/ 585124 w 1657739"/>
              <a:gd name="connsiteY1" fmla="*/ 726165 h 1548881"/>
              <a:gd name="connsiteX2" fmla="*/ 1657739 w 1657739"/>
              <a:gd name="connsiteY2" fmla="*/ 0 h 1548881"/>
              <a:gd name="connsiteX0" fmla="*/ 15551 w 1657739"/>
              <a:gd name="connsiteY0" fmla="*/ 1548881 h 1548881"/>
              <a:gd name="connsiteX1" fmla="*/ 585124 w 1657739"/>
              <a:gd name="connsiteY1" fmla="*/ 582149 h 1548881"/>
              <a:gd name="connsiteX2" fmla="*/ 1657739 w 1657739"/>
              <a:gd name="connsiteY2" fmla="*/ 0 h 1548881"/>
              <a:gd name="connsiteX0" fmla="*/ 15551 w 1657739"/>
              <a:gd name="connsiteY0" fmla="*/ 1548881 h 1548881"/>
              <a:gd name="connsiteX1" fmla="*/ 585124 w 1657739"/>
              <a:gd name="connsiteY1" fmla="*/ 582149 h 1548881"/>
              <a:gd name="connsiteX2" fmla="*/ 1657739 w 1657739"/>
              <a:gd name="connsiteY2" fmla="*/ 0 h 1548881"/>
              <a:gd name="connsiteX0" fmla="*/ 15551 w 1657739"/>
              <a:gd name="connsiteY0" fmla="*/ 1548881 h 1548881"/>
              <a:gd name="connsiteX1" fmla="*/ 585124 w 1657739"/>
              <a:gd name="connsiteY1" fmla="*/ 654157 h 1548881"/>
              <a:gd name="connsiteX2" fmla="*/ 1657739 w 1657739"/>
              <a:gd name="connsiteY2" fmla="*/ 0 h 1548881"/>
              <a:gd name="connsiteX0" fmla="*/ 15551 w 1657739"/>
              <a:gd name="connsiteY0" fmla="*/ 1548881 h 1548881"/>
              <a:gd name="connsiteX1" fmla="*/ 513116 w 1657739"/>
              <a:gd name="connsiteY1" fmla="*/ 582149 h 1548881"/>
              <a:gd name="connsiteX2" fmla="*/ 1657739 w 1657739"/>
              <a:gd name="connsiteY2" fmla="*/ 0 h 1548881"/>
              <a:gd name="connsiteX0" fmla="*/ 15551 w 1521228"/>
              <a:gd name="connsiteY0" fmla="*/ 1542796 h 1542796"/>
              <a:gd name="connsiteX1" fmla="*/ 513116 w 1521228"/>
              <a:gd name="connsiteY1" fmla="*/ 576064 h 1542796"/>
              <a:gd name="connsiteX2" fmla="*/ 1521228 w 1521228"/>
              <a:gd name="connsiteY2" fmla="*/ 0 h 1542796"/>
              <a:gd name="connsiteX0" fmla="*/ 15551 w 1521228"/>
              <a:gd name="connsiteY0" fmla="*/ 1542796 h 1542796"/>
              <a:gd name="connsiteX1" fmla="*/ 441108 w 1521228"/>
              <a:gd name="connsiteY1" fmla="*/ 576063 h 1542796"/>
              <a:gd name="connsiteX2" fmla="*/ 1521228 w 1521228"/>
              <a:gd name="connsiteY2" fmla="*/ 0 h 1542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21228" h="1542796">
                <a:moveTo>
                  <a:pt x="15551" y="1542796"/>
                </a:moveTo>
                <a:cubicBezTo>
                  <a:pt x="0" y="1326637"/>
                  <a:pt x="190162" y="833196"/>
                  <a:pt x="441108" y="576063"/>
                </a:cubicBezTo>
                <a:cubicBezTo>
                  <a:pt x="692054" y="318930"/>
                  <a:pt x="892359" y="192629"/>
                  <a:pt x="1521228" y="0"/>
                </a:cubicBezTo>
              </a:path>
            </a:pathLst>
          </a:custGeom>
          <a:ln w="15875">
            <a:solidFill>
              <a:srgbClr val="0070C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任意多边形 12"/>
          <p:cNvSpPr/>
          <p:nvPr/>
        </p:nvSpPr>
        <p:spPr>
          <a:xfrm>
            <a:off x="1660849" y="4023320"/>
            <a:ext cx="1038943" cy="961662"/>
          </a:xfrm>
          <a:custGeom>
            <a:avLst/>
            <a:gdLst>
              <a:gd name="connsiteX0" fmla="*/ 0 w 1138335"/>
              <a:gd name="connsiteY0" fmla="*/ 877078 h 877078"/>
              <a:gd name="connsiteX1" fmla="*/ 335902 w 1138335"/>
              <a:gd name="connsiteY1" fmla="*/ 466531 h 877078"/>
              <a:gd name="connsiteX2" fmla="*/ 1138335 w 1138335"/>
              <a:gd name="connsiteY2" fmla="*/ 0 h 877078"/>
              <a:gd name="connsiteX0" fmla="*/ 0 w 1138335"/>
              <a:gd name="connsiteY0" fmla="*/ 877078 h 877078"/>
              <a:gd name="connsiteX1" fmla="*/ 534887 w 1138335"/>
              <a:gd name="connsiteY1" fmla="*/ 275456 h 877078"/>
              <a:gd name="connsiteX2" fmla="*/ 1138335 w 1138335"/>
              <a:gd name="connsiteY2" fmla="*/ 0 h 877078"/>
              <a:gd name="connsiteX0" fmla="*/ 0 w 1038943"/>
              <a:gd name="connsiteY0" fmla="*/ 961662 h 961662"/>
              <a:gd name="connsiteX1" fmla="*/ 534887 w 1038943"/>
              <a:gd name="connsiteY1" fmla="*/ 360040 h 961662"/>
              <a:gd name="connsiteX2" fmla="*/ 1038943 w 1038943"/>
              <a:gd name="connsiteY2" fmla="*/ 0 h 961662"/>
              <a:gd name="connsiteX0" fmla="*/ 0 w 1038943"/>
              <a:gd name="connsiteY0" fmla="*/ 961662 h 961662"/>
              <a:gd name="connsiteX1" fmla="*/ 390871 w 1038943"/>
              <a:gd name="connsiteY1" fmla="*/ 360040 h 961662"/>
              <a:gd name="connsiteX2" fmla="*/ 1038943 w 1038943"/>
              <a:gd name="connsiteY2" fmla="*/ 0 h 961662"/>
              <a:gd name="connsiteX0" fmla="*/ 0 w 1038943"/>
              <a:gd name="connsiteY0" fmla="*/ 961662 h 961662"/>
              <a:gd name="connsiteX1" fmla="*/ 390871 w 1038943"/>
              <a:gd name="connsiteY1" fmla="*/ 360040 h 961662"/>
              <a:gd name="connsiteX2" fmla="*/ 1038943 w 1038943"/>
              <a:gd name="connsiteY2" fmla="*/ 0 h 961662"/>
              <a:gd name="connsiteX0" fmla="*/ 0 w 1038943"/>
              <a:gd name="connsiteY0" fmla="*/ 961662 h 961662"/>
              <a:gd name="connsiteX1" fmla="*/ 318863 w 1038943"/>
              <a:gd name="connsiteY1" fmla="*/ 288032 h 961662"/>
              <a:gd name="connsiteX2" fmla="*/ 1038943 w 1038943"/>
              <a:gd name="connsiteY2" fmla="*/ 0 h 961662"/>
              <a:gd name="connsiteX0" fmla="*/ 0 w 1038943"/>
              <a:gd name="connsiteY0" fmla="*/ 961662 h 961662"/>
              <a:gd name="connsiteX1" fmla="*/ 318863 w 1038943"/>
              <a:gd name="connsiteY1" fmla="*/ 288032 h 961662"/>
              <a:gd name="connsiteX2" fmla="*/ 1038943 w 1038943"/>
              <a:gd name="connsiteY2" fmla="*/ 0 h 961662"/>
              <a:gd name="connsiteX0" fmla="*/ 0 w 1038943"/>
              <a:gd name="connsiteY0" fmla="*/ 961662 h 961662"/>
              <a:gd name="connsiteX1" fmla="*/ 318863 w 1038943"/>
              <a:gd name="connsiteY1" fmla="*/ 288032 h 961662"/>
              <a:gd name="connsiteX2" fmla="*/ 1038943 w 1038943"/>
              <a:gd name="connsiteY2" fmla="*/ 0 h 961662"/>
              <a:gd name="connsiteX0" fmla="*/ 0 w 1038943"/>
              <a:gd name="connsiteY0" fmla="*/ 961662 h 961662"/>
              <a:gd name="connsiteX1" fmla="*/ 390871 w 1038943"/>
              <a:gd name="connsiteY1" fmla="*/ 360040 h 961662"/>
              <a:gd name="connsiteX2" fmla="*/ 1038943 w 1038943"/>
              <a:gd name="connsiteY2" fmla="*/ 0 h 961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38943" h="961662">
                <a:moveTo>
                  <a:pt x="0" y="961662"/>
                </a:moveTo>
                <a:cubicBezTo>
                  <a:pt x="73090" y="829478"/>
                  <a:pt x="190205" y="500523"/>
                  <a:pt x="390871" y="360040"/>
                </a:cubicBezTo>
                <a:cubicBezTo>
                  <a:pt x="597142" y="178431"/>
                  <a:pt x="902094" y="80865"/>
                  <a:pt x="1038943" y="0"/>
                </a:cubicBezTo>
              </a:path>
            </a:pathLst>
          </a:custGeom>
          <a:ln w="15875">
            <a:solidFill>
              <a:srgbClr val="0070C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1915169" y="3519264"/>
            <a:ext cx="17207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/>
              <a:t>Motion flow</a:t>
            </a:r>
            <a:endParaRPr lang="zh-CN" altLang="en-US" sz="2400" dirty="0"/>
          </a:p>
        </p:txBody>
      </p:sp>
      <p:sp>
        <p:nvSpPr>
          <p:cNvPr id="14" name="矩形 14"/>
          <p:cNvSpPr/>
          <p:nvPr/>
        </p:nvSpPr>
        <p:spPr>
          <a:xfrm>
            <a:off x="4932040" y="4023320"/>
            <a:ext cx="2286000" cy="2286000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椭圆 15"/>
          <p:cNvSpPr/>
          <p:nvPr/>
        </p:nvSpPr>
        <p:spPr>
          <a:xfrm>
            <a:off x="6275962" y="4671392"/>
            <a:ext cx="144016" cy="144016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295356" y="5751512"/>
                <a:ext cx="4446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altLang="zh-CN" i="1">
                              <a:latin typeface="Cambria Math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zh-CN" altLang="en-US" i="1" dirty="0">
                  <a:latin typeface="Cambria Math" pitchFamily="18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5356" y="5751512"/>
                <a:ext cx="444674" cy="369332"/>
              </a:xfrm>
              <a:prstGeom prst="rect">
                <a:avLst/>
              </a:prstGeom>
              <a:blipFill rotWithShape="1">
                <a:blip r:embed="rId5" cstate="print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419978" y="4383360"/>
                <a:ext cx="6837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altLang="zh-CN" i="1">
                              <a:latin typeface="Cambria Math"/>
                            </a:rPr>
                            <m:t>𝑡</m:t>
                          </m:r>
                          <m:r>
                            <a:rPr lang="en-US" altLang="zh-CN" i="1">
                              <a:latin typeface="Cambria Math"/>
                            </a:rPr>
                            <m:t>+</m:t>
                          </m:r>
                          <m:r>
                            <a:rPr lang="en-US" altLang="zh-CN" i="1">
                              <a:latin typeface="Cambria Math"/>
                            </a:rPr>
                            <m:t>𝛼</m:t>
                          </m:r>
                        </m:sub>
                      </m:sSub>
                    </m:oMath>
                  </m:oMathPara>
                </a14:m>
                <a:endParaRPr lang="zh-CN" altLang="en-US" i="1" dirty="0">
                  <a:latin typeface="Cambria Math" pitchFamily="18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9978" y="4383360"/>
                <a:ext cx="683777" cy="369332"/>
              </a:xfrm>
              <a:prstGeom prst="rect">
                <a:avLst/>
              </a:prstGeom>
              <a:blipFill rotWithShape="1">
                <a:blip r:embed="rId6" cstate="print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椭圆 18"/>
          <p:cNvSpPr/>
          <p:nvPr/>
        </p:nvSpPr>
        <p:spPr>
          <a:xfrm>
            <a:off x="5367364" y="5679504"/>
            <a:ext cx="144016" cy="144016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0" name="组合 39"/>
          <p:cNvGrpSpPr/>
          <p:nvPr/>
        </p:nvGrpSpPr>
        <p:grpSpPr>
          <a:xfrm>
            <a:off x="5148064" y="4776061"/>
            <a:ext cx="1148990" cy="669163"/>
            <a:chOff x="5148064" y="4794317"/>
            <a:chExt cx="1148990" cy="669163"/>
          </a:xfrm>
        </p:grpSpPr>
        <p:cxnSp>
          <p:nvCxnSpPr>
            <p:cNvPr id="21" name="直接箭头连接符 26"/>
            <p:cNvCxnSpPr>
              <a:stCxn id="15" idx="3"/>
            </p:cNvCxnSpPr>
            <p:nvPr/>
          </p:nvCxnSpPr>
          <p:spPr>
            <a:xfrm rot="5400000">
              <a:off x="5495990" y="4590408"/>
              <a:ext cx="597155" cy="1004973"/>
            </a:xfrm>
            <a:prstGeom prst="straightConnector1">
              <a:avLst/>
            </a:prstGeom>
            <a:ln w="12700">
              <a:solidFill>
                <a:srgbClr val="D60093"/>
              </a:solidFill>
              <a:prstDash val="lg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椭圆 27"/>
            <p:cNvSpPr/>
            <p:nvPr/>
          </p:nvSpPr>
          <p:spPr>
            <a:xfrm>
              <a:off x="5148064" y="5319464"/>
              <a:ext cx="144016" cy="144016"/>
            </a:xfrm>
            <a:prstGeom prst="ellipse">
              <a:avLst/>
            </a:prstGeom>
            <a:solidFill>
              <a:schemeClr val="tx1">
                <a:lumMod val="65000"/>
                <a:lumOff val="35000"/>
                <a:alpha val="5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40"/>
          <p:cNvGrpSpPr/>
          <p:nvPr/>
        </p:nvGrpSpPr>
        <p:grpSpPr>
          <a:xfrm>
            <a:off x="5300464" y="4815408"/>
            <a:ext cx="999728" cy="872480"/>
            <a:chOff x="5300464" y="4365104"/>
            <a:chExt cx="999728" cy="872480"/>
          </a:xfrm>
        </p:grpSpPr>
        <p:cxnSp>
          <p:nvCxnSpPr>
            <p:cNvPr id="25" name="直接箭头连接符 32"/>
            <p:cNvCxnSpPr/>
            <p:nvPr/>
          </p:nvCxnSpPr>
          <p:spPr>
            <a:xfrm rot="10800000" flipV="1">
              <a:off x="5444482" y="4365104"/>
              <a:ext cx="855710" cy="728464"/>
            </a:xfrm>
            <a:prstGeom prst="straightConnector1">
              <a:avLst/>
            </a:prstGeom>
            <a:ln w="12700">
              <a:solidFill>
                <a:srgbClr val="D60093"/>
              </a:solidFill>
              <a:prstDash val="lg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椭圆 33"/>
            <p:cNvSpPr/>
            <p:nvPr/>
          </p:nvSpPr>
          <p:spPr>
            <a:xfrm>
              <a:off x="5300464" y="5093568"/>
              <a:ext cx="144016" cy="144016"/>
            </a:xfrm>
            <a:prstGeom prst="ellipse">
              <a:avLst/>
            </a:prstGeom>
            <a:solidFill>
              <a:schemeClr val="tx1">
                <a:lumMod val="65000"/>
                <a:lumOff val="35000"/>
                <a:alpha val="5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41"/>
          <p:cNvGrpSpPr/>
          <p:nvPr/>
        </p:nvGrpSpPr>
        <p:grpSpPr>
          <a:xfrm>
            <a:off x="5371356" y="4815409"/>
            <a:ext cx="928838" cy="981496"/>
            <a:chOff x="5371356" y="4365105"/>
            <a:chExt cx="928838" cy="981496"/>
          </a:xfrm>
        </p:grpSpPr>
        <p:cxnSp>
          <p:nvCxnSpPr>
            <p:cNvPr id="28" name="直接箭头连接符 35"/>
            <p:cNvCxnSpPr/>
            <p:nvPr/>
          </p:nvCxnSpPr>
          <p:spPr>
            <a:xfrm rot="5400000">
              <a:off x="5472101" y="4401109"/>
              <a:ext cx="864097" cy="792089"/>
            </a:xfrm>
            <a:prstGeom prst="straightConnector1">
              <a:avLst/>
            </a:prstGeom>
            <a:ln w="12700">
              <a:solidFill>
                <a:srgbClr val="D60093"/>
              </a:solidFill>
              <a:prstDash val="lg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椭圆 36"/>
            <p:cNvSpPr/>
            <p:nvPr/>
          </p:nvSpPr>
          <p:spPr>
            <a:xfrm>
              <a:off x="5371356" y="5202585"/>
              <a:ext cx="144016" cy="144016"/>
            </a:xfrm>
            <a:prstGeom prst="ellipse">
              <a:avLst/>
            </a:prstGeom>
            <a:solidFill>
              <a:schemeClr val="tx1">
                <a:lumMod val="65000"/>
                <a:lumOff val="35000"/>
                <a:alpha val="5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4716016" y="3519264"/>
            <a:ext cx="28307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/>
              <a:t>Iterative reprojection</a:t>
            </a:r>
            <a:endParaRPr lang="zh-CN" altLang="en-US" sz="2400" dirty="0"/>
          </a:p>
        </p:txBody>
      </p:sp>
      <p:sp>
        <p:nvSpPr>
          <p:cNvPr id="32" name="椭圆 15"/>
          <p:cNvSpPr/>
          <p:nvPr/>
        </p:nvSpPr>
        <p:spPr>
          <a:xfrm>
            <a:off x="3032326" y="4653136"/>
            <a:ext cx="144016" cy="144016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椭圆 18"/>
          <p:cNvSpPr/>
          <p:nvPr/>
        </p:nvSpPr>
        <p:spPr>
          <a:xfrm>
            <a:off x="2123728" y="5661248"/>
            <a:ext cx="144016" cy="144016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6" name="Group 35"/>
          <p:cNvGrpSpPr/>
          <p:nvPr/>
        </p:nvGrpSpPr>
        <p:grpSpPr>
          <a:xfrm>
            <a:off x="3124310" y="3986808"/>
            <a:ext cx="1231666" cy="738336"/>
            <a:chOff x="3059832" y="4005064"/>
            <a:chExt cx="1231666" cy="738336"/>
          </a:xfrm>
        </p:grpSpPr>
        <p:cxnSp>
          <p:nvCxnSpPr>
            <p:cNvPr id="19" name="直接箭头连接符 20"/>
            <p:cNvCxnSpPr/>
            <p:nvPr/>
          </p:nvCxnSpPr>
          <p:spPr>
            <a:xfrm flipV="1">
              <a:off x="3059832" y="4239344"/>
              <a:ext cx="1224136" cy="504056"/>
            </a:xfrm>
            <a:prstGeom prst="straightConnector1">
              <a:avLst/>
            </a:prstGeom>
            <a:ln>
              <a:solidFill>
                <a:srgbClr val="C00000"/>
              </a:solidFill>
              <a:headEnd type="oval"/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Rectangle 34"/>
                <p:cNvSpPr/>
                <p:nvPr/>
              </p:nvSpPr>
              <p:spPr>
                <a:xfrm>
                  <a:off x="3916075" y="4005064"/>
                  <a:ext cx="375423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dirty="0">
                            <a:latin typeface="Cambria Math"/>
                            <a:ea typeface="Cambria Math" pitchFamily="18" charset="0"/>
                          </a:rPr>
                          <m:t>𝒗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5" name="Rectangle 3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16075" y="4005064"/>
                  <a:ext cx="375423" cy="369332"/>
                </a:xfrm>
                <a:prstGeom prst="rect">
                  <a:avLst/>
                </a:prstGeom>
                <a:blipFill rotWithShape="1">
                  <a:blip r:embed="rId7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8" name="Group 37"/>
          <p:cNvGrpSpPr/>
          <p:nvPr/>
        </p:nvGrpSpPr>
        <p:grpSpPr>
          <a:xfrm>
            <a:off x="1907704" y="4356140"/>
            <a:ext cx="949592" cy="1017076"/>
            <a:chOff x="1907704" y="4356140"/>
            <a:chExt cx="949592" cy="1017076"/>
          </a:xfrm>
        </p:grpSpPr>
        <p:cxnSp>
          <p:nvCxnSpPr>
            <p:cNvPr id="23" name="直接箭头连接符 28"/>
            <p:cNvCxnSpPr/>
            <p:nvPr/>
          </p:nvCxnSpPr>
          <p:spPr>
            <a:xfrm flipV="1">
              <a:off x="1907704" y="4477762"/>
              <a:ext cx="949592" cy="895454"/>
            </a:xfrm>
            <a:prstGeom prst="straightConnector1">
              <a:avLst/>
            </a:prstGeom>
            <a:ln>
              <a:solidFill>
                <a:srgbClr val="C00000"/>
              </a:solidFill>
              <a:headEnd type="oval"/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Rectangle 36"/>
                <p:cNvSpPr/>
                <p:nvPr/>
              </p:nvSpPr>
              <p:spPr>
                <a:xfrm>
                  <a:off x="2382500" y="4356140"/>
                  <a:ext cx="375423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dirty="0">
                            <a:latin typeface="Cambria Math"/>
                            <a:ea typeface="Cambria Math" pitchFamily="18" charset="0"/>
                          </a:rPr>
                          <m:t>𝒗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7" name="Rectangle 3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82500" y="4356140"/>
                  <a:ext cx="375423" cy="369332"/>
                </a:xfrm>
                <a:prstGeom prst="rect">
                  <a:avLst/>
                </a:prstGeom>
                <a:blipFill rotWithShape="1">
                  <a:blip r:embed="rId8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0" name="Group 39"/>
          <p:cNvGrpSpPr/>
          <p:nvPr/>
        </p:nvGrpSpPr>
        <p:grpSpPr>
          <a:xfrm>
            <a:off x="2090792" y="4615650"/>
            <a:ext cx="857681" cy="979863"/>
            <a:chOff x="2090792" y="4615650"/>
            <a:chExt cx="857681" cy="979863"/>
          </a:xfrm>
        </p:grpSpPr>
        <p:cxnSp>
          <p:nvCxnSpPr>
            <p:cNvPr id="30" name="直接箭头连接符 42"/>
            <p:cNvCxnSpPr/>
            <p:nvPr/>
          </p:nvCxnSpPr>
          <p:spPr>
            <a:xfrm flipV="1">
              <a:off x="2090792" y="4638318"/>
              <a:ext cx="857681" cy="957195"/>
            </a:xfrm>
            <a:prstGeom prst="straightConnector1">
              <a:avLst/>
            </a:prstGeom>
            <a:ln>
              <a:solidFill>
                <a:srgbClr val="C00000"/>
              </a:solidFill>
              <a:headEnd type="oval"/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Rectangle 38"/>
                <p:cNvSpPr/>
                <p:nvPr/>
              </p:nvSpPr>
              <p:spPr>
                <a:xfrm>
                  <a:off x="2470597" y="4615650"/>
                  <a:ext cx="375423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dirty="0">
                            <a:latin typeface="Cambria Math"/>
                            <a:ea typeface="Cambria Math" pitchFamily="18" charset="0"/>
                          </a:rPr>
                          <m:t>𝒗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9" name="Rectangle 3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70597" y="4615650"/>
                  <a:ext cx="375423" cy="369332"/>
                </a:xfrm>
                <a:prstGeom prst="rect">
                  <a:avLst/>
                </a:prstGeom>
                <a:blipFill rotWithShape="1">
                  <a:blip r:embed="rId9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66610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Visibility test criteria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sz="2400" dirty="0" smtClean="0"/>
                  <a:t>Screen-space reprojection error</a:t>
                </a:r>
              </a:p>
              <a:p>
                <a:pPr lvl="1"/>
                <a:r>
                  <a:rPr lang="en-US" sz="2000" dirty="0" smtClean="0"/>
                  <a:t>Residual between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  <a:ea typeface="Cambria Math" pitchFamily="18" charset="0"/>
                      </a:rPr>
                      <m:t>𝑝</m:t>
                    </m:r>
                    <m:r>
                      <a:rPr lang="en-US" sz="2000" i="1" baseline="-25000" dirty="0" err="1" smtClean="0">
                        <a:latin typeface="Cambria Math"/>
                        <a:ea typeface="Cambria Math" pitchFamily="18" charset="0"/>
                      </a:rPr>
                      <m:t>𝑡</m:t>
                    </m:r>
                    <m:r>
                      <a:rPr lang="en-US" sz="2000" i="1" dirty="0" smtClean="0">
                        <a:latin typeface="Cambria Math"/>
                        <a:ea typeface="Cambria Math" pitchFamily="18" charset="0"/>
                      </a:rPr>
                      <m:t>+</m:t>
                    </m:r>
                    <m:r>
                      <a:rPr lang="en-US" sz="2000" b="1" i="1" dirty="0" smtClean="0">
                        <a:latin typeface="Cambria Math"/>
                        <a:ea typeface="Cambria Math" pitchFamily="18" charset="0"/>
                      </a:rPr>
                      <m:t>𝒗</m:t>
                    </m:r>
                  </m:oMath>
                </a14:m>
                <a:r>
                  <a:rPr lang="en-US" sz="2000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dirty="0" smtClean="0">
                            <a:latin typeface="Cambria Math"/>
                            <a:ea typeface="Cambria Math" pitchFamily="18" charset="0"/>
                          </a:rPr>
                        </m:ctrlPr>
                      </m:sSubPr>
                      <m:e>
                        <m:r>
                          <a:rPr lang="en-US" altLang="zh-CN" sz="2000" i="1" dirty="0" smtClean="0">
                            <a:latin typeface="Cambria Math"/>
                            <a:ea typeface="Cambria Math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sz="2000" b="0" i="1" dirty="0" smtClean="0">
                            <a:latin typeface="Cambria Math"/>
                            <a:ea typeface="Cambria Math" pitchFamily="18" charset="0"/>
                          </a:rPr>
                          <m:t>𝑡</m:t>
                        </m:r>
                        <m:r>
                          <a:rPr lang="en-US" altLang="zh-CN" sz="2000" b="0" i="1" dirty="0" smtClean="0">
                            <a:latin typeface="Cambria Math"/>
                            <a:ea typeface="Cambria Math" pitchFamily="18" charset="0"/>
                          </a:rPr>
                          <m:t>+</m:t>
                        </m:r>
                        <m:r>
                          <a:rPr lang="en-US" altLang="zh-CN" sz="2000" b="0" i="1" dirty="0" smtClean="0">
                            <a:latin typeface="Cambria Math"/>
                            <a:ea typeface="Cambria Math" pitchFamily="18" charset="0"/>
                          </a:rPr>
                          <m:t>𝛼</m:t>
                        </m:r>
                      </m:sub>
                    </m:sSub>
                  </m:oMath>
                </a14:m>
                <a:endParaRPr lang="en-US" sz="2000" dirty="0" smtClean="0">
                  <a:latin typeface="Cambria Math" pitchFamily="18" charset="0"/>
                  <a:ea typeface="Cambria Math" pitchFamily="18" charset="0"/>
                </a:endParaRPr>
              </a:p>
              <a:p>
                <a:pPr lvl="1"/>
                <a:r>
                  <a:rPr lang="en-US" sz="2000" dirty="0" smtClean="0"/>
                  <a:t>Large error </a:t>
                </a:r>
                <a:r>
                  <a:rPr lang="en-US" sz="2000" dirty="0">
                    <a:sym typeface="Wingdings" pitchFamily="2" charset="2"/>
                  </a:rPr>
                  <a:t></a:t>
                </a:r>
                <a:r>
                  <a:rPr lang="en-US" sz="2000" dirty="0" smtClean="0"/>
                  <a:t> unreliable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/>
                        <a:ea typeface="Cambria Math" pitchFamily="18" charset="0"/>
                      </a:rPr>
                      <m:t>𝑝</m:t>
                    </m:r>
                    <m:r>
                      <a:rPr lang="en-US" sz="2000" i="1" baseline="-25000" dirty="0" err="1">
                        <a:latin typeface="Cambria Math"/>
                        <a:ea typeface="Cambria Math" pitchFamily="18" charset="0"/>
                      </a:rPr>
                      <m:t>𝑡</m:t>
                    </m:r>
                  </m:oMath>
                </a14:m>
                <a:endParaRPr lang="en-US" sz="2000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sz="2000" i="1" dirty="0">
                        <a:latin typeface="Cambria Math"/>
                        <a:ea typeface="Cambria Math" pitchFamily="18" charset="0"/>
                      </a:rPr>
                      <m:t>𝑝</m:t>
                    </m:r>
                    <m:r>
                      <a:rPr lang="en-US" sz="2000" i="1" baseline="-25000" dirty="0" err="1">
                        <a:latin typeface="Cambria Math"/>
                        <a:ea typeface="Cambria Math" pitchFamily="18" charset="0"/>
                      </a:rPr>
                      <m:t>𝑡</m:t>
                    </m:r>
                    <m:r>
                      <a:rPr lang="en-US" sz="2000" i="1" baseline="-25000" dirty="0" err="1">
                        <a:latin typeface="Cambria Math"/>
                        <a:ea typeface="Cambria Math" pitchFamily="18" charset="0"/>
                      </a:rPr>
                      <m:t> </m:t>
                    </m:r>
                    <m:sSub>
                      <m:sSubPr>
                        <m:ctrlPr>
                          <a:rPr lang="en-US" sz="2000" i="1" dirty="0">
                            <a:latin typeface="Cambria Math"/>
                            <a:ea typeface="Cambria Math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/>
                            <a:ea typeface="Cambria Math" pitchFamily="18" charset="0"/>
                          </a:rPr>
                          <m:t>&amp; </m:t>
                        </m:r>
                        <m:r>
                          <a:rPr lang="en-US" sz="2000" i="1" dirty="0">
                            <a:latin typeface="Cambria Math"/>
                            <a:ea typeface="Cambria Math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i="1" dirty="0">
                            <a:latin typeface="Cambria Math"/>
                            <a:ea typeface="Cambria Math" pitchFamily="18" charset="0"/>
                          </a:rPr>
                          <m:t>𝑡</m:t>
                        </m:r>
                        <m:r>
                          <a:rPr lang="en-US" sz="2000" i="1" dirty="0">
                            <a:latin typeface="Cambria Math"/>
                            <a:ea typeface="Cambria Math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sz="2000" dirty="0" smtClean="0"/>
                  <a:t>: use the more precise side to readjust the other</a:t>
                </a:r>
              </a:p>
              <a:p>
                <a:pPr marL="514350" indent="-514350">
                  <a:buFont typeface="+mj-lt"/>
                  <a:buAutoNum type="arabicPeriod"/>
                </a:pPr>
                <a:endParaRPr lang="en-US" sz="2400" dirty="0" smtClean="0"/>
              </a:p>
              <a:p>
                <a:pPr marL="514350" indent="-514350">
                  <a:buFont typeface="+mj-lt"/>
                  <a:buAutoNum type="arabicPeriod"/>
                </a:pPr>
                <a:endParaRPr lang="en-US" sz="2400" dirty="0"/>
              </a:p>
              <a:p>
                <a:pPr marL="514350" indent="-514350">
                  <a:buFont typeface="+mj-lt"/>
                  <a:buAutoNum type="arabicPeriod"/>
                </a:pPr>
                <a:endParaRPr lang="en-US" sz="2400" dirty="0" smtClean="0"/>
              </a:p>
              <a:p>
                <a:pPr marL="514350" indent="-514350">
                  <a:buFont typeface="+mj-lt"/>
                  <a:buAutoNum type="arabicPeriod"/>
                </a:pPr>
                <a:endParaRPr lang="en-US" sz="2400" dirty="0"/>
              </a:p>
              <a:p>
                <a:pPr marL="514350" indent="-514350">
                  <a:buFont typeface="+mj-lt"/>
                  <a:buAutoNum type="arabicPeriod"/>
                </a:pPr>
                <a:endParaRPr lang="en-US" sz="2400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400" dirty="0" smtClean="0"/>
                  <a:t>Scene depth</a:t>
                </a:r>
              </a:p>
              <a:p>
                <a:pPr marL="720725" lvl="1" indent="-268288"/>
                <a:r>
                  <a:rPr lang="en-US" sz="2000" dirty="0" smtClean="0"/>
                  <a:t>Significantly different scene depths imply occlusion</a:t>
                </a:r>
              </a:p>
              <a:p>
                <a:pPr marL="720725" lvl="1" indent="-268288"/>
                <a:r>
                  <a:rPr lang="en-US" sz="2000" dirty="0" smtClean="0"/>
                  <a:t>Trust the closer one (smaller depth)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 cstate="print"/>
                <a:stretch>
                  <a:fillRect l="-1259" t="-1220" b="-1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矩形 14"/>
          <p:cNvSpPr/>
          <p:nvPr/>
        </p:nvSpPr>
        <p:spPr>
          <a:xfrm>
            <a:off x="2699792" y="2780928"/>
            <a:ext cx="2286000" cy="1923632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63108" y="4149080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i="1" dirty="0" smtClean="0">
                <a:latin typeface="Cambria Math" pitchFamily="18" charset="0"/>
                <a:ea typeface="Cambria Math" pitchFamily="18" charset="0"/>
              </a:rPr>
              <a:t>p</a:t>
            </a:r>
            <a:r>
              <a:rPr lang="en-US" altLang="zh-CN" i="1" baseline="-25000" dirty="0" smtClean="0">
                <a:latin typeface="Cambria Math" pitchFamily="18" charset="0"/>
                <a:ea typeface="Cambria Math" pitchFamily="18" charset="0"/>
              </a:rPr>
              <a:t>t</a:t>
            </a:r>
            <a:endParaRPr lang="zh-CN" altLang="en-US" i="1" dirty="0">
              <a:latin typeface="Cambria Math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944551" y="2868287"/>
                <a:ext cx="6837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dirty="0">
                              <a:latin typeface="Cambria Math"/>
                              <a:ea typeface="Cambria Math" pitchFamily="18" charset="0"/>
                            </a:rPr>
                          </m:ctrlPr>
                        </m:sSubPr>
                        <m:e>
                          <m:r>
                            <a:rPr lang="en-US" altLang="zh-CN" i="1" dirty="0">
                              <a:latin typeface="Cambria Math"/>
                              <a:ea typeface="Cambria Math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CN" i="1" dirty="0">
                              <a:latin typeface="Cambria Math"/>
                              <a:ea typeface="Cambria Math" pitchFamily="18" charset="0"/>
                            </a:rPr>
                            <m:t>𝑡</m:t>
                          </m:r>
                          <m:r>
                            <a:rPr lang="en-US" altLang="zh-CN" i="1" dirty="0">
                              <a:latin typeface="Cambria Math"/>
                              <a:ea typeface="Cambria Math" pitchFamily="18" charset="0"/>
                            </a:rPr>
                            <m:t>+</m:t>
                          </m:r>
                          <m:r>
                            <a:rPr lang="en-US" altLang="zh-CN" i="1" dirty="0">
                              <a:latin typeface="Cambria Math"/>
                              <a:ea typeface="Cambria Math" pitchFamily="18" charset="0"/>
                            </a:rPr>
                            <m:t>𝛼</m:t>
                          </m:r>
                        </m:sub>
                      </m:sSub>
                    </m:oMath>
                  </m:oMathPara>
                </a14:m>
                <a:endParaRPr lang="zh-CN" altLang="en-US" i="1" dirty="0">
                  <a:latin typeface="Cambria Math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4551" y="2868287"/>
                <a:ext cx="683777" cy="369332"/>
              </a:xfrm>
              <a:prstGeom prst="rect">
                <a:avLst/>
              </a:prstGeom>
              <a:blipFill rotWithShape="1">
                <a:blip r:embed="rId5" cstate="print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椭圆 18"/>
          <p:cNvSpPr/>
          <p:nvPr/>
        </p:nvSpPr>
        <p:spPr>
          <a:xfrm>
            <a:off x="3135116" y="4077072"/>
            <a:ext cx="144016" cy="144016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8"/>
          <p:cNvSpPr/>
          <p:nvPr/>
        </p:nvSpPr>
        <p:spPr>
          <a:xfrm>
            <a:off x="4208694" y="3259685"/>
            <a:ext cx="144016" cy="144016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直接箭头连接符 42"/>
          <p:cNvCxnSpPr>
            <a:stCxn id="8" idx="7"/>
          </p:cNvCxnSpPr>
          <p:nvPr/>
        </p:nvCxnSpPr>
        <p:spPr>
          <a:xfrm flipV="1">
            <a:off x="3258041" y="3516359"/>
            <a:ext cx="1022661" cy="581804"/>
          </a:xfrm>
          <a:prstGeom prst="straightConnector1">
            <a:avLst/>
          </a:prstGeom>
          <a:ln>
            <a:solidFill>
              <a:srgbClr val="C00000"/>
            </a:solidFill>
            <a:headEnd type="none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625742" y="3429000"/>
                <a:ext cx="3722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i="1" dirty="0" smtClean="0">
                          <a:latin typeface="Cambria Math"/>
                          <a:ea typeface="Cambria Math" pitchFamily="18" charset="0"/>
                        </a:rPr>
                        <m:t>𝒗</m:t>
                      </m:r>
                    </m:oMath>
                  </m:oMathPara>
                </a14:m>
                <a:endParaRPr lang="zh-CN" altLang="en-US" b="1" i="1" dirty="0">
                  <a:latin typeface="Cambria Math" pitchFamily="18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5742" y="3429000"/>
                <a:ext cx="372218" cy="369332"/>
              </a:xfrm>
              <a:prstGeom prst="rect">
                <a:avLst/>
              </a:prstGeom>
              <a:blipFill rotWithShape="1"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/>
          <p:cNvCxnSpPr/>
          <p:nvPr/>
        </p:nvCxnSpPr>
        <p:spPr>
          <a:xfrm>
            <a:off x="4051591" y="3331693"/>
            <a:ext cx="1152128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051591" y="3503877"/>
            <a:ext cx="1152128" cy="12482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600035" y="2940295"/>
            <a:ext cx="0" cy="945396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600035" y="2940295"/>
            <a:ext cx="0" cy="39139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4600035" y="3516359"/>
            <a:ext cx="0" cy="40159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347735" y="3259685"/>
            <a:ext cx="14133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i="1" dirty="0" smtClean="0"/>
              <a:t>Reprojection </a:t>
            </a:r>
            <a:br>
              <a:rPr lang="en-US" altLang="zh-CN" i="1" dirty="0" smtClean="0"/>
            </a:br>
            <a:r>
              <a:rPr lang="en-US" altLang="zh-CN" i="1" dirty="0" smtClean="0"/>
              <a:t>error</a:t>
            </a:r>
            <a:endParaRPr lang="zh-CN" altLang="en-US" i="1" dirty="0"/>
          </a:p>
        </p:txBody>
      </p:sp>
    </p:spTree>
    <p:extLst>
      <p:ext uri="{BB962C8B-B14F-4D97-AF65-F5344CB8AC3E}">
        <p14:creationId xmlns:p14="http://schemas.microsoft.com/office/powerpoint/2010/main" val="3333206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Additional </a:t>
            </a:r>
            <a:r>
              <a:rPr lang="en-US" altLang="zh-TW" dirty="0" smtClean="0"/>
              <a:t>search initialization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The motion field is often only piecewise smooth 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sz="2000" dirty="0" smtClean="0"/>
              <a:t>Imprecise initial vector across object boundaries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sz="2000" dirty="0" smtClean="0"/>
              <a:t>Search steps can </a:t>
            </a:r>
            <a:r>
              <a:rPr lang="en-US" sz="2000" dirty="0"/>
              <a:t>fall off </a:t>
            </a:r>
            <a:r>
              <a:rPr lang="en-US" sz="2000" dirty="0" smtClean="0"/>
              <a:t>the object </a:t>
            </a:r>
          </a:p>
          <a:p>
            <a:r>
              <a:rPr lang="en-US" sz="2400" dirty="0" smtClean="0"/>
              <a:t>For a) :</a:t>
            </a:r>
            <a:endParaRPr lang="en-US" dirty="0" smtClean="0"/>
          </a:p>
          <a:p>
            <a:pPr lvl="1"/>
            <a:r>
              <a:rPr lang="en-US" sz="2000" dirty="0" smtClean="0"/>
              <a:t>Additional 4 candidates within a small neighborhood</a:t>
            </a:r>
          </a:p>
          <a:p>
            <a:pPr lvl="1"/>
            <a:r>
              <a:rPr lang="en-US" sz="2000" dirty="0" smtClean="0"/>
              <a:t>Initialize using the result from a closer B-frame</a:t>
            </a:r>
          </a:p>
          <a:p>
            <a:r>
              <a:rPr lang="en-US" sz="2400" dirty="0" smtClean="0"/>
              <a:t>For b):</a:t>
            </a:r>
          </a:p>
          <a:p>
            <a:pPr lvl="1"/>
            <a:r>
              <a:rPr lang="en-US" sz="2000" dirty="0" smtClean="0"/>
              <a:t>Initialize using the vector from the opposite I-frame</a:t>
            </a:r>
          </a:p>
          <a:p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1057777" y="4365103"/>
            <a:ext cx="2273190" cy="170489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28" name="Picture 4" descr="D:\yanglei\temp\orig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8970" y="4365104"/>
            <a:ext cx="2273190" cy="170489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  <p:sp>
        <p:nvSpPr>
          <p:cNvPr id="10" name="Rectangle 9"/>
          <p:cNvSpPr/>
          <p:nvPr/>
        </p:nvSpPr>
        <p:spPr>
          <a:xfrm>
            <a:off x="6372200" y="4365102"/>
            <a:ext cx="2273190" cy="170489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Oval 24"/>
          <p:cNvSpPr/>
          <p:nvPr/>
        </p:nvSpPr>
        <p:spPr>
          <a:xfrm>
            <a:off x="1413587" y="4677550"/>
            <a:ext cx="1080000" cy="1080000"/>
          </a:xfrm>
          <a:prstGeom prst="ellipse">
            <a:avLst/>
          </a:prstGeom>
          <a:gradFill flip="none" rotWithShape="1">
            <a:gsLst>
              <a:gs pos="0">
                <a:srgbClr val="967F7F"/>
              </a:gs>
              <a:gs pos="50000">
                <a:srgbClr val="FF7F7F"/>
              </a:gs>
              <a:gs pos="100000">
                <a:srgbClr val="967F7F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187624" y="4677548"/>
            <a:ext cx="1080000" cy="1080000"/>
          </a:xfrm>
          <a:prstGeom prst="ellipse">
            <a:avLst/>
          </a:prstGeom>
          <a:gradFill flip="none" rotWithShape="1">
            <a:gsLst>
              <a:gs pos="0">
                <a:srgbClr val="967F7F"/>
              </a:gs>
              <a:gs pos="50000">
                <a:srgbClr val="FF7F7F"/>
              </a:gs>
              <a:gs pos="100000">
                <a:srgbClr val="967F7F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498144" y="6145407"/>
            <a:ext cx="1392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I-frame </a:t>
            </a:r>
            <a:r>
              <a:rPr lang="en-US" altLang="zh-CN" i="1" dirty="0" smtClean="0">
                <a:latin typeface="Cambria Math" pitchFamily="18" charset="0"/>
                <a:ea typeface="Cambria Math" pitchFamily="18" charset="0"/>
              </a:rPr>
              <a:t>t</a:t>
            </a:r>
            <a:endParaRPr lang="zh-CN" altLang="en-US" i="1" dirty="0">
              <a:latin typeface="Cambria Math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51920" y="6156012"/>
            <a:ext cx="1814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B-frame </a:t>
            </a:r>
            <a:r>
              <a:rPr lang="en-US" altLang="zh-CN" i="1" dirty="0" smtClean="0">
                <a:latin typeface="Cambria Math" pitchFamily="18" charset="0"/>
                <a:ea typeface="Cambria Math" pitchFamily="18" charset="0"/>
              </a:rPr>
              <a:t>t </a:t>
            </a:r>
            <a:r>
              <a:rPr lang="en-US" altLang="zh-CN" dirty="0" smtClean="0">
                <a:latin typeface="Cambria Math" pitchFamily="18" charset="0"/>
                <a:ea typeface="Cambria Math" pitchFamily="18" charset="0"/>
              </a:rPr>
              <a:t>+</a:t>
            </a:r>
            <a:r>
              <a:rPr lang="el-GR" altLang="zh-CN" i="1" dirty="0" smtClean="0">
                <a:latin typeface="Cambria Math" pitchFamily="18" charset="0"/>
                <a:ea typeface="Cambria Math" pitchFamily="18" charset="0"/>
              </a:rPr>
              <a:t>α</a:t>
            </a:r>
            <a:endParaRPr lang="zh-CN" altLang="en-US" dirty="0">
              <a:latin typeface="Cambria Math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79094" y="6145407"/>
            <a:ext cx="1365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I-frame </a:t>
            </a:r>
            <a:r>
              <a:rPr lang="en-US" altLang="zh-CN" i="1" dirty="0" smtClean="0">
                <a:latin typeface="Cambria Math" pitchFamily="18" charset="0"/>
                <a:ea typeface="Cambria Math" pitchFamily="18" charset="0"/>
              </a:rPr>
              <a:t>t </a:t>
            </a:r>
            <a:r>
              <a:rPr lang="en-US" altLang="zh-CN" dirty="0" smtClean="0">
                <a:latin typeface="Cambria Math" pitchFamily="18" charset="0"/>
                <a:ea typeface="Cambria Math" pitchFamily="18" charset="0"/>
              </a:rPr>
              <a:t>+1</a:t>
            </a:r>
            <a:endParaRPr lang="zh-CN" altLang="en-US" dirty="0">
              <a:latin typeface="Cambria Math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7544" y="4650826"/>
            <a:ext cx="144016" cy="959900"/>
          </a:xfrm>
          <a:prstGeom prst="rect">
            <a:avLst/>
          </a:prstGeom>
          <a:gradFill flip="none" rotWithShape="1">
            <a:gsLst>
              <a:gs pos="0">
                <a:srgbClr val="7F7F7F"/>
              </a:gs>
              <a:gs pos="100000">
                <a:srgbClr val="FF7F7F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91438" y="4305290"/>
            <a:ext cx="6962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 smtClean="0"/>
              <a:t>fast</a:t>
            </a:r>
            <a:endParaRPr lang="zh-CN" altLang="en-US" sz="1600" i="1" dirty="0"/>
          </a:p>
        </p:txBody>
      </p:sp>
      <p:sp>
        <p:nvSpPr>
          <p:cNvPr id="17" name="TextBox 16"/>
          <p:cNvSpPr txBox="1"/>
          <p:nvPr/>
        </p:nvSpPr>
        <p:spPr>
          <a:xfrm>
            <a:off x="191438" y="5610726"/>
            <a:ext cx="6962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 smtClean="0"/>
              <a:t>slow</a:t>
            </a:r>
            <a:endParaRPr lang="zh-CN" altLang="en-US" sz="1600" i="1" dirty="0"/>
          </a:p>
        </p:txBody>
      </p:sp>
      <p:sp>
        <p:nvSpPr>
          <p:cNvPr id="9" name="Freeform 8"/>
          <p:cNvSpPr/>
          <p:nvPr/>
        </p:nvSpPr>
        <p:spPr>
          <a:xfrm>
            <a:off x="1763688" y="4827975"/>
            <a:ext cx="2724539" cy="401225"/>
          </a:xfrm>
          <a:custGeom>
            <a:avLst/>
            <a:gdLst>
              <a:gd name="connsiteX0" fmla="*/ 2724539 w 2724539"/>
              <a:gd name="connsiteY0" fmla="*/ 401225 h 401225"/>
              <a:gd name="connsiteX1" fmla="*/ 1390261 w 2724539"/>
              <a:gd name="connsiteY1" fmla="*/ 9 h 401225"/>
              <a:gd name="connsiteX2" fmla="*/ 0 w 2724539"/>
              <a:gd name="connsiteY2" fmla="*/ 391894 h 401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24539" h="401225">
                <a:moveTo>
                  <a:pt x="2724539" y="401225"/>
                </a:moveTo>
                <a:cubicBezTo>
                  <a:pt x="2284445" y="201394"/>
                  <a:pt x="1844351" y="1564"/>
                  <a:pt x="1390261" y="9"/>
                </a:cubicBezTo>
                <a:cubicBezTo>
                  <a:pt x="936171" y="-1546"/>
                  <a:pt x="468085" y="195174"/>
                  <a:pt x="0" y="391894"/>
                </a:cubicBezTo>
              </a:path>
            </a:pathLst>
          </a:custGeom>
          <a:noFill/>
          <a:ln>
            <a:solidFill>
              <a:srgbClr val="7030A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1" name="Freeform 10"/>
          <p:cNvSpPr/>
          <p:nvPr/>
        </p:nvSpPr>
        <p:spPr>
          <a:xfrm>
            <a:off x="1082351" y="5079878"/>
            <a:ext cx="662473" cy="149322"/>
          </a:xfrm>
          <a:custGeom>
            <a:avLst/>
            <a:gdLst>
              <a:gd name="connsiteX0" fmla="*/ 662473 w 662473"/>
              <a:gd name="connsiteY0" fmla="*/ 177303 h 177303"/>
              <a:gd name="connsiteX1" fmla="*/ 298580 w 662473"/>
              <a:gd name="connsiteY1" fmla="*/ 21 h 177303"/>
              <a:gd name="connsiteX2" fmla="*/ 0 w 662473"/>
              <a:gd name="connsiteY2" fmla="*/ 167972 h 177303"/>
              <a:gd name="connsiteX0" fmla="*/ 662473 w 662473"/>
              <a:gd name="connsiteY0" fmla="*/ 167975 h 167975"/>
              <a:gd name="connsiteX1" fmla="*/ 382556 w 662473"/>
              <a:gd name="connsiteY1" fmla="*/ 24 h 167975"/>
              <a:gd name="connsiteX2" fmla="*/ 0 w 662473"/>
              <a:gd name="connsiteY2" fmla="*/ 158644 h 167975"/>
              <a:gd name="connsiteX0" fmla="*/ 662473 w 662473"/>
              <a:gd name="connsiteY0" fmla="*/ 195960 h 195960"/>
              <a:gd name="connsiteX1" fmla="*/ 354564 w 662473"/>
              <a:gd name="connsiteY1" fmla="*/ 17 h 195960"/>
              <a:gd name="connsiteX2" fmla="*/ 0 w 662473"/>
              <a:gd name="connsiteY2" fmla="*/ 186629 h 195960"/>
              <a:gd name="connsiteX0" fmla="*/ 662473 w 662473"/>
              <a:gd name="connsiteY0" fmla="*/ 149322 h 149322"/>
              <a:gd name="connsiteX1" fmla="*/ 345234 w 662473"/>
              <a:gd name="connsiteY1" fmla="*/ 32 h 149322"/>
              <a:gd name="connsiteX2" fmla="*/ 0 w 662473"/>
              <a:gd name="connsiteY2" fmla="*/ 139991 h 149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2473" h="149322">
                <a:moveTo>
                  <a:pt x="662473" y="149322"/>
                </a:moveTo>
                <a:cubicBezTo>
                  <a:pt x="535732" y="61458"/>
                  <a:pt x="455646" y="1587"/>
                  <a:pt x="345234" y="32"/>
                </a:cubicBezTo>
                <a:cubicBezTo>
                  <a:pt x="234822" y="-1523"/>
                  <a:pt x="94084" y="55238"/>
                  <a:pt x="0" y="139991"/>
                </a:cubicBezTo>
              </a:path>
            </a:pathLst>
          </a:custGeom>
          <a:noFill/>
          <a:ln>
            <a:solidFill>
              <a:srgbClr val="7030A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2267744" y="5570376"/>
            <a:ext cx="2817844" cy="279931"/>
          </a:xfrm>
          <a:custGeom>
            <a:avLst/>
            <a:gdLst>
              <a:gd name="connsiteX0" fmla="*/ 2817844 w 2817844"/>
              <a:gd name="connsiteY0" fmla="*/ 0 h 279931"/>
              <a:gd name="connsiteX1" fmla="*/ 1175657 w 2817844"/>
              <a:gd name="connsiteY1" fmla="*/ 279918 h 279931"/>
              <a:gd name="connsiteX2" fmla="*/ 0 w 2817844"/>
              <a:gd name="connsiteY2" fmla="*/ 9330 h 279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17844" h="279931">
                <a:moveTo>
                  <a:pt x="2817844" y="0"/>
                </a:moveTo>
                <a:cubicBezTo>
                  <a:pt x="2231571" y="139181"/>
                  <a:pt x="1645298" y="278363"/>
                  <a:pt x="1175657" y="279918"/>
                </a:cubicBezTo>
                <a:cubicBezTo>
                  <a:pt x="706016" y="281473"/>
                  <a:pt x="353008" y="145401"/>
                  <a:pt x="0" y="9330"/>
                </a:cubicBezTo>
              </a:path>
            </a:pathLst>
          </a:custGeom>
          <a:noFill/>
          <a:ln>
            <a:solidFill>
              <a:srgbClr val="7030A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506360" y="4677548"/>
            <a:ext cx="1080000" cy="1080000"/>
          </a:xfrm>
          <a:prstGeom prst="ellipse">
            <a:avLst/>
          </a:prstGeom>
          <a:gradFill flip="none" rotWithShape="1">
            <a:gsLst>
              <a:gs pos="0">
                <a:srgbClr val="967F7F"/>
              </a:gs>
              <a:gs pos="50000">
                <a:srgbClr val="FF7F7F"/>
              </a:gs>
              <a:gs pos="100000">
                <a:srgbClr val="967F7F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8350898" y="5150498"/>
            <a:ext cx="167951" cy="55984"/>
          </a:xfrm>
          <a:custGeom>
            <a:avLst/>
            <a:gdLst>
              <a:gd name="connsiteX0" fmla="*/ 167951 w 167951"/>
              <a:gd name="connsiteY0" fmla="*/ 55984 h 55984"/>
              <a:gd name="connsiteX1" fmla="*/ 93306 w 167951"/>
              <a:gd name="connsiteY1" fmla="*/ 0 h 55984"/>
              <a:gd name="connsiteX2" fmla="*/ 0 w 167951"/>
              <a:gd name="connsiteY2" fmla="*/ 55984 h 55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7951" h="55984">
                <a:moveTo>
                  <a:pt x="167951" y="55984"/>
                </a:moveTo>
                <a:cubicBezTo>
                  <a:pt x="144624" y="27992"/>
                  <a:pt x="121298" y="0"/>
                  <a:pt x="93306" y="0"/>
                </a:cubicBezTo>
                <a:cubicBezTo>
                  <a:pt x="65314" y="0"/>
                  <a:pt x="32657" y="27992"/>
                  <a:pt x="0" y="55984"/>
                </a:cubicBezTo>
              </a:path>
            </a:pathLst>
          </a:custGeom>
          <a:noFill/>
          <a:ln>
            <a:solidFill>
              <a:srgbClr val="7030A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1576873" y="5189556"/>
            <a:ext cx="167951" cy="55984"/>
          </a:xfrm>
          <a:custGeom>
            <a:avLst/>
            <a:gdLst>
              <a:gd name="connsiteX0" fmla="*/ 167951 w 167951"/>
              <a:gd name="connsiteY0" fmla="*/ 55984 h 55984"/>
              <a:gd name="connsiteX1" fmla="*/ 93306 w 167951"/>
              <a:gd name="connsiteY1" fmla="*/ 0 h 55984"/>
              <a:gd name="connsiteX2" fmla="*/ 0 w 167951"/>
              <a:gd name="connsiteY2" fmla="*/ 55984 h 55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7951" h="55984">
                <a:moveTo>
                  <a:pt x="167951" y="55984"/>
                </a:moveTo>
                <a:cubicBezTo>
                  <a:pt x="144624" y="27992"/>
                  <a:pt x="121298" y="0"/>
                  <a:pt x="93306" y="0"/>
                </a:cubicBezTo>
                <a:cubicBezTo>
                  <a:pt x="65314" y="0"/>
                  <a:pt x="32657" y="27992"/>
                  <a:pt x="0" y="55984"/>
                </a:cubicBezTo>
              </a:path>
            </a:pathLst>
          </a:custGeom>
          <a:noFill/>
          <a:ln>
            <a:solidFill>
              <a:srgbClr val="7030A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1999213" y="5301208"/>
            <a:ext cx="772587" cy="533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sz="1400" spc="1000" dirty="0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●●</a:t>
            </a:r>
            <a:br>
              <a:rPr lang="en-US" sz="1400" spc="1000" dirty="0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400" spc="1000" dirty="0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●●</a:t>
            </a:r>
          </a:p>
        </p:txBody>
      </p:sp>
    </p:spTree>
    <p:extLst>
      <p:ext uri="{BB962C8B-B14F-4D97-AF65-F5344CB8AC3E}">
        <p14:creationId xmlns:p14="http://schemas.microsoft.com/office/powerpoint/2010/main" val="1363400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5" grpId="1" animBg="1"/>
      <p:bldP spid="25" grpId="2" animBg="1"/>
      <p:bldP spid="25" grpId="3" animBg="1"/>
      <p:bldP spid="9" grpId="0" animBg="1"/>
      <p:bldP spid="11" grpId="1" animBg="1"/>
      <p:bldP spid="11" grpId="2" animBg="1"/>
      <p:bldP spid="15" grpId="0" animBg="1"/>
      <p:bldP spid="18" grpId="1" animBg="1"/>
      <p:bldP spid="23" grpId="1" animBg="1"/>
      <p:bldP spid="24" grpId="0"/>
      <p:bldP spid="24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Additional search initialization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Comparison</a:t>
            </a:r>
            <a:endParaRPr lang="en-US" dirty="0"/>
          </a:p>
        </p:txBody>
      </p:sp>
      <p:pic>
        <p:nvPicPr>
          <p:cNvPr id="2050" name="Picture 2" descr="D:\yanglei\temp\orig_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2456" y="2219442"/>
            <a:ext cx="1524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yanglei\temp\orig_t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19442"/>
            <a:ext cx="1524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yanglei\temp\orig_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6004" y="2219442"/>
            <a:ext cx="1524000" cy="1143000"/>
          </a:xfrm>
          <a:prstGeom prst="rect">
            <a:avLst/>
          </a:prstGeom>
          <a:noFill/>
          <a:ln w="254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yanglei\Paper\Bireproj\repo\images\spherecomp\img8_none_2C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853" y="4520530"/>
            <a:ext cx="1905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:\yanglei\Paper\Bireproj\repo\images\spherecomp\img8_sh_2C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154" y="4520530"/>
            <a:ext cx="1905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D:\yanglei\Paper\Bireproj\repo\images\spherecomp\img8_2C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1456" y="4520530"/>
            <a:ext cx="1905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D:\yanglei\Paper\Bireproj\repo\images\spherecomp\inter_2C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520530"/>
            <a:ext cx="1905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11560" y="1850110"/>
            <a:ext cx="13924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 smtClean="0"/>
              <a:t>I-frame </a:t>
            </a:r>
            <a:r>
              <a:rPr lang="en-US" altLang="zh-CN" sz="1600" i="1" dirty="0" smtClean="0">
                <a:latin typeface="Cambria Math" pitchFamily="18" charset="0"/>
                <a:ea typeface="Cambria Math" pitchFamily="18" charset="0"/>
              </a:rPr>
              <a:t>t</a:t>
            </a:r>
            <a:endParaRPr lang="zh-CN" altLang="en-US" sz="1600" i="1" dirty="0">
              <a:latin typeface="Cambria Math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31799" y="1844824"/>
            <a:ext cx="13653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 smtClean="0"/>
              <a:t>I-frame </a:t>
            </a:r>
            <a:r>
              <a:rPr lang="en-US" altLang="zh-CN" sz="1600" i="1" dirty="0" smtClean="0">
                <a:latin typeface="Cambria Math" pitchFamily="18" charset="0"/>
                <a:ea typeface="Cambria Math" pitchFamily="18" charset="0"/>
              </a:rPr>
              <a:t>t </a:t>
            </a:r>
            <a:r>
              <a:rPr lang="en-US" altLang="zh-CN" sz="1600" dirty="0" smtClean="0">
                <a:latin typeface="Cambria Math" pitchFamily="18" charset="0"/>
                <a:ea typeface="Cambria Math" pitchFamily="18" charset="0"/>
              </a:rPr>
              <a:t>+1</a:t>
            </a:r>
            <a:endParaRPr lang="zh-CN" altLang="en-US" sz="1600" dirty="0">
              <a:latin typeface="Cambria Math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35416" y="1850110"/>
            <a:ext cx="18146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 smtClean="0"/>
              <a:t>B-frame </a:t>
            </a:r>
            <a:r>
              <a:rPr lang="en-US" altLang="zh-CN" sz="1600" i="1" dirty="0">
                <a:latin typeface="Cambria Math" pitchFamily="18" charset="0"/>
                <a:ea typeface="Cambria Math" pitchFamily="18" charset="0"/>
                <a:cs typeface="Verdana" pitchFamily="34" charset="0"/>
              </a:rPr>
              <a:t>t </a:t>
            </a:r>
            <a:r>
              <a:rPr lang="en-US" altLang="zh-CN" sz="1600" dirty="0">
                <a:latin typeface="Cambria Math" pitchFamily="18" charset="0"/>
                <a:ea typeface="Cambria Math" pitchFamily="18" charset="0"/>
                <a:cs typeface="Verdana" pitchFamily="34" charset="0"/>
              </a:rPr>
              <a:t>+½</a:t>
            </a:r>
            <a:endParaRPr lang="zh-CN" altLang="en-US" sz="1600" i="1" dirty="0">
              <a:latin typeface="Cambria Math" pitchFamily="18" charset="0"/>
              <a:cs typeface="Verdana" pitchFamily="34" charset="0"/>
            </a:endParaRPr>
          </a:p>
        </p:txBody>
      </p:sp>
      <p:pic>
        <p:nvPicPr>
          <p:cNvPr id="2057" name="Picture 9" descr="D:\yanglei\temp\orig_1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230" y="2219442"/>
            <a:ext cx="1524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D:\yanglei\temp\orig_3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778" y="2219442"/>
            <a:ext cx="1524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2047477" y="1850110"/>
            <a:ext cx="18146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 smtClean="0"/>
              <a:t>B-frame </a:t>
            </a:r>
            <a:r>
              <a:rPr lang="en-US" altLang="zh-CN" sz="1600" i="1" dirty="0">
                <a:latin typeface="Cambria Math" pitchFamily="18" charset="0"/>
                <a:ea typeface="Cambria Math" pitchFamily="18" charset="0"/>
                <a:cs typeface="Verdana" pitchFamily="34" charset="0"/>
              </a:rPr>
              <a:t>t </a:t>
            </a:r>
            <a:r>
              <a:rPr lang="en-US" altLang="zh-CN" sz="1600" dirty="0">
                <a:latin typeface="Cambria Math" pitchFamily="18" charset="0"/>
                <a:ea typeface="Cambria Math" pitchFamily="18" charset="0"/>
                <a:cs typeface="Verdana" pitchFamily="34" charset="0"/>
              </a:rPr>
              <a:t>+¼</a:t>
            </a:r>
            <a:endParaRPr lang="zh-CN" altLang="en-US" sz="1600" i="1" dirty="0">
              <a:latin typeface="Cambria Math" pitchFamily="18" charset="0"/>
              <a:cs typeface="Verdana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53929" y="1850110"/>
            <a:ext cx="18146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 smtClean="0"/>
              <a:t>B-frame </a:t>
            </a:r>
            <a:r>
              <a:rPr lang="en-US" altLang="zh-CN" sz="1600" i="1" dirty="0">
                <a:latin typeface="Cambria Math" pitchFamily="18" charset="0"/>
                <a:ea typeface="Cambria Math" pitchFamily="18" charset="0"/>
                <a:cs typeface="Verdana" pitchFamily="34" charset="0"/>
              </a:rPr>
              <a:t>t </a:t>
            </a:r>
            <a:r>
              <a:rPr lang="en-US" altLang="zh-CN" sz="1600" dirty="0">
                <a:latin typeface="Cambria Math" pitchFamily="18" charset="0"/>
                <a:ea typeface="Cambria Math" pitchFamily="18" charset="0"/>
                <a:cs typeface="Verdana" pitchFamily="34" charset="0"/>
              </a:rPr>
              <a:t>+¾</a:t>
            </a:r>
            <a:endParaRPr lang="zh-CN" altLang="en-US" sz="1600" i="1" dirty="0">
              <a:latin typeface="Cambria Math" pitchFamily="18" charset="0"/>
              <a:cs typeface="Verdana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9552" y="4077072"/>
            <a:ext cx="1905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 smtClean="0"/>
              <a:t>Linear blending</a:t>
            </a:r>
            <a:endParaRPr lang="zh-CN" altLang="en-US" sz="1600" i="1" dirty="0"/>
          </a:p>
        </p:txBody>
      </p:sp>
      <p:sp>
        <p:nvSpPr>
          <p:cNvPr id="19" name="TextBox 18"/>
          <p:cNvSpPr txBox="1"/>
          <p:nvPr/>
        </p:nvSpPr>
        <p:spPr>
          <a:xfrm>
            <a:off x="2590348" y="3954542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 smtClean="0"/>
              <a:t>Image-based</a:t>
            </a:r>
            <a:br>
              <a:rPr lang="en-US" altLang="zh-CN" sz="1600" dirty="0" smtClean="0"/>
            </a:br>
            <a:r>
              <a:rPr lang="en-US" altLang="zh-CN" sz="1600" dirty="0" smtClean="0"/>
              <a:t>(No additional </a:t>
            </a:r>
            <a:r>
              <a:rPr lang="en-US" altLang="zh-CN" sz="1600" dirty="0" err="1" smtClean="0"/>
              <a:t>init.</a:t>
            </a:r>
            <a:r>
              <a:rPr lang="en-US" altLang="zh-CN" sz="1600" dirty="0" smtClean="0"/>
              <a:t>)</a:t>
            </a:r>
            <a:endParaRPr lang="zh-CN" altLang="en-US" sz="1600" i="1" dirty="0"/>
          </a:p>
        </p:txBody>
      </p:sp>
      <p:sp>
        <p:nvSpPr>
          <p:cNvPr id="20" name="TextBox 19"/>
          <p:cNvSpPr txBox="1"/>
          <p:nvPr/>
        </p:nvSpPr>
        <p:spPr>
          <a:xfrm>
            <a:off x="4694154" y="3927221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 smtClean="0"/>
              <a:t>Image-based</a:t>
            </a:r>
            <a:br>
              <a:rPr lang="en-US" altLang="zh-CN" sz="1600" dirty="0" smtClean="0"/>
            </a:br>
            <a:r>
              <a:rPr lang="en-US" altLang="zh-CN" sz="1600" dirty="0" smtClean="0"/>
              <a:t>(with “b”)</a:t>
            </a:r>
            <a:endParaRPr lang="zh-CN" altLang="en-US" sz="1600" i="1" dirty="0"/>
          </a:p>
        </p:txBody>
      </p:sp>
      <p:sp>
        <p:nvSpPr>
          <p:cNvPr id="21" name="TextBox 20"/>
          <p:cNvSpPr txBox="1"/>
          <p:nvPr/>
        </p:nvSpPr>
        <p:spPr>
          <a:xfrm>
            <a:off x="6771456" y="3927220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 smtClean="0"/>
              <a:t>Image-based</a:t>
            </a:r>
            <a:br>
              <a:rPr lang="en-US" altLang="zh-CN" sz="1600" dirty="0" smtClean="0"/>
            </a:br>
            <a:r>
              <a:rPr lang="en-US" altLang="zh-CN" sz="1600" dirty="0" smtClean="0"/>
              <a:t>(with “</a:t>
            </a:r>
            <a:r>
              <a:rPr lang="en-US" altLang="zh-CN" sz="1600" dirty="0" err="1" smtClean="0"/>
              <a:t>a+b</a:t>
            </a:r>
            <a:r>
              <a:rPr lang="en-US" altLang="zh-CN" sz="1600" dirty="0" smtClean="0"/>
              <a:t>”)</a:t>
            </a:r>
            <a:endParaRPr lang="zh-CN" altLang="en-US" sz="1600" i="1" dirty="0"/>
          </a:p>
        </p:txBody>
      </p:sp>
      <p:sp>
        <p:nvSpPr>
          <p:cNvPr id="9" name="Right Brace 8"/>
          <p:cNvSpPr/>
          <p:nvPr/>
        </p:nvSpPr>
        <p:spPr>
          <a:xfrm rot="16200000">
            <a:off x="4463988" y="-351419"/>
            <a:ext cx="288032" cy="8136904"/>
          </a:xfrm>
          <a:prstGeom prst="rightBrace">
            <a:avLst>
              <a:gd name="adj1" fmla="val 50446"/>
              <a:gd name="adj2" fmla="val 50000"/>
            </a:avLst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186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Interoperability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300" dirty="0" smtClean="0"/>
              <a:t>Problem with fast moving thin objects</a:t>
            </a:r>
          </a:p>
          <a:p>
            <a:r>
              <a:rPr lang="en-US" sz="2300" dirty="0" smtClean="0"/>
              <a:t>Solution: mix multiple approaches (buffers shared)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28192" y="2010326"/>
            <a:ext cx="1392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I-frame </a:t>
            </a:r>
            <a:r>
              <a:rPr lang="en-US" altLang="zh-CN" i="1" dirty="0" smtClean="0">
                <a:latin typeface="Cambria Math" pitchFamily="18" charset="0"/>
                <a:ea typeface="Cambria Math" pitchFamily="18" charset="0"/>
              </a:rPr>
              <a:t>t</a:t>
            </a:r>
            <a:endParaRPr lang="zh-CN" altLang="en-US" i="1" dirty="0">
              <a:latin typeface="Cambria Math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88832" y="2010326"/>
            <a:ext cx="1365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I-frame </a:t>
            </a:r>
            <a:r>
              <a:rPr lang="en-US" altLang="zh-CN" i="1" dirty="0" smtClean="0">
                <a:latin typeface="Cambria Math" pitchFamily="18" charset="0"/>
                <a:ea typeface="Cambria Math" pitchFamily="18" charset="0"/>
              </a:rPr>
              <a:t>t </a:t>
            </a:r>
            <a:r>
              <a:rPr lang="en-US" altLang="zh-CN" dirty="0" smtClean="0">
                <a:latin typeface="Cambria Math" pitchFamily="18" charset="0"/>
                <a:ea typeface="Cambria Math" pitchFamily="18" charset="0"/>
              </a:rPr>
              <a:t>+1</a:t>
            </a:r>
            <a:endParaRPr lang="zh-CN" altLang="en-US" dirty="0">
              <a:latin typeface="Cambria Math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75984" y="2010326"/>
            <a:ext cx="1964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B-frame </a:t>
            </a:r>
            <a:r>
              <a:rPr lang="en-US" altLang="zh-CN" i="1" dirty="0" smtClean="0">
                <a:latin typeface="Cambria Math" pitchFamily="18" charset="0"/>
                <a:ea typeface="Cambria Math" pitchFamily="18" charset="0"/>
              </a:rPr>
              <a:t>t </a:t>
            </a:r>
            <a:r>
              <a:rPr lang="en-US" altLang="zh-CN" dirty="0" smtClean="0">
                <a:latin typeface="Cambria Math" pitchFamily="18" charset="0"/>
                <a:ea typeface="Cambria Math" pitchFamily="18" charset="0"/>
              </a:rPr>
              <a:t>+0.5</a:t>
            </a:r>
            <a:endParaRPr lang="zh-CN" altLang="en-US" dirty="0">
              <a:latin typeface="Cambria Math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0160" y="5097958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Linear blending</a:t>
            </a:r>
            <a:endParaRPr lang="zh-CN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612367" y="5097958"/>
            <a:ext cx="1928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Ours image-based </a:t>
            </a:r>
            <a:endParaRPr lang="zh-CN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412569" y="5097958"/>
            <a:ext cx="21274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Ours image-based</a:t>
            </a:r>
            <a:br>
              <a:rPr lang="en-US" altLang="zh-CN" dirty="0" smtClean="0"/>
            </a:br>
            <a:r>
              <a:rPr lang="en-US" altLang="zh-CN" dirty="0" smtClean="0"/>
              <a:t>+ scene-assisted pass on thin objects</a:t>
            </a:r>
            <a:endParaRPr lang="zh-CN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492866" y="5097958"/>
            <a:ext cx="21835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Ours image-based</a:t>
            </a:r>
            <a:br>
              <a:rPr lang="en-US" altLang="zh-CN" dirty="0" smtClean="0"/>
            </a:br>
            <a:r>
              <a:rPr lang="en-US" altLang="zh-CN" dirty="0" smtClean="0"/>
              <a:t>+ separate rendering of thin objects</a:t>
            </a:r>
            <a:endParaRPr lang="zh-CN" altLang="en-US" dirty="0"/>
          </a:p>
        </p:txBody>
      </p:sp>
      <p:pic>
        <p:nvPicPr>
          <p:cNvPr id="2050" name="Picture 2" descr="D:\Temp\0_screen_next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483" b="7839"/>
          <a:stretch/>
        </p:blipFill>
        <p:spPr bwMode="auto">
          <a:xfrm>
            <a:off x="6387616" y="2348880"/>
            <a:ext cx="2057400" cy="1244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:\Temp\0_screen_origS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466" b="7975"/>
          <a:stretch/>
        </p:blipFill>
        <p:spPr bwMode="auto">
          <a:xfrm>
            <a:off x="3534068" y="2348880"/>
            <a:ext cx="2060448" cy="1244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D:\Temp\0_screen_prev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483" b="7839"/>
          <a:stretch/>
        </p:blipFill>
        <p:spPr bwMode="auto">
          <a:xfrm>
            <a:off x="683568" y="2348880"/>
            <a:ext cx="2057400" cy="1244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D:\Paper\Bireproj\Paper\images\thincomp\0_screen_interpC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668825"/>
            <a:ext cx="1905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D:\Paper\Bireproj\Paper\images\thincomp\0_screen_img_Neighb_SHC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717" y="3668825"/>
            <a:ext cx="1905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D:\Paper\Bireproj\Paper\images\thincomp\0_screen_img_geoC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66" y="3668825"/>
            <a:ext cx="1905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D:\Paper\Bireproj\Paper\images\thincomp\0_screen_geo_recalC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016" y="3668825"/>
            <a:ext cx="1905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2915816" y="2466167"/>
            <a:ext cx="5613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/>
              <a:t>… </a:t>
            </a:r>
            <a:endParaRPr lang="zh-CN" altLang="en-US" sz="3200" i="1" dirty="0"/>
          </a:p>
        </p:txBody>
      </p:sp>
      <p:sp>
        <p:nvSpPr>
          <p:cNvPr id="24" name="TextBox 23"/>
          <p:cNvSpPr txBox="1"/>
          <p:nvPr/>
        </p:nvSpPr>
        <p:spPr>
          <a:xfrm>
            <a:off x="5810828" y="2466167"/>
            <a:ext cx="5613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/>
              <a:t>… </a:t>
            </a:r>
            <a:endParaRPr lang="zh-CN" altLang="en-US" sz="3200" i="1" dirty="0"/>
          </a:p>
        </p:txBody>
      </p:sp>
      <p:sp>
        <p:nvSpPr>
          <p:cNvPr id="4" name="Left-Right Arrow 3"/>
          <p:cNvSpPr/>
          <p:nvPr/>
        </p:nvSpPr>
        <p:spPr>
          <a:xfrm>
            <a:off x="2843808" y="6093296"/>
            <a:ext cx="5472608" cy="56145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Faster                                                        More precise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612368" y="3641558"/>
            <a:ext cx="5954116" cy="3096126"/>
          </a:xfrm>
          <a:prstGeom prst="rect">
            <a:avLst/>
          </a:prstGeom>
          <a:noFill/>
          <a:ln>
            <a:solidFill>
              <a:srgbClr val="0066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042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0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0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0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Partitioned rendering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24745"/>
                <a:ext cx="8507288" cy="2880320"/>
              </a:xfrm>
            </p:spPr>
            <p:txBody>
              <a:bodyPr/>
              <a:lstStyle/>
              <a:p>
                <a:r>
                  <a:rPr lang="en-US" sz="2400" dirty="0" smtClean="0"/>
                  <a:t>I-frame shading parallel to B-frame generation</a:t>
                </a:r>
              </a:p>
              <a:p>
                <a:r>
                  <a:rPr lang="en-US" sz="2400" dirty="0" smtClean="0"/>
                  <a:t>Partition the </a:t>
                </a:r>
                <a:r>
                  <a:rPr lang="en-US" sz="2400" dirty="0"/>
                  <a:t>I-frame rendering tasks </a:t>
                </a:r>
                <a:r>
                  <a:rPr lang="en-US" sz="2400" dirty="0" smtClean="0"/>
                  <a:t>evenly</a:t>
                </a:r>
              </a:p>
              <a:p>
                <a:pPr lvl="1"/>
                <a:r>
                  <a:rPr lang="en-US" sz="2000" dirty="0" smtClean="0"/>
                  <a:t>Compute each group during a frame display</a:t>
                </a:r>
              </a:p>
              <a:p>
                <a:r>
                  <a:rPr lang="en-US" sz="2400" dirty="0" smtClean="0"/>
                  <a:t>No need to partition with (future) GPU multitasking </a:t>
                </a:r>
              </a:p>
              <a:p>
                <a:r>
                  <a:rPr lang="en-US" sz="2400" dirty="0" smtClean="0"/>
                  <a:t>I-frame “</a:t>
                </a:r>
                <a:r>
                  <a:rPr lang="en-US" sz="2400" i="1" dirty="0" smtClean="0">
                    <a:latin typeface="Cambria Math" pitchFamily="18" charset="0"/>
                    <a:ea typeface="Cambria Math" pitchFamily="18" charset="0"/>
                  </a:rPr>
                  <a:t>t </a:t>
                </a:r>
                <a:r>
                  <a:rPr lang="en-US" sz="2400" dirty="0" smtClean="0"/>
                  <a:t>” must start rendering at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𝑡</m:t>
                    </m:r>
                    <m:r>
                      <a:rPr lang="en-US" sz="2400" b="0" i="1" smtClean="0">
                        <a:latin typeface="Cambria Math"/>
                      </a:rPr>
                      <m:t>−1−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/>
                          </a:rPr>
                          <m:t>−1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𝑛</m:t>
                        </m:r>
                      </m:den>
                    </m:f>
                  </m:oMath>
                </a14:m>
                <a:endParaRPr lang="en-US" sz="2400" b="0" dirty="0" smtClean="0"/>
              </a:p>
              <a:p>
                <a:pPr lvl="1"/>
                <a:r>
                  <a:rPr lang="en-US" sz="2000" dirty="0" smtClean="0"/>
                  <a:t>A potential lag</a:t>
                </a: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24745"/>
                <a:ext cx="8507288" cy="2880320"/>
              </a:xfrm>
              <a:blipFill rotWithShape="1">
                <a:blip r:embed="rId3" cstate="print"/>
                <a:stretch>
                  <a:fillRect l="-1146" t="-2119" r="-18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134685" y="3941185"/>
            <a:ext cx="8757795" cy="2296127"/>
            <a:chOff x="-74730" y="3820336"/>
            <a:chExt cx="9218730" cy="2416976"/>
          </a:xfrm>
        </p:grpSpPr>
        <p:cxnSp>
          <p:nvCxnSpPr>
            <p:cNvPr id="5" name="Straight Connector 4"/>
            <p:cNvCxnSpPr/>
            <p:nvPr/>
          </p:nvCxnSpPr>
          <p:spPr>
            <a:xfrm flipV="1">
              <a:off x="4572000" y="4108376"/>
              <a:ext cx="0" cy="1619054"/>
            </a:xfrm>
            <a:prstGeom prst="line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  <a:prstDash val="lg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Rectangle 5"/>
            <p:cNvSpPr/>
            <p:nvPr/>
          </p:nvSpPr>
          <p:spPr>
            <a:xfrm rot="10800000">
              <a:off x="4572000" y="4396415"/>
              <a:ext cx="567700" cy="360050"/>
            </a:xfrm>
            <a:prstGeom prst="rect">
              <a:avLst/>
            </a:prstGeom>
            <a:noFill/>
            <a:ln w="19050" cmpd="sng">
              <a:gradFill flip="none" rotWithShape="1">
                <a:gsLst>
                  <a:gs pos="0">
                    <a:srgbClr val="C00000"/>
                  </a:gs>
                  <a:gs pos="100000">
                    <a:schemeClr val="bg1"/>
                  </a:gs>
                </a:gsLst>
                <a:lin ang="10800000" scaled="1"/>
                <a:tileRect/>
              </a:gra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Arrow Connector 6"/>
            <p:cNvCxnSpPr/>
            <p:nvPr/>
          </p:nvCxnSpPr>
          <p:spPr>
            <a:xfrm>
              <a:off x="755470" y="5764591"/>
              <a:ext cx="838853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Group 7"/>
            <p:cNvGrpSpPr/>
            <p:nvPr/>
          </p:nvGrpSpPr>
          <p:grpSpPr>
            <a:xfrm>
              <a:off x="1691600" y="5727430"/>
              <a:ext cx="7201000" cy="90192"/>
              <a:chOff x="971500" y="3903527"/>
              <a:chExt cx="7201000" cy="180384"/>
            </a:xfrm>
          </p:grpSpPr>
          <p:cxnSp>
            <p:nvCxnSpPr>
              <p:cNvPr id="9" name="Straight Connector 8"/>
              <p:cNvCxnSpPr/>
              <p:nvPr/>
            </p:nvCxnSpPr>
            <p:spPr>
              <a:xfrm>
                <a:off x="971500" y="3903527"/>
                <a:ext cx="0" cy="180384"/>
              </a:xfrm>
              <a:prstGeom prst="line">
                <a:avLst/>
              </a:prstGeom>
              <a:ln w="127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1691600" y="3903527"/>
                <a:ext cx="0" cy="180384"/>
              </a:xfrm>
              <a:prstGeom prst="line">
                <a:avLst/>
              </a:prstGeom>
              <a:ln w="127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2411700" y="3903527"/>
                <a:ext cx="0" cy="180384"/>
              </a:xfrm>
              <a:prstGeom prst="line">
                <a:avLst/>
              </a:prstGeom>
              <a:ln w="127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3131800" y="3903527"/>
                <a:ext cx="0" cy="180384"/>
              </a:xfrm>
              <a:prstGeom prst="line">
                <a:avLst/>
              </a:prstGeom>
              <a:ln w="381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3851900" y="3903527"/>
                <a:ext cx="0" cy="180384"/>
              </a:xfrm>
              <a:prstGeom prst="line">
                <a:avLst/>
              </a:prstGeom>
              <a:ln w="127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4572000" y="3903527"/>
                <a:ext cx="0" cy="180384"/>
              </a:xfrm>
              <a:prstGeom prst="line">
                <a:avLst/>
              </a:prstGeom>
              <a:ln w="127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5292100" y="3903527"/>
                <a:ext cx="0" cy="180384"/>
              </a:xfrm>
              <a:prstGeom prst="line">
                <a:avLst/>
              </a:prstGeom>
              <a:ln w="127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8172500" y="3903527"/>
                <a:ext cx="0" cy="180384"/>
              </a:xfrm>
              <a:prstGeom prst="line">
                <a:avLst/>
              </a:prstGeom>
              <a:ln w="127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6732300" y="3903527"/>
                <a:ext cx="0" cy="180384"/>
              </a:xfrm>
              <a:prstGeom prst="line">
                <a:avLst/>
              </a:prstGeom>
              <a:ln w="127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7452400" y="3903527"/>
                <a:ext cx="0" cy="180384"/>
              </a:xfrm>
              <a:prstGeom prst="line">
                <a:avLst/>
              </a:prstGeom>
              <a:ln w="127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6012200" y="3903527"/>
                <a:ext cx="0" cy="180384"/>
              </a:xfrm>
              <a:prstGeom prst="line">
                <a:avLst/>
              </a:prstGeom>
              <a:ln w="381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0" name="Straight Connector 19"/>
            <p:cNvCxnSpPr/>
            <p:nvPr/>
          </p:nvCxnSpPr>
          <p:spPr>
            <a:xfrm flipV="1">
              <a:off x="1691600" y="4108376"/>
              <a:ext cx="0" cy="1619054"/>
            </a:xfrm>
            <a:prstGeom prst="line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  <a:prstDash val="lg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0"/>
            <p:cNvSpPr/>
            <p:nvPr/>
          </p:nvSpPr>
          <p:spPr>
            <a:xfrm>
              <a:off x="1547580" y="5044506"/>
              <a:ext cx="144020" cy="360050"/>
            </a:xfrm>
            <a:prstGeom prst="rect">
              <a:avLst/>
            </a:prstGeom>
            <a:noFill/>
            <a:ln w="19050">
              <a:solidFill>
                <a:srgbClr val="00B05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Straight Connector 21"/>
            <p:cNvCxnSpPr/>
            <p:nvPr/>
          </p:nvCxnSpPr>
          <p:spPr>
            <a:xfrm>
              <a:off x="1691600" y="5044506"/>
              <a:ext cx="0" cy="360050"/>
            </a:xfrm>
            <a:prstGeom prst="line">
              <a:avLst/>
            </a:prstGeom>
            <a:ln w="63500" cap="rnd">
              <a:solidFill>
                <a:srgbClr val="00B05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2411700" y="4108376"/>
              <a:ext cx="0" cy="1619054"/>
            </a:xfrm>
            <a:prstGeom prst="line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  <a:prstDash val="lg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2267680" y="5044506"/>
              <a:ext cx="144020" cy="360050"/>
            </a:xfrm>
            <a:prstGeom prst="rect">
              <a:avLst/>
            </a:prstGeom>
            <a:noFill/>
            <a:ln w="19050">
              <a:solidFill>
                <a:srgbClr val="00B05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Connector 24"/>
            <p:cNvCxnSpPr/>
            <p:nvPr/>
          </p:nvCxnSpPr>
          <p:spPr>
            <a:xfrm>
              <a:off x="2411700" y="5044506"/>
              <a:ext cx="0" cy="360050"/>
            </a:xfrm>
            <a:prstGeom prst="line">
              <a:avLst/>
            </a:prstGeom>
            <a:ln w="63500" cap="rnd">
              <a:solidFill>
                <a:srgbClr val="00B05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V="1">
              <a:off x="3131800" y="4108376"/>
              <a:ext cx="0" cy="1619054"/>
            </a:xfrm>
            <a:prstGeom prst="line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  <a:prstDash val="lg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6"/>
            <p:cNvSpPr/>
            <p:nvPr/>
          </p:nvSpPr>
          <p:spPr>
            <a:xfrm>
              <a:off x="2987780" y="5044506"/>
              <a:ext cx="144020" cy="360050"/>
            </a:xfrm>
            <a:prstGeom prst="rect">
              <a:avLst/>
            </a:prstGeom>
            <a:noFill/>
            <a:ln w="19050">
              <a:solidFill>
                <a:srgbClr val="00B05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3131800" y="5044506"/>
              <a:ext cx="0" cy="360050"/>
            </a:xfrm>
            <a:prstGeom prst="line">
              <a:avLst/>
            </a:prstGeom>
            <a:ln w="63500" cap="rnd">
              <a:solidFill>
                <a:srgbClr val="00B05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ectangle 28"/>
            <p:cNvSpPr/>
            <p:nvPr/>
          </p:nvSpPr>
          <p:spPr>
            <a:xfrm>
              <a:off x="1691600" y="4396416"/>
              <a:ext cx="567700" cy="36005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 cmpd="sng">
              <a:solidFill>
                <a:srgbClr val="C0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131800" y="4396416"/>
              <a:ext cx="567700" cy="36005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 cmpd="sng">
              <a:solidFill>
                <a:srgbClr val="C0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2411700" y="4396416"/>
              <a:ext cx="567700" cy="36005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 cmpd="sng">
              <a:solidFill>
                <a:srgbClr val="C0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" name="Straight Connector 31"/>
            <p:cNvCxnSpPr/>
            <p:nvPr/>
          </p:nvCxnSpPr>
          <p:spPr>
            <a:xfrm flipV="1">
              <a:off x="3851900" y="4108376"/>
              <a:ext cx="0" cy="1619054"/>
            </a:xfrm>
            <a:prstGeom prst="line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  <a:prstDash val="lg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Rectangle 32"/>
            <p:cNvSpPr/>
            <p:nvPr/>
          </p:nvSpPr>
          <p:spPr>
            <a:xfrm>
              <a:off x="3851900" y="4396416"/>
              <a:ext cx="567700" cy="36005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 cmpd="sng">
              <a:solidFill>
                <a:srgbClr val="C0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" name="Straight Connector 33"/>
            <p:cNvCxnSpPr/>
            <p:nvPr/>
          </p:nvCxnSpPr>
          <p:spPr>
            <a:xfrm>
              <a:off x="3851900" y="4396416"/>
              <a:ext cx="0" cy="360050"/>
            </a:xfrm>
            <a:prstGeom prst="line">
              <a:avLst/>
            </a:prstGeom>
            <a:ln w="63500" cap="rnd">
              <a:solidFill>
                <a:srgbClr val="C0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Rectangle 34"/>
            <p:cNvSpPr/>
            <p:nvPr/>
          </p:nvSpPr>
          <p:spPr>
            <a:xfrm>
              <a:off x="4427980" y="5044506"/>
              <a:ext cx="144020" cy="360050"/>
            </a:xfrm>
            <a:prstGeom prst="rect">
              <a:avLst/>
            </a:prstGeom>
            <a:solidFill>
              <a:srgbClr val="9BFF9B"/>
            </a:solidFill>
            <a:ln w="19050">
              <a:solidFill>
                <a:srgbClr val="00B05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4572000" y="5044506"/>
              <a:ext cx="0" cy="360050"/>
            </a:xfrm>
            <a:prstGeom prst="line">
              <a:avLst/>
            </a:prstGeom>
            <a:ln w="63500" cap="rnd">
              <a:solidFill>
                <a:srgbClr val="00B05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V="1">
              <a:off x="5292100" y="4108376"/>
              <a:ext cx="0" cy="1619054"/>
            </a:xfrm>
            <a:prstGeom prst="line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  <a:prstDash val="lg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Rectangle 37"/>
            <p:cNvSpPr/>
            <p:nvPr/>
          </p:nvSpPr>
          <p:spPr>
            <a:xfrm>
              <a:off x="5148080" y="5044506"/>
              <a:ext cx="144020" cy="360050"/>
            </a:xfrm>
            <a:prstGeom prst="rect">
              <a:avLst/>
            </a:prstGeom>
            <a:solidFill>
              <a:srgbClr val="9BFF9B"/>
            </a:solidFill>
            <a:ln w="19050">
              <a:solidFill>
                <a:srgbClr val="00B05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9" name="Straight Connector 38"/>
            <p:cNvCxnSpPr/>
            <p:nvPr/>
          </p:nvCxnSpPr>
          <p:spPr>
            <a:xfrm>
              <a:off x="5292100" y="5044506"/>
              <a:ext cx="0" cy="360050"/>
            </a:xfrm>
            <a:prstGeom prst="line">
              <a:avLst/>
            </a:prstGeom>
            <a:ln w="63500" cap="rnd">
              <a:solidFill>
                <a:srgbClr val="00B05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V="1">
              <a:off x="6012200" y="4108376"/>
              <a:ext cx="0" cy="1619054"/>
            </a:xfrm>
            <a:prstGeom prst="line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  <a:prstDash val="lg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Rectangle 40"/>
            <p:cNvSpPr/>
            <p:nvPr/>
          </p:nvSpPr>
          <p:spPr>
            <a:xfrm>
              <a:off x="5868180" y="5044506"/>
              <a:ext cx="144020" cy="360050"/>
            </a:xfrm>
            <a:prstGeom prst="rect">
              <a:avLst/>
            </a:prstGeom>
            <a:solidFill>
              <a:srgbClr val="9BFF9B"/>
            </a:solidFill>
            <a:ln w="19050">
              <a:solidFill>
                <a:srgbClr val="00B05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2" name="Straight Connector 41"/>
            <p:cNvCxnSpPr/>
            <p:nvPr/>
          </p:nvCxnSpPr>
          <p:spPr>
            <a:xfrm>
              <a:off x="6012200" y="5044506"/>
              <a:ext cx="0" cy="360050"/>
            </a:xfrm>
            <a:prstGeom prst="line">
              <a:avLst/>
            </a:prstGeom>
            <a:ln w="63500" cap="rnd">
              <a:solidFill>
                <a:srgbClr val="00B05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>
              <a:off x="1989380" y="4572575"/>
              <a:ext cx="4736508" cy="0"/>
            </a:xfrm>
            <a:prstGeom prst="straightConnector1">
              <a:avLst/>
            </a:prstGeom>
            <a:ln w="12700">
              <a:solidFill>
                <a:schemeClr val="accent6">
                  <a:lumMod val="50000"/>
                </a:schemeClr>
              </a:solidFill>
              <a:prstDash val="dash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Oval 43"/>
            <p:cNvSpPr/>
            <p:nvPr/>
          </p:nvSpPr>
          <p:spPr>
            <a:xfrm>
              <a:off x="1947960" y="4540441"/>
              <a:ext cx="72000" cy="7200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2667930" y="4540441"/>
              <a:ext cx="72000" cy="7200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3379650" y="4540441"/>
              <a:ext cx="72000" cy="7200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>
              <a:off x="4099750" y="4544306"/>
              <a:ext cx="72000" cy="7200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8" name="Straight Arrow Connector 47"/>
            <p:cNvCxnSpPr/>
            <p:nvPr/>
          </p:nvCxnSpPr>
          <p:spPr>
            <a:xfrm>
              <a:off x="5663340" y="4587667"/>
              <a:ext cx="0" cy="337597"/>
            </a:xfrm>
            <a:prstGeom prst="straightConnector1">
              <a:avLst/>
            </a:prstGeom>
            <a:ln w="12700">
              <a:solidFill>
                <a:schemeClr val="accent6">
                  <a:lumMod val="50000"/>
                </a:schemeClr>
              </a:solidFill>
              <a:prstDash val="dash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>
              <a:off x="4216400" y="5224531"/>
              <a:ext cx="211580" cy="0"/>
            </a:xfrm>
            <a:prstGeom prst="straightConnector1">
              <a:avLst/>
            </a:prstGeom>
            <a:ln w="12700">
              <a:solidFill>
                <a:schemeClr val="accent6">
                  <a:lumMod val="50000"/>
                </a:schemeClr>
              </a:solidFill>
              <a:prstDash val="dash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>
              <a:off x="4936500" y="5224531"/>
              <a:ext cx="211580" cy="0"/>
            </a:xfrm>
            <a:prstGeom prst="straightConnector1">
              <a:avLst/>
            </a:prstGeom>
            <a:ln w="12700">
              <a:solidFill>
                <a:schemeClr val="accent6">
                  <a:lumMod val="50000"/>
                </a:schemeClr>
              </a:solidFill>
              <a:prstDash val="dash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>
              <a:off x="4216400" y="4917903"/>
              <a:ext cx="4322890" cy="0"/>
            </a:xfrm>
            <a:prstGeom prst="straightConnector1">
              <a:avLst/>
            </a:prstGeom>
            <a:ln w="12700">
              <a:solidFill>
                <a:schemeClr val="accent6">
                  <a:lumMod val="50000"/>
                </a:schemeClr>
              </a:solidFill>
              <a:prstDash val="dash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/>
            <p:nvPr/>
          </p:nvCxnSpPr>
          <p:spPr>
            <a:xfrm>
              <a:off x="4216400" y="4917903"/>
              <a:ext cx="0" cy="306628"/>
            </a:xfrm>
            <a:prstGeom prst="straightConnector1">
              <a:avLst/>
            </a:prstGeom>
            <a:ln w="12700">
              <a:solidFill>
                <a:schemeClr val="accent6">
                  <a:lumMod val="50000"/>
                </a:schemeClr>
              </a:solidFill>
              <a:prstDash val="dash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>
            <a:xfrm>
              <a:off x="4936500" y="4917903"/>
              <a:ext cx="0" cy="306628"/>
            </a:xfrm>
            <a:prstGeom prst="straightConnector1">
              <a:avLst/>
            </a:prstGeom>
            <a:ln w="12700">
              <a:solidFill>
                <a:schemeClr val="accent6">
                  <a:lumMod val="50000"/>
                </a:schemeClr>
              </a:solidFill>
              <a:prstDash val="dash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/>
            <p:nvPr/>
          </p:nvCxnSpPr>
          <p:spPr>
            <a:xfrm>
              <a:off x="5663340" y="4916989"/>
              <a:ext cx="0" cy="306628"/>
            </a:xfrm>
            <a:prstGeom prst="straightConnector1">
              <a:avLst/>
            </a:prstGeom>
            <a:ln w="12700">
              <a:solidFill>
                <a:schemeClr val="accent6">
                  <a:lumMod val="50000"/>
                </a:schemeClr>
              </a:solidFill>
              <a:prstDash val="dash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/>
            <p:nvPr/>
          </p:nvCxnSpPr>
          <p:spPr>
            <a:xfrm>
              <a:off x="5663340" y="5224531"/>
              <a:ext cx="211580" cy="0"/>
            </a:xfrm>
            <a:prstGeom prst="straightConnector1">
              <a:avLst/>
            </a:prstGeom>
            <a:ln w="12700">
              <a:solidFill>
                <a:schemeClr val="accent6">
                  <a:lumMod val="50000"/>
                </a:schemeClr>
              </a:solidFill>
              <a:prstDash val="dash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V="1">
              <a:off x="7452400" y="4108376"/>
              <a:ext cx="0" cy="1619054"/>
            </a:xfrm>
            <a:prstGeom prst="line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  <a:prstDash val="lg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Rectangle 56"/>
            <p:cNvSpPr/>
            <p:nvPr/>
          </p:nvSpPr>
          <p:spPr>
            <a:xfrm>
              <a:off x="7303930" y="5044506"/>
              <a:ext cx="144020" cy="360050"/>
            </a:xfrm>
            <a:prstGeom prst="rect">
              <a:avLst/>
            </a:prstGeom>
            <a:solidFill>
              <a:srgbClr val="9BFF9B"/>
            </a:solidFill>
            <a:ln w="19050">
              <a:solidFill>
                <a:srgbClr val="00B05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8" name="Straight Connector 57"/>
            <p:cNvCxnSpPr/>
            <p:nvPr/>
          </p:nvCxnSpPr>
          <p:spPr>
            <a:xfrm>
              <a:off x="7447950" y="5044506"/>
              <a:ext cx="0" cy="360050"/>
            </a:xfrm>
            <a:prstGeom prst="line">
              <a:avLst/>
            </a:prstGeom>
            <a:ln w="63500" cap="rnd">
              <a:solidFill>
                <a:srgbClr val="00B05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V="1">
              <a:off x="8172500" y="4108376"/>
              <a:ext cx="0" cy="1619054"/>
            </a:xfrm>
            <a:prstGeom prst="line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  <a:prstDash val="lg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Rectangle 59"/>
            <p:cNvSpPr/>
            <p:nvPr/>
          </p:nvSpPr>
          <p:spPr>
            <a:xfrm>
              <a:off x="8024030" y="5044506"/>
              <a:ext cx="144020" cy="360050"/>
            </a:xfrm>
            <a:prstGeom prst="rect">
              <a:avLst/>
            </a:prstGeom>
            <a:solidFill>
              <a:srgbClr val="9BFF9B"/>
            </a:solidFill>
            <a:ln w="19050">
              <a:solidFill>
                <a:srgbClr val="00B05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1" name="Straight Connector 60"/>
            <p:cNvCxnSpPr/>
            <p:nvPr/>
          </p:nvCxnSpPr>
          <p:spPr>
            <a:xfrm>
              <a:off x="8168050" y="5044506"/>
              <a:ext cx="0" cy="360050"/>
            </a:xfrm>
            <a:prstGeom prst="line">
              <a:avLst/>
            </a:prstGeom>
            <a:ln w="63500" cap="rnd">
              <a:solidFill>
                <a:srgbClr val="00B05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flipV="1">
              <a:off x="8892600" y="4108376"/>
              <a:ext cx="0" cy="1619054"/>
            </a:xfrm>
            <a:prstGeom prst="line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  <a:prstDash val="lg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Rectangle 62"/>
            <p:cNvSpPr/>
            <p:nvPr/>
          </p:nvSpPr>
          <p:spPr>
            <a:xfrm>
              <a:off x="8744130" y="5044506"/>
              <a:ext cx="144020" cy="360050"/>
            </a:xfrm>
            <a:prstGeom prst="rect">
              <a:avLst/>
            </a:prstGeom>
            <a:solidFill>
              <a:srgbClr val="9BFF9B"/>
            </a:solidFill>
            <a:ln w="19050">
              <a:solidFill>
                <a:srgbClr val="00B05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4" name="Straight Connector 63"/>
            <p:cNvCxnSpPr/>
            <p:nvPr/>
          </p:nvCxnSpPr>
          <p:spPr>
            <a:xfrm>
              <a:off x="8888150" y="5044506"/>
              <a:ext cx="0" cy="360050"/>
            </a:xfrm>
            <a:prstGeom prst="line">
              <a:avLst/>
            </a:prstGeom>
            <a:ln w="63500" cap="rnd">
              <a:solidFill>
                <a:srgbClr val="00B05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/>
            <p:nvPr/>
          </p:nvCxnSpPr>
          <p:spPr>
            <a:xfrm>
              <a:off x="7092350" y="5224531"/>
              <a:ext cx="211580" cy="0"/>
            </a:xfrm>
            <a:prstGeom prst="straightConnector1">
              <a:avLst/>
            </a:prstGeom>
            <a:ln w="12700">
              <a:solidFill>
                <a:schemeClr val="accent6">
                  <a:lumMod val="50000"/>
                </a:schemeClr>
              </a:solidFill>
              <a:prstDash val="dash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/>
            <p:nvPr/>
          </p:nvCxnSpPr>
          <p:spPr>
            <a:xfrm>
              <a:off x="7812450" y="5224531"/>
              <a:ext cx="211580" cy="0"/>
            </a:xfrm>
            <a:prstGeom prst="straightConnector1">
              <a:avLst/>
            </a:prstGeom>
            <a:ln w="12700">
              <a:solidFill>
                <a:schemeClr val="accent6">
                  <a:lumMod val="50000"/>
                </a:schemeClr>
              </a:solidFill>
              <a:prstDash val="dash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/>
            <p:nvPr/>
          </p:nvCxnSpPr>
          <p:spPr>
            <a:xfrm>
              <a:off x="7092350" y="4917903"/>
              <a:ext cx="0" cy="306628"/>
            </a:xfrm>
            <a:prstGeom prst="straightConnector1">
              <a:avLst/>
            </a:prstGeom>
            <a:ln w="12700">
              <a:solidFill>
                <a:schemeClr val="accent6">
                  <a:lumMod val="50000"/>
                </a:schemeClr>
              </a:solidFill>
              <a:prstDash val="dash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/>
            <p:nvPr/>
          </p:nvCxnSpPr>
          <p:spPr>
            <a:xfrm>
              <a:off x="7812450" y="4917903"/>
              <a:ext cx="0" cy="306628"/>
            </a:xfrm>
            <a:prstGeom prst="straightConnector1">
              <a:avLst/>
            </a:prstGeom>
            <a:ln w="12700">
              <a:solidFill>
                <a:schemeClr val="accent6">
                  <a:lumMod val="50000"/>
                </a:schemeClr>
              </a:solidFill>
              <a:prstDash val="dash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/>
            <p:nvPr/>
          </p:nvCxnSpPr>
          <p:spPr>
            <a:xfrm>
              <a:off x="8539290" y="4916989"/>
              <a:ext cx="0" cy="306628"/>
            </a:xfrm>
            <a:prstGeom prst="straightConnector1">
              <a:avLst/>
            </a:prstGeom>
            <a:ln w="12700">
              <a:solidFill>
                <a:schemeClr val="accent6">
                  <a:lumMod val="50000"/>
                </a:schemeClr>
              </a:solidFill>
              <a:prstDash val="dash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/>
            <p:nvPr/>
          </p:nvCxnSpPr>
          <p:spPr>
            <a:xfrm>
              <a:off x="8539290" y="5224531"/>
              <a:ext cx="211580" cy="0"/>
            </a:xfrm>
            <a:prstGeom prst="straightConnector1">
              <a:avLst/>
            </a:prstGeom>
            <a:ln w="12700">
              <a:solidFill>
                <a:schemeClr val="accent6">
                  <a:lumMod val="50000"/>
                </a:schemeClr>
              </a:solidFill>
              <a:prstDash val="dash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flipV="1">
              <a:off x="6732300" y="4107462"/>
              <a:ext cx="0" cy="1619054"/>
            </a:xfrm>
            <a:prstGeom prst="line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  <a:prstDash val="lg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6732300" y="4396416"/>
              <a:ext cx="0" cy="360050"/>
            </a:xfrm>
            <a:prstGeom prst="line">
              <a:avLst/>
            </a:prstGeom>
            <a:ln w="63500" cap="rnd">
              <a:solidFill>
                <a:srgbClr val="C0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TextBox 72"/>
            <p:cNvSpPr txBox="1"/>
            <p:nvPr/>
          </p:nvSpPr>
          <p:spPr>
            <a:xfrm>
              <a:off x="5960647" y="4134268"/>
              <a:ext cx="82105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chemeClr val="accent6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display</a:t>
              </a:r>
              <a:endParaRPr lang="en-US" sz="16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5220090" y="4495411"/>
              <a:ext cx="51488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chemeClr val="accent6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use</a:t>
              </a:r>
              <a:endParaRPr lang="en-US" sz="16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3627319" y="5867980"/>
              <a:ext cx="4491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latin typeface="Times" pitchFamily="18" charset="0"/>
                  <a:cs typeface="Times" pitchFamily="18" charset="0"/>
                </a:rPr>
                <a:t>t</a:t>
              </a:r>
              <a:r>
                <a:rPr lang="en-US" dirty="0" smtClean="0">
                  <a:latin typeface="Times" pitchFamily="18" charset="0"/>
                  <a:cs typeface="Times" pitchFamily="18" charset="0"/>
                </a:rPr>
                <a:t>-1</a:t>
              </a:r>
              <a:endParaRPr lang="en-US" dirty="0">
                <a:latin typeface="Times" pitchFamily="18" charset="0"/>
                <a:cs typeface="Times" pitchFamily="18" charset="0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6601495" y="5867980"/>
              <a:ext cx="2487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latin typeface="Times" pitchFamily="18" charset="0"/>
                  <a:cs typeface="Times" pitchFamily="18" charset="0"/>
                </a:rPr>
                <a:t>t</a:t>
              </a:r>
              <a:endParaRPr lang="en-US" dirty="0">
                <a:latin typeface="Times" pitchFamily="18" charset="0"/>
                <a:cs typeface="Times" pitchFamily="18" charset="0"/>
              </a:endParaRP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964396" y="4396415"/>
              <a:ext cx="567700" cy="360050"/>
            </a:xfrm>
            <a:prstGeom prst="rect">
              <a:avLst/>
            </a:prstGeom>
            <a:noFill/>
            <a:ln w="19050" cmpd="sng">
              <a:gradFill flip="none" rotWithShape="1">
                <a:gsLst>
                  <a:gs pos="0">
                    <a:srgbClr val="C00000"/>
                  </a:gs>
                  <a:gs pos="100000">
                    <a:schemeClr val="bg1"/>
                  </a:gs>
                </a:gsLst>
                <a:lin ang="10800000" scaled="1"/>
                <a:tileRect/>
              </a:gra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-71520" y="4315711"/>
              <a:ext cx="146065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 smtClean="0">
                  <a:latin typeface="Times" pitchFamily="18" charset="0"/>
                  <a:cs typeface="Times" pitchFamily="18" charset="0"/>
                </a:rPr>
                <a:t>I</a:t>
              </a:r>
              <a:r>
                <a:rPr lang="en-US" sz="1600" i="1" baseline="-25000" dirty="0" smtClean="0">
                  <a:latin typeface="Times" pitchFamily="18" charset="0"/>
                  <a:cs typeface="Times" pitchFamily="18" charset="0"/>
                </a:rPr>
                <a:t>t</a:t>
              </a:r>
              <a:r>
                <a:rPr lang="en-US" sz="1600" dirty="0" smtClean="0">
                  <a:latin typeface="Times" pitchFamily="18" charset="0"/>
                  <a:cs typeface="Times" pitchFamily="18" charset="0"/>
                </a:rPr>
                <a:t> </a:t>
              </a:r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computation</a:t>
              </a:r>
              <a:br>
                <a:rPr lang="en-US" sz="1600" dirty="0" smtClean="0">
                  <a:latin typeface="Arial" pitchFamily="34" charset="0"/>
                  <a:cs typeface="Arial" pitchFamily="34" charset="0"/>
                </a:rPr>
              </a:br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&amp; display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79" name="Straight Connector 78"/>
            <p:cNvCxnSpPr/>
            <p:nvPr/>
          </p:nvCxnSpPr>
          <p:spPr>
            <a:xfrm>
              <a:off x="961945" y="5726516"/>
              <a:ext cx="0" cy="90192"/>
            </a:xfrm>
            <a:prstGeom prst="line">
              <a:avLst/>
            </a:prstGeom>
            <a:ln w="381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TextBox 79"/>
            <p:cNvSpPr txBox="1"/>
            <p:nvPr/>
          </p:nvSpPr>
          <p:spPr>
            <a:xfrm>
              <a:off x="-74730" y="4926252"/>
              <a:ext cx="147829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 smtClean="0">
                  <a:latin typeface="Times" pitchFamily="18" charset="0"/>
                  <a:cs typeface="Times" pitchFamily="18" charset="0"/>
                </a:rPr>
                <a:t>B</a:t>
              </a:r>
              <a:r>
                <a:rPr lang="en-US" sz="1600" dirty="0" smtClean="0">
                  <a:latin typeface="Times" pitchFamily="18" charset="0"/>
                  <a:cs typeface="Times" pitchFamily="18" charset="0"/>
                </a:rPr>
                <a:t> </a:t>
              </a:r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computation</a:t>
              </a:r>
              <a:br>
                <a:rPr lang="en-US" sz="1600" dirty="0" smtClean="0">
                  <a:latin typeface="Arial" pitchFamily="34" charset="0"/>
                  <a:cs typeface="Arial" pitchFamily="34" charset="0"/>
                </a:rPr>
              </a:br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&amp; display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81" name="Straight Arrow Connector 80"/>
            <p:cNvCxnSpPr/>
            <p:nvPr/>
          </p:nvCxnSpPr>
          <p:spPr>
            <a:xfrm>
              <a:off x="1691600" y="4134268"/>
              <a:ext cx="0" cy="262148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TextBox 81"/>
            <p:cNvSpPr txBox="1"/>
            <p:nvPr/>
          </p:nvSpPr>
          <p:spPr>
            <a:xfrm>
              <a:off x="755470" y="3820336"/>
              <a:ext cx="20730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Animation input for </a:t>
              </a:r>
              <a:r>
                <a:rPr lang="en-US" i="1" dirty="0" smtClean="0">
                  <a:solidFill>
                    <a:srgbClr val="C00000"/>
                  </a:solidFill>
                  <a:latin typeface="Times" pitchFamily="18" charset="0"/>
                  <a:cs typeface="Times" pitchFamily="18" charset="0"/>
                </a:rPr>
                <a:t>I</a:t>
              </a:r>
              <a:r>
                <a:rPr lang="en-US" i="1" baseline="-25000" dirty="0" smtClean="0">
                  <a:solidFill>
                    <a:srgbClr val="C00000"/>
                  </a:solidFill>
                  <a:latin typeface="Times" pitchFamily="18" charset="0"/>
                  <a:cs typeface="Times" pitchFamily="18" charset="0"/>
                </a:rPr>
                <a:t>t</a:t>
              </a:r>
              <a:endParaRPr lang="en-US" dirty="0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741372" y="5867980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latin typeface="Times" pitchFamily="18" charset="0"/>
                  <a:cs typeface="Times" pitchFamily="18" charset="0"/>
                </a:rPr>
                <a:t>t</a:t>
              </a:r>
              <a:r>
                <a:rPr lang="en-US" dirty="0" smtClean="0">
                  <a:latin typeface="Times" pitchFamily="18" charset="0"/>
                  <a:cs typeface="Times" pitchFamily="18" charset="0"/>
                </a:rPr>
                <a:t>-2</a:t>
              </a:r>
              <a:endParaRPr lang="en-US" dirty="0">
                <a:latin typeface="Times" pitchFamily="18" charset="0"/>
                <a:cs typeface="Times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5261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Reprojection and data reuse</a:t>
            </a:r>
          </a:p>
          <a:p>
            <a:pPr lvl="1"/>
            <a:r>
              <a:rPr lang="en-US" dirty="0" smtClean="0"/>
              <a:t>Taxonomy</a:t>
            </a:r>
          </a:p>
          <a:p>
            <a:r>
              <a:rPr lang="en-US" dirty="0" smtClean="0"/>
              <a:t>Bidirectional reprojection</a:t>
            </a:r>
          </a:p>
          <a:p>
            <a:pPr lvl="1"/>
            <a:r>
              <a:rPr lang="en-US" dirty="0" smtClean="0"/>
              <a:t>Scene-assisted reprojection</a:t>
            </a:r>
          </a:p>
          <a:p>
            <a:pPr lvl="1"/>
            <a:r>
              <a:rPr lang="en-US" dirty="0" smtClean="0"/>
              <a:t>Image-based reprojection</a:t>
            </a:r>
          </a:p>
          <a:p>
            <a:pPr lvl="1"/>
            <a:r>
              <a:rPr lang="en-US" dirty="0" smtClean="0"/>
              <a:t>Interoperability</a:t>
            </a:r>
          </a:p>
          <a:p>
            <a:r>
              <a:rPr lang="en-US" dirty="0" smtClean="0"/>
              <a:t>Partitioned rendering and lag</a:t>
            </a:r>
          </a:p>
          <a:p>
            <a:pPr lvl="1"/>
            <a:r>
              <a:rPr lang="en-US" dirty="0" smtClean="0"/>
              <a:t>User study</a:t>
            </a:r>
          </a:p>
          <a:p>
            <a:r>
              <a:rPr lang="en-US" dirty="0" smtClean="0"/>
              <a:t>Results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950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400" dirty="0" smtClean="0"/>
                  <a:t>Lag with standard double buffering:</a:t>
                </a:r>
              </a:p>
              <a:p>
                <a:pPr lvl="1"/>
                <a:r>
                  <a:rPr lang="en-US" sz="2000" dirty="0" smtClean="0"/>
                  <a:t>Original: </a:t>
                </a:r>
                <a:r>
                  <a:rPr lang="en-US" sz="2000" dirty="0" smtClean="0">
                    <a:latin typeface="Cambria Math" pitchFamily="18" charset="0"/>
                    <a:ea typeface="Cambria Math" pitchFamily="18" charset="0"/>
                    <a:cs typeface="Times" pitchFamily="18" charset="0"/>
                  </a:rPr>
                  <a:t>1 </a:t>
                </a:r>
                <a:r>
                  <a:rPr lang="en-US" sz="2000" dirty="0" smtClean="0"/>
                  <a:t>time step (</a:t>
                </a:r>
                <a:r>
                  <a:rPr lang="en-US" sz="2000" dirty="0" err="1" smtClean="0"/>
                  <a:t>ts</a:t>
                </a:r>
                <a:r>
                  <a:rPr lang="en-US" sz="2000" dirty="0" smtClean="0"/>
                  <a:t>)</a:t>
                </a:r>
              </a:p>
              <a:p>
                <a:pPr lvl="1"/>
                <a:r>
                  <a:rPr lang="en-US" sz="2000" dirty="0" err="1" smtClean="0"/>
                  <a:t>Bireproj</a:t>
                </a:r>
                <a:r>
                  <a:rPr lang="en-US" sz="2000" dirty="0" smtClean="0"/>
                  <a:t>: </a:t>
                </a:r>
                <a:r>
                  <a:rPr lang="en-US" altLang="zh-CN" sz="2000" dirty="0" smtClean="0"/>
                  <a:t>I-frame</a:t>
                </a:r>
                <a:r>
                  <a:rPr lang="en-US" altLang="zh-CN" sz="2000" dirty="0"/>
                  <a:t>:</a:t>
                </a:r>
                <a14:m>
                  <m:oMath xmlns:m="http://schemas.openxmlformats.org/officeDocument/2006/math">
                    <m:r>
                      <a:rPr lang="en-US" altLang="zh-CN" sz="2000">
                        <a:latin typeface="Cambria Math"/>
                      </a:rPr>
                      <m:t> </m:t>
                    </m:r>
                    <m:r>
                      <a:rPr lang="en-US" altLang="zh-CN" sz="2000" i="1">
                        <a:latin typeface="Cambria Math"/>
                      </a:rPr>
                      <m:t>1+</m:t>
                    </m:r>
                    <m:f>
                      <m:fPr>
                        <m:ctrlPr>
                          <a:rPr lang="en-US" altLang="zh-CN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CN" sz="2000" i="1">
                            <a:latin typeface="Cambria Math"/>
                          </a:rPr>
                          <m:t>𝑛</m:t>
                        </m:r>
                        <m:r>
                          <a:rPr lang="en-US" altLang="zh-CN" sz="2000" i="1">
                            <a:latin typeface="Cambria Math"/>
                          </a:rPr>
                          <m:t>−1</m:t>
                        </m:r>
                      </m:num>
                      <m:den>
                        <m:r>
                          <a:rPr lang="en-US" altLang="zh-CN" sz="2000" i="1">
                            <a:latin typeface="Cambria Math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altLang="zh-CN" sz="2000" dirty="0"/>
                  <a:t> </a:t>
                </a:r>
                <a:r>
                  <a:rPr lang="en-US" altLang="zh-CN" sz="2000" dirty="0" err="1" smtClean="0"/>
                  <a:t>ts</a:t>
                </a:r>
                <a:r>
                  <a:rPr lang="en-US" altLang="zh-CN" sz="2000" dirty="0" smtClean="0"/>
                  <a:t>, </a:t>
                </a:r>
                <a:r>
                  <a:rPr lang="en-US" sz="2000" dirty="0"/>
                  <a:t>B-frame:</a:t>
                </a:r>
                <a14:m>
                  <m:oMath xmlns:m="http://schemas.openxmlformats.org/officeDocument/2006/math">
                    <m:r>
                      <a:rPr lang="en-US" sz="2000">
                        <a:latin typeface="Cambria Math"/>
                      </a:rPr>
                      <m:t> </m:t>
                    </m:r>
                    <m:r>
                      <a:rPr lang="en-US" sz="2000" i="1">
                        <a:latin typeface="Cambria Math"/>
                      </a:rPr>
                      <m:t>1+</m:t>
                    </m:r>
                    <m:f>
                      <m:fPr>
                        <m:ctrlPr>
                          <a:rPr lang="en-US" altLang="zh-CN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CN" sz="20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altLang="zh-CN" sz="2000" i="1">
                            <a:latin typeface="Cambria Math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sz="2000" dirty="0"/>
                  <a:t> </a:t>
                </a:r>
                <a:r>
                  <a:rPr lang="en-US" altLang="zh-CN" sz="2000" dirty="0" err="1" smtClean="0"/>
                  <a:t>ts</a:t>
                </a:r>
                <a:endParaRPr lang="en-US" altLang="zh-CN" sz="2000" dirty="0"/>
              </a:p>
              <a:p>
                <a:r>
                  <a:rPr lang="en-US" sz="2400" dirty="0" smtClean="0"/>
                  <a:t>Lag with 1-frame render ahead:</a:t>
                </a:r>
              </a:p>
              <a:p>
                <a:pPr lvl="1"/>
                <a:r>
                  <a:rPr lang="en-US" altLang="zh-CN" sz="2000" dirty="0" smtClean="0"/>
                  <a:t>Original: </a:t>
                </a:r>
                <a:r>
                  <a:rPr lang="en-US" altLang="zh-CN" sz="2000" dirty="0" smtClean="0">
                    <a:latin typeface="Cambria Math" pitchFamily="18" charset="0"/>
                    <a:ea typeface="Cambria Math" pitchFamily="18" charset="0"/>
                    <a:cs typeface="Times" pitchFamily="18" charset="0"/>
                  </a:rPr>
                  <a:t>2 </a:t>
                </a:r>
                <a:r>
                  <a:rPr lang="en-US" altLang="zh-CN" sz="2000" dirty="0" err="1" smtClean="0"/>
                  <a:t>ts</a:t>
                </a:r>
                <a:endParaRPr lang="en-US" altLang="zh-CN" sz="2000" dirty="0"/>
              </a:p>
              <a:p>
                <a:pPr lvl="1"/>
                <a:r>
                  <a:rPr lang="en-US" altLang="zh-CN" sz="2000" dirty="0" err="1" smtClean="0"/>
                  <a:t>Bireproj</a:t>
                </a:r>
                <a:r>
                  <a:rPr lang="en-US" altLang="zh-CN" sz="2000" dirty="0" smtClean="0"/>
                  <a:t>: </a:t>
                </a:r>
                <a:r>
                  <a:rPr lang="en-US" altLang="zh-CN" sz="2000" dirty="0">
                    <a:latin typeface="Cambria Math" pitchFamily="18" charset="0"/>
                    <a:ea typeface="Cambria Math" pitchFamily="18" charset="0"/>
                    <a:cs typeface="Times" pitchFamily="18" charset="0"/>
                  </a:rPr>
                  <a:t>2 </a:t>
                </a:r>
                <a:r>
                  <a:rPr lang="en-US" altLang="zh-CN" sz="2000" dirty="0" err="1" smtClean="0"/>
                  <a:t>ts</a:t>
                </a:r>
                <a:r>
                  <a:rPr lang="en-US" altLang="zh-CN" sz="2000" dirty="0" smtClean="0"/>
                  <a:t> (I-frame)</a:t>
                </a:r>
              </a:p>
              <a:p>
                <a:r>
                  <a:rPr lang="en-US" sz="2400" dirty="0" smtClean="0"/>
                  <a:t>Conjecture:</a:t>
                </a:r>
              </a:p>
              <a:p>
                <a:pPr marL="457200" lvl="1" indent="0">
                  <a:buNone/>
                </a:pPr>
                <a:r>
                  <a:rPr lang="en-US" sz="2000" i="1" dirty="0" smtClean="0"/>
                  <a:t>Lag with </a:t>
                </a:r>
                <a:r>
                  <a:rPr lang="en-US" sz="2000" i="1" dirty="0" err="1" smtClean="0"/>
                  <a:t>Bireproj</a:t>
                </a:r>
                <a:r>
                  <a:rPr lang="en-US" sz="2000" i="1" dirty="0" smtClean="0"/>
                  <a:t> is similar to the standard lag</a:t>
                </a:r>
                <a:endParaRPr lang="en-US" sz="2000" i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 cstate="print"/>
                <a:stretch>
                  <a:fillRect l="-1111" t="-1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484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User study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2400" dirty="0" smtClean="0"/>
              <a:t>The ball shooting game</a:t>
            </a:r>
          </a:p>
          <a:p>
            <a:pPr lvl="1"/>
            <a:r>
              <a:rPr lang="en-US" altLang="zh-CN" sz="2000" dirty="0" smtClean="0"/>
              <a:t>Goal: click green balls, avoid red ones and null clicks</a:t>
            </a:r>
          </a:p>
          <a:p>
            <a:pPr lvl="1"/>
            <a:r>
              <a:rPr lang="en-US" altLang="zh-CN" sz="2000" dirty="0" smtClean="0"/>
              <a:t>Subjects play in different modes and record results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956" y="2392787"/>
            <a:ext cx="6304085" cy="42115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7504" y="3573016"/>
            <a:ext cx="114807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Refer to</a:t>
            </a:r>
            <a:br>
              <a:rPr lang="en-US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the suppl. </a:t>
            </a:r>
          </a:p>
          <a:p>
            <a:r>
              <a:rPr lang="en-US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video</a:t>
            </a:r>
          </a:p>
        </p:txBody>
      </p:sp>
    </p:spTree>
    <p:extLst>
      <p:ext uri="{BB962C8B-B14F-4D97-AF65-F5344CB8AC3E}">
        <p14:creationId xmlns:p14="http://schemas.microsoft.com/office/powerpoint/2010/main" val="4087383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Modes: 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Standard rendering 15fps</a:t>
            </a:r>
            <a:r>
              <a:rPr lang="en-US" altLang="zh-CN" dirty="0"/>
              <a:t> </a:t>
            </a:r>
            <a:r>
              <a:rPr lang="en-US" altLang="zh-CN" dirty="0" smtClean="0"/>
              <a:t>(Baseline)</a:t>
            </a:r>
          </a:p>
          <a:p>
            <a:pPr lvl="1"/>
            <a:r>
              <a:rPr lang="en-US" altLang="zh-CN" dirty="0" smtClean="0"/>
              <a:t>Simulated 30fps / 60fps</a:t>
            </a:r>
          </a:p>
          <a:p>
            <a:pPr lvl="1"/>
            <a:r>
              <a:rPr lang="en-US" altLang="zh-CN" dirty="0" smtClean="0"/>
              <a:t>Artificially </a:t>
            </a:r>
            <a:r>
              <a:rPr lang="en-US" altLang="zh-CN" dirty="0"/>
              <a:t>lagged 50/100/200ms (on 60fps</a:t>
            </a:r>
            <a:r>
              <a:rPr lang="en-US" altLang="zh-CN" dirty="0" smtClean="0"/>
              <a:t>)</a:t>
            </a:r>
          </a:p>
          <a:p>
            <a:pPr marL="457200" lvl="1" indent="0">
              <a:buNone/>
            </a:pPr>
            <a:endParaRPr lang="en-US" altLang="zh-CN" sz="1100" dirty="0"/>
          </a:p>
          <a:p>
            <a:pPr marL="457200" lvl="1" indent="0">
              <a:buNone/>
            </a:pPr>
            <a:r>
              <a:rPr lang="en-US" altLang="zh-CN" dirty="0" smtClean="0"/>
              <a:t>	</a:t>
            </a:r>
            <a:r>
              <a:rPr lang="en-US" altLang="zh-CN" i="1" dirty="0" smtClean="0"/>
              <a:t>to be compared against:</a:t>
            </a:r>
          </a:p>
          <a:p>
            <a:pPr marL="457200" lvl="1" indent="0">
              <a:buNone/>
            </a:pPr>
            <a:endParaRPr lang="en-US" altLang="zh-CN" sz="1100" dirty="0"/>
          </a:p>
          <a:p>
            <a:pPr lvl="1"/>
            <a:r>
              <a:rPr lang="en-US" altLang="zh-CN" dirty="0" err="1"/>
              <a:t>Bireproj</a:t>
            </a:r>
            <a:r>
              <a:rPr lang="en-US" altLang="zh-CN" dirty="0"/>
              <a:t> (</a:t>
            </a:r>
            <a:r>
              <a:rPr lang="en-US" altLang="zh-CN" dirty="0" smtClean="0"/>
              <a:t>15</a:t>
            </a:r>
            <a:r>
              <a:rPr lang="en-US" dirty="0">
                <a:sym typeface="Wingdings" pitchFamily="2" charset="2"/>
              </a:rPr>
              <a:t>  </a:t>
            </a:r>
            <a:r>
              <a:rPr lang="en-US" altLang="zh-CN" dirty="0" smtClean="0"/>
              <a:t>60fps</a:t>
            </a:r>
            <a:r>
              <a:rPr lang="en-US" altLang="zh-CN" dirty="0"/>
              <a:t>)</a:t>
            </a:r>
          </a:p>
          <a:p>
            <a:pPr marL="457200" lvl="1" indent="0">
              <a:buNone/>
            </a:pPr>
            <a:endParaRPr lang="en-US" altLang="zh-CN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6122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User study</a:t>
            </a:r>
            <a:endParaRPr lang="zh-CN" alt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8817173"/>
              </p:ext>
            </p:extLst>
          </p:nvPr>
        </p:nvGraphicFramePr>
        <p:xfrm>
          <a:off x="755575" y="3090446"/>
          <a:ext cx="7919961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3045"/>
                <a:gridCol w="1044486"/>
                <a:gridCol w="1044486"/>
                <a:gridCol w="1044486"/>
                <a:gridCol w="1044486"/>
                <a:gridCol w="1044486"/>
                <a:gridCol w="104448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Mode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60fps*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30fps*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15fps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Lag 50ms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Lag 100ms</a:t>
                      </a:r>
                      <a:endParaRPr lang="zh-CN" altLang="en-US" sz="1600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Lag 200ms</a:t>
                      </a:r>
                      <a:endParaRPr lang="zh-CN" altLang="en-US" sz="1600" dirty="0"/>
                    </a:p>
                  </a:txBody>
                  <a:tcPr marL="0" marR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Green Hits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solidFill>
                            <a:srgbClr val="C00000"/>
                          </a:solidFill>
                        </a:rPr>
                        <a:t>●</a:t>
                      </a:r>
                      <a:endParaRPr lang="zh-CN" alt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 smtClean="0">
                          <a:solidFill>
                            <a:srgbClr val="C00000"/>
                          </a:solidFill>
                        </a:rPr>
                        <a:t>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 smtClean="0">
                          <a:solidFill>
                            <a:srgbClr val="C00000"/>
                          </a:solidFill>
                        </a:rPr>
                        <a:t>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 smtClean="0">
                          <a:solidFill>
                            <a:srgbClr val="0066FF"/>
                          </a:solidFill>
                        </a:rPr>
                        <a:t>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 smtClean="0">
                          <a:solidFill>
                            <a:srgbClr val="0066FF"/>
                          </a:solidFill>
                        </a:rPr>
                        <a:t>●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Red Hits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solidFill>
                            <a:srgbClr val="C00000"/>
                          </a:solidFill>
                        </a:rPr>
                        <a:t>●</a:t>
                      </a:r>
                      <a:endParaRPr lang="zh-CN" alt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 smtClean="0">
                          <a:solidFill>
                            <a:srgbClr val="C00000"/>
                          </a:solidFill>
                        </a:rPr>
                        <a:t>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 smtClean="0">
                          <a:solidFill>
                            <a:srgbClr val="0066FF"/>
                          </a:solidFill>
                        </a:rPr>
                        <a:t>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 smtClean="0">
                          <a:solidFill>
                            <a:srgbClr val="0066FF"/>
                          </a:solidFill>
                        </a:rPr>
                        <a:t>●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Misses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solidFill>
                            <a:srgbClr val="C00000"/>
                          </a:solidFill>
                        </a:rPr>
                        <a:t>●</a:t>
                      </a:r>
                      <a:endParaRPr lang="zh-CN" alt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 smtClean="0">
                          <a:solidFill>
                            <a:srgbClr val="C00000"/>
                          </a:solidFill>
                        </a:rPr>
                        <a:t>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 smtClean="0">
                          <a:solidFill>
                            <a:srgbClr val="0066FF"/>
                          </a:solidFill>
                        </a:rPr>
                        <a:t>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 smtClean="0">
                          <a:solidFill>
                            <a:srgbClr val="0066FF"/>
                          </a:solidFill>
                        </a:rPr>
                        <a:t>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 smtClean="0">
                          <a:solidFill>
                            <a:srgbClr val="0066FF"/>
                          </a:solidFill>
                        </a:rPr>
                        <a:t>●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Enjoyment</a:t>
                      </a:r>
                      <a:endParaRPr lang="zh-CN" altLang="en-US" sz="1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solidFill>
                            <a:srgbClr val="C00000"/>
                          </a:solidFill>
                        </a:rPr>
                        <a:t>●</a:t>
                      </a:r>
                      <a:endParaRPr lang="zh-CN" alt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 smtClean="0">
                          <a:solidFill>
                            <a:srgbClr val="C00000"/>
                          </a:solidFill>
                        </a:rPr>
                        <a:t>●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 smtClean="0">
                          <a:solidFill>
                            <a:srgbClr val="0066FF"/>
                          </a:solidFill>
                        </a:rPr>
                        <a:t>●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●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 smtClean="0">
                          <a:solidFill>
                            <a:srgbClr val="0066FF"/>
                          </a:solidFill>
                        </a:rPr>
                        <a:t>●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 smtClean="0">
                          <a:solidFill>
                            <a:srgbClr val="0066FF"/>
                          </a:solidFill>
                        </a:rPr>
                        <a:t>●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Difficulty</a:t>
                      </a:r>
                      <a:endParaRPr lang="zh-CN" altLang="en-US" sz="18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solidFill>
                            <a:srgbClr val="C00000"/>
                          </a:solidFill>
                        </a:rPr>
                        <a:t>●</a:t>
                      </a:r>
                      <a:endParaRPr lang="zh-CN" alt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 smtClean="0">
                          <a:solidFill>
                            <a:srgbClr val="C00000"/>
                          </a:solidFill>
                        </a:rPr>
                        <a:t>●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 smtClean="0">
                          <a:solidFill>
                            <a:srgbClr val="0066FF"/>
                          </a:solidFill>
                        </a:rPr>
                        <a:t>●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●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●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 smtClean="0">
                          <a:solidFill>
                            <a:srgbClr val="0066FF"/>
                          </a:solidFill>
                        </a:rPr>
                        <a:t>●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Responsiveness</a:t>
                      </a:r>
                      <a:endParaRPr lang="zh-CN" altLang="en-US" sz="1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solidFill>
                            <a:srgbClr val="C00000"/>
                          </a:solidFill>
                        </a:rPr>
                        <a:t>●</a:t>
                      </a:r>
                      <a:endParaRPr lang="zh-CN" alt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 smtClean="0">
                          <a:solidFill>
                            <a:srgbClr val="C00000"/>
                          </a:solidFill>
                        </a:rPr>
                        <a:t>●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●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 smtClean="0">
                          <a:solidFill>
                            <a:srgbClr val="C00000"/>
                          </a:solidFill>
                        </a:rPr>
                        <a:t>●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●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 smtClean="0">
                          <a:solidFill>
                            <a:srgbClr val="0066FF"/>
                          </a:solidFill>
                        </a:rPr>
                        <a:t>●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Smoothness</a:t>
                      </a:r>
                      <a:endParaRPr lang="zh-CN" altLang="en-US" sz="18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●</a:t>
                      </a:r>
                      <a:endParaRPr lang="zh-CN" altLang="en-US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 smtClean="0">
                          <a:solidFill>
                            <a:srgbClr val="0066FF"/>
                          </a:solidFill>
                        </a:rPr>
                        <a:t>●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 smtClean="0">
                          <a:solidFill>
                            <a:srgbClr val="0066FF"/>
                          </a:solidFill>
                        </a:rPr>
                        <a:t>●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●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●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 smtClean="0">
                          <a:solidFill>
                            <a:srgbClr val="0066FF"/>
                          </a:solidFill>
                        </a:rPr>
                        <a:t>●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124745"/>
            <a:ext cx="8229600" cy="19442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Conclusions:</a:t>
            </a:r>
          </a:p>
          <a:p>
            <a:pPr lvl="1"/>
            <a:r>
              <a:rPr lang="en-US" altLang="zh-CN" sz="2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Our method did better than 15fps, but worse than 30fps</a:t>
            </a:r>
          </a:p>
          <a:p>
            <a:pPr lvl="1"/>
            <a:r>
              <a:rPr lang="en-US" altLang="zh-CN" sz="2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Perceived lag: 50ms &lt; </a:t>
            </a:r>
            <a:r>
              <a:rPr lang="en-US" altLang="zh-CN" sz="2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Bireproj</a:t>
            </a:r>
            <a:r>
              <a:rPr lang="en-US" altLang="zh-CN" sz="2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&lt;&lt; 100ms</a:t>
            </a:r>
            <a:br>
              <a:rPr lang="en-US" altLang="zh-CN" sz="2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altLang="zh-CN" sz="2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(The lag of standard 15fps is 66.7ms)</a:t>
            </a:r>
            <a:endParaRPr lang="zh-CN" altLang="en-US" sz="20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 rot="10800000">
            <a:off x="226367" y="3594502"/>
            <a:ext cx="461665" cy="95090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eaVert" wrap="none" rtlCol="0">
            <a:spAutoFit/>
          </a:bodyPr>
          <a:lstStyle/>
          <a:p>
            <a:r>
              <a:rPr lang="en-US" altLang="zh-CN" dirty="0" smtClean="0"/>
              <a:t>objective</a:t>
            </a:r>
            <a:endParaRPr lang="zh-CN" altLang="en-US" dirty="0"/>
          </a:p>
        </p:txBody>
      </p:sp>
      <p:sp>
        <p:nvSpPr>
          <p:cNvPr id="7" name="TextBox 6"/>
          <p:cNvSpPr txBox="1"/>
          <p:nvPr/>
        </p:nvSpPr>
        <p:spPr>
          <a:xfrm rot="10800000">
            <a:off x="226366" y="4863832"/>
            <a:ext cx="461665" cy="104067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eaVert" wrap="none" rtlCol="0">
            <a:spAutoFit/>
          </a:bodyPr>
          <a:lstStyle/>
          <a:p>
            <a:r>
              <a:rPr lang="en-US" altLang="zh-CN" dirty="0" smtClean="0"/>
              <a:t>subjective</a:t>
            </a:r>
            <a:endParaRPr lang="zh-CN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331640" y="6128177"/>
            <a:ext cx="73794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C00000"/>
                </a:solidFill>
              </a:rPr>
              <a:t>● </a:t>
            </a:r>
            <a:r>
              <a:rPr lang="en-US" altLang="zh-CN" dirty="0" smtClean="0"/>
              <a:t>Better than </a:t>
            </a:r>
            <a:r>
              <a:rPr lang="en-US" altLang="zh-CN" dirty="0" err="1" smtClean="0"/>
              <a:t>Bireproj</a:t>
            </a:r>
            <a:r>
              <a:rPr lang="en-US" altLang="zh-CN" dirty="0" smtClean="0"/>
              <a:t>   </a:t>
            </a:r>
            <a:r>
              <a:rPr lang="zh-CN" altLang="en-US" dirty="0" smtClean="0">
                <a:solidFill>
                  <a:srgbClr val="0066FF"/>
                </a:solidFill>
              </a:rPr>
              <a:t>● </a:t>
            </a:r>
            <a:r>
              <a:rPr lang="en-US" altLang="zh-CN" dirty="0" smtClean="0"/>
              <a:t>Worse than </a:t>
            </a:r>
            <a:r>
              <a:rPr lang="en-US" altLang="zh-CN" dirty="0" err="1" smtClean="0"/>
              <a:t>Bireproj</a:t>
            </a:r>
            <a:r>
              <a:rPr lang="en-US" altLang="zh-CN" dirty="0" smtClean="0"/>
              <a:t>   </a:t>
            </a:r>
            <a:r>
              <a:rPr lang="zh-CN" altLang="en-US" dirty="0" smtClean="0">
                <a:solidFill>
                  <a:schemeClr val="bg1">
                    <a:lumMod val="50000"/>
                  </a:schemeClr>
                </a:solidFill>
              </a:rPr>
              <a:t>● </a:t>
            </a:r>
            <a:r>
              <a:rPr lang="en-US" altLang="zh-CN" dirty="0" smtClean="0"/>
              <a:t>No significant difference</a:t>
            </a:r>
            <a:endParaRPr lang="zh-CN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843808" y="6474822"/>
            <a:ext cx="25705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/>
              <a:t>* infeasible in real scenarios</a:t>
            </a:r>
            <a:endParaRPr lang="zh-CN" altLang="en-US" sz="1600" dirty="0"/>
          </a:p>
        </p:txBody>
      </p:sp>
      <p:sp>
        <p:nvSpPr>
          <p:cNvPr id="3" name="Rounded Rectangle 2"/>
          <p:cNvSpPr/>
          <p:nvPr/>
        </p:nvSpPr>
        <p:spPr>
          <a:xfrm>
            <a:off x="4721221" y="3428999"/>
            <a:ext cx="579739" cy="2646682"/>
          </a:xfrm>
          <a:prstGeom prst="roundRect">
            <a:avLst>
              <a:gd name="adj" fmla="val 32440"/>
            </a:avLst>
          </a:prstGeom>
          <a:noFill/>
          <a:ln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Rounded Rectangle 9"/>
          <p:cNvSpPr/>
          <p:nvPr/>
        </p:nvSpPr>
        <p:spPr>
          <a:xfrm>
            <a:off x="3690517" y="3428999"/>
            <a:ext cx="579739" cy="2646681"/>
          </a:xfrm>
          <a:prstGeom prst="roundRect">
            <a:avLst>
              <a:gd name="adj" fmla="val 32440"/>
            </a:avLst>
          </a:prstGeom>
          <a:noFill/>
          <a:ln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Rounded Rectangle 10"/>
          <p:cNvSpPr/>
          <p:nvPr/>
        </p:nvSpPr>
        <p:spPr>
          <a:xfrm>
            <a:off x="5785088" y="3428999"/>
            <a:ext cx="579739" cy="2646681"/>
          </a:xfrm>
          <a:prstGeom prst="roundRect">
            <a:avLst>
              <a:gd name="adj" fmla="val 32440"/>
            </a:avLst>
          </a:prstGeom>
          <a:noFill/>
          <a:ln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Rounded Rectangle 11"/>
          <p:cNvSpPr/>
          <p:nvPr/>
        </p:nvSpPr>
        <p:spPr>
          <a:xfrm>
            <a:off x="6800572" y="3428999"/>
            <a:ext cx="579739" cy="2646681"/>
          </a:xfrm>
          <a:prstGeom prst="roundRect">
            <a:avLst>
              <a:gd name="adj" fmla="val 32440"/>
            </a:avLst>
          </a:prstGeom>
          <a:noFill/>
          <a:ln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0149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animBg="1"/>
      <p:bldP spid="3" grpId="2" animBg="1"/>
      <p:bldP spid="10" grpId="0" animBg="1"/>
      <p:bldP spid="10" grpId="1" animBg="1"/>
      <p:bldP spid="11" grpId="0" animBg="1"/>
      <p:bldP spid="11" grpId="1" animBg="1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Results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2400" dirty="0" smtClean="0"/>
              <a:t>Suitable scenarios:</a:t>
            </a:r>
          </a:p>
          <a:p>
            <a:pPr lvl="1"/>
            <a:r>
              <a:rPr lang="en-US" altLang="zh-CN" sz="2000" dirty="0" smtClean="0"/>
              <a:t>Vertex-bound </a:t>
            </a:r>
          </a:p>
          <a:p>
            <a:pPr lvl="1"/>
            <a:r>
              <a:rPr lang="en-US" altLang="zh-CN" sz="2000" dirty="0" smtClean="0"/>
              <a:t>Fill-bound scenes</a:t>
            </a:r>
          </a:p>
          <a:p>
            <a:pPr lvl="1"/>
            <a:r>
              <a:rPr lang="en-US" altLang="zh-CN" sz="2000" dirty="0" smtClean="0"/>
              <a:t>Multi-pass rendering</a:t>
            </a:r>
          </a:p>
          <a:p>
            <a:pPr lvl="1"/>
            <a:r>
              <a:rPr lang="en-US" altLang="zh-CN" sz="2000" dirty="0" smtClean="0"/>
              <a:t>Motion blur rendering</a:t>
            </a:r>
          </a:p>
          <a:p>
            <a:r>
              <a:rPr lang="en-US" altLang="zh-CN" sz="2400" dirty="0" smtClean="0"/>
              <a:t>Three B-frames per I-frame time step</a:t>
            </a:r>
          </a:p>
          <a:p>
            <a:r>
              <a:rPr lang="en-US" altLang="zh-CN" sz="2400" dirty="0"/>
              <a:t>Image-based </a:t>
            </a:r>
            <a:r>
              <a:rPr lang="en-US" altLang="zh-CN" sz="2400" dirty="0" err="1" smtClean="0"/>
              <a:t>Bireproj</a:t>
            </a:r>
            <a:r>
              <a:rPr lang="en-US" altLang="zh-CN" sz="2400" dirty="0" smtClean="0"/>
              <a:t>:</a:t>
            </a:r>
          </a:p>
          <a:p>
            <a:pPr lvl="1"/>
            <a:r>
              <a:rPr lang="en-US" altLang="zh-CN" sz="2000" dirty="0" smtClean="0"/>
              <a:t>2-3ms for a B-frame</a:t>
            </a:r>
          </a:p>
          <a:p>
            <a:pPr lvl="1"/>
            <a:r>
              <a:rPr lang="en-US" altLang="zh-CN" sz="2000" dirty="0" smtClean="0"/>
              <a:t>Pixel reprojection success </a:t>
            </a:r>
            <a:r>
              <a:rPr lang="en-US" altLang="zh-CN" sz="2000" dirty="0"/>
              <a:t>rate: ≥99.6%</a:t>
            </a:r>
          </a:p>
          <a:p>
            <a:pPr lvl="1"/>
            <a:endParaRPr lang="en-US" altLang="zh-CN" sz="2000" dirty="0" smtClean="0"/>
          </a:p>
        </p:txBody>
      </p:sp>
    </p:spTree>
    <p:extLst>
      <p:ext uri="{BB962C8B-B14F-4D97-AF65-F5344CB8AC3E}">
        <p14:creationId xmlns:p14="http://schemas.microsoft.com/office/powerpoint/2010/main" val="3440446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Results – the </a:t>
            </a:r>
            <a:r>
              <a:rPr lang="en-US" altLang="zh-CN" i="1" dirty="0" smtClean="0"/>
              <a:t>walking</a:t>
            </a:r>
            <a:r>
              <a:rPr lang="en-US" altLang="zh-CN" dirty="0" smtClean="0"/>
              <a:t> scene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400" dirty="0" smtClean="0"/>
              <a:t>Fill-bound with an expensive noise shader</a:t>
            </a:r>
          </a:p>
          <a:p>
            <a:r>
              <a:rPr lang="en-US" altLang="zh-CN" sz="2400" dirty="0" smtClean="0"/>
              <a:t>Speed vs. reference: 2.9x (scene), 2.6x (image)</a:t>
            </a:r>
          </a:p>
          <a:p>
            <a:endParaRPr lang="zh-CN" alt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384" y="2097360"/>
            <a:ext cx="6858000" cy="4572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7504" y="3573016"/>
            <a:ext cx="114807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Refer to</a:t>
            </a:r>
            <a:br>
              <a:rPr lang="en-US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the suppl. </a:t>
            </a:r>
          </a:p>
          <a:p>
            <a:r>
              <a:rPr lang="en-US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video</a:t>
            </a:r>
          </a:p>
        </p:txBody>
      </p:sp>
    </p:spTree>
    <p:extLst>
      <p:ext uri="{BB962C8B-B14F-4D97-AF65-F5344CB8AC3E}">
        <p14:creationId xmlns:p14="http://schemas.microsoft.com/office/powerpoint/2010/main" val="353095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Results – the </a:t>
            </a:r>
            <a:r>
              <a:rPr lang="en-US" altLang="zh-CN" i="1" dirty="0" smtClean="0"/>
              <a:t>terrain </a:t>
            </a:r>
            <a:r>
              <a:rPr lang="en-US" altLang="zh-CN" dirty="0" smtClean="0"/>
              <a:t>scene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400" dirty="0" smtClean="0"/>
              <a:t>Geometry bound (1M triangles)</a:t>
            </a:r>
          </a:p>
          <a:p>
            <a:r>
              <a:rPr lang="en-US" altLang="zh-CN" sz="2400" dirty="0"/>
              <a:t>Speed vs. reference: </a:t>
            </a:r>
            <a:r>
              <a:rPr lang="en-US" altLang="zh-CN" sz="2400" dirty="0" smtClean="0"/>
              <a:t>1x </a:t>
            </a:r>
            <a:r>
              <a:rPr lang="en-US" altLang="zh-CN" sz="2400" dirty="0"/>
              <a:t>(scene), </a:t>
            </a:r>
            <a:r>
              <a:rPr lang="en-US" altLang="zh-CN" sz="2400" dirty="0" smtClean="0"/>
              <a:t>2.8x </a:t>
            </a:r>
            <a:r>
              <a:rPr lang="en-US" altLang="zh-CN" sz="2400" dirty="0"/>
              <a:t>(image)</a:t>
            </a:r>
          </a:p>
          <a:p>
            <a:endParaRPr lang="zh-CN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081880"/>
            <a:ext cx="6858000" cy="4572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7504" y="3573016"/>
            <a:ext cx="114807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Refer to</a:t>
            </a:r>
            <a:br>
              <a:rPr lang="en-US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the suppl. </a:t>
            </a:r>
          </a:p>
          <a:p>
            <a:r>
              <a:rPr lang="en-US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video</a:t>
            </a:r>
          </a:p>
        </p:txBody>
      </p:sp>
    </p:spTree>
    <p:extLst>
      <p:ext uri="{BB962C8B-B14F-4D97-AF65-F5344CB8AC3E}">
        <p14:creationId xmlns:p14="http://schemas.microsoft.com/office/powerpoint/2010/main" val="3747587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Results – the </a:t>
            </a:r>
            <a:r>
              <a:rPr lang="en-US" altLang="zh-CN" i="1" dirty="0" smtClean="0"/>
              <a:t>head </a:t>
            </a:r>
            <a:r>
              <a:rPr lang="en-US" altLang="zh-CN" dirty="0" smtClean="0"/>
              <a:t>scene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400" dirty="0" smtClean="0"/>
              <a:t>Multi-pass skin rendering </a:t>
            </a:r>
            <a:r>
              <a:rPr lang="en-US" altLang="zh-CN" sz="2400" baseline="30000" dirty="0"/>
              <a:t>[</a:t>
            </a:r>
            <a:r>
              <a:rPr lang="en-US" altLang="zh-CN" sz="2400" baseline="30000" dirty="0" err="1"/>
              <a:t>d’Eon</a:t>
            </a:r>
            <a:r>
              <a:rPr lang="en-US" altLang="zh-CN" sz="2400" baseline="30000" dirty="0"/>
              <a:t> and </a:t>
            </a:r>
            <a:r>
              <a:rPr lang="en-US" altLang="zh-CN" sz="2400" baseline="30000" dirty="0" err="1"/>
              <a:t>Luebke</a:t>
            </a:r>
            <a:r>
              <a:rPr lang="en-US" altLang="zh-CN" sz="2400" baseline="30000" dirty="0"/>
              <a:t> 2007]</a:t>
            </a:r>
            <a:endParaRPr lang="en-US" altLang="zh-CN" sz="2400" baseline="30000" dirty="0" smtClean="0"/>
          </a:p>
          <a:p>
            <a:r>
              <a:rPr lang="en-US" altLang="zh-CN" sz="2400" dirty="0"/>
              <a:t>Speed vs. reference: </a:t>
            </a:r>
            <a:r>
              <a:rPr lang="en-US" altLang="zh-CN" sz="2400" dirty="0" smtClean="0"/>
              <a:t>3.4x </a:t>
            </a:r>
            <a:r>
              <a:rPr lang="en-US" altLang="zh-CN" sz="2400" dirty="0"/>
              <a:t>(scene), </a:t>
            </a:r>
            <a:r>
              <a:rPr lang="en-US" altLang="zh-CN" sz="2400" dirty="0" smtClean="0"/>
              <a:t>2.9x </a:t>
            </a:r>
            <a:r>
              <a:rPr lang="en-US" altLang="zh-CN" sz="2400" dirty="0"/>
              <a:t>(image)</a:t>
            </a:r>
          </a:p>
          <a:p>
            <a:endParaRPr lang="zh-CN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384" y="2097360"/>
            <a:ext cx="6858000" cy="4572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7504" y="3573016"/>
            <a:ext cx="114807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Refer to</a:t>
            </a:r>
            <a:br>
              <a:rPr lang="en-US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the suppl. </a:t>
            </a:r>
          </a:p>
          <a:p>
            <a:r>
              <a:rPr lang="en-US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video</a:t>
            </a:r>
          </a:p>
        </p:txBody>
      </p:sp>
    </p:spTree>
    <p:extLst>
      <p:ext uri="{BB962C8B-B14F-4D97-AF65-F5344CB8AC3E}">
        <p14:creationId xmlns:p14="http://schemas.microsoft.com/office/powerpoint/2010/main" val="1930724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Results – motion blur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400" dirty="0" smtClean="0"/>
              <a:t>Accumulate 10 B-frames per I-frame</a:t>
            </a:r>
          </a:p>
          <a:p>
            <a:r>
              <a:rPr lang="en-US" altLang="zh-CN" sz="2400" dirty="0"/>
              <a:t>Speed vs. reference: </a:t>
            </a:r>
            <a:r>
              <a:rPr lang="en-US" altLang="zh-CN" sz="2400" dirty="0" smtClean="0"/>
              <a:t>5.4x </a:t>
            </a:r>
            <a:r>
              <a:rPr lang="en-US" altLang="zh-CN" sz="2400" dirty="0"/>
              <a:t>(scene), </a:t>
            </a:r>
            <a:r>
              <a:rPr lang="en-US" altLang="zh-CN" sz="2400" dirty="0" smtClean="0"/>
              <a:t>6.2x </a:t>
            </a:r>
            <a:r>
              <a:rPr lang="en-US" altLang="zh-CN" sz="2400" dirty="0"/>
              <a:t>(image)</a:t>
            </a:r>
          </a:p>
          <a:p>
            <a:endParaRPr lang="zh-CN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384" y="2097360"/>
            <a:ext cx="6858000" cy="4572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7504" y="3573016"/>
            <a:ext cx="114807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Refer to</a:t>
            </a:r>
            <a:br>
              <a:rPr lang="en-US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the suppl. </a:t>
            </a:r>
          </a:p>
          <a:p>
            <a:r>
              <a:rPr lang="en-US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video</a:t>
            </a:r>
          </a:p>
        </p:txBody>
      </p:sp>
    </p:spTree>
    <p:extLst>
      <p:ext uri="{BB962C8B-B14F-4D97-AF65-F5344CB8AC3E}">
        <p14:creationId xmlns:p14="http://schemas.microsoft.com/office/powerpoint/2010/main" val="574089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Improved shading interpolation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363272" cy="5001419"/>
          </a:xfrm>
        </p:spPr>
        <p:txBody>
          <a:bodyPr>
            <a:normAutofit/>
          </a:bodyPr>
          <a:lstStyle/>
          <a:p>
            <a:r>
              <a:rPr lang="en-US" altLang="zh-CN" sz="2200" dirty="0" smtClean="0"/>
              <a:t>Compared to </a:t>
            </a:r>
            <a:r>
              <a:rPr lang="en-US" altLang="zh-CN" sz="2200" dirty="0" err="1" smtClean="0"/>
              <a:t>uni</a:t>
            </a:r>
            <a:r>
              <a:rPr lang="en-US" altLang="zh-CN" sz="2200" dirty="0" smtClean="0"/>
              <a:t>-directional reprojection: Reduced popping artifacts with dynamic lighting and shadows</a:t>
            </a:r>
            <a:endParaRPr lang="zh-CN" altLang="en-US" sz="2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384" y="2097360"/>
            <a:ext cx="6858000" cy="4572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7504" y="3573016"/>
            <a:ext cx="114807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Refer to</a:t>
            </a:r>
            <a:br>
              <a:rPr lang="en-US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the suppl. </a:t>
            </a:r>
          </a:p>
          <a:p>
            <a:r>
              <a:rPr lang="en-US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video</a:t>
            </a:r>
          </a:p>
        </p:txBody>
      </p:sp>
    </p:spTree>
    <p:extLst>
      <p:ext uri="{BB962C8B-B14F-4D97-AF65-F5344CB8AC3E}">
        <p14:creationId xmlns:p14="http://schemas.microsoft.com/office/powerpoint/2010/main" val="4080671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US" sz="2600" dirty="0" smtClean="0"/>
              <a:t>Optimize performance for real-time rendering</a:t>
            </a:r>
          </a:p>
          <a:p>
            <a:pPr lvl="1">
              <a:lnSpc>
                <a:spcPct val="120000"/>
              </a:lnSpc>
            </a:pPr>
            <a:r>
              <a:rPr lang="en-US" sz="2200" dirty="0" smtClean="0"/>
              <a:t>For complex shading tasks</a:t>
            </a:r>
          </a:p>
          <a:p>
            <a:pPr lvl="1">
              <a:lnSpc>
                <a:spcPct val="120000"/>
              </a:lnSpc>
            </a:pPr>
            <a:r>
              <a:rPr lang="en-US" sz="2200" dirty="0" smtClean="0"/>
              <a:t>For low-end platform adaptation</a:t>
            </a:r>
          </a:p>
          <a:p>
            <a:pPr>
              <a:lnSpc>
                <a:spcPct val="120000"/>
              </a:lnSpc>
            </a:pPr>
            <a:r>
              <a:rPr lang="en-US" altLang="zh-CN" sz="2600" dirty="0" smtClean="0"/>
              <a:t>A general-purpose acceleration method</a:t>
            </a:r>
          </a:p>
          <a:p>
            <a:pPr lvl="1">
              <a:lnSpc>
                <a:spcPct val="120000"/>
              </a:lnSpc>
            </a:pPr>
            <a:r>
              <a:rPr lang="en-US" altLang="zh-CN" sz="2200" dirty="0" smtClean="0"/>
              <a:t>Generate in-between frames with low cost</a:t>
            </a:r>
          </a:p>
          <a:p>
            <a:pPr lvl="1">
              <a:lnSpc>
                <a:spcPct val="120000"/>
              </a:lnSpc>
            </a:pPr>
            <a:r>
              <a:rPr lang="en-US" sz="2200" dirty="0" smtClean="0"/>
              <a:t>In real-time (interactive)</a:t>
            </a:r>
          </a:p>
          <a:p>
            <a:pPr lvl="1">
              <a:lnSpc>
                <a:spcPct val="120000"/>
              </a:lnSpc>
            </a:pPr>
            <a:r>
              <a:rPr lang="en-US" sz="2200" dirty="0" smtClean="0"/>
              <a:t>Trade quality for performance</a:t>
            </a:r>
          </a:p>
          <a:p>
            <a:pPr marL="457200" lvl="1" indent="0">
              <a:lnSpc>
                <a:spcPct val="120000"/>
              </a:lnSpc>
              <a:buNone/>
            </a:pPr>
            <a:endParaRPr lang="en-US" altLang="zh-CN" sz="2200" dirty="0" smtClean="0"/>
          </a:p>
        </p:txBody>
      </p:sp>
    </p:spTree>
    <p:extLst>
      <p:ext uri="{BB962C8B-B14F-4D97-AF65-F5344CB8AC3E}">
        <p14:creationId xmlns:p14="http://schemas.microsoft.com/office/powerpoint/2010/main" val="4123463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Conclusion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363272" cy="5001419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altLang="zh-CN" dirty="0" smtClean="0"/>
              <a:t>General purpose rendering acceleration</a:t>
            </a:r>
          </a:p>
          <a:p>
            <a:pPr>
              <a:lnSpc>
                <a:spcPct val="120000"/>
              </a:lnSpc>
            </a:pPr>
            <a:r>
              <a:rPr lang="en-US" altLang="zh-CN" dirty="0" smtClean="0"/>
              <a:t>Real-time temporal </a:t>
            </a:r>
            <a:r>
              <a:rPr lang="en-US" altLang="zh-CN" dirty="0" err="1" smtClean="0"/>
              <a:t>upsampling</a:t>
            </a:r>
            <a:endParaRPr lang="en-US" altLang="zh-CN" dirty="0" smtClean="0"/>
          </a:p>
          <a:p>
            <a:pPr lvl="1">
              <a:lnSpc>
                <a:spcPct val="120000"/>
              </a:lnSpc>
            </a:pPr>
            <a:r>
              <a:rPr lang="en-US" altLang="zh-CN" sz="2200" dirty="0" smtClean="0"/>
              <a:t>Bidirectional reprojection </a:t>
            </a:r>
          </a:p>
          <a:p>
            <a:pPr lvl="1">
              <a:lnSpc>
                <a:spcPct val="120000"/>
              </a:lnSpc>
            </a:pPr>
            <a:r>
              <a:rPr lang="en-US" altLang="zh-CN" sz="2200" dirty="0" smtClean="0"/>
              <a:t>Image-based iterative reprojection</a:t>
            </a:r>
          </a:p>
          <a:p>
            <a:pPr>
              <a:lnSpc>
                <a:spcPct val="120000"/>
              </a:lnSpc>
            </a:pPr>
            <a:r>
              <a:rPr lang="en-US" altLang="zh-CN" dirty="0" smtClean="0"/>
              <a:t>Advantages:</a:t>
            </a:r>
          </a:p>
          <a:p>
            <a:pPr lvl="1">
              <a:lnSpc>
                <a:spcPct val="120000"/>
              </a:lnSpc>
            </a:pPr>
            <a:r>
              <a:rPr lang="en-US" altLang="zh-CN" sz="2200" dirty="0" smtClean="0"/>
              <a:t>No need to </a:t>
            </a:r>
            <a:r>
              <a:rPr lang="en-US" altLang="zh-CN" sz="2200" dirty="0" err="1" smtClean="0"/>
              <a:t>reshade</a:t>
            </a:r>
            <a:r>
              <a:rPr lang="en-US" altLang="zh-CN" sz="2200" dirty="0" smtClean="0"/>
              <a:t> for </a:t>
            </a:r>
            <a:r>
              <a:rPr lang="en-US" altLang="zh-CN" sz="2200" dirty="0" err="1" smtClean="0"/>
              <a:t>disocclusion</a:t>
            </a:r>
            <a:endParaRPr lang="en-US" altLang="zh-CN" sz="2200" dirty="0" smtClean="0"/>
          </a:p>
          <a:p>
            <a:pPr lvl="1">
              <a:lnSpc>
                <a:spcPct val="120000"/>
              </a:lnSpc>
            </a:pPr>
            <a:r>
              <a:rPr lang="en-US" altLang="zh-CN" sz="2200" dirty="0" smtClean="0"/>
              <a:t>Compatible with multi-pass and deferred rendering </a:t>
            </a:r>
          </a:p>
          <a:p>
            <a:pPr lvl="1">
              <a:lnSpc>
                <a:spcPct val="120000"/>
              </a:lnSpc>
            </a:pPr>
            <a:r>
              <a:rPr lang="en-US" altLang="zh-CN" sz="2200" dirty="0" smtClean="0"/>
              <a:t>Better dynamic shading interpolation</a:t>
            </a:r>
          </a:p>
          <a:p>
            <a:pPr lvl="1">
              <a:lnSpc>
                <a:spcPct val="120000"/>
              </a:lnSpc>
            </a:pPr>
            <a:r>
              <a:rPr lang="en-US" altLang="zh-CN" sz="2200" dirty="0" smtClean="0"/>
              <a:t>Effect of lag is small or negligible</a:t>
            </a:r>
          </a:p>
        </p:txBody>
      </p:sp>
    </p:spTree>
    <p:extLst>
      <p:ext uri="{BB962C8B-B14F-4D97-AF65-F5344CB8AC3E}">
        <p14:creationId xmlns:p14="http://schemas.microsoft.com/office/powerpoint/2010/main" val="309788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2592288"/>
          </a:xfrm>
        </p:spPr>
        <p:txBody>
          <a:bodyPr/>
          <a:lstStyle/>
          <a:p>
            <a:pPr algn="ctr"/>
            <a:r>
              <a:rPr lang="en-US" dirty="0" smtClean="0"/>
              <a:t>Thanks!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01008"/>
            <a:ext cx="8229600" cy="2625155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Acknowledgement</a:t>
            </a:r>
          </a:p>
          <a:p>
            <a:pPr lvl="1"/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</a:rPr>
              <a:t>Piotr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</a:rPr>
              <a:t>Didyk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(for models and data)</a:t>
            </a:r>
          </a:p>
          <a:p>
            <a:pPr lvl="1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NVIDIA and XYZRGB (for the human head assets)</a:t>
            </a:r>
          </a:p>
          <a:p>
            <a:pPr lvl="1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NSF CAREER Award CCF-0747220</a:t>
            </a:r>
          </a:p>
          <a:p>
            <a:pPr lvl="1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HK RGC GRF grants #619008 and #619509</a:t>
            </a:r>
          </a:p>
          <a:p>
            <a:pPr lvl="1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INST grant from FAPERJ</a:t>
            </a: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24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Reprojection for data reuse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363272" cy="5001419"/>
          </a:xfrm>
        </p:spPr>
        <p:txBody>
          <a:bodyPr/>
          <a:lstStyle/>
          <a:p>
            <a:r>
              <a:rPr lang="en-US" altLang="zh-CN" sz="2300" dirty="0"/>
              <a:t>Generate </a:t>
            </a:r>
            <a:r>
              <a:rPr lang="en-US" altLang="zh-CN" sz="2300" dirty="0" smtClean="0"/>
              <a:t>in-between frames with low cost </a:t>
            </a:r>
            <a:r>
              <a:rPr lang="en-US" altLang="zh-CN" sz="2300" baseline="30000" dirty="0" smtClean="0"/>
              <a:t>[Scherzer’11]</a:t>
            </a:r>
            <a:r>
              <a:rPr lang="en-US" altLang="zh-CN" sz="2300" dirty="0" smtClean="0"/>
              <a:t>:</a:t>
            </a:r>
          </a:p>
          <a:p>
            <a:pPr marL="0" indent="0">
              <a:buNone/>
            </a:pPr>
            <a:r>
              <a:rPr lang="en-US" altLang="zh-CN" sz="2000" i="1" dirty="0"/>
              <a:t> </a:t>
            </a:r>
            <a:r>
              <a:rPr lang="en-US" altLang="zh-CN" sz="2000" i="1" dirty="0" smtClean="0"/>
              <a:t>   </a:t>
            </a:r>
            <a:r>
              <a:rPr lang="en-US" altLang="zh-CN" sz="2100" i="1" dirty="0" err="1" smtClean="0"/>
              <a:t>Reproject</a:t>
            </a:r>
            <a:r>
              <a:rPr lang="en-US" altLang="zh-CN" sz="2100" i="1" dirty="0" smtClean="0"/>
              <a:t> and reuse pixel data from similar frames</a:t>
            </a:r>
          </a:p>
          <a:p>
            <a:r>
              <a:rPr lang="en-US" altLang="zh-CN" sz="2300" dirty="0" smtClean="0"/>
              <a:t>Avoid redundant computation</a:t>
            </a:r>
          </a:p>
          <a:p>
            <a:r>
              <a:rPr lang="en-US" altLang="zh-CN" sz="2300" dirty="0" smtClean="0"/>
              <a:t>Newly </a:t>
            </a:r>
            <a:r>
              <a:rPr lang="en-US" altLang="zh-CN" sz="2300" dirty="0" err="1" smtClean="0"/>
              <a:t>disoccluded</a:t>
            </a:r>
            <a:r>
              <a:rPr lang="en-US" altLang="zh-CN" sz="2300" dirty="0" smtClean="0"/>
              <a:t> regions can be missing</a:t>
            </a:r>
          </a:p>
          <a:p>
            <a:pPr marL="0" indent="0">
              <a:buNone/>
            </a:pPr>
            <a:endParaRPr lang="en-US" altLang="zh-CN" dirty="0" smtClean="0"/>
          </a:p>
        </p:txBody>
      </p:sp>
      <p:pic>
        <p:nvPicPr>
          <p:cNvPr id="20" name="Picture 2" descr="D:\yanglei\temp\frame-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195226"/>
            <a:ext cx="3839999" cy="2880000"/>
          </a:xfrm>
          <a:prstGeom prst="rect">
            <a:avLst/>
          </a:prstGeom>
          <a:ln w="25400">
            <a:solidFill>
              <a:schemeClr val="accent1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" descr="D:\yanglei\temp\frame-0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195226"/>
            <a:ext cx="3840000" cy="2880000"/>
          </a:xfrm>
          <a:prstGeom prst="rect">
            <a:avLst/>
          </a:prstGeom>
          <a:ln w="25400">
            <a:solidFill>
              <a:schemeClr val="accent1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1901488" y="4246596"/>
            <a:ext cx="92013" cy="9201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6588223" y="4273091"/>
            <a:ext cx="92013" cy="9201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1901487" y="6076734"/>
            <a:ext cx="970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Frame </a:t>
            </a:r>
            <a:r>
              <a:rPr lang="en-US" i="1" dirty="0" smtClean="0">
                <a:latin typeface="Cambria Math" pitchFamily="18" charset="0"/>
                <a:ea typeface="Cambria Math" pitchFamily="18" charset="0"/>
                <a:cs typeface="Tahoma" pitchFamily="34" charset="0"/>
              </a:rPr>
              <a:t>t</a:t>
            </a:r>
            <a:endParaRPr lang="en-US" i="1" dirty="0">
              <a:latin typeface="Cambria Math" pitchFamily="18" charset="0"/>
              <a:ea typeface="Cambria Math" pitchFamily="18" charset="0"/>
              <a:cs typeface="Tahoma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137453" y="6078242"/>
            <a:ext cx="13428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Frame </a:t>
            </a:r>
            <a:r>
              <a:rPr lang="en-US" i="1" dirty="0" smtClean="0">
                <a:latin typeface="Cambria Math" pitchFamily="18" charset="0"/>
                <a:ea typeface="Cambria Math" pitchFamily="18" charset="0"/>
                <a:cs typeface="Tahoma" pitchFamily="34" charset="0"/>
              </a:rPr>
              <a:t>t </a:t>
            </a:r>
            <a:r>
              <a:rPr lang="en-US" dirty="0" smtClean="0">
                <a:latin typeface="Cambria Math" pitchFamily="18" charset="0"/>
                <a:ea typeface="Cambria Math" pitchFamily="18" charset="0"/>
                <a:cs typeface="Tahoma" pitchFamily="34" charset="0"/>
              </a:rPr>
              <a:t>+</a:t>
            </a:r>
            <a:r>
              <a:rPr lang="el-GR" i="1" dirty="0" smtClean="0">
                <a:latin typeface="Cambria Math" pitchFamily="18" charset="0"/>
                <a:ea typeface="Cambria Math" pitchFamily="18" charset="0"/>
                <a:cs typeface="Tahoma" pitchFamily="34" charset="0"/>
                <a:sym typeface="Symbol"/>
              </a:rPr>
              <a:t></a:t>
            </a:r>
            <a:endParaRPr lang="en-US" i="1" dirty="0">
              <a:latin typeface="Cambria Math" pitchFamily="18" charset="0"/>
              <a:ea typeface="Cambria Math" pitchFamily="18" charset="0"/>
              <a:cs typeface="Tahoma" pitchFamily="34" charset="0"/>
            </a:endParaRPr>
          </a:p>
        </p:txBody>
      </p:sp>
      <p:pic>
        <p:nvPicPr>
          <p:cNvPr id="1027" name="Picture 3" descr="D:\yanglei\temp\miss_smal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3" y="3195226"/>
            <a:ext cx="384000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Freeform 23"/>
          <p:cNvSpPr/>
          <p:nvPr/>
        </p:nvSpPr>
        <p:spPr>
          <a:xfrm>
            <a:off x="2009746" y="3829978"/>
            <a:ext cx="4587854" cy="443103"/>
          </a:xfrm>
          <a:custGeom>
            <a:avLst/>
            <a:gdLst>
              <a:gd name="connsiteX0" fmla="*/ 3324225 w 3324225"/>
              <a:gd name="connsiteY0" fmla="*/ 438150 h 438150"/>
              <a:gd name="connsiteX1" fmla="*/ 1809750 w 3324225"/>
              <a:gd name="connsiteY1" fmla="*/ 0 h 438150"/>
              <a:gd name="connsiteX2" fmla="*/ 0 w 3324225"/>
              <a:gd name="connsiteY2" fmla="*/ 438150 h 438150"/>
              <a:gd name="connsiteX0" fmla="*/ 3324225 w 3324225"/>
              <a:gd name="connsiteY0" fmla="*/ 342900 h 342900"/>
              <a:gd name="connsiteX1" fmla="*/ 1743075 w 3324225"/>
              <a:gd name="connsiteY1" fmla="*/ 0 h 342900"/>
              <a:gd name="connsiteX2" fmla="*/ 0 w 3324225"/>
              <a:gd name="connsiteY2" fmla="*/ 342900 h 342900"/>
              <a:gd name="connsiteX0" fmla="*/ 4641850 w 4641850"/>
              <a:gd name="connsiteY0" fmla="*/ 390525 h 390525"/>
              <a:gd name="connsiteX1" fmla="*/ 1743075 w 4641850"/>
              <a:gd name="connsiteY1" fmla="*/ 0 h 390525"/>
              <a:gd name="connsiteX2" fmla="*/ 0 w 4641850"/>
              <a:gd name="connsiteY2" fmla="*/ 342900 h 390525"/>
              <a:gd name="connsiteX0" fmla="*/ 4641850 w 4641850"/>
              <a:gd name="connsiteY0" fmla="*/ 422275 h 422275"/>
              <a:gd name="connsiteX1" fmla="*/ 2536825 w 4641850"/>
              <a:gd name="connsiteY1" fmla="*/ 0 h 422275"/>
              <a:gd name="connsiteX2" fmla="*/ 0 w 4641850"/>
              <a:gd name="connsiteY2" fmla="*/ 374650 h 422275"/>
              <a:gd name="connsiteX0" fmla="*/ 4641850 w 4641850"/>
              <a:gd name="connsiteY0" fmla="*/ 422275 h 422275"/>
              <a:gd name="connsiteX1" fmla="*/ 2425700 w 4641850"/>
              <a:gd name="connsiteY1" fmla="*/ 0 h 422275"/>
              <a:gd name="connsiteX2" fmla="*/ 0 w 4641850"/>
              <a:gd name="connsiteY2" fmla="*/ 374650 h 422275"/>
              <a:gd name="connsiteX0" fmla="*/ 4625975 w 4625975"/>
              <a:gd name="connsiteY0" fmla="*/ 422275 h 422275"/>
              <a:gd name="connsiteX1" fmla="*/ 2409825 w 4625975"/>
              <a:gd name="connsiteY1" fmla="*/ 0 h 422275"/>
              <a:gd name="connsiteX2" fmla="*/ 0 w 4625975"/>
              <a:gd name="connsiteY2" fmla="*/ 374650 h 422275"/>
              <a:gd name="connsiteX0" fmla="*/ 4594225 w 4594225"/>
              <a:gd name="connsiteY0" fmla="*/ 406400 h 406400"/>
              <a:gd name="connsiteX1" fmla="*/ 2409825 w 4594225"/>
              <a:gd name="connsiteY1" fmla="*/ 0 h 406400"/>
              <a:gd name="connsiteX2" fmla="*/ 0 w 4594225"/>
              <a:gd name="connsiteY2" fmla="*/ 374650 h 406400"/>
              <a:gd name="connsiteX0" fmla="*/ 4594225 w 4594225"/>
              <a:gd name="connsiteY0" fmla="*/ 406400 h 406400"/>
              <a:gd name="connsiteX1" fmla="*/ 2409825 w 4594225"/>
              <a:gd name="connsiteY1" fmla="*/ 0 h 406400"/>
              <a:gd name="connsiteX2" fmla="*/ 0 w 4594225"/>
              <a:gd name="connsiteY2" fmla="*/ 374650 h 406400"/>
              <a:gd name="connsiteX0" fmla="*/ 4688644 w 4688644"/>
              <a:gd name="connsiteY0" fmla="*/ 406400 h 406400"/>
              <a:gd name="connsiteX1" fmla="*/ 2504244 w 4688644"/>
              <a:gd name="connsiteY1" fmla="*/ 0 h 406400"/>
              <a:gd name="connsiteX2" fmla="*/ 0 w 4688644"/>
              <a:gd name="connsiteY2" fmla="*/ 379619 h 406400"/>
              <a:gd name="connsiteX0" fmla="*/ 4688644 w 4688644"/>
              <a:gd name="connsiteY0" fmla="*/ 356706 h 356706"/>
              <a:gd name="connsiteX1" fmla="*/ 1957607 w 4688644"/>
              <a:gd name="connsiteY1" fmla="*/ 0 h 356706"/>
              <a:gd name="connsiteX2" fmla="*/ 0 w 4688644"/>
              <a:gd name="connsiteY2" fmla="*/ 329925 h 356706"/>
              <a:gd name="connsiteX0" fmla="*/ 3590399 w 3590399"/>
              <a:gd name="connsiteY0" fmla="*/ 346767 h 346767"/>
              <a:gd name="connsiteX1" fmla="*/ 1957607 w 3590399"/>
              <a:gd name="connsiteY1" fmla="*/ 0 h 346767"/>
              <a:gd name="connsiteX2" fmla="*/ 0 w 3590399"/>
              <a:gd name="connsiteY2" fmla="*/ 329925 h 346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90399" h="346767">
                <a:moveTo>
                  <a:pt x="3590399" y="346767"/>
                </a:moveTo>
                <a:cubicBezTo>
                  <a:pt x="3054618" y="159442"/>
                  <a:pt x="2511644" y="0"/>
                  <a:pt x="1957607" y="0"/>
                </a:cubicBezTo>
                <a:cubicBezTo>
                  <a:pt x="1403570" y="0"/>
                  <a:pt x="0" y="329925"/>
                  <a:pt x="0" y="329925"/>
                </a:cubicBezTo>
              </a:path>
            </a:pathLst>
          </a:custGeom>
          <a:ln w="25400">
            <a:solidFill>
              <a:schemeClr val="accent6">
                <a:lumMod val="7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475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Reprojection for data reuse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Taxonomy for reprojection methods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Temporal direction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Data access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Correspondence domain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4193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Reprojection: </a:t>
            </a:r>
            <a:r>
              <a:rPr lang="en-US" dirty="0"/>
              <a:t>Temporal </a:t>
            </a:r>
            <a:r>
              <a:rPr lang="en-US" dirty="0" smtClean="0"/>
              <a:t>direction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Forward vs. Backward</a:t>
            </a:r>
          </a:p>
          <a:p>
            <a:r>
              <a:rPr lang="en-US" sz="2600" dirty="0" smtClean="0"/>
              <a:t>We exploit both – </a:t>
            </a:r>
            <a:r>
              <a:rPr lang="en-US" sz="2600" i="1" dirty="0" smtClean="0"/>
              <a:t>bidirectional reprojection</a:t>
            </a:r>
          </a:p>
          <a:p>
            <a:pPr lvl="1"/>
            <a:r>
              <a:rPr lang="en-US" dirty="0" smtClean="0"/>
              <a:t>Few </a:t>
            </a:r>
            <a:r>
              <a:rPr lang="en-US" dirty="0" err="1" smtClean="0"/>
              <a:t>disocclusions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no </a:t>
            </a:r>
            <a:r>
              <a:rPr lang="en-US" dirty="0" err="1" smtClean="0">
                <a:sym typeface="Wingdings" pitchFamily="2" charset="2"/>
              </a:rPr>
              <a:t>reshading</a:t>
            </a:r>
            <a:endParaRPr lang="en-US" sz="1800" dirty="0" smtClean="0"/>
          </a:p>
          <a:p>
            <a:pPr lvl="1"/>
            <a:r>
              <a:rPr lang="en-US" dirty="0" smtClean="0"/>
              <a:t>Smooth shading interpolation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90617" y="3955504"/>
            <a:ext cx="2209800" cy="2209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Rectangle 4"/>
          <p:cNvSpPr/>
          <p:nvPr/>
        </p:nvSpPr>
        <p:spPr>
          <a:xfrm>
            <a:off x="3354913" y="3955504"/>
            <a:ext cx="2209800" cy="2209800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Rectangle 5"/>
          <p:cNvSpPr/>
          <p:nvPr/>
        </p:nvSpPr>
        <p:spPr>
          <a:xfrm>
            <a:off x="6019209" y="3955504"/>
            <a:ext cx="2209800" cy="2209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Isosceles Triangle 6"/>
          <p:cNvSpPr/>
          <p:nvPr/>
        </p:nvSpPr>
        <p:spPr>
          <a:xfrm rot="1756235">
            <a:off x="1038443" y="4084001"/>
            <a:ext cx="1440000" cy="1245600"/>
          </a:xfrm>
          <a:prstGeom prst="triangle">
            <a:avLst/>
          </a:prstGeom>
          <a:blipFill>
            <a:blip r:embed="rId3" cstate="print"/>
            <a:tile tx="0" ty="0" sx="100000" sy="100000" flip="none" algn="tl"/>
          </a:blipFill>
          <a:ln w="127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Isosceles Triangle 7"/>
          <p:cNvSpPr/>
          <p:nvPr/>
        </p:nvSpPr>
        <p:spPr>
          <a:xfrm rot="6369278">
            <a:off x="985175" y="4269565"/>
            <a:ext cx="1440000" cy="1245600"/>
          </a:xfrm>
          <a:prstGeom prst="triangle">
            <a:avLst/>
          </a:prstGeom>
          <a:blipFill>
            <a:blip r:embed="rId4" cstate="print"/>
            <a:tile tx="0" ty="0" sx="100000" sy="100000" flip="none" algn="tl"/>
          </a:blipFill>
          <a:ln w="127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30" name="Group 29"/>
          <p:cNvGrpSpPr/>
          <p:nvPr/>
        </p:nvGrpSpPr>
        <p:grpSpPr>
          <a:xfrm>
            <a:off x="927130" y="5164956"/>
            <a:ext cx="1490979" cy="632176"/>
            <a:chOff x="1064097" y="5164956"/>
            <a:chExt cx="1490979" cy="632176"/>
          </a:xfrm>
        </p:grpSpPr>
        <p:sp>
          <p:nvSpPr>
            <p:cNvPr id="10" name="Circular Arrow 9"/>
            <p:cNvSpPr/>
            <p:nvPr/>
          </p:nvSpPr>
          <p:spPr>
            <a:xfrm rot="13106787" flipH="1">
              <a:off x="1064097" y="5164956"/>
              <a:ext cx="709825" cy="632176"/>
            </a:xfrm>
            <a:prstGeom prst="circularArrow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1" name="Right Arrow 10"/>
            <p:cNvSpPr/>
            <p:nvPr/>
          </p:nvSpPr>
          <p:spPr>
            <a:xfrm rot="2073126">
              <a:off x="2066838" y="5401691"/>
              <a:ext cx="488238" cy="193465"/>
            </a:xfrm>
            <a:prstGeom prst="rightArrow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4" name="Isosceles Triangle 13"/>
          <p:cNvSpPr/>
          <p:nvPr/>
        </p:nvSpPr>
        <p:spPr>
          <a:xfrm rot="1756235">
            <a:off x="6663836" y="4319708"/>
            <a:ext cx="1440000" cy="1245600"/>
          </a:xfrm>
          <a:prstGeom prst="triangle">
            <a:avLst/>
          </a:prstGeom>
          <a:blipFill>
            <a:blip r:embed="rId3" cstate="print"/>
            <a:tile tx="0" ty="0" sx="100000" sy="100000" flip="none" algn="tl"/>
          </a:blipFill>
          <a:ln w="127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Isosceles Triangle 14"/>
          <p:cNvSpPr/>
          <p:nvPr/>
        </p:nvSpPr>
        <p:spPr>
          <a:xfrm rot="4561441">
            <a:off x="6745034" y="4583347"/>
            <a:ext cx="1440000" cy="1245600"/>
          </a:xfrm>
          <a:prstGeom prst="triangle">
            <a:avLst/>
          </a:prstGeom>
          <a:blipFill>
            <a:blip r:embed="rId4" cstate="print"/>
            <a:tile tx="0" ty="0" sx="100000" sy="100000" flip="none" algn="tl"/>
          </a:blipFill>
          <a:ln w="127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Isosceles Triangle 17"/>
          <p:cNvSpPr/>
          <p:nvPr/>
        </p:nvSpPr>
        <p:spPr>
          <a:xfrm rot="1756235">
            <a:off x="3855525" y="4192472"/>
            <a:ext cx="1440000" cy="1245600"/>
          </a:xfrm>
          <a:prstGeom prst="triangle">
            <a:avLst/>
          </a:prstGeom>
          <a:solidFill>
            <a:srgbClr val="C00000"/>
          </a:solidFill>
          <a:ln w="12700"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28" name="Group 27"/>
          <p:cNvGrpSpPr/>
          <p:nvPr/>
        </p:nvGrpSpPr>
        <p:grpSpPr>
          <a:xfrm>
            <a:off x="3651640" y="4282108"/>
            <a:ext cx="1243563" cy="1418180"/>
            <a:chOff x="3788607" y="3107532"/>
            <a:chExt cx="1243563" cy="1418180"/>
          </a:xfrm>
        </p:grpSpPr>
        <p:sp>
          <p:nvSpPr>
            <p:cNvPr id="22" name="Freeform 21"/>
            <p:cNvSpPr/>
            <p:nvPr/>
          </p:nvSpPr>
          <p:spPr>
            <a:xfrm>
              <a:off x="4610402" y="3107532"/>
              <a:ext cx="409575" cy="664210"/>
            </a:xfrm>
            <a:custGeom>
              <a:avLst/>
              <a:gdLst>
                <a:gd name="connsiteX0" fmla="*/ 401320 w 411480"/>
                <a:gd name="connsiteY0" fmla="*/ 0 h 668020"/>
                <a:gd name="connsiteX1" fmla="*/ 0 w 411480"/>
                <a:gd name="connsiteY1" fmla="*/ 241300 h 668020"/>
                <a:gd name="connsiteX2" fmla="*/ 411480 w 411480"/>
                <a:gd name="connsiteY2" fmla="*/ 668020 h 668020"/>
                <a:gd name="connsiteX3" fmla="*/ 401320 w 411480"/>
                <a:gd name="connsiteY3" fmla="*/ 0 h 668020"/>
                <a:gd name="connsiteX0" fmla="*/ 403225 w 413385"/>
                <a:gd name="connsiteY0" fmla="*/ 0 h 668020"/>
                <a:gd name="connsiteX1" fmla="*/ 0 w 413385"/>
                <a:gd name="connsiteY1" fmla="*/ 239395 h 668020"/>
                <a:gd name="connsiteX2" fmla="*/ 413385 w 413385"/>
                <a:gd name="connsiteY2" fmla="*/ 668020 h 668020"/>
                <a:gd name="connsiteX3" fmla="*/ 403225 w 413385"/>
                <a:gd name="connsiteY3" fmla="*/ 0 h 668020"/>
                <a:gd name="connsiteX0" fmla="*/ 403225 w 409575"/>
                <a:gd name="connsiteY0" fmla="*/ 0 h 664210"/>
                <a:gd name="connsiteX1" fmla="*/ 0 w 409575"/>
                <a:gd name="connsiteY1" fmla="*/ 239395 h 664210"/>
                <a:gd name="connsiteX2" fmla="*/ 409575 w 409575"/>
                <a:gd name="connsiteY2" fmla="*/ 664210 h 664210"/>
                <a:gd name="connsiteX3" fmla="*/ 403225 w 409575"/>
                <a:gd name="connsiteY3" fmla="*/ 0 h 664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9575" h="664210">
                  <a:moveTo>
                    <a:pt x="403225" y="0"/>
                  </a:moveTo>
                  <a:lnTo>
                    <a:pt x="0" y="239395"/>
                  </a:lnTo>
                  <a:lnTo>
                    <a:pt x="409575" y="664210"/>
                  </a:lnTo>
                  <a:cubicBezTo>
                    <a:pt x="407458" y="442807"/>
                    <a:pt x="405342" y="221403"/>
                    <a:pt x="403225" y="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Freeform 23"/>
            <p:cNvSpPr/>
            <p:nvPr/>
          </p:nvSpPr>
          <p:spPr>
            <a:xfrm rot="21420336">
              <a:off x="3788607" y="3677164"/>
              <a:ext cx="281454" cy="270217"/>
            </a:xfrm>
            <a:custGeom>
              <a:avLst/>
              <a:gdLst>
                <a:gd name="connsiteX0" fmla="*/ 0 w 289560"/>
                <a:gd name="connsiteY0" fmla="*/ 157480 h 274320"/>
                <a:gd name="connsiteX1" fmla="*/ 208280 w 289560"/>
                <a:gd name="connsiteY1" fmla="*/ 274320 h 274320"/>
                <a:gd name="connsiteX2" fmla="*/ 289560 w 289560"/>
                <a:gd name="connsiteY2" fmla="*/ 0 h 274320"/>
                <a:gd name="connsiteX3" fmla="*/ 0 w 289560"/>
                <a:gd name="connsiteY3" fmla="*/ 157480 h 274320"/>
                <a:gd name="connsiteX0" fmla="*/ 0 w 289560"/>
                <a:gd name="connsiteY0" fmla="*/ 157480 h 277826"/>
                <a:gd name="connsiteX1" fmla="*/ 202374 w 289560"/>
                <a:gd name="connsiteY1" fmla="*/ 277826 h 277826"/>
                <a:gd name="connsiteX2" fmla="*/ 289560 w 289560"/>
                <a:gd name="connsiteY2" fmla="*/ 0 h 277826"/>
                <a:gd name="connsiteX3" fmla="*/ 0 w 289560"/>
                <a:gd name="connsiteY3" fmla="*/ 157480 h 277826"/>
                <a:gd name="connsiteX0" fmla="*/ 0 w 280148"/>
                <a:gd name="connsiteY0" fmla="*/ 159880 h 277826"/>
                <a:gd name="connsiteX1" fmla="*/ 192962 w 280148"/>
                <a:gd name="connsiteY1" fmla="*/ 277826 h 277826"/>
                <a:gd name="connsiteX2" fmla="*/ 280148 w 280148"/>
                <a:gd name="connsiteY2" fmla="*/ 0 h 277826"/>
                <a:gd name="connsiteX3" fmla="*/ 0 w 280148"/>
                <a:gd name="connsiteY3" fmla="*/ 159880 h 277826"/>
                <a:gd name="connsiteX0" fmla="*/ 0 w 279750"/>
                <a:gd name="connsiteY0" fmla="*/ 152271 h 270217"/>
                <a:gd name="connsiteX1" fmla="*/ 192962 w 279750"/>
                <a:gd name="connsiteY1" fmla="*/ 270217 h 270217"/>
                <a:gd name="connsiteX2" fmla="*/ 279750 w 279750"/>
                <a:gd name="connsiteY2" fmla="*/ 0 h 270217"/>
                <a:gd name="connsiteX3" fmla="*/ 0 w 279750"/>
                <a:gd name="connsiteY3" fmla="*/ 152271 h 270217"/>
                <a:gd name="connsiteX0" fmla="*/ 0 w 281653"/>
                <a:gd name="connsiteY0" fmla="*/ 152171 h 270217"/>
                <a:gd name="connsiteX1" fmla="*/ 194865 w 281653"/>
                <a:gd name="connsiteY1" fmla="*/ 270217 h 270217"/>
                <a:gd name="connsiteX2" fmla="*/ 281653 w 281653"/>
                <a:gd name="connsiteY2" fmla="*/ 0 h 270217"/>
                <a:gd name="connsiteX3" fmla="*/ 0 w 281653"/>
                <a:gd name="connsiteY3" fmla="*/ 152171 h 270217"/>
                <a:gd name="connsiteX0" fmla="*/ 0 w 281454"/>
                <a:gd name="connsiteY0" fmla="*/ 148366 h 270217"/>
                <a:gd name="connsiteX1" fmla="*/ 194666 w 281454"/>
                <a:gd name="connsiteY1" fmla="*/ 270217 h 270217"/>
                <a:gd name="connsiteX2" fmla="*/ 281454 w 281454"/>
                <a:gd name="connsiteY2" fmla="*/ 0 h 270217"/>
                <a:gd name="connsiteX3" fmla="*/ 0 w 281454"/>
                <a:gd name="connsiteY3" fmla="*/ 148366 h 270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1454" h="270217">
                  <a:moveTo>
                    <a:pt x="0" y="148366"/>
                  </a:moveTo>
                  <a:lnTo>
                    <a:pt x="194666" y="270217"/>
                  </a:lnTo>
                  <a:lnTo>
                    <a:pt x="281454" y="0"/>
                  </a:lnTo>
                  <a:lnTo>
                    <a:pt x="0" y="148366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4457241" y="4063559"/>
              <a:ext cx="574929" cy="462153"/>
            </a:xfrm>
            <a:custGeom>
              <a:avLst/>
              <a:gdLst>
                <a:gd name="connsiteX0" fmla="*/ 316992 w 420624"/>
                <a:gd name="connsiteY0" fmla="*/ 0 h 414528"/>
                <a:gd name="connsiteX1" fmla="*/ 0 w 420624"/>
                <a:gd name="connsiteY1" fmla="*/ 195072 h 414528"/>
                <a:gd name="connsiteX2" fmla="*/ 420624 w 420624"/>
                <a:gd name="connsiteY2" fmla="*/ 414528 h 414528"/>
                <a:gd name="connsiteX3" fmla="*/ 316992 w 420624"/>
                <a:gd name="connsiteY3" fmla="*/ 0 h 414528"/>
                <a:gd name="connsiteX0" fmla="*/ 316992 w 420624"/>
                <a:gd name="connsiteY0" fmla="*/ 0 h 427863"/>
                <a:gd name="connsiteX1" fmla="*/ 0 w 420624"/>
                <a:gd name="connsiteY1" fmla="*/ 195072 h 427863"/>
                <a:gd name="connsiteX2" fmla="*/ 420624 w 420624"/>
                <a:gd name="connsiteY2" fmla="*/ 427863 h 427863"/>
                <a:gd name="connsiteX3" fmla="*/ 316992 w 420624"/>
                <a:gd name="connsiteY3" fmla="*/ 0 h 427863"/>
                <a:gd name="connsiteX0" fmla="*/ 318897 w 420624"/>
                <a:gd name="connsiteY0" fmla="*/ 0 h 427863"/>
                <a:gd name="connsiteX1" fmla="*/ 0 w 420624"/>
                <a:gd name="connsiteY1" fmla="*/ 195072 h 427863"/>
                <a:gd name="connsiteX2" fmla="*/ 420624 w 420624"/>
                <a:gd name="connsiteY2" fmla="*/ 427863 h 427863"/>
                <a:gd name="connsiteX3" fmla="*/ 318897 w 420624"/>
                <a:gd name="connsiteY3" fmla="*/ 0 h 427863"/>
                <a:gd name="connsiteX0" fmla="*/ 318897 w 420624"/>
                <a:gd name="connsiteY0" fmla="*/ 0 h 427863"/>
                <a:gd name="connsiteX1" fmla="*/ 0 w 420624"/>
                <a:gd name="connsiteY1" fmla="*/ 193167 h 427863"/>
                <a:gd name="connsiteX2" fmla="*/ 420624 w 420624"/>
                <a:gd name="connsiteY2" fmla="*/ 427863 h 427863"/>
                <a:gd name="connsiteX3" fmla="*/ 318897 w 420624"/>
                <a:gd name="connsiteY3" fmla="*/ 0 h 427863"/>
                <a:gd name="connsiteX0" fmla="*/ 368427 w 420624"/>
                <a:gd name="connsiteY0" fmla="*/ 0 h 732663"/>
                <a:gd name="connsiteX1" fmla="*/ 0 w 420624"/>
                <a:gd name="connsiteY1" fmla="*/ 497967 h 732663"/>
                <a:gd name="connsiteX2" fmla="*/ 420624 w 420624"/>
                <a:gd name="connsiteY2" fmla="*/ 732663 h 732663"/>
                <a:gd name="connsiteX3" fmla="*/ 368427 w 420624"/>
                <a:gd name="connsiteY3" fmla="*/ 0 h 732663"/>
                <a:gd name="connsiteX0" fmla="*/ 368427 w 368427"/>
                <a:gd name="connsiteY0" fmla="*/ 0 h 497967"/>
                <a:gd name="connsiteX1" fmla="*/ 0 w 368427"/>
                <a:gd name="connsiteY1" fmla="*/ 497967 h 497967"/>
                <a:gd name="connsiteX2" fmla="*/ 359664 w 368427"/>
                <a:gd name="connsiteY2" fmla="*/ 370713 h 497967"/>
                <a:gd name="connsiteX3" fmla="*/ 368427 w 368427"/>
                <a:gd name="connsiteY3" fmla="*/ 0 h 497967"/>
                <a:gd name="connsiteX0" fmla="*/ 558927 w 558927"/>
                <a:gd name="connsiteY0" fmla="*/ 0 h 370713"/>
                <a:gd name="connsiteX1" fmla="*/ 0 w 558927"/>
                <a:gd name="connsiteY1" fmla="*/ 139827 h 370713"/>
                <a:gd name="connsiteX2" fmla="*/ 550164 w 558927"/>
                <a:gd name="connsiteY2" fmla="*/ 370713 h 370713"/>
                <a:gd name="connsiteX3" fmla="*/ 558927 w 558927"/>
                <a:gd name="connsiteY3" fmla="*/ 0 h 370713"/>
                <a:gd name="connsiteX0" fmla="*/ 558927 w 558927"/>
                <a:gd name="connsiteY0" fmla="*/ 0 h 462153"/>
                <a:gd name="connsiteX1" fmla="*/ 0 w 558927"/>
                <a:gd name="connsiteY1" fmla="*/ 139827 h 462153"/>
                <a:gd name="connsiteX2" fmla="*/ 557784 w 558927"/>
                <a:gd name="connsiteY2" fmla="*/ 462153 h 462153"/>
                <a:gd name="connsiteX3" fmla="*/ 558927 w 558927"/>
                <a:gd name="connsiteY3" fmla="*/ 0 h 462153"/>
                <a:gd name="connsiteX0" fmla="*/ 553212 w 557784"/>
                <a:gd name="connsiteY0" fmla="*/ 0 h 462153"/>
                <a:gd name="connsiteX1" fmla="*/ 0 w 557784"/>
                <a:gd name="connsiteY1" fmla="*/ 139827 h 462153"/>
                <a:gd name="connsiteX2" fmla="*/ 557784 w 557784"/>
                <a:gd name="connsiteY2" fmla="*/ 462153 h 462153"/>
                <a:gd name="connsiteX3" fmla="*/ 553212 w 557784"/>
                <a:gd name="connsiteY3" fmla="*/ 0 h 462153"/>
                <a:gd name="connsiteX0" fmla="*/ 558927 w 563499"/>
                <a:gd name="connsiteY0" fmla="*/ 0 h 462153"/>
                <a:gd name="connsiteX1" fmla="*/ 0 w 563499"/>
                <a:gd name="connsiteY1" fmla="*/ 139827 h 462153"/>
                <a:gd name="connsiteX2" fmla="*/ 563499 w 563499"/>
                <a:gd name="connsiteY2" fmla="*/ 462153 h 462153"/>
                <a:gd name="connsiteX3" fmla="*/ 558927 w 563499"/>
                <a:gd name="connsiteY3" fmla="*/ 0 h 462153"/>
                <a:gd name="connsiteX0" fmla="*/ 558927 w 563499"/>
                <a:gd name="connsiteY0" fmla="*/ 0 h 462153"/>
                <a:gd name="connsiteX1" fmla="*/ 0 w 563499"/>
                <a:gd name="connsiteY1" fmla="*/ 143637 h 462153"/>
                <a:gd name="connsiteX2" fmla="*/ 563499 w 563499"/>
                <a:gd name="connsiteY2" fmla="*/ 462153 h 462153"/>
                <a:gd name="connsiteX3" fmla="*/ 558927 w 563499"/>
                <a:gd name="connsiteY3" fmla="*/ 0 h 462153"/>
                <a:gd name="connsiteX0" fmla="*/ 562737 w 567309"/>
                <a:gd name="connsiteY0" fmla="*/ 0 h 462153"/>
                <a:gd name="connsiteX1" fmla="*/ 0 w 567309"/>
                <a:gd name="connsiteY1" fmla="*/ 143637 h 462153"/>
                <a:gd name="connsiteX2" fmla="*/ 567309 w 567309"/>
                <a:gd name="connsiteY2" fmla="*/ 462153 h 462153"/>
                <a:gd name="connsiteX3" fmla="*/ 562737 w 567309"/>
                <a:gd name="connsiteY3" fmla="*/ 0 h 462153"/>
                <a:gd name="connsiteX0" fmla="*/ 570357 w 574929"/>
                <a:gd name="connsiteY0" fmla="*/ 0 h 462153"/>
                <a:gd name="connsiteX1" fmla="*/ 0 w 574929"/>
                <a:gd name="connsiteY1" fmla="*/ 143637 h 462153"/>
                <a:gd name="connsiteX2" fmla="*/ 574929 w 574929"/>
                <a:gd name="connsiteY2" fmla="*/ 462153 h 462153"/>
                <a:gd name="connsiteX3" fmla="*/ 570357 w 574929"/>
                <a:gd name="connsiteY3" fmla="*/ 0 h 462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4929" h="462153">
                  <a:moveTo>
                    <a:pt x="570357" y="0"/>
                  </a:moveTo>
                  <a:lnTo>
                    <a:pt x="0" y="143637"/>
                  </a:lnTo>
                  <a:lnTo>
                    <a:pt x="574929" y="462153"/>
                  </a:lnTo>
                  <a:lnTo>
                    <a:pt x="570357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651072" y="4280059"/>
            <a:ext cx="1244638" cy="1417885"/>
            <a:chOff x="3795660" y="2636910"/>
            <a:chExt cx="1244638" cy="1417885"/>
          </a:xfrm>
          <a:solidFill>
            <a:srgbClr val="00B050"/>
          </a:solidFill>
        </p:grpSpPr>
        <p:sp>
          <p:nvSpPr>
            <p:cNvPr id="23" name="Freeform 22"/>
            <p:cNvSpPr/>
            <p:nvPr/>
          </p:nvSpPr>
          <p:spPr>
            <a:xfrm>
              <a:off x="4386883" y="2636910"/>
              <a:ext cx="635000" cy="556260"/>
            </a:xfrm>
            <a:custGeom>
              <a:avLst/>
              <a:gdLst>
                <a:gd name="connsiteX0" fmla="*/ 629920 w 635000"/>
                <a:gd name="connsiteY0" fmla="*/ 0 h 556260"/>
                <a:gd name="connsiteX1" fmla="*/ 0 w 635000"/>
                <a:gd name="connsiteY1" fmla="*/ 375920 h 556260"/>
                <a:gd name="connsiteX2" fmla="*/ 635000 w 635000"/>
                <a:gd name="connsiteY2" fmla="*/ 556260 h 556260"/>
                <a:gd name="connsiteX3" fmla="*/ 629920 w 635000"/>
                <a:gd name="connsiteY3" fmla="*/ 0 h 556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5000" h="556260">
                  <a:moveTo>
                    <a:pt x="629920" y="0"/>
                  </a:moveTo>
                  <a:lnTo>
                    <a:pt x="0" y="375920"/>
                  </a:lnTo>
                  <a:lnTo>
                    <a:pt x="635000" y="556260"/>
                  </a:lnTo>
                  <a:cubicBezTo>
                    <a:pt x="633307" y="370840"/>
                    <a:pt x="631613" y="185420"/>
                    <a:pt x="62992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3795660" y="3170544"/>
              <a:ext cx="420624" cy="427863"/>
            </a:xfrm>
            <a:custGeom>
              <a:avLst/>
              <a:gdLst>
                <a:gd name="connsiteX0" fmla="*/ 316992 w 420624"/>
                <a:gd name="connsiteY0" fmla="*/ 0 h 414528"/>
                <a:gd name="connsiteX1" fmla="*/ 0 w 420624"/>
                <a:gd name="connsiteY1" fmla="*/ 195072 h 414528"/>
                <a:gd name="connsiteX2" fmla="*/ 420624 w 420624"/>
                <a:gd name="connsiteY2" fmla="*/ 414528 h 414528"/>
                <a:gd name="connsiteX3" fmla="*/ 316992 w 420624"/>
                <a:gd name="connsiteY3" fmla="*/ 0 h 414528"/>
                <a:gd name="connsiteX0" fmla="*/ 316992 w 420624"/>
                <a:gd name="connsiteY0" fmla="*/ 0 h 427863"/>
                <a:gd name="connsiteX1" fmla="*/ 0 w 420624"/>
                <a:gd name="connsiteY1" fmla="*/ 195072 h 427863"/>
                <a:gd name="connsiteX2" fmla="*/ 420624 w 420624"/>
                <a:gd name="connsiteY2" fmla="*/ 427863 h 427863"/>
                <a:gd name="connsiteX3" fmla="*/ 316992 w 420624"/>
                <a:gd name="connsiteY3" fmla="*/ 0 h 427863"/>
                <a:gd name="connsiteX0" fmla="*/ 318897 w 420624"/>
                <a:gd name="connsiteY0" fmla="*/ 0 h 427863"/>
                <a:gd name="connsiteX1" fmla="*/ 0 w 420624"/>
                <a:gd name="connsiteY1" fmla="*/ 195072 h 427863"/>
                <a:gd name="connsiteX2" fmla="*/ 420624 w 420624"/>
                <a:gd name="connsiteY2" fmla="*/ 427863 h 427863"/>
                <a:gd name="connsiteX3" fmla="*/ 318897 w 420624"/>
                <a:gd name="connsiteY3" fmla="*/ 0 h 427863"/>
                <a:gd name="connsiteX0" fmla="*/ 318897 w 420624"/>
                <a:gd name="connsiteY0" fmla="*/ 0 h 427863"/>
                <a:gd name="connsiteX1" fmla="*/ 0 w 420624"/>
                <a:gd name="connsiteY1" fmla="*/ 193167 h 427863"/>
                <a:gd name="connsiteX2" fmla="*/ 420624 w 420624"/>
                <a:gd name="connsiteY2" fmla="*/ 427863 h 427863"/>
                <a:gd name="connsiteX3" fmla="*/ 318897 w 420624"/>
                <a:gd name="connsiteY3" fmla="*/ 0 h 427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0624" h="427863">
                  <a:moveTo>
                    <a:pt x="318897" y="0"/>
                  </a:moveTo>
                  <a:lnTo>
                    <a:pt x="0" y="193167"/>
                  </a:lnTo>
                  <a:lnTo>
                    <a:pt x="420624" y="427863"/>
                  </a:lnTo>
                  <a:lnTo>
                    <a:pt x="318897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4755183" y="3614740"/>
              <a:ext cx="285115" cy="440055"/>
            </a:xfrm>
            <a:custGeom>
              <a:avLst/>
              <a:gdLst>
                <a:gd name="connsiteX0" fmla="*/ 274320 w 279400"/>
                <a:gd name="connsiteY0" fmla="*/ 0 h 426720"/>
                <a:gd name="connsiteX1" fmla="*/ 0 w 279400"/>
                <a:gd name="connsiteY1" fmla="*/ 259080 h 426720"/>
                <a:gd name="connsiteX2" fmla="*/ 279400 w 279400"/>
                <a:gd name="connsiteY2" fmla="*/ 426720 h 426720"/>
                <a:gd name="connsiteX3" fmla="*/ 274320 w 279400"/>
                <a:gd name="connsiteY3" fmla="*/ 0 h 426720"/>
                <a:gd name="connsiteX0" fmla="*/ 281940 w 282247"/>
                <a:gd name="connsiteY0" fmla="*/ 0 h 438150"/>
                <a:gd name="connsiteX1" fmla="*/ 0 w 282247"/>
                <a:gd name="connsiteY1" fmla="*/ 270510 h 438150"/>
                <a:gd name="connsiteX2" fmla="*/ 279400 w 282247"/>
                <a:gd name="connsiteY2" fmla="*/ 438150 h 438150"/>
                <a:gd name="connsiteX3" fmla="*/ 281940 w 282247"/>
                <a:gd name="connsiteY3" fmla="*/ 0 h 438150"/>
                <a:gd name="connsiteX0" fmla="*/ 281940 w 285115"/>
                <a:gd name="connsiteY0" fmla="*/ 0 h 440055"/>
                <a:gd name="connsiteX1" fmla="*/ 0 w 285115"/>
                <a:gd name="connsiteY1" fmla="*/ 270510 h 440055"/>
                <a:gd name="connsiteX2" fmla="*/ 285115 w 285115"/>
                <a:gd name="connsiteY2" fmla="*/ 440055 h 440055"/>
                <a:gd name="connsiteX3" fmla="*/ 281940 w 285115"/>
                <a:gd name="connsiteY3" fmla="*/ 0 h 440055"/>
                <a:gd name="connsiteX0" fmla="*/ 281940 w 285115"/>
                <a:gd name="connsiteY0" fmla="*/ 0 h 440055"/>
                <a:gd name="connsiteX1" fmla="*/ 0 w 285115"/>
                <a:gd name="connsiteY1" fmla="*/ 280035 h 440055"/>
                <a:gd name="connsiteX2" fmla="*/ 285115 w 285115"/>
                <a:gd name="connsiteY2" fmla="*/ 440055 h 440055"/>
                <a:gd name="connsiteX3" fmla="*/ 281940 w 285115"/>
                <a:gd name="connsiteY3" fmla="*/ 0 h 440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115" h="440055">
                  <a:moveTo>
                    <a:pt x="281940" y="0"/>
                  </a:moveTo>
                  <a:lnTo>
                    <a:pt x="0" y="280035"/>
                  </a:lnTo>
                  <a:lnTo>
                    <a:pt x="285115" y="440055"/>
                  </a:lnTo>
                  <a:cubicBezTo>
                    <a:pt x="283422" y="297815"/>
                    <a:pt x="283633" y="142240"/>
                    <a:pt x="28194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9" name="Isosceles Triangle 18"/>
          <p:cNvSpPr/>
          <p:nvPr/>
        </p:nvSpPr>
        <p:spPr>
          <a:xfrm rot="5400000">
            <a:off x="3836006" y="4463268"/>
            <a:ext cx="1440000" cy="1245600"/>
          </a:xfrm>
          <a:prstGeom prst="triangle">
            <a:avLst/>
          </a:prstGeom>
          <a:solidFill>
            <a:srgbClr val="00B050"/>
          </a:solidFill>
          <a:ln w="12700"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1" name="Arc 30"/>
          <p:cNvSpPr/>
          <p:nvPr/>
        </p:nvSpPr>
        <p:spPr>
          <a:xfrm>
            <a:off x="1363469" y="3610140"/>
            <a:ext cx="3096344" cy="1096661"/>
          </a:xfrm>
          <a:prstGeom prst="arc">
            <a:avLst>
              <a:gd name="adj1" fmla="val 11347733"/>
              <a:gd name="adj2" fmla="val 21091432"/>
            </a:avLst>
          </a:prstGeom>
          <a:ln w="38100">
            <a:solidFill>
              <a:srgbClr val="7030A0"/>
            </a:solidFill>
            <a:headEnd type="none" w="med" len="med"/>
            <a:tailEnd type="arrow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Arc 31"/>
          <p:cNvSpPr/>
          <p:nvPr/>
        </p:nvSpPr>
        <p:spPr>
          <a:xfrm>
            <a:off x="4473435" y="3603320"/>
            <a:ext cx="3096344" cy="1096661"/>
          </a:xfrm>
          <a:prstGeom prst="arc">
            <a:avLst>
              <a:gd name="adj1" fmla="val 11347733"/>
              <a:gd name="adj2" fmla="val 21091432"/>
            </a:avLst>
          </a:prstGeom>
          <a:ln w="38100">
            <a:solidFill>
              <a:srgbClr val="7030A0"/>
            </a:solidFill>
            <a:headEnd type="arrow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8"/>
          <p:cNvSpPr txBox="1"/>
          <p:nvPr/>
        </p:nvSpPr>
        <p:spPr>
          <a:xfrm>
            <a:off x="690617" y="6206265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Frame </a:t>
            </a:r>
            <a:r>
              <a:rPr lang="en-US" altLang="zh-CN" i="1" dirty="0" smtClean="0">
                <a:latin typeface="Cambria Math" pitchFamily="18" charset="0"/>
                <a:ea typeface="Cambria Math" pitchFamily="18" charset="0"/>
              </a:rPr>
              <a:t>t</a:t>
            </a:r>
            <a:endParaRPr lang="zh-CN" altLang="en-US" i="1" dirty="0">
              <a:latin typeface="Cambria Math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021607" y="6206265"/>
            <a:ext cx="2207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Frame </a:t>
            </a:r>
            <a:r>
              <a:rPr lang="en-US" altLang="zh-CN" i="1" dirty="0" smtClean="0">
                <a:latin typeface="Cambria Math" pitchFamily="18" charset="0"/>
                <a:ea typeface="Cambria Math" pitchFamily="18" charset="0"/>
              </a:rPr>
              <a:t>t </a:t>
            </a:r>
            <a:r>
              <a:rPr lang="en-US" altLang="zh-CN" dirty="0" smtClean="0">
                <a:latin typeface="Cambria Math" pitchFamily="18" charset="0"/>
                <a:ea typeface="Cambria Math" pitchFamily="18" charset="0"/>
              </a:rPr>
              <a:t>+1</a:t>
            </a:r>
            <a:endParaRPr lang="zh-CN" altLang="en-US" dirty="0">
              <a:latin typeface="Cambria Math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354913" y="6220074"/>
            <a:ext cx="2209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Frame </a:t>
            </a:r>
            <a:r>
              <a:rPr lang="en-US" altLang="zh-CN" i="1" dirty="0" smtClean="0">
                <a:latin typeface="Cambria Math" pitchFamily="18" charset="0"/>
                <a:ea typeface="Cambria Math" pitchFamily="18" charset="0"/>
              </a:rPr>
              <a:t>t </a:t>
            </a:r>
            <a:r>
              <a:rPr lang="en-US" altLang="zh-CN" dirty="0" smtClean="0">
                <a:latin typeface="Cambria Math" pitchFamily="18" charset="0"/>
                <a:ea typeface="Cambria Math" pitchFamily="18" charset="0"/>
              </a:rPr>
              <a:t>+</a:t>
            </a:r>
            <a:r>
              <a:rPr lang="el-GR" altLang="zh-CN" i="1" dirty="0" smtClean="0">
                <a:latin typeface="Cambria Math" pitchFamily="18" charset="0"/>
                <a:ea typeface="Cambria Math" pitchFamily="18" charset="0"/>
              </a:rPr>
              <a:t>α</a:t>
            </a:r>
            <a:endParaRPr lang="zh-CN" altLang="en-US" i="1" dirty="0">
              <a:latin typeface="Cambria Math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958651" y="4802182"/>
            <a:ext cx="396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… </a:t>
            </a:r>
            <a:endParaRPr lang="zh-CN" altLang="en-US" i="1" dirty="0"/>
          </a:p>
        </p:txBody>
      </p:sp>
      <p:sp>
        <p:nvSpPr>
          <p:cNvPr id="41" name="TextBox 40"/>
          <p:cNvSpPr txBox="1"/>
          <p:nvPr/>
        </p:nvSpPr>
        <p:spPr>
          <a:xfrm>
            <a:off x="5622947" y="4802182"/>
            <a:ext cx="396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… </a:t>
            </a:r>
            <a:endParaRPr lang="zh-CN" altLang="en-US" i="1" dirty="0"/>
          </a:p>
        </p:txBody>
      </p:sp>
      <p:grpSp>
        <p:nvGrpSpPr>
          <p:cNvPr id="43" name="Group 42"/>
          <p:cNvGrpSpPr/>
          <p:nvPr/>
        </p:nvGrpSpPr>
        <p:grpSpPr>
          <a:xfrm>
            <a:off x="5139679" y="2060848"/>
            <a:ext cx="3743643" cy="2097622"/>
            <a:chOff x="5139679" y="2060848"/>
            <a:chExt cx="3743643" cy="2097622"/>
          </a:xfrm>
        </p:grpSpPr>
        <p:grpSp>
          <p:nvGrpSpPr>
            <p:cNvPr id="16" name="Group 15"/>
            <p:cNvGrpSpPr/>
            <p:nvPr/>
          </p:nvGrpSpPr>
          <p:grpSpPr>
            <a:xfrm>
              <a:off x="7308304" y="2060848"/>
              <a:ext cx="1575018" cy="1728192"/>
              <a:chOff x="7308304" y="1916832"/>
              <a:chExt cx="1575018" cy="1728192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7524328" y="2894335"/>
                <a:ext cx="1294918" cy="685800"/>
                <a:chOff x="7524328" y="3110359"/>
                <a:chExt cx="1294918" cy="685800"/>
              </a:xfrm>
            </p:grpSpPr>
            <p:sp>
              <p:nvSpPr>
                <p:cNvPr id="35" name="TextBox 34"/>
                <p:cNvSpPr txBox="1"/>
                <p:nvPr/>
              </p:nvSpPr>
              <p:spPr>
                <a:xfrm>
                  <a:off x="7752928" y="3110359"/>
                  <a:ext cx="80182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TW" dirty="0" smtClean="0"/>
                    <a:t>Visible</a:t>
                  </a:r>
                  <a:endParaRPr lang="zh-TW" altLang="en-US" dirty="0"/>
                </a:p>
              </p:txBody>
            </p:sp>
            <p:sp>
              <p:nvSpPr>
                <p:cNvPr id="36" name="TextBox 35"/>
                <p:cNvSpPr txBox="1"/>
                <p:nvPr/>
              </p:nvSpPr>
              <p:spPr>
                <a:xfrm>
                  <a:off x="7752928" y="3426827"/>
                  <a:ext cx="106631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TW" dirty="0" smtClean="0"/>
                    <a:t>Occluded</a:t>
                  </a:r>
                  <a:endParaRPr lang="zh-TW" altLang="en-US" dirty="0"/>
                </a:p>
              </p:txBody>
            </p:sp>
            <p:sp>
              <p:nvSpPr>
                <p:cNvPr id="37" name="Rectangle 36"/>
                <p:cNvSpPr/>
                <p:nvPr/>
              </p:nvSpPr>
              <p:spPr>
                <a:xfrm>
                  <a:off x="7524328" y="3186559"/>
                  <a:ext cx="228600" cy="228600"/>
                </a:xfrm>
                <a:prstGeom prst="rect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38" name="Rectangle 37"/>
                <p:cNvSpPr/>
                <p:nvPr/>
              </p:nvSpPr>
              <p:spPr>
                <a:xfrm>
                  <a:off x="7524328" y="3479691"/>
                  <a:ext cx="228600" cy="2286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p:sp>
            <p:nvSpPr>
              <p:cNvPr id="39" name="TextBox 38"/>
              <p:cNvSpPr txBox="1"/>
              <p:nvPr/>
            </p:nvSpPr>
            <p:spPr>
              <a:xfrm>
                <a:off x="7308304" y="2060848"/>
                <a:ext cx="157501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600" dirty="0" smtClean="0"/>
                  <a:t>Corresponding</a:t>
                </a:r>
                <a:br>
                  <a:rPr lang="en-US" altLang="zh-CN" sz="1600" dirty="0" smtClean="0"/>
                </a:br>
                <a:r>
                  <a:rPr lang="en-US" altLang="zh-CN" sz="1600" dirty="0" smtClean="0"/>
                  <a:t>surface point</a:t>
                </a:r>
                <a:br>
                  <a:rPr lang="en-US" altLang="zh-CN" sz="1600" dirty="0" smtClean="0"/>
                </a:br>
                <a:r>
                  <a:rPr lang="en-US" altLang="zh-CN" sz="1600" dirty="0" smtClean="0"/>
                  <a:t>in I-frames:</a:t>
                </a:r>
                <a:endParaRPr lang="zh-CN" altLang="en-US" sz="1600" dirty="0"/>
              </a:p>
            </p:txBody>
          </p:sp>
          <p:sp>
            <p:nvSpPr>
              <p:cNvPr id="13" name="Rounded Rectangle 12"/>
              <p:cNvSpPr/>
              <p:nvPr/>
            </p:nvSpPr>
            <p:spPr>
              <a:xfrm>
                <a:off x="7308304" y="1916832"/>
                <a:ext cx="1575018" cy="1728192"/>
              </a:xfrm>
              <a:prstGeom prst="roundRect">
                <a:avLst/>
              </a:prstGeom>
              <a:noFill/>
              <a:ln w="12700"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42" name="Straight Connector 41"/>
            <p:cNvCxnSpPr>
              <a:stCxn id="13" idx="1"/>
            </p:cNvCxnSpPr>
            <p:nvPr/>
          </p:nvCxnSpPr>
          <p:spPr>
            <a:xfrm flipH="1">
              <a:off x="6228184" y="2924944"/>
              <a:ext cx="1080120" cy="0"/>
            </a:xfrm>
            <a:prstGeom prst="line">
              <a:avLst/>
            </a:prstGeom>
            <a:ln w="127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 flipH="1">
              <a:off x="5139679" y="2924944"/>
              <a:ext cx="1088505" cy="1233526"/>
            </a:xfrm>
            <a:prstGeom prst="straightConnector1">
              <a:avLst/>
            </a:prstGeom>
            <a:ln w="12700"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22337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grpId="3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26" presetClass="emph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0"/>
                            </p:stCondLst>
                            <p:childTnLst>
                              <p:par>
                                <p:cTn id="70" presetID="26" presetClass="emph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8" grpId="0" animBg="1"/>
      <p:bldP spid="19" grpId="0" animBg="1"/>
      <p:bldP spid="31" grpId="0" animBg="1"/>
      <p:bldP spid="31" grpId="1" animBg="1"/>
      <p:bldP spid="31" grpId="3" animBg="1"/>
      <p:bldP spid="31" grpId="4" animBg="1"/>
      <p:bldP spid="31" grpId="5" animBg="1"/>
      <p:bldP spid="32" grpId="0" animBg="1"/>
      <p:bldP spid="32" grpId="1" animBg="1"/>
      <p:bldP spid="32" grpId="2" animBg="1"/>
      <p:bldP spid="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Reprojection: </a:t>
            </a:r>
            <a:r>
              <a:rPr lang="en-US" dirty="0"/>
              <a:t>Data </a:t>
            </a:r>
            <a:r>
              <a:rPr lang="en-US" dirty="0" smtClean="0"/>
              <a:t>access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Scatter vs. Gather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90617" y="3955504"/>
            <a:ext cx="2209800" cy="2209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Rectangle 19"/>
          <p:cNvSpPr/>
          <p:nvPr/>
        </p:nvSpPr>
        <p:spPr>
          <a:xfrm>
            <a:off x="3354913" y="3955504"/>
            <a:ext cx="2209800" cy="2209800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Rectangle 20"/>
          <p:cNvSpPr/>
          <p:nvPr/>
        </p:nvSpPr>
        <p:spPr>
          <a:xfrm>
            <a:off x="6019209" y="3955504"/>
            <a:ext cx="2209800" cy="2209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Isosceles Triangle 21"/>
          <p:cNvSpPr/>
          <p:nvPr/>
        </p:nvSpPr>
        <p:spPr>
          <a:xfrm rot="1756235">
            <a:off x="1038443" y="4084001"/>
            <a:ext cx="1440000" cy="1245600"/>
          </a:xfrm>
          <a:prstGeom prst="triangle">
            <a:avLst/>
          </a:prstGeom>
          <a:blipFill>
            <a:blip r:embed="rId3" cstate="print"/>
            <a:tile tx="0" ty="0" sx="100000" sy="100000" flip="none" algn="tl"/>
          </a:blipFill>
          <a:ln w="127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Isosceles Triangle 22"/>
          <p:cNvSpPr/>
          <p:nvPr/>
        </p:nvSpPr>
        <p:spPr>
          <a:xfrm rot="6369278">
            <a:off x="985175" y="4269565"/>
            <a:ext cx="1440000" cy="1245600"/>
          </a:xfrm>
          <a:prstGeom prst="triangle">
            <a:avLst/>
          </a:prstGeom>
          <a:blipFill>
            <a:blip r:embed="rId4" cstate="print"/>
            <a:tile tx="0" ty="0" sx="100000" sy="100000" flip="none" algn="tl"/>
          </a:blipFill>
          <a:ln w="127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Isosceles Triangle 26"/>
          <p:cNvSpPr/>
          <p:nvPr/>
        </p:nvSpPr>
        <p:spPr>
          <a:xfrm rot="1756235">
            <a:off x="6663836" y="4319708"/>
            <a:ext cx="1440000" cy="1245600"/>
          </a:xfrm>
          <a:prstGeom prst="triangle">
            <a:avLst/>
          </a:prstGeom>
          <a:blipFill>
            <a:blip r:embed="rId3" cstate="print"/>
            <a:tile tx="0" ty="0" sx="100000" sy="100000" flip="none" algn="tl"/>
          </a:blipFill>
          <a:ln w="127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Isosceles Triangle 27"/>
          <p:cNvSpPr/>
          <p:nvPr/>
        </p:nvSpPr>
        <p:spPr>
          <a:xfrm rot="4561441">
            <a:off x="6745034" y="4583347"/>
            <a:ext cx="1440000" cy="1245600"/>
          </a:xfrm>
          <a:prstGeom prst="triangle">
            <a:avLst/>
          </a:prstGeom>
          <a:blipFill>
            <a:blip r:embed="rId4" cstate="print"/>
            <a:tile tx="0" ty="0" sx="100000" sy="100000" flip="none" algn="tl"/>
          </a:blipFill>
          <a:ln w="127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Isosceles Triangle 28"/>
          <p:cNvSpPr/>
          <p:nvPr/>
        </p:nvSpPr>
        <p:spPr>
          <a:xfrm rot="1756235">
            <a:off x="3855525" y="4192472"/>
            <a:ext cx="1440000" cy="1245600"/>
          </a:xfrm>
          <a:prstGeom prst="triangle">
            <a:avLst/>
          </a:prstGeom>
          <a:blipFill>
            <a:blip r:embed="rId3" cstate="print"/>
            <a:tile tx="0" ty="0" sx="100000" sy="100000" flip="none" algn="tl"/>
          </a:blipFill>
          <a:ln w="127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8" name="Isosceles Triangle 37"/>
          <p:cNvSpPr/>
          <p:nvPr/>
        </p:nvSpPr>
        <p:spPr>
          <a:xfrm rot="5400000">
            <a:off x="3836006" y="4463268"/>
            <a:ext cx="1440000" cy="1245600"/>
          </a:xfrm>
          <a:prstGeom prst="triangle">
            <a:avLst/>
          </a:prstGeom>
          <a:blipFill>
            <a:blip r:embed="rId4" cstate="print"/>
            <a:tile tx="0" ty="0" sx="100000" sy="100000" flip="none" algn="tl"/>
          </a:blipFill>
          <a:ln w="127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9" name="Arc 38"/>
          <p:cNvSpPr/>
          <p:nvPr/>
        </p:nvSpPr>
        <p:spPr>
          <a:xfrm>
            <a:off x="1363469" y="3610140"/>
            <a:ext cx="3096344" cy="1096661"/>
          </a:xfrm>
          <a:prstGeom prst="arc">
            <a:avLst>
              <a:gd name="adj1" fmla="val 11347733"/>
              <a:gd name="adj2" fmla="val 21091432"/>
            </a:avLst>
          </a:prstGeom>
          <a:ln w="38100">
            <a:solidFill>
              <a:srgbClr val="7030A0"/>
            </a:solidFill>
            <a:headEnd type="none" w="med" len="med"/>
            <a:tailEnd type="arrow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Arc 39"/>
          <p:cNvSpPr/>
          <p:nvPr/>
        </p:nvSpPr>
        <p:spPr>
          <a:xfrm>
            <a:off x="4473435" y="3603320"/>
            <a:ext cx="3096344" cy="1096661"/>
          </a:xfrm>
          <a:prstGeom prst="arc">
            <a:avLst>
              <a:gd name="adj1" fmla="val 11347733"/>
              <a:gd name="adj2" fmla="val 21091432"/>
            </a:avLst>
          </a:prstGeom>
          <a:ln w="38100">
            <a:solidFill>
              <a:srgbClr val="7030A0"/>
            </a:solidFill>
            <a:headEnd type="arrow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TextBox 43"/>
          <p:cNvSpPr txBox="1"/>
          <p:nvPr/>
        </p:nvSpPr>
        <p:spPr>
          <a:xfrm>
            <a:off x="2958651" y="4802182"/>
            <a:ext cx="396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… </a:t>
            </a:r>
            <a:endParaRPr lang="zh-CN" altLang="en-US" i="1" dirty="0"/>
          </a:p>
        </p:txBody>
      </p:sp>
      <p:sp>
        <p:nvSpPr>
          <p:cNvPr id="45" name="TextBox 44"/>
          <p:cNvSpPr txBox="1"/>
          <p:nvPr/>
        </p:nvSpPr>
        <p:spPr>
          <a:xfrm>
            <a:off x="5622947" y="4802182"/>
            <a:ext cx="396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… </a:t>
            </a:r>
            <a:endParaRPr lang="zh-CN" altLang="en-US" i="1" dirty="0"/>
          </a:p>
        </p:txBody>
      </p:sp>
      <p:graphicFrame>
        <p:nvGraphicFramePr>
          <p:cNvPr id="46" name="Table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4600331"/>
              </p:ext>
            </p:extLst>
          </p:nvPr>
        </p:nvGraphicFramePr>
        <p:xfrm>
          <a:off x="6967773" y="4986848"/>
          <a:ext cx="548640" cy="548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2880"/>
                <a:gridCol w="182880"/>
                <a:gridCol w="182880"/>
              </a:tblGrid>
              <a:tr h="18288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2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2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29804"/>
                      </a:srgbClr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2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2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29804"/>
                      </a:srgbClr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2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2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29804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7" name="Table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0040920"/>
              </p:ext>
            </p:extLst>
          </p:nvPr>
        </p:nvGraphicFramePr>
        <p:xfrm>
          <a:off x="1215048" y="4558576"/>
          <a:ext cx="548640" cy="548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2880"/>
                <a:gridCol w="182880"/>
                <a:gridCol w="182880"/>
              </a:tblGrid>
              <a:tr h="18288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>
                        <a:alpha val="2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>
                        <a:alpha val="2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>
                        <a:alpha val="29804"/>
                      </a:srgbClr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>
                        <a:alpha val="2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>
                        <a:alpha val="2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>
                        <a:alpha val="29804"/>
                      </a:srgbClr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>
                        <a:alpha val="2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>
                        <a:alpha val="2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>
                        <a:alpha val="29804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49" name="TextBox 48"/>
          <p:cNvSpPr txBox="1"/>
          <p:nvPr/>
        </p:nvSpPr>
        <p:spPr>
          <a:xfrm rot="647123">
            <a:off x="3990271" y="4696087"/>
            <a:ext cx="742511" cy="633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sz="1400" spc="600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●●●</a:t>
            </a:r>
            <a:br>
              <a:rPr lang="en-US" sz="1400" spc="600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400" spc="600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●●●</a:t>
            </a:r>
          </a:p>
          <a:p>
            <a:pPr>
              <a:lnSpc>
                <a:spcPts val="1400"/>
              </a:lnSpc>
            </a:pPr>
            <a:r>
              <a:rPr lang="en-US" sz="1400" spc="600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●●●</a:t>
            </a:r>
          </a:p>
        </p:txBody>
      </p:sp>
      <p:sp>
        <p:nvSpPr>
          <p:cNvPr id="51" name="TextBox 50"/>
          <p:cNvSpPr txBox="1"/>
          <p:nvPr/>
        </p:nvSpPr>
        <p:spPr>
          <a:xfrm rot="20861641">
            <a:off x="3984006" y="4730982"/>
            <a:ext cx="742511" cy="633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sz="1400" spc="600" dirty="0" smtClean="0">
                <a:solidFill>
                  <a:srgbClr val="FFC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●●●</a:t>
            </a:r>
            <a:br>
              <a:rPr lang="en-US" sz="1400" spc="600" dirty="0" smtClean="0">
                <a:solidFill>
                  <a:srgbClr val="FFC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400" spc="600" dirty="0" smtClean="0">
                <a:solidFill>
                  <a:srgbClr val="FFC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●●●</a:t>
            </a:r>
          </a:p>
          <a:p>
            <a:pPr>
              <a:lnSpc>
                <a:spcPts val="1400"/>
              </a:lnSpc>
            </a:pPr>
            <a:r>
              <a:rPr lang="en-US" sz="1400" spc="600" dirty="0">
                <a:solidFill>
                  <a:srgbClr val="FFC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●●●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3933206" y="3068960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Scatter</a:t>
            </a:r>
            <a:endParaRPr lang="zh-CN" altLang="en-US" dirty="0">
              <a:latin typeface="Verdana" pitchFamily="34" charset="0"/>
              <a:cs typeface="Verdana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90617" y="6206265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Frame </a:t>
            </a:r>
            <a:r>
              <a:rPr lang="en-US" altLang="zh-CN" i="1" dirty="0" smtClean="0">
                <a:latin typeface="Cambria Math" pitchFamily="18" charset="0"/>
                <a:ea typeface="Cambria Math" pitchFamily="18" charset="0"/>
              </a:rPr>
              <a:t>t</a:t>
            </a:r>
            <a:endParaRPr lang="zh-CN" altLang="en-US" i="1" dirty="0">
              <a:latin typeface="Cambria Math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021607" y="6206265"/>
            <a:ext cx="2207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Frame </a:t>
            </a:r>
            <a:r>
              <a:rPr lang="en-US" altLang="zh-CN" i="1" dirty="0" smtClean="0">
                <a:latin typeface="Cambria Math" pitchFamily="18" charset="0"/>
                <a:ea typeface="Cambria Math" pitchFamily="18" charset="0"/>
              </a:rPr>
              <a:t>t </a:t>
            </a:r>
            <a:r>
              <a:rPr lang="en-US" altLang="zh-CN" dirty="0" smtClean="0">
                <a:latin typeface="Cambria Math" pitchFamily="18" charset="0"/>
                <a:ea typeface="Cambria Math" pitchFamily="18" charset="0"/>
              </a:rPr>
              <a:t>+1</a:t>
            </a:r>
            <a:endParaRPr lang="zh-CN" altLang="en-US" dirty="0">
              <a:latin typeface="Cambria Math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354913" y="6220074"/>
            <a:ext cx="2209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Frame </a:t>
            </a:r>
            <a:r>
              <a:rPr lang="en-US" altLang="zh-CN" i="1" dirty="0" smtClean="0">
                <a:latin typeface="Cambria Math" pitchFamily="18" charset="0"/>
                <a:ea typeface="Cambria Math" pitchFamily="18" charset="0"/>
              </a:rPr>
              <a:t>t </a:t>
            </a:r>
            <a:r>
              <a:rPr lang="en-US" altLang="zh-CN" dirty="0" smtClean="0">
                <a:latin typeface="Cambria Math" pitchFamily="18" charset="0"/>
                <a:ea typeface="Cambria Math" pitchFamily="18" charset="0"/>
              </a:rPr>
              <a:t>+</a:t>
            </a:r>
            <a:r>
              <a:rPr lang="el-GR" altLang="zh-CN" i="1" dirty="0" smtClean="0">
                <a:latin typeface="Cambria Math" pitchFamily="18" charset="0"/>
                <a:ea typeface="Cambria Math" pitchFamily="18" charset="0"/>
              </a:rPr>
              <a:t>α</a:t>
            </a:r>
            <a:endParaRPr lang="zh-CN" altLang="en-US" i="1" dirty="0">
              <a:latin typeface="Cambria Math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6915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9" grpId="0"/>
      <p:bldP spid="51" grpId="0"/>
      <p:bldP spid="52" grpId="0"/>
      <p:bldP spid="5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Reprojection: </a:t>
            </a:r>
            <a:r>
              <a:rPr lang="en-US" dirty="0"/>
              <a:t>Data </a:t>
            </a:r>
            <a:r>
              <a:rPr lang="en-US" dirty="0" smtClean="0"/>
              <a:t>access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Scatter vs. Gather</a:t>
            </a:r>
          </a:p>
          <a:p>
            <a:r>
              <a:rPr lang="en-US" dirty="0" smtClean="0"/>
              <a:t>We choose “gather”</a:t>
            </a:r>
          </a:p>
          <a:p>
            <a:pPr lvl="1"/>
            <a:r>
              <a:rPr lang="en-US" dirty="0" smtClean="0"/>
              <a:t>Simpler, faster, higher quality filtering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690617" y="3955504"/>
            <a:ext cx="2209800" cy="2209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Rectangle 19"/>
          <p:cNvSpPr/>
          <p:nvPr/>
        </p:nvSpPr>
        <p:spPr>
          <a:xfrm>
            <a:off x="3354913" y="3955504"/>
            <a:ext cx="2209800" cy="2209800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Rectangle 20"/>
          <p:cNvSpPr/>
          <p:nvPr/>
        </p:nvSpPr>
        <p:spPr>
          <a:xfrm>
            <a:off x="6019209" y="3955504"/>
            <a:ext cx="2209800" cy="2209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Isosceles Triangle 21"/>
          <p:cNvSpPr/>
          <p:nvPr/>
        </p:nvSpPr>
        <p:spPr>
          <a:xfrm rot="1756235">
            <a:off x="1038443" y="4084001"/>
            <a:ext cx="1440000" cy="1245600"/>
          </a:xfrm>
          <a:prstGeom prst="triangle">
            <a:avLst/>
          </a:prstGeom>
          <a:blipFill>
            <a:blip r:embed="rId3" cstate="print"/>
            <a:tile tx="0" ty="0" sx="100000" sy="100000" flip="none" algn="tl"/>
          </a:blipFill>
          <a:ln w="127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Isosceles Triangle 22"/>
          <p:cNvSpPr/>
          <p:nvPr/>
        </p:nvSpPr>
        <p:spPr>
          <a:xfrm rot="6369278">
            <a:off x="985175" y="4269565"/>
            <a:ext cx="1440000" cy="1245600"/>
          </a:xfrm>
          <a:prstGeom prst="triangle">
            <a:avLst/>
          </a:prstGeom>
          <a:blipFill>
            <a:blip r:embed="rId4" cstate="print"/>
            <a:tile tx="0" ty="0" sx="100000" sy="100000" flip="none" algn="tl"/>
          </a:blipFill>
          <a:ln w="127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Isosceles Triangle 26"/>
          <p:cNvSpPr/>
          <p:nvPr/>
        </p:nvSpPr>
        <p:spPr>
          <a:xfrm rot="1756235">
            <a:off x="6663836" y="4319708"/>
            <a:ext cx="1440000" cy="1245600"/>
          </a:xfrm>
          <a:prstGeom prst="triangle">
            <a:avLst/>
          </a:prstGeom>
          <a:blipFill>
            <a:blip r:embed="rId3" cstate="print"/>
            <a:tile tx="0" ty="0" sx="100000" sy="100000" flip="none" algn="tl"/>
          </a:blipFill>
          <a:ln w="127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Isosceles Triangle 27"/>
          <p:cNvSpPr/>
          <p:nvPr/>
        </p:nvSpPr>
        <p:spPr>
          <a:xfrm rot="4561441">
            <a:off x="6745034" y="4583347"/>
            <a:ext cx="1440000" cy="1245600"/>
          </a:xfrm>
          <a:prstGeom prst="triangle">
            <a:avLst/>
          </a:prstGeom>
          <a:blipFill>
            <a:blip r:embed="rId4" cstate="print"/>
            <a:tile tx="0" ty="0" sx="100000" sy="100000" flip="none" algn="tl"/>
          </a:blipFill>
          <a:ln w="127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Isosceles Triangle 28"/>
          <p:cNvSpPr/>
          <p:nvPr/>
        </p:nvSpPr>
        <p:spPr>
          <a:xfrm rot="1756235">
            <a:off x="3855525" y="4192472"/>
            <a:ext cx="1440000" cy="1245600"/>
          </a:xfrm>
          <a:prstGeom prst="triangle">
            <a:avLst/>
          </a:prstGeom>
          <a:blipFill>
            <a:blip r:embed="rId3" cstate="print"/>
            <a:tile tx="0" ty="0" sx="100000" sy="100000" flip="none" algn="tl"/>
          </a:blipFill>
          <a:ln w="127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8" name="Isosceles Triangle 37"/>
          <p:cNvSpPr/>
          <p:nvPr/>
        </p:nvSpPr>
        <p:spPr>
          <a:xfrm rot="5400000">
            <a:off x="3836006" y="4463268"/>
            <a:ext cx="1440000" cy="1245600"/>
          </a:xfrm>
          <a:prstGeom prst="triangle">
            <a:avLst/>
          </a:prstGeom>
          <a:blipFill>
            <a:blip r:embed="rId4" cstate="print"/>
            <a:tile tx="0" ty="0" sx="100000" sy="100000" flip="none" algn="tl"/>
          </a:blipFill>
          <a:ln w="127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9" name="Arc 38"/>
          <p:cNvSpPr/>
          <p:nvPr/>
        </p:nvSpPr>
        <p:spPr>
          <a:xfrm>
            <a:off x="1363469" y="3610140"/>
            <a:ext cx="3096344" cy="1096661"/>
          </a:xfrm>
          <a:prstGeom prst="arc">
            <a:avLst>
              <a:gd name="adj1" fmla="val 11347733"/>
              <a:gd name="adj2" fmla="val 21091432"/>
            </a:avLst>
          </a:prstGeom>
          <a:ln w="38100">
            <a:solidFill>
              <a:srgbClr val="7030A0"/>
            </a:solidFill>
            <a:prstDash val="dash"/>
            <a:headEnd type="arrow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Arc 39"/>
          <p:cNvSpPr/>
          <p:nvPr/>
        </p:nvSpPr>
        <p:spPr>
          <a:xfrm>
            <a:off x="4473435" y="3603320"/>
            <a:ext cx="3096344" cy="1096661"/>
          </a:xfrm>
          <a:prstGeom prst="arc">
            <a:avLst>
              <a:gd name="adj1" fmla="val 11347733"/>
              <a:gd name="adj2" fmla="val 21091432"/>
            </a:avLst>
          </a:prstGeom>
          <a:ln w="38100">
            <a:solidFill>
              <a:srgbClr val="7030A0"/>
            </a:solidFill>
            <a:prstDash val="dash"/>
            <a:headEnd type="none" w="med" len="med"/>
            <a:tailEnd type="arrow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TextBox 43"/>
          <p:cNvSpPr txBox="1"/>
          <p:nvPr/>
        </p:nvSpPr>
        <p:spPr>
          <a:xfrm>
            <a:off x="2958651" y="4802182"/>
            <a:ext cx="396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… </a:t>
            </a:r>
            <a:endParaRPr lang="zh-CN" altLang="en-US" i="1" dirty="0"/>
          </a:p>
        </p:txBody>
      </p:sp>
      <p:sp>
        <p:nvSpPr>
          <p:cNvPr id="45" name="TextBox 44"/>
          <p:cNvSpPr txBox="1"/>
          <p:nvPr/>
        </p:nvSpPr>
        <p:spPr>
          <a:xfrm>
            <a:off x="5622947" y="4802182"/>
            <a:ext cx="396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… </a:t>
            </a:r>
            <a:endParaRPr lang="zh-CN" altLang="en-US" i="1" dirty="0"/>
          </a:p>
        </p:txBody>
      </p:sp>
      <p:graphicFrame>
        <p:nvGraphicFramePr>
          <p:cNvPr id="47" name="Table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6785304"/>
              </p:ext>
            </p:extLst>
          </p:nvPr>
        </p:nvGraphicFramePr>
        <p:xfrm>
          <a:off x="4026885" y="4815272"/>
          <a:ext cx="548640" cy="548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2880"/>
                <a:gridCol w="182880"/>
                <a:gridCol w="182880"/>
              </a:tblGrid>
              <a:tr h="18288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CC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CC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CC">
                        <a:alpha val="30196"/>
                      </a:srgbClr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CC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CC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CC">
                        <a:alpha val="30196"/>
                      </a:srgbClr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CC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CC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CC">
                        <a:alpha val="30196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49" name="TextBox 48"/>
          <p:cNvSpPr txBox="1"/>
          <p:nvPr/>
        </p:nvSpPr>
        <p:spPr>
          <a:xfrm rot="929205">
            <a:off x="1122848" y="4474192"/>
            <a:ext cx="742511" cy="633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sz="1400" spc="600" dirty="0" smtClean="0">
                <a:solidFill>
                  <a:srgbClr val="99003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●●●</a:t>
            </a:r>
            <a:br>
              <a:rPr lang="en-US" sz="1400" spc="600" dirty="0" smtClean="0">
                <a:solidFill>
                  <a:srgbClr val="99003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400" spc="600" dirty="0" smtClean="0">
                <a:solidFill>
                  <a:srgbClr val="99003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●●●</a:t>
            </a:r>
          </a:p>
          <a:p>
            <a:pPr>
              <a:lnSpc>
                <a:spcPts val="1400"/>
              </a:lnSpc>
            </a:pPr>
            <a:r>
              <a:rPr lang="en-US" sz="1400" spc="600" dirty="0">
                <a:solidFill>
                  <a:srgbClr val="99003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●●●</a:t>
            </a:r>
          </a:p>
        </p:txBody>
      </p:sp>
      <p:sp>
        <p:nvSpPr>
          <p:cNvPr id="51" name="TextBox 50"/>
          <p:cNvSpPr txBox="1"/>
          <p:nvPr/>
        </p:nvSpPr>
        <p:spPr>
          <a:xfrm rot="20861641">
            <a:off x="6866859" y="4896823"/>
            <a:ext cx="742511" cy="633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sz="1400" spc="600" dirty="0" smtClean="0">
                <a:solidFill>
                  <a:srgbClr val="FFC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●●●</a:t>
            </a:r>
            <a:br>
              <a:rPr lang="en-US" sz="1400" spc="600" dirty="0" smtClean="0">
                <a:solidFill>
                  <a:srgbClr val="FFC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400" spc="600" dirty="0" smtClean="0">
                <a:solidFill>
                  <a:srgbClr val="FFC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●●●</a:t>
            </a:r>
          </a:p>
          <a:p>
            <a:pPr>
              <a:lnSpc>
                <a:spcPts val="1400"/>
              </a:lnSpc>
            </a:pPr>
            <a:r>
              <a:rPr lang="en-US" sz="1400" spc="600" dirty="0">
                <a:solidFill>
                  <a:srgbClr val="FFC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●●●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933206" y="3068960"/>
            <a:ext cx="974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Gather</a:t>
            </a:r>
            <a:endParaRPr lang="zh-CN" altLang="en-US" dirty="0">
              <a:latin typeface="Verdana" pitchFamily="34" charset="0"/>
              <a:cs typeface="Verdana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90617" y="6206265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Frame </a:t>
            </a:r>
            <a:r>
              <a:rPr lang="en-US" altLang="zh-CN" i="1" dirty="0" smtClean="0">
                <a:latin typeface="Cambria Math" pitchFamily="18" charset="0"/>
                <a:ea typeface="Cambria Math" pitchFamily="18" charset="0"/>
              </a:rPr>
              <a:t>t</a:t>
            </a:r>
            <a:endParaRPr lang="zh-CN" altLang="en-US" i="1" dirty="0">
              <a:latin typeface="Cambria Math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021607" y="6206265"/>
            <a:ext cx="2207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Frame </a:t>
            </a:r>
            <a:r>
              <a:rPr lang="en-US" altLang="zh-CN" i="1" dirty="0" smtClean="0">
                <a:latin typeface="Cambria Math" pitchFamily="18" charset="0"/>
                <a:ea typeface="Cambria Math" pitchFamily="18" charset="0"/>
              </a:rPr>
              <a:t>t </a:t>
            </a:r>
            <a:r>
              <a:rPr lang="en-US" altLang="zh-CN" dirty="0" smtClean="0">
                <a:latin typeface="Cambria Math" pitchFamily="18" charset="0"/>
                <a:ea typeface="Cambria Math" pitchFamily="18" charset="0"/>
              </a:rPr>
              <a:t>+1</a:t>
            </a:r>
            <a:endParaRPr lang="zh-CN" altLang="en-US" dirty="0">
              <a:latin typeface="Cambria Math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354913" y="6220074"/>
            <a:ext cx="2209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Frame </a:t>
            </a:r>
            <a:r>
              <a:rPr lang="en-US" altLang="zh-CN" i="1" dirty="0" smtClean="0">
                <a:latin typeface="Cambria Math" pitchFamily="18" charset="0"/>
                <a:ea typeface="Cambria Math" pitchFamily="18" charset="0"/>
              </a:rPr>
              <a:t>t </a:t>
            </a:r>
            <a:r>
              <a:rPr lang="en-US" altLang="zh-CN" dirty="0" smtClean="0">
                <a:latin typeface="Cambria Math" pitchFamily="18" charset="0"/>
                <a:ea typeface="Cambria Math" pitchFamily="18" charset="0"/>
              </a:rPr>
              <a:t>+</a:t>
            </a:r>
            <a:r>
              <a:rPr lang="el-GR" altLang="zh-CN" i="1" dirty="0" smtClean="0">
                <a:latin typeface="Cambria Math" pitchFamily="18" charset="0"/>
                <a:ea typeface="Cambria Math" pitchFamily="18" charset="0"/>
              </a:rPr>
              <a:t>α</a:t>
            </a:r>
            <a:endParaRPr lang="zh-CN" altLang="en-US" i="1" dirty="0">
              <a:latin typeface="Cambria Math" pitchFamily="18" charset="0"/>
            </a:endParaRPr>
          </a:p>
        </p:txBody>
      </p:sp>
      <p:sp>
        <p:nvSpPr>
          <p:cNvPr id="26" name="Arc 25"/>
          <p:cNvSpPr/>
          <p:nvPr/>
        </p:nvSpPr>
        <p:spPr>
          <a:xfrm>
            <a:off x="1331640" y="3628483"/>
            <a:ext cx="3096344" cy="1096661"/>
          </a:xfrm>
          <a:prstGeom prst="arc">
            <a:avLst>
              <a:gd name="adj1" fmla="val 11347733"/>
              <a:gd name="adj2" fmla="val 21091432"/>
            </a:avLst>
          </a:prstGeom>
          <a:ln w="38100">
            <a:solidFill>
              <a:srgbClr val="7030A0"/>
            </a:solidFill>
            <a:headEnd type="none" w="med" len="med"/>
            <a:tailEnd type="arrow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Arc 33"/>
          <p:cNvSpPr/>
          <p:nvPr/>
        </p:nvSpPr>
        <p:spPr>
          <a:xfrm>
            <a:off x="4441606" y="3621663"/>
            <a:ext cx="3096344" cy="1096661"/>
          </a:xfrm>
          <a:prstGeom prst="arc">
            <a:avLst>
              <a:gd name="adj1" fmla="val 11347733"/>
              <a:gd name="adj2" fmla="val 21091432"/>
            </a:avLst>
          </a:prstGeom>
          <a:ln w="38100">
            <a:solidFill>
              <a:srgbClr val="7030A0"/>
            </a:solidFill>
            <a:headEnd type="arrow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TextBox 34"/>
          <p:cNvSpPr txBox="1"/>
          <p:nvPr/>
        </p:nvSpPr>
        <p:spPr>
          <a:xfrm>
            <a:off x="3933206" y="4743682"/>
            <a:ext cx="742511" cy="633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sz="1400" spc="600" dirty="0" smtClean="0">
                <a:solidFill>
                  <a:srgbClr val="99003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●●●</a:t>
            </a:r>
            <a:br>
              <a:rPr lang="en-US" sz="1400" spc="600" dirty="0" smtClean="0">
                <a:solidFill>
                  <a:srgbClr val="99003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400" spc="600" dirty="0" smtClean="0">
                <a:solidFill>
                  <a:srgbClr val="99003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●●●</a:t>
            </a:r>
          </a:p>
          <a:p>
            <a:pPr>
              <a:lnSpc>
                <a:spcPts val="1400"/>
              </a:lnSpc>
            </a:pPr>
            <a:r>
              <a:rPr lang="en-US" sz="1400" spc="600" dirty="0">
                <a:solidFill>
                  <a:srgbClr val="99003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●●●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995936" y="4811781"/>
            <a:ext cx="742511" cy="633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sz="1400" spc="600" dirty="0" smtClean="0">
                <a:solidFill>
                  <a:srgbClr val="FFC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●●●</a:t>
            </a:r>
            <a:br>
              <a:rPr lang="en-US" sz="1400" spc="600" dirty="0" smtClean="0">
                <a:solidFill>
                  <a:srgbClr val="FFC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400" spc="600" dirty="0" smtClean="0">
                <a:solidFill>
                  <a:srgbClr val="FFC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●●●</a:t>
            </a:r>
          </a:p>
          <a:p>
            <a:pPr>
              <a:lnSpc>
                <a:spcPts val="1400"/>
              </a:lnSpc>
            </a:pPr>
            <a:r>
              <a:rPr lang="en-US" sz="1400" spc="600" dirty="0">
                <a:solidFill>
                  <a:srgbClr val="FFC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●●●</a:t>
            </a:r>
          </a:p>
        </p:txBody>
      </p:sp>
    </p:spTree>
    <p:extLst>
      <p:ext uri="{BB962C8B-B14F-4D97-AF65-F5344CB8AC3E}">
        <p14:creationId xmlns:p14="http://schemas.microsoft.com/office/powerpoint/2010/main" val="208466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50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500"/>
                            </p:stCondLst>
                            <p:childTnLst>
                              <p:par>
                                <p:cTn id="5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500"/>
                            </p:stCondLst>
                            <p:childTnLst>
                              <p:par>
                                <p:cTn id="54" presetID="2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000"/>
                            </p:stCondLst>
                            <p:childTnLst>
                              <p:par>
                                <p:cTn id="5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9000"/>
                            </p:stCondLst>
                            <p:childTnLst>
                              <p:par>
                                <p:cTn id="6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39" grpId="1" animBg="1"/>
      <p:bldP spid="40" grpId="0" animBg="1"/>
      <p:bldP spid="40" grpId="1" animBg="1"/>
      <p:bldP spid="49" grpId="0"/>
      <p:bldP spid="51" grpId="0"/>
      <p:bldP spid="30" grpId="0"/>
      <p:bldP spid="30" grpId="1"/>
      <p:bldP spid="30" grpId="2"/>
      <p:bldP spid="30" grpId="3"/>
      <p:bldP spid="26" grpId="0" animBg="1"/>
      <p:bldP spid="34" grpId="0" animBg="1"/>
      <p:bldP spid="35" grpId="0"/>
      <p:bldP spid="3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Source (w/ scatter) vs. target (w/ gather)</a:t>
            </a:r>
          </a:p>
          <a:p>
            <a:r>
              <a:rPr lang="en-US" altLang="zh-CN" dirty="0" smtClean="0"/>
              <a:t>We propose “source” (gather-based)</a:t>
            </a:r>
            <a:endParaRPr lang="zh-CN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400" dirty="0"/>
              <a:t>Reprojection: Correspondence domain</a:t>
            </a:r>
            <a:endParaRPr lang="zh-CN" altLang="en-US" sz="3400" dirty="0"/>
          </a:p>
        </p:txBody>
      </p:sp>
      <p:sp>
        <p:nvSpPr>
          <p:cNvPr id="4" name="Rectangle 3"/>
          <p:cNvSpPr/>
          <p:nvPr/>
        </p:nvSpPr>
        <p:spPr>
          <a:xfrm>
            <a:off x="1349598" y="3035549"/>
            <a:ext cx="1697126" cy="169712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Rectangle 4"/>
          <p:cNvSpPr/>
          <p:nvPr/>
        </p:nvSpPr>
        <p:spPr>
          <a:xfrm>
            <a:off x="3929918" y="3035549"/>
            <a:ext cx="1697126" cy="1697127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Rectangle 5"/>
          <p:cNvSpPr/>
          <p:nvPr/>
        </p:nvSpPr>
        <p:spPr>
          <a:xfrm>
            <a:off x="6467974" y="3035549"/>
            <a:ext cx="1697126" cy="169712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Isosceles Triangle 6"/>
          <p:cNvSpPr/>
          <p:nvPr/>
        </p:nvSpPr>
        <p:spPr>
          <a:xfrm rot="1756235">
            <a:off x="1616729" y="3134235"/>
            <a:ext cx="1105920" cy="956621"/>
          </a:xfrm>
          <a:prstGeom prst="triangle">
            <a:avLst/>
          </a:prstGeom>
          <a:blipFill>
            <a:blip r:embed="rId3" cstate="print"/>
            <a:tile tx="0" ty="0" sx="100000" sy="100000" flip="none" algn="tl"/>
          </a:blipFill>
          <a:ln w="127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Isosceles Triangle 7"/>
          <p:cNvSpPr/>
          <p:nvPr/>
        </p:nvSpPr>
        <p:spPr>
          <a:xfrm rot="6369278">
            <a:off x="1575819" y="3276748"/>
            <a:ext cx="1105920" cy="956621"/>
          </a:xfrm>
          <a:prstGeom prst="triangle">
            <a:avLst/>
          </a:prstGeom>
          <a:blipFill>
            <a:blip r:embed="rId4" cstate="print"/>
            <a:tile tx="0" ty="0" sx="100000" sy="100000" flip="none" algn="tl"/>
          </a:blipFill>
          <a:ln w="127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Isosceles Triangle 11"/>
          <p:cNvSpPr/>
          <p:nvPr/>
        </p:nvSpPr>
        <p:spPr>
          <a:xfrm rot="1756235">
            <a:off x="6963047" y="3315258"/>
            <a:ext cx="1105920" cy="956621"/>
          </a:xfrm>
          <a:prstGeom prst="triangle">
            <a:avLst/>
          </a:prstGeom>
          <a:blipFill>
            <a:blip r:embed="rId3" cstate="print"/>
            <a:tile tx="0" ty="0" sx="100000" sy="100000" flip="none" algn="tl"/>
          </a:blipFill>
          <a:ln w="127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Isosceles Triangle 12"/>
          <p:cNvSpPr/>
          <p:nvPr/>
        </p:nvSpPr>
        <p:spPr>
          <a:xfrm rot="4561441">
            <a:off x="7025407" y="3517733"/>
            <a:ext cx="1105920" cy="956621"/>
          </a:xfrm>
          <a:prstGeom prst="triangle">
            <a:avLst/>
          </a:prstGeom>
          <a:blipFill>
            <a:blip r:embed="rId4" cstate="print"/>
            <a:tile tx="0" ty="0" sx="100000" sy="100000" flip="none" algn="tl"/>
          </a:blipFill>
          <a:ln w="127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Isosceles Triangle 13"/>
          <p:cNvSpPr/>
          <p:nvPr/>
        </p:nvSpPr>
        <p:spPr>
          <a:xfrm rot="1756235">
            <a:off x="4314388" y="3217541"/>
            <a:ext cx="1105920" cy="956621"/>
          </a:xfrm>
          <a:prstGeom prst="triangle">
            <a:avLst/>
          </a:prstGeom>
          <a:blipFill>
            <a:blip r:embed="rId3" cstate="print"/>
            <a:tile tx="0" ty="0" sx="100000" sy="100000" flip="none" algn="tl"/>
          </a:blipFill>
          <a:ln w="127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Isosceles Triangle 22"/>
          <p:cNvSpPr/>
          <p:nvPr/>
        </p:nvSpPr>
        <p:spPr>
          <a:xfrm rot="5400000">
            <a:off x="4299398" y="3425512"/>
            <a:ext cx="1105920" cy="956621"/>
          </a:xfrm>
          <a:prstGeom prst="triangle">
            <a:avLst/>
          </a:prstGeom>
          <a:blipFill>
            <a:blip r:embed="rId4" cstate="print"/>
            <a:tile tx="0" ty="0" sx="100000" sy="100000" flip="none" algn="tl"/>
          </a:blipFill>
          <a:ln w="127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69" name="Group 68"/>
          <p:cNvGrpSpPr/>
          <p:nvPr/>
        </p:nvGrpSpPr>
        <p:grpSpPr>
          <a:xfrm>
            <a:off x="1685048" y="5190145"/>
            <a:ext cx="1697126" cy="1378316"/>
            <a:chOff x="1685048" y="5435060"/>
            <a:chExt cx="1697126" cy="1378316"/>
          </a:xfrm>
        </p:grpSpPr>
        <p:sp>
          <p:nvSpPr>
            <p:cNvPr id="40" name="Rectangle 39"/>
            <p:cNvSpPr/>
            <p:nvPr/>
          </p:nvSpPr>
          <p:spPr>
            <a:xfrm>
              <a:off x="2041556" y="5435060"/>
              <a:ext cx="1018276" cy="1018276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3" name="Isosceles Triangle 42"/>
            <p:cNvSpPr/>
            <p:nvPr/>
          </p:nvSpPr>
          <p:spPr>
            <a:xfrm rot="1756235">
              <a:off x="2201835" y="5494272"/>
              <a:ext cx="663552" cy="573972"/>
            </a:xfrm>
            <a:prstGeom prst="triangle">
              <a:avLst/>
            </a:prstGeom>
            <a:solidFill>
              <a:srgbClr val="FF66CC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4" name="Isosceles Triangle 43"/>
            <p:cNvSpPr/>
            <p:nvPr/>
          </p:nvSpPr>
          <p:spPr>
            <a:xfrm rot="6369278">
              <a:off x="2177289" y="5579779"/>
              <a:ext cx="663552" cy="573973"/>
            </a:xfrm>
            <a:prstGeom prst="triangle">
              <a:avLst/>
            </a:prstGeom>
            <a:gradFill flip="none" rotWithShape="1">
              <a:gsLst>
                <a:gs pos="0">
                  <a:srgbClr val="FF66CC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rgbClr val="92D050"/>
                </a:gs>
              </a:gsLst>
              <a:lin ang="10800000" scaled="1"/>
              <a:tileRect/>
            </a:gra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1685048" y="6444044"/>
              <a:ext cx="16971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 smtClean="0"/>
                <a:t>(source)</a:t>
              </a:r>
              <a:endParaRPr lang="zh-CN" altLang="en-US" dirty="0"/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6132104" y="5190145"/>
            <a:ext cx="1697126" cy="1387608"/>
            <a:chOff x="6132104" y="5435060"/>
            <a:chExt cx="1697126" cy="1387608"/>
          </a:xfrm>
        </p:grpSpPr>
        <p:sp>
          <p:nvSpPr>
            <p:cNvPr id="42" name="Rectangle 41"/>
            <p:cNvSpPr/>
            <p:nvPr/>
          </p:nvSpPr>
          <p:spPr>
            <a:xfrm>
              <a:off x="6465775" y="5435060"/>
              <a:ext cx="1018276" cy="1018276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8" name="Isosceles Triangle 47"/>
            <p:cNvSpPr/>
            <p:nvPr/>
          </p:nvSpPr>
          <p:spPr>
            <a:xfrm rot="1756235">
              <a:off x="6762819" y="5602885"/>
              <a:ext cx="663552" cy="573972"/>
            </a:xfrm>
            <a:prstGeom prst="triangle">
              <a:avLst/>
            </a:prstGeom>
            <a:solidFill>
              <a:srgbClr val="92D050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9" name="Isosceles Triangle 48"/>
            <p:cNvSpPr/>
            <p:nvPr/>
          </p:nvSpPr>
          <p:spPr>
            <a:xfrm rot="4561441">
              <a:off x="6800235" y="5724370"/>
              <a:ext cx="663552" cy="573973"/>
            </a:xfrm>
            <a:prstGeom prst="triangle">
              <a:avLst/>
            </a:prstGeom>
            <a:gradFill flip="none" rotWithShape="1">
              <a:gsLst>
                <a:gs pos="0">
                  <a:srgbClr val="FF66CC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rgbClr val="92D050"/>
                </a:gs>
              </a:gsLst>
              <a:lin ang="0" scaled="1"/>
              <a:tileRect/>
            </a:gra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6132104" y="6453336"/>
              <a:ext cx="16971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 smtClean="0"/>
                <a:t>(source)</a:t>
              </a:r>
              <a:endParaRPr lang="zh-CN" altLang="en-US" dirty="0"/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3743928" y="5190145"/>
            <a:ext cx="2194055" cy="1378316"/>
            <a:chOff x="3743928" y="5435060"/>
            <a:chExt cx="2194055" cy="1378316"/>
          </a:xfrm>
        </p:grpSpPr>
        <p:sp>
          <p:nvSpPr>
            <p:cNvPr id="41" name="Rectangle 40"/>
            <p:cNvSpPr/>
            <p:nvPr/>
          </p:nvSpPr>
          <p:spPr>
            <a:xfrm>
              <a:off x="3743928" y="5435060"/>
              <a:ext cx="1018276" cy="1018276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0" name="Isosceles Triangle 49"/>
            <p:cNvSpPr/>
            <p:nvPr/>
          </p:nvSpPr>
          <p:spPr>
            <a:xfrm rot="1756235">
              <a:off x="3974610" y="5544255"/>
              <a:ext cx="663552" cy="573972"/>
            </a:xfrm>
            <a:prstGeom prst="triangle">
              <a:avLst/>
            </a:prstGeom>
            <a:solidFill>
              <a:srgbClr val="92D050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1" name="Isosceles Triangle 50"/>
            <p:cNvSpPr/>
            <p:nvPr/>
          </p:nvSpPr>
          <p:spPr>
            <a:xfrm rot="5400000">
              <a:off x="3965616" y="5669038"/>
              <a:ext cx="663552" cy="573973"/>
            </a:xfrm>
            <a:prstGeom prst="triangle">
              <a:avLst/>
            </a:prstGeom>
            <a:gradFill flip="none" rotWithShape="1">
              <a:gsLst>
                <a:gs pos="0">
                  <a:srgbClr val="FF66CC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rgbClr val="92D050"/>
                </a:gs>
              </a:gsLst>
              <a:lin ang="0" scaled="1"/>
              <a:tileRect/>
            </a:gra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4919707" y="5435060"/>
              <a:ext cx="1018276" cy="1018276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7" name="Isosceles Triangle 56"/>
            <p:cNvSpPr/>
            <p:nvPr/>
          </p:nvSpPr>
          <p:spPr>
            <a:xfrm rot="1756235">
              <a:off x="5150389" y="5544255"/>
              <a:ext cx="663552" cy="573972"/>
            </a:xfrm>
            <a:prstGeom prst="triangle">
              <a:avLst/>
            </a:prstGeom>
            <a:solidFill>
              <a:srgbClr val="FF66CC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8" name="Isosceles Triangle 57"/>
            <p:cNvSpPr/>
            <p:nvPr/>
          </p:nvSpPr>
          <p:spPr>
            <a:xfrm rot="5400000">
              <a:off x="5141395" y="5669038"/>
              <a:ext cx="663552" cy="573973"/>
            </a:xfrm>
            <a:prstGeom prst="triangle">
              <a:avLst/>
            </a:prstGeom>
            <a:gradFill flip="none" rotWithShape="1">
              <a:gsLst>
                <a:gs pos="0">
                  <a:srgbClr val="FF66CC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rgbClr val="92D050"/>
                </a:gs>
              </a:gsLst>
              <a:lin ang="10800000" scaled="1"/>
              <a:tileRect/>
            </a:gra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3969396" y="6444044"/>
              <a:ext cx="16971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 smtClean="0"/>
                <a:t>(target)</a:t>
              </a:r>
              <a:endParaRPr lang="zh-CN" altLang="en-US" dirty="0"/>
            </a:p>
          </p:txBody>
        </p:sp>
      </p:grpSp>
      <p:sp>
        <p:nvSpPr>
          <p:cNvPr id="60" name="Arc 59"/>
          <p:cNvSpPr/>
          <p:nvPr/>
        </p:nvSpPr>
        <p:spPr>
          <a:xfrm rot="19611747">
            <a:off x="1872283" y="4911620"/>
            <a:ext cx="2954903" cy="776807"/>
          </a:xfrm>
          <a:prstGeom prst="arc">
            <a:avLst>
              <a:gd name="adj1" fmla="val 11347733"/>
              <a:gd name="adj2" fmla="val 21091432"/>
            </a:avLst>
          </a:prstGeom>
          <a:ln w="38100">
            <a:solidFill>
              <a:srgbClr val="7030A0"/>
            </a:solidFill>
            <a:headEnd type="none" w="med" len="med"/>
            <a:tailEnd type="arrow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Arc 60"/>
          <p:cNvSpPr/>
          <p:nvPr/>
        </p:nvSpPr>
        <p:spPr>
          <a:xfrm rot="1973157" flipH="1">
            <a:off x="3966932" y="4954764"/>
            <a:ext cx="3282897" cy="1067988"/>
          </a:xfrm>
          <a:prstGeom prst="arc">
            <a:avLst>
              <a:gd name="adj1" fmla="val 11347733"/>
              <a:gd name="adj2" fmla="val 21091432"/>
            </a:avLst>
          </a:prstGeom>
          <a:ln w="38100">
            <a:solidFill>
              <a:srgbClr val="7030A0"/>
            </a:solidFill>
            <a:headEnd type="none" w="med" len="med"/>
            <a:tailEnd type="arrow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Freeform 61"/>
          <p:cNvSpPr/>
          <p:nvPr/>
        </p:nvSpPr>
        <p:spPr>
          <a:xfrm>
            <a:off x="1524000" y="4215325"/>
            <a:ext cx="2519680" cy="1767840"/>
          </a:xfrm>
          <a:custGeom>
            <a:avLst/>
            <a:gdLst>
              <a:gd name="connsiteX0" fmla="*/ 2519680 w 2519680"/>
              <a:gd name="connsiteY0" fmla="*/ 1767840 h 1767840"/>
              <a:gd name="connsiteX1" fmla="*/ 1198880 w 2519680"/>
              <a:gd name="connsiteY1" fmla="*/ 1310640 h 1767840"/>
              <a:gd name="connsiteX2" fmla="*/ 0 w 2519680"/>
              <a:gd name="connsiteY2" fmla="*/ 0 h 1767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19680" h="1767840">
                <a:moveTo>
                  <a:pt x="2519680" y="1767840"/>
                </a:moveTo>
                <a:cubicBezTo>
                  <a:pt x="2069253" y="1686560"/>
                  <a:pt x="1618827" y="1605280"/>
                  <a:pt x="1198880" y="1310640"/>
                </a:cubicBezTo>
                <a:cubicBezTo>
                  <a:pt x="778933" y="1016000"/>
                  <a:pt x="389466" y="508000"/>
                  <a:pt x="0" y="0"/>
                </a:cubicBezTo>
              </a:path>
            </a:pathLst>
          </a:custGeom>
          <a:ln w="38100">
            <a:solidFill>
              <a:srgbClr val="7030A0"/>
            </a:solidFill>
            <a:headEnd type="none" w="med" len="med"/>
            <a:tailEnd type="arrow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3" name="Freeform 62"/>
          <p:cNvSpPr/>
          <p:nvPr/>
        </p:nvSpPr>
        <p:spPr>
          <a:xfrm>
            <a:off x="5212080" y="4703005"/>
            <a:ext cx="2021840" cy="1280160"/>
          </a:xfrm>
          <a:custGeom>
            <a:avLst/>
            <a:gdLst>
              <a:gd name="connsiteX0" fmla="*/ 0 w 2021840"/>
              <a:gd name="connsiteY0" fmla="*/ 1280160 h 1280160"/>
              <a:gd name="connsiteX1" fmla="*/ 1330960 w 2021840"/>
              <a:gd name="connsiteY1" fmla="*/ 995680 h 1280160"/>
              <a:gd name="connsiteX2" fmla="*/ 2021840 w 2021840"/>
              <a:gd name="connsiteY2" fmla="*/ 0 h 1280160"/>
              <a:gd name="connsiteX0" fmla="*/ 0 w 2021840"/>
              <a:gd name="connsiteY0" fmla="*/ 1280160 h 1280160"/>
              <a:gd name="connsiteX1" fmla="*/ 1158240 w 2021840"/>
              <a:gd name="connsiteY1" fmla="*/ 944880 h 1280160"/>
              <a:gd name="connsiteX2" fmla="*/ 2021840 w 2021840"/>
              <a:gd name="connsiteY2" fmla="*/ 0 h 1280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21840" h="1280160">
                <a:moveTo>
                  <a:pt x="0" y="1280160"/>
                </a:moveTo>
                <a:cubicBezTo>
                  <a:pt x="496993" y="1244600"/>
                  <a:pt x="821267" y="1158240"/>
                  <a:pt x="1158240" y="944880"/>
                </a:cubicBezTo>
                <a:cubicBezTo>
                  <a:pt x="1495213" y="731520"/>
                  <a:pt x="1844886" y="391160"/>
                  <a:pt x="2021840" y="0"/>
                </a:cubicBezTo>
              </a:path>
            </a:pathLst>
          </a:custGeom>
          <a:ln w="38100">
            <a:solidFill>
              <a:srgbClr val="7030A0"/>
            </a:solidFill>
            <a:headEnd type="none" w="med" len="med"/>
            <a:tailEnd type="arrow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363622" y="5378637"/>
            <a:ext cx="13264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i="1" dirty="0" smtClean="0"/>
              <a:t>Motion flow</a:t>
            </a:r>
            <a:br>
              <a:rPr lang="en-US" altLang="zh-CN" i="1" dirty="0" smtClean="0"/>
            </a:br>
            <a:r>
              <a:rPr lang="en-US" altLang="zh-CN" i="1" dirty="0" smtClean="0"/>
              <a:t> vectors</a:t>
            </a:r>
            <a:endParaRPr lang="zh-CN" altLang="en-US" dirty="0"/>
          </a:p>
        </p:txBody>
      </p:sp>
      <p:sp>
        <p:nvSpPr>
          <p:cNvPr id="75" name="Freeform 74"/>
          <p:cNvSpPr/>
          <p:nvPr/>
        </p:nvSpPr>
        <p:spPr>
          <a:xfrm>
            <a:off x="2184400" y="4713165"/>
            <a:ext cx="5019040" cy="1259886"/>
          </a:xfrm>
          <a:custGeom>
            <a:avLst/>
            <a:gdLst>
              <a:gd name="connsiteX0" fmla="*/ 0 w 5019040"/>
              <a:gd name="connsiteY0" fmla="*/ 1097280 h 1259886"/>
              <a:gd name="connsiteX1" fmla="*/ 2946400 w 5019040"/>
              <a:gd name="connsiteY1" fmla="*/ 1168400 h 1259886"/>
              <a:gd name="connsiteX2" fmla="*/ 5019040 w 5019040"/>
              <a:gd name="connsiteY2" fmla="*/ 0 h 125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19040" h="1259886">
                <a:moveTo>
                  <a:pt x="0" y="1097280"/>
                </a:moveTo>
                <a:cubicBezTo>
                  <a:pt x="1054946" y="1224280"/>
                  <a:pt x="2109893" y="1351280"/>
                  <a:pt x="2946400" y="1168400"/>
                </a:cubicBezTo>
                <a:cubicBezTo>
                  <a:pt x="3782907" y="985520"/>
                  <a:pt x="4400973" y="492760"/>
                  <a:pt x="5019040" y="0"/>
                </a:cubicBezTo>
              </a:path>
            </a:pathLst>
          </a:custGeom>
          <a:ln w="38100">
            <a:solidFill>
              <a:srgbClr val="7030A0"/>
            </a:solidFill>
            <a:headEnd type="none" w="med" len="med"/>
            <a:tailEnd type="arrow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76" name="Freeform 75"/>
          <p:cNvSpPr/>
          <p:nvPr/>
        </p:nvSpPr>
        <p:spPr>
          <a:xfrm>
            <a:off x="1544320" y="4235645"/>
            <a:ext cx="5425440" cy="1955698"/>
          </a:xfrm>
          <a:custGeom>
            <a:avLst/>
            <a:gdLst>
              <a:gd name="connsiteX0" fmla="*/ 5425440 w 5425440"/>
              <a:gd name="connsiteY0" fmla="*/ 1838960 h 1955698"/>
              <a:gd name="connsiteX1" fmla="*/ 3281680 w 5425440"/>
              <a:gd name="connsiteY1" fmla="*/ 1757680 h 1955698"/>
              <a:gd name="connsiteX2" fmla="*/ 0 w 5425440"/>
              <a:gd name="connsiteY2" fmla="*/ 0 h 1955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425440" h="1955698">
                <a:moveTo>
                  <a:pt x="5425440" y="1838960"/>
                </a:moveTo>
                <a:cubicBezTo>
                  <a:pt x="4805680" y="1951566"/>
                  <a:pt x="4185920" y="2064173"/>
                  <a:pt x="3281680" y="1757680"/>
                </a:cubicBezTo>
                <a:cubicBezTo>
                  <a:pt x="2377440" y="1451187"/>
                  <a:pt x="1188720" y="725593"/>
                  <a:pt x="0" y="0"/>
                </a:cubicBezTo>
              </a:path>
            </a:pathLst>
          </a:custGeom>
          <a:ln w="38100">
            <a:solidFill>
              <a:srgbClr val="7030A0"/>
            </a:solidFill>
            <a:headEnd type="none" w="med" len="med"/>
            <a:tailEnd type="arrow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347666" y="3719156"/>
            <a:ext cx="396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… </a:t>
            </a:r>
            <a:endParaRPr lang="zh-CN" altLang="en-US" i="1" dirty="0"/>
          </a:p>
        </p:txBody>
      </p:sp>
      <p:sp>
        <p:nvSpPr>
          <p:cNvPr id="46" name="TextBox 45"/>
          <p:cNvSpPr txBox="1"/>
          <p:nvPr/>
        </p:nvSpPr>
        <p:spPr>
          <a:xfrm>
            <a:off x="5908690" y="3719156"/>
            <a:ext cx="396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… </a:t>
            </a:r>
            <a:endParaRPr lang="zh-CN" altLang="en-US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3940027" y="796642"/>
            <a:ext cx="48340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altLang="zh-CN" sz="2000" i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-- Domain where the motion flows </a:t>
            </a:r>
            <a:r>
              <a:rPr lang="en-US" altLang="zh-CN" sz="2000" i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are </a:t>
            </a:r>
            <a:r>
              <a:rPr lang="en-US" altLang="zh-CN" sz="2000" i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stored</a:t>
            </a:r>
            <a:endParaRPr lang="en-US" altLang="zh-CN" sz="20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349597" y="4725144"/>
            <a:ext cx="1697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Frame </a:t>
            </a:r>
            <a:r>
              <a:rPr lang="en-US" altLang="zh-CN" i="1" dirty="0" smtClean="0">
                <a:latin typeface="Cambria Math" pitchFamily="18" charset="0"/>
                <a:ea typeface="Cambria Math" pitchFamily="18" charset="0"/>
              </a:rPr>
              <a:t>t</a:t>
            </a:r>
            <a:endParaRPr lang="zh-CN" altLang="en-US" i="1" dirty="0">
              <a:latin typeface="Cambria Math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465775" y="4725144"/>
            <a:ext cx="1699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Frame </a:t>
            </a:r>
            <a:r>
              <a:rPr lang="en-US" altLang="zh-CN" i="1" dirty="0" smtClean="0">
                <a:latin typeface="Cambria Math" pitchFamily="18" charset="0"/>
                <a:ea typeface="Cambria Math" pitchFamily="18" charset="0"/>
              </a:rPr>
              <a:t>t </a:t>
            </a:r>
            <a:r>
              <a:rPr lang="en-US" altLang="zh-CN" dirty="0" smtClean="0">
                <a:latin typeface="Cambria Math" pitchFamily="18" charset="0"/>
                <a:ea typeface="Cambria Math" pitchFamily="18" charset="0"/>
              </a:rPr>
              <a:t>+1</a:t>
            </a:r>
            <a:endParaRPr lang="zh-CN" altLang="en-US" dirty="0">
              <a:latin typeface="Cambria Math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929918" y="4738953"/>
            <a:ext cx="1697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Frame </a:t>
            </a:r>
            <a:r>
              <a:rPr lang="en-US" altLang="zh-CN" i="1" dirty="0" smtClean="0">
                <a:latin typeface="Cambria Math" pitchFamily="18" charset="0"/>
                <a:ea typeface="Cambria Math" pitchFamily="18" charset="0"/>
              </a:rPr>
              <a:t>t </a:t>
            </a:r>
            <a:r>
              <a:rPr lang="en-US" altLang="zh-CN" dirty="0" smtClean="0">
                <a:latin typeface="Cambria Math" pitchFamily="18" charset="0"/>
                <a:ea typeface="Cambria Math" pitchFamily="18" charset="0"/>
              </a:rPr>
              <a:t>+</a:t>
            </a:r>
            <a:r>
              <a:rPr lang="el-GR" altLang="zh-CN" i="1" dirty="0" smtClean="0">
                <a:latin typeface="Cambria Math" pitchFamily="18" charset="0"/>
                <a:ea typeface="Cambria Math" pitchFamily="18" charset="0"/>
              </a:rPr>
              <a:t>α</a:t>
            </a:r>
            <a:endParaRPr lang="zh-CN" altLang="en-US" i="1" dirty="0">
              <a:latin typeface="Cambria Math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4679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73" grpId="0"/>
      <p:bldP spid="75" grpId="0" animBg="1"/>
      <p:bldP spid="76" grpId="0" animBg="1"/>
      <p:bldP spid="5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15987</TotalTime>
  <Words>3319</Words>
  <Application>Microsoft Office PowerPoint</Application>
  <PresentationFormat>On-screen Show (4:3)</PresentationFormat>
  <Paragraphs>577</Paragraphs>
  <Slides>31</Slides>
  <Notes>31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 Image-Based Bidirectional  Scene Reprojection       Lei Yang1, Yu-Chiu Tse1,  Pedro Sander1, Jason Lawrence2, Diego Nehab3,4, Hugues Hoppe3,  Clara Wilkins5</vt:lpstr>
      <vt:lpstr>Outline</vt:lpstr>
      <vt:lpstr>Goal</vt:lpstr>
      <vt:lpstr>Reprojection for data reuse</vt:lpstr>
      <vt:lpstr>Reprojection for data reuse</vt:lpstr>
      <vt:lpstr>Reprojection: Temporal direction</vt:lpstr>
      <vt:lpstr>Reprojection: Data access</vt:lpstr>
      <vt:lpstr>Reprojection: Data access</vt:lpstr>
      <vt:lpstr>Reprojection: Correspondence domain</vt:lpstr>
      <vt:lpstr>Overview of our approach</vt:lpstr>
      <vt:lpstr>Scene-assisted Bireproj</vt:lpstr>
      <vt:lpstr>Image-based Bireproj</vt:lpstr>
      <vt:lpstr>The iterative search algorithm</vt:lpstr>
      <vt:lpstr>The iterative search algorithm</vt:lpstr>
      <vt:lpstr>Visibility test criteria</vt:lpstr>
      <vt:lpstr>Additional search initialization</vt:lpstr>
      <vt:lpstr>Additional search initialization</vt:lpstr>
      <vt:lpstr>Interoperability</vt:lpstr>
      <vt:lpstr>Partitioned rendering</vt:lpstr>
      <vt:lpstr>Lag</vt:lpstr>
      <vt:lpstr>User study</vt:lpstr>
      <vt:lpstr>User study</vt:lpstr>
      <vt:lpstr>User study</vt:lpstr>
      <vt:lpstr>Results</vt:lpstr>
      <vt:lpstr>Results – the walking scene</vt:lpstr>
      <vt:lpstr>Results – the terrain scene</vt:lpstr>
      <vt:lpstr>Results – the head scene</vt:lpstr>
      <vt:lpstr>Results – motion blur</vt:lpstr>
      <vt:lpstr>Improved shading interpolation</vt:lpstr>
      <vt:lpstr>Conclusion</vt:lpstr>
      <vt:lpstr>Thanks!</vt:lpstr>
    </vt:vector>
  </TitlesOfParts>
  <Company>HKUST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Image</dc:title>
  <dc:creator>Yang Lei</dc:creator>
  <cp:lastModifiedBy>Yang Lei</cp:lastModifiedBy>
  <cp:revision>289</cp:revision>
  <dcterms:created xsi:type="dcterms:W3CDTF">2011-10-09T13:25:56Z</dcterms:created>
  <dcterms:modified xsi:type="dcterms:W3CDTF">2011-12-31T07:03:13Z</dcterms:modified>
</cp:coreProperties>
</file>