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sldIdLst>
    <p:sldId id="256" r:id="rId2"/>
    <p:sldId id="352" r:id="rId3"/>
    <p:sldId id="267" r:id="rId4"/>
    <p:sldId id="437" r:id="rId5"/>
    <p:sldId id="313" r:id="rId6"/>
    <p:sldId id="361" r:id="rId7"/>
    <p:sldId id="324" r:id="rId8"/>
    <p:sldId id="314" r:id="rId9"/>
    <p:sldId id="451" r:id="rId10"/>
    <p:sldId id="354" r:id="rId11"/>
    <p:sldId id="320" r:id="rId12"/>
    <p:sldId id="362" r:id="rId13"/>
    <p:sldId id="439" r:id="rId14"/>
    <p:sldId id="321" r:id="rId15"/>
    <p:sldId id="450" r:id="rId16"/>
    <p:sldId id="344" r:id="rId17"/>
    <p:sldId id="346" r:id="rId18"/>
    <p:sldId id="349" r:id="rId19"/>
    <p:sldId id="351" r:id="rId20"/>
    <p:sldId id="440" r:id="rId21"/>
    <p:sldId id="441" r:id="rId22"/>
    <p:sldId id="394" r:id="rId23"/>
    <p:sldId id="395" r:id="rId24"/>
    <p:sldId id="401" r:id="rId25"/>
    <p:sldId id="402" r:id="rId26"/>
    <p:sldId id="403" r:id="rId27"/>
    <p:sldId id="412" r:id="rId28"/>
    <p:sldId id="413" r:id="rId29"/>
    <p:sldId id="417" r:id="rId30"/>
    <p:sldId id="424" r:id="rId31"/>
    <p:sldId id="452" r:id="rId32"/>
    <p:sldId id="449" r:id="rId33"/>
    <p:sldId id="404" r:id="rId34"/>
    <p:sldId id="329" r:id="rId35"/>
    <p:sldId id="331" r:id="rId36"/>
    <p:sldId id="418" r:id="rId37"/>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D23"/>
    <a:srgbClr val="008C48"/>
    <a:srgbClr val="EE2E2F"/>
    <a:srgbClr val="E7282E"/>
    <a:srgbClr val="FFCCCC"/>
    <a:srgbClr val="FFA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605"/>
    <p:restoredTop sz="67541"/>
  </p:normalViewPr>
  <p:slideViewPr>
    <p:cSldViewPr snapToGrid="0" snapToObjects="1" showGuides="1">
      <p:cViewPr varScale="1">
        <p:scale>
          <a:sx n="78" d="100"/>
          <a:sy n="78" d="100"/>
        </p:scale>
        <p:origin x="200" y="176"/>
      </p:cViewPr>
      <p:guideLst>
        <p:guide orient="horz" pos="4224"/>
        <p:guide pos="72"/>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81CC0-5B3C-F04A-B7A6-FA8195A5F3CC}" type="datetimeFigureOut">
              <a:rPr lang="en-US" smtClean="0"/>
              <a:t>12/7/16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97847-867E-D64D-935C-561C73F613CA}" type="slidenum">
              <a:rPr lang="en-US" smtClean="0"/>
              <a:t>‹#›</a:t>
            </a:fld>
            <a:endParaRPr lang="en-US"/>
          </a:p>
        </p:txBody>
      </p:sp>
    </p:spTree>
    <p:extLst>
      <p:ext uri="{BB962C8B-B14F-4D97-AF65-F5344CB8AC3E}">
        <p14:creationId xmlns:p14="http://schemas.microsoft.com/office/powerpoint/2010/main" val="175897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1</a:t>
            </a:fld>
            <a:endParaRPr lang="en-US"/>
          </a:p>
        </p:txBody>
      </p:sp>
    </p:spTree>
    <p:extLst>
      <p:ext uri="{BB962C8B-B14F-4D97-AF65-F5344CB8AC3E}">
        <p14:creationId xmlns:p14="http://schemas.microsoft.com/office/powerpoint/2010/main" val="1597625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extension</a:t>
            </a:r>
            <a:r>
              <a:rPr lang="en-US" baseline="0" dirty="0" smtClean="0"/>
              <a:t> types are useful in different applications</a:t>
            </a:r>
            <a:r>
              <a:rPr lang="en-US" baseline="0" dirty="0" smtClean="0"/>
              <a:t>.</a:t>
            </a:r>
          </a:p>
          <a:p>
            <a:r>
              <a:rPr lang="en-US" baseline="0" dirty="0" smtClean="0"/>
              <a:t>Here, a texture is </a:t>
            </a:r>
            <a:r>
              <a:rPr lang="en-US" baseline="0" dirty="0" smtClean="0"/>
              <a:t>designed to </a:t>
            </a:r>
            <a:r>
              <a:rPr lang="en-US" baseline="0" dirty="0" smtClean="0"/>
              <a:t>be periodically repeated.</a:t>
            </a:r>
          </a:p>
          <a:p>
            <a:r>
              <a:rPr lang="en-US" baseline="0" dirty="0" smtClean="0"/>
              <a:t>Filtering must take that into account, otherwise you can get </a:t>
            </a:r>
            <a:r>
              <a:rPr lang="en-US" baseline="0" dirty="0" smtClean="0"/>
              <a:t>artifacts close to where </a:t>
            </a:r>
            <a:r>
              <a:rPr lang="en-US" baseline="0" dirty="0" smtClean="0"/>
              <a:t>the filtered tiles </a:t>
            </a:r>
            <a:r>
              <a:rPr lang="en-US" baseline="0" dirty="0" smtClean="0"/>
              <a:t>touch each other.</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Naturally, the problem </a:t>
            </a:r>
            <a:r>
              <a:rPr lang="en-US" baseline="0" dirty="0" smtClean="0"/>
              <a:t>disappears </a:t>
            </a:r>
            <a:r>
              <a:rPr lang="en-US" baseline="0" dirty="0" smtClean="0"/>
              <a:t>when we respect the input periodicity.</a:t>
            </a:r>
          </a:p>
        </p:txBody>
      </p:sp>
      <p:sp>
        <p:nvSpPr>
          <p:cNvPr id="4" name="Slide Number Placeholder 3"/>
          <p:cNvSpPr>
            <a:spLocks noGrp="1"/>
          </p:cNvSpPr>
          <p:nvPr>
            <p:ph type="sldNum" sz="quarter" idx="10"/>
          </p:nvPr>
        </p:nvSpPr>
        <p:spPr/>
        <p:txBody>
          <a:bodyPr/>
          <a:lstStyle/>
          <a:p>
            <a:fld id="{1AD97847-867E-D64D-935C-561C73F613CA}" type="slidenum">
              <a:rPr lang="en-US" smtClean="0"/>
              <a:t>10</a:t>
            </a:fld>
            <a:endParaRPr lang="en-US"/>
          </a:p>
        </p:txBody>
      </p:sp>
    </p:spTree>
    <p:extLst>
      <p:ext uri="{BB962C8B-B14F-4D97-AF65-F5344CB8AC3E}">
        <p14:creationId xmlns:p14="http://schemas.microsoft.com/office/powerpoint/2010/main" val="180402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perform filtering in the frequency domain, the type of transform we use define the </a:t>
            </a:r>
            <a:r>
              <a:rPr lang="en-US" baseline="0" dirty="0" smtClean="0"/>
              <a:t>periodicity </a:t>
            </a:r>
            <a:r>
              <a:rPr lang="en-US" baseline="0" dirty="0" smtClean="0"/>
              <a:t>of the input.</a:t>
            </a:r>
          </a:p>
          <a:p>
            <a:r>
              <a:rPr lang="en-US" baseline="0" dirty="0" smtClean="0"/>
              <a:t>The computations in the frequency domain are exact, even for filters that have infinite impulse responses.</a:t>
            </a:r>
          </a:p>
          <a:p>
            <a:endParaRPr lang="en-US" baseline="0" dirty="0" smtClean="0"/>
          </a:p>
          <a:p>
            <a:r>
              <a:rPr lang="en-US" baseline="0" dirty="0" smtClean="0"/>
              <a:t>In the time domain, when we perform a direct convolution, all we </a:t>
            </a:r>
            <a:r>
              <a:rPr lang="en-US" baseline="0" dirty="0" smtClean="0"/>
              <a:t>can define the value of the input out of bounds however we like.</a:t>
            </a:r>
            <a:endParaRPr lang="en-US" baseline="0" dirty="0" smtClean="0"/>
          </a:p>
          <a:p>
            <a:r>
              <a:rPr lang="en-US" baseline="0" dirty="0" smtClean="0"/>
              <a:t>The problem is much more complicated for the recursive part. </a:t>
            </a:r>
            <a:endParaRPr lang="en-US" baseline="0" dirty="0" smtClean="0"/>
          </a:p>
          <a:p>
            <a:r>
              <a:rPr lang="en-US" baseline="0" dirty="0" smtClean="0"/>
              <a:t>There</a:t>
            </a:r>
            <a:r>
              <a:rPr lang="en-US" baseline="0" dirty="0" smtClean="0"/>
              <a:t>, we need to know the value of </a:t>
            </a:r>
            <a:r>
              <a:rPr lang="en-US" baseline="0" dirty="0" smtClean="0"/>
              <a:t>/outputs/ </a:t>
            </a:r>
            <a:r>
              <a:rPr lang="en-US" baseline="0" dirty="0" smtClean="0"/>
              <a:t>out of bound. </a:t>
            </a:r>
          </a:p>
          <a:p>
            <a:r>
              <a:rPr lang="en-US" baseline="0" dirty="0" smtClean="0"/>
              <a:t>It is not obvious if this is even well defined.</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11</a:t>
            </a:fld>
            <a:endParaRPr lang="en-US"/>
          </a:p>
        </p:txBody>
      </p:sp>
    </p:spTree>
    <p:extLst>
      <p:ext uri="{BB962C8B-B14F-4D97-AF65-F5344CB8AC3E}">
        <p14:creationId xmlns:p14="http://schemas.microsoft.com/office/powerpoint/2010/main" val="82539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people end up doing in practice is to </a:t>
            </a:r>
            <a:r>
              <a:rPr lang="en-US" baseline="0" dirty="0" smtClean="0"/>
              <a:t>pad the input enough so that, by the time we reach the actual input, the influence of the elements out of the padding is negligible. </a:t>
            </a:r>
          </a:p>
          <a:p>
            <a:r>
              <a:rPr lang="en-US" baseline="0" dirty="0" smtClean="0"/>
              <a:t>The amount of padding depends on the effective support of the impulse response, and this can grow indefinitely depending on the filter.</a:t>
            </a:r>
          </a:p>
          <a:p>
            <a:r>
              <a:rPr lang="en-US" baseline="0" dirty="0" smtClean="0"/>
              <a:t>We waste memory with padding, then we waste computation outside of the input,  and finally get only approximate results.</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12</a:t>
            </a:fld>
            <a:endParaRPr lang="en-US"/>
          </a:p>
        </p:txBody>
      </p:sp>
    </p:spTree>
    <p:extLst>
      <p:ext uri="{BB962C8B-B14F-4D97-AF65-F5344CB8AC3E}">
        <p14:creationId xmlns:p14="http://schemas.microsoft.com/office/powerpoint/2010/main" val="26920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 that it is possible to</a:t>
            </a:r>
            <a:r>
              <a:rPr lang="en-US" baseline="0" dirty="0" smtClean="0"/>
              <a:t> filter infinite extensions exactly in the frequency domain inspires us </a:t>
            </a:r>
            <a:r>
              <a:rPr lang="en-US" baseline="0" dirty="0" smtClean="0"/>
              <a:t>to </a:t>
            </a:r>
            <a:r>
              <a:rPr lang="en-US" baseline="0" dirty="0" smtClean="0"/>
              <a:t>do the same in the time domain.</a:t>
            </a:r>
          </a:p>
          <a:p>
            <a:r>
              <a:rPr lang="en-US" baseline="0" dirty="0" smtClean="0"/>
              <a:t>Although there is no time to go over the derivation of the formulas during the talk, we will </a:t>
            </a:r>
            <a:r>
              <a:rPr lang="en-US" baseline="0" dirty="0" smtClean="0"/>
              <a:t>at least explain </a:t>
            </a:r>
            <a:r>
              <a:rPr lang="en-US" baseline="0" dirty="0" smtClean="0"/>
              <a:t>how they are used to create simple and efficient algorithms.</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13</a:t>
            </a:fld>
            <a:endParaRPr lang="en-US"/>
          </a:p>
        </p:txBody>
      </p:sp>
    </p:spTree>
    <p:extLst>
      <p:ext uri="{BB962C8B-B14F-4D97-AF65-F5344CB8AC3E}">
        <p14:creationId xmlns:p14="http://schemas.microsoft.com/office/powerpoint/2010/main" val="53923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we would like to be able to do is to start all the way from –infinity, filter past the input all the way to +infinity.</a:t>
            </a:r>
          </a:p>
          <a:p>
            <a:r>
              <a:rPr lang="en-US" baseline="0" dirty="0" smtClean="0"/>
              <a:t>Then come back all the way from +infinity filtering over the result of the previous pass, until we reach the beginning of the input.</a:t>
            </a:r>
          </a:p>
        </p:txBody>
      </p:sp>
      <p:sp>
        <p:nvSpPr>
          <p:cNvPr id="4" name="Slide Number Placeholder 3"/>
          <p:cNvSpPr>
            <a:spLocks noGrp="1"/>
          </p:cNvSpPr>
          <p:nvPr>
            <p:ph type="sldNum" sz="quarter" idx="10"/>
          </p:nvPr>
        </p:nvSpPr>
        <p:spPr/>
        <p:txBody>
          <a:bodyPr/>
          <a:lstStyle/>
          <a:p>
            <a:fld id="{1AD97847-867E-D64D-935C-561C73F613CA}" type="slidenum">
              <a:rPr lang="en-US" smtClean="0"/>
              <a:t>14</a:t>
            </a:fld>
            <a:endParaRPr lang="en-US"/>
          </a:p>
        </p:txBody>
      </p:sp>
    </p:spTree>
    <p:extLst>
      <p:ext uri="{BB962C8B-B14F-4D97-AF65-F5344CB8AC3E}">
        <p14:creationId xmlns:p14="http://schemas.microsoft.com/office/powerpoint/2010/main" val="85691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Instead, what we will do is find the initial feedback for the causal pass and the initial feedback for the anticausal pass.</a:t>
            </a:r>
          </a:p>
          <a:p>
            <a:r>
              <a:rPr lang="en-US" baseline="0" dirty="0" smtClean="0"/>
              <a:t>This way, we can complete the process in finite time by simply filtering the input </a:t>
            </a:r>
            <a:r>
              <a:rPr lang="en-US" baseline="0" dirty="0" smtClean="0"/>
              <a:t>forward and backward.</a:t>
            </a:r>
            <a:endParaRPr lang="en-US" baseline="0" dirty="0" smtClean="0"/>
          </a:p>
          <a:p>
            <a:r>
              <a:rPr lang="en-US" baseline="0" dirty="0" smtClean="0"/>
              <a:t>The question becomes how to obtain these feedbacks in closed form. </a:t>
            </a:r>
          </a:p>
          <a:p>
            <a:r>
              <a:rPr lang="en-US" baseline="0" dirty="0" smtClean="0"/>
              <a:t>Of course this will depend on the type of input extension.</a:t>
            </a:r>
          </a:p>
        </p:txBody>
      </p:sp>
      <p:sp>
        <p:nvSpPr>
          <p:cNvPr id="4" name="Slide Number Placeholder 3"/>
          <p:cNvSpPr>
            <a:spLocks noGrp="1"/>
          </p:cNvSpPr>
          <p:nvPr>
            <p:ph type="sldNum" sz="quarter" idx="10"/>
          </p:nvPr>
        </p:nvSpPr>
        <p:spPr/>
        <p:txBody>
          <a:bodyPr/>
          <a:lstStyle/>
          <a:p>
            <a:fld id="{1AD97847-867E-D64D-935C-561C73F613CA}" type="slidenum">
              <a:rPr lang="en-US" smtClean="0"/>
              <a:t>15</a:t>
            </a:fld>
            <a:endParaRPr lang="en-US"/>
          </a:p>
        </p:txBody>
      </p:sp>
    </p:spTree>
    <p:extLst>
      <p:ext uri="{BB962C8B-B14F-4D97-AF65-F5344CB8AC3E}">
        <p14:creationId xmlns:p14="http://schemas.microsoft.com/office/powerpoint/2010/main" val="91087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constant padding extension, </a:t>
            </a:r>
            <a:r>
              <a:rPr lang="en-US" baseline="0" dirty="0" smtClean="0"/>
              <a:t>each of the outputs of the causal pass before the input can be written in terms of an infinite series that depends only on the padding value.</a:t>
            </a:r>
          </a:p>
          <a:p>
            <a:r>
              <a:rPr lang="en-US" baseline="0" dirty="0" smtClean="0"/>
              <a:t>This series can be solved in closed form to obtain the first feedback we need.</a:t>
            </a:r>
          </a:p>
          <a:p>
            <a:r>
              <a:rPr lang="en-US" baseline="0" dirty="0" smtClean="0"/>
              <a:t>All we need is a matrix multiply. We can precompute the matrix because it depends only on the filter coefficients.</a:t>
            </a:r>
          </a:p>
          <a:p>
            <a:r>
              <a:rPr lang="en-US" baseline="0" dirty="0" smtClean="0"/>
              <a:t>So now we can continue with the causal pass over the input until we reach the padding on the other side.</a:t>
            </a:r>
          </a:p>
          <a:p>
            <a:endParaRPr lang="en-US" baseline="0" dirty="0" smtClean="0"/>
          </a:p>
          <a:p>
            <a:r>
              <a:rPr lang="en-US" baseline="0" dirty="0" smtClean="0"/>
              <a:t>Here, we can express each output after the input as a series that depend only on the last output of the causal pass and on the input padding.</a:t>
            </a:r>
          </a:p>
          <a:p>
            <a:r>
              <a:rPr lang="en-US" baseline="0" dirty="0" smtClean="0"/>
              <a:t>In turn, this allow us to express each output of the anticausal pass as an infinite series as well.</a:t>
            </a:r>
          </a:p>
          <a:p>
            <a:r>
              <a:rPr lang="en-US" baseline="0" dirty="0" smtClean="0"/>
              <a:t>This series is harder to solve in closed form, but it can also be done. This is how we get the initial feedback for the anticausal pass.</a:t>
            </a:r>
          </a:p>
          <a:p>
            <a:r>
              <a:rPr lang="en-US" baseline="0" dirty="0" smtClean="0"/>
              <a:t>We can now finish the processing.</a:t>
            </a:r>
          </a:p>
        </p:txBody>
      </p:sp>
      <p:sp>
        <p:nvSpPr>
          <p:cNvPr id="4" name="Slide Number Placeholder 3"/>
          <p:cNvSpPr>
            <a:spLocks noGrp="1"/>
          </p:cNvSpPr>
          <p:nvPr>
            <p:ph type="sldNum" sz="quarter" idx="10"/>
          </p:nvPr>
        </p:nvSpPr>
        <p:spPr/>
        <p:txBody>
          <a:bodyPr/>
          <a:lstStyle/>
          <a:p>
            <a:fld id="{1AD97847-867E-D64D-935C-561C73F613CA}" type="slidenum">
              <a:rPr lang="en-US" smtClean="0"/>
              <a:t>16</a:t>
            </a:fld>
            <a:endParaRPr lang="en-US"/>
          </a:p>
        </p:txBody>
      </p:sp>
    </p:spTree>
    <p:extLst>
      <p:ext uri="{BB962C8B-B14F-4D97-AF65-F5344CB8AC3E}">
        <p14:creationId xmlns:p14="http://schemas.microsoft.com/office/powerpoint/2010/main" val="92433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periodic extension, the trick</a:t>
            </a:r>
            <a:r>
              <a:rPr lang="en-US" baseline="0" dirty="0" smtClean="0"/>
              <a:t> </a:t>
            </a:r>
            <a:r>
              <a:rPr lang="en-US" dirty="0" smtClean="0"/>
              <a:t>is to perform a first pass over the input in which we assume the initial feedback to be zero.</a:t>
            </a:r>
          </a:p>
          <a:p>
            <a:r>
              <a:rPr lang="en-US" dirty="0" smtClean="0"/>
              <a:t>Using the last output of this pass, we can solve for the actual</a:t>
            </a:r>
            <a:r>
              <a:rPr lang="en-US" baseline="0" dirty="0" smtClean="0"/>
              <a:t> initial feedback.</a:t>
            </a:r>
          </a:p>
          <a:p>
            <a:r>
              <a:rPr lang="en-US" baseline="0" dirty="0" smtClean="0"/>
              <a:t>This means we can perform a second pass over the input, this time correctly filtering the infinite periodic extension.</a:t>
            </a:r>
          </a:p>
          <a:p>
            <a:endParaRPr lang="en-US" baseline="0" dirty="0" smtClean="0"/>
          </a:p>
          <a:p>
            <a:r>
              <a:rPr lang="en-US" baseline="0" dirty="0" smtClean="0"/>
              <a:t>Since we know the output is also periodic, the initialization of the anticausal pass proceeds in exactly the same.</a:t>
            </a:r>
          </a:p>
          <a:p>
            <a:r>
              <a:rPr lang="en-US" baseline="0" dirty="0" smtClean="0"/>
              <a:t>We do a mock first pass, save the last output, compute the actual initial feedback, and perform the second pass filtering the infinite extension.</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17</a:t>
            </a:fld>
            <a:endParaRPr lang="en-US"/>
          </a:p>
        </p:txBody>
      </p:sp>
    </p:spTree>
    <p:extLst>
      <p:ext uri="{BB962C8B-B14F-4D97-AF65-F5344CB8AC3E}">
        <p14:creationId xmlns:p14="http://schemas.microsoft.com/office/powerpoint/2010/main" val="683717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periodic reflection is the hardest to crack.</a:t>
            </a:r>
          </a:p>
          <a:p>
            <a:r>
              <a:rPr lang="en-US" dirty="0" smtClean="0"/>
              <a:t>We again perform</a:t>
            </a:r>
            <a:r>
              <a:rPr lang="en-US" baseline="0" dirty="0" smtClean="0"/>
              <a:t> a mock causal pass over the input assuming the feedback is zero.</a:t>
            </a:r>
          </a:p>
          <a:p>
            <a:r>
              <a:rPr lang="en-US" baseline="0" dirty="0" smtClean="0"/>
              <a:t>Unfortunately, this is not enough for us to figure out the correct initial feedback for the causal pass.</a:t>
            </a:r>
          </a:p>
          <a:p>
            <a:r>
              <a:rPr lang="en-US" baseline="0" dirty="0" smtClean="0"/>
              <a:t>So we perform a first anticausal pass, assuming a zero feedback, directly on top of the output of the mock first causal pass.</a:t>
            </a:r>
          </a:p>
          <a:p>
            <a:r>
              <a:rPr lang="en-US" baseline="0" dirty="0" smtClean="0"/>
              <a:t>Now we have enough information to compute the correct feedbacks. </a:t>
            </a:r>
          </a:p>
          <a:p>
            <a:r>
              <a:rPr lang="en-US" baseline="0" dirty="0" smtClean="0"/>
              <a:t>We do this based on the last outputs of the mock causal and anticausal passes.</a:t>
            </a:r>
          </a:p>
          <a:p>
            <a:r>
              <a:rPr lang="en-US" baseline="0" dirty="0" smtClean="0"/>
              <a:t>Once we have the correct feedbacks, we can go back and perform the actual causal and anticausal passes to obtain the result of filtering the infinite extension.</a:t>
            </a:r>
          </a:p>
          <a:p>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18</a:t>
            </a:fld>
            <a:endParaRPr lang="en-US"/>
          </a:p>
        </p:txBody>
      </p:sp>
    </p:spTree>
    <p:extLst>
      <p:ext uri="{BB962C8B-B14F-4D97-AF65-F5344CB8AC3E}">
        <p14:creationId xmlns:p14="http://schemas.microsoft.com/office/powerpoint/2010/main" val="2079929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paper, we show that all required matrices exist, so long as the recursive filters are stable. </a:t>
            </a:r>
          </a:p>
          <a:p>
            <a:r>
              <a:rPr lang="en-US" baseline="0" dirty="0" smtClean="0"/>
              <a:t>This means we can perform exact filtering of all infinite extensions in O (r n).</a:t>
            </a:r>
            <a:endParaRPr lang="en-US" baseline="0" dirty="0"/>
          </a:p>
          <a:p>
            <a:r>
              <a:rPr lang="en-US" baseline="0" dirty="0" smtClean="0"/>
              <a:t>The periodic extensions require twice as much computation.</a:t>
            </a:r>
          </a:p>
          <a:p>
            <a:r>
              <a:rPr lang="en-US" baseline="0" dirty="0" smtClean="0"/>
              <a:t>However, when we perform computations in parallel, this additional cost disappears.</a:t>
            </a:r>
          </a:p>
        </p:txBody>
      </p:sp>
      <p:sp>
        <p:nvSpPr>
          <p:cNvPr id="4" name="Slide Number Placeholder 3"/>
          <p:cNvSpPr>
            <a:spLocks noGrp="1"/>
          </p:cNvSpPr>
          <p:nvPr>
            <p:ph type="sldNum" sz="quarter" idx="10"/>
          </p:nvPr>
        </p:nvSpPr>
        <p:spPr/>
        <p:txBody>
          <a:bodyPr/>
          <a:lstStyle/>
          <a:p>
            <a:fld id="{1AD97847-867E-D64D-935C-561C73F613CA}" type="slidenum">
              <a:rPr lang="en-US" smtClean="0"/>
              <a:t>19</a:t>
            </a:fld>
            <a:endParaRPr lang="en-US"/>
          </a:p>
        </p:txBody>
      </p:sp>
    </p:spTree>
    <p:extLst>
      <p:ext uri="{BB962C8B-B14F-4D97-AF65-F5344CB8AC3E}">
        <p14:creationId xmlns:p14="http://schemas.microsoft.com/office/powerpoint/2010/main" val="192133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talk has three parts. In the introduction, we’ll review recursive filters, try to convince you that they are an important tool in image processing, and describe the initialization problem that they suffer from.</a:t>
            </a:r>
          </a:p>
          <a:p>
            <a:endParaRPr lang="en-US" baseline="0" dirty="0" smtClean="0"/>
          </a:p>
          <a:p>
            <a:r>
              <a:rPr lang="en-US" baseline="0" dirty="0" smtClean="0"/>
              <a:t>We will then describe our solution to this problem, which is to filter infinite extensions of the input exactly. In other words, we found closed-form formulas that solve the initialization problems.  These can be used to create simple and efficient algorithms.</a:t>
            </a:r>
          </a:p>
          <a:p>
            <a:endParaRPr lang="en-US" baseline="0" dirty="0" smtClean="0"/>
          </a:p>
          <a:p>
            <a:r>
              <a:rPr lang="en-US" baseline="0" dirty="0" smtClean="0"/>
              <a:t>We will finish the talk describing how these new formulas fit with recent advances in parallel recursive filtering on the GPU. </a:t>
            </a:r>
          </a:p>
          <a:p>
            <a:r>
              <a:rPr lang="en-US" baseline="0" dirty="0" smtClean="0"/>
              <a:t>The result is that we can now filter infinite </a:t>
            </a:r>
            <a:r>
              <a:rPr lang="en-US" sz="1400" baseline="0" dirty="0" smtClean="0"/>
              <a:t>extensions</a:t>
            </a:r>
            <a:r>
              <a:rPr lang="en-US" baseline="0" dirty="0" smtClean="0"/>
              <a:t> exactly, and do so faster even than previous algorithms that ignored the problem at the boundaries.</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2</a:t>
            </a:fld>
            <a:endParaRPr lang="en-US"/>
          </a:p>
        </p:txBody>
      </p:sp>
    </p:spTree>
    <p:extLst>
      <p:ext uri="{BB962C8B-B14F-4D97-AF65-F5344CB8AC3E}">
        <p14:creationId xmlns:p14="http://schemas.microsoft.com/office/powerpoint/2010/main" val="974573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now show a modification of the parallel recursive filtering algorithm we presented here in 2011 to filter infinite input extensions.</a:t>
            </a:r>
          </a:p>
          <a:p>
            <a:r>
              <a:rPr lang="en-US" baseline="0" dirty="0" smtClean="0"/>
              <a:t>The result are the fastest recursive filtering algorithms to date. //</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20</a:t>
            </a:fld>
            <a:endParaRPr lang="en-US"/>
          </a:p>
        </p:txBody>
      </p:sp>
    </p:spTree>
    <p:extLst>
      <p:ext uri="{BB962C8B-B14F-4D97-AF65-F5344CB8AC3E}">
        <p14:creationId xmlns:p14="http://schemas.microsoft.com/office/powerpoint/2010/main" val="1305355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2011 paper, we describe a variety of ideas to increase the parallelism and reduce the IO required for recursive filtering an image on modern GPUs. The end result is an algorithm that doubles the amount of computation but is much more parallel and uses much less IO than the naïve idea of simply processing each rows and then each column independently. Here is the end result. //</a:t>
            </a:r>
          </a:p>
        </p:txBody>
      </p:sp>
      <p:sp>
        <p:nvSpPr>
          <p:cNvPr id="4" name="Slide Number Placeholder 3"/>
          <p:cNvSpPr>
            <a:spLocks noGrp="1"/>
          </p:cNvSpPr>
          <p:nvPr>
            <p:ph type="sldNum" sz="quarter" idx="10"/>
          </p:nvPr>
        </p:nvSpPr>
        <p:spPr/>
        <p:txBody>
          <a:bodyPr/>
          <a:lstStyle/>
          <a:p>
            <a:fld id="{1AD97847-867E-D64D-935C-561C73F613CA}" type="slidenum">
              <a:rPr lang="en-US" smtClean="0"/>
              <a:t>21</a:t>
            </a:fld>
            <a:endParaRPr lang="en-US"/>
          </a:p>
        </p:txBody>
      </p:sp>
    </p:spTree>
    <p:extLst>
      <p:ext uri="{BB962C8B-B14F-4D97-AF65-F5344CB8AC3E}">
        <p14:creationId xmlns:p14="http://schemas.microsoft.com/office/powerpoint/2010/main" val="860809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start with the input</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22</a:t>
            </a:fld>
            <a:endParaRPr lang="en-US"/>
          </a:p>
        </p:txBody>
      </p:sp>
    </p:spTree>
    <p:extLst>
      <p:ext uri="{BB962C8B-B14F-4D97-AF65-F5344CB8AC3E}">
        <p14:creationId xmlns:p14="http://schemas.microsoft.com/office/powerpoint/2010/main" val="54475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we </a:t>
            </a:r>
            <a:r>
              <a:rPr lang="en-US" dirty="0" smtClean="0"/>
              <a:t>break it into blocks</a:t>
            </a:r>
            <a:r>
              <a:rPr lang="en-US" baseline="0" dirty="0" smtClean="0"/>
              <a:t> and load the blocks into shared memory.</a:t>
            </a:r>
          </a:p>
          <a:p>
            <a:r>
              <a:rPr lang="en-US" baseline="0" dirty="0" smtClean="0"/>
              <a:t>We perform all filter passes independently per block. //</a:t>
            </a:r>
          </a:p>
          <a:p>
            <a:r>
              <a:rPr lang="en-US" baseline="0" dirty="0" smtClean="0"/>
              <a:t>...</a:t>
            </a:r>
          </a:p>
          <a:p>
            <a:r>
              <a:rPr lang="en-US" baseline="0" dirty="0" smtClean="0"/>
              <a:t>Each filter pass in each block is initialized with zeros.</a:t>
            </a:r>
          </a:p>
          <a:p>
            <a:r>
              <a:rPr lang="en-US" baseline="0" dirty="0" smtClean="0"/>
              <a:t>This means the passes are producing incorrect results, because they are not considering the sequential dependencies between blocks.</a:t>
            </a:r>
          </a:p>
          <a:p>
            <a:r>
              <a:rPr lang="en-US" baseline="0" dirty="0" smtClean="0"/>
              <a:t>Nevertheless, we save only the block perimeters after each pass.</a:t>
            </a:r>
          </a:p>
          <a:p>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23</a:t>
            </a:fld>
            <a:endParaRPr lang="en-US"/>
          </a:p>
        </p:txBody>
      </p:sp>
    </p:spTree>
    <p:extLst>
      <p:ext uri="{BB962C8B-B14F-4D97-AF65-F5344CB8AC3E}">
        <p14:creationId xmlns:p14="http://schemas.microsoft.com/office/powerpoint/2010/main" val="440329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stage then corrects these perimeters one by one, sequentially. //</a:t>
            </a:r>
          </a:p>
          <a:p>
            <a:r>
              <a:rPr lang="en-US" baseline="0" dirty="0" smtClean="0"/>
              <a:t>...</a:t>
            </a:r>
          </a:p>
          <a:p>
            <a:r>
              <a:rPr lang="en-US" baseline="0" dirty="0" smtClean="0"/>
              <a:t>(The equations become more complicated as the later passes have to account for the fact that the previous passes had not been completed before the perimeters were computed.)</a:t>
            </a:r>
          </a:p>
          <a:p>
            <a:r>
              <a:rPr lang="en-US" baseline="0" dirty="0" smtClean="0"/>
              <a:t>Even so, everything works.</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24</a:t>
            </a:fld>
            <a:endParaRPr lang="en-US"/>
          </a:p>
        </p:txBody>
      </p:sp>
    </p:spTree>
    <p:extLst>
      <p:ext uri="{BB962C8B-B14F-4D97-AF65-F5344CB8AC3E}">
        <p14:creationId xmlns:p14="http://schemas.microsoft.com/office/powerpoint/2010/main" val="935399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final</a:t>
            </a:r>
            <a:r>
              <a:rPr lang="en-US" baseline="0" dirty="0" smtClean="0"/>
              <a:t> stage, we </a:t>
            </a:r>
            <a:r>
              <a:rPr lang="en-US" dirty="0" smtClean="0"/>
              <a:t>load the input blocks again and finish</a:t>
            </a:r>
            <a:r>
              <a:rPr lang="en-US" baseline="0" dirty="0" smtClean="0"/>
              <a:t> the filtering passes independently per block, this time using the correct initial feedbacks for each block. //</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25</a:t>
            </a:fld>
            <a:endParaRPr lang="en-US"/>
          </a:p>
        </p:txBody>
      </p:sp>
    </p:spTree>
    <p:extLst>
      <p:ext uri="{BB962C8B-B14F-4D97-AF65-F5344CB8AC3E}">
        <p14:creationId xmlns:p14="http://schemas.microsoft.com/office/powerpoint/2010/main" val="76635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processed blocks form the output.</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26</a:t>
            </a:fld>
            <a:endParaRPr lang="en-US"/>
          </a:p>
        </p:txBody>
      </p:sp>
    </p:spTree>
    <p:extLst>
      <p:ext uri="{BB962C8B-B14F-4D97-AF65-F5344CB8AC3E}">
        <p14:creationId xmlns:p14="http://schemas.microsoft.com/office/powerpoint/2010/main" val="404931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situation in 2011 on a Fermi GPU. Each</a:t>
            </a:r>
            <a:r>
              <a:rPr lang="en-US" baseline="0" dirty="0" smtClean="0"/>
              <a:t> idea for added parallelism and reduced IO improves the performance further.</a:t>
            </a:r>
          </a:p>
          <a:p>
            <a:r>
              <a:rPr lang="en-US" baseline="0" dirty="0" smtClean="0"/>
              <a:t>At least, this is what happens for 1st order filters.</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27</a:t>
            </a:fld>
            <a:endParaRPr lang="en-US"/>
          </a:p>
        </p:txBody>
      </p:sp>
    </p:spTree>
    <p:extLst>
      <p:ext uri="{BB962C8B-B14F-4D97-AF65-F5344CB8AC3E}">
        <p14:creationId xmlns:p14="http://schemas.microsoft.com/office/powerpoint/2010/main" val="1484025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2nd</a:t>
            </a:r>
            <a:r>
              <a:rPr lang="en-US" baseline="0" dirty="0" smtClean="0"/>
              <a:t> order filters, the full algorithm is actually slower than simpler versions.</a:t>
            </a:r>
            <a:endParaRPr lang="en-US" dirty="0" smtClean="0"/>
          </a:p>
          <a:p>
            <a:r>
              <a:rPr lang="en-US" baseline="0" dirty="0" smtClean="0"/>
              <a:t>This was somewhat unexpected.</a:t>
            </a:r>
          </a:p>
        </p:txBody>
      </p:sp>
      <p:sp>
        <p:nvSpPr>
          <p:cNvPr id="4" name="Slide Number Placeholder 3"/>
          <p:cNvSpPr>
            <a:spLocks noGrp="1"/>
          </p:cNvSpPr>
          <p:nvPr>
            <p:ph type="sldNum" sz="quarter" idx="10"/>
          </p:nvPr>
        </p:nvSpPr>
        <p:spPr/>
        <p:txBody>
          <a:bodyPr/>
          <a:lstStyle/>
          <a:p>
            <a:fld id="{1AD97847-867E-D64D-935C-561C73F613CA}" type="slidenum">
              <a:rPr lang="en-US" smtClean="0"/>
              <a:t>28</a:t>
            </a:fld>
            <a:endParaRPr lang="en-US"/>
          </a:p>
        </p:txBody>
      </p:sp>
    </p:spTree>
    <p:extLst>
      <p:ext uri="{BB962C8B-B14F-4D97-AF65-F5344CB8AC3E}">
        <p14:creationId xmlns:p14="http://schemas.microsoft.com/office/powerpoint/2010/main" val="877062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 we investigated the problem further and came up with a</a:t>
            </a:r>
            <a:r>
              <a:rPr lang="en-US" baseline="0" dirty="0" smtClean="0"/>
              <a:t> solution to the problem.</a:t>
            </a:r>
          </a:p>
          <a:p>
            <a:r>
              <a:rPr lang="en-US" baseline="0" dirty="0" smtClean="0"/>
              <a:t>The first group of equations is used to sequentially fix the block perimeters for row processing. </a:t>
            </a:r>
          </a:p>
          <a:p>
            <a:r>
              <a:rPr lang="en-US" baseline="0" dirty="0" smtClean="0"/>
              <a:t>This is very fast.</a:t>
            </a:r>
          </a:p>
          <a:p>
            <a:r>
              <a:rPr lang="en-US" baseline="0" dirty="0" smtClean="0"/>
              <a:t>The second group of equations is used to sequentially fix the block perimeters for column processing.</a:t>
            </a:r>
          </a:p>
          <a:p>
            <a:r>
              <a:rPr lang="en-US" baseline="0" dirty="0" smtClean="0"/>
              <a:t>This is the stage that dominates the runtime.</a:t>
            </a:r>
          </a:p>
          <a:p>
            <a:r>
              <a:rPr lang="en-US" baseline="0" dirty="0" smtClean="0"/>
              <a:t>The equations are more complicated and have more dependencies. </a:t>
            </a:r>
          </a:p>
          <a:p>
            <a:r>
              <a:rPr lang="en-US" baseline="0" dirty="0" smtClean="0"/>
              <a:t>The increased IO exactly in a stage that is sequential causes the explosion in cost. //</a:t>
            </a:r>
          </a:p>
          <a:p>
            <a:endParaRPr lang="en-US" baseline="0" dirty="0" smtClean="0"/>
          </a:p>
          <a:p>
            <a:r>
              <a:rPr lang="en-US" baseline="0" dirty="0" smtClean="0"/>
              <a:t>Our solution was to split the evaluation of the second group of equations into two steps. //</a:t>
            </a:r>
          </a:p>
          <a:p>
            <a:r>
              <a:rPr lang="en-US" baseline="0" dirty="0" smtClean="0"/>
              <a:t>This new intermediate step performs most of the IO and computation in a fully parallel way and makes the second group of equations as fast as the first.</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29</a:t>
            </a:fld>
            <a:endParaRPr lang="en-US"/>
          </a:p>
        </p:txBody>
      </p:sp>
    </p:spTree>
    <p:extLst>
      <p:ext uri="{BB962C8B-B14F-4D97-AF65-F5344CB8AC3E}">
        <p14:creationId xmlns:p14="http://schemas.microsoft.com/office/powerpoint/2010/main" val="138765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Linear </a:t>
            </a:r>
            <a:r>
              <a:rPr lang="en-US" dirty="0" smtClean="0"/>
              <a:t>difference </a:t>
            </a:r>
            <a:r>
              <a:rPr lang="en-US" dirty="0" smtClean="0"/>
              <a:t>equations are the general model for convolutions.</a:t>
            </a:r>
            <a:endParaRPr lang="en-US" baseline="0" dirty="0" smtClean="0"/>
          </a:p>
          <a:p>
            <a:endParaRPr lang="en-US" baseline="0" dirty="0" smtClean="0"/>
          </a:p>
          <a:p>
            <a:r>
              <a:rPr lang="en-US" baseline="0" dirty="0" smtClean="0"/>
              <a:t>If w is the input and z is the output, then the elements of z and w are related by linear equations.</a:t>
            </a:r>
          </a:p>
          <a:p>
            <a:endParaRPr lang="en-US" baseline="0" dirty="0" smtClean="0"/>
          </a:p>
          <a:p>
            <a:r>
              <a:rPr lang="en-US" baseline="0" dirty="0" smtClean="0"/>
              <a:t>The connection can be put in matrix form using infinite, banded matrices with constant diagonals.</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3</a:t>
            </a:fld>
            <a:endParaRPr lang="en-US"/>
          </a:p>
        </p:txBody>
      </p:sp>
    </p:spTree>
    <p:extLst>
      <p:ext uri="{BB962C8B-B14F-4D97-AF65-F5344CB8AC3E}">
        <p14:creationId xmlns:p14="http://schemas.microsoft.com/office/powerpoint/2010/main" val="659959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new</a:t>
            </a:r>
            <a:r>
              <a:rPr lang="en-US" baseline="0" dirty="0" smtClean="0"/>
              <a:t> trick requires just a little bit more IO than before, but exposes more parallelism where it’s needed.</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30</a:t>
            </a:fld>
            <a:endParaRPr lang="en-US"/>
          </a:p>
        </p:txBody>
      </p:sp>
    </p:spTree>
    <p:extLst>
      <p:ext uri="{BB962C8B-B14F-4D97-AF65-F5344CB8AC3E}">
        <p14:creationId xmlns:p14="http://schemas.microsoft.com/office/powerpoint/2010/main" val="942882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new trick is faster even in order 3 rather than 1. //</a:t>
            </a:r>
          </a:p>
          <a:p>
            <a:r>
              <a:rPr lang="is-IS" baseline="0" dirty="0" smtClean="0"/>
              <a:t>…</a:t>
            </a:r>
            <a:r>
              <a:rPr lang="en-US" baseline="0" dirty="0" smtClean="0"/>
              <a:t> </a:t>
            </a:r>
          </a:p>
          <a:p>
            <a:r>
              <a:rPr lang="en-US" baseline="0" dirty="0" smtClean="0"/>
              <a:t>For order 4 and above, it again loses to the simpler algorithms. </a:t>
            </a:r>
          </a:p>
        </p:txBody>
      </p:sp>
      <p:sp>
        <p:nvSpPr>
          <p:cNvPr id="4" name="Slide Number Placeholder 3"/>
          <p:cNvSpPr>
            <a:spLocks noGrp="1"/>
          </p:cNvSpPr>
          <p:nvPr>
            <p:ph type="sldNum" sz="quarter" idx="10"/>
          </p:nvPr>
        </p:nvSpPr>
        <p:spPr/>
        <p:txBody>
          <a:bodyPr/>
          <a:lstStyle/>
          <a:p>
            <a:fld id="{1AD97847-867E-D64D-935C-561C73F613CA}" type="slidenum">
              <a:rPr lang="en-US" smtClean="0"/>
              <a:t>31</a:t>
            </a:fld>
            <a:endParaRPr lang="en-US"/>
          </a:p>
        </p:txBody>
      </p:sp>
    </p:spTree>
    <p:extLst>
      <p:ext uri="{BB962C8B-B14F-4D97-AF65-F5344CB8AC3E}">
        <p14:creationId xmlns:p14="http://schemas.microsoft.com/office/powerpoint/2010/main" val="1750296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publishing the paper,</a:t>
            </a:r>
            <a:r>
              <a:rPr lang="en-US" baseline="0" dirty="0" smtClean="0"/>
              <a:t> we have run our benchmarks on a new Pascal card.</a:t>
            </a:r>
          </a:p>
          <a:p>
            <a:r>
              <a:rPr lang="en-US" baseline="0" dirty="0" smtClean="0"/>
              <a:t>Here, the new trick remains the fastest at least until order 5.</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32</a:t>
            </a:fld>
            <a:endParaRPr lang="en-US"/>
          </a:p>
        </p:txBody>
      </p:sp>
    </p:spTree>
    <p:extLst>
      <p:ext uri="{BB962C8B-B14F-4D97-AF65-F5344CB8AC3E}">
        <p14:creationId xmlns:p14="http://schemas.microsoft.com/office/powerpoint/2010/main" val="388126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all that is left to do is to include the processing of infinite extensions.</a:t>
            </a:r>
          </a:p>
          <a:p>
            <a:r>
              <a:rPr lang="en-US" baseline="0" dirty="0" smtClean="0"/>
              <a:t>Here is where the magic happens.</a:t>
            </a:r>
          </a:p>
          <a:p>
            <a:r>
              <a:rPr lang="en-US" baseline="0" dirty="0" smtClean="0"/>
              <a:t>Remember that when we were performing computations sequentially, our algorithms for exact filtering of infinite extensions required us to perform two passes over the input.</a:t>
            </a:r>
          </a:p>
          <a:p>
            <a:r>
              <a:rPr lang="en-US" baseline="0" dirty="0" smtClean="0"/>
              <a:t>The parallel algorithms already perform two passes. Furthermore, between these passes, they already produce exactly the inputs the formulas take. That is, the last element of each pass. //</a:t>
            </a:r>
          </a:p>
          <a:p>
            <a:r>
              <a:rPr lang="en-US" baseline="0" dirty="0" smtClean="0"/>
              <a:t>This is the point where we apply our formulas. There is almost no penalty.</a:t>
            </a:r>
          </a:p>
        </p:txBody>
      </p:sp>
      <p:sp>
        <p:nvSpPr>
          <p:cNvPr id="4" name="Slide Number Placeholder 3"/>
          <p:cNvSpPr>
            <a:spLocks noGrp="1"/>
          </p:cNvSpPr>
          <p:nvPr>
            <p:ph type="sldNum" sz="quarter" idx="10"/>
          </p:nvPr>
        </p:nvSpPr>
        <p:spPr/>
        <p:txBody>
          <a:bodyPr/>
          <a:lstStyle/>
          <a:p>
            <a:fld id="{1AD97847-867E-D64D-935C-561C73F613CA}" type="slidenum">
              <a:rPr lang="en-US" smtClean="0"/>
              <a:t>33</a:t>
            </a:fld>
            <a:endParaRPr lang="en-US"/>
          </a:p>
        </p:txBody>
      </p:sp>
    </p:spTree>
    <p:extLst>
      <p:ext uri="{BB962C8B-B14F-4D97-AF65-F5344CB8AC3E}">
        <p14:creationId xmlns:p14="http://schemas.microsoft.com/office/powerpoint/2010/main" val="183392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result for</a:t>
            </a:r>
            <a:r>
              <a:rPr lang="en-US" baseline="0" dirty="0" smtClean="0"/>
              <a:t> the parallel recursive filtering of infinite extensions in 1st order.</a:t>
            </a:r>
          </a:p>
          <a:p>
            <a:r>
              <a:rPr lang="en-US" baseline="0" dirty="0" smtClean="0"/>
              <a:t>Here, padding is very fast because the filter requires very little padding.</a:t>
            </a:r>
          </a:p>
          <a:p>
            <a:r>
              <a:rPr lang="en-US" baseline="0" dirty="0" smtClean="0"/>
              <a:t>Note, however, that our exact algorithms are almost as fast. //</a:t>
            </a:r>
          </a:p>
          <a:p>
            <a:r>
              <a:rPr lang="en-US" baseline="0" dirty="0" smtClean="0"/>
              <a:t>In fact, they are faster than the previous alternatives even when they completely ignore padding.</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34</a:t>
            </a:fld>
            <a:endParaRPr lang="en-US"/>
          </a:p>
        </p:txBody>
      </p:sp>
    </p:spTree>
    <p:extLst>
      <p:ext uri="{BB962C8B-B14F-4D97-AF65-F5344CB8AC3E}">
        <p14:creationId xmlns:p14="http://schemas.microsoft.com/office/powerpoint/2010/main" val="2091943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 for 3rd order filtering.</a:t>
            </a:r>
          </a:p>
          <a:p>
            <a:r>
              <a:rPr lang="en-US" dirty="0" smtClean="0"/>
              <a:t>In this example,</a:t>
            </a:r>
            <a:r>
              <a:rPr lang="en-US" baseline="0" dirty="0" smtClean="0"/>
              <a:t> we are blurring an image with a standard deviation that grows proportionally to the image size.</a:t>
            </a:r>
          </a:p>
          <a:p>
            <a:r>
              <a:rPr lang="en-US" baseline="0" dirty="0" smtClean="0"/>
              <a:t>For this reason, padding becomes less and less efficient as the image grows. //</a:t>
            </a:r>
          </a:p>
          <a:p>
            <a:r>
              <a:rPr lang="en-US" baseline="0" dirty="0" smtClean="0"/>
              <a:t>Our exact algorithms are again faster than previous methods, even when ignoring boundaries. //</a:t>
            </a:r>
          </a:p>
          <a:p>
            <a:r>
              <a:rPr lang="en-US" baseline="0" dirty="0" smtClean="0"/>
              <a:t>They are also faster than performing the convolution in the frequency domain and in the time domain.</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35</a:t>
            </a:fld>
            <a:endParaRPr lang="en-US"/>
          </a:p>
        </p:txBody>
      </p:sp>
    </p:spTree>
    <p:extLst>
      <p:ext uri="{BB962C8B-B14F-4D97-AF65-F5344CB8AC3E}">
        <p14:creationId xmlns:p14="http://schemas.microsoft.com/office/powerpoint/2010/main" val="191502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code for this project is already available.</a:t>
            </a:r>
          </a:p>
          <a:p>
            <a:r>
              <a:rPr lang="en-US" dirty="0" smtClean="0"/>
              <a:t>Please download</a:t>
            </a:r>
            <a:r>
              <a:rPr lang="en-US" baseline="0" dirty="0" smtClean="0"/>
              <a:t> it, use it, and send us your comments.</a:t>
            </a:r>
          </a:p>
          <a:p>
            <a:endParaRPr lang="en-US" baseline="0" dirty="0" smtClean="0"/>
          </a:p>
          <a:p>
            <a:r>
              <a:rPr lang="en-US" baseline="0" smtClean="0"/>
              <a:t>Thanks you!</a:t>
            </a:r>
            <a:endParaRPr lang="en-US" baseline="0" dirty="0" smtClean="0"/>
          </a:p>
        </p:txBody>
      </p:sp>
      <p:sp>
        <p:nvSpPr>
          <p:cNvPr id="4" name="Slide Number Placeholder 3"/>
          <p:cNvSpPr>
            <a:spLocks noGrp="1"/>
          </p:cNvSpPr>
          <p:nvPr>
            <p:ph type="sldNum" sz="quarter" idx="10"/>
          </p:nvPr>
        </p:nvSpPr>
        <p:spPr/>
        <p:txBody>
          <a:bodyPr/>
          <a:lstStyle/>
          <a:p>
            <a:fld id="{1AD97847-867E-D64D-935C-561C73F613CA}" type="slidenum">
              <a:rPr lang="en-US" smtClean="0"/>
              <a:t>36</a:t>
            </a:fld>
            <a:endParaRPr lang="en-US"/>
          </a:p>
        </p:txBody>
      </p:sp>
    </p:spTree>
    <p:extLst>
      <p:ext uri="{BB962C8B-B14F-4D97-AF65-F5344CB8AC3E}">
        <p14:creationId xmlns:p14="http://schemas.microsoft.com/office/powerpoint/2010/main" val="108365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solve for the output values, we proceed by splitting the problem into two parts.</a:t>
            </a:r>
          </a:p>
          <a:p>
            <a:endParaRPr lang="en-US" baseline="0" dirty="0" smtClean="0"/>
          </a:p>
          <a:p>
            <a:r>
              <a:rPr lang="en-US" baseline="0" dirty="0" smtClean="0"/>
              <a:t>The direct part corresponds to what we think of as a convolution. It is like a matrix multiplication.</a:t>
            </a:r>
          </a:p>
          <a:p>
            <a:r>
              <a:rPr lang="en-US" baseline="0" dirty="0" smtClean="0"/>
              <a:t>The impulse response, which is finite, is given directly by the coefficients of the difference equation.</a:t>
            </a:r>
          </a:p>
          <a:p>
            <a:endParaRPr lang="en-US" baseline="0" dirty="0" smtClean="0"/>
          </a:p>
          <a:p>
            <a:r>
              <a:rPr lang="en-US" baseline="0" dirty="0" smtClean="0"/>
              <a:t>The recursive part is the inverse of a convolution. It is like solving a linear system.</a:t>
            </a:r>
          </a:p>
          <a:p>
            <a:r>
              <a:rPr lang="en-US" baseline="0" dirty="0" smtClean="0"/>
              <a:t>This part can have an infinite impulse response.</a:t>
            </a:r>
          </a:p>
        </p:txBody>
      </p:sp>
      <p:sp>
        <p:nvSpPr>
          <p:cNvPr id="4" name="Slide Number Placeholder 3"/>
          <p:cNvSpPr>
            <a:spLocks noGrp="1"/>
          </p:cNvSpPr>
          <p:nvPr>
            <p:ph type="sldNum" sz="quarter" idx="10"/>
          </p:nvPr>
        </p:nvSpPr>
        <p:spPr/>
        <p:txBody>
          <a:bodyPr/>
          <a:lstStyle/>
          <a:p>
            <a:fld id="{1AD97847-867E-D64D-935C-561C73F613CA}" type="slidenum">
              <a:rPr lang="en-US" smtClean="0"/>
              <a:t>4</a:t>
            </a:fld>
            <a:endParaRPr lang="en-US"/>
          </a:p>
        </p:txBody>
      </p:sp>
    </p:spTree>
    <p:extLst>
      <p:ext uri="{BB962C8B-B14F-4D97-AF65-F5344CB8AC3E}">
        <p14:creationId xmlns:p14="http://schemas.microsoft.com/office/powerpoint/2010/main" val="160667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efficient </a:t>
            </a:r>
            <a:r>
              <a:rPr lang="en-US" baseline="0" dirty="0" smtClean="0"/>
              <a:t>way of implementing the recursive part is to decompose it further into two passes.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like factoring a matrix into its LU decomposition and using it to solve the linear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causal pass is like forward-substitution. The anticausal pass is like back-substitution.</a:t>
            </a:r>
          </a:p>
        </p:txBody>
      </p:sp>
      <p:sp>
        <p:nvSpPr>
          <p:cNvPr id="4" name="Slide Number Placeholder 3"/>
          <p:cNvSpPr>
            <a:spLocks noGrp="1"/>
          </p:cNvSpPr>
          <p:nvPr>
            <p:ph type="sldNum" sz="quarter" idx="10"/>
          </p:nvPr>
        </p:nvSpPr>
        <p:spPr/>
        <p:txBody>
          <a:bodyPr/>
          <a:lstStyle/>
          <a:p>
            <a:fld id="{1AD97847-867E-D64D-935C-561C73F613CA}" type="slidenum">
              <a:rPr lang="en-US" smtClean="0"/>
              <a:t>5</a:t>
            </a:fld>
            <a:endParaRPr lang="en-US"/>
          </a:p>
        </p:txBody>
      </p:sp>
    </p:spTree>
    <p:extLst>
      <p:ext uri="{BB962C8B-B14F-4D97-AF65-F5344CB8AC3E}">
        <p14:creationId xmlns:p14="http://schemas.microsoft.com/office/powerpoint/2010/main" val="199048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an application to image downscaling.</a:t>
            </a:r>
            <a:endParaRPr lang="en-US" baseline="0" dirty="0" smtClean="0"/>
          </a:p>
          <a:p>
            <a:r>
              <a:rPr lang="en-US" baseline="0" dirty="0" smtClean="0"/>
              <a:t>The typical approach is to use a kernel with narrow support, and integrate the input samples that fall under it.</a:t>
            </a:r>
          </a:p>
          <a:p>
            <a:r>
              <a:rPr lang="en-US" baseline="0" dirty="0" smtClean="0"/>
              <a:t>Here, the kernel is sharp but the shirt stripes change direction due to aliasing.</a:t>
            </a:r>
          </a:p>
          <a:p>
            <a:endParaRPr lang="en-US" baseline="0" dirty="0" smtClean="0"/>
          </a:p>
          <a:p>
            <a:r>
              <a:rPr lang="en-US" baseline="0" dirty="0" smtClean="0"/>
              <a:t>If we try to eliminate aliasing, we end up blurring the image too much.</a:t>
            </a:r>
          </a:p>
          <a:p>
            <a:r>
              <a:rPr lang="en-US" baseline="0" dirty="0" smtClean="0"/>
              <a:t>The trick is to post-process the results with a carefully selected recursive filter.</a:t>
            </a:r>
          </a:p>
          <a:p>
            <a:r>
              <a:rPr lang="en-US" baseline="0" dirty="0" smtClean="0"/>
              <a:t>The combined effect is of a kernel with infinite </a:t>
            </a:r>
            <a:r>
              <a:rPr lang="en-US" baseline="0" dirty="0" smtClean="0"/>
              <a:t>support.</a:t>
            </a:r>
          </a:p>
          <a:p>
            <a:r>
              <a:rPr lang="en-US" baseline="0" dirty="0" smtClean="0"/>
              <a:t>We would not have been able to perform this computation directly.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sharp and it suppresses aliasing. </a:t>
            </a:r>
          </a:p>
        </p:txBody>
      </p:sp>
      <p:sp>
        <p:nvSpPr>
          <p:cNvPr id="4" name="Slide Number Placeholder 3"/>
          <p:cNvSpPr>
            <a:spLocks noGrp="1"/>
          </p:cNvSpPr>
          <p:nvPr>
            <p:ph type="sldNum" sz="quarter" idx="10"/>
          </p:nvPr>
        </p:nvSpPr>
        <p:spPr/>
        <p:txBody>
          <a:bodyPr/>
          <a:lstStyle/>
          <a:p>
            <a:fld id="{3F9422EC-6F7E-A747-8009-9712CFCBC903}" type="slidenum">
              <a:rPr lang="en-US" smtClean="0"/>
              <a:t>6</a:t>
            </a:fld>
            <a:endParaRPr lang="en-US"/>
          </a:p>
        </p:txBody>
      </p:sp>
    </p:spTree>
    <p:extLst>
      <p:ext uri="{BB962C8B-B14F-4D97-AF65-F5344CB8AC3E}">
        <p14:creationId xmlns:p14="http://schemas.microsoft.com/office/powerpoint/2010/main" val="39339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an application to low-pass filtering.</a:t>
            </a:r>
            <a:endParaRPr lang="en-US" baseline="0" dirty="0" smtClean="0"/>
          </a:p>
          <a:p>
            <a:r>
              <a:rPr lang="en-US" baseline="0" dirty="0" smtClean="0"/>
              <a:t>The more you want to blur, the wider the kernel.</a:t>
            </a:r>
          </a:p>
          <a:p>
            <a:r>
              <a:rPr lang="en-US" baseline="0" dirty="0" smtClean="0"/>
              <a:t>Performing a convolution in time becomes more and more expensive, until it becomes worth it to do it in the frequency domain.</a:t>
            </a:r>
          </a:p>
          <a:p>
            <a:endParaRPr lang="en-US" baseline="0" dirty="0" smtClean="0"/>
          </a:p>
          <a:p>
            <a:r>
              <a:rPr lang="en-US" baseline="0" dirty="0" smtClean="0"/>
              <a:t>The alternative is to design a recursive filter that behaves much like a Gaussian. </a:t>
            </a:r>
          </a:p>
          <a:p>
            <a:r>
              <a:rPr lang="en-US" baseline="0" dirty="0" smtClean="0"/>
              <a:t>Here, the impulse response support is independent of the number of feedback coefficients.</a:t>
            </a:r>
          </a:p>
          <a:p>
            <a:r>
              <a:rPr lang="en-US" baseline="0" dirty="0" smtClean="0"/>
              <a:t>So you can obtain a nice, wide impulse response using only a small constant number of them.</a:t>
            </a:r>
          </a:p>
          <a:p>
            <a:r>
              <a:rPr lang="en-US" baseline="0" dirty="0" smtClean="0"/>
              <a:t>This is much faster even than going through the frequency domain.</a:t>
            </a:r>
          </a:p>
          <a:p>
            <a:endParaRPr lang="en-US" baseline="0" dirty="0" smtClean="0"/>
          </a:p>
        </p:txBody>
      </p:sp>
      <p:sp>
        <p:nvSpPr>
          <p:cNvPr id="4" name="Slide Number Placeholder 3"/>
          <p:cNvSpPr>
            <a:spLocks noGrp="1"/>
          </p:cNvSpPr>
          <p:nvPr>
            <p:ph type="sldNum" sz="quarter" idx="10"/>
          </p:nvPr>
        </p:nvSpPr>
        <p:spPr/>
        <p:txBody>
          <a:bodyPr/>
          <a:lstStyle/>
          <a:p>
            <a:fld id="{1AD97847-867E-D64D-935C-561C73F613CA}" type="slidenum">
              <a:rPr lang="en-US" smtClean="0"/>
              <a:t>7</a:t>
            </a:fld>
            <a:endParaRPr lang="en-US"/>
          </a:p>
        </p:txBody>
      </p:sp>
    </p:spTree>
    <p:extLst>
      <p:ext uri="{BB962C8B-B14F-4D97-AF65-F5344CB8AC3E}">
        <p14:creationId xmlns:p14="http://schemas.microsoft.com/office/powerpoint/2010/main" val="59084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what to do near the boundaries,</a:t>
            </a:r>
            <a:r>
              <a:rPr lang="en-US" baseline="0" dirty="0" smtClean="0"/>
              <a:t> because </a:t>
            </a:r>
            <a:r>
              <a:rPr lang="en-US" baseline="0" dirty="0" smtClean="0"/>
              <a:t>there the </a:t>
            </a:r>
            <a:r>
              <a:rPr lang="en-US" baseline="0" dirty="0" smtClean="0"/>
              <a:t>result of filtering </a:t>
            </a:r>
            <a:r>
              <a:rPr lang="en-US" baseline="0" dirty="0" smtClean="0"/>
              <a:t>depends on inputs </a:t>
            </a:r>
            <a:r>
              <a:rPr lang="en-US" baseline="0" dirty="0" smtClean="0"/>
              <a:t>out of bounds.</a:t>
            </a:r>
            <a:endParaRPr lang="en-US" dirty="0" smtClean="0"/>
          </a:p>
          <a:p>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8</a:t>
            </a:fld>
            <a:endParaRPr lang="en-US"/>
          </a:p>
        </p:txBody>
      </p:sp>
    </p:spTree>
    <p:extLst>
      <p:ext uri="{BB962C8B-B14F-4D97-AF65-F5344CB8AC3E}">
        <p14:creationId xmlns:p14="http://schemas.microsoft.com/office/powerpoint/2010/main" val="8184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different ways to extend the input. In our work, we investigate the three most popular alternatives. Periodic repetition, periodic reflection, and padding with a constant such as the value at the border.</a:t>
            </a:r>
            <a:endParaRPr lang="en-US" dirty="0"/>
          </a:p>
        </p:txBody>
      </p:sp>
      <p:sp>
        <p:nvSpPr>
          <p:cNvPr id="4" name="Slide Number Placeholder 3"/>
          <p:cNvSpPr>
            <a:spLocks noGrp="1"/>
          </p:cNvSpPr>
          <p:nvPr>
            <p:ph type="sldNum" sz="quarter" idx="10"/>
          </p:nvPr>
        </p:nvSpPr>
        <p:spPr/>
        <p:txBody>
          <a:bodyPr/>
          <a:lstStyle/>
          <a:p>
            <a:fld id="{1AD97847-867E-D64D-935C-561C73F613CA}" type="slidenum">
              <a:rPr lang="en-US" smtClean="0"/>
              <a:t>9</a:t>
            </a:fld>
            <a:endParaRPr lang="en-US"/>
          </a:p>
        </p:txBody>
      </p:sp>
    </p:spTree>
    <p:extLst>
      <p:ext uri="{BB962C8B-B14F-4D97-AF65-F5344CB8AC3E}">
        <p14:creationId xmlns:p14="http://schemas.microsoft.com/office/powerpoint/2010/main" val="114750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 y="2514600"/>
            <a:ext cx="8961120" cy="1828800"/>
          </a:xfrm>
        </p:spPr>
        <p:txBody>
          <a:bodyPr anchor="ctr">
            <a:normAutofit/>
          </a:bodyPr>
          <a:lstStyle>
            <a:lvl1pPr algn="ct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43484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38160" y="91440"/>
            <a:ext cx="914400" cy="6675120"/>
          </a:xfrm>
        </p:spPr>
        <p:txBody>
          <a:bodyPr vert="eaVert">
            <a:normAutofit/>
          </a:bodyPr>
          <a:lstStyle>
            <a:lvl1pP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91440" y="91440"/>
            <a:ext cx="7955279" cy="667512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 y="1122363"/>
            <a:ext cx="8961120" cy="238760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91440" y="3602037"/>
            <a:ext cx="896112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 y="1097280"/>
            <a:ext cx="4434840" cy="566928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7720" y="1097280"/>
            <a:ext cx="4434840" cy="5669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 y="91440"/>
            <a:ext cx="8961120" cy="914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 y="1097280"/>
            <a:ext cx="4434840" cy="548640"/>
          </a:xfrm>
        </p:spPr>
        <p:txBody>
          <a:bodyPr anchor="ctr" anchorCtr="0"/>
          <a:lstStyle>
            <a:lvl1pPr marL="0" indent="0">
              <a:buNone/>
              <a:defRPr sz="2400" b="0" i="0">
                <a:latin typeface="Frutiger LT Std 55 Roman" charset="0"/>
                <a:ea typeface="Frutiger LT Std 55 Roman" charset="0"/>
                <a:cs typeface="Frutige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1440" y="1737360"/>
            <a:ext cx="4434840" cy="502920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17720" y="1097280"/>
            <a:ext cx="4434840" cy="548640"/>
          </a:xfrm>
        </p:spPr>
        <p:txBody>
          <a:bodyPr anchor="ctr" anchorCtr="0"/>
          <a:lstStyle>
            <a:lvl1pPr marL="0" indent="0">
              <a:buNone/>
              <a:defRPr sz="2400" b="0" i="0">
                <a:latin typeface="Frutiger LT Std 55 Roman" charset="0"/>
                <a:ea typeface="Frutiger LT Std 55 Roman" charset="0"/>
                <a:cs typeface="Frutige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17720" y="1737360"/>
            <a:ext cx="443484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12/7/16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 y="91440"/>
            <a:ext cx="896112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 y="1097280"/>
            <a:ext cx="8961120" cy="56692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5282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xStyles>
    <p:titleStyle>
      <a:lvl1pPr algn="l" defTabSz="914400" rtl="0" eaLnBrk="1" latinLnBrk="0" hangingPunct="1">
        <a:lnSpc>
          <a:spcPct val="90000"/>
        </a:lnSpc>
        <a:spcBef>
          <a:spcPct val="0"/>
        </a:spcBef>
        <a:buNone/>
        <a:defRPr sz="4000" b="0" i="0" kern="1200">
          <a:solidFill>
            <a:schemeClr val="tx1"/>
          </a:solidFill>
          <a:latin typeface="Frutiger LT Std 45 Light" charset="0"/>
          <a:ea typeface="Frutiger LT Std 45 Light" charset="0"/>
          <a:cs typeface="Frutiger LT Std 45 Light"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Frutiger LT Std 45 Light" charset="0"/>
          <a:ea typeface="Frutiger LT Std 45 Light" charset="0"/>
          <a:cs typeface="Frutiger LT Std 45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Frutiger LT Std 45 Light" charset="0"/>
          <a:ea typeface="Frutiger LT Std 45 Light" charset="0"/>
          <a:cs typeface="Frutiger LT Std 45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rutiger LT Std 45 Light" charset="0"/>
          <a:ea typeface="Frutiger LT Std 45 Light" charset="0"/>
          <a:cs typeface="Frutiger LT Std 45 Light"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utiger LT Std 45 Light" charset="0"/>
          <a:ea typeface="Frutiger LT Std 45 Light" charset="0"/>
          <a:cs typeface="Frutiger LT Std 45 Light"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utiger LT Std 45 Light" charset="0"/>
          <a:ea typeface="Frutiger LT Std 45 Light" charset="0"/>
          <a:cs typeface="Frutiger LT Std 45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70" Type="http://schemas.openxmlformats.org/officeDocument/2006/relationships/image" Target="../media/image810.png"/><Relationship Id="rId71" Type="http://schemas.openxmlformats.org/officeDocument/2006/relationships/image" Target="../media/image820.png"/><Relationship Id="rId72" Type="http://schemas.openxmlformats.org/officeDocument/2006/relationships/image" Target="../media/image830.png"/><Relationship Id="rId73" Type="http://schemas.openxmlformats.org/officeDocument/2006/relationships/image" Target="../media/image840.png"/><Relationship Id="rId74" Type="http://schemas.openxmlformats.org/officeDocument/2006/relationships/image" Target="../media/image850.png"/><Relationship Id="rId75" Type="http://schemas.openxmlformats.org/officeDocument/2006/relationships/image" Target="../media/image860.png"/><Relationship Id="rId76" Type="http://schemas.openxmlformats.org/officeDocument/2006/relationships/image" Target="../media/image871.png"/><Relationship Id="rId77" Type="http://schemas.openxmlformats.org/officeDocument/2006/relationships/image" Target="../media/image881.png"/><Relationship Id="rId78" Type="http://schemas.openxmlformats.org/officeDocument/2006/relationships/image" Target="../media/image891.png"/><Relationship Id="rId79" Type="http://schemas.openxmlformats.org/officeDocument/2006/relationships/image" Target="../media/image901.png"/><Relationship Id="rId52" Type="http://schemas.openxmlformats.org/officeDocument/2006/relationships/image" Target="../media/image247.png"/><Relationship Id="rId53" Type="http://schemas.openxmlformats.org/officeDocument/2006/relationships/image" Target="../media/image248.png"/><Relationship Id="rId54" Type="http://schemas.openxmlformats.org/officeDocument/2006/relationships/image" Target="../media/image249.png"/><Relationship Id="rId55" Type="http://schemas.openxmlformats.org/officeDocument/2006/relationships/image" Target="../media/image250.png"/><Relationship Id="rId56" Type="http://schemas.openxmlformats.org/officeDocument/2006/relationships/image" Target="../media/image251.png"/><Relationship Id="rId57" Type="http://schemas.openxmlformats.org/officeDocument/2006/relationships/image" Target="../media/image252.png"/><Relationship Id="rId58" Type="http://schemas.openxmlformats.org/officeDocument/2006/relationships/image" Target="../media/image253.png"/><Relationship Id="rId59" Type="http://schemas.openxmlformats.org/officeDocument/2006/relationships/image" Target="../media/image254.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90.png"/><Relationship Id="rId4" Type="http://schemas.openxmlformats.org/officeDocument/2006/relationships/image" Target="../media/image700.png"/><Relationship Id="rId5" Type="http://schemas.openxmlformats.org/officeDocument/2006/relationships/image" Target="../media/image710.png"/><Relationship Id="rId6" Type="http://schemas.openxmlformats.org/officeDocument/2006/relationships/image" Target="../media/image720.png"/><Relationship Id="rId7" Type="http://schemas.openxmlformats.org/officeDocument/2006/relationships/image" Target="../media/image730.png"/><Relationship Id="rId8" Type="http://schemas.openxmlformats.org/officeDocument/2006/relationships/image" Target="../media/image740.png"/><Relationship Id="rId34" Type="http://schemas.openxmlformats.org/officeDocument/2006/relationships/image" Target="../media/image102.png"/><Relationship Id="rId80" Type="http://schemas.openxmlformats.org/officeDocument/2006/relationships/image" Target="../media/image911.png"/><Relationship Id="rId81" Type="http://schemas.openxmlformats.org/officeDocument/2006/relationships/image" Target="../media/image92.png"/><Relationship Id="rId35" Type="http://schemas.openxmlformats.org/officeDocument/2006/relationships/image" Target="../media/image103.png"/><Relationship Id="rId36" Type="http://schemas.openxmlformats.org/officeDocument/2006/relationships/image" Target="../media/image104.png"/><Relationship Id="rId37" Type="http://schemas.openxmlformats.org/officeDocument/2006/relationships/image" Target="../media/image105.png"/><Relationship Id="rId38" Type="http://schemas.openxmlformats.org/officeDocument/2006/relationships/image" Target="../media/image106.png"/><Relationship Id="rId39" Type="http://schemas.openxmlformats.org/officeDocument/2006/relationships/image" Target="../media/image107.png"/><Relationship Id="rId82" Type="http://schemas.openxmlformats.org/officeDocument/2006/relationships/image" Target="../media/image93.png"/><Relationship Id="rId60" Type="http://schemas.openxmlformats.org/officeDocument/2006/relationships/image" Target="../media/image255.png"/><Relationship Id="rId61" Type="http://schemas.openxmlformats.org/officeDocument/2006/relationships/image" Target="../media/image256.png"/><Relationship Id="rId62" Type="http://schemas.openxmlformats.org/officeDocument/2006/relationships/image" Target="../media/image257.png"/><Relationship Id="rId63" Type="http://schemas.openxmlformats.org/officeDocument/2006/relationships/image" Target="../media/image258.png"/><Relationship Id="rId64" Type="http://schemas.openxmlformats.org/officeDocument/2006/relationships/image" Target="../media/image750.png"/><Relationship Id="rId65" Type="http://schemas.openxmlformats.org/officeDocument/2006/relationships/image" Target="../media/image760.png"/><Relationship Id="rId66" Type="http://schemas.openxmlformats.org/officeDocument/2006/relationships/image" Target="../media/image771.png"/><Relationship Id="rId67" Type="http://schemas.openxmlformats.org/officeDocument/2006/relationships/image" Target="../media/image780.png"/><Relationship Id="rId68" Type="http://schemas.openxmlformats.org/officeDocument/2006/relationships/image" Target="../media/image790.png"/><Relationship Id="rId69" Type="http://schemas.openxmlformats.org/officeDocument/2006/relationships/image" Target="../media/image800.png"/><Relationship Id="rId40" Type="http://schemas.openxmlformats.org/officeDocument/2006/relationships/image" Target="../media/image108.png"/><Relationship Id="rId41" Type="http://schemas.openxmlformats.org/officeDocument/2006/relationships/image" Target="../media/image109.png"/><Relationship Id="rId42" Type="http://schemas.openxmlformats.org/officeDocument/2006/relationships/image" Target="../media/image111.png"/><Relationship Id="rId43" Type="http://schemas.openxmlformats.org/officeDocument/2006/relationships/image" Target="../media/image112.png"/><Relationship Id="rId44" Type="http://schemas.openxmlformats.org/officeDocument/2006/relationships/image" Target="../media/image113.png"/></Relationships>
</file>

<file path=ppt/slides/_rels/slide15.xml.rels><?xml version="1.0" encoding="UTF-8" standalone="yes"?>
<Relationships xmlns="http://schemas.openxmlformats.org/package/2006/relationships"><Relationship Id="rId70" Type="http://schemas.openxmlformats.org/officeDocument/2006/relationships/image" Target="../media/image59.png"/><Relationship Id="rId71" Type="http://schemas.openxmlformats.org/officeDocument/2006/relationships/image" Target="../media/image57.png"/><Relationship Id="rId72" Type="http://schemas.openxmlformats.org/officeDocument/2006/relationships/image" Target="../media/image58.png"/><Relationship Id="rId73" Type="http://schemas.openxmlformats.org/officeDocument/2006/relationships/image" Target="../media/image60.png"/><Relationship Id="rId74" Type="http://schemas.openxmlformats.org/officeDocument/2006/relationships/image" Target="../media/image61.png"/><Relationship Id="rId75" Type="http://schemas.openxmlformats.org/officeDocument/2006/relationships/image" Target="../media/image63.png"/><Relationship Id="rId76" Type="http://schemas.openxmlformats.org/officeDocument/2006/relationships/image" Target="../media/image64.png"/><Relationship Id="rId77" Type="http://schemas.openxmlformats.org/officeDocument/2006/relationships/image" Target="../media/image65.png"/><Relationship Id="rId78" Type="http://schemas.openxmlformats.org/officeDocument/2006/relationships/image" Target="../media/image66.png"/><Relationship Id="rId79" Type="http://schemas.openxmlformats.org/officeDocument/2006/relationships/image" Target="../media/image67.png"/><Relationship Id="rId52" Type="http://schemas.openxmlformats.org/officeDocument/2006/relationships/image" Target="../media/image247.png"/><Relationship Id="rId53" Type="http://schemas.openxmlformats.org/officeDocument/2006/relationships/image" Target="../media/image248.png"/><Relationship Id="rId54" Type="http://schemas.openxmlformats.org/officeDocument/2006/relationships/image" Target="../media/image249.png"/><Relationship Id="rId55" Type="http://schemas.openxmlformats.org/officeDocument/2006/relationships/image" Target="../media/image250.png"/><Relationship Id="rId56" Type="http://schemas.openxmlformats.org/officeDocument/2006/relationships/image" Target="../media/image251.png"/><Relationship Id="rId57" Type="http://schemas.openxmlformats.org/officeDocument/2006/relationships/image" Target="../media/image252.png"/><Relationship Id="rId58" Type="http://schemas.openxmlformats.org/officeDocument/2006/relationships/image" Target="../media/image253.png"/><Relationship Id="rId59" Type="http://schemas.openxmlformats.org/officeDocument/2006/relationships/image" Target="../media/image254.png"/><Relationship Id="rId1" Type="http://schemas.openxmlformats.org/officeDocument/2006/relationships/slideLayout" Target="../slideLayouts/slideLayout2.xml"/><Relationship Id="rId2" Type="http://schemas.openxmlformats.org/officeDocument/2006/relationships/notesSlide" Target="../notesSlides/notesSlide15.xml"/><Relationship Id="rId80" Type="http://schemas.openxmlformats.org/officeDocument/2006/relationships/image" Target="../media/image68.png"/><Relationship Id="rId81" Type="http://schemas.openxmlformats.org/officeDocument/2006/relationships/image" Target="../media/image69.png"/><Relationship Id="rId82" Type="http://schemas.openxmlformats.org/officeDocument/2006/relationships/image" Target="../media/image70.png"/><Relationship Id="rId83" Type="http://schemas.openxmlformats.org/officeDocument/2006/relationships/image" Target="../media/image670.png"/><Relationship Id="rId60" Type="http://schemas.openxmlformats.org/officeDocument/2006/relationships/image" Target="../media/image255.png"/><Relationship Id="rId61" Type="http://schemas.openxmlformats.org/officeDocument/2006/relationships/image" Target="../media/image256.png"/><Relationship Id="rId62" Type="http://schemas.openxmlformats.org/officeDocument/2006/relationships/image" Target="../media/image257.png"/><Relationship Id="rId63" Type="http://schemas.openxmlformats.org/officeDocument/2006/relationships/image" Target="../media/image258.png"/><Relationship Id="rId64" Type="http://schemas.openxmlformats.org/officeDocument/2006/relationships/image" Target="../media/image51.png"/><Relationship Id="rId65" Type="http://schemas.openxmlformats.org/officeDocument/2006/relationships/image" Target="../media/image52.png"/><Relationship Id="rId66" Type="http://schemas.openxmlformats.org/officeDocument/2006/relationships/image" Target="../media/image53.png"/><Relationship Id="rId67" Type="http://schemas.openxmlformats.org/officeDocument/2006/relationships/image" Target="../media/image54.png"/><Relationship Id="rId68" Type="http://schemas.openxmlformats.org/officeDocument/2006/relationships/image" Target="../media/image55.png"/><Relationship Id="rId69" Type="http://schemas.openxmlformats.org/officeDocument/2006/relationships/image" Target="../media/image56.png"/></Relationships>
</file>

<file path=ppt/slides/_rels/slide16.xml.rels><?xml version="1.0" encoding="UTF-8" standalone="yes"?>
<Relationships xmlns="http://schemas.openxmlformats.org/package/2006/relationships"><Relationship Id="rId13" Type="http://schemas.openxmlformats.org/officeDocument/2006/relationships/image" Target="../media/image730.png"/><Relationship Id="rId14" Type="http://schemas.openxmlformats.org/officeDocument/2006/relationships/image" Target="../media/image740.png"/><Relationship Id="rId15" Type="http://schemas.openxmlformats.org/officeDocument/2006/relationships/image" Target="../media/image940.png"/><Relationship Id="rId16" Type="http://schemas.openxmlformats.org/officeDocument/2006/relationships/image" Target="../media/image950.png"/><Relationship Id="rId17" Type="http://schemas.openxmlformats.org/officeDocument/2006/relationships/image" Target="../media/image960.png"/><Relationship Id="rId18" Type="http://schemas.openxmlformats.org/officeDocument/2006/relationships/image" Target="../media/image970.png"/><Relationship Id="rId19" Type="http://schemas.openxmlformats.org/officeDocument/2006/relationships/image" Target="../media/image980.png"/><Relationship Id="rId50" Type="http://schemas.openxmlformats.org/officeDocument/2006/relationships/image" Target="../media/image132.png"/><Relationship Id="rId51" Type="http://schemas.openxmlformats.org/officeDocument/2006/relationships/image" Target="../media/image133.png"/><Relationship Id="rId52" Type="http://schemas.openxmlformats.org/officeDocument/2006/relationships/image" Target="../media/image1070.png"/><Relationship Id="rId53" Type="http://schemas.openxmlformats.org/officeDocument/2006/relationships/image" Target="../media/image770.png"/><Relationship Id="rId54" Type="http://schemas.openxmlformats.org/officeDocument/2006/relationships/image" Target="../media/image1080.png"/><Relationship Id="rId55" Type="http://schemas.openxmlformats.org/officeDocument/2006/relationships/image" Target="../media/image134.png"/><Relationship Id="rId56" Type="http://schemas.openxmlformats.org/officeDocument/2006/relationships/image" Target="../media/image135.png"/><Relationship Id="rId57" Type="http://schemas.openxmlformats.org/officeDocument/2006/relationships/image" Target="../media/image136.png"/><Relationship Id="rId58" Type="http://schemas.openxmlformats.org/officeDocument/2006/relationships/image" Target="../media/image137.png"/><Relationship Id="rId59" Type="http://schemas.openxmlformats.org/officeDocument/2006/relationships/image" Target="../media/image138.png"/><Relationship Id="rId40" Type="http://schemas.openxmlformats.org/officeDocument/2006/relationships/image" Target="../media/image1230.png"/><Relationship Id="rId41" Type="http://schemas.openxmlformats.org/officeDocument/2006/relationships/image" Target="../media/image1240.png"/><Relationship Id="rId42" Type="http://schemas.openxmlformats.org/officeDocument/2006/relationships/image" Target="../media/image1250.png"/><Relationship Id="rId43" Type="http://schemas.openxmlformats.org/officeDocument/2006/relationships/image" Target="../media/image1260.png"/><Relationship Id="rId44" Type="http://schemas.openxmlformats.org/officeDocument/2006/relationships/image" Target="../media/image1270.png"/><Relationship Id="rId45" Type="http://schemas.openxmlformats.org/officeDocument/2006/relationships/image" Target="../media/image1280.png"/><Relationship Id="rId46" Type="http://schemas.openxmlformats.org/officeDocument/2006/relationships/image" Target="../media/image1000.png"/><Relationship Id="rId47" Type="http://schemas.openxmlformats.org/officeDocument/2006/relationships/image" Target="../media/image129.png"/><Relationship Id="rId48" Type="http://schemas.openxmlformats.org/officeDocument/2006/relationships/image" Target="../media/image130.png"/><Relationship Id="rId49" Type="http://schemas.openxmlformats.org/officeDocument/2006/relationships/image" Target="../media/image131.png"/><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90.png"/><Relationship Id="rId4" Type="http://schemas.openxmlformats.org/officeDocument/2006/relationships/image" Target="../media/image1110.png"/><Relationship Id="rId5" Type="http://schemas.openxmlformats.org/officeDocument/2006/relationships/image" Target="../media/image1120.png"/><Relationship Id="rId6" Type="http://schemas.openxmlformats.org/officeDocument/2006/relationships/image" Target="../media/image1130.png"/><Relationship Id="rId7" Type="http://schemas.openxmlformats.org/officeDocument/2006/relationships/image" Target="../media/image1140.png"/><Relationship Id="rId8" Type="http://schemas.openxmlformats.org/officeDocument/2006/relationships/image" Target="../media/image1150.png"/><Relationship Id="rId9" Type="http://schemas.openxmlformats.org/officeDocument/2006/relationships/image" Target="../media/image690.png"/><Relationship Id="rId30" Type="http://schemas.openxmlformats.org/officeDocument/2006/relationships/image" Target="../media/image1050.png"/><Relationship Id="rId31" Type="http://schemas.openxmlformats.org/officeDocument/2006/relationships/image" Target="../media/image1060.png"/><Relationship Id="rId32" Type="http://schemas.openxmlformats.org/officeDocument/2006/relationships/image" Target="../media/image1160.png"/><Relationship Id="rId33" Type="http://schemas.openxmlformats.org/officeDocument/2006/relationships/image" Target="../media/image1170.png"/><Relationship Id="rId34" Type="http://schemas.openxmlformats.org/officeDocument/2006/relationships/image" Target="../media/image1180.png"/><Relationship Id="rId35" Type="http://schemas.openxmlformats.org/officeDocument/2006/relationships/image" Target="../media/image1190.png"/><Relationship Id="rId36" Type="http://schemas.openxmlformats.org/officeDocument/2006/relationships/image" Target="../media/image1200.png"/><Relationship Id="rId37" Type="http://schemas.openxmlformats.org/officeDocument/2006/relationships/image" Target="../media/image930.png"/><Relationship Id="rId38" Type="http://schemas.openxmlformats.org/officeDocument/2006/relationships/image" Target="../media/image1210.png"/><Relationship Id="rId39" Type="http://schemas.openxmlformats.org/officeDocument/2006/relationships/image" Target="../media/image1220.png"/><Relationship Id="rId20" Type="http://schemas.openxmlformats.org/officeDocument/2006/relationships/image" Target="../media/image990.png"/><Relationship Id="rId21" Type="http://schemas.openxmlformats.org/officeDocument/2006/relationships/image" Target="../media/image870.png"/><Relationship Id="rId22" Type="http://schemas.openxmlformats.org/officeDocument/2006/relationships/image" Target="../media/image880.png"/><Relationship Id="rId23" Type="http://schemas.openxmlformats.org/officeDocument/2006/relationships/image" Target="../media/image890.png"/><Relationship Id="rId24" Type="http://schemas.openxmlformats.org/officeDocument/2006/relationships/image" Target="../media/image900.png"/><Relationship Id="rId25" Type="http://schemas.openxmlformats.org/officeDocument/2006/relationships/image" Target="../media/image910.png"/><Relationship Id="rId26" Type="http://schemas.openxmlformats.org/officeDocument/2006/relationships/image" Target="../media/image920.png"/><Relationship Id="rId27" Type="http://schemas.openxmlformats.org/officeDocument/2006/relationships/image" Target="../media/image1020.png"/><Relationship Id="rId28" Type="http://schemas.openxmlformats.org/officeDocument/2006/relationships/image" Target="../media/image1030.png"/><Relationship Id="rId29" Type="http://schemas.openxmlformats.org/officeDocument/2006/relationships/image" Target="../media/image1040.png"/><Relationship Id="rId60" Type="http://schemas.openxmlformats.org/officeDocument/2006/relationships/image" Target="../media/image139.png"/><Relationship Id="rId61" Type="http://schemas.openxmlformats.org/officeDocument/2006/relationships/image" Target="../media/image550.png"/><Relationship Id="rId62" Type="http://schemas.openxmlformats.org/officeDocument/2006/relationships/image" Target="../media/image530.png"/><Relationship Id="rId10" Type="http://schemas.openxmlformats.org/officeDocument/2006/relationships/image" Target="../media/image700.png"/><Relationship Id="rId11" Type="http://schemas.openxmlformats.org/officeDocument/2006/relationships/image" Target="../media/image710.png"/><Relationship Id="rId12" Type="http://schemas.openxmlformats.org/officeDocument/2006/relationships/image" Target="../media/image720.png"/></Relationships>
</file>

<file path=ppt/slides/_rels/slide17.xml.rels><?xml version="1.0" encoding="UTF-8" standalone="yes"?>
<Relationships xmlns="http://schemas.openxmlformats.org/package/2006/relationships"><Relationship Id="rId13" Type="http://schemas.openxmlformats.org/officeDocument/2006/relationships/image" Target="../media/image183.png"/><Relationship Id="rId14" Type="http://schemas.openxmlformats.org/officeDocument/2006/relationships/image" Target="../media/image184.png"/><Relationship Id="rId15" Type="http://schemas.openxmlformats.org/officeDocument/2006/relationships/image" Target="../media/image940.png"/><Relationship Id="rId16" Type="http://schemas.openxmlformats.org/officeDocument/2006/relationships/image" Target="../media/image950.png"/><Relationship Id="rId17" Type="http://schemas.openxmlformats.org/officeDocument/2006/relationships/image" Target="../media/image960.png"/><Relationship Id="rId18" Type="http://schemas.openxmlformats.org/officeDocument/2006/relationships/image" Target="../media/image970.png"/><Relationship Id="rId19" Type="http://schemas.openxmlformats.org/officeDocument/2006/relationships/image" Target="../media/image980.png"/><Relationship Id="rId50" Type="http://schemas.openxmlformats.org/officeDocument/2006/relationships/image" Target="../media/image148.png"/><Relationship Id="rId51" Type="http://schemas.openxmlformats.org/officeDocument/2006/relationships/image" Target="../media/image149.png"/><Relationship Id="rId52" Type="http://schemas.openxmlformats.org/officeDocument/2006/relationships/image" Target="../media/image150.png"/><Relationship Id="rId53" Type="http://schemas.openxmlformats.org/officeDocument/2006/relationships/image" Target="../media/image151.png"/><Relationship Id="rId54" Type="http://schemas.openxmlformats.org/officeDocument/2006/relationships/image" Target="../media/image152.png"/><Relationship Id="rId40" Type="http://schemas.openxmlformats.org/officeDocument/2006/relationships/image" Target="../media/image197.png"/><Relationship Id="rId41" Type="http://schemas.openxmlformats.org/officeDocument/2006/relationships/image" Target="../media/image198.png"/><Relationship Id="rId42" Type="http://schemas.openxmlformats.org/officeDocument/2006/relationships/image" Target="../media/image199.png"/><Relationship Id="rId43" Type="http://schemas.openxmlformats.org/officeDocument/2006/relationships/image" Target="../media/image141.png"/><Relationship Id="rId44" Type="http://schemas.openxmlformats.org/officeDocument/2006/relationships/image" Target="../media/image142.png"/><Relationship Id="rId45" Type="http://schemas.openxmlformats.org/officeDocument/2006/relationships/image" Target="../media/image143.png"/><Relationship Id="rId46" Type="http://schemas.openxmlformats.org/officeDocument/2006/relationships/image" Target="../media/image144.png"/><Relationship Id="rId47" Type="http://schemas.openxmlformats.org/officeDocument/2006/relationships/image" Target="../media/image145.png"/><Relationship Id="rId48" Type="http://schemas.openxmlformats.org/officeDocument/2006/relationships/image" Target="../media/image146.png"/><Relationship Id="rId49" Type="http://schemas.openxmlformats.org/officeDocument/2006/relationships/image" Target="../media/image147.png"/><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30" Type="http://schemas.openxmlformats.org/officeDocument/2006/relationships/image" Target="../media/image720.png"/><Relationship Id="rId31" Type="http://schemas.openxmlformats.org/officeDocument/2006/relationships/image" Target="../media/image730.png"/><Relationship Id="rId32" Type="http://schemas.openxmlformats.org/officeDocument/2006/relationships/image" Target="../media/image740.png"/><Relationship Id="rId33" Type="http://schemas.openxmlformats.org/officeDocument/2006/relationships/image" Target="../media/image191.png"/><Relationship Id="rId34" Type="http://schemas.openxmlformats.org/officeDocument/2006/relationships/image" Target="../media/image192.png"/><Relationship Id="rId35" Type="http://schemas.openxmlformats.org/officeDocument/2006/relationships/image" Target="../media/image193.png"/><Relationship Id="rId36" Type="http://schemas.openxmlformats.org/officeDocument/2006/relationships/image" Target="../media/image169.png"/><Relationship Id="rId37" Type="http://schemas.openxmlformats.org/officeDocument/2006/relationships/image" Target="../media/image194.png"/><Relationship Id="rId38" Type="http://schemas.openxmlformats.org/officeDocument/2006/relationships/image" Target="../media/image195.png"/><Relationship Id="rId39" Type="http://schemas.openxmlformats.org/officeDocument/2006/relationships/image" Target="../media/image196.png"/><Relationship Id="rId20" Type="http://schemas.openxmlformats.org/officeDocument/2006/relationships/image" Target="../media/image990.png"/><Relationship Id="rId21" Type="http://schemas.openxmlformats.org/officeDocument/2006/relationships/image" Target="../media/image185.png"/><Relationship Id="rId22" Type="http://schemas.openxmlformats.org/officeDocument/2006/relationships/image" Target="../media/image186.png"/><Relationship Id="rId23" Type="http://schemas.openxmlformats.org/officeDocument/2006/relationships/image" Target="../media/image187.png"/><Relationship Id="rId24" Type="http://schemas.openxmlformats.org/officeDocument/2006/relationships/image" Target="../media/image188.png"/><Relationship Id="rId25" Type="http://schemas.openxmlformats.org/officeDocument/2006/relationships/image" Target="../media/image189.png"/><Relationship Id="rId26" Type="http://schemas.openxmlformats.org/officeDocument/2006/relationships/image" Target="../media/image190.png"/><Relationship Id="rId27" Type="http://schemas.openxmlformats.org/officeDocument/2006/relationships/image" Target="../media/image690.png"/><Relationship Id="rId28" Type="http://schemas.openxmlformats.org/officeDocument/2006/relationships/image" Target="../media/image700.png"/><Relationship Id="rId29" Type="http://schemas.openxmlformats.org/officeDocument/2006/relationships/image" Target="../media/image710.png"/><Relationship Id="rId10" Type="http://schemas.openxmlformats.org/officeDocument/2006/relationships/image" Target="../media/image180.png"/><Relationship Id="rId11" Type="http://schemas.openxmlformats.org/officeDocument/2006/relationships/image" Target="../media/image181.png"/><Relationship Id="rId12" Type="http://schemas.openxmlformats.org/officeDocument/2006/relationships/image" Target="../media/image182.png"/></Relationships>
</file>

<file path=ppt/slides/_rels/slide18.xml.rels><?xml version="1.0" encoding="UTF-8" standalone="yes"?>
<Relationships xmlns="http://schemas.openxmlformats.org/package/2006/relationships"><Relationship Id="rId13" Type="http://schemas.openxmlformats.org/officeDocument/2006/relationships/image" Target="../media/image177.png"/><Relationship Id="rId14" Type="http://schemas.openxmlformats.org/officeDocument/2006/relationships/image" Target="../media/image178.png"/><Relationship Id="rId15" Type="http://schemas.openxmlformats.org/officeDocument/2006/relationships/image" Target="../media/image870.png"/><Relationship Id="rId16" Type="http://schemas.openxmlformats.org/officeDocument/2006/relationships/image" Target="../media/image880.png"/><Relationship Id="rId17" Type="http://schemas.openxmlformats.org/officeDocument/2006/relationships/image" Target="../media/image890.png"/><Relationship Id="rId18" Type="http://schemas.openxmlformats.org/officeDocument/2006/relationships/image" Target="../media/image900.png"/><Relationship Id="rId19" Type="http://schemas.openxmlformats.org/officeDocument/2006/relationships/image" Target="../media/image910.png"/><Relationship Id="rId50" Type="http://schemas.openxmlformats.org/officeDocument/2006/relationships/image" Target="../media/image201.png"/><Relationship Id="rId51" Type="http://schemas.openxmlformats.org/officeDocument/2006/relationships/image" Target="../media/image202.png"/><Relationship Id="rId52" Type="http://schemas.openxmlformats.org/officeDocument/2006/relationships/image" Target="../media/image203.png"/><Relationship Id="rId53" Type="http://schemas.openxmlformats.org/officeDocument/2006/relationships/image" Target="../media/image204.png"/><Relationship Id="rId54" Type="http://schemas.openxmlformats.org/officeDocument/2006/relationships/image" Target="../media/image205.png"/><Relationship Id="rId40" Type="http://schemas.openxmlformats.org/officeDocument/2006/relationships/image" Target="../media/image237.png"/><Relationship Id="rId41" Type="http://schemas.openxmlformats.org/officeDocument/2006/relationships/image" Target="../media/image238.png"/><Relationship Id="rId42" Type="http://schemas.openxmlformats.org/officeDocument/2006/relationships/image" Target="../media/image239.png"/><Relationship Id="rId43" Type="http://schemas.openxmlformats.org/officeDocument/2006/relationships/image" Target="../media/image240.png"/><Relationship Id="rId44" Type="http://schemas.openxmlformats.org/officeDocument/2006/relationships/image" Target="../media/image241.png"/><Relationship Id="rId45" Type="http://schemas.openxmlformats.org/officeDocument/2006/relationships/image" Target="../media/image242.png"/><Relationship Id="rId46" Type="http://schemas.openxmlformats.org/officeDocument/2006/relationships/image" Target="../media/image243.png"/><Relationship Id="rId48" Type="http://schemas.openxmlformats.org/officeDocument/2006/relationships/image" Target="../media/image1141.png"/><Relationship Id="rId49" Type="http://schemas.openxmlformats.org/officeDocument/2006/relationships/image" Target="../media/image200.png"/><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24.png"/><Relationship Id="rId4" Type="http://schemas.openxmlformats.org/officeDocument/2006/relationships/image" Target="../media/image225.png"/><Relationship Id="rId5" Type="http://schemas.openxmlformats.org/officeDocument/2006/relationships/image" Target="../media/image226.png"/><Relationship Id="rId6" Type="http://schemas.openxmlformats.org/officeDocument/2006/relationships/image" Target="../media/image227.png"/><Relationship Id="rId7" Type="http://schemas.openxmlformats.org/officeDocument/2006/relationships/image" Target="../media/image228.png"/><Relationship Id="rId8" Type="http://schemas.openxmlformats.org/officeDocument/2006/relationships/image" Target="../media/image229.png"/><Relationship Id="rId9" Type="http://schemas.openxmlformats.org/officeDocument/2006/relationships/image" Target="../media/image173.png"/><Relationship Id="rId30" Type="http://schemas.openxmlformats.org/officeDocument/2006/relationships/image" Target="../media/image720.png"/><Relationship Id="rId31" Type="http://schemas.openxmlformats.org/officeDocument/2006/relationships/image" Target="../media/image730.png"/><Relationship Id="rId32" Type="http://schemas.openxmlformats.org/officeDocument/2006/relationships/image" Target="../media/image740.png"/><Relationship Id="rId33" Type="http://schemas.openxmlformats.org/officeDocument/2006/relationships/image" Target="../media/image231.png"/><Relationship Id="rId34" Type="http://schemas.openxmlformats.org/officeDocument/2006/relationships/image" Target="../media/image232.png"/><Relationship Id="rId35" Type="http://schemas.openxmlformats.org/officeDocument/2006/relationships/image" Target="../media/image222.png"/><Relationship Id="rId36" Type="http://schemas.openxmlformats.org/officeDocument/2006/relationships/image" Target="../media/image233.png"/><Relationship Id="rId37" Type="http://schemas.openxmlformats.org/officeDocument/2006/relationships/image" Target="../media/image234.png"/><Relationship Id="rId38" Type="http://schemas.openxmlformats.org/officeDocument/2006/relationships/image" Target="../media/image235.png"/><Relationship Id="rId39" Type="http://schemas.openxmlformats.org/officeDocument/2006/relationships/image" Target="../media/image236.png"/><Relationship Id="rId20" Type="http://schemas.openxmlformats.org/officeDocument/2006/relationships/image" Target="../media/image920.png"/><Relationship Id="rId21" Type="http://schemas.openxmlformats.org/officeDocument/2006/relationships/image" Target="../media/image940.png"/><Relationship Id="rId22" Type="http://schemas.openxmlformats.org/officeDocument/2006/relationships/image" Target="../media/image950.png"/><Relationship Id="rId23" Type="http://schemas.openxmlformats.org/officeDocument/2006/relationships/image" Target="../media/image960.png"/><Relationship Id="rId24" Type="http://schemas.openxmlformats.org/officeDocument/2006/relationships/image" Target="../media/image970.png"/><Relationship Id="rId25" Type="http://schemas.openxmlformats.org/officeDocument/2006/relationships/image" Target="../media/image980.png"/><Relationship Id="rId26" Type="http://schemas.openxmlformats.org/officeDocument/2006/relationships/image" Target="../media/image990.png"/><Relationship Id="rId27" Type="http://schemas.openxmlformats.org/officeDocument/2006/relationships/image" Target="../media/image690.png"/><Relationship Id="rId28" Type="http://schemas.openxmlformats.org/officeDocument/2006/relationships/image" Target="../media/image700.png"/><Relationship Id="rId29" Type="http://schemas.openxmlformats.org/officeDocument/2006/relationships/image" Target="../media/image710.png"/><Relationship Id="rId10" Type="http://schemas.openxmlformats.org/officeDocument/2006/relationships/image" Target="../media/image174.png"/><Relationship Id="rId11" Type="http://schemas.openxmlformats.org/officeDocument/2006/relationships/image" Target="../media/image175.png"/><Relationship Id="rId12" Type="http://schemas.openxmlformats.org/officeDocument/2006/relationships/image" Target="../media/image17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61.png"/><Relationship Id="rId4" Type="http://schemas.openxmlformats.org/officeDocument/2006/relationships/image" Target="../media/image68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46" Type="http://schemas.openxmlformats.org/officeDocument/2006/relationships/image" Target="../media/image399.png"/><Relationship Id="rId47" Type="http://schemas.openxmlformats.org/officeDocument/2006/relationships/image" Target="../media/image401.png"/><Relationship Id="rId20" Type="http://schemas.openxmlformats.org/officeDocument/2006/relationships/image" Target="../media/image3691.png"/><Relationship Id="rId21" Type="http://schemas.openxmlformats.org/officeDocument/2006/relationships/image" Target="../media/image372.png"/><Relationship Id="rId22" Type="http://schemas.openxmlformats.org/officeDocument/2006/relationships/image" Target="../media/image373.png"/><Relationship Id="rId23" Type="http://schemas.openxmlformats.org/officeDocument/2006/relationships/image" Target="../media/image374.png"/><Relationship Id="rId24" Type="http://schemas.openxmlformats.org/officeDocument/2006/relationships/image" Target="../media/image375.png"/><Relationship Id="rId25" Type="http://schemas.openxmlformats.org/officeDocument/2006/relationships/image" Target="../media/image376.png"/><Relationship Id="rId26" Type="http://schemas.openxmlformats.org/officeDocument/2006/relationships/image" Target="../media/image377.png"/><Relationship Id="rId27" Type="http://schemas.openxmlformats.org/officeDocument/2006/relationships/image" Target="../media/image378.png"/><Relationship Id="rId28" Type="http://schemas.openxmlformats.org/officeDocument/2006/relationships/image" Target="../media/image379.png"/><Relationship Id="rId29" Type="http://schemas.openxmlformats.org/officeDocument/2006/relationships/image" Target="../media/image381.png"/><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101.png"/><Relationship Id="rId4" Type="http://schemas.openxmlformats.org/officeDocument/2006/relationships/image" Target="../media/image1162.png"/><Relationship Id="rId30" Type="http://schemas.openxmlformats.org/officeDocument/2006/relationships/image" Target="../media/image382.png"/><Relationship Id="rId31" Type="http://schemas.openxmlformats.org/officeDocument/2006/relationships/image" Target="../media/image383.png"/><Relationship Id="rId32" Type="http://schemas.openxmlformats.org/officeDocument/2006/relationships/image" Target="../media/image384.png"/><Relationship Id="rId33" Type="http://schemas.openxmlformats.org/officeDocument/2006/relationships/image" Target="../media/image386.png"/><Relationship Id="rId34" Type="http://schemas.openxmlformats.org/officeDocument/2006/relationships/image" Target="../media/image387.png"/><Relationship Id="rId35" Type="http://schemas.openxmlformats.org/officeDocument/2006/relationships/image" Target="../media/image388.png"/><Relationship Id="rId36" Type="http://schemas.openxmlformats.org/officeDocument/2006/relationships/image" Target="../media/image389.png"/><Relationship Id="rId37" Type="http://schemas.openxmlformats.org/officeDocument/2006/relationships/image" Target="../media/image391.png"/><Relationship Id="rId38" Type="http://schemas.openxmlformats.org/officeDocument/2006/relationships/image" Target="../media/image3690.png"/><Relationship Id="rId39" Type="http://schemas.openxmlformats.org/officeDocument/2006/relationships/image" Target="../media/image392.png"/><Relationship Id="rId8" Type="http://schemas.openxmlformats.org/officeDocument/2006/relationships/image" Target="../media/image3760.png"/><Relationship Id="rId16" Type="http://schemas.openxmlformats.org/officeDocument/2006/relationships/image" Target="../media/image385.png"/><Relationship Id="rId17" Type="http://schemas.openxmlformats.org/officeDocument/2006/relationships/image" Target="../media/image2851.png"/><Relationship Id="rId18" Type="http://schemas.openxmlformats.org/officeDocument/2006/relationships/image" Target="../media/image3180.png"/><Relationship Id="rId19" Type="http://schemas.openxmlformats.org/officeDocument/2006/relationships/image" Target="../media/image3680.png"/><Relationship Id="rId40" Type="http://schemas.openxmlformats.org/officeDocument/2006/relationships/image" Target="../media/image393.png"/><Relationship Id="rId41" Type="http://schemas.openxmlformats.org/officeDocument/2006/relationships/image" Target="../media/image394.png"/><Relationship Id="rId42" Type="http://schemas.openxmlformats.org/officeDocument/2006/relationships/image" Target="../media/image395.png"/><Relationship Id="rId43" Type="http://schemas.openxmlformats.org/officeDocument/2006/relationships/image" Target="../media/image396.png"/><Relationship Id="rId44" Type="http://schemas.openxmlformats.org/officeDocument/2006/relationships/image" Target="../media/image397.png"/><Relationship Id="rId45" Type="http://schemas.openxmlformats.org/officeDocument/2006/relationships/image" Target="../media/image39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66" Type="http://schemas.openxmlformats.org/officeDocument/2006/relationships/image" Target="../media/image447.png"/><Relationship Id="rId67" Type="http://schemas.openxmlformats.org/officeDocument/2006/relationships/image" Target="../media/image448.png"/><Relationship Id="rId68" Type="http://schemas.openxmlformats.org/officeDocument/2006/relationships/image" Target="../media/image449.png"/><Relationship Id="rId16" Type="http://schemas.openxmlformats.org/officeDocument/2006/relationships/image" Target="../media/image385.png"/><Relationship Id="rId17" Type="http://schemas.openxmlformats.org/officeDocument/2006/relationships/image" Target="../media/image2851.png"/><Relationship Id="rId18" Type="http://schemas.openxmlformats.org/officeDocument/2006/relationships/image" Target="../media/image3180.png"/><Relationship Id="rId19" Type="http://schemas.openxmlformats.org/officeDocument/2006/relationships/image" Target="../media/image403.png"/><Relationship Id="rId69" Type="http://schemas.openxmlformats.org/officeDocument/2006/relationships/image" Target="../media/image451.png"/><Relationship Id="rId50" Type="http://schemas.openxmlformats.org/officeDocument/2006/relationships/image" Target="../media/image431.png"/><Relationship Id="rId51" Type="http://schemas.openxmlformats.org/officeDocument/2006/relationships/image" Target="../media/image432.png"/><Relationship Id="rId52" Type="http://schemas.openxmlformats.org/officeDocument/2006/relationships/image" Target="../media/image433.png"/><Relationship Id="rId53" Type="http://schemas.openxmlformats.org/officeDocument/2006/relationships/image" Target="../media/image434.png"/><Relationship Id="rId54" Type="http://schemas.openxmlformats.org/officeDocument/2006/relationships/image" Target="../media/image435.png"/><Relationship Id="rId55" Type="http://schemas.openxmlformats.org/officeDocument/2006/relationships/image" Target="../media/image436.png"/><Relationship Id="rId56" Type="http://schemas.openxmlformats.org/officeDocument/2006/relationships/image" Target="../media/image437.png"/><Relationship Id="rId57" Type="http://schemas.openxmlformats.org/officeDocument/2006/relationships/image" Target="../media/image438.png"/><Relationship Id="rId58" Type="http://schemas.openxmlformats.org/officeDocument/2006/relationships/image" Target="../media/image439.png"/><Relationship Id="rId59" Type="http://schemas.openxmlformats.org/officeDocument/2006/relationships/image" Target="../media/image441.png"/><Relationship Id="rId40" Type="http://schemas.openxmlformats.org/officeDocument/2006/relationships/image" Target="../media/image394.png"/><Relationship Id="rId41" Type="http://schemas.openxmlformats.org/officeDocument/2006/relationships/image" Target="../media/image422.png"/><Relationship Id="rId42" Type="http://schemas.openxmlformats.org/officeDocument/2006/relationships/image" Target="../media/image423.png"/><Relationship Id="rId43" Type="http://schemas.openxmlformats.org/officeDocument/2006/relationships/image" Target="../media/image397.png"/><Relationship Id="rId44" Type="http://schemas.openxmlformats.org/officeDocument/2006/relationships/image" Target="../media/image424.png"/><Relationship Id="rId45" Type="http://schemas.openxmlformats.org/officeDocument/2006/relationships/image" Target="../media/image425.png"/><Relationship Id="rId46" Type="http://schemas.openxmlformats.org/officeDocument/2006/relationships/image" Target="../media/image426.png"/><Relationship Id="rId47" Type="http://schemas.openxmlformats.org/officeDocument/2006/relationships/image" Target="../media/image427.png"/><Relationship Id="rId48" Type="http://schemas.openxmlformats.org/officeDocument/2006/relationships/image" Target="../media/image428.png"/><Relationship Id="rId49" Type="http://schemas.openxmlformats.org/officeDocument/2006/relationships/image" Target="../media/image429.png"/><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02.png"/><Relationship Id="rId4" Type="http://schemas.openxmlformats.org/officeDocument/2006/relationships/image" Target="../media/image1162.png"/><Relationship Id="rId8" Type="http://schemas.openxmlformats.org/officeDocument/2006/relationships/image" Target="../media/image3760.png"/><Relationship Id="rId30" Type="http://schemas.openxmlformats.org/officeDocument/2006/relationships/image" Target="../media/image411.png"/><Relationship Id="rId31" Type="http://schemas.openxmlformats.org/officeDocument/2006/relationships/image" Target="../media/image412.png"/><Relationship Id="rId32" Type="http://schemas.openxmlformats.org/officeDocument/2006/relationships/image" Target="../media/image413.png"/><Relationship Id="rId33" Type="http://schemas.openxmlformats.org/officeDocument/2006/relationships/image" Target="../media/image414.png"/><Relationship Id="rId34" Type="http://schemas.openxmlformats.org/officeDocument/2006/relationships/image" Target="../media/image415.png"/><Relationship Id="rId35" Type="http://schemas.openxmlformats.org/officeDocument/2006/relationships/image" Target="../media/image416.png"/><Relationship Id="rId36" Type="http://schemas.openxmlformats.org/officeDocument/2006/relationships/image" Target="../media/image417.png"/><Relationship Id="rId37" Type="http://schemas.openxmlformats.org/officeDocument/2006/relationships/image" Target="../media/image3690.png"/><Relationship Id="rId38" Type="http://schemas.openxmlformats.org/officeDocument/2006/relationships/image" Target="../media/image419.png"/><Relationship Id="rId39" Type="http://schemas.openxmlformats.org/officeDocument/2006/relationships/image" Target="../media/image421.png"/><Relationship Id="rId70" Type="http://schemas.openxmlformats.org/officeDocument/2006/relationships/image" Target="../media/image452.png"/><Relationship Id="rId71" Type="http://schemas.openxmlformats.org/officeDocument/2006/relationships/image" Target="../media/image453.png"/><Relationship Id="rId72" Type="http://schemas.openxmlformats.org/officeDocument/2006/relationships/image" Target="../media/image418.png"/><Relationship Id="rId20" Type="http://schemas.openxmlformats.org/officeDocument/2006/relationships/image" Target="../media/image3691.png"/><Relationship Id="rId21" Type="http://schemas.openxmlformats.org/officeDocument/2006/relationships/image" Target="../media/image404.png"/><Relationship Id="rId22" Type="http://schemas.openxmlformats.org/officeDocument/2006/relationships/image" Target="../media/image373.png"/><Relationship Id="rId23" Type="http://schemas.openxmlformats.org/officeDocument/2006/relationships/image" Target="../media/image374.png"/><Relationship Id="rId24" Type="http://schemas.openxmlformats.org/officeDocument/2006/relationships/image" Target="../media/image371.png"/><Relationship Id="rId25" Type="http://schemas.openxmlformats.org/officeDocument/2006/relationships/image" Target="../media/image405.png"/><Relationship Id="rId26" Type="http://schemas.openxmlformats.org/officeDocument/2006/relationships/image" Target="../media/image406.png"/><Relationship Id="rId27" Type="http://schemas.openxmlformats.org/officeDocument/2006/relationships/image" Target="../media/image407.png"/><Relationship Id="rId28" Type="http://schemas.openxmlformats.org/officeDocument/2006/relationships/image" Target="../media/image408.png"/><Relationship Id="rId29" Type="http://schemas.openxmlformats.org/officeDocument/2006/relationships/image" Target="../media/image409.png"/><Relationship Id="rId60" Type="http://schemas.openxmlformats.org/officeDocument/2006/relationships/image" Target="../media/image442.png"/><Relationship Id="rId61" Type="http://schemas.openxmlformats.org/officeDocument/2006/relationships/image" Target="../media/image443.png"/><Relationship Id="rId62" Type="http://schemas.openxmlformats.org/officeDocument/2006/relationships/image" Target="../media/image444.png"/><Relationship Id="rId63" Type="http://schemas.openxmlformats.org/officeDocument/2006/relationships/image" Target="../media/image445.png"/><Relationship Id="rId64" Type="http://schemas.openxmlformats.org/officeDocument/2006/relationships/image" Target="../media/image381.png"/><Relationship Id="rId65" Type="http://schemas.openxmlformats.org/officeDocument/2006/relationships/image" Target="../media/image44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91.png"/><Relationship Id="rId4" Type="http://schemas.openxmlformats.org/officeDocument/2006/relationships/image" Target="../media/image561.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59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github.com/andmax/gpufilter"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16.png"/><Relationship Id="rId16" Type="http://schemas.openxmlformats.org/officeDocument/2006/relationships/image" Target="../media/image1.png"/><Relationship Id="rId17" Type="http://schemas.openxmlformats.org/officeDocument/2006/relationships/image" Target="../media/image17.png"/><Relationship Id="rId1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5.xml.rels><?xml version="1.0" encoding="UTF-8" standalone="yes"?>
<Relationships xmlns="http://schemas.openxmlformats.org/package/2006/relationships"><Relationship Id="rId9" Type="http://schemas.openxmlformats.org/officeDocument/2006/relationships/image" Target="../media/image20.png"/><Relationship Id="rId20" Type="http://schemas.openxmlformats.org/officeDocument/2006/relationships/image" Target="../media/image17.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20.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44.png"/><Relationship Id="rId16" Type="http://schemas.openxmlformats.org/officeDocument/2006/relationships/image" Target="../media/image25.png"/><Relationship Id="rId17" Type="http://schemas.openxmlformats.org/officeDocument/2006/relationships/image" Target="../media/image18.png"/><Relationship Id="rId18" Type="http://schemas.openxmlformats.org/officeDocument/2006/relationships/image" Target="../media/image27.png"/><Relationship Id="rId1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1910.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562.png"/><Relationship Id="rId5" Type="http://schemas.openxmlformats.org/officeDocument/2006/relationships/image" Target="../media/image481.png"/><Relationship Id="rId6" Type="http://schemas.openxmlformats.org/officeDocument/2006/relationships/image" Target="../media/image560.png"/><Relationship Id="rId7" Type="http://schemas.openxmlformats.org/officeDocument/2006/relationships/image" Target="../media/image570.png"/><Relationship Id="rId8" Type="http://schemas.openxmlformats.org/officeDocument/2006/relationships/image" Target="../media/image491.png"/><Relationship Id="rId9" Type="http://schemas.openxmlformats.org/officeDocument/2006/relationships/image" Target="../media/image501.png"/><Relationship Id="rId10" Type="http://schemas.openxmlformats.org/officeDocument/2006/relationships/image" Target="../media/image620.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Parallel Recursive Filtering </a:t>
            </a:r>
            <a:br>
              <a:rPr lang="en-US" dirty="0" smtClean="0"/>
            </a:br>
            <a:r>
              <a:rPr lang="en-US" dirty="0" smtClean="0"/>
              <a:t>of Infinite Input Extensions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72535722"/>
              </p:ext>
            </p:extLst>
          </p:nvPr>
        </p:nvGraphicFramePr>
        <p:xfrm>
          <a:off x="1303020" y="4434840"/>
          <a:ext cx="6537960" cy="731520"/>
        </p:xfrm>
        <a:graphic>
          <a:graphicData uri="http://schemas.openxmlformats.org/drawingml/2006/table">
            <a:tbl>
              <a:tblPr firstRow="1" bandRow="1">
                <a:tableStyleId>{5C22544A-7EE6-4342-B048-85BDC9FD1C3A}</a:tableStyleId>
              </a:tblPr>
              <a:tblGrid>
                <a:gridCol w="3268980"/>
                <a:gridCol w="3268980"/>
              </a:tblGrid>
              <a:tr h="315380">
                <a:tc>
                  <a:txBody>
                    <a:bodyPr/>
                    <a:lstStyle/>
                    <a:p>
                      <a:pPr algn="ctr"/>
                      <a:r>
                        <a:rPr lang="en-US" sz="1800" b="0" i="0" dirty="0" smtClean="0">
                          <a:ln>
                            <a:noFill/>
                          </a:ln>
                          <a:solidFill>
                            <a:schemeClr val="tx1"/>
                          </a:solidFill>
                          <a:effectLst/>
                          <a:latin typeface="Frutiger LT Std 45 Light" charset="0"/>
                          <a:ea typeface="Frutiger LT Std 45 Light" charset="0"/>
                          <a:cs typeface="Frutiger LT Std 45 Light" charset="0"/>
                        </a:rPr>
                        <a:t>Diego Nehab</a:t>
                      </a:r>
                      <a:endParaRPr lang="en-US" sz="1800" b="0" i="0" dirty="0">
                        <a:ln>
                          <a:noFill/>
                        </a:ln>
                        <a:solidFill>
                          <a:schemeClr val="tx1"/>
                        </a:solidFill>
                        <a:effectLst/>
                        <a:latin typeface="Frutiger LT Std 45 Light" charset="0"/>
                        <a:ea typeface="Frutiger LT Std 45 Light" charset="0"/>
                        <a:cs typeface="Frutiger LT Std 45 Light"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dirty="0" smtClean="0">
                          <a:ln>
                            <a:noFill/>
                          </a:ln>
                          <a:solidFill>
                            <a:schemeClr val="tx1"/>
                          </a:solidFill>
                          <a:effectLst/>
                          <a:latin typeface="Frutiger LT Std 45 Light" charset="0"/>
                          <a:ea typeface="Frutiger LT Std 45 Light" charset="0"/>
                          <a:cs typeface="Frutiger LT Std 45 Light" charset="0"/>
                        </a:rPr>
                        <a:t>André Maximo</a:t>
                      </a:r>
                      <a:endParaRPr lang="en-US" sz="1800" b="0" i="0" dirty="0">
                        <a:ln>
                          <a:noFill/>
                        </a:ln>
                        <a:solidFill>
                          <a:schemeClr val="tx1"/>
                        </a:solidFill>
                        <a:effectLst/>
                        <a:latin typeface="Frutiger LT Std 45 Light" charset="0"/>
                        <a:ea typeface="Frutiger LT Std 45 Light" charset="0"/>
                        <a:cs typeface="Frutiger LT Std 45 Light"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5380">
                <a:tc>
                  <a:txBody>
                    <a:bodyPr/>
                    <a:lstStyle/>
                    <a:p>
                      <a:pPr algn="ctr"/>
                      <a:r>
                        <a:rPr lang="en-US" sz="1800" b="0" i="0" dirty="0" smtClean="0">
                          <a:ln>
                            <a:noFill/>
                          </a:ln>
                          <a:solidFill>
                            <a:schemeClr val="tx1"/>
                          </a:solidFill>
                          <a:effectLst/>
                          <a:latin typeface="Frutiger LT Std 45 Light" charset="0"/>
                          <a:ea typeface="Frutiger LT Std 45 Light" charset="0"/>
                          <a:cs typeface="Frutiger LT Std 45 Light" charset="0"/>
                        </a:rPr>
                        <a:t>IMPA</a:t>
                      </a:r>
                      <a:endParaRPr lang="en-US" sz="1800" b="0" i="0" dirty="0">
                        <a:ln>
                          <a:noFill/>
                        </a:ln>
                        <a:solidFill>
                          <a:schemeClr val="tx1"/>
                        </a:solidFill>
                        <a:effectLst/>
                        <a:latin typeface="Frutiger LT Std 45 Light" charset="0"/>
                        <a:ea typeface="Frutiger LT Std 45 Light" charset="0"/>
                        <a:cs typeface="Frutiger LT Std 45 Light"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0" i="0" dirty="0" smtClean="0">
                          <a:ln>
                            <a:noFill/>
                          </a:ln>
                          <a:solidFill>
                            <a:schemeClr val="tx1"/>
                          </a:solidFill>
                          <a:effectLst/>
                          <a:latin typeface="Frutiger LT Std 45 Light" charset="0"/>
                          <a:ea typeface="Frutiger LT Std 45 Light" charset="0"/>
                          <a:cs typeface="Frutiger LT Std 45 Light" charset="0"/>
                        </a:rPr>
                        <a:t>GE Global Research</a:t>
                      </a:r>
                      <a:endParaRPr lang="en-US" sz="1800" b="0" i="0" dirty="0">
                        <a:ln>
                          <a:noFill/>
                        </a:ln>
                        <a:solidFill>
                          <a:schemeClr val="tx1"/>
                        </a:solidFill>
                        <a:effectLst/>
                        <a:latin typeface="Frutiger LT Std 45 Light" charset="0"/>
                        <a:ea typeface="Frutiger LT Std 45 Light" charset="0"/>
                        <a:cs typeface="Frutiger LT Std 45 Light"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00484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008880" y="3003550"/>
            <a:ext cx="3251200" cy="3558977"/>
            <a:chOff x="3868753" y="1755314"/>
            <a:chExt cx="3251200" cy="3558977"/>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753" y="1755314"/>
              <a:ext cx="3251200" cy="3251200"/>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4705516" y="5006514"/>
              <a:ext cx="1577676"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periodic repetition</a:t>
              </a:r>
              <a:endParaRPr lang="en-US" sz="1400" dirty="0">
                <a:latin typeface="Frutiger LT Std 45 Light" charset="0"/>
                <a:ea typeface="Frutiger LT Std 45 Light" charset="0"/>
                <a:cs typeface="Frutiger LT Std 45 Light" charset="0"/>
              </a:endParaRPr>
            </a:p>
          </p:txBody>
        </p:sp>
      </p:grpSp>
      <p:grpSp>
        <p:nvGrpSpPr>
          <p:cNvPr id="10" name="Group 9"/>
          <p:cNvGrpSpPr/>
          <p:nvPr/>
        </p:nvGrpSpPr>
        <p:grpSpPr>
          <a:xfrm>
            <a:off x="5008880" y="3003550"/>
            <a:ext cx="3251200" cy="3566334"/>
            <a:chOff x="4940300" y="2477770"/>
            <a:chExt cx="3251200" cy="3566334"/>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300" y="2477770"/>
              <a:ext cx="3251200" cy="32512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5862021" y="5736327"/>
              <a:ext cx="1407758"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clamp to border</a:t>
              </a:r>
              <a:endParaRPr lang="en-US" sz="1400" dirty="0">
                <a:latin typeface="Frutiger LT Std 45 Light" charset="0"/>
                <a:ea typeface="Frutiger LT Std 45 Light" charset="0"/>
                <a:cs typeface="Frutiger LT Std 45 Light" charset="0"/>
              </a:endParaRPr>
            </a:p>
          </p:txBody>
        </p:sp>
      </p:grpSp>
      <p:sp>
        <p:nvSpPr>
          <p:cNvPr id="2" name="Title 1"/>
          <p:cNvSpPr>
            <a:spLocks noGrp="1"/>
          </p:cNvSpPr>
          <p:nvPr>
            <p:ph type="title"/>
          </p:nvPr>
        </p:nvSpPr>
        <p:spPr/>
        <p:txBody>
          <a:bodyPr/>
          <a:lstStyle/>
          <a:p>
            <a:r>
              <a:rPr lang="en-US" dirty="0" err="1" smtClean="0"/>
              <a:t>Tileable</a:t>
            </a:r>
            <a:r>
              <a:rPr lang="en-US" dirty="0" smtClean="0"/>
              <a:t> textures</a:t>
            </a:r>
            <a:endParaRPr lang="en-US" dirty="0"/>
          </a:p>
        </p:txBody>
      </p:sp>
      <p:sp>
        <p:nvSpPr>
          <p:cNvPr id="3" name="Content Placeholder 2"/>
          <p:cNvSpPr>
            <a:spLocks noGrp="1"/>
          </p:cNvSpPr>
          <p:nvPr>
            <p:ph idx="1"/>
          </p:nvPr>
        </p:nvSpPr>
        <p:spPr/>
        <p:txBody>
          <a:bodyPr/>
          <a:lstStyle/>
          <a:p>
            <a:r>
              <a:rPr lang="en-US" dirty="0" smtClean="0"/>
              <a:t>Textures designed to be tiled in a certain way</a:t>
            </a:r>
          </a:p>
          <a:p>
            <a:r>
              <a:rPr lang="en-US" dirty="0" smtClean="0"/>
              <a:t>Filtering must respect the periodicity</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610" y="3003550"/>
            <a:ext cx="3251200" cy="32512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1647069" y="2695773"/>
            <a:ext cx="1338828"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original texture</a:t>
            </a:r>
            <a:endParaRPr lang="en-US" sz="1400" dirty="0">
              <a:latin typeface="Frutiger LT Std 45 Light" charset="0"/>
              <a:ea typeface="Frutiger LT Std 45 Light" charset="0"/>
              <a:cs typeface="Frutiger LT Std 45 Light" charset="0"/>
            </a:endParaRPr>
          </a:p>
        </p:txBody>
      </p:sp>
      <p:sp>
        <p:nvSpPr>
          <p:cNvPr id="9" name="TextBox 8"/>
          <p:cNvSpPr txBox="1"/>
          <p:nvPr/>
        </p:nvSpPr>
        <p:spPr>
          <a:xfrm>
            <a:off x="5581951" y="2695773"/>
            <a:ext cx="2105064"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filtered, tiled, and shifted</a:t>
            </a:r>
            <a:endParaRPr lang="en-US" sz="1400" dirty="0">
              <a:latin typeface="Frutiger LT Std 45 Light" charset="0"/>
              <a:ea typeface="Frutiger LT Std 45 Light" charset="0"/>
              <a:cs typeface="Frutiger LT Std 45 Light" charset="0"/>
            </a:endParaRPr>
          </a:p>
        </p:txBody>
      </p:sp>
      <p:grpSp>
        <p:nvGrpSpPr>
          <p:cNvPr id="12" name="Group 11"/>
          <p:cNvGrpSpPr/>
          <p:nvPr/>
        </p:nvGrpSpPr>
        <p:grpSpPr>
          <a:xfrm>
            <a:off x="5008880" y="3003550"/>
            <a:ext cx="3258557" cy="3258557"/>
            <a:chOff x="5008880" y="3003550"/>
            <a:chExt cx="3258557" cy="3258557"/>
          </a:xfrm>
        </p:grpSpPr>
        <p:cxnSp>
          <p:nvCxnSpPr>
            <p:cNvPr id="11" name="Straight Connector 10"/>
            <p:cNvCxnSpPr>
              <a:stCxn id="4" idx="0"/>
              <a:endCxn id="7" idx="0"/>
            </p:cNvCxnSpPr>
            <p:nvPr/>
          </p:nvCxnSpPr>
          <p:spPr>
            <a:xfrm>
              <a:off x="6634480" y="3003550"/>
              <a:ext cx="0" cy="32585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6638159" y="2999871"/>
              <a:ext cx="0" cy="32585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09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boundaries in practice</a:t>
            </a:r>
            <a:endParaRPr lang="en-US" dirty="0"/>
          </a:p>
        </p:txBody>
      </p:sp>
      <p:sp>
        <p:nvSpPr>
          <p:cNvPr id="3" name="Content Placeholder 2"/>
          <p:cNvSpPr>
            <a:spLocks noGrp="1"/>
          </p:cNvSpPr>
          <p:nvPr>
            <p:ph idx="1"/>
          </p:nvPr>
        </p:nvSpPr>
        <p:spPr/>
        <p:txBody>
          <a:bodyPr/>
          <a:lstStyle/>
          <a:p>
            <a:r>
              <a:rPr lang="en-US" dirty="0" smtClean="0"/>
              <a:t>In the frequency domain</a:t>
            </a:r>
          </a:p>
          <a:p>
            <a:pPr lvl="1"/>
            <a:r>
              <a:rPr lang="en-US" dirty="0" smtClean="0"/>
              <a:t>DFT/DCT imply </a:t>
            </a:r>
            <a:r>
              <a:rPr lang="en-US" i="1" dirty="0" smtClean="0"/>
              <a:t>infinite extensions</a:t>
            </a:r>
            <a:endParaRPr lang="en-US" dirty="0" smtClean="0"/>
          </a:p>
          <a:p>
            <a:pPr lvl="1"/>
            <a:r>
              <a:rPr lang="en-US" dirty="0" smtClean="0"/>
              <a:t>Computations are </a:t>
            </a:r>
            <a:r>
              <a:rPr lang="en-US" i="1" dirty="0" smtClean="0"/>
              <a:t>exact</a:t>
            </a:r>
            <a:r>
              <a:rPr lang="en-US" dirty="0" smtClean="0"/>
              <a:t> even for IIR filters</a:t>
            </a:r>
            <a:endParaRPr lang="en-US" i="1" dirty="0" smtClean="0"/>
          </a:p>
          <a:p>
            <a:r>
              <a:rPr lang="en-US" dirty="0" smtClean="0"/>
              <a:t>In the time domain</a:t>
            </a:r>
            <a:endParaRPr lang="en-US" dirty="0"/>
          </a:p>
          <a:p>
            <a:pPr lvl="1"/>
            <a:r>
              <a:rPr lang="en-US" dirty="0" smtClean="0"/>
              <a:t>Direct convolution can decide out of bounds input arbitrarily</a:t>
            </a:r>
          </a:p>
          <a:p>
            <a:pPr lvl="1"/>
            <a:r>
              <a:rPr lang="en-US" dirty="0" smtClean="0"/>
              <a:t>Recursive filters must define out of bounds </a:t>
            </a:r>
            <a:r>
              <a:rPr lang="en-US" i="1" dirty="0" smtClean="0"/>
              <a:t>outputs</a:t>
            </a:r>
            <a:r>
              <a:rPr lang="en-US" dirty="0" smtClean="0"/>
              <a:t>!</a:t>
            </a:r>
          </a:p>
        </p:txBody>
      </p:sp>
    </p:spTree>
    <p:extLst>
      <p:ext uri="{BB962C8B-B14F-4D97-AF65-F5344CB8AC3E}">
        <p14:creationId xmlns:p14="http://schemas.microsoft.com/office/powerpoint/2010/main" val="979028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1973119" y="1972068"/>
            <a:ext cx="6124345" cy="4108692"/>
            <a:chOff x="1973119" y="1972068"/>
            <a:chExt cx="6124345" cy="4108692"/>
          </a:xfrm>
        </p:grpSpPr>
        <p:grpSp>
          <p:nvGrpSpPr>
            <p:cNvPr id="79" name="Group 78"/>
            <p:cNvGrpSpPr/>
            <p:nvPr/>
          </p:nvGrpSpPr>
          <p:grpSpPr>
            <a:xfrm>
              <a:off x="4498843" y="1972068"/>
              <a:ext cx="3129646" cy="2868868"/>
              <a:chOff x="4498843" y="1972068"/>
              <a:chExt cx="3129646" cy="2868868"/>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843" y="2279846"/>
                <a:ext cx="2145792" cy="2145792"/>
              </a:xfrm>
              <a:prstGeom prst="rect">
                <a:avLst/>
              </a:prstGeom>
              <a:effectLst>
                <a:outerShdw blurRad="50800" dist="38100" dir="2700000" algn="tl" rotWithShape="0">
                  <a:prstClr val="black">
                    <a:alpha val="40000"/>
                  </a:prstClr>
                </a:outerShdw>
              </a:effectLst>
            </p:spPr>
          </p:pic>
          <p:grpSp>
            <p:nvGrpSpPr>
              <p:cNvPr id="62" name="Group 61"/>
              <p:cNvGrpSpPr/>
              <p:nvPr/>
            </p:nvGrpSpPr>
            <p:grpSpPr>
              <a:xfrm>
                <a:off x="5575595" y="4524125"/>
                <a:ext cx="2052894" cy="316811"/>
                <a:chOff x="5575595" y="4524125"/>
                <a:chExt cx="2052894" cy="316811"/>
              </a:xfrm>
            </p:grpSpPr>
            <p:sp>
              <p:nvSpPr>
                <p:cNvPr id="37" name="TextBox 36"/>
                <p:cNvSpPr txBox="1"/>
                <p:nvPr/>
              </p:nvSpPr>
              <p:spPr>
                <a:xfrm>
                  <a:off x="5871277" y="4533159"/>
                  <a:ext cx="1757212"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wasted computation</a:t>
                  </a:r>
                  <a:endParaRPr lang="en-US" sz="1400" dirty="0">
                    <a:latin typeface="Frutiger LT Std 45 Light" charset="0"/>
                    <a:ea typeface="Frutiger LT Std 45 Light" charset="0"/>
                    <a:cs typeface="Frutiger LT Std 45 Light" charset="0"/>
                  </a:endParaRPr>
                </a:p>
              </p:txBody>
            </p:sp>
            <p:sp>
              <p:nvSpPr>
                <p:cNvPr id="38" name="Freeform 37"/>
                <p:cNvSpPr/>
                <p:nvPr/>
              </p:nvSpPr>
              <p:spPr>
                <a:xfrm flipV="1">
                  <a:off x="5575595" y="4524125"/>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TextBox 56"/>
              <p:cNvSpPr txBox="1"/>
              <p:nvPr/>
            </p:nvSpPr>
            <p:spPr>
              <a:xfrm>
                <a:off x="5210904" y="1972068"/>
                <a:ext cx="721672"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filtered</a:t>
                </a:r>
                <a:endParaRPr lang="en-US" sz="1400" dirty="0">
                  <a:latin typeface="Frutiger LT Std 45 Light" charset="0"/>
                  <a:ea typeface="Frutiger LT Std 45 Light" charset="0"/>
                  <a:cs typeface="Frutiger LT Std 45 Light" charset="0"/>
                </a:endParaRPr>
              </a:p>
            </p:txBody>
          </p:sp>
        </p:grpSp>
        <p:grpSp>
          <p:nvGrpSpPr>
            <p:cNvPr id="65" name="Group 64"/>
            <p:cNvGrpSpPr/>
            <p:nvPr/>
          </p:nvGrpSpPr>
          <p:grpSpPr>
            <a:xfrm>
              <a:off x="1973119" y="1972069"/>
              <a:ext cx="2676705" cy="2877901"/>
              <a:chOff x="1973119" y="1972069"/>
              <a:chExt cx="2676705" cy="2877901"/>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119" y="2279846"/>
                <a:ext cx="2145792" cy="2145792"/>
              </a:xfrm>
              <a:prstGeom prst="rect">
                <a:avLst/>
              </a:prstGeom>
              <a:effectLst>
                <a:outerShdw blurRad="50800" dist="38100" dir="2700000" algn="tl" rotWithShape="0">
                  <a:prstClr val="black">
                    <a:alpha val="40000"/>
                  </a:prstClr>
                </a:outerShdw>
              </a:effectLst>
            </p:spPr>
          </p:pic>
          <p:grpSp>
            <p:nvGrpSpPr>
              <p:cNvPr id="63" name="Group 62"/>
              <p:cNvGrpSpPr/>
              <p:nvPr/>
            </p:nvGrpSpPr>
            <p:grpSpPr>
              <a:xfrm>
                <a:off x="2944782" y="4533159"/>
                <a:ext cx="1705042" cy="316811"/>
                <a:chOff x="2944782" y="4533159"/>
                <a:chExt cx="1705042" cy="316811"/>
              </a:xfrm>
            </p:grpSpPr>
            <p:sp>
              <p:nvSpPr>
                <p:cNvPr id="40" name="TextBox 39"/>
                <p:cNvSpPr txBox="1"/>
                <p:nvPr/>
              </p:nvSpPr>
              <p:spPr>
                <a:xfrm>
                  <a:off x="3240464" y="4542193"/>
                  <a:ext cx="1409360"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wasted memory</a:t>
                  </a:r>
                  <a:endParaRPr lang="en-US" sz="1400" dirty="0">
                    <a:latin typeface="Frutiger LT Std 45 Light" charset="0"/>
                    <a:ea typeface="Frutiger LT Std 45 Light" charset="0"/>
                    <a:cs typeface="Frutiger LT Std 45 Light" charset="0"/>
                  </a:endParaRPr>
                </a:p>
              </p:txBody>
            </p:sp>
            <p:sp>
              <p:nvSpPr>
                <p:cNvPr id="41" name="Freeform 40"/>
                <p:cNvSpPr/>
                <p:nvPr/>
              </p:nvSpPr>
              <p:spPr>
                <a:xfrm flipV="1">
                  <a:off x="2944782" y="4533159"/>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 name="TextBox 54"/>
              <p:cNvSpPr txBox="1"/>
              <p:nvPr/>
            </p:nvSpPr>
            <p:spPr>
              <a:xfrm>
                <a:off x="2665143" y="1972069"/>
                <a:ext cx="761748"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padded</a:t>
                </a:r>
                <a:endParaRPr lang="en-US" sz="1400" dirty="0">
                  <a:latin typeface="Frutiger LT Std 45 Light" charset="0"/>
                  <a:ea typeface="Frutiger LT Std 45 Light" charset="0"/>
                  <a:cs typeface="Frutiger LT Std 45 Light" charset="0"/>
                </a:endParaRPr>
              </a:p>
            </p:txBody>
          </p:sp>
        </p:grpSp>
        <p:sp>
          <p:nvSpPr>
            <p:cNvPr id="13" name="Freeform 12"/>
            <p:cNvSpPr/>
            <p:nvPr/>
          </p:nvSpPr>
          <p:spPr>
            <a:xfrm flipH="1">
              <a:off x="4032504" y="5715000"/>
              <a:ext cx="1078992" cy="365760"/>
            </a:xfrm>
            <a:custGeom>
              <a:avLst/>
              <a:gdLst>
                <a:gd name="connsiteX0" fmla="*/ 5517 w 5517"/>
                <a:gd name="connsiteY0" fmla="*/ 9862 h 9871"/>
                <a:gd name="connsiteX1" fmla="*/ 5302 w 5517"/>
                <a:gd name="connsiteY1" fmla="*/ 9711 h 9871"/>
                <a:gd name="connsiteX2" fmla="*/ 5142 w 5517"/>
                <a:gd name="connsiteY2" fmla="*/ 5876 h 9871"/>
                <a:gd name="connsiteX3" fmla="*/ 5000 w 5517"/>
                <a:gd name="connsiteY3" fmla="*/ 0 h 9871"/>
                <a:gd name="connsiteX4" fmla="*/ 4858 w 5517"/>
                <a:gd name="connsiteY4" fmla="*/ 5876 h 9871"/>
                <a:gd name="connsiteX5" fmla="*/ 4698 w 5517"/>
                <a:gd name="connsiteY5" fmla="*/ 9711 h 9871"/>
                <a:gd name="connsiteX6" fmla="*/ 0 w 5517"/>
                <a:gd name="connsiteY6" fmla="*/ 9862 h 9871"/>
                <a:gd name="connsiteX0" fmla="*/ 1898 w 1898"/>
                <a:gd name="connsiteY0" fmla="*/ 9991 h 10000"/>
                <a:gd name="connsiteX1" fmla="*/ 1508 w 1898"/>
                <a:gd name="connsiteY1" fmla="*/ 9838 h 10000"/>
                <a:gd name="connsiteX2" fmla="*/ 1218 w 1898"/>
                <a:gd name="connsiteY2" fmla="*/ 5953 h 10000"/>
                <a:gd name="connsiteX3" fmla="*/ 961 w 1898"/>
                <a:gd name="connsiteY3" fmla="*/ 0 h 10000"/>
                <a:gd name="connsiteX4" fmla="*/ 704 w 1898"/>
                <a:gd name="connsiteY4" fmla="*/ 5953 h 10000"/>
                <a:gd name="connsiteX5" fmla="*/ 413 w 1898"/>
                <a:gd name="connsiteY5" fmla="*/ 9838 h 10000"/>
                <a:gd name="connsiteX6" fmla="*/ 0 w 1898"/>
                <a:gd name="connsiteY6" fmla="*/ 99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 h="10000">
                  <a:moveTo>
                    <a:pt x="1898" y="9991"/>
                  </a:moveTo>
                  <a:cubicBezTo>
                    <a:pt x="1722" y="9933"/>
                    <a:pt x="1682" y="10125"/>
                    <a:pt x="1508" y="9838"/>
                  </a:cubicBezTo>
                  <a:cubicBezTo>
                    <a:pt x="1410" y="9660"/>
                    <a:pt x="1311" y="8745"/>
                    <a:pt x="1218" y="5953"/>
                  </a:cubicBezTo>
                  <a:cubicBezTo>
                    <a:pt x="1135" y="3644"/>
                    <a:pt x="1055" y="0"/>
                    <a:pt x="961" y="0"/>
                  </a:cubicBezTo>
                  <a:cubicBezTo>
                    <a:pt x="867" y="0"/>
                    <a:pt x="787" y="3644"/>
                    <a:pt x="704" y="5953"/>
                  </a:cubicBezTo>
                  <a:cubicBezTo>
                    <a:pt x="611" y="8745"/>
                    <a:pt x="511" y="9660"/>
                    <a:pt x="413" y="9838"/>
                  </a:cubicBezTo>
                  <a:cubicBezTo>
                    <a:pt x="239" y="10125"/>
                    <a:pt x="176" y="9933"/>
                    <a:pt x="0" y="9991"/>
                  </a:cubicBezTo>
                </a:path>
              </a:pathLst>
            </a:custGeom>
            <a:ln w="20160">
              <a:solidFill>
                <a:schemeClr val="accent2"/>
              </a:solidFill>
              <a:miter/>
            </a:ln>
          </p:spPr>
          <p:txBody>
            <a:bodyPr/>
            <a:lstStyle/>
            <a:p>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568" y="2816294"/>
              <a:ext cx="1072896" cy="1072896"/>
            </a:xfrm>
            <a:prstGeom prst="rect">
              <a:avLst/>
            </a:prstGeom>
            <a:effectLst>
              <a:outerShdw blurRad="50800" dist="38100" dir="2700000" algn="tl" rotWithShape="0">
                <a:prstClr val="black">
                  <a:alpha val="40000"/>
                </a:prstClr>
              </a:outerShdw>
            </a:effectLst>
          </p:spPr>
        </p:pic>
      </p:grpSp>
      <p:grpSp>
        <p:nvGrpSpPr>
          <p:cNvPr id="87" name="Group 86"/>
          <p:cNvGrpSpPr/>
          <p:nvPr/>
        </p:nvGrpSpPr>
        <p:grpSpPr>
          <a:xfrm>
            <a:off x="2241343" y="2240292"/>
            <a:ext cx="5856121" cy="3840468"/>
            <a:chOff x="2241343" y="2240292"/>
            <a:chExt cx="5856121" cy="3840468"/>
          </a:xfrm>
        </p:grpSpPr>
        <p:grpSp>
          <p:nvGrpSpPr>
            <p:cNvPr id="78" name="Group 77"/>
            <p:cNvGrpSpPr/>
            <p:nvPr/>
          </p:nvGrpSpPr>
          <p:grpSpPr>
            <a:xfrm>
              <a:off x="4767067" y="2240292"/>
              <a:ext cx="2857566" cy="2324066"/>
              <a:chOff x="4767067" y="2240292"/>
              <a:chExt cx="2857566" cy="2324066"/>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7067" y="2548070"/>
                <a:ext cx="1609344" cy="1609344"/>
              </a:xfrm>
              <a:prstGeom prst="rect">
                <a:avLst/>
              </a:prstGeom>
              <a:effectLst>
                <a:outerShdw blurRad="50800" dist="38100" dir="2700000" algn="tl" rotWithShape="0">
                  <a:prstClr val="black">
                    <a:alpha val="40000"/>
                  </a:prstClr>
                </a:outerShdw>
              </a:effectLst>
            </p:spPr>
          </p:pic>
          <p:sp>
            <p:nvSpPr>
              <p:cNvPr id="60" name="TextBox 59"/>
              <p:cNvSpPr txBox="1"/>
              <p:nvPr/>
            </p:nvSpPr>
            <p:spPr>
              <a:xfrm>
                <a:off x="5210904" y="2240292"/>
                <a:ext cx="721672"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filtered</a:t>
                </a:r>
                <a:endParaRPr lang="en-US" sz="1400" dirty="0">
                  <a:latin typeface="Frutiger LT Std 45 Light" charset="0"/>
                  <a:ea typeface="Frutiger LT Std 45 Light" charset="0"/>
                  <a:cs typeface="Frutiger LT Std 45 Light" charset="0"/>
                </a:endParaRPr>
              </a:p>
            </p:txBody>
          </p:sp>
          <p:grpSp>
            <p:nvGrpSpPr>
              <p:cNvPr id="75" name="Group 74"/>
              <p:cNvGrpSpPr/>
              <p:nvPr/>
            </p:nvGrpSpPr>
            <p:grpSpPr>
              <a:xfrm>
                <a:off x="5571739" y="4247547"/>
                <a:ext cx="2052894" cy="316811"/>
                <a:chOff x="5575595" y="4524125"/>
                <a:chExt cx="2052894" cy="316811"/>
              </a:xfrm>
            </p:grpSpPr>
            <p:sp>
              <p:nvSpPr>
                <p:cNvPr id="76" name="TextBox 75"/>
                <p:cNvSpPr txBox="1"/>
                <p:nvPr/>
              </p:nvSpPr>
              <p:spPr>
                <a:xfrm>
                  <a:off x="5871277" y="4533159"/>
                  <a:ext cx="1757212"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wasted computation</a:t>
                  </a:r>
                  <a:endParaRPr lang="en-US" sz="1400" dirty="0">
                    <a:latin typeface="Frutiger LT Std 45 Light" charset="0"/>
                    <a:ea typeface="Frutiger LT Std 45 Light" charset="0"/>
                    <a:cs typeface="Frutiger LT Std 45 Light" charset="0"/>
                  </a:endParaRPr>
                </a:p>
              </p:txBody>
            </p:sp>
            <p:sp>
              <p:nvSpPr>
                <p:cNvPr id="77" name="Freeform 76"/>
                <p:cNvSpPr/>
                <p:nvPr/>
              </p:nvSpPr>
              <p:spPr>
                <a:xfrm flipV="1">
                  <a:off x="5575595" y="4524125"/>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69" name="Group 68"/>
            <p:cNvGrpSpPr/>
            <p:nvPr/>
          </p:nvGrpSpPr>
          <p:grpSpPr>
            <a:xfrm>
              <a:off x="2241343" y="2240292"/>
              <a:ext cx="2408481" cy="2337526"/>
              <a:chOff x="2241343" y="2240292"/>
              <a:chExt cx="2408481" cy="2337526"/>
            </a:xfrm>
          </p:grpSpPr>
          <p:grpSp>
            <p:nvGrpSpPr>
              <p:cNvPr id="64" name="Group 63"/>
              <p:cNvGrpSpPr/>
              <p:nvPr/>
            </p:nvGrpSpPr>
            <p:grpSpPr>
              <a:xfrm>
                <a:off x="2241343" y="2240292"/>
                <a:ext cx="1609344" cy="1917122"/>
                <a:chOff x="2241343" y="2240292"/>
                <a:chExt cx="1609344" cy="1917122"/>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1343" y="2548070"/>
                  <a:ext cx="1609344" cy="1609344"/>
                </a:xfrm>
                <a:prstGeom prst="rect">
                  <a:avLst/>
                </a:prstGeom>
                <a:effectLst>
                  <a:outerShdw blurRad="50800" dist="38100" dir="2700000" algn="tl" rotWithShape="0">
                    <a:prstClr val="black">
                      <a:alpha val="40000"/>
                    </a:prstClr>
                  </a:outerShdw>
                </a:effectLst>
              </p:spPr>
            </p:pic>
            <p:sp>
              <p:nvSpPr>
                <p:cNvPr id="61" name="TextBox 60"/>
                <p:cNvSpPr txBox="1"/>
                <p:nvPr/>
              </p:nvSpPr>
              <p:spPr>
                <a:xfrm>
                  <a:off x="2665143" y="2240292"/>
                  <a:ext cx="761748" cy="307777"/>
                </a:xfrm>
                <a:prstGeom prst="rect">
                  <a:avLst/>
                </a:prstGeom>
                <a:noFill/>
                <a:ln>
                  <a:noFill/>
                </a:ln>
              </p:spPr>
              <p:txBody>
                <a:bodyPr wrap="none" rtlCol="0" anchor="ctr">
                  <a:spAutoFit/>
                </a:bodyPr>
                <a:lstStyle/>
                <a:p>
                  <a:pPr algn="ctr"/>
                  <a:r>
                    <a:rPr lang="en-US" sz="1400" smtClean="0">
                      <a:latin typeface="Frutiger LT Std 45 Light" charset="0"/>
                      <a:ea typeface="Frutiger LT Std 45 Light" charset="0"/>
                      <a:cs typeface="Frutiger LT Std 45 Light" charset="0"/>
                    </a:rPr>
                    <a:t>padded</a:t>
                  </a:r>
                  <a:endParaRPr lang="en-US" sz="1400" dirty="0">
                    <a:latin typeface="Frutiger LT Std 45 Light" charset="0"/>
                    <a:ea typeface="Frutiger LT Std 45 Light" charset="0"/>
                    <a:cs typeface="Frutiger LT Std 45 Light" charset="0"/>
                  </a:endParaRPr>
                </a:p>
              </p:txBody>
            </p:sp>
          </p:grpSp>
          <p:grpSp>
            <p:nvGrpSpPr>
              <p:cNvPr id="68" name="Group 67"/>
              <p:cNvGrpSpPr/>
              <p:nvPr/>
            </p:nvGrpSpPr>
            <p:grpSpPr>
              <a:xfrm>
                <a:off x="2944782" y="4261007"/>
                <a:ext cx="1705042" cy="316811"/>
                <a:chOff x="3097182" y="4685559"/>
                <a:chExt cx="1705042" cy="316811"/>
              </a:xfrm>
            </p:grpSpPr>
            <p:sp>
              <p:nvSpPr>
                <p:cNvPr id="66" name="TextBox 65"/>
                <p:cNvSpPr txBox="1"/>
                <p:nvPr/>
              </p:nvSpPr>
              <p:spPr>
                <a:xfrm>
                  <a:off x="3392864" y="4694593"/>
                  <a:ext cx="1409360"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wasted memory</a:t>
                  </a:r>
                  <a:endParaRPr lang="en-US" sz="1400" dirty="0">
                    <a:latin typeface="Frutiger LT Std 45 Light" charset="0"/>
                    <a:ea typeface="Frutiger LT Std 45 Light" charset="0"/>
                    <a:cs typeface="Frutiger LT Std 45 Light" charset="0"/>
                  </a:endParaRPr>
                </a:p>
              </p:txBody>
            </p:sp>
            <p:sp>
              <p:nvSpPr>
                <p:cNvPr id="67" name="Freeform 66"/>
                <p:cNvSpPr/>
                <p:nvPr/>
              </p:nvSpPr>
              <p:spPr>
                <a:xfrm flipV="1">
                  <a:off x="3097182" y="4685559"/>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 name="Freeform 13"/>
            <p:cNvSpPr/>
            <p:nvPr/>
          </p:nvSpPr>
          <p:spPr>
            <a:xfrm flipH="1">
              <a:off x="4306824" y="5715000"/>
              <a:ext cx="530352" cy="365760"/>
            </a:xfrm>
            <a:custGeom>
              <a:avLst/>
              <a:gdLst>
                <a:gd name="connsiteX0" fmla="*/ 5517 w 5517"/>
                <a:gd name="connsiteY0" fmla="*/ 9862 h 9871"/>
                <a:gd name="connsiteX1" fmla="*/ 5302 w 5517"/>
                <a:gd name="connsiteY1" fmla="*/ 9711 h 9871"/>
                <a:gd name="connsiteX2" fmla="*/ 5142 w 5517"/>
                <a:gd name="connsiteY2" fmla="*/ 5876 h 9871"/>
                <a:gd name="connsiteX3" fmla="*/ 5000 w 5517"/>
                <a:gd name="connsiteY3" fmla="*/ 0 h 9871"/>
                <a:gd name="connsiteX4" fmla="*/ 4858 w 5517"/>
                <a:gd name="connsiteY4" fmla="*/ 5876 h 9871"/>
                <a:gd name="connsiteX5" fmla="*/ 4698 w 5517"/>
                <a:gd name="connsiteY5" fmla="*/ 9711 h 9871"/>
                <a:gd name="connsiteX6" fmla="*/ 0 w 5517"/>
                <a:gd name="connsiteY6" fmla="*/ 9862 h 9871"/>
                <a:gd name="connsiteX0" fmla="*/ 1898 w 1898"/>
                <a:gd name="connsiteY0" fmla="*/ 9991 h 10000"/>
                <a:gd name="connsiteX1" fmla="*/ 1508 w 1898"/>
                <a:gd name="connsiteY1" fmla="*/ 9838 h 10000"/>
                <a:gd name="connsiteX2" fmla="*/ 1218 w 1898"/>
                <a:gd name="connsiteY2" fmla="*/ 5953 h 10000"/>
                <a:gd name="connsiteX3" fmla="*/ 961 w 1898"/>
                <a:gd name="connsiteY3" fmla="*/ 0 h 10000"/>
                <a:gd name="connsiteX4" fmla="*/ 704 w 1898"/>
                <a:gd name="connsiteY4" fmla="*/ 5953 h 10000"/>
                <a:gd name="connsiteX5" fmla="*/ 413 w 1898"/>
                <a:gd name="connsiteY5" fmla="*/ 9838 h 10000"/>
                <a:gd name="connsiteX6" fmla="*/ 0 w 1898"/>
                <a:gd name="connsiteY6" fmla="*/ 99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 h="10000">
                  <a:moveTo>
                    <a:pt x="1898" y="9991"/>
                  </a:moveTo>
                  <a:cubicBezTo>
                    <a:pt x="1722" y="9933"/>
                    <a:pt x="1682" y="10125"/>
                    <a:pt x="1508" y="9838"/>
                  </a:cubicBezTo>
                  <a:cubicBezTo>
                    <a:pt x="1410" y="9660"/>
                    <a:pt x="1311" y="8745"/>
                    <a:pt x="1218" y="5953"/>
                  </a:cubicBezTo>
                  <a:cubicBezTo>
                    <a:pt x="1135" y="3644"/>
                    <a:pt x="1055" y="0"/>
                    <a:pt x="961" y="0"/>
                  </a:cubicBezTo>
                  <a:cubicBezTo>
                    <a:pt x="867" y="0"/>
                    <a:pt x="787" y="3644"/>
                    <a:pt x="704" y="5953"/>
                  </a:cubicBezTo>
                  <a:cubicBezTo>
                    <a:pt x="611" y="8745"/>
                    <a:pt x="511" y="9660"/>
                    <a:pt x="413" y="9838"/>
                  </a:cubicBezTo>
                  <a:cubicBezTo>
                    <a:pt x="239" y="10125"/>
                    <a:pt x="176" y="9933"/>
                    <a:pt x="0" y="9991"/>
                  </a:cubicBezTo>
                </a:path>
              </a:pathLst>
            </a:custGeom>
            <a:solidFill>
              <a:schemeClr val="bg1"/>
            </a:solidFill>
            <a:ln w="20160">
              <a:solidFill>
                <a:schemeClr val="accent2"/>
              </a:solidFill>
              <a:miter/>
            </a:ln>
          </p:spPr>
          <p:txBody>
            <a:bodyPr/>
            <a:lstStyle/>
            <a:p>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4568" y="2816294"/>
              <a:ext cx="1072896" cy="1072896"/>
            </a:xfrm>
            <a:prstGeom prst="rect">
              <a:avLst/>
            </a:prstGeom>
            <a:effectLst>
              <a:outerShdw blurRad="50800" dist="38100" dir="2700000" algn="tl" rotWithShape="0">
                <a:prstClr val="black">
                  <a:alpha val="40000"/>
                </a:prstClr>
              </a:outerShdw>
            </a:effectLst>
          </p:spPr>
        </p:pic>
      </p:grpSp>
      <p:grpSp>
        <p:nvGrpSpPr>
          <p:cNvPr id="86" name="Group 85"/>
          <p:cNvGrpSpPr/>
          <p:nvPr/>
        </p:nvGrpSpPr>
        <p:grpSpPr>
          <a:xfrm>
            <a:off x="2375455" y="2374403"/>
            <a:ext cx="5722009" cy="3706357"/>
            <a:chOff x="2375455" y="2374403"/>
            <a:chExt cx="5722009" cy="3706357"/>
          </a:xfrm>
        </p:grpSpPr>
        <p:sp>
          <p:nvSpPr>
            <p:cNvPr id="15" name="Freeform 14"/>
            <p:cNvSpPr/>
            <p:nvPr/>
          </p:nvSpPr>
          <p:spPr>
            <a:xfrm flipH="1">
              <a:off x="4439412" y="5715000"/>
              <a:ext cx="265176" cy="365760"/>
            </a:xfrm>
            <a:custGeom>
              <a:avLst/>
              <a:gdLst>
                <a:gd name="connsiteX0" fmla="*/ 5517 w 5517"/>
                <a:gd name="connsiteY0" fmla="*/ 9862 h 9871"/>
                <a:gd name="connsiteX1" fmla="*/ 5302 w 5517"/>
                <a:gd name="connsiteY1" fmla="*/ 9711 h 9871"/>
                <a:gd name="connsiteX2" fmla="*/ 5142 w 5517"/>
                <a:gd name="connsiteY2" fmla="*/ 5876 h 9871"/>
                <a:gd name="connsiteX3" fmla="*/ 5000 w 5517"/>
                <a:gd name="connsiteY3" fmla="*/ 0 h 9871"/>
                <a:gd name="connsiteX4" fmla="*/ 4858 w 5517"/>
                <a:gd name="connsiteY4" fmla="*/ 5876 h 9871"/>
                <a:gd name="connsiteX5" fmla="*/ 4698 w 5517"/>
                <a:gd name="connsiteY5" fmla="*/ 9711 h 9871"/>
                <a:gd name="connsiteX6" fmla="*/ 0 w 5517"/>
                <a:gd name="connsiteY6" fmla="*/ 9862 h 9871"/>
                <a:gd name="connsiteX0" fmla="*/ 1898 w 1898"/>
                <a:gd name="connsiteY0" fmla="*/ 9991 h 10000"/>
                <a:gd name="connsiteX1" fmla="*/ 1508 w 1898"/>
                <a:gd name="connsiteY1" fmla="*/ 9838 h 10000"/>
                <a:gd name="connsiteX2" fmla="*/ 1218 w 1898"/>
                <a:gd name="connsiteY2" fmla="*/ 5953 h 10000"/>
                <a:gd name="connsiteX3" fmla="*/ 961 w 1898"/>
                <a:gd name="connsiteY3" fmla="*/ 0 h 10000"/>
                <a:gd name="connsiteX4" fmla="*/ 704 w 1898"/>
                <a:gd name="connsiteY4" fmla="*/ 5953 h 10000"/>
                <a:gd name="connsiteX5" fmla="*/ 413 w 1898"/>
                <a:gd name="connsiteY5" fmla="*/ 9838 h 10000"/>
                <a:gd name="connsiteX6" fmla="*/ 0 w 1898"/>
                <a:gd name="connsiteY6" fmla="*/ 99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 h="10000">
                  <a:moveTo>
                    <a:pt x="1898" y="9991"/>
                  </a:moveTo>
                  <a:cubicBezTo>
                    <a:pt x="1722" y="9933"/>
                    <a:pt x="1682" y="10125"/>
                    <a:pt x="1508" y="9838"/>
                  </a:cubicBezTo>
                  <a:cubicBezTo>
                    <a:pt x="1410" y="9660"/>
                    <a:pt x="1311" y="8745"/>
                    <a:pt x="1218" y="5953"/>
                  </a:cubicBezTo>
                  <a:cubicBezTo>
                    <a:pt x="1135" y="3644"/>
                    <a:pt x="1055" y="0"/>
                    <a:pt x="961" y="0"/>
                  </a:cubicBezTo>
                  <a:cubicBezTo>
                    <a:pt x="867" y="0"/>
                    <a:pt x="787" y="3644"/>
                    <a:pt x="704" y="5953"/>
                  </a:cubicBezTo>
                  <a:cubicBezTo>
                    <a:pt x="611" y="8745"/>
                    <a:pt x="511" y="9660"/>
                    <a:pt x="413" y="9838"/>
                  </a:cubicBezTo>
                  <a:cubicBezTo>
                    <a:pt x="239" y="10125"/>
                    <a:pt x="176" y="9933"/>
                    <a:pt x="0" y="9991"/>
                  </a:cubicBezTo>
                </a:path>
              </a:pathLst>
            </a:custGeom>
            <a:ln w="20160">
              <a:solidFill>
                <a:schemeClr val="accent2"/>
              </a:solidFill>
              <a:miter/>
            </a:ln>
            <a:effectLst/>
          </p:spPr>
          <p:txBody>
            <a:bodyPr/>
            <a:lstStyle/>
            <a:p>
              <a:endParaRPr lang="en-US" dirty="0"/>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24568" y="2816294"/>
              <a:ext cx="1072896" cy="1072896"/>
            </a:xfrm>
            <a:prstGeom prst="rect">
              <a:avLst/>
            </a:prstGeom>
            <a:effectLst>
              <a:outerShdw blurRad="50800" dist="38100" dir="2700000" algn="tl" rotWithShape="0">
                <a:prstClr val="black">
                  <a:alpha val="40000"/>
                </a:prstClr>
              </a:outerShdw>
            </a:effectLst>
          </p:spPr>
        </p:pic>
        <p:grpSp>
          <p:nvGrpSpPr>
            <p:cNvPr id="74" name="Group 73"/>
            <p:cNvGrpSpPr/>
            <p:nvPr/>
          </p:nvGrpSpPr>
          <p:grpSpPr>
            <a:xfrm>
              <a:off x="2375455" y="2374404"/>
              <a:ext cx="2274268" cy="2079214"/>
              <a:chOff x="2375455" y="2374404"/>
              <a:chExt cx="2274268" cy="2079214"/>
            </a:xfrm>
          </p:grpSpPr>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5455" y="2682182"/>
                <a:ext cx="1341120" cy="1341120"/>
              </a:xfrm>
              <a:prstGeom prst="rect">
                <a:avLst/>
              </a:prstGeom>
              <a:effectLst>
                <a:outerShdw blurRad="50800" dist="38100" dir="2700000" algn="tl" rotWithShape="0">
                  <a:prstClr val="black">
                    <a:alpha val="40000"/>
                  </a:prstClr>
                </a:outerShdw>
              </a:effectLst>
            </p:spPr>
          </p:pic>
          <p:grpSp>
            <p:nvGrpSpPr>
              <p:cNvPr id="72" name="Group 71"/>
              <p:cNvGrpSpPr/>
              <p:nvPr/>
            </p:nvGrpSpPr>
            <p:grpSpPr>
              <a:xfrm>
                <a:off x="2944681" y="4136807"/>
                <a:ext cx="1705042" cy="316811"/>
                <a:chOff x="3097182" y="4685559"/>
                <a:chExt cx="1705042" cy="316811"/>
              </a:xfrm>
            </p:grpSpPr>
            <p:sp>
              <p:nvSpPr>
                <p:cNvPr id="70" name="TextBox 69"/>
                <p:cNvSpPr txBox="1"/>
                <p:nvPr/>
              </p:nvSpPr>
              <p:spPr>
                <a:xfrm>
                  <a:off x="3392864" y="4694593"/>
                  <a:ext cx="1409360"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wasted memory</a:t>
                  </a:r>
                  <a:endParaRPr lang="en-US" sz="1400" dirty="0">
                    <a:latin typeface="Frutiger LT Std 45 Light" charset="0"/>
                    <a:ea typeface="Frutiger LT Std 45 Light" charset="0"/>
                    <a:cs typeface="Frutiger LT Std 45 Light" charset="0"/>
                  </a:endParaRPr>
                </a:p>
              </p:txBody>
            </p:sp>
            <p:sp>
              <p:nvSpPr>
                <p:cNvPr id="71" name="Freeform 70"/>
                <p:cNvSpPr/>
                <p:nvPr/>
              </p:nvSpPr>
              <p:spPr>
                <a:xfrm flipV="1">
                  <a:off x="3097182" y="4685559"/>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 name="TextBox 72"/>
              <p:cNvSpPr txBox="1"/>
              <p:nvPr/>
            </p:nvSpPr>
            <p:spPr>
              <a:xfrm>
                <a:off x="2665141" y="2374404"/>
                <a:ext cx="761748"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padded</a:t>
                </a:r>
                <a:endParaRPr lang="en-US" sz="1400" dirty="0">
                  <a:latin typeface="Frutiger LT Std 45 Light" charset="0"/>
                  <a:ea typeface="Frutiger LT Std 45 Light" charset="0"/>
                  <a:cs typeface="Frutiger LT Std 45 Light" charset="0"/>
                </a:endParaRPr>
              </a:p>
            </p:txBody>
          </p:sp>
        </p:grpSp>
        <p:grpSp>
          <p:nvGrpSpPr>
            <p:cNvPr id="84" name="Group 83"/>
            <p:cNvGrpSpPr/>
            <p:nvPr/>
          </p:nvGrpSpPr>
          <p:grpSpPr>
            <a:xfrm>
              <a:off x="4901179" y="2374403"/>
              <a:ext cx="2723454" cy="2061356"/>
              <a:chOff x="4901179" y="2374403"/>
              <a:chExt cx="2723454" cy="2061356"/>
            </a:xfrm>
          </p:grpSpPr>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01179" y="2682182"/>
                <a:ext cx="1341120" cy="1341120"/>
              </a:xfrm>
              <a:prstGeom prst="rect">
                <a:avLst/>
              </a:prstGeom>
              <a:effectLst>
                <a:outerShdw blurRad="50800" dist="38100" dir="2700000" algn="tl" rotWithShape="0">
                  <a:prstClr val="black">
                    <a:alpha val="40000"/>
                  </a:prstClr>
                </a:outerShdw>
              </a:effectLst>
            </p:spPr>
          </p:pic>
          <p:grpSp>
            <p:nvGrpSpPr>
              <p:cNvPr id="80" name="Group 79"/>
              <p:cNvGrpSpPr/>
              <p:nvPr/>
            </p:nvGrpSpPr>
            <p:grpSpPr>
              <a:xfrm>
                <a:off x="5571739" y="4118948"/>
                <a:ext cx="2052894" cy="316811"/>
                <a:chOff x="5575595" y="4524125"/>
                <a:chExt cx="2052894" cy="316811"/>
              </a:xfrm>
            </p:grpSpPr>
            <p:sp>
              <p:nvSpPr>
                <p:cNvPr id="81" name="TextBox 80"/>
                <p:cNvSpPr txBox="1"/>
                <p:nvPr/>
              </p:nvSpPr>
              <p:spPr>
                <a:xfrm>
                  <a:off x="5871277" y="4533159"/>
                  <a:ext cx="1757212"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wasted computation</a:t>
                  </a:r>
                  <a:endParaRPr lang="en-US" sz="1400" dirty="0">
                    <a:latin typeface="Frutiger LT Std 45 Light" charset="0"/>
                    <a:ea typeface="Frutiger LT Std 45 Light" charset="0"/>
                    <a:cs typeface="Frutiger LT Std 45 Light" charset="0"/>
                  </a:endParaRPr>
                </a:p>
              </p:txBody>
            </p:sp>
            <p:sp>
              <p:nvSpPr>
                <p:cNvPr id="82" name="Freeform 81"/>
                <p:cNvSpPr/>
                <p:nvPr/>
              </p:nvSpPr>
              <p:spPr>
                <a:xfrm flipV="1">
                  <a:off x="5575595" y="4524125"/>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3" name="TextBox 82"/>
              <p:cNvSpPr txBox="1"/>
              <p:nvPr/>
            </p:nvSpPr>
            <p:spPr>
              <a:xfrm>
                <a:off x="5210902" y="2374403"/>
                <a:ext cx="721672"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filtered</a:t>
                </a:r>
                <a:endParaRPr lang="en-US" sz="1400" dirty="0">
                  <a:latin typeface="Frutiger LT Std 45 Light" charset="0"/>
                  <a:ea typeface="Frutiger LT Std 45 Light" charset="0"/>
                  <a:cs typeface="Frutiger LT Std 45 Light" charset="0"/>
                </a:endParaRPr>
              </a:p>
            </p:txBody>
          </p:sp>
        </p:grpSp>
      </p:grpSp>
      <p:sp>
        <p:nvSpPr>
          <p:cNvPr id="2" name="Title 1"/>
          <p:cNvSpPr>
            <a:spLocks noGrp="1"/>
          </p:cNvSpPr>
          <p:nvPr>
            <p:ph type="title"/>
          </p:nvPr>
        </p:nvSpPr>
        <p:spPr/>
        <p:txBody>
          <a:bodyPr/>
          <a:lstStyle/>
          <a:p>
            <a:r>
              <a:rPr lang="en-US" dirty="0" smtClean="0"/>
              <a:t>Approximation by input padding</a:t>
            </a:r>
            <a:endParaRPr lang="en-US" dirty="0"/>
          </a:p>
        </p:txBody>
      </p:sp>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291" y="2816294"/>
            <a:ext cx="1072896" cy="1072896"/>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765633" y="2508517"/>
            <a:ext cx="582212"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input</a:t>
            </a:r>
            <a:endParaRPr lang="en-US" sz="1400" dirty="0">
              <a:latin typeface="Frutiger LT Std 45 Light" charset="0"/>
              <a:ea typeface="Frutiger LT Std 45 Light" charset="0"/>
              <a:cs typeface="Frutiger LT Std 45 Light" charset="0"/>
            </a:endParaRPr>
          </a:p>
        </p:txBody>
      </p:sp>
      <p:grpSp>
        <p:nvGrpSpPr>
          <p:cNvPr id="21" name="Group 20"/>
          <p:cNvGrpSpPr/>
          <p:nvPr/>
        </p:nvGrpSpPr>
        <p:grpSpPr>
          <a:xfrm>
            <a:off x="7559183" y="3984971"/>
            <a:ext cx="1584817" cy="316811"/>
            <a:chOff x="2837508" y="6017495"/>
            <a:chExt cx="1584817" cy="316811"/>
          </a:xfrm>
        </p:grpSpPr>
        <p:sp>
          <p:nvSpPr>
            <p:cNvPr id="22" name="TextBox 21"/>
            <p:cNvSpPr txBox="1"/>
            <p:nvPr/>
          </p:nvSpPr>
          <p:spPr>
            <a:xfrm>
              <a:off x="3133190" y="6026529"/>
              <a:ext cx="1289135"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approximation</a:t>
              </a:r>
              <a:endParaRPr lang="en-US" sz="1400" dirty="0">
                <a:latin typeface="Frutiger LT Std 45 Light" charset="0"/>
                <a:ea typeface="Frutiger LT Std 45 Light" charset="0"/>
                <a:cs typeface="Frutiger LT Std 45 Light" charset="0"/>
              </a:endParaRPr>
            </a:p>
          </p:txBody>
        </p:sp>
        <p:sp>
          <p:nvSpPr>
            <p:cNvPr id="23" name="Freeform 22"/>
            <p:cNvSpPr/>
            <p:nvPr/>
          </p:nvSpPr>
          <p:spPr>
            <a:xfrm flipV="1">
              <a:off x="2837508" y="6017495"/>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p:cNvSpPr txBox="1"/>
          <p:nvPr/>
        </p:nvSpPr>
        <p:spPr>
          <a:xfrm>
            <a:off x="7210599" y="2508516"/>
            <a:ext cx="700834" cy="307777"/>
          </a:xfrm>
          <a:prstGeom prst="rect">
            <a:avLst/>
          </a:prstGeom>
          <a:noFill/>
          <a:ln>
            <a:noFill/>
          </a:ln>
        </p:spPr>
        <p:txBody>
          <a:bodyPr wrap="none" rtlCol="0" anchor="ctr">
            <a:spAutoFit/>
          </a:bodyPr>
          <a:lstStyle/>
          <a:p>
            <a:pPr algn="ctr"/>
            <a:r>
              <a:rPr lang="en-US" sz="1400" smtClean="0">
                <a:latin typeface="Frutiger LT Std 45 Light" charset="0"/>
                <a:ea typeface="Frutiger LT Std 45 Light" charset="0"/>
                <a:cs typeface="Frutiger LT Std 45 Light" charset="0"/>
              </a:rPr>
              <a:t>output</a:t>
            </a:r>
            <a:endParaRPr lang="en-US" sz="1400" dirty="0">
              <a:latin typeface="Frutiger LT Std 45 Light" charset="0"/>
              <a:ea typeface="Frutiger LT Std 45 Light" charset="0"/>
              <a:cs typeface="Frutiger LT Std 45 Light" charset="0"/>
            </a:endParaRPr>
          </a:p>
        </p:txBody>
      </p:sp>
      <p:grpSp>
        <p:nvGrpSpPr>
          <p:cNvPr id="91" name="Group 90"/>
          <p:cNvGrpSpPr/>
          <p:nvPr/>
        </p:nvGrpSpPr>
        <p:grpSpPr>
          <a:xfrm>
            <a:off x="4617087" y="6180106"/>
            <a:ext cx="2880044" cy="532254"/>
            <a:chOff x="4439412" y="6415833"/>
            <a:chExt cx="2880044" cy="532254"/>
          </a:xfrm>
        </p:grpSpPr>
        <p:sp>
          <p:nvSpPr>
            <p:cNvPr id="89" name="TextBox 88"/>
            <p:cNvSpPr txBox="1"/>
            <p:nvPr/>
          </p:nvSpPr>
          <p:spPr>
            <a:xfrm>
              <a:off x="4735094" y="6424867"/>
              <a:ext cx="2584362" cy="523220"/>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amount of padding depends</a:t>
              </a:r>
            </a:p>
            <a:p>
              <a:r>
                <a:rPr lang="en-US" sz="1400" dirty="0" smtClean="0">
                  <a:latin typeface="Frutiger LT Std 45 Light" charset="0"/>
                  <a:ea typeface="Frutiger LT Std 45 Light" charset="0"/>
                  <a:cs typeface="Frutiger LT Std 45 Light" charset="0"/>
                </a:rPr>
                <a:t>on impulse response ”support”</a:t>
              </a:r>
              <a:endParaRPr lang="en-US" sz="1400" dirty="0">
                <a:latin typeface="Frutiger LT Std 45 Light" charset="0"/>
                <a:ea typeface="Frutiger LT Std 45 Light" charset="0"/>
                <a:cs typeface="Frutiger LT Std 45 Light" charset="0"/>
              </a:endParaRPr>
            </a:p>
          </p:txBody>
        </p:sp>
        <p:sp>
          <p:nvSpPr>
            <p:cNvPr id="90" name="Freeform 89"/>
            <p:cNvSpPr/>
            <p:nvPr/>
          </p:nvSpPr>
          <p:spPr>
            <a:xfrm flipV="1">
              <a:off x="4439412" y="6415833"/>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Box 16"/>
          <p:cNvSpPr txBox="1"/>
          <p:nvPr/>
        </p:nvSpPr>
        <p:spPr>
          <a:xfrm>
            <a:off x="5036814" y="2810951"/>
            <a:ext cx="1069848" cy="1069848"/>
          </a:xfrm>
          <a:prstGeom prst="rect">
            <a:avLst/>
          </a:prstGeom>
          <a:noFill/>
          <a:ln w="19050" cap="rnd">
            <a:solidFill>
              <a:srgbClr val="FF0000"/>
            </a:solidFill>
            <a:prstDash val="dash"/>
          </a:ln>
        </p:spPr>
        <p:txBody>
          <a:bodyPr wrap="none" rtlCol="0" anchor="ctr">
            <a:spAutoFit/>
          </a:bodyPr>
          <a:lstStyle/>
          <a:p>
            <a:pPr algn="ctr"/>
            <a:endParaRPr lang="en-US" sz="1400" dirty="0">
              <a:latin typeface="Frutiger LT Std 45 Light" charset="0"/>
              <a:ea typeface="Frutiger LT Std 45 Light" charset="0"/>
              <a:cs typeface="Frutiger LT Std 45 Light" charset="0"/>
            </a:endParaRPr>
          </a:p>
        </p:txBody>
      </p:sp>
      <p:sp>
        <p:nvSpPr>
          <p:cNvPr id="85" name="TextBox 84"/>
          <p:cNvSpPr txBox="1"/>
          <p:nvPr/>
        </p:nvSpPr>
        <p:spPr>
          <a:xfrm>
            <a:off x="2505689" y="2802420"/>
            <a:ext cx="1069848" cy="1069848"/>
          </a:xfrm>
          <a:prstGeom prst="rect">
            <a:avLst/>
          </a:prstGeom>
          <a:noFill/>
          <a:ln w="19050" cap="rnd">
            <a:solidFill>
              <a:srgbClr val="FF0000"/>
            </a:solidFill>
            <a:prstDash val="dash"/>
          </a:ln>
        </p:spPr>
        <p:txBody>
          <a:bodyPr wrap="none" rtlCol="0" anchor="ctr">
            <a:spAutoFit/>
          </a:bodyPr>
          <a:lstStyle/>
          <a:p>
            <a:pPr algn="ctr"/>
            <a:endParaRPr lang="en-US" sz="1400" dirty="0">
              <a:latin typeface="Frutiger LT Std 45 Light" charset="0"/>
              <a:ea typeface="Frutiger LT Std 45 Light" charset="0"/>
              <a:cs typeface="Frutiger LT Std 45 Light" charset="0"/>
            </a:endParaRPr>
          </a:p>
        </p:txBody>
      </p:sp>
    </p:spTree>
    <p:extLst>
      <p:ext uri="{BB962C8B-B14F-4D97-AF65-F5344CB8AC3E}">
        <p14:creationId xmlns:p14="http://schemas.microsoft.com/office/powerpoint/2010/main" val="17539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solidFill>
                  <a:schemeClr val="bg2">
                    <a:lumMod val="90000"/>
                  </a:schemeClr>
                </a:solidFill>
              </a:rPr>
              <a:t>Introduction</a:t>
            </a:r>
          </a:p>
          <a:p>
            <a:pPr lvl="1"/>
            <a:r>
              <a:rPr lang="en-US" dirty="0" smtClean="0">
                <a:solidFill>
                  <a:schemeClr val="bg2">
                    <a:lumMod val="90000"/>
                  </a:schemeClr>
                </a:solidFill>
              </a:rPr>
              <a:t>Recursive filters are very useful</a:t>
            </a:r>
          </a:p>
          <a:p>
            <a:pPr lvl="1"/>
            <a:r>
              <a:rPr lang="en-US" dirty="0" smtClean="0">
                <a:solidFill>
                  <a:schemeClr val="bg2">
                    <a:lumMod val="90000"/>
                  </a:schemeClr>
                </a:solidFill>
              </a:rPr>
              <a:t>Initialization at the boundaries is an important problem</a:t>
            </a:r>
          </a:p>
          <a:p>
            <a:r>
              <a:rPr lang="en-US" dirty="0" smtClean="0"/>
              <a:t>Exact recursive filtering of infinite input extensions</a:t>
            </a:r>
          </a:p>
          <a:p>
            <a:pPr lvl="1"/>
            <a:r>
              <a:rPr lang="en-US" dirty="0"/>
              <a:t>C</a:t>
            </a:r>
            <a:r>
              <a:rPr lang="en-US" dirty="0" smtClean="0"/>
              <a:t>losed-form formulas available for the first time</a:t>
            </a:r>
          </a:p>
          <a:p>
            <a:pPr lvl="1"/>
            <a:r>
              <a:rPr lang="en-US" dirty="0" smtClean="0"/>
              <a:t>Enable simple and effective algorithms</a:t>
            </a:r>
          </a:p>
          <a:p>
            <a:r>
              <a:rPr lang="en-US" dirty="0" smtClean="0">
                <a:solidFill>
                  <a:schemeClr val="bg2">
                    <a:lumMod val="90000"/>
                  </a:schemeClr>
                </a:solidFill>
              </a:rPr>
              <a:t>Parallelization</a:t>
            </a:r>
          </a:p>
          <a:p>
            <a:pPr lvl="1"/>
            <a:r>
              <a:rPr lang="en-US" dirty="0" smtClean="0">
                <a:solidFill>
                  <a:schemeClr val="bg2">
                    <a:lumMod val="90000"/>
                  </a:schemeClr>
                </a:solidFill>
              </a:rPr>
              <a:t>Fastest recursive filtering algorithms to date</a:t>
            </a:r>
          </a:p>
          <a:p>
            <a:pPr lvl="1"/>
            <a:r>
              <a:rPr lang="en-US" dirty="0" smtClean="0">
                <a:solidFill>
                  <a:schemeClr val="bg2">
                    <a:lumMod val="90000"/>
                  </a:schemeClr>
                </a:solidFill>
              </a:rPr>
              <a:t>First to filter infinite extensions exactly</a:t>
            </a:r>
          </a:p>
        </p:txBody>
      </p:sp>
    </p:spTree>
    <p:extLst>
      <p:ext uri="{BB962C8B-B14F-4D97-AF65-F5344CB8AC3E}">
        <p14:creationId xmlns:p14="http://schemas.microsoft.com/office/powerpoint/2010/main" val="1002668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Box 132"/>
          <p:cNvSpPr txBox="1"/>
          <p:nvPr/>
        </p:nvSpPr>
        <p:spPr>
          <a:xfrm>
            <a:off x="4002155" y="5968003"/>
            <a:ext cx="1138453"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finite output</a:t>
            </a:r>
            <a:endParaRPr lang="en-US" sz="1400" dirty="0">
              <a:latin typeface="Frutiger LT Std 45 Light" charset="0"/>
              <a:ea typeface="Frutiger LT Std 45 Light" charset="0"/>
              <a:cs typeface="Frutiger LT Std 45 Light" charset="0"/>
            </a:endParaRPr>
          </a:p>
        </p:txBody>
      </p:sp>
      <p:sp>
        <p:nvSpPr>
          <p:cNvPr id="2" name="Title 1"/>
          <p:cNvSpPr>
            <a:spLocks noGrp="1"/>
          </p:cNvSpPr>
          <p:nvPr>
            <p:ph type="title"/>
          </p:nvPr>
        </p:nvSpPr>
        <p:spPr/>
        <p:txBody>
          <a:bodyPr>
            <a:normAutofit/>
          </a:bodyPr>
          <a:lstStyle/>
          <a:p>
            <a:r>
              <a:rPr lang="en-US" dirty="0" smtClean="0"/>
              <a:t>Exact recursive filtering of finite input</a:t>
            </a:r>
            <a:endParaRPr lang="en-US" dirty="0"/>
          </a:p>
        </p:txBody>
      </p:sp>
      <p:sp>
        <p:nvSpPr>
          <p:cNvPr id="90" name="TextBox 89"/>
          <p:cNvSpPr txBox="1"/>
          <p:nvPr/>
        </p:nvSpPr>
        <p:spPr>
          <a:xfrm>
            <a:off x="4061465" y="3614350"/>
            <a:ext cx="1019831"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finite input</a:t>
            </a:r>
            <a:endParaRPr lang="en-US" sz="1400" b="1"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91" name="Rectangle 90"/>
              <p:cNvSpPr/>
              <p:nvPr/>
            </p:nvSpPr>
            <p:spPr>
              <a:xfrm>
                <a:off x="3779392" y="395928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1" name="Rectangle 90"/>
              <p:cNvSpPr>
                <a:spLocks noRot="1" noChangeAspect="1" noMove="1" noResize="1" noEditPoints="1" noAdjustHandles="1" noChangeArrowheads="1" noChangeShapeType="1" noTextEdit="1"/>
              </p:cNvSpPr>
              <p:nvPr/>
            </p:nvSpPr>
            <p:spPr>
              <a:xfrm>
                <a:off x="3779392" y="3959285"/>
                <a:ext cx="257695" cy="257695"/>
              </a:xfrm>
              <a:prstGeom prst="rect">
                <a:avLst/>
              </a:prstGeom>
              <a:blipFill rotWithShape="0">
                <a:blip r:embed="rId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4661012" y="3957726"/>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2" name="Rectangle 91"/>
              <p:cNvSpPr>
                <a:spLocks noRot="1" noChangeAspect="1" noMove="1" noResize="1" noEditPoints="1" noAdjustHandles="1" noChangeArrowheads="1" noChangeShapeType="1" noTextEdit="1"/>
              </p:cNvSpPr>
              <p:nvPr/>
            </p:nvSpPr>
            <p:spPr>
              <a:xfrm>
                <a:off x="4661012" y="3957726"/>
                <a:ext cx="257695" cy="257695"/>
              </a:xfrm>
              <a:prstGeom prst="rect">
                <a:avLst/>
              </a:prstGeom>
              <a:blipFill rotWithShape="0">
                <a:blip r:embed="rId4"/>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510182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3" name="Rectangle 92"/>
              <p:cNvSpPr>
                <a:spLocks noRot="1" noChangeAspect="1" noMove="1" noResize="1" noEditPoints="1" noAdjustHandles="1" noChangeArrowheads="1" noChangeShapeType="1" noTextEdit="1"/>
              </p:cNvSpPr>
              <p:nvPr/>
            </p:nvSpPr>
            <p:spPr>
              <a:xfrm>
                <a:off x="5101822" y="3957725"/>
                <a:ext cx="257695" cy="257695"/>
              </a:xfrm>
              <a:prstGeom prst="rect">
                <a:avLst/>
              </a:prstGeom>
              <a:blipFill rotWithShape="0">
                <a:blip r:embed="rId5"/>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554263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4" name="Rectangle 93"/>
              <p:cNvSpPr>
                <a:spLocks noRot="1" noChangeAspect="1" noMove="1" noResize="1" noEditPoints="1" noAdjustHandles="1" noChangeArrowheads="1" noChangeShapeType="1" noTextEdit="1"/>
              </p:cNvSpPr>
              <p:nvPr/>
            </p:nvSpPr>
            <p:spPr>
              <a:xfrm>
                <a:off x="5542632" y="3957725"/>
                <a:ext cx="257695" cy="257695"/>
              </a:xfrm>
              <a:prstGeom prst="rect">
                <a:avLst/>
              </a:prstGeom>
              <a:blipFill rotWithShape="0">
                <a:blip r:embed="rId6"/>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3338582" y="3957726"/>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5" name="Rectangle 94"/>
              <p:cNvSpPr>
                <a:spLocks noRot="1" noChangeAspect="1" noMove="1" noResize="1" noEditPoints="1" noAdjustHandles="1" noChangeArrowheads="1" noChangeShapeType="1" noTextEdit="1"/>
              </p:cNvSpPr>
              <p:nvPr/>
            </p:nvSpPr>
            <p:spPr>
              <a:xfrm>
                <a:off x="3338582" y="3957726"/>
                <a:ext cx="257695" cy="257695"/>
              </a:xfrm>
              <a:prstGeom prst="rect">
                <a:avLst/>
              </a:prstGeom>
              <a:blipFill rotWithShape="0">
                <a:blip r:embed="rId7"/>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p:cNvSpPr/>
              <p:nvPr/>
            </p:nvSpPr>
            <p:spPr>
              <a:xfrm>
                <a:off x="422020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6" name="Rectangle 95"/>
              <p:cNvSpPr>
                <a:spLocks noRot="1" noChangeAspect="1" noMove="1" noResize="1" noEditPoints="1" noAdjustHandles="1" noChangeArrowheads="1" noChangeShapeType="1" noTextEdit="1"/>
              </p:cNvSpPr>
              <p:nvPr/>
            </p:nvSpPr>
            <p:spPr>
              <a:xfrm>
                <a:off x="4220202" y="3957725"/>
                <a:ext cx="257695" cy="257695"/>
              </a:xfrm>
              <a:prstGeom prst="rect">
                <a:avLst/>
              </a:prstGeom>
              <a:blipFill rotWithShape="0">
                <a:blip r:embed="rId8"/>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7" name="Group 6"/>
          <p:cNvGrpSpPr/>
          <p:nvPr/>
        </p:nvGrpSpPr>
        <p:grpSpPr>
          <a:xfrm>
            <a:off x="271588" y="3614350"/>
            <a:ext cx="8600455" cy="603409"/>
            <a:chOff x="271588" y="3614350"/>
            <a:chExt cx="8600455" cy="603409"/>
          </a:xfrm>
        </p:grpSpPr>
        <p:grpSp>
          <p:nvGrpSpPr>
            <p:cNvPr id="3" name="Group 2"/>
            <p:cNvGrpSpPr/>
            <p:nvPr/>
          </p:nvGrpSpPr>
          <p:grpSpPr>
            <a:xfrm>
              <a:off x="271588" y="3614350"/>
              <a:ext cx="2883879" cy="603409"/>
              <a:chOff x="271588" y="3614350"/>
              <a:chExt cx="2883879" cy="603409"/>
            </a:xfrm>
          </p:grpSpPr>
          <p:sp>
            <p:nvSpPr>
              <p:cNvPr id="97" name="TextBox 96"/>
              <p:cNvSpPr txBox="1"/>
              <p:nvPr/>
            </p:nvSpPr>
            <p:spPr>
              <a:xfrm>
                <a:off x="1244760" y="3614350"/>
                <a:ext cx="1359668"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input extension</a:t>
                </a:r>
                <a:endParaRPr lang="en-US" sz="14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105" name="Rectangle 104"/>
                  <p:cNvSpPr/>
                  <p:nvPr/>
                </p:nvSpPr>
                <p:spPr>
                  <a:xfrm>
                    <a:off x="1575342" y="396006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5" name="Rectangle 104"/>
                  <p:cNvSpPr>
                    <a:spLocks noRot="1" noChangeAspect="1" noMove="1" noResize="1" noEditPoints="1" noAdjustHandles="1" noChangeArrowheads="1" noChangeShapeType="1" noTextEdit="1"/>
                  </p:cNvSpPr>
                  <p:nvPr/>
                </p:nvSpPr>
                <p:spPr>
                  <a:xfrm>
                    <a:off x="1575342" y="3960064"/>
                    <a:ext cx="257695" cy="257695"/>
                  </a:xfrm>
                  <a:prstGeom prst="rect">
                    <a:avLst/>
                  </a:prstGeom>
                  <a:blipFill rotWithShape="0">
                    <a:blip r:embed="rId52"/>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2456962" y="395850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6" name="Rectangle 105"/>
                  <p:cNvSpPr>
                    <a:spLocks noRot="1" noChangeAspect="1" noMove="1" noResize="1" noEditPoints="1" noAdjustHandles="1" noChangeArrowheads="1" noChangeShapeType="1" noTextEdit="1"/>
                  </p:cNvSpPr>
                  <p:nvPr/>
                </p:nvSpPr>
                <p:spPr>
                  <a:xfrm>
                    <a:off x="2456962" y="3958505"/>
                    <a:ext cx="257695" cy="257695"/>
                  </a:xfrm>
                  <a:prstGeom prst="rect">
                    <a:avLst/>
                  </a:prstGeom>
                  <a:blipFill rotWithShape="0">
                    <a:blip r:embed="rId53"/>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Rectangle 106"/>
                  <p:cNvSpPr/>
                  <p:nvPr/>
                </p:nvSpPr>
                <p:spPr>
                  <a:xfrm>
                    <a:off x="2897772" y="395850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7" name="Rectangle 106"/>
                  <p:cNvSpPr>
                    <a:spLocks noRot="1" noChangeAspect="1" noMove="1" noResize="1" noEditPoints="1" noAdjustHandles="1" noChangeArrowheads="1" noChangeShapeType="1" noTextEdit="1"/>
                  </p:cNvSpPr>
                  <p:nvPr/>
                </p:nvSpPr>
                <p:spPr>
                  <a:xfrm>
                    <a:off x="2897772" y="3958504"/>
                    <a:ext cx="257695" cy="257695"/>
                  </a:xfrm>
                  <a:prstGeom prst="rect">
                    <a:avLst/>
                  </a:prstGeom>
                  <a:blipFill rotWithShape="0">
                    <a:blip r:embed="rId54"/>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2016152" y="395850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016152" y="3958504"/>
                    <a:ext cx="257695" cy="257695"/>
                  </a:xfrm>
                  <a:prstGeom prst="rect">
                    <a:avLst/>
                  </a:prstGeom>
                  <a:blipFill rotWithShape="0">
                    <a:blip r:embed="rId55"/>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1134532" y="3957726"/>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9" name="Rectangle 108"/>
                  <p:cNvSpPr>
                    <a:spLocks noRot="1" noChangeAspect="1" noMove="1" noResize="1" noEditPoints="1" noAdjustHandles="1" noChangeArrowheads="1" noChangeShapeType="1" noTextEdit="1"/>
                  </p:cNvSpPr>
                  <p:nvPr/>
                </p:nvSpPr>
                <p:spPr>
                  <a:xfrm>
                    <a:off x="1134532" y="3957726"/>
                    <a:ext cx="257695" cy="257695"/>
                  </a:xfrm>
                  <a:prstGeom prst="rect">
                    <a:avLst/>
                  </a:prstGeom>
                  <a:blipFill rotWithShape="0">
                    <a:blip r:embed="rId56"/>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693722"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r>
                                <a:rPr lang="en-US" sz="1400" b="1" i="0" smtClean="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1" name="Rectangle 110"/>
                  <p:cNvSpPr>
                    <a:spLocks noRot="1" noChangeAspect="1" noMove="1" noResize="1" noEditPoints="1" noAdjustHandles="1" noChangeArrowheads="1" noChangeShapeType="1" noTextEdit="1"/>
                  </p:cNvSpPr>
                  <p:nvPr/>
                </p:nvSpPr>
                <p:spPr>
                  <a:xfrm>
                    <a:off x="693722" y="3957725"/>
                    <a:ext cx="257695" cy="257695"/>
                  </a:xfrm>
                  <a:prstGeom prst="rect">
                    <a:avLst/>
                  </a:prstGeom>
                  <a:blipFill rotWithShape="0">
                    <a:blip r:embed="rId57"/>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12" name="TextBox 111"/>
              <p:cNvSpPr txBox="1"/>
              <p:nvPr/>
            </p:nvSpPr>
            <p:spPr>
              <a:xfrm>
                <a:off x="271588" y="3846898"/>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grpSp>
        <p:grpSp>
          <p:nvGrpSpPr>
            <p:cNvPr id="5" name="Group 4"/>
            <p:cNvGrpSpPr/>
            <p:nvPr/>
          </p:nvGrpSpPr>
          <p:grpSpPr>
            <a:xfrm>
              <a:off x="5982854" y="3614350"/>
              <a:ext cx="2889189" cy="602630"/>
              <a:chOff x="5982854" y="3614350"/>
              <a:chExt cx="2889189" cy="602630"/>
            </a:xfrm>
          </p:grpSpPr>
          <mc:AlternateContent xmlns:mc="http://schemas.openxmlformats.org/markup-compatibility/2006" xmlns:a14="http://schemas.microsoft.com/office/drawing/2010/main">
            <mc:Choice Requires="a14">
              <p:sp>
                <p:nvSpPr>
                  <p:cNvPr id="99" name="Rectangle 98"/>
                  <p:cNvSpPr/>
                  <p:nvPr/>
                </p:nvSpPr>
                <p:spPr>
                  <a:xfrm>
                    <a:off x="6424252"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8</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9" name="Rectangle 98"/>
                  <p:cNvSpPr>
                    <a:spLocks noRot="1" noChangeAspect="1" noMove="1" noResize="1" noEditPoints="1" noAdjustHandles="1" noChangeArrowheads="1" noChangeShapeType="1" noTextEdit="1"/>
                  </p:cNvSpPr>
                  <p:nvPr/>
                </p:nvSpPr>
                <p:spPr>
                  <a:xfrm>
                    <a:off x="6424252" y="3959285"/>
                    <a:ext cx="257695" cy="257695"/>
                  </a:xfrm>
                  <a:prstGeom prst="rect">
                    <a:avLst/>
                  </a:prstGeom>
                  <a:blipFill rotWithShape="0">
                    <a:blip r:embed="rId58"/>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99"/>
                  <p:cNvSpPr/>
                  <p:nvPr/>
                </p:nvSpPr>
                <p:spPr>
                  <a:xfrm>
                    <a:off x="7305872" y="3957726"/>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0" name="Rectangle 99"/>
                  <p:cNvSpPr>
                    <a:spLocks noRot="1" noChangeAspect="1" noMove="1" noResize="1" noEditPoints="1" noAdjustHandles="1" noChangeArrowheads="1" noChangeShapeType="1" noTextEdit="1"/>
                  </p:cNvSpPr>
                  <p:nvPr/>
                </p:nvSpPr>
                <p:spPr>
                  <a:xfrm>
                    <a:off x="7305872" y="3957726"/>
                    <a:ext cx="257695" cy="257695"/>
                  </a:xfrm>
                  <a:prstGeom prst="rect">
                    <a:avLst/>
                  </a:prstGeom>
                  <a:blipFill rotWithShape="0">
                    <a:blip r:embed="rId59"/>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p:cNvSpPr/>
                  <p:nvPr/>
                </p:nvSpPr>
                <p:spPr>
                  <a:xfrm>
                    <a:off x="5982854"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1" name="Rectangle 100"/>
                  <p:cNvSpPr>
                    <a:spLocks noRot="1" noChangeAspect="1" noMove="1" noResize="1" noEditPoints="1" noAdjustHandles="1" noChangeArrowheads="1" noChangeShapeType="1" noTextEdit="1"/>
                  </p:cNvSpPr>
                  <p:nvPr/>
                </p:nvSpPr>
                <p:spPr>
                  <a:xfrm>
                    <a:off x="5982854" y="3957725"/>
                    <a:ext cx="257695" cy="257695"/>
                  </a:xfrm>
                  <a:prstGeom prst="rect">
                    <a:avLst/>
                  </a:prstGeom>
                  <a:blipFill rotWithShape="0">
                    <a:blip r:embed="rId60"/>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101"/>
                  <p:cNvSpPr/>
                  <p:nvPr/>
                </p:nvSpPr>
                <p:spPr>
                  <a:xfrm>
                    <a:off x="6865062"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9</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2" name="Rectangle 101"/>
                  <p:cNvSpPr>
                    <a:spLocks noRot="1" noChangeAspect="1" noMove="1" noResize="1" noEditPoints="1" noAdjustHandles="1" noChangeArrowheads="1" noChangeShapeType="1" noTextEdit="1"/>
                  </p:cNvSpPr>
                  <p:nvPr/>
                </p:nvSpPr>
                <p:spPr>
                  <a:xfrm>
                    <a:off x="6865062" y="3957725"/>
                    <a:ext cx="257695" cy="257695"/>
                  </a:xfrm>
                  <a:prstGeom prst="rect">
                    <a:avLst/>
                  </a:prstGeom>
                  <a:blipFill rotWithShape="0">
                    <a:blip r:embed="rId61"/>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7746682"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3" name="Rectangle 102"/>
                  <p:cNvSpPr>
                    <a:spLocks noRot="1" noChangeAspect="1" noMove="1" noResize="1" noEditPoints="1" noAdjustHandles="1" noChangeArrowheads="1" noChangeShapeType="1" noTextEdit="1"/>
                  </p:cNvSpPr>
                  <p:nvPr/>
                </p:nvSpPr>
                <p:spPr>
                  <a:xfrm>
                    <a:off x="7746682" y="3959285"/>
                    <a:ext cx="257695" cy="257695"/>
                  </a:xfrm>
                  <a:prstGeom prst="rect">
                    <a:avLst/>
                  </a:prstGeom>
                  <a:blipFill rotWithShape="0">
                    <a:blip r:embed="rId62"/>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8187486"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4" name="Rectangle 103"/>
                  <p:cNvSpPr>
                    <a:spLocks noRot="1" noChangeAspect="1" noMove="1" noResize="1" noEditPoints="1" noAdjustHandles="1" noChangeArrowheads="1" noChangeShapeType="1" noTextEdit="1"/>
                  </p:cNvSpPr>
                  <p:nvPr/>
                </p:nvSpPr>
                <p:spPr>
                  <a:xfrm>
                    <a:off x="8187486" y="3957725"/>
                    <a:ext cx="257695" cy="257695"/>
                  </a:xfrm>
                  <a:prstGeom prst="rect">
                    <a:avLst/>
                  </a:prstGeom>
                  <a:blipFill rotWithShape="0">
                    <a:blip r:embed="rId63"/>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13" name="TextBox 112"/>
              <p:cNvSpPr txBox="1"/>
              <p:nvPr/>
            </p:nvSpPr>
            <p:spPr>
              <a:xfrm>
                <a:off x="8456544" y="3846898"/>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sp>
            <p:nvSpPr>
              <p:cNvPr id="117" name="TextBox 116"/>
              <p:cNvSpPr txBox="1"/>
              <p:nvPr/>
            </p:nvSpPr>
            <p:spPr>
              <a:xfrm>
                <a:off x="6534477" y="3614350"/>
                <a:ext cx="1359668"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input extension</a:t>
                </a:r>
                <a:endParaRPr lang="en-US" sz="1400" dirty="0">
                  <a:latin typeface="Frutiger LT Std 45 Light" charset="0"/>
                  <a:ea typeface="Frutiger LT Std 45 Light" charset="0"/>
                  <a:cs typeface="Frutiger LT Std 45 Light" charset="0"/>
                </a:endParaRPr>
              </a:p>
            </p:txBody>
          </p:sp>
        </p:grpSp>
      </p:grpSp>
      <p:grpSp>
        <p:nvGrpSpPr>
          <p:cNvPr id="20" name="Group 19"/>
          <p:cNvGrpSpPr/>
          <p:nvPr/>
        </p:nvGrpSpPr>
        <p:grpSpPr>
          <a:xfrm>
            <a:off x="3337286" y="5068377"/>
            <a:ext cx="5534757" cy="869162"/>
            <a:chOff x="3337286" y="5068377"/>
            <a:chExt cx="5534757" cy="869162"/>
          </a:xfrm>
        </p:grpSpPr>
        <p:grpSp>
          <p:nvGrpSpPr>
            <p:cNvPr id="15" name="Group 14"/>
            <p:cNvGrpSpPr/>
            <p:nvPr/>
          </p:nvGrpSpPr>
          <p:grpSpPr>
            <a:xfrm>
              <a:off x="3457194" y="5068377"/>
              <a:ext cx="5235687" cy="624551"/>
              <a:chOff x="3457194" y="5068377"/>
              <a:chExt cx="5235687" cy="624551"/>
            </a:xfrm>
          </p:grpSpPr>
          <p:grpSp>
            <p:nvGrpSpPr>
              <p:cNvPr id="791" name="Group 790"/>
              <p:cNvGrpSpPr/>
              <p:nvPr/>
            </p:nvGrpSpPr>
            <p:grpSpPr>
              <a:xfrm flipH="1">
                <a:off x="8306436" y="5070973"/>
                <a:ext cx="386445" cy="601287"/>
                <a:chOff x="1102093" y="2261851"/>
                <a:chExt cx="386445" cy="601287"/>
              </a:xfrm>
            </p:grpSpPr>
            <p:sp>
              <p:nvSpPr>
                <p:cNvPr id="792" name="Freeform 791"/>
                <p:cNvSpPr/>
                <p:nvPr/>
              </p:nvSpPr>
              <p:spPr>
                <a:xfrm>
                  <a:off x="1102093" y="2560321"/>
                  <a:ext cx="240532" cy="0"/>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 name="connsiteX0" fmla="*/ 0 w 240532"/>
                    <a:gd name="connsiteY0" fmla="*/ 0 h 0"/>
                    <a:gd name="connsiteX1" fmla="*/ 240532 w 240532"/>
                    <a:gd name="connsiteY1" fmla="*/ 0 h 0"/>
                  </a:gdLst>
                  <a:ahLst/>
                  <a:cxnLst>
                    <a:cxn ang="0">
                      <a:pos x="connsiteX0" y="connsiteY0"/>
                    </a:cxn>
                    <a:cxn ang="0">
                      <a:pos x="connsiteX1" y="connsiteY1"/>
                    </a:cxn>
                  </a:cxnLst>
                  <a:rect l="l" t="t" r="r" b="b"/>
                  <a:pathLst>
                    <a:path w="240532">
                      <a:moveTo>
                        <a:pt x="0" y="0"/>
                      </a:move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793" name="Straight Arrow Connector 792"/>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795" name="Oval 794"/>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16" name="Group 615"/>
              <p:cNvGrpSpPr/>
              <p:nvPr/>
            </p:nvGrpSpPr>
            <p:grpSpPr>
              <a:xfrm flipH="1">
                <a:off x="7865832" y="5070973"/>
                <a:ext cx="386445" cy="606478"/>
                <a:chOff x="1102093" y="2261851"/>
                <a:chExt cx="386445" cy="606478"/>
              </a:xfrm>
            </p:grpSpPr>
            <p:sp>
              <p:nvSpPr>
                <p:cNvPr id="692" name="Freeform 691"/>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93" name="Straight Arrow Connector 692"/>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94" name="Straight Arrow Connector 693"/>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95" name="Oval 694"/>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17" name="Group 616"/>
              <p:cNvGrpSpPr/>
              <p:nvPr/>
            </p:nvGrpSpPr>
            <p:grpSpPr>
              <a:xfrm flipH="1">
                <a:off x="6989607" y="5072532"/>
                <a:ext cx="386445" cy="606478"/>
                <a:chOff x="1102093" y="2261851"/>
                <a:chExt cx="386445" cy="606478"/>
              </a:xfrm>
            </p:grpSpPr>
            <p:sp>
              <p:nvSpPr>
                <p:cNvPr id="688" name="Freeform 687"/>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89" name="Straight Arrow Connector 688"/>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90" name="Straight Arrow Connector 689"/>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91" name="Oval 690"/>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18" name="Group 617"/>
              <p:cNvGrpSpPr/>
              <p:nvPr/>
            </p:nvGrpSpPr>
            <p:grpSpPr>
              <a:xfrm flipH="1">
                <a:off x="6546909" y="5068377"/>
                <a:ext cx="386445" cy="606478"/>
                <a:chOff x="1102093" y="2261851"/>
                <a:chExt cx="386445" cy="606478"/>
              </a:xfrm>
            </p:grpSpPr>
            <p:sp>
              <p:nvSpPr>
                <p:cNvPr id="684" name="Freeform 683"/>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85" name="Straight Arrow Connector 684"/>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86" name="Straight Arrow Connector 685"/>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87" name="Oval 686"/>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19" name="Group 618"/>
              <p:cNvGrpSpPr/>
              <p:nvPr/>
            </p:nvGrpSpPr>
            <p:grpSpPr>
              <a:xfrm flipH="1">
                <a:off x="7432305" y="5070973"/>
                <a:ext cx="377274" cy="621955"/>
                <a:chOff x="3105112" y="3995284"/>
                <a:chExt cx="377274" cy="621955"/>
              </a:xfrm>
            </p:grpSpPr>
            <p:cxnSp>
              <p:nvCxnSpPr>
                <p:cNvPr id="680" name="Straight Arrow Connector 679"/>
                <p:cNvCxnSpPr/>
                <p:nvPr/>
              </p:nvCxnSpPr>
              <p:spPr>
                <a:xfrm flipH="1">
                  <a:off x="3411812" y="399528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81" name="Straight Arrow Connector 680"/>
                <p:cNvCxnSpPr/>
                <p:nvPr/>
              </p:nvCxnSpPr>
              <p:spPr>
                <a:xfrm>
                  <a:off x="3411812" y="436330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82" name="Oval 681"/>
                <p:cNvSpPr/>
                <p:nvPr/>
              </p:nvSpPr>
              <p:spPr>
                <a:xfrm>
                  <a:off x="3341238" y="4222156"/>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sp>
              <p:nvSpPr>
                <p:cNvPr id="683" name="Freeform 682"/>
                <p:cNvSpPr/>
                <p:nvPr/>
              </p:nvSpPr>
              <p:spPr>
                <a:xfrm>
                  <a:off x="3105112" y="4300592"/>
                  <a:ext cx="240532" cy="316647"/>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 name="connsiteX0" fmla="*/ 0 w 240532"/>
                    <a:gd name="connsiteY0" fmla="*/ 279433 h 279433"/>
                    <a:gd name="connsiteX1" fmla="*/ 0 w 240532"/>
                    <a:gd name="connsiteY1" fmla="*/ 0 h 279433"/>
                    <a:gd name="connsiteX2" fmla="*/ 240532 w 240532"/>
                    <a:gd name="connsiteY2" fmla="*/ 0 h 279433"/>
                    <a:gd name="connsiteX0" fmla="*/ 0 w 240532"/>
                    <a:gd name="connsiteY0" fmla="*/ 316647 h 316647"/>
                    <a:gd name="connsiteX1" fmla="*/ 0 w 240532"/>
                    <a:gd name="connsiteY1" fmla="*/ 0 h 316647"/>
                    <a:gd name="connsiteX2" fmla="*/ 240532 w 240532"/>
                    <a:gd name="connsiteY2" fmla="*/ 0 h 316647"/>
                  </a:gdLst>
                  <a:ahLst/>
                  <a:cxnLst>
                    <a:cxn ang="0">
                      <a:pos x="connsiteX0" y="connsiteY0"/>
                    </a:cxn>
                    <a:cxn ang="0">
                      <a:pos x="connsiteX1" y="connsiteY1"/>
                    </a:cxn>
                    <a:cxn ang="0">
                      <a:pos x="connsiteX2" y="connsiteY2"/>
                    </a:cxn>
                  </a:cxnLst>
                  <a:rect l="l" t="t" r="r" b="b"/>
                  <a:pathLst>
                    <a:path w="240532" h="316647">
                      <a:moveTo>
                        <a:pt x="0" y="316647"/>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Frutiger LT Std 45 Light" charset="0"/>
                    <a:ea typeface="Frutiger LT Std 45 Light" charset="0"/>
                    <a:cs typeface="Frutiger LT Std 45 Light" charset="0"/>
                  </a:endParaRPr>
                </a:p>
              </p:txBody>
            </p:sp>
          </p:grpSp>
          <p:grpSp>
            <p:nvGrpSpPr>
              <p:cNvPr id="620" name="Group 619"/>
              <p:cNvGrpSpPr/>
              <p:nvPr/>
            </p:nvGrpSpPr>
            <p:grpSpPr>
              <a:xfrm flipH="1">
                <a:off x="6104211" y="5075128"/>
                <a:ext cx="386445" cy="606478"/>
                <a:chOff x="1102093" y="2261851"/>
                <a:chExt cx="386445" cy="606478"/>
              </a:xfrm>
            </p:grpSpPr>
            <p:sp>
              <p:nvSpPr>
                <p:cNvPr id="676" name="Freeform 675"/>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77" name="Straight Arrow Connector 676"/>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79" name="Oval 678"/>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21" name="Group 620"/>
              <p:cNvGrpSpPr/>
              <p:nvPr/>
            </p:nvGrpSpPr>
            <p:grpSpPr>
              <a:xfrm flipH="1">
                <a:off x="5661513" y="5070973"/>
                <a:ext cx="386445" cy="606478"/>
                <a:chOff x="1102093" y="2261851"/>
                <a:chExt cx="386445" cy="606478"/>
              </a:xfrm>
            </p:grpSpPr>
            <p:sp>
              <p:nvSpPr>
                <p:cNvPr id="672" name="Freeform 671"/>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73" name="Straight Arrow Connector 672"/>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75" name="Oval 674"/>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22" name="Group 621"/>
              <p:cNvGrpSpPr/>
              <p:nvPr/>
            </p:nvGrpSpPr>
            <p:grpSpPr>
              <a:xfrm flipH="1">
                <a:off x="4785288" y="5072532"/>
                <a:ext cx="386445" cy="606478"/>
                <a:chOff x="1102093" y="2261851"/>
                <a:chExt cx="386445" cy="606478"/>
              </a:xfrm>
            </p:grpSpPr>
            <p:sp>
              <p:nvSpPr>
                <p:cNvPr id="668" name="Freeform 667"/>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69" name="Straight Arrow Connector 668"/>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70" name="Straight Arrow Connector 669"/>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71" name="Oval 670"/>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23" name="Group 622"/>
              <p:cNvGrpSpPr/>
              <p:nvPr/>
            </p:nvGrpSpPr>
            <p:grpSpPr>
              <a:xfrm flipH="1">
                <a:off x="4342590" y="5068377"/>
                <a:ext cx="386445" cy="606478"/>
                <a:chOff x="1102093" y="2261851"/>
                <a:chExt cx="386445" cy="606478"/>
              </a:xfrm>
            </p:grpSpPr>
            <p:sp>
              <p:nvSpPr>
                <p:cNvPr id="664" name="Freeform 663"/>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65" name="Straight Arrow Connector 664"/>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66" name="Straight Arrow Connector 665"/>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67" name="Oval 666"/>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24" name="Group 623"/>
              <p:cNvGrpSpPr/>
              <p:nvPr/>
            </p:nvGrpSpPr>
            <p:grpSpPr>
              <a:xfrm flipH="1">
                <a:off x="5227986" y="5070973"/>
                <a:ext cx="377274" cy="621955"/>
                <a:chOff x="3105112" y="3995284"/>
                <a:chExt cx="377274" cy="621955"/>
              </a:xfrm>
            </p:grpSpPr>
            <p:cxnSp>
              <p:nvCxnSpPr>
                <p:cNvPr id="660" name="Straight Arrow Connector 659"/>
                <p:cNvCxnSpPr/>
                <p:nvPr/>
              </p:nvCxnSpPr>
              <p:spPr>
                <a:xfrm flipH="1">
                  <a:off x="3411812" y="399528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3411812" y="436330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62" name="Oval 661"/>
                <p:cNvSpPr/>
                <p:nvPr/>
              </p:nvSpPr>
              <p:spPr>
                <a:xfrm>
                  <a:off x="3341238" y="4222156"/>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sp>
              <p:nvSpPr>
                <p:cNvPr id="663" name="Freeform 662"/>
                <p:cNvSpPr/>
                <p:nvPr/>
              </p:nvSpPr>
              <p:spPr>
                <a:xfrm>
                  <a:off x="3105112" y="4300592"/>
                  <a:ext cx="240532" cy="316647"/>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 name="connsiteX0" fmla="*/ 0 w 240532"/>
                    <a:gd name="connsiteY0" fmla="*/ 279433 h 279433"/>
                    <a:gd name="connsiteX1" fmla="*/ 0 w 240532"/>
                    <a:gd name="connsiteY1" fmla="*/ 0 h 279433"/>
                    <a:gd name="connsiteX2" fmla="*/ 240532 w 240532"/>
                    <a:gd name="connsiteY2" fmla="*/ 0 h 279433"/>
                    <a:gd name="connsiteX0" fmla="*/ 0 w 240532"/>
                    <a:gd name="connsiteY0" fmla="*/ 316647 h 316647"/>
                    <a:gd name="connsiteX1" fmla="*/ 0 w 240532"/>
                    <a:gd name="connsiteY1" fmla="*/ 0 h 316647"/>
                    <a:gd name="connsiteX2" fmla="*/ 240532 w 240532"/>
                    <a:gd name="connsiteY2" fmla="*/ 0 h 316647"/>
                  </a:gdLst>
                  <a:ahLst/>
                  <a:cxnLst>
                    <a:cxn ang="0">
                      <a:pos x="connsiteX0" y="connsiteY0"/>
                    </a:cxn>
                    <a:cxn ang="0">
                      <a:pos x="connsiteX1" y="connsiteY1"/>
                    </a:cxn>
                    <a:cxn ang="0">
                      <a:pos x="connsiteX2" y="connsiteY2"/>
                    </a:cxn>
                  </a:cxnLst>
                  <a:rect l="l" t="t" r="r" b="b"/>
                  <a:pathLst>
                    <a:path w="240532" h="316647">
                      <a:moveTo>
                        <a:pt x="0" y="316647"/>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Frutiger LT Std 45 Light" charset="0"/>
                    <a:ea typeface="Frutiger LT Std 45 Light" charset="0"/>
                    <a:cs typeface="Frutiger LT Std 45 Light" charset="0"/>
                  </a:endParaRPr>
                </a:p>
              </p:txBody>
            </p:sp>
          </p:grpSp>
          <p:grpSp>
            <p:nvGrpSpPr>
              <p:cNvPr id="625" name="Group 624"/>
              <p:cNvGrpSpPr/>
              <p:nvPr/>
            </p:nvGrpSpPr>
            <p:grpSpPr>
              <a:xfrm flipH="1">
                <a:off x="3899892" y="5075128"/>
                <a:ext cx="386445" cy="606478"/>
                <a:chOff x="1102093" y="2261851"/>
                <a:chExt cx="386445" cy="606478"/>
              </a:xfrm>
            </p:grpSpPr>
            <p:sp>
              <p:nvSpPr>
                <p:cNvPr id="656" name="Freeform 655"/>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57" name="Straight Arrow Connector 656"/>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59" name="Oval 658"/>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26" name="Group 625"/>
              <p:cNvGrpSpPr/>
              <p:nvPr/>
            </p:nvGrpSpPr>
            <p:grpSpPr>
              <a:xfrm flipH="1">
                <a:off x="3457194" y="5070973"/>
                <a:ext cx="386445" cy="606478"/>
                <a:chOff x="1102093" y="2261851"/>
                <a:chExt cx="386445" cy="606478"/>
              </a:xfrm>
            </p:grpSpPr>
            <p:sp>
              <p:nvSpPr>
                <p:cNvPr id="652" name="Freeform 651"/>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53" name="Straight Arrow Connector 652"/>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54" name="Straight Arrow Connector 653"/>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55" name="Oval 654"/>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mc:AlternateContent xmlns:mc="http://schemas.openxmlformats.org/markup-compatibility/2006" xmlns:a14="http://schemas.microsoft.com/office/drawing/2010/main">
          <mc:Choice Requires="a14">
            <p:sp>
              <p:nvSpPr>
                <p:cNvPr id="145" name="Rectangle 144"/>
                <p:cNvSpPr/>
                <p:nvPr/>
              </p:nvSpPr>
              <p:spPr>
                <a:xfrm>
                  <a:off x="6423782" y="5671662"/>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8</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5" name="Rectangle 144"/>
                <p:cNvSpPr>
                  <a:spLocks noRot="1" noChangeAspect="1" noMove="1" noResize="1" noEditPoints="1" noAdjustHandles="1" noChangeArrowheads="1" noChangeShapeType="1" noTextEdit="1"/>
                </p:cNvSpPr>
                <p:nvPr/>
              </p:nvSpPr>
              <p:spPr>
                <a:xfrm>
                  <a:off x="6423782" y="5671662"/>
                  <a:ext cx="257695" cy="257695"/>
                </a:xfrm>
                <a:prstGeom prst="rect">
                  <a:avLst/>
                </a:prstGeom>
                <a:blipFill rotWithShape="0">
                  <a:blip r:embed="rId64"/>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Rectangle 145"/>
                <p:cNvSpPr/>
                <p:nvPr/>
              </p:nvSpPr>
              <p:spPr>
                <a:xfrm>
                  <a:off x="7305638" y="5670103"/>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10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6" name="Rectangle 145"/>
                <p:cNvSpPr>
                  <a:spLocks noRot="1" noChangeAspect="1" noMove="1" noResize="1" noEditPoints="1" noAdjustHandles="1" noChangeArrowheads="1" noChangeShapeType="1" noTextEdit="1"/>
                </p:cNvSpPr>
                <p:nvPr/>
              </p:nvSpPr>
              <p:spPr>
                <a:xfrm>
                  <a:off x="7305638" y="5670103"/>
                  <a:ext cx="257695" cy="257695"/>
                </a:xfrm>
                <a:prstGeom prst="rect">
                  <a:avLst/>
                </a:prstGeom>
                <a:blipFill rotWithShape="0">
                  <a:blip r:embed="rId65"/>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Rectangle 146"/>
                <p:cNvSpPr/>
                <p:nvPr/>
              </p:nvSpPr>
              <p:spPr>
                <a:xfrm>
                  <a:off x="6864710" y="5670102"/>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9</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7" name="Rectangle 146"/>
                <p:cNvSpPr>
                  <a:spLocks noRot="1" noChangeAspect="1" noMove="1" noResize="1" noEditPoints="1" noAdjustHandles="1" noChangeArrowheads="1" noChangeShapeType="1" noTextEdit="1"/>
                </p:cNvSpPr>
                <p:nvPr/>
              </p:nvSpPr>
              <p:spPr>
                <a:xfrm>
                  <a:off x="6864710" y="5670102"/>
                  <a:ext cx="257695" cy="257695"/>
                </a:xfrm>
                <a:prstGeom prst="rect">
                  <a:avLst/>
                </a:prstGeom>
                <a:blipFill rotWithShape="0">
                  <a:blip r:embed="rId66"/>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Rectangle 147"/>
                <p:cNvSpPr/>
                <p:nvPr/>
              </p:nvSpPr>
              <p:spPr>
                <a:xfrm>
                  <a:off x="7746566" y="5671662"/>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11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8" name="Rectangle 147"/>
                <p:cNvSpPr>
                  <a:spLocks noRot="1" noChangeAspect="1" noMove="1" noResize="1" noEditPoints="1" noAdjustHandles="1" noChangeArrowheads="1" noChangeShapeType="1" noTextEdit="1"/>
                </p:cNvSpPr>
                <p:nvPr/>
              </p:nvSpPr>
              <p:spPr>
                <a:xfrm>
                  <a:off x="7746566" y="5671662"/>
                  <a:ext cx="257695" cy="257695"/>
                </a:xfrm>
                <a:prstGeom prst="rect">
                  <a:avLst/>
                </a:prstGeom>
                <a:blipFill rotWithShape="0">
                  <a:blip r:embed="rId67"/>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Rectangle 148"/>
                <p:cNvSpPr/>
                <p:nvPr/>
              </p:nvSpPr>
              <p:spPr>
                <a:xfrm>
                  <a:off x="8187486" y="5670102"/>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12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9" name="Rectangle 148"/>
                <p:cNvSpPr>
                  <a:spLocks noRot="1" noChangeAspect="1" noMove="1" noResize="1" noEditPoints="1" noAdjustHandles="1" noChangeArrowheads="1" noChangeShapeType="1" noTextEdit="1"/>
                </p:cNvSpPr>
                <p:nvPr/>
              </p:nvSpPr>
              <p:spPr>
                <a:xfrm>
                  <a:off x="8187486" y="5670102"/>
                  <a:ext cx="257695" cy="257695"/>
                </a:xfrm>
                <a:prstGeom prst="rect">
                  <a:avLst/>
                </a:prstGeom>
                <a:blipFill rotWithShape="0">
                  <a:blip r:embed="rId68"/>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50" name="TextBox 149"/>
            <p:cNvSpPr txBox="1"/>
            <p:nvPr/>
          </p:nvSpPr>
          <p:spPr>
            <a:xfrm>
              <a:off x="8456544" y="5558465"/>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125" name="Rectangle 124"/>
                <p:cNvSpPr/>
                <p:nvPr/>
              </p:nvSpPr>
              <p:spPr>
                <a:xfrm flipH="1">
                  <a:off x="5100998" y="567984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5" name="Rectangle 124"/>
                <p:cNvSpPr>
                  <a:spLocks noRot="1" noChangeAspect="1" noMove="1" noResize="1" noEditPoints="1" noAdjustHandles="1" noChangeArrowheads="1" noChangeShapeType="1" noTextEdit="1"/>
                </p:cNvSpPr>
                <p:nvPr/>
              </p:nvSpPr>
              <p:spPr>
                <a:xfrm flipH="1">
                  <a:off x="5100998" y="5679844"/>
                  <a:ext cx="257695" cy="257695"/>
                </a:xfrm>
                <a:prstGeom prst="rect">
                  <a:avLst/>
                </a:prstGeom>
                <a:blipFill rotWithShape="0">
                  <a:blip r:embed="rId69"/>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p:cNvSpPr/>
                <p:nvPr/>
              </p:nvSpPr>
              <p:spPr>
                <a:xfrm flipH="1">
                  <a:off x="4219142" y="5678285"/>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6" name="Rectangle 125"/>
                <p:cNvSpPr>
                  <a:spLocks noRot="1" noChangeAspect="1" noMove="1" noResize="1" noEditPoints="1" noAdjustHandles="1" noChangeArrowheads="1" noChangeShapeType="1" noTextEdit="1"/>
                </p:cNvSpPr>
                <p:nvPr/>
              </p:nvSpPr>
              <p:spPr>
                <a:xfrm flipH="1">
                  <a:off x="4219142" y="5678285"/>
                  <a:ext cx="257695" cy="257695"/>
                </a:xfrm>
                <a:prstGeom prst="rect">
                  <a:avLst/>
                </a:prstGeom>
                <a:blipFill rotWithShape="0">
                  <a:blip r:embed="rId70"/>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flipH="1">
                  <a:off x="3778214"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7" name="Rectangle 126"/>
                <p:cNvSpPr>
                  <a:spLocks noRot="1" noChangeAspect="1" noMove="1" noResize="1" noEditPoints="1" noAdjustHandles="1" noChangeArrowheads="1" noChangeShapeType="1" noTextEdit="1"/>
                </p:cNvSpPr>
                <p:nvPr/>
              </p:nvSpPr>
              <p:spPr>
                <a:xfrm flipH="1">
                  <a:off x="3778214" y="5678284"/>
                  <a:ext cx="257695" cy="257695"/>
                </a:xfrm>
                <a:prstGeom prst="rect">
                  <a:avLst/>
                </a:prstGeom>
                <a:blipFill rotWithShape="0">
                  <a:blip r:embed="rId71"/>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p:cNvSpPr/>
                <p:nvPr/>
              </p:nvSpPr>
              <p:spPr>
                <a:xfrm flipH="1">
                  <a:off x="3337286"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smtClean="0">
                                <a:solidFill>
                                  <a:schemeClr val="tx1"/>
                                </a:solidFill>
                                <a:latin typeface="Cambria Math" charset="0"/>
                                <a:ea typeface="Frutiger LT Std 45 Light" charset="0"/>
                                <a:cs typeface="Frutiger LT Std 45 Light" charset="0"/>
                              </a:rPr>
                              <m:t>𝐳</m:t>
                            </m:r>
                          </m:e>
                          <m:sub>
                            <m:r>
                              <a:rPr lang="en-US" sz="1400" i="1">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8" name="Rectangle 127"/>
                <p:cNvSpPr>
                  <a:spLocks noRot="1" noChangeAspect="1" noMove="1" noResize="1" noEditPoints="1" noAdjustHandles="1" noChangeArrowheads="1" noChangeShapeType="1" noTextEdit="1"/>
                </p:cNvSpPr>
                <p:nvPr/>
              </p:nvSpPr>
              <p:spPr>
                <a:xfrm flipH="1">
                  <a:off x="3337286" y="5678284"/>
                  <a:ext cx="257695" cy="257695"/>
                </a:xfrm>
                <a:prstGeom prst="rect">
                  <a:avLst/>
                </a:prstGeom>
                <a:blipFill rotWithShape="0">
                  <a:blip r:embed="rId72"/>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p:cNvSpPr/>
                <p:nvPr/>
              </p:nvSpPr>
              <p:spPr>
                <a:xfrm flipH="1">
                  <a:off x="5541926" y="5678285"/>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9" name="Rectangle 128"/>
                <p:cNvSpPr>
                  <a:spLocks noRot="1" noChangeAspect="1" noMove="1" noResize="1" noEditPoints="1" noAdjustHandles="1" noChangeArrowheads="1" noChangeShapeType="1" noTextEdit="1"/>
                </p:cNvSpPr>
                <p:nvPr/>
              </p:nvSpPr>
              <p:spPr>
                <a:xfrm flipH="1">
                  <a:off x="5541926" y="5678285"/>
                  <a:ext cx="257695" cy="257695"/>
                </a:xfrm>
                <a:prstGeom prst="rect">
                  <a:avLst/>
                </a:prstGeom>
                <a:blipFill rotWithShape="0">
                  <a:blip r:embed="rId73"/>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Rectangle 129"/>
                <p:cNvSpPr/>
                <p:nvPr/>
              </p:nvSpPr>
              <p:spPr>
                <a:xfrm flipH="1">
                  <a:off x="4660070"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30" name="Rectangle 129"/>
                <p:cNvSpPr>
                  <a:spLocks noRot="1" noChangeAspect="1" noMove="1" noResize="1" noEditPoints="1" noAdjustHandles="1" noChangeArrowheads="1" noChangeShapeType="1" noTextEdit="1"/>
                </p:cNvSpPr>
                <p:nvPr/>
              </p:nvSpPr>
              <p:spPr>
                <a:xfrm flipH="1">
                  <a:off x="4660070" y="5678284"/>
                  <a:ext cx="257695" cy="257695"/>
                </a:xfrm>
                <a:prstGeom prst="rect">
                  <a:avLst/>
                </a:prstGeom>
                <a:blipFill rotWithShape="0">
                  <a:blip r:embed="rId74"/>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130"/>
                <p:cNvSpPr/>
                <p:nvPr/>
              </p:nvSpPr>
              <p:spPr>
                <a:xfrm flipH="1">
                  <a:off x="5982854" y="5675689"/>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31" name="Rectangle 130"/>
                <p:cNvSpPr>
                  <a:spLocks noRot="1" noChangeAspect="1" noMove="1" noResize="1" noEditPoints="1" noAdjustHandles="1" noChangeArrowheads="1" noChangeShapeType="1" noTextEdit="1"/>
                </p:cNvSpPr>
                <p:nvPr/>
              </p:nvSpPr>
              <p:spPr>
                <a:xfrm flipH="1">
                  <a:off x="5982854" y="5675689"/>
                  <a:ext cx="257695" cy="257695"/>
                </a:xfrm>
                <a:prstGeom prst="rect">
                  <a:avLst/>
                </a:prstGeom>
                <a:blipFill rotWithShape="0">
                  <a:blip r:embed="rId75"/>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18" name="Group 17"/>
          <p:cNvGrpSpPr/>
          <p:nvPr/>
        </p:nvGrpSpPr>
        <p:grpSpPr>
          <a:xfrm>
            <a:off x="271588" y="4209669"/>
            <a:ext cx="8600455" cy="868138"/>
            <a:chOff x="271588" y="4209669"/>
            <a:chExt cx="8600455" cy="868138"/>
          </a:xfrm>
        </p:grpSpPr>
        <p:grpSp>
          <p:nvGrpSpPr>
            <p:cNvPr id="17" name="Group 16"/>
            <p:cNvGrpSpPr/>
            <p:nvPr/>
          </p:nvGrpSpPr>
          <p:grpSpPr>
            <a:xfrm>
              <a:off x="440070" y="4209669"/>
              <a:ext cx="8186864" cy="624551"/>
              <a:chOff x="440070" y="4209669"/>
              <a:chExt cx="8186864" cy="624551"/>
            </a:xfrm>
          </p:grpSpPr>
          <p:sp>
            <p:nvSpPr>
              <p:cNvPr id="796" name="Freeform 795"/>
              <p:cNvSpPr/>
              <p:nvPr/>
            </p:nvSpPr>
            <p:spPr>
              <a:xfrm>
                <a:off x="8386402" y="4506619"/>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grpSp>
            <p:nvGrpSpPr>
              <p:cNvPr id="16" name="Group 15"/>
              <p:cNvGrpSpPr/>
              <p:nvPr/>
            </p:nvGrpSpPr>
            <p:grpSpPr>
              <a:xfrm>
                <a:off x="440070" y="4209669"/>
                <a:ext cx="7885514" cy="624551"/>
                <a:chOff x="440070" y="4209669"/>
                <a:chExt cx="7885514" cy="624551"/>
              </a:xfrm>
            </p:grpSpPr>
            <p:grpSp>
              <p:nvGrpSpPr>
                <p:cNvPr id="12" name="Group 11"/>
                <p:cNvGrpSpPr/>
                <p:nvPr/>
              </p:nvGrpSpPr>
              <p:grpSpPr>
                <a:xfrm>
                  <a:off x="883486" y="4209669"/>
                  <a:ext cx="7442098" cy="624551"/>
                  <a:chOff x="883486" y="4209669"/>
                  <a:chExt cx="7442098" cy="624551"/>
                </a:xfrm>
              </p:grpSpPr>
              <p:grpSp>
                <p:nvGrpSpPr>
                  <p:cNvPr id="449" name="Group 448"/>
                  <p:cNvGrpSpPr/>
                  <p:nvPr/>
                </p:nvGrpSpPr>
                <p:grpSpPr>
                  <a:xfrm>
                    <a:off x="883486" y="4216420"/>
                    <a:ext cx="386445" cy="606478"/>
                    <a:chOff x="1102093" y="2261851"/>
                    <a:chExt cx="386445" cy="606478"/>
                  </a:xfrm>
                </p:grpSpPr>
                <p:sp>
                  <p:nvSpPr>
                    <p:cNvPr id="475" name="Freeform 474"/>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476" name="Straight Arrow Connector 475"/>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478" name="Oval 477"/>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450" name="Group 449"/>
                  <p:cNvGrpSpPr/>
                  <p:nvPr/>
                </p:nvGrpSpPr>
                <p:grpSpPr>
                  <a:xfrm>
                    <a:off x="1326184" y="4212265"/>
                    <a:ext cx="386445" cy="606478"/>
                    <a:chOff x="1102093" y="2261851"/>
                    <a:chExt cx="386445" cy="606478"/>
                  </a:xfrm>
                </p:grpSpPr>
                <p:sp>
                  <p:nvSpPr>
                    <p:cNvPr id="471" name="Freeform 470"/>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472" name="Straight Arrow Connector 471"/>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474" name="Oval 473"/>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452" name="Group 451"/>
                  <p:cNvGrpSpPr/>
                  <p:nvPr/>
                </p:nvGrpSpPr>
                <p:grpSpPr>
                  <a:xfrm>
                    <a:off x="2202409" y="4213824"/>
                    <a:ext cx="386445" cy="606478"/>
                    <a:chOff x="1102093" y="2261851"/>
                    <a:chExt cx="386445" cy="606478"/>
                  </a:xfrm>
                </p:grpSpPr>
                <p:sp>
                  <p:nvSpPr>
                    <p:cNvPr id="463" name="Freeform 462"/>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464" name="Straight Arrow Connector 463"/>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465" name="Straight Arrow Connector 464"/>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466" name="Oval 465"/>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453" name="Group 452"/>
                  <p:cNvGrpSpPr/>
                  <p:nvPr/>
                </p:nvGrpSpPr>
                <p:grpSpPr>
                  <a:xfrm>
                    <a:off x="2645107" y="4209669"/>
                    <a:ext cx="386445" cy="606478"/>
                    <a:chOff x="1102093" y="2261851"/>
                    <a:chExt cx="386445" cy="606478"/>
                  </a:xfrm>
                </p:grpSpPr>
                <p:sp>
                  <p:nvSpPr>
                    <p:cNvPr id="459" name="Freeform 458"/>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460" name="Straight Arrow Connector 459"/>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461" name="Straight Arrow Connector 460"/>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462" name="Oval 461"/>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454" name="Group 453"/>
                  <p:cNvGrpSpPr/>
                  <p:nvPr/>
                </p:nvGrpSpPr>
                <p:grpSpPr>
                  <a:xfrm>
                    <a:off x="1768882" y="4212265"/>
                    <a:ext cx="377274" cy="621955"/>
                    <a:chOff x="3105112" y="3995284"/>
                    <a:chExt cx="377274" cy="621955"/>
                  </a:xfrm>
                </p:grpSpPr>
                <p:cxnSp>
                  <p:nvCxnSpPr>
                    <p:cNvPr id="455" name="Straight Arrow Connector 454"/>
                    <p:cNvCxnSpPr/>
                    <p:nvPr/>
                  </p:nvCxnSpPr>
                  <p:spPr>
                    <a:xfrm flipH="1">
                      <a:off x="3411812" y="399528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a:off x="3411812" y="436330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457" name="Oval 456"/>
                    <p:cNvSpPr/>
                    <p:nvPr/>
                  </p:nvSpPr>
                  <p:spPr>
                    <a:xfrm>
                      <a:off x="3341238" y="4222156"/>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sp>
                  <p:nvSpPr>
                    <p:cNvPr id="458" name="Freeform 457"/>
                    <p:cNvSpPr/>
                    <p:nvPr/>
                  </p:nvSpPr>
                  <p:spPr>
                    <a:xfrm>
                      <a:off x="3105112" y="4300592"/>
                      <a:ext cx="240532" cy="316647"/>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 name="connsiteX0" fmla="*/ 0 w 240532"/>
                        <a:gd name="connsiteY0" fmla="*/ 279433 h 279433"/>
                        <a:gd name="connsiteX1" fmla="*/ 0 w 240532"/>
                        <a:gd name="connsiteY1" fmla="*/ 0 h 279433"/>
                        <a:gd name="connsiteX2" fmla="*/ 240532 w 240532"/>
                        <a:gd name="connsiteY2" fmla="*/ 0 h 279433"/>
                        <a:gd name="connsiteX0" fmla="*/ 0 w 240532"/>
                        <a:gd name="connsiteY0" fmla="*/ 316647 h 316647"/>
                        <a:gd name="connsiteX1" fmla="*/ 0 w 240532"/>
                        <a:gd name="connsiteY1" fmla="*/ 0 h 316647"/>
                        <a:gd name="connsiteX2" fmla="*/ 240532 w 240532"/>
                        <a:gd name="connsiteY2" fmla="*/ 0 h 316647"/>
                      </a:gdLst>
                      <a:ahLst/>
                      <a:cxnLst>
                        <a:cxn ang="0">
                          <a:pos x="connsiteX0" y="connsiteY0"/>
                        </a:cxn>
                        <a:cxn ang="0">
                          <a:pos x="connsiteX1" y="connsiteY1"/>
                        </a:cxn>
                        <a:cxn ang="0">
                          <a:pos x="connsiteX2" y="connsiteY2"/>
                        </a:cxn>
                      </a:cxnLst>
                      <a:rect l="l" t="t" r="r" b="b"/>
                      <a:pathLst>
                        <a:path w="240532" h="316647">
                          <a:moveTo>
                            <a:pt x="0" y="316647"/>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Frutiger LT Std 45 Light" charset="0"/>
                        <a:ea typeface="Frutiger LT Std 45 Light" charset="0"/>
                        <a:cs typeface="Frutiger LT Std 45 Light" charset="0"/>
                      </a:endParaRPr>
                    </a:p>
                  </p:txBody>
                </p:sp>
              </p:grpSp>
              <p:grpSp>
                <p:nvGrpSpPr>
                  <p:cNvPr id="537" name="Group 536"/>
                  <p:cNvGrpSpPr/>
                  <p:nvPr/>
                </p:nvGrpSpPr>
                <p:grpSpPr>
                  <a:xfrm>
                    <a:off x="3087805" y="4216420"/>
                    <a:ext cx="386445" cy="606478"/>
                    <a:chOff x="1102093" y="2261851"/>
                    <a:chExt cx="386445" cy="606478"/>
                  </a:xfrm>
                </p:grpSpPr>
                <p:sp>
                  <p:nvSpPr>
                    <p:cNvPr id="558" name="Freeform 557"/>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59" name="Straight Arrow Connector 558"/>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60" name="Straight Arrow Connector 559"/>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61" name="Oval 560"/>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38" name="Group 537"/>
                  <p:cNvGrpSpPr/>
                  <p:nvPr/>
                </p:nvGrpSpPr>
                <p:grpSpPr>
                  <a:xfrm>
                    <a:off x="3530503" y="4212265"/>
                    <a:ext cx="386445" cy="606478"/>
                    <a:chOff x="1102093" y="2261851"/>
                    <a:chExt cx="386445" cy="606478"/>
                  </a:xfrm>
                </p:grpSpPr>
                <p:sp>
                  <p:nvSpPr>
                    <p:cNvPr id="554" name="Freeform 553"/>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55" name="Straight Arrow Connector 554"/>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57" name="Oval 556"/>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39" name="Group 538"/>
                  <p:cNvGrpSpPr/>
                  <p:nvPr/>
                </p:nvGrpSpPr>
                <p:grpSpPr>
                  <a:xfrm>
                    <a:off x="4406728" y="4213824"/>
                    <a:ext cx="386445" cy="606478"/>
                    <a:chOff x="1102093" y="2261851"/>
                    <a:chExt cx="386445" cy="606478"/>
                  </a:xfrm>
                </p:grpSpPr>
                <p:sp>
                  <p:nvSpPr>
                    <p:cNvPr id="550" name="Freeform 549"/>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51" name="Straight Arrow Connector 550"/>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52" name="Straight Arrow Connector 551"/>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53" name="Oval 552"/>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40" name="Group 539"/>
                  <p:cNvGrpSpPr/>
                  <p:nvPr/>
                </p:nvGrpSpPr>
                <p:grpSpPr>
                  <a:xfrm>
                    <a:off x="4849426" y="4209669"/>
                    <a:ext cx="386445" cy="606478"/>
                    <a:chOff x="1102093" y="2261851"/>
                    <a:chExt cx="386445" cy="606478"/>
                  </a:xfrm>
                </p:grpSpPr>
                <p:sp>
                  <p:nvSpPr>
                    <p:cNvPr id="546" name="Freeform 545"/>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47" name="Straight Arrow Connector 546"/>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48" name="Straight Arrow Connector 547"/>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49" name="Oval 548"/>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41" name="Group 540"/>
                  <p:cNvGrpSpPr/>
                  <p:nvPr/>
                </p:nvGrpSpPr>
                <p:grpSpPr>
                  <a:xfrm>
                    <a:off x="3973201" y="4212265"/>
                    <a:ext cx="377274" cy="621955"/>
                    <a:chOff x="3105112" y="3995284"/>
                    <a:chExt cx="377274" cy="621955"/>
                  </a:xfrm>
                </p:grpSpPr>
                <p:cxnSp>
                  <p:nvCxnSpPr>
                    <p:cNvPr id="542" name="Straight Arrow Connector 541"/>
                    <p:cNvCxnSpPr/>
                    <p:nvPr/>
                  </p:nvCxnSpPr>
                  <p:spPr>
                    <a:xfrm flipH="1">
                      <a:off x="3411812" y="399528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p:cNvCxnSpPr/>
                    <p:nvPr/>
                  </p:nvCxnSpPr>
                  <p:spPr>
                    <a:xfrm>
                      <a:off x="3411812" y="436330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44" name="Oval 543"/>
                    <p:cNvSpPr/>
                    <p:nvPr/>
                  </p:nvSpPr>
                  <p:spPr>
                    <a:xfrm>
                      <a:off x="3341238" y="4222156"/>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sp>
                  <p:nvSpPr>
                    <p:cNvPr id="545" name="Freeform 544"/>
                    <p:cNvSpPr/>
                    <p:nvPr/>
                  </p:nvSpPr>
                  <p:spPr>
                    <a:xfrm>
                      <a:off x="3105112" y="4300592"/>
                      <a:ext cx="240532" cy="316647"/>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 name="connsiteX0" fmla="*/ 0 w 240532"/>
                        <a:gd name="connsiteY0" fmla="*/ 279433 h 279433"/>
                        <a:gd name="connsiteX1" fmla="*/ 0 w 240532"/>
                        <a:gd name="connsiteY1" fmla="*/ 0 h 279433"/>
                        <a:gd name="connsiteX2" fmla="*/ 240532 w 240532"/>
                        <a:gd name="connsiteY2" fmla="*/ 0 h 279433"/>
                        <a:gd name="connsiteX0" fmla="*/ 0 w 240532"/>
                        <a:gd name="connsiteY0" fmla="*/ 316647 h 316647"/>
                        <a:gd name="connsiteX1" fmla="*/ 0 w 240532"/>
                        <a:gd name="connsiteY1" fmla="*/ 0 h 316647"/>
                        <a:gd name="connsiteX2" fmla="*/ 240532 w 240532"/>
                        <a:gd name="connsiteY2" fmla="*/ 0 h 316647"/>
                      </a:gdLst>
                      <a:ahLst/>
                      <a:cxnLst>
                        <a:cxn ang="0">
                          <a:pos x="connsiteX0" y="connsiteY0"/>
                        </a:cxn>
                        <a:cxn ang="0">
                          <a:pos x="connsiteX1" y="connsiteY1"/>
                        </a:cxn>
                        <a:cxn ang="0">
                          <a:pos x="connsiteX2" y="connsiteY2"/>
                        </a:cxn>
                      </a:cxnLst>
                      <a:rect l="l" t="t" r="r" b="b"/>
                      <a:pathLst>
                        <a:path w="240532" h="316647">
                          <a:moveTo>
                            <a:pt x="0" y="316647"/>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Frutiger LT Std 45 Light" charset="0"/>
                        <a:ea typeface="Frutiger LT Std 45 Light" charset="0"/>
                        <a:cs typeface="Frutiger LT Std 45 Light" charset="0"/>
                      </a:endParaRPr>
                    </a:p>
                  </p:txBody>
                </p:sp>
              </p:grpSp>
              <p:grpSp>
                <p:nvGrpSpPr>
                  <p:cNvPr id="563" name="Group 562"/>
                  <p:cNvGrpSpPr/>
                  <p:nvPr/>
                </p:nvGrpSpPr>
                <p:grpSpPr>
                  <a:xfrm>
                    <a:off x="5292124" y="4216420"/>
                    <a:ext cx="386445" cy="606478"/>
                    <a:chOff x="1102093" y="2261851"/>
                    <a:chExt cx="386445" cy="606478"/>
                  </a:xfrm>
                </p:grpSpPr>
                <p:sp>
                  <p:nvSpPr>
                    <p:cNvPr id="584" name="Freeform 583"/>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85" name="Straight Arrow Connector 584"/>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86" name="Straight Arrow Connector 585"/>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87" name="Oval 586"/>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64" name="Group 563"/>
                  <p:cNvGrpSpPr/>
                  <p:nvPr/>
                </p:nvGrpSpPr>
                <p:grpSpPr>
                  <a:xfrm>
                    <a:off x="5734822" y="4212265"/>
                    <a:ext cx="386445" cy="606478"/>
                    <a:chOff x="1102093" y="2261851"/>
                    <a:chExt cx="386445" cy="606478"/>
                  </a:xfrm>
                </p:grpSpPr>
                <p:sp>
                  <p:nvSpPr>
                    <p:cNvPr id="580" name="Freeform 579"/>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81" name="Straight Arrow Connector 580"/>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82" name="Straight Arrow Connector 581"/>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83" name="Oval 582"/>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65" name="Group 564"/>
                  <p:cNvGrpSpPr/>
                  <p:nvPr/>
                </p:nvGrpSpPr>
                <p:grpSpPr>
                  <a:xfrm>
                    <a:off x="6611047" y="4213824"/>
                    <a:ext cx="386445" cy="606478"/>
                    <a:chOff x="1102093" y="2261851"/>
                    <a:chExt cx="386445" cy="606478"/>
                  </a:xfrm>
                </p:grpSpPr>
                <p:sp>
                  <p:nvSpPr>
                    <p:cNvPr id="576" name="Freeform 575"/>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77" name="Straight Arrow Connector 576"/>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78" name="Straight Arrow Connector 577"/>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79" name="Oval 578"/>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66" name="Group 565"/>
                  <p:cNvGrpSpPr/>
                  <p:nvPr/>
                </p:nvGrpSpPr>
                <p:grpSpPr>
                  <a:xfrm>
                    <a:off x="7053745" y="4209669"/>
                    <a:ext cx="386445" cy="606478"/>
                    <a:chOff x="1102093" y="2261851"/>
                    <a:chExt cx="386445" cy="606478"/>
                  </a:xfrm>
                </p:grpSpPr>
                <p:sp>
                  <p:nvSpPr>
                    <p:cNvPr id="572" name="Freeform 571"/>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73" name="Straight Arrow Connector 572"/>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75" name="Oval 574"/>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67" name="Group 566"/>
                  <p:cNvGrpSpPr/>
                  <p:nvPr/>
                </p:nvGrpSpPr>
                <p:grpSpPr>
                  <a:xfrm>
                    <a:off x="6177520" y="4212265"/>
                    <a:ext cx="377274" cy="621955"/>
                    <a:chOff x="3105112" y="3995284"/>
                    <a:chExt cx="377274" cy="621955"/>
                  </a:xfrm>
                </p:grpSpPr>
                <p:cxnSp>
                  <p:nvCxnSpPr>
                    <p:cNvPr id="568" name="Straight Arrow Connector 567"/>
                    <p:cNvCxnSpPr/>
                    <p:nvPr/>
                  </p:nvCxnSpPr>
                  <p:spPr>
                    <a:xfrm flipH="1">
                      <a:off x="3411812" y="399528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69" name="Straight Arrow Connector 568"/>
                    <p:cNvCxnSpPr/>
                    <p:nvPr/>
                  </p:nvCxnSpPr>
                  <p:spPr>
                    <a:xfrm>
                      <a:off x="3411812" y="436330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70" name="Oval 569"/>
                    <p:cNvSpPr/>
                    <p:nvPr/>
                  </p:nvSpPr>
                  <p:spPr>
                    <a:xfrm>
                      <a:off x="3341238" y="4222156"/>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sp>
                  <p:nvSpPr>
                    <p:cNvPr id="571" name="Freeform 570"/>
                    <p:cNvSpPr/>
                    <p:nvPr/>
                  </p:nvSpPr>
                  <p:spPr>
                    <a:xfrm>
                      <a:off x="3105112" y="4300592"/>
                      <a:ext cx="240532" cy="316647"/>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 name="connsiteX0" fmla="*/ 0 w 240532"/>
                        <a:gd name="connsiteY0" fmla="*/ 279433 h 279433"/>
                        <a:gd name="connsiteX1" fmla="*/ 0 w 240532"/>
                        <a:gd name="connsiteY1" fmla="*/ 0 h 279433"/>
                        <a:gd name="connsiteX2" fmla="*/ 240532 w 240532"/>
                        <a:gd name="connsiteY2" fmla="*/ 0 h 279433"/>
                        <a:gd name="connsiteX0" fmla="*/ 0 w 240532"/>
                        <a:gd name="connsiteY0" fmla="*/ 316647 h 316647"/>
                        <a:gd name="connsiteX1" fmla="*/ 0 w 240532"/>
                        <a:gd name="connsiteY1" fmla="*/ 0 h 316647"/>
                        <a:gd name="connsiteX2" fmla="*/ 240532 w 240532"/>
                        <a:gd name="connsiteY2" fmla="*/ 0 h 316647"/>
                      </a:gdLst>
                      <a:ahLst/>
                      <a:cxnLst>
                        <a:cxn ang="0">
                          <a:pos x="connsiteX0" y="connsiteY0"/>
                        </a:cxn>
                        <a:cxn ang="0">
                          <a:pos x="connsiteX1" y="connsiteY1"/>
                        </a:cxn>
                        <a:cxn ang="0">
                          <a:pos x="connsiteX2" y="connsiteY2"/>
                        </a:cxn>
                      </a:cxnLst>
                      <a:rect l="l" t="t" r="r" b="b"/>
                      <a:pathLst>
                        <a:path w="240532" h="316647">
                          <a:moveTo>
                            <a:pt x="0" y="316647"/>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Frutiger LT Std 45 Light" charset="0"/>
                        <a:ea typeface="Frutiger LT Std 45 Light" charset="0"/>
                        <a:cs typeface="Frutiger LT Std 45 Light" charset="0"/>
                      </a:endParaRPr>
                    </a:p>
                  </p:txBody>
                </p:sp>
              </p:grpSp>
              <p:grpSp>
                <p:nvGrpSpPr>
                  <p:cNvPr id="589" name="Group 588"/>
                  <p:cNvGrpSpPr/>
                  <p:nvPr/>
                </p:nvGrpSpPr>
                <p:grpSpPr>
                  <a:xfrm>
                    <a:off x="7496443" y="4213824"/>
                    <a:ext cx="386445" cy="606478"/>
                    <a:chOff x="1102093" y="2261851"/>
                    <a:chExt cx="386445" cy="606478"/>
                  </a:xfrm>
                </p:grpSpPr>
                <p:sp>
                  <p:nvSpPr>
                    <p:cNvPr id="610" name="Freeform 609"/>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11" name="Straight Arrow Connector 610"/>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13" name="Oval 612"/>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90" name="Group 589"/>
                  <p:cNvGrpSpPr/>
                  <p:nvPr/>
                </p:nvGrpSpPr>
                <p:grpSpPr>
                  <a:xfrm>
                    <a:off x="7939139" y="4209669"/>
                    <a:ext cx="386445" cy="606478"/>
                    <a:chOff x="1102093" y="2261851"/>
                    <a:chExt cx="386445" cy="606478"/>
                  </a:xfrm>
                </p:grpSpPr>
                <p:sp>
                  <p:nvSpPr>
                    <p:cNvPr id="606" name="Freeform 605"/>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07" name="Straight Arrow Connector 606"/>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08" name="Straight Arrow Connector 607"/>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09" name="Oval 608"/>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grpSp>
              <p:nvGrpSpPr>
                <p:cNvPr id="786" name="Group 785"/>
                <p:cNvGrpSpPr/>
                <p:nvPr/>
              </p:nvGrpSpPr>
              <p:grpSpPr>
                <a:xfrm>
                  <a:off x="440070" y="4209669"/>
                  <a:ext cx="386445" cy="601287"/>
                  <a:chOff x="1102093" y="2261851"/>
                  <a:chExt cx="386445" cy="601287"/>
                </a:xfrm>
              </p:grpSpPr>
              <p:sp>
                <p:nvSpPr>
                  <p:cNvPr id="787" name="Freeform 786"/>
                  <p:cNvSpPr/>
                  <p:nvPr/>
                </p:nvSpPr>
                <p:spPr>
                  <a:xfrm>
                    <a:off x="1102093" y="2560321"/>
                    <a:ext cx="240532" cy="0"/>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 name="connsiteX0" fmla="*/ 0 w 240532"/>
                      <a:gd name="connsiteY0" fmla="*/ 0 h 0"/>
                      <a:gd name="connsiteX1" fmla="*/ 240532 w 240532"/>
                      <a:gd name="connsiteY1" fmla="*/ 0 h 0"/>
                    </a:gdLst>
                    <a:ahLst/>
                    <a:cxnLst>
                      <a:cxn ang="0">
                        <a:pos x="connsiteX0" y="connsiteY0"/>
                      </a:cxn>
                      <a:cxn ang="0">
                        <a:pos x="connsiteX1" y="connsiteY1"/>
                      </a:cxn>
                    </a:cxnLst>
                    <a:rect l="l" t="t" r="r" b="b"/>
                    <a:pathLst>
                      <a:path w="240532">
                        <a:moveTo>
                          <a:pt x="0" y="0"/>
                        </a:move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788" name="Straight Arrow Connector 787"/>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789" name="Straight Arrow Connector 788"/>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790" name="Oval 789"/>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grpSp>
        <mc:AlternateContent xmlns:mc="http://schemas.openxmlformats.org/markup-compatibility/2006" xmlns:a14="http://schemas.microsoft.com/office/drawing/2010/main">
          <mc:Choice Requires="a14">
            <p:sp>
              <p:nvSpPr>
                <p:cNvPr id="118" name="Rectangle 117"/>
                <p:cNvSpPr/>
                <p:nvPr/>
              </p:nvSpPr>
              <p:spPr>
                <a:xfrm>
                  <a:off x="3778214"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8" name="Rectangle 117"/>
                <p:cNvSpPr>
                  <a:spLocks noRot="1" noChangeAspect="1" noMove="1" noResize="1" noEditPoints="1" noAdjustHandles="1" noChangeArrowheads="1" noChangeShapeType="1" noTextEdit="1"/>
                </p:cNvSpPr>
                <p:nvPr/>
              </p:nvSpPr>
              <p:spPr>
                <a:xfrm>
                  <a:off x="3778214" y="4817487"/>
                  <a:ext cx="257695" cy="257695"/>
                </a:xfrm>
                <a:prstGeom prst="rect">
                  <a:avLst/>
                </a:prstGeom>
                <a:blipFill rotWithShape="0">
                  <a:blip r:embed="rId76"/>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4660070"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4660070" y="4817487"/>
                  <a:ext cx="257695" cy="257695"/>
                </a:xfrm>
                <a:prstGeom prst="rect">
                  <a:avLst/>
                </a:prstGeom>
                <a:blipFill rotWithShape="0">
                  <a:blip r:embed="rId77"/>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Rectangle 119"/>
                <p:cNvSpPr/>
                <p:nvPr/>
              </p:nvSpPr>
              <p:spPr>
                <a:xfrm>
                  <a:off x="5100998"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0" name="Rectangle 119"/>
                <p:cNvSpPr>
                  <a:spLocks noRot="1" noChangeAspect="1" noMove="1" noResize="1" noEditPoints="1" noAdjustHandles="1" noChangeArrowheads="1" noChangeShapeType="1" noTextEdit="1"/>
                </p:cNvSpPr>
                <p:nvPr/>
              </p:nvSpPr>
              <p:spPr>
                <a:xfrm>
                  <a:off x="5100998" y="4817487"/>
                  <a:ext cx="257695" cy="257695"/>
                </a:xfrm>
                <a:prstGeom prst="rect">
                  <a:avLst/>
                </a:prstGeom>
                <a:blipFill rotWithShape="0">
                  <a:blip r:embed="rId78"/>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Rectangle 120"/>
                <p:cNvSpPr/>
                <p:nvPr/>
              </p:nvSpPr>
              <p:spPr>
                <a:xfrm>
                  <a:off x="5541926"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1" name="Rectangle 120"/>
                <p:cNvSpPr>
                  <a:spLocks noRot="1" noChangeAspect="1" noMove="1" noResize="1" noEditPoints="1" noAdjustHandles="1" noChangeArrowheads="1" noChangeShapeType="1" noTextEdit="1"/>
                </p:cNvSpPr>
                <p:nvPr/>
              </p:nvSpPr>
              <p:spPr>
                <a:xfrm>
                  <a:off x="5541926" y="4817487"/>
                  <a:ext cx="257695" cy="257695"/>
                </a:xfrm>
                <a:prstGeom prst="rect">
                  <a:avLst/>
                </a:prstGeom>
                <a:blipFill rotWithShape="0">
                  <a:blip r:embed="rId79"/>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Rectangle 121"/>
                <p:cNvSpPr/>
                <p:nvPr/>
              </p:nvSpPr>
              <p:spPr>
                <a:xfrm>
                  <a:off x="3337286"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2" name="Rectangle 121"/>
                <p:cNvSpPr>
                  <a:spLocks noRot="1" noChangeAspect="1" noMove="1" noResize="1" noEditPoints="1" noAdjustHandles="1" noChangeArrowheads="1" noChangeShapeType="1" noTextEdit="1"/>
                </p:cNvSpPr>
                <p:nvPr/>
              </p:nvSpPr>
              <p:spPr>
                <a:xfrm>
                  <a:off x="3337286" y="4817487"/>
                  <a:ext cx="257695" cy="257695"/>
                </a:xfrm>
                <a:prstGeom prst="rect">
                  <a:avLst/>
                </a:prstGeom>
                <a:blipFill rotWithShape="0">
                  <a:blip r:embed="rId80"/>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Rectangle 122"/>
                <p:cNvSpPr/>
                <p:nvPr/>
              </p:nvSpPr>
              <p:spPr>
                <a:xfrm>
                  <a:off x="4219142"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3" name="Rectangle 122"/>
                <p:cNvSpPr>
                  <a:spLocks noRot="1" noChangeAspect="1" noMove="1" noResize="1" noEditPoints="1" noAdjustHandles="1" noChangeArrowheads="1" noChangeShapeType="1" noTextEdit="1"/>
                </p:cNvSpPr>
                <p:nvPr/>
              </p:nvSpPr>
              <p:spPr>
                <a:xfrm>
                  <a:off x="4219142" y="4817487"/>
                  <a:ext cx="257695" cy="257695"/>
                </a:xfrm>
                <a:prstGeom prst="rect">
                  <a:avLst/>
                </a:prstGeom>
                <a:blipFill rotWithShape="0">
                  <a:blip r:embed="rId81"/>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21" name="Group 20"/>
            <p:cNvGrpSpPr/>
            <p:nvPr/>
          </p:nvGrpSpPr>
          <p:grpSpPr>
            <a:xfrm>
              <a:off x="5982854" y="4702681"/>
              <a:ext cx="2889189" cy="375126"/>
              <a:chOff x="5982854" y="4702681"/>
              <a:chExt cx="2889189" cy="375126"/>
            </a:xfrm>
          </p:grpSpPr>
          <mc:AlternateContent xmlns:mc="http://schemas.openxmlformats.org/markup-compatibility/2006" xmlns:a14="http://schemas.microsoft.com/office/drawing/2010/main">
            <mc:Choice Requires="a14">
              <p:sp>
                <p:nvSpPr>
                  <p:cNvPr id="85" name="Rectangle 84"/>
                  <p:cNvSpPr/>
                  <p:nvPr/>
                </p:nvSpPr>
                <p:spPr>
                  <a:xfrm>
                    <a:off x="6423782" y="4820112"/>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8</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85" name="Rectangle 84"/>
                  <p:cNvSpPr>
                    <a:spLocks noRot="1" noChangeAspect="1" noMove="1" noResize="1" noEditPoints="1" noAdjustHandles="1" noChangeArrowheads="1" noChangeShapeType="1" noTextEdit="1"/>
                  </p:cNvSpPr>
                  <p:nvPr/>
                </p:nvSpPr>
                <p:spPr>
                  <a:xfrm>
                    <a:off x="6423782" y="4820112"/>
                    <a:ext cx="257695" cy="257695"/>
                  </a:xfrm>
                  <a:prstGeom prst="rect">
                    <a:avLst/>
                  </a:prstGeom>
                  <a:blipFill rotWithShape="0">
                    <a:blip r:embed="rId34"/>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a:off x="7305638" y="4818553"/>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86" name="Rectangle 85"/>
                  <p:cNvSpPr>
                    <a:spLocks noRot="1" noChangeAspect="1" noMove="1" noResize="1" noEditPoints="1" noAdjustHandles="1" noChangeArrowheads="1" noChangeShapeType="1" noTextEdit="1"/>
                  </p:cNvSpPr>
                  <p:nvPr/>
                </p:nvSpPr>
                <p:spPr>
                  <a:xfrm>
                    <a:off x="7305638" y="4818553"/>
                    <a:ext cx="257695" cy="257695"/>
                  </a:xfrm>
                  <a:prstGeom prst="rect">
                    <a:avLst/>
                  </a:prstGeom>
                  <a:blipFill rotWithShape="0">
                    <a:blip r:embed="rId35"/>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5982854" y="4818553"/>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87" name="Rectangle 86"/>
                  <p:cNvSpPr>
                    <a:spLocks noRot="1" noChangeAspect="1" noMove="1" noResize="1" noEditPoints="1" noAdjustHandles="1" noChangeArrowheads="1" noChangeShapeType="1" noTextEdit="1"/>
                  </p:cNvSpPr>
                  <p:nvPr/>
                </p:nvSpPr>
                <p:spPr>
                  <a:xfrm>
                    <a:off x="5982854" y="4818553"/>
                    <a:ext cx="257695" cy="257695"/>
                  </a:xfrm>
                  <a:prstGeom prst="rect">
                    <a:avLst/>
                  </a:prstGeom>
                  <a:blipFill rotWithShape="0">
                    <a:blip r:embed="rId36"/>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6864710" y="4818552"/>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9</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6864710" y="4818552"/>
                    <a:ext cx="257695" cy="257695"/>
                  </a:xfrm>
                  <a:prstGeom prst="rect">
                    <a:avLst/>
                  </a:prstGeom>
                  <a:blipFill rotWithShape="0">
                    <a:blip r:embed="rId37"/>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7746566" y="4820112"/>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89" name="Rectangle 88"/>
                  <p:cNvSpPr>
                    <a:spLocks noRot="1" noChangeAspect="1" noMove="1" noResize="1" noEditPoints="1" noAdjustHandles="1" noChangeArrowheads="1" noChangeShapeType="1" noTextEdit="1"/>
                  </p:cNvSpPr>
                  <p:nvPr/>
                </p:nvSpPr>
                <p:spPr>
                  <a:xfrm>
                    <a:off x="7746566" y="4820112"/>
                    <a:ext cx="257695" cy="257695"/>
                  </a:xfrm>
                  <a:prstGeom prst="rect">
                    <a:avLst/>
                  </a:prstGeom>
                  <a:blipFill rotWithShape="0">
                    <a:blip r:embed="rId38"/>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p:cNvSpPr/>
                  <p:nvPr/>
                </p:nvSpPr>
                <p:spPr>
                  <a:xfrm>
                    <a:off x="8187486" y="4818552"/>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8" name="Rectangle 97"/>
                  <p:cNvSpPr>
                    <a:spLocks noRot="1" noChangeAspect="1" noMove="1" noResize="1" noEditPoints="1" noAdjustHandles="1" noChangeArrowheads="1" noChangeShapeType="1" noTextEdit="1"/>
                  </p:cNvSpPr>
                  <p:nvPr/>
                </p:nvSpPr>
                <p:spPr>
                  <a:xfrm>
                    <a:off x="8187486" y="4818552"/>
                    <a:ext cx="257695" cy="257695"/>
                  </a:xfrm>
                  <a:prstGeom prst="rect">
                    <a:avLst/>
                  </a:prstGeom>
                  <a:blipFill rotWithShape="0">
                    <a:blip r:embed="rId39"/>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32" name="TextBox 131"/>
              <p:cNvSpPr txBox="1"/>
              <p:nvPr/>
            </p:nvSpPr>
            <p:spPr>
              <a:xfrm>
                <a:off x="8456544" y="4702681"/>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grpSp>
        <mc:AlternateContent xmlns:mc="http://schemas.openxmlformats.org/markup-compatibility/2006" xmlns:a14="http://schemas.microsoft.com/office/drawing/2010/main">
          <mc:Choice Requires="a14">
            <p:sp>
              <p:nvSpPr>
                <p:cNvPr id="124" name="Rectangle 123"/>
                <p:cNvSpPr/>
                <p:nvPr/>
              </p:nvSpPr>
              <p:spPr>
                <a:xfrm>
                  <a:off x="2896358" y="4818266"/>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smtClean="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896358" y="4818266"/>
                  <a:ext cx="257695" cy="257695"/>
                </a:xfrm>
                <a:prstGeom prst="rect">
                  <a:avLst/>
                </a:prstGeom>
                <a:blipFill rotWithShape="0">
                  <a:blip r:embed="rId82"/>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19" name="Group 18"/>
            <p:cNvGrpSpPr/>
            <p:nvPr/>
          </p:nvGrpSpPr>
          <p:grpSpPr>
            <a:xfrm>
              <a:off x="271588" y="4702681"/>
              <a:ext cx="2441537" cy="373567"/>
              <a:chOff x="271588" y="4702681"/>
              <a:chExt cx="2441537" cy="373567"/>
            </a:xfrm>
          </p:grpSpPr>
          <p:sp>
            <p:nvSpPr>
              <p:cNvPr id="141" name="TextBox 140"/>
              <p:cNvSpPr txBox="1"/>
              <p:nvPr/>
            </p:nvSpPr>
            <p:spPr>
              <a:xfrm>
                <a:off x="271588" y="4702681"/>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grpSp>
            <p:nvGrpSpPr>
              <p:cNvPr id="10" name="Group 9"/>
              <p:cNvGrpSpPr/>
              <p:nvPr/>
            </p:nvGrpSpPr>
            <p:grpSpPr>
              <a:xfrm>
                <a:off x="691718" y="4816706"/>
                <a:ext cx="2021407" cy="259542"/>
                <a:chOff x="691718" y="4816706"/>
                <a:chExt cx="2021407" cy="259542"/>
              </a:xfrm>
            </p:grpSpPr>
            <mc:AlternateContent xmlns:mc="http://schemas.openxmlformats.org/markup-compatibility/2006" xmlns:a14="http://schemas.microsoft.com/office/drawing/2010/main">
              <mc:Choice Requires="a14">
                <p:sp>
                  <p:nvSpPr>
                    <p:cNvPr id="136" name="Rectangle 135"/>
                    <p:cNvSpPr/>
                    <p:nvPr/>
                  </p:nvSpPr>
                  <p:spPr>
                    <a:xfrm>
                      <a:off x="2014502" y="4816707"/>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36" name="Rectangle 135"/>
                    <p:cNvSpPr>
                      <a:spLocks noRot="1" noChangeAspect="1" noMove="1" noResize="1" noEditPoints="1" noAdjustHandles="1" noChangeArrowheads="1" noChangeShapeType="1" noTextEdit="1"/>
                    </p:cNvSpPr>
                    <p:nvPr/>
                  </p:nvSpPr>
                  <p:spPr>
                    <a:xfrm>
                      <a:off x="2014502" y="4816707"/>
                      <a:ext cx="257695" cy="257695"/>
                    </a:xfrm>
                    <a:prstGeom prst="rect">
                      <a:avLst/>
                    </a:prstGeom>
                    <a:blipFill rotWithShape="0">
                      <a:blip r:embed="rId40"/>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Rectangle 136"/>
                    <p:cNvSpPr/>
                    <p:nvPr/>
                  </p:nvSpPr>
                  <p:spPr>
                    <a:xfrm>
                      <a:off x="2455430" y="4816706"/>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37" name="Rectangle 136"/>
                    <p:cNvSpPr>
                      <a:spLocks noRot="1" noChangeAspect="1" noMove="1" noResize="1" noEditPoints="1" noAdjustHandles="1" noChangeArrowheads="1" noChangeShapeType="1" noTextEdit="1"/>
                    </p:cNvSpPr>
                    <p:nvPr/>
                  </p:nvSpPr>
                  <p:spPr>
                    <a:xfrm>
                      <a:off x="2455430" y="4816706"/>
                      <a:ext cx="257695" cy="257695"/>
                    </a:xfrm>
                    <a:prstGeom prst="rect">
                      <a:avLst/>
                    </a:prstGeom>
                    <a:blipFill rotWithShape="0">
                      <a:blip r:embed="rId41"/>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Rectangle 137"/>
                    <p:cNvSpPr/>
                    <p:nvPr/>
                  </p:nvSpPr>
                  <p:spPr>
                    <a:xfrm>
                      <a:off x="1573574" y="4816706"/>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38" name="Rectangle 137"/>
                    <p:cNvSpPr>
                      <a:spLocks noRot="1" noChangeAspect="1" noMove="1" noResize="1" noEditPoints="1" noAdjustHandles="1" noChangeArrowheads="1" noChangeShapeType="1" noTextEdit="1"/>
                    </p:cNvSpPr>
                    <p:nvPr/>
                  </p:nvSpPr>
                  <p:spPr>
                    <a:xfrm>
                      <a:off x="1573574" y="4816706"/>
                      <a:ext cx="257695" cy="257695"/>
                    </a:xfrm>
                    <a:prstGeom prst="rect">
                      <a:avLst/>
                    </a:prstGeom>
                    <a:blipFill rotWithShape="0">
                      <a:blip r:embed="rId42"/>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Rectangle 138"/>
                    <p:cNvSpPr/>
                    <p:nvPr/>
                  </p:nvSpPr>
                  <p:spPr>
                    <a:xfrm>
                      <a:off x="1132646" y="4818553"/>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39" name="Rectangle 138"/>
                    <p:cNvSpPr>
                      <a:spLocks noRot="1" noChangeAspect="1" noMove="1" noResize="1" noEditPoints="1" noAdjustHandles="1" noChangeArrowheads="1" noChangeShapeType="1" noTextEdit="1"/>
                    </p:cNvSpPr>
                    <p:nvPr/>
                  </p:nvSpPr>
                  <p:spPr>
                    <a:xfrm>
                      <a:off x="1132646" y="4818553"/>
                      <a:ext cx="257695" cy="257695"/>
                    </a:xfrm>
                    <a:prstGeom prst="rect">
                      <a:avLst/>
                    </a:prstGeom>
                    <a:blipFill rotWithShape="0">
                      <a:blip r:embed="rId43"/>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Rectangle 139"/>
                    <p:cNvSpPr/>
                    <p:nvPr/>
                  </p:nvSpPr>
                  <p:spPr>
                    <a:xfrm>
                      <a:off x="691718" y="4818552"/>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0" name="Rectangle 139"/>
                    <p:cNvSpPr>
                      <a:spLocks noRot="1" noChangeAspect="1" noMove="1" noResize="1" noEditPoints="1" noAdjustHandles="1" noChangeArrowheads="1" noChangeShapeType="1" noTextEdit="1"/>
                    </p:cNvSpPr>
                    <p:nvPr/>
                  </p:nvSpPr>
                  <p:spPr>
                    <a:xfrm>
                      <a:off x="691718" y="4818552"/>
                      <a:ext cx="257695" cy="257695"/>
                    </a:xfrm>
                    <a:prstGeom prst="rect">
                      <a:avLst/>
                    </a:prstGeom>
                    <a:blipFill rotWithShape="0">
                      <a:blip r:embed="rId44"/>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grpSp>
    </p:spTree>
    <p:extLst>
      <p:ext uri="{BB962C8B-B14F-4D97-AF65-F5344CB8AC3E}">
        <p14:creationId xmlns:p14="http://schemas.microsoft.com/office/powerpoint/2010/main" val="10203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Box 132"/>
          <p:cNvSpPr txBox="1"/>
          <p:nvPr/>
        </p:nvSpPr>
        <p:spPr>
          <a:xfrm>
            <a:off x="4002155" y="5968003"/>
            <a:ext cx="1138453"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finite output</a:t>
            </a:r>
            <a:endParaRPr lang="en-US" sz="1400" dirty="0">
              <a:latin typeface="Frutiger LT Std 45 Light" charset="0"/>
              <a:ea typeface="Frutiger LT Std 45 Light" charset="0"/>
              <a:cs typeface="Frutiger LT Std 45 Light" charset="0"/>
            </a:endParaRPr>
          </a:p>
        </p:txBody>
      </p:sp>
      <p:sp>
        <p:nvSpPr>
          <p:cNvPr id="2" name="Title 1"/>
          <p:cNvSpPr>
            <a:spLocks noGrp="1"/>
          </p:cNvSpPr>
          <p:nvPr>
            <p:ph type="title"/>
          </p:nvPr>
        </p:nvSpPr>
        <p:spPr/>
        <p:txBody>
          <a:bodyPr>
            <a:normAutofit/>
          </a:bodyPr>
          <a:lstStyle/>
          <a:p>
            <a:r>
              <a:rPr lang="en-US" dirty="0" smtClean="0"/>
              <a:t>Exact recursive filtering of finite input</a:t>
            </a:r>
            <a:endParaRPr lang="en-US" dirty="0"/>
          </a:p>
        </p:txBody>
      </p:sp>
      <p:sp>
        <p:nvSpPr>
          <p:cNvPr id="4" name="Content Placeholder 3"/>
          <p:cNvSpPr>
            <a:spLocks noGrp="1"/>
          </p:cNvSpPr>
          <p:nvPr>
            <p:ph idx="1"/>
          </p:nvPr>
        </p:nvSpPr>
        <p:spPr>
          <a:xfrm>
            <a:off x="91440" y="1097280"/>
            <a:ext cx="8961120" cy="2073273"/>
          </a:xfrm>
        </p:spPr>
        <p:txBody>
          <a:bodyPr>
            <a:normAutofit/>
          </a:bodyPr>
          <a:lstStyle/>
          <a:p>
            <a:r>
              <a:rPr lang="en-US" dirty="0" smtClean="0"/>
              <a:t>Instead, first obtain the initial feedbacks</a:t>
            </a:r>
          </a:p>
          <a:p>
            <a:pPr lvl="1"/>
            <a:r>
              <a:rPr lang="en-US" dirty="0" smtClean="0"/>
              <a:t>To initialize causal pass</a:t>
            </a:r>
          </a:p>
          <a:p>
            <a:pPr lvl="1"/>
            <a:r>
              <a:rPr lang="en-US" dirty="0" smtClean="0"/>
              <a:t>To initialize subsequent anticausal pass</a:t>
            </a:r>
          </a:p>
          <a:p>
            <a:r>
              <a:rPr lang="en-US" dirty="0" smtClean="0"/>
              <a:t>How to obtain these feedbacks in closed form?</a:t>
            </a:r>
          </a:p>
          <a:p>
            <a:pPr lvl="1"/>
            <a:r>
              <a:rPr lang="en-US" dirty="0" smtClean="0"/>
              <a:t>Depends on the choice of infinite input extension</a:t>
            </a:r>
          </a:p>
        </p:txBody>
      </p:sp>
      <p:grpSp>
        <p:nvGrpSpPr>
          <p:cNvPr id="28" name="Group 27"/>
          <p:cNvGrpSpPr/>
          <p:nvPr/>
        </p:nvGrpSpPr>
        <p:grpSpPr>
          <a:xfrm>
            <a:off x="853776" y="5162824"/>
            <a:ext cx="7720090" cy="1178030"/>
            <a:chOff x="853776" y="5162824"/>
            <a:chExt cx="7720090" cy="1178030"/>
          </a:xfrm>
        </p:grpSpPr>
        <p:grpSp>
          <p:nvGrpSpPr>
            <p:cNvPr id="261" name="Group 260"/>
            <p:cNvGrpSpPr/>
            <p:nvPr/>
          </p:nvGrpSpPr>
          <p:grpSpPr>
            <a:xfrm flipH="1">
              <a:off x="853776" y="5162824"/>
              <a:ext cx="2169898" cy="307777"/>
              <a:chOff x="2625800" y="2351451"/>
              <a:chExt cx="2169898" cy="307777"/>
            </a:xfrm>
          </p:grpSpPr>
          <p:sp>
            <p:nvSpPr>
              <p:cNvPr id="262" name="Freeform 261"/>
              <p:cNvSpPr/>
              <p:nvPr/>
            </p:nvSpPr>
            <p:spPr>
              <a:xfrm flipV="1">
                <a:off x="2625800" y="2363969"/>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TextBox 262"/>
              <p:cNvSpPr txBox="1"/>
              <p:nvPr/>
            </p:nvSpPr>
            <p:spPr>
              <a:xfrm>
                <a:off x="2935895" y="2351451"/>
                <a:ext cx="1859803" cy="307777"/>
              </a:xfrm>
              <a:prstGeom prst="rect">
                <a:avLst/>
              </a:prstGeom>
              <a:solidFill>
                <a:schemeClr val="bg1"/>
              </a:solidFill>
            </p:spPr>
            <p:txBody>
              <a:bodyPr wrap="none" rtlCol="0">
                <a:spAutoFit/>
              </a:bodyPr>
              <a:lstStyle/>
              <a:p>
                <a:pPr algn="r"/>
                <a:r>
                  <a:rPr lang="en-US" sz="1400" dirty="0" smtClean="0">
                    <a:latin typeface="Frutiger LT Std 45 Light" charset="0"/>
                    <a:ea typeface="Frutiger LT Std 45 Light" charset="0"/>
                    <a:cs typeface="Frutiger LT Std 45 Light" charset="0"/>
                  </a:rPr>
                  <a:t>initial causal feedback</a:t>
                </a:r>
                <a:endParaRPr lang="en-US" sz="1400" dirty="0">
                  <a:latin typeface="Frutiger LT Std 45 Light" charset="0"/>
                  <a:ea typeface="Frutiger LT Std 45 Light" charset="0"/>
                  <a:cs typeface="Frutiger LT Std 45 Light" charset="0"/>
                </a:endParaRPr>
              </a:p>
            </p:txBody>
          </p:sp>
        </p:grpSp>
        <p:grpSp>
          <p:nvGrpSpPr>
            <p:cNvPr id="26" name="Group 25"/>
            <p:cNvGrpSpPr/>
            <p:nvPr/>
          </p:nvGrpSpPr>
          <p:grpSpPr>
            <a:xfrm>
              <a:off x="6115426" y="6033077"/>
              <a:ext cx="2458440" cy="307777"/>
              <a:chOff x="6115426" y="6033077"/>
              <a:chExt cx="2458440" cy="307777"/>
            </a:xfrm>
          </p:grpSpPr>
          <p:sp>
            <p:nvSpPr>
              <p:cNvPr id="259" name="Freeform 258"/>
              <p:cNvSpPr/>
              <p:nvPr/>
            </p:nvSpPr>
            <p:spPr>
              <a:xfrm flipV="1">
                <a:off x="6115426" y="6037131"/>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TextBox 259"/>
              <p:cNvSpPr txBox="1"/>
              <p:nvPr/>
            </p:nvSpPr>
            <p:spPr>
              <a:xfrm>
                <a:off x="6425521" y="6033077"/>
                <a:ext cx="2148345"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initial anticausal feedback</a:t>
                </a:r>
                <a:endParaRPr lang="en-US" sz="1400" dirty="0">
                  <a:latin typeface="Frutiger LT Std 45 Light" charset="0"/>
                  <a:ea typeface="Frutiger LT Std 45 Light" charset="0"/>
                  <a:cs typeface="Frutiger LT Std 45 Light" charset="0"/>
                </a:endParaRPr>
              </a:p>
            </p:txBody>
          </p:sp>
        </p:grpSp>
      </p:grpSp>
      <p:sp>
        <p:nvSpPr>
          <p:cNvPr id="90" name="TextBox 89"/>
          <p:cNvSpPr txBox="1"/>
          <p:nvPr/>
        </p:nvSpPr>
        <p:spPr>
          <a:xfrm>
            <a:off x="4061465" y="3614350"/>
            <a:ext cx="1019831"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finite input</a:t>
            </a:r>
            <a:endParaRPr lang="en-US" sz="1400" b="1" dirty="0">
              <a:latin typeface="Frutiger LT Std 45 Light" charset="0"/>
              <a:ea typeface="Frutiger LT Std 45 Light" charset="0"/>
              <a:cs typeface="Frutiger LT Std 45 Light" charset="0"/>
            </a:endParaRPr>
          </a:p>
        </p:txBody>
      </p:sp>
      <p:grpSp>
        <p:nvGrpSpPr>
          <p:cNvPr id="7" name="Group 6"/>
          <p:cNvGrpSpPr/>
          <p:nvPr/>
        </p:nvGrpSpPr>
        <p:grpSpPr>
          <a:xfrm>
            <a:off x="271588" y="3614350"/>
            <a:ext cx="8600455" cy="603409"/>
            <a:chOff x="271588" y="3614350"/>
            <a:chExt cx="8600455" cy="603409"/>
          </a:xfrm>
        </p:grpSpPr>
        <p:grpSp>
          <p:nvGrpSpPr>
            <p:cNvPr id="3" name="Group 2"/>
            <p:cNvGrpSpPr/>
            <p:nvPr/>
          </p:nvGrpSpPr>
          <p:grpSpPr>
            <a:xfrm>
              <a:off x="271588" y="3614350"/>
              <a:ext cx="2883879" cy="603409"/>
              <a:chOff x="271588" y="3614350"/>
              <a:chExt cx="2883879" cy="603409"/>
            </a:xfrm>
          </p:grpSpPr>
          <p:sp>
            <p:nvSpPr>
              <p:cNvPr id="97" name="TextBox 96"/>
              <p:cNvSpPr txBox="1"/>
              <p:nvPr/>
            </p:nvSpPr>
            <p:spPr>
              <a:xfrm>
                <a:off x="1244760" y="3614350"/>
                <a:ext cx="1359668"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input extension</a:t>
                </a:r>
                <a:endParaRPr lang="en-US" sz="14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105" name="Rectangle 104"/>
                  <p:cNvSpPr/>
                  <p:nvPr/>
                </p:nvSpPr>
                <p:spPr>
                  <a:xfrm>
                    <a:off x="1575342" y="396006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5" name="Rectangle 104"/>
                  <p:cNvSpPr>
                    <a:spLocks noRot="1" noChangeAspect="1" noMove="1" noResize="1" noEditPoints="1" noAdjustHandles="1" noChangeArrowheads="1" noChangeShapeType="1" noTextEdit="1"/>
                  </p:cNvSpPr>
                  <p:nvPr/>
                </p:nvSpPr>
                <p:spPr>
                  <a:xfrm>
                    <a:off x="1575342" y="3960064"/>
                    <a:ext cx="257695" cy="257695"/>
                  </a:xfrm>
                  <a:prstGeom prst="rect">
                    <a:avLst/>
                  </a:prstGeom>
                  <a:blipFill rotWithShape="0">
                    <a:blip r:embed="rId52"/>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2456962" y="395850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6" name="Rectangle 105"/>
                  <p:cNvSpPr>
                    <a:spLocks noRot="1" noChangeAspect="1" noMove="1" noResize="1" noEditPoints="1" noAdjustHandles="1" noChangeArrowheads="1" noChangeShapeType="1" noTextEdit="1"/>
                  </p:cNvSpPr>
                  <p:nvPr/>
                </p:nvSpPr>
                <p:spPr>
                  <a:xfrm>
                    <a:off x="2456962" y="3958505"/>
                    <a:ext cx="257695" cy="257695"/>
                  </a:xfrm>
                  <a:prstGeom prst="rect">
                    <a:avLst/>
                  </a:prstGeom>
                  <a:blipFill rotWithShape="0">
                    <a:blip r:embed="rId53"/>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Rectangle 106"/>
                  <p:cNvSpPr/>
                  <p:nvPr/>
                </p:nvSpPr>
                <p:spPr>
                  <a:xfrm>
                    <a:off x="2897772" y="395850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7" name="Rectangle 106"/>
                  <p:cNvSpPr>
                    <a:spLocks noRot="1" noChangeAspect="1" noMove="1" noResize="1" noEditPoints="1" noAdjustHandles="1" noChangeArrowheads="1" noChangeShapeType="1" noTextEdit="1"/>
                  </p:cNvSpPr>
                  <p:nvPr/>
                </p:nvSpPr>
                <p:spPr>
                  <a:xfrm>
                    <a:off x="2897772" y="3958504"/>
                    <a:ext cx="257695" cy="257695"/>
                  </a:xfrm>
                  <a:prstGeom prst="rect">
                    <a:avLst/>
                  </a:prstGeom>
                  <a:blipFill rotWithShape="0">
                    <a:blip r:embed="rId54"/>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2016152" y="395850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016152" y="3958504"/>
                    <a:ext cx="257695" cy="257695"/>
                  </a:xfrm>
                  <a:prstGeom prst="rect">
                    <a:avLst/>
                  </a:prstGeom>
                  <a:blipFill rotWithShape="0">
                    <a:blip r:embed="rId55"/>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1134532" y="3957726"/>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9" name="Rectangle 108"/>
                  <p:cNvSpPr>
                    <a:spLocks noRot="1" noChangeAspect="1" noMove="1" noResize="1" noEditPoints="1" noAdjustHandles="1" noChangeArrowheads="1" noChangeShapeType="1" noTextEdit="1"/>
                  </p:cNvSpPr>
                  <p:nvPr/>
                </p:nvSpPr>
                <p:spPr>
                  <a:xfrm>
                    <a:off x="1134532" y="3957726"/>
                    <a:ext cx="257695" cy="257695"/>
                  </a:xfrm>
                  <a:prstGeom prst="rect">
                    <a:avLst/>
                  </a:prstGeom>
                  <a:blipFill rotWithShape="0">
                    <a:blip r:embed="rId56"/>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693722"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r>
                                <a:rPr lang="en-US" sz="1400" b="1" i="0" smtClean="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1" name="Rectangle 110"/>
                  <p:cNvSpPr>
                    <a:spLocks noRot="1" noChangeAspect="1" noMove="1" noResize="1" noEditPoints="1" noAdjustHandles="1" noChangeArrowheads="1" noChangeShapeType="1" noTextEdit="1"/>
                  </p:cNvSpPr>
                  <p:nvPr/>
                </p:nvSpPr>
                <p:spPr>
                  <a:xfrm>
                    <a:off x="693722" y="3957725"/>
                    <a:ext cx="257695" cy="257695"/>
                  </a:xfrm>
                  <a:prstGeom prst="rect">
                    <a:avLst/>
                  </a:prstGeom>
                  <a:blipFill rotWithShape="0">
                    <a:blip r:embed="rId57"/>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12" name="TextBox 111"/>
              <p:cNvSpPr txBox="1"/>
              <p:nvPr/>
            </p:nvSpPr>
            <p:spPr>
              <a:xfrm>
                <a:off x="271588" y="3846898"/>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grpSp>
        <p:grpSp>
          <p:nvGrpSpPr>
            <p:cNvPr id="5" name="Group 4"/>
            <p:cNvGrpSpPr/>
            <p:nvPr/>
          </p:nvGrpSpPr>
          <p:grpSpPr>
            <a:xfrm>
              <a:off x="5982854" y="3614350"/>
              <a:ext cx="2889189" cy="602630"/>
              <a:chOff x="5982854" y="3614350"/>
              <a:chExt cx="2889189" cy="602630"/>
            </a:xfrm>
          </p:grpSpPr>
          <mc:AlternateContent xmlns:mc="http://schemas.openxmlformats.org/markup-compatibility/2006" xmlns:a14="http://schemas.microsoft.com/office/drawing/2010/main">
            <mc:Choice Requires="a14">
              <p:sp>
                <p:nvSpPr>
                  <p:cNvPr id="99" name="Rectangle 98"/>
                  <p:cNvSpPr/>
                  <p:nvPr/>
                </p:nvSpPr>
                <p:spPr>
                  <a:xfrm>
                    <a:off x="6424252"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8</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9" name="Rectangle 98"/>
                  <p:cNvSpPr>
                    <a:spLocks noRot="1" noChangeAspect="1" noMove="1" noResize="1" noEditPoints="1" noAdjustHandles="1" noChangeArrowheads="1" noChangeShapeType="1" noTextEdit="1"/>
                  </p:cNvSpPr>
                  <p:nvPr/>
                </p:nvSpPr>
                <p:spPr>
                  <a:xfrm>
                    <a:off x="6424252" y="3959285"/>
                    <a:ext cx="257695" cy="257695"/>
                  </a:xfrm>
                  <a:prstGeom prst="rect">
                    <a:avLst/>
                  </a:prstGeom>
                  <a:blipFill rotWithShape="0">
                    <a:blip r:embed="rId58"/>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99"/>
                  <p:cNvSpPr/>
                  <p:nvPr/>
                </p:nvSpPr>
                <p:spPr>
                  <a:xfrm>
                    <a:off x="7305872" y="3957726"/>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0" name="Rectangle 99"/>
                  <p:cNvSpPr>
                    <a:spLocks noRot="1" noChangeAspect="1" noMove="1" noResize="1" noEditPoints="1" noAdjustHandles="1" noChangeArrowheads="1" noChangeShapeType="1" noTextEdit="1"/>
                  </p:cNvSpPr>
                  <p:nvPr/>
                </p:nvSpPr>
                <p:spPr>
                  <a:xfrm>
                    <a:off x="7305872" y="3957726"/>
                    <a:ext cx="257695" cy="257695"/>
                  </a:xfrm>
                  <a:prstGeom prst="rect">
                    <a:avLst/>
                  </a:prstGeom>
                  <a:blipFill rotWithShape="0">
                    <a:blip r:embed="rId59"/>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p:cNvSpPr/>
                  <p:nvPr/>
                </p:nvSpPr>
                <p:spPr>
                  <a:xfrm>
                    <a:off x="5982854"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1" name="Rectangle 100"/>
                  <p:cNvSpPr>
                    <a:spLocks noRot="1" noChangeAspect="1" noMove="1" noResize="1" noEditPoints="1" noAdjustHandles="1" noChangeArrowheads="1" noChangeShapeType="1" noTextEdit="1"/>
                  </p:cNvSpPr>
                  <p:nvPr/>
                </p:nvSpPr>
                <p:spPr>
                  <a:xfrm>
                    <a:off x="5982854" y="3957725"/>
                    <a:ext cx="257695" cy="257695"/>
                  </a:xfrm>
                  <a:prstGeom prst="rect">
                    <a:avLst/>
                  </a:prstGeom>
                  <a:blipFill rotWithShape="0">
                    <a:blip r:embed="rId60"/>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101"/>
                  <p:cNvSpPr/>
                  <p:nvPr/>
                </p:nvSpPr>
                <p:spPr>
                  <a:xfrm>
                    <a:off x="6865062"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9</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2" name="Rectangle 101"/>
                  <p:cNvSpPr>
                    <a:spLocks noRot="1" noChangeAspect="1" noMove="1" noResize="1" noEditPoints="1" noAdjustHandles="1" noChangeArrowheads="1" noChangeShapeType="1" noTextEdit="1"/>
                  </p:cNvSpPr>
                  <p:nvPr/>
                </p:nvSpPr>
                <p:spPr>
                  <a:xfrm>
                    <a:off x="6865062" y="3957725"/>
                    <a:ext cx="257695" cy="257695"/>
                  </a:xfrm>
                  <a:prstGeom prst="rect">
                    <a:avLst/>
                  </a:prstGeom>
                  <a:blipFill rotWithShape="0">
                    <a:blip r:embed="rId61"/>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7746682"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3" name="Rectangle 102"/>
                  <p:cNvSpPr>
                    <a:spLocks noRot="1" noChangeAspect="1" noMove="1" noResize="1" noEditPoints="1" noAdjustHandles="1" noChangeArrowheads="1" noChangeShapeType="1" noTextEdit="1"/>
                  </p:cNvSpPr>
                  <p:nvPr/>
                </p:nvSpPr>
                <p:spPr>
                  <a:xfrm>
                    <a:off x="7746682" y="3959285"/>
                    <a:ext cx="257695" cy="257695"/>
                  </a:xfrm>
                  <a:prstGeom prst="rect">
                    <a:avLst/>
                  </a:prstGeom>
                  <a:blipFill rotWithShape="0">
                    <a:blip r:embed="rId62"/>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8187486"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4" name="Rectangle 103"/>
                  <p:cNvSpPr>
                    <a:spLocks noRot="1" noChangeAspect="1" noMove="1" noResize="1" noEditPoints="1" noAdjustHandles="1" noChangeArrowheads="1" noChangeShapeType="1" noTextEdit="1"/>
                  </p:cNvSpPr>
                  <p:nvPr/>
                </p:nvSpPr>
                <p:spPr>
                  <a:xfrm>
                    <a:off x="8187486" y="3957725"/>
                    <a:ext cx="257695" cy="257695"/>
                  </a:xfrm>
                  <a:prstGeom prst="rect">
                    <a:avLst/>
                  </a:prstGeom>
                  <a:blipFill rotWithShape="0">
                    <a:blip r:embed="rId63"/>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13" name="TextBox 112"/>
              <p:cNvSpPr txBox="1"/>
              <p:nvPr/>
            </p:nvSpPr>
            <p:spPr>
              <a:xfrm>
                <a:off x="8456544" y="3846898"/>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sp>
            <p:nvSpPr>
              <p:cNvPr id="117" name="TextBox 116"/>
              <p:cNvSpPr txBox="1"/>
              <p:nvPr/>
            </p:nvSpPr>
            <p:spPr>
              <a:xfrm>
                <a:off x="6534477" y="3614350"/>
                <a:ext cx="1359668"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input extension</a:t>
                </a:r>
                <a:endParaRPr lang="en-US" sz="1400" dirty="0">
                  <a:latin typeface="Frutiger LT Std 45 Light" charset="0"/>
                  <a:ea typeface="Frutiger LT Std 45 Light" charset="0"/>
                  <a:cs typeface="Frutiger LT Std 45 Light" charset="0"/>
                </a:endParaRPr>
              </a:p>
            </p:txBody>
          </p:sp>
        </p:grpSp>
      </p:grpSp>
      <p:grpSp>
        <p:nvGrpSpPr>
          <p:cNvPr id="8" name="Group 7"/>
          <p:cNvGrpSpPr/>
          <p:nvPr/>
        </p:nvGrpSpPr>
        <p:grpSpPr>
          <a:xfrm>
            <a:off x="3337286" y="5068377"/>
            <a:ext cx="2710672" cy="869162"/>
            <a:chOff x="3337286" y="5068377"/>
            <a:chExt cx="2710672" cy="869162"/>
          </a:xfrm>
        </p:grpSpPr>
        <p:grpSp>
          <p:nvGrpSpPr>
            <p:cNvPr id="621" name="Group 620"/>
            <p:cNvGrpSpPr/>
            <p:nvPr/>
          </p:nvGrpSpPr>
          <p:grpSpPr>
            <a:xfrm flipH="1">
              <a:off x="5661513" y="5070973"/>
              <a:ext cx="386445" cy="606478"/>
              <a:chOff x="1102093" y="2261851"/>
              <a:chExt cx="386445" cy="606478"/>
            </a:xfrm>
          </p:grpSpPr>
          <p:sp>
            <p:nvSpPr>
              <p:cNvPr id="672" name="Freeform 671"/>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73" name="Straight Arrow Connector 672"/>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75" name="Oval 674"/>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22" name="Group 621"/>
            <p:cNvGrpSpPr/>
            <p:nvPr/>
          </p:nvGrpSpPr>
          <p:grpSpPr>
            <a:xfrm flipH="1">
              <a:off x="4785288" y="5072532"/>
              <a:ext cx="386445" cy="606478"/>
              <a:chOff x="1102093" y="2261851"/>
              <a:chExt cx="386445" cy="606478"/>
            </a:xfrm>
          </p:grpSpPr>
          <p:sp>
            <p:nvSpPr>
              <p:cNvPr id="668" name="Freeform 667"/>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69" name="Straight Arrow Connector 668"/>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70" name="Straight Arrow Connector 669"/>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71" name="Oval 670"/>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23" name="Group 622"/>
            <p:cNvGrpSpPr/>
            <p:nvPr/>
          </p:nvGrpSpPr>
          <p:grpSpPr>
            <a:xfrm flipH="1">
              <a:off x="4342590" y="5068377"/>
              <a:ext cx="386445" cy="606478"/>
              <a:chOff x="1102093" y="2261851"/>
              <a:chExt cx="386445" cy="606478"/>
            </a:xfrm>
          </p:grpSpPr>
          <p:sp>
            <p:nvSpPr>
              <p:cNvPr id="664" name="Freeform 663"/>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65" name="Straight Arrow Connector 664"/>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66" name="Straight Arrow Connector 665"/>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67" name="Oval 666"/>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24" name="Group 623"/>
            <p:cNvGrpSpPr/>
            <p:nvPr/>
          </p:nvGrpSpPr>
          <p:grpSpPr>
            <a:xfrm flipH="1">
              <a:off x="5227986" y="5070973"/>
              <a:ext cx="377274" cy="621955"/>
              <a:chOff x="3105112" y="3995284"/>
              <a:chExt cx="377274" cy="621955"/>
            </a:xfrm>
          </p:grpSpPr>
          <p:cxnSp>
            <p:nvCxnSpPr>
              <p:cNvPr id="660" name="Straight Arrow Connector 659"/>
              <p:cNvCxnSpPr/>
              <p:nvPr/>
            </p:nvCxnSpPr>
            <p:spPr>
              <a:xfrm flipH="1">
                <a:off x="3411812" y="399528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3411812" y="436330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62" name="Oval 661"/>
              <p:cNvSpPr/>
              <p:nvPr/>
            </p:nvSpPr>
            <p:spPr>
              <a:xfrm>
                <a:off x="3341238" y="4222156"/>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sp>
            <p:nvSpPr>
              <p:cNvPr id="663" name="Freeform 662"/>
              <p:cNvSpPr/>
              <p:nvPr/>
            </p:nvSpPr>
            <p:spPr>
              <a:xfrm>
                <a:off x="3105112" y="4300592"/>
                <a:ext cx="240532" cy="316647"/>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 name="connsiteX0" fmla="*/ 0 w 240532"/>
                  <a:gd name="connsiteY0" fmla="*/ 279433 h 279433"/>
                  <a:gd name="connsiteX1" fmla="*/ 0 w 240532"/>
                  <a:gd name="connsiteY1" fmla="*/ 0 h 279433"/>
                  <a:gd name="connsiteX2" fmla="*/ 240532 w 240532"/>
                  <a:gd name="connsiteY2" fmla="*/ 0 h 279433"/>
                  <a:gd name="connsiteX0" fmla="*/ 0 w 240532"/>
                  <a:gd name="connsiteY0" fmla="*/ 316647 h 316647"/>
                  <a:gd name="connsiteX1" fmla="*/ 0 w 240532"/>
                  <a:gd name="connsiteY1" fmla="*/ 0 h 316647"/>
                  <a:gd name="connsiteX2" fmla="*/ 240532 w 240532"/>
                  <a:gd name="connsiteY2" fmla="*/ 0 h 316647"/>
                </a:gdLst>
                <a:ahLst/>
                <a:cxnLst>
                  <a:cxn ang="0">
                    <a:pos x="connsiteX0" y="connsiteY0"/>
                  </a:cxn>
                  <a:cxn ang="0">
                    <a:pos x="connsiteX1" y="connsiteY1"/>
                  </a:cxn>
                  <a:cxn ang="0">
                    <a:pos x="connsiteX2" y="connsiteY2"/>
                  </a:cxn>
                </a:cxnLst>
                <a:rect l="l" t="t" r="r" b="b"/>
                <a:pathLst>
                  <a:path w="240532" h="316647">
                    <a:moveTo>
                      <a:pt x="0" y="316647"/>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Frutiger LT Std 45 Light" charset="0"/>
                  <a:ea typeface="Frutiger LT Std 45 Light" charset="0"/>
                  <a:cs typeface="Frutiger LT Std 45 Light" charset="0"/>
                </a:endParaRPr>
              </a:p>
            </p:txBody>
          </p:sp>
        </p:grpSp>
        <p:grpSp>
          <p:nvGrpSpPr>
            <p:cNvPr id="625" name="Group 624"/>
            <p:cNvGrpSpPr/>
            <p:nvPr/>
          </p:nvGrpSpPr>
          <p:grpSpPr>
            <a:xfrm flipH="1">
              <a:off x="3899892" y="5075128"/>
              <a:ext cx="386445" cy="606478"/>
              <a:chOff x="1102093" y="2261851"/>
              <a:chExt cx="386445" cy="606478"/>
            </a:xfrm>
          </p:grpSpPr>
          <p:sp>
            <p:nvSpPr>
              <p:cNvPr id="656" name="Freeform 655"/>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57" name="Straight Arrow Connector 656"/>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59" name="Oval 658"/>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626" name="Group 625"/>
            <p:cNvGrpSpPr/>
            <p:nvPr/>
          </p:nvGrpSpPr>
          <p:grpSpPr>
            <a:xfrm flipH="1">
              <a:off x="3457194" y="5070973"/>
              <a:ext cx="386445" cy="606478"/>
              <a:chOff x="1102093" y="2261851"/>
              <a:chExt cx="386445" cy="606478"/>
            </a:xfrm>
          </p:grpSpPr>
          <p:sp>
            <p:nvSpPr>
              <p:cNvPr id="652" name="Freeform 651"/>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653" name="Straight Arrow Connector 652"/>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654" name="Straight Arrow Connector 653"/>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655" name="Oval 654"/>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mc:AlternateContent xmlns:mc="http://schemas.openxmlformats.org/markup-compatibility/2006">
          <mc:Choice xmlns:a14="http://schemas.microsoft.com/office/drawing/2010/main" Requires="a14">
            <p:sp>
              <p:nvSpPr>
                <p:cNvPr id="125" name="Rectangle 124"/>
                <p:cNvSpPr/>
                <p:nvPr/>
              </p:nvSpPr>
              <p:spPr>
                <a:xfrm flipH="1">
                  <a:off x="5100998" y="567984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25" name="Rectangle 124"/>
                <p:cNvSpPr>
                  <a:spLocks noRot="1" noChangeAspect="1" noMove="1" noResize="1" noEditPoints="1" noAdjustHandles="1" noChangeArrowheads="1" noChangeShapeType="1" noTextEdit="1"/>
                </p:cNvSpPr>
                <p:nvPr/>
              </p:nvSpPr>
              <p:spPr>
                <a:xfrm flipH="1">
                  <a:off x="5100998" y="5679844"/>
                  <a:ext cx="257695" cy="257695"/>
                </a:xfrm>
                <a:prstGeom prst="rect">
                  <a:avLst/>
                </a:prstGeom>
                <a:blipFill rotWithShape="0">
                  <a:blip r:embed="rId64"/>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6" name="Rectangle 125"/>
                <p:cNvSpPr/>
                <p:nvPr/>
              </p:nvSpPr>
              <p:spPr>
                <a:xfrm flipH="1">
                  <a:off x="4219142" y="5678285"/>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26" name="Rectangle 125"/>
                <p:cNvSpPr>
                  <a:spLocks noRot="1" noChangeAspect="1" noMove="1" noResize="1" noEditPoints="1" noAdjustHandles="1" noChangeArrowheads="1" noChangeShapeType="1" noTextEdit="1"/>
                </p:cNvSpPr>
                <p:nvPr/>
              </p:nvSpPr>
              <p:spPr>
                <a:xfrm flipH="1">
                  <a:off x="4219142" y="5678285"/>
                  <a:ext cx="257695" cy="257695"/>
                </a:xfrm>
                <a:prstGeom prst="rect">
                  <a:avLst/>
                </a:prstGeom>
                <a:blipFill rotWithShape="0">
                  <a:blip r:embed="rId65"/>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7" name="Rectangle 126"/>
                <p:cNvSpPr/>
                <p:nvPr/>
              </p:nvSpPr>
              <p:spPr>
                <a:xfrm flipH="1">
                  <a:off x="3778214"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27" name="Rectangle 126"/>
                <p:cNvSpPr>
                  <a:spLocks noRot="1" noChangeAspect="1" noMove="1" noResize="1" noEditPoints="1" noAdjustHandles="1" noChangeArrowheads="1" noChangeShapeType="1" noTextEdit="1"/>
                </p:cNvSpPr>
                <p:nvPr/>
              </p:nvSpPr>
              <p:spPr>
                <a:xfrm flipH="1">
                  <a:off x="3778214" y="5678284"/>
                  <a:ext cx="257695" cy="257695"/>
                </a:xfrm>
                <a:prstGeom prst="rect">
                  <a:avLst/>
                </a:prstGeom>
                <a:blipFill rotWithShape="0">
                  <a:blip r:embed="rId66"/>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8" name="Rectangle 127"/>
                <p:cNvSpPr/>
                <p:nvPr/>
              </p:nvSpPr>
              <p:spPr>
                <a:xfrm flipH="1">
                  <a:off x="3337286"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smtClean="0">
                                <a:solidFill>
                                  <a:schemeClr val="tx1"/>
                                </a:solidFill>
                                <a:latin typeface="Cambria Math" charset="0"/>
                                <a:ea typeface="Frutiger LT Std 45 Light" charset="0"/>
                                <a:cs typeface="Frutiger LT Std 45 Light" charset="0"/>
                              </a:rPr>
                              <m:t>𝐳</m:t>
                            </m:r>
                          </m:e>
                          <m:sub>
                            <m:r>
                              <a:rPr lang="en-US" sz="1400" i="1">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28" name="Rectangle 127"/>
                <p:cNvSpPr>
                  <a:spLocks noRot="1" noChangeAspect="1" noMove="1" noResize="1" noEditPoints="1" noAdjustHandles="1" noChangeArrowheads="1" noChangeShapeType="1" noTextEdit="1"/>
                </p:cNvSpPr>
                <p:nvPr/>
              </p:nvSpPr>
              <p:spPr>
                <a:xfrm flipH="1">
                  <a:off x="3337286" y="5678284"/>
                  <a:ext cx="257695" cy="257695"/>
                </a:xfrm>
                <a:prstGeom prst="rect">
                  <a:avLst/>
                </a:prstGeom>
                <a:blipFill rotWithShape="0">
                  <a:blip r:embed="rId67"/>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9" name="Rectangle 128"/>
                <p:cNvSpPr/>
                <p:nvPr/>
              </p:nvSpPr>
              <p:spPr>
                <a:xfrm flipH="1">
                  <a:off x="5541926" y="5678285"/>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29" name="Rectangle 128"/>
                <p:cNvSpPr>
                  <a:spLocks noRot="1" noChangeAspect="1" noMove="1" noResize="1" noEditPoints="1" noAdjustHandles="1" noChangeArrowheads="1" noChangeShapeType="1" noTextEdit="1"/>
                </p:cNvSpPr>
                <p:nvPr/>
              </p:nvSpPr>
              <p:spPr>
                <a:xfrm flipH="1">
                  <a:off x="5541926" y="5678285"/>
                  <a:ext cx="257695" cy="257695"/>
                </a:xfrm>
                <a:prstGeom prst="rect">
                  <a:avLst/>
                </a:prstGeom>
                <a:blipFill rotWithShape="0">
                  <a:blip r:embed="rId68"/>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0" name="Rectangle 129"/>
                <p:cNvSpPr/>
                <p:nvPr/>
              </p:nvSpPr>
              <p:spPr>
                <a:xfrm flipH="1">
                  <a:off x="4660070"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30" name="Rectangle 129"/>
                <p:cNvSpPr>
                  <a:spLocks noRot="1" noChangeAspect="1" noMove="1" noResize="1" noEditPoints="1" noAdjustHandles="1" noChangeArrowheads="1" noChangeShapeType="1" noTextEdit="1"/>
                </p:cNvSpPr>
                <p:nvPr/>
              </p:nvSpPr>
              <p:spPr>
                <a:xfrm flipH="1">
                  <a:off x="4660070" y="5678284"/>
                  <a:ext cx="257695" cy="257695"/>
                </a:xfrm>
                <a:prstGeom prst="rect">
                  <a:avLst/>
                </a:prstGeom>
                <a:blipFill rotWithShape="0">
                  <a:blip r:embed="rId69"/>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1" name="Rectangle 130"/>
              <p:cNvSpPr/>
              <p:nvPr/>
            </p:nvSpPr>
            <p:spPr>
              <a:xfrm flipH="1">
                <a:off x="5982854" y="5675689"/>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31" name="Rectangle 130"/>
              <p:cNvSpPr>
                <a:spLocks noRot="1" noChangeAspect="1" noMove="1" noResize="1" noEditPoints="1" noAdjustHandles="1" noChangeArrowheads="1" noChangeShapeType="1" noTextEdit="1"/>
              </p:cNvSpPr>
              <p:nvPr/>
            </p:nvSpPr>
            <p:spPr>
              <a:xfrm flipH="1">
                <a:off x="5982854" y="5675689"/>
                <a:ext cx="257695" cy="257695"/>
              </a:xfrm>
              <a:prstGeom prst="rect">
                <a:avLst/>
              </a:prstGeom>
              <a:blipFill rotWithShape="0">
                <a:blip r:embed="rId70"/>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1" name="Rectangle 90"/>
              <p:cNvSpPr/>
              <p:nvPr/>
            </p:nvSpPr>
            <p:spPr>
              <a:xfrm>
                <a:off x="3779392" y="395928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91" name="Rectangle 90"/>
              <p:cNvSpPr>
                <a:spLocks noRot="1" noChangeAspect="1" noMove="1" noResize="1" noEditPoints="1" noAdjustHandles="1" noChangeArrowheads="1" noChangeShapeType="1" noTextEdit="1"/>
              </p:cNvSpPr>
              <p:nvPr/>
            </p:nvSpPr>
            <p:spPr>
              <a:xfrm>
                <a:off x="3779392" y="3959285"/>
                <a:ext cx="257695" cy="257695"/>
              </a:xfrm>
              <a:prstGeom prst="rect">
                <a:avLst/>
              </a:prstGeom>
              <a:blipFill rotWithShape="0">
                <a:blip r:embed="rId71"/>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Rectangle 91"/>
              <p:cNvSpPr/>
              <p:nvPr/>
            </p:nvSpPr>
            <p:spPr>
              <a:xfrm>
                <a:off x="4661012" y="3957726"/>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92" name="Rectangle 91"/>
              <p:cNvSpPr>
                <a:spLocks noRot="1" noChangeAspect="1" noMove="1" noResize="1" noEditPoints="1" noAdjustHandles="1" noChangeArrowheads="1" noChangeShapeType="1" noTextEdit="1"/>
              </p:cNvSpPr>
              <p:nvPr/>
            </p:nvSpPr>
            <p:spPr>
              <a:xfrm>
                <a:off x="4661012" y="3957726"/>
                <a:ext cx="257695" cy="257695"/>
              </a:xfrm>
              <a:prstGeom prst="rect">
                <a:avLst/>
              </a:prstGeom>
              <a:blipFill rotWithShape="0">
                <a:blip r:embed="rId7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Rectangle 92"/>
              <p:cNvSpPr/>
              <p:nvPr/>
            </p:nvSpPr>
            <p:spPr>
              <a:xfrm>
                <a:off x="510182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93" name="Rectangle 92"/>
              <p:cNvSpPr>
                <a:spLocks noRot="1" noChangeAspect="1" noMove="1" noResize="1" noEditPoints="1" noAdjustHandles="1" noChangeArrowheads="1" noChangeShapeType="1" noTextEdit="1"/>
              </p:cNvSpPr>
              <p:nvPr/>
            </p:nvSpPr>
            <p:spPr>
              <a:xfrm>
                <a:off x="5101822" y="3957725"/>
                <a:ext cx="257695" cy="257695"/>
              </a:xfrm>
              <a:prstGeom prst="rect">
                <a:avLst/>
              </a:prstGeom>
              <a:blipFill rotWithShape="0">
                <a:blip r:embed="rId7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4" name="Rectangle 93"/>
              <p:cNvSpPr/>
              <p:nvPr/>
            </p:nvSpPr>
            <p:spPr>
              <a:xfrm>
                <a:off x="554263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94" name="Rectangle 93"/>
              <p:cNvSpPr>
                <a:spLocks noRot="1" noChangeAspect="1" noMove="1" noResize="1" noEditPoints="1" noAdjustHandles="1" noChangeArrowheads="1" noChangeShapeType="1" noTextEdit="1"/>
              </p:cNvSpPr>
              <p:nvPr/>
            </p:nvSpPr>
            <p:spPr>
              <a:xfrm>
                <a:off x="5542632" y="3957725"/>
                <a:ext cx="257695" cy="257695"/>
              </a:xfrm>
              <a:prstGeom prst="rect">
                <a:avLst/>
              </a:prstGeom>
              <a:blipFill rotWithShape="0">
                <a:blip r:embed="rId74"/>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5" name="Rectangle 94"/>
              <p:cNvSpPr/>
              <p:nvPr/>
            </p:nvSpPr>
            <p:spPr>
              <a:xfrm>
                <a:off x="3338582" y="3957726"/>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95" name="Rectangle 94"/>
              <p:cNvSpPr>
                <a:spLocks noRot="1" noChangeAspect="1" noMove="1" noResize="1" noEditPoints="1" noAdjustHandles="1" noChangeArrowheads="1" noChangeShapeType="1" noTextEdit="1"/>
              </p:cNvSpPr>
              <p:nvPr/>
            </p:nvSpPr>
            <p:spPr>
              <a:xfrm>
                <a:off x="3338582" y="3957726"/>
                <a:ext cx="257695" cy="257695"/>
              </a:xfrm>
              <a:prstGeom prst="rect">
                <a:avLst/>
              </a:prstGeom>
              <a:blipFill rotWithShape="0">
                <a:blip r:embed="rId75"/>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6" name="Rectangle 95"/>
              <p:cNvSpPr/>
              <p:nvPr/>
            </p:nvSpPr>
            <p:spPr>
              <a:xfrm>
                <a:off x="422020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96" name="Rectangle 95"/>
              <p:cNvSpPr>
                <a:spLocks noRot="1" noChangeAspect="1" noMove="1" noResize="1" noEditPoints="1" noAdjustHandles="1" noChangeArrowheads="1" noChangeShapeType="1" noTextEdit="1"/>
              </p:cNvSpPr>
              <p:nvPr/>
            </p:nvSpPr>
            <p:spPr>
              <a:xfrm>
                <a:off x="4220202" y="3957725"/>
                <a:ext cx="257695" cy="257695"/>
              </a:xfrm>
              <a:prstGeom prst="rect">
                <a:avLst/>
              </a:prstGeom>
              <a:blipFill rotWithShape="0">
                <a:blip r:embed="rId76"/>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9" name="Group 8"/>
          <p:cNvGrpSpPr/>
          <p:nvPr/>
        </p:nvGrpSpPr>
        <p:grpSpPr>
          <a:xfrm>
            <a:off x="3087805" y="4209669"/>
            <a:ext cx="2711816" cy="865513"/>
            <a:chOff x="3087805" y="4209669"/>
            <a:chExt cx="2711816" cy="865513"/>
          </a:xfrm>
        </p:grpSpPr>
        <p:grpSp>
          <p:nvGrpSpPr>
            <p:cNvPr id="537" name="Group 536"/>
            <p:cNvGrpSpPr/>
            <p:nvPr/>
          </p:nvGrpSpPr>
          <p:grpSpPr>
            <a:xfrm>
              <a:off x="3087805" y="4216420"/>
              <a:ext cx="386445" cy="606478"/>
              <a:chOff x="1102093" y="2261851"/>
              <a:chExt cx="386445" cy="606478"/>
            </a:xfrm>
          </p:grpSpPr>
          <p:sp>
            <p:nvSpPr>
              <p:cNvPr id="558" name="Freeform 557"/>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59" name="Straight Arrow Connector 558"/>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60" name="Straight Arrow Connector 559"/>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61" name="Oval 560"/>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38" name="Group 537"/>
            <p:cNvGrpSpPr/>
            <p:nvPr/>
          </p:nvGrpSpPr>
          <p:grpSpPr>
            <a:xfrm>
              <a:off x="3530503" y="4212265"/>
              <a:ext cx="386445" cy="606478"/>
              <a:chOff x="1102093" y="2261851"/>
              <a:chExt cx="386445" cy="606478"/>
            </a:xfrm>
          </p:grpSpPr>
          <p:sp>
            <p:nvSpPr>
              <p:cNvPr id="554" name="Freeform 553"/>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55" name="Straight Arrow Connector 554"/>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57" name="Oval 556"/>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39" name="Group 538"/>
            <p:cNvGrpSpPr/>
            <p:nvPr/>
          </p:nvGrpSpPr>
          <p:grpSpPr>
            <a:xfrm>
              <a:off x="4406728" y="4213824"/>
              <a:ext cx="386445" cy="606478"/>
              <a:chOff x="1102093" y="2261851"/>
              <a:chExt cx="386445" cy="606478"/>
            </a:xfrm>
          </p:grpSpPr>
          <p:sp>
            <p:nvSpPr>
              <p:cNvPr id="550" name="Freeform 549"/>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51" name="Straight Arrow Connector 550"/>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52" name="Straight Arrow Connector 551"/>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53" name="Oval 552"/>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40" name="Group 539"/>
            <p:cNvGrpSpPr/>
            <p:nvPr/>
          </p:nvGrpSpPr>
          <p:grpSpPr>
            <a:xfrm>
              <a:off x="4849426" y="4209669"/>
              <a:ext cx="386445" cy="606478"/>
              <a:chOff x="1102093" y="2261851"/>
              <a:chExt cx="386445" cy="606478"/>
            </a:xfrm>
          </p:grpSpPr>
          <p:sp>
            <p:nvSpPr>
              <p:cNvPr id="546" name="Freeform 545"/>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47" name="Straight Arrow Connector 546"/>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48" name="Straight Arrow Connector 547"/>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49" name="Oval 548"/>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p:grpSp>
          <p:nvGrpSpPr>
            <p:cNvPr id="541" name="Group 540"/>
            <p:cNvGrpSpPr/>
            <p:nvPr/>
          </p:nvGrpSpPr>
          <p:grpSpPr>
            <a:xfrm>
              <a:off x="3973201" y="4212265"/>
              <a:ext cx="377274" cy="621955"/>
              <a:chOff x="3105112" y="3995284"/>
              <a:chExt cx="377274" cy="621955"/>
            </a:xfrm>
          </p:grpSpPr>
          <p:cxnSp>
            <p:nvCxnSpPr>
              <p:cNvPr id="542" name="Straight Arrow Connector 541"/>
              <p:cNvCxnSpPr/>
              <p:nvPr/>
            </p:nvCxnSpPr>
            <p:spPr>
              <a:xfrm flipH="1">
                <a:off x="3411812" y="399528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p:cNvCxnSpPr/>
              <p:nvPr/>
            </p:nvCxnSpPr>
            <p:spPr>
              <a:xfrm>
                <a:off x="3411812" y="4363304"/>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44" name="Oval 543"/>
              <p:cNvSpPr/>
              <p:nvPr/>
            </p:nvSpPr>
            <p:spPr>
              <a:xfrm>
                <a:off x="3341238" y="4222156"/>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sp>
            <p:nvSpPr>
              <p:cNvPr id="545" name="Freeform 544"/>
              <p:cNvSpPr/>
              <p:nvPr/>
            </p:nvSpPr>
            <p:spPr>
              <a:xfrm>
                <a:off x="3105112" y="4300592"/>
                <a:ext cx="240532" cy="316647"/>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 name="connsiteX0" fmla="*/ 0 w 240532"/>
                  <a:gd name="connsiteY0" fmla="*/ 279433 h 279433"/>
                  <a:gd name="connsiteX1" fmla="*/ 0 w 240532"/>
                  <a:gd name="connsiteY1" fmla="*/ 0 h 279433"/>
                  <a:gd name="connsiteX2" fmla="*/ 240532 w 240532"/>
                  <a:gd name="connsiteY2" fmla="*/ 0 h 279433"/>
                  <a:gd name="connsiteX0" fmla="*/ 0 w 240532"/>
                  <a:gd name="connsiteY0" fmla="*/ 316647 h 316647"/>
                  <a:gd name="connsiteX1" fmla="*/ 0 w 240532"/>
                  <a:gd name="connsiteY1" fmla="*/ 0 h 316647"/>
                  <a:gd name="connsiteX2" fmla="*/ 240532 w 240532"/>
                  <a:gd name="connsiteY2" fmla="*/ 0 h 316647"/>
                </a:gdLst>
                <a:ahLst/>
                <a:cxnLst>
                  <a:cxn ang="0">
                    <a:pos x="connsiteX0" y="connsiteY0"/>
                  </a:cxn>
                  <a:cxn ang="0">
                    <a:pos x="connsiteX1" y="connsiteY1"/>
                  </a:cxn>
                  <a:cxn ang="0">
                    <a:pos x="connsiteX2" y="connsiteY2"/>
                  </a:cxn>
                </a:cxnLst>
                <a:rect l="l" t="t" r="r" b="b"/>
                <a:pathLst>
                  <a:path w="240532" h="316647">
                    <a:moveTo>
                      <a:pt x="0" y="316647"/>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Frutiger LT Std 45 Light" charset="0"/>
                  <a:ea typeface="Frutiger LT Std 45 Light" charset="0"/>
                  <a:cs typeface="Frutiger LT Std 45 Light" charset="0"/>
                </a:endParaRPr>
              </a:p>
            </p:txBody>
          </p:sp>
        </p:grpSp>
        <p:grpSp>
          <p:nvGrpSpPr>
            <p:cNvPr id="563" name="Group 562"/>
            <p:cNvGrpSpPr/>
            <p:nvPr/>
          </p:nvGrpSpPr>
          <p:grpSpPr>
            <a:xfrm>
              <a:off x="5292124" y="4216420"/>
              <a:ext cx="386445" cy="606478"/>
              <a:chOff x="1102093" y="2261851"/>
              <a:chExt cx="386445" cy="606478"/>
            </a:xfrm>
          </p:grpSpPr>
          <p:sp>
            <p:nvSpPr>
              <p:cNvPr id="584" name="Freeform 583"/>
              <p:cNvSpPr/>
              <p:nvPr/>
            </p:nvSpPr>
            <p:spPr>
              <a:xfrm>
                <a:off x="1102093" y="2560321"/>
                <a:ext cx="240532" cy="308008"/>
              </a:xfrm>
              <a:custGeom>
                <a:avLst/>
                <a:gdLst>
                  <a:gd name="connsiteX0" fmla="*/ 0 w 231007"/>
                  <a:gd name="connsiteY0" fmla="*/ 308008 h 308008"/>
                  <a:gd name="connsiteX1" fmla="*/ 0 w 231007"/>
                  <a:gd name="connsiteY1" fmla="*/ 0 h 308008"/>
                  <a:gd name="connsiteX2" fmla="*/ 231007 w 231007"/>
                  <a:gd name="connsiteY2" fmla="*/ 0 h 308008"/>
                  <a:gd name="connsiteX0" fmla="*/ 0 w 240532"/>
                  <a:gd name="connsiteY0" fmla="*/ 308008 h 308008"/>
                  <a:gd name="connsiteX1" fmla="*/ 0 w 240532"/>
                  <a:gd name="connsiteY1" fmla="*/ 0 h 308008"/>
                  <a:gd name="connsiteX2" fmla="*/ 240532 w 240532"/>
                  <a:gd name="connsiteY2" fmla="*/ 0 h 308008"/>
                </a:gdLst>
                <a:ahLst/>
                <a:cxnLst>
                  <a:cxn ang="0">
                    <a:pos x="connsiteX0" y="connsiteY0"/>
                  </a:cxn>
                  <a:cxn ang="0">
                    <a:pos x="connsiteX1" y="connsiteY1"/>
                  </a:cxn>
                  <a:cxn ang="0">
                    <a:pos x="connsiteX2" y="connsiteY2"/>
                  </a:cxn>
                </a:cxnLst>
                <a:rect l="l" t="t" r="r" b="b"/>
                <a:pathLst>
                  <a:path w="240532" h="308008">
                    <a:moveTo>
                      <a:pt x="0" y="308008"/>
                    </a:moveTo>
                    <a:lnTo>
                      <a:pt x="0" y="0"/>
                    </a:lnTo>
                    <a:lnTo>
                      <a:pt x="240532" y="0"/>
                    </a:lnTo>
                  </a:path>
                </a:pathLst>
              </a:cu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utiger LT Std 45 Light" charset="0"/>
                  <a:ea typeface="Frutiger LT Std 45 Light" charset="0"/>
                  <a:cs typeface="Frutiger LT Std 45 Light" charset="0"/>
                </a:endParaRPr>
              </a:p>
            </p:txBody>
          </p:sp>
          <p:cxnSp>
            <p:nvCxnSpPr>
              <p:cNvPr id="585" name="Straight Arrow Connector 584"/>
              <p:cNvCxnSpPr/>
              <p:nvPr/>
            </p:nvCxnSpPr>
            <p:spPr>
              <a:xfrm flipH="1">
                <a:off x="1417964" y="226185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86" name="Straight Arrow Connector 585"/>
              <p:cNvCxnSpPr/>
              <p:nvPr/>
            </p:nvCxnSpPr>
            <p:spPr>
              <a:xfrm>
                <a:off x="1417964" y="2629871"/>
                <a:ext cx="1" cy="233267"/>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587" name="Oval 586"/>
              <p:cNvSpPr/>
              <p:nvPr/>
            </p:nvSpPr>
            <p:spPr>
              <a:xfrm>
                <a:off x="1347390" y="2488723"/>
                <a:ext cx="141148" cy="141148"/>
              </a:xfrm>
              <a:prstGeom prst="ellipse">
                <a:avLst/>
              </a:prstGeom>
              <a:solidFill>
                <a:schemeClr val="bg1"/>
              </a:solidFill>
              <a:ln>
                <a:solidFill>
                  <a:schemeClr val="tx1"/>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utiger LT Std 45 Light" charset="0"/>
                  <a:ea typeface="Frutiger LT Std 45 Light" charset="0"/>
                  <a:cs typeface="Frutiger LT Std 45 Light" charset="0"/>
                </a:endParaRPr>
              </a:p>
            </p:txBody>
          </p:sp>
        </p:grpSp>
        <mc:AlternateContent xmlns:mc="http://schemas.openxmlformats.org/markup-compatibility/2006">
          <mc:Choice xmlns:a14="http://schemas.microsoft.com/office/drawing/2010/main" Requires="a14">
            <p:sp>
              <p:nvSpPr>
                <p:cNvPr id="118" name="Rectangle 117"/>
                <p:cNvSpPr/>
                <p:nvPr/>
              </p:nvSpPr>
              <p:spPr>
                <a:xfrm>
                  <a:off x="3778214"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18" name="Rectangle 117"/>
                <p:cNvSpPr>
                  <a:spLocks noRot="1" noChangeAspect="1" noMove="1" noResize="1" noEditPoints="1" noAdjustHandles="1" noChangeArrowheads="1" noChangeShapeType="1" noTextEdit="1"/>
                </p:cNvSpPr>
                <p:nvPr/>
              </p:nvSpPr>
              <p:spPr>
                <a:xfrm>
                  <a:off x="3778214" y="4817487"/>
                  <a:ext cx="257695" cy="257695"/>
                </a:xfrm>
                <a:prstGeom prst="rect">
                  <a:avLst/>
                </a:prstGeom>
                <a:blipFill rotWithShape="0">
                  <a:blip r:embed="rId77"/>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9" name="Rectangle 118"/>
                <p:cNvSpPr/>
                <p:nvPr/>
              </p:nvSpPr>
              <p:spPr>
                <a:xfrm>
                  <a:off x="4660070"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19" name="Rectangle 118"/>
                <p:cNvSpPr>
                  <a:spLocks noRot="1" noChangeAspect="1" noMove="1" noResize="1" noEditPoints="1" noAdjustHandles="1" noChangeArrowheads="1" noChangeShapeType="1" noTextEdit="1"/>
                </p:cNvSpPr>
                <p:nvPr/>
              </p:nvSpPr>
              <p:spPr>
                <a:xfrm>
                  <a:off x="4660070" y="4817487"/>
                  <a:ext cx="257695" cy="257695"/>
                </a:xfrm>
                <a:prstGeom prst="rect">
                  <a:avLst/>
                </a:prstGeom>
                <a:blipFill rotWithShape="0">
                  <a:blip r:embed="rId78"/>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0" name="Rectangle 119"/>
                <p:cNvSpPr/>
                <p:nvPr/>
              </p:nvSpPr>
              <p:spPr>
                <a:xfrm>
                  <a:off x="5100998"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20" name="Rectangle 119"/>
                <p:cNvSpPr>
                  <a:spLocks noRot="1" noChangeAspect="1" noMove="1" noResize="1" noEditPoints="1" noAdjustHandles="1" noChangeArrowheads="1" noChangeShapeType="1" noTextEdit="1"/>
                </p:cNvSpPr>
                <p:nvPr/>
              </p:nvSpPr>
              <p:spPr>
                <a:xfrm>
                  <a:off x="5100998" y="4817487"/>
                  <a:ext cx="257695" cy="257695"/>
                </a:xfrm>
                <a:prstGeom prst="rect">
                  <a:avLst/>
                </a:prstGeom>
                <a:blipFill rotWithShape="0">
                  <a:blip r:embed="rId79"/>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1" name="Rectangle 120"/>
                <p:cNvSpPr/>
                <p:nvPr/>
              </p:nvSpPr>
              <p:spPr>
                <a:xfrm>
                  <a:off x="5541926"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21" name="Rectangle 120"/>
                <p:cNvSpPr>
                  <a:spLocks noRot="1" noChangeAspect="1" noMove="1" noResize="1" noEditPoints="1" noAdjustHandles="1" noChangeArrowheads="1" noChangeShapeType="1" noTextEdit="1"/>
                </p:cNvSpPr>
                <p:nvPr/>
              </p:nvSpPr>
              <p:spPr>
                <a:xfrm>
                  <a:off x="5541926" y="4817487"/>
                  <a:ext cx="257695" cy="257695"/>
                </a:xfrm>
                <a:prstGeom prst="rect">
                  <a:avLst/>
                </a:prstGeom>
                <a:blipFill rotWithShape="0">
                  <a:blip r:embed="rId80"/>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2" name="Rectangle 121"/>
                <p:cNvSpPr/>
                <p:nvPr/>
              </p:nvSpPr>
              <p:spPr>
                <a:xfrm>
                  <a:off x="3337286"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22" name="Rectangle 121"/>
                <p:cNvSpPr>
                  <a:spLocks noRot="1" noChangeAspect="1" noMove="1" noResize="1" noEditPoints="1" noAdjustHandles="1" noChangeArrowheads="1" noChangeShapeType="1" noTextEdit="1"/>
                </p:cNvSpPr>
                <p:nvPr/>
              </p:nvSpPr>
              <p:spPr>
                <a:xfrm>
                  <a:off x="3337286" y="4817487"/>
                  <a:ext cx="257695" cy="257695"/>
                </a:xfrm>
                <a:prstGeom prst="rect">
                  <a:avLst/>
                </a:prstGeom>
                <a:blipFill rotWithShape="0">
                  <a:blip r:embed="rId81"/>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3" name="Rectangle 122"/>
                <p:cNvSpPr/>
                <p:nvPr/>
              </p:nvSpPr>
              <p:spPr>
                <a:xfrm>
                  <a:off x="4219142"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p:sp>
              <p:nvSpPr>
                <p:cNvPr id="123" name="Rectangle 122"/>
                <p:cNvSpPr>
                  <a:spLocks noRot="1" noChangeAspect="1" noMove="1" noResize="1" noEditPoints="1" noAdjustHandles="1" noChangeArrowheads="1" noChangeShapeType="1" noTextEdit="1"/>
                </p:cNvSpPr>
                <p:nvPr/>
              </p:nvSpPr>
              <p:spPr>
                <a:xfrm>
                  <a:off x="4219142" y="4817487"/>
                  <a:ext cx="257695" cy="257695"/>
                </a:xfrm>
                <a:prstGeom prst="rect">
                  <a:avLst/>
                </a:prstGeom>
                <a:blipFill rotWithShape="0">
                  <a:blip r:embed="rId8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4" name="Rectangle 123"/>
              <p:cNvSpPr/>
              <p:nvPr/>
            </p:nvSpPr>
            <p:spPr>
              <a:xfrm>
                <a:off x="2896358" y="4818266"/>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smtClean="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896358" y="4818266"/>
                <a:ext cx="257695" cy="257695"/>
              </a:xfrm>
              <a:prstGeom prst="rect">
                <a:avLst/>
              </a:prstGeom>
              <a:blipFill rotWithShape="0">
                <a:blip r:embed="rId83"/>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6790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250"/>
                                        <p:tgtEl>
                                          <p:spTgt spid="8"/>
                                        </p:tgtEl>
                                      </p:cBhvr>
                                    </p:animEffect>
                                  </p:childTnLst>
                                </p:cTn>
                              </p:par>
                            </p:childTnLst>
                          </p:cTn>
                        </p:par>
                        <p:par>
                          <p:cTn id="13" fill="hold">
                            <p:stCondLst>
                              <p:cond delay="250"/>
                            </p:stCondLst>
                            <p:childTnLst>
                              <p:par>
                                <p:cTn id="14" presetID="1" presetClass="entr" presetSubtype="0"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padding</a:t>
            </a:r>
            <a:endParaRPr lang="en-US" dirty="0"/>
          </a:p>
        </p:txBody>
      </p:sp>
      <p:grpSp>
        <p:nvGrpSpPr>
          <p:cNvPr id="29" name="Group 28"/>
          <p:cNvGrpSpPr/>
          <p:nvPr/>
        </p:nvGrpSpPr>
        <p:grpSpPr>
          <a:xfrm>
            <a:off x="5982854" y="4475978"/>
            <a:ext cx="2889189" cy="601829"/>
            <a:chOff x="5982854" y="4475978"/>
            <a:chExt cx="2889189" cy="601829"/>
          </a:xfrm>
        </p:grpSpPr>
        <mc:AlternateContent xmlns:mc="http://schemas.openxmlformats.org/markup-compatibility/2006" xmlns:a14="http://schemas.microsoft.com/office/drawing/2010/main">
          <mc:Choice Requires="a14">
            <p:sp>
              <p:nvSpPr>
                <p:cNvPr id="111" name="Rectangle 110"/>
                <p:cNvSpPr/>
                <p:nvPr/>
              </p:nvSpPr>
              <p:spPr>
                <a:xfrm>
                  <a:off x="6423782" y="4820112"/>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8</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1" name="Rectangle 110"/>
                <p:cNvSpPr>
                  <a:spLocks noRot="1" noChangeAspect="1" noMove="1" noResize="1" noEditPoints="1" noAdjustHandles="1" noChangeArrowheads="1" noChangeShapeType="1" noTextEdit="1"/>
                </p:cNvSpPr>
                <p:nvPr/>
              </p:nvSpPr>
              <p:spPr>
                <a:xfrm>
                  <a:off x="6423782" y="4820112"/>
                  <a:ext cx="257695" cy="257695"/>
                </a:xfrm>
                <a:prstGeom prst="rect">
                  <a:avLst/>
                </a:prstGeom>
                <a:blipFill rotWithShape="0">
                  <a:blip r:embed="rId3"/>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p:cNvSpPr/>
                <p:nvPr/>
              </p:nvSpPr>
              <p:spPr>
                <a:xfrm>
                  <a:off x="7305638" y="4818553"/>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2" name="Rectangle 111"/>
                <p:cNvSpPr>
                  <a:spLocks noRot="1" noChangeAspect="1" noMove="1" noResize="1" noEditPoints="1" noAdjustHandles="1" noChangeArrowheads="1" noChangeShapeType="1" noTextEdit="1"/>
                </p:cNvSpPr>
                <p:nvPr/>
              </p:nvSpPr>
              <p:spPr>
                <a:xfrm>
                  <a:off x="7305638" y="4818553"/>
                  <a:ext cx="257695" cy="257695"/>
                </a:xfrm>
                <a:prstGeom prst="rect">
                  <a:avLst/>
                </a:prstGeom>
                <a:blipFill rotWithShape="0">
                  <a:blip r:embed="rId4"/>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Rectangle 112"/>
                <p:cNvSpPr/>
                <p:nvPr/>
              </p:nvSpPr>
              <p:spPr>
                <a:xfrm>
                  <a:off x="5982854" y="4818553"/>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3" name="Rectangle 112"/>
                <p:cNvSpPr>
                  <a:spLocks noRot="1" noChangeAspect="1" noMove="1" noResize="1" noEditPoints="1" noAdjustHandles="1" noChangeArrowheads="1" noChangeShapeType="1" noTextEdit="1"/>
                </p:cNvSpPr>
                <p:nvPr/>
              </p:nvSpPr>
              <p:spPr>
                <a:xfrm>
                  <a:off x="5982854" y="4818553"/>
                  <a:ext cx="257695" cy="257695"/>
                </a:xfrm>
                <a:prstGeom prst="rect">
                  <a:avLst/>
                </a:prstGeom>
                <a:blipFill rotWithShape="0">
                  <a:blip r:embed="rId5"/>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Rectangle 113"/>
                <p:cNvSpPr/>
                <p:nvPr/>
              </p:nvSpPr>
              <p:spPr>
                <a:xfrm>
                  <a:off x="6864710" y="4818552"/>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9</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4" name="Rectangle 113"/>
                <p:cNvSpPr>
                  <a:spLocks noRot="1" noChangeAspect="1" noMove="1" noResize="1" noEditPoints="1" noAdjustHandles="1" noChangeArrowheads="1" noChangeShapeType="1" noTextEdit="1"/>
                </p:cNvSpPr>
                <p:nvPr/>
              </p:nvSpPr>
              <p:spPr>
                <a:xfrm>
                  <a:off x="6864710" y="4818552"/>
                  <a:ext cx="257695" cy="257695"/>
                </a:xfrm>
                <a:prstGeom prst="rect">
                  <a:avLst/>
                </a:prstGeom>
                <a:blipFill rotWithShape="0">
                  <a:blip r:embed="rId6"/>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Rectangle 140"/>
                <p:cNvSpPr/>
                <p:nvPr/>
              </p:nvSpPr>
              <p:spPr>
                <a:xfrm>
                  <a:off x="7746566" y="4820112"/>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1" name="Rectangle 140"/>
                <p:cNvSpPr>
                  <a:spLocks noRot="1" noChangeAspect="1" noMove="1" noResize="1" noEditPoints="1" noAdjustHandles="1" noChangeArrowheads="1" noChangeShapeType="1" noTextEdit="1"/>
                </p:cNvSpPr>
                <p:nvPr/>
              </p:nvSpPr>
              <p:spPr>
                <a:xfrm>
                  <a:off x="7746566" y="4820112"/>
                  <a:ext cx="257695" cy="257695"/>
                </a:xfrm>
                <a:prstGeom prst="rect">
                  <a:avLst/>
                </a:prstGeom>
                <a:blipFill rotWithShape="0">
                  <a:blip r:embed="rId7"/>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Rectangle 142"/>
                <p:cNvSpPr/>
                <p:nvPr/>
              </p:nvSpPr>
              <p:spPr>
                <a:xfrm>
                  <a:off x="8187486" y="4818552"/>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3" name="Rectangle 142"/>
                <p:cNvSpPr>
                  <a:spLocks noRot="1" noChangeAspect="1" noMove="1" noResize="1" noEditPoints="1" noAdjustHandles="1" noChangeArrowheads="1" noChangeShapeType="1" noTextEdit="1"/>
                </p:cNvSpPr>
                <p:nvPr/>
              </p:nvSpPr>
              <p:spPr>
                <a:xfrm>
                  <a:off x="8187486" y="4818552"/>
                  <a:ext cx="257695" cy="257695"/>
                </a:xfrm>
                <a:prstGeom prst="rect">
                  <a:avLst/>
                </a:prstGeom>
                <a:blipFill rotWithShape="0">
                  <a:blip r:embed="rId8"/>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80" name="TextBox 179"/>
            <p:cNvSpPr txBox="1"/>
            <p:nvPr/>
          </p:nvSpPr>
          <p:spPr>
            <a:xfrm>
              <a:off x="8456544" y="4702681"/>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sp>
          <p:nvSpPr>
            <p:cNvPr id="215" name="TextBox 214"/>
            <p:cNvSpPr txBox="1"/>
            <p:nvPr/>
          </p:nvSpPr>
          <p:spPr>
            <a:xfrm>
              <a:off x="6911986" y="4475978"/>
              <a:ext cx="604653"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series</a:t>
              </a:r>
              <a:endParaRPr lang="en-US" sz="1400" dirty="0">
                <a:latin typeface="Frutiger LT Std 45 Light" charset="0"/>
                <a:ea typeface="Frutiger LT Std 45 Light" charset="0"/>
                <a:cs typeface="Frutiger LT Std 45 Light" charset="0"/>
              </a:endParaRPr>
            </a:p>
          </p:txBody>
        </p:sp>
      </p:grpSp>
      <p:grpSp>
        <p:nvGrpSpPr>
          <p:cNvPr id="5" name="Group 4"/>
          <p:cNvGrpSpPr/>
          <p:nvPr/>
        </p:nvGrpSpPr>
        <p:grpSpPr>
          <a:xfrm>
            <a:off x="3338582" y="3614350"/>
            <a:ext cx="2461745" cy="602630"/>
            <a:chOff x="3338582" y="3614350"/>
            <a:chExt cx="2461745" cy="602630"/>
          </a:xfrm>
        </p:grpSpPr>
        <p:sp>
          <p:nvSpPr>
            <p:cNvPr id="207" name="TextBox 206"/>
            <p:cNvSpPr txBox="1"/>
            <p:nvPr/>
          </p:nvSpPr>
          <p:spPr>
            <a:xfrm>
              <a:off x="4061465" y="3614350"/>
              <a:ext cx="1019831"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finite input</a:t>
              </a:r>
              <a:endParaRPr lang="en-US" sz="1400" b="1"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208" name="Rectangle 207"/>
                <p:cNvSpPr/>
                <p:nvPr/>
              </p:nvSpPr>
              <p:spPr>
                <a:xfrm>
                  <a:off x="3779392" y="395928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08" name="Rectangle 207"/>
                <p:cNvSpPr>
                  <a:spLocks noRot="1" noChangeAspect="1" noMove="1" noResize="1" noEditPoints="1" noAdjustHandles="1" noChangeArrowheads="1" noChangeShapeType="1" noTextEdit="1"/>
                </p:cNvSpPr>
                <p:nvPr/>
              </p:nvSpPr>
              <p:spPr>
                <a:xfrm>
                  <a:off x="3779392" y="3959285"/>
                  <a:ext cx="257695" cy="257695"/>
                </a:xfrm>
                <a:prstGeom prst="rect">
                  <a:avLst/>
                </a:prstGeom>
                <a:blipFill rotWithShape="0">
                  <a:blip r:embed="rId9"/>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 name="Rectangle 209"/>
                <p:cNvSpPr/>
                <p:nvPr/>
              </p:nvSpPr>
              <p:spPr>
                <a:xfrm>
                  <a:off x="4661012" y="3957726"/>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0" name="Rectangle 209"/>
                <p:cNvSpPr>
                  <a:spLocks noRot="1" noChangeAspect="1" noMove="1" noResize="1" noEditPoints="1" noAdjustHandles="1" noChangeArrowheads="1" noChangeShapeType="1" noTextEdit="1"/>
                </p:cNvSpPr>
                <p:nvPr/>
              </p:nvSpPr>
              <p:spPr>
                <a:xfrm>
                  <a:off x="4661012" y="3957726"/>
                  <a:ext cx="257695" cy="257695"/>
                </a:xfrm>
                <a:prstGeom prst="rect">
                  <a:avLst/>
                </a:prstGeom>
                <a:blipFill rotWithShape="0">
                  <a:blip r:embed="rId10"/>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Rectangle 210"/>
                <p:cNvSpPr/>
                <p:nvPr/>
              </p:nvSpPr>
              <p:spPr>
                <a:xfrm>
                  <a:off x="510182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1" name="Rectangle 210"/>
                <p:cNvSpPr>
                  <a:spLocks noRot="1" noChangeAspect="1" noMove="1" noResize="1" noEditPoints="1" noAdjustHandles="1" noChangeArrowheads="1" noChangeShapeType="1" noTextEdit="1"/>
                </p:cNvSpPr>
                <p:nvPr/>
              </p:nvSpPr>
              <p:spPr>
                <a:xfrm>
                  <a:off x="5101822" y="3957725"/>
                  <a:ext cx="257695" cy="257695"/>
                </a:xfrm>
                <a:prstGeom prst="rect">
                  <a:avLst/>
                </a:prstGeom>
                <a:blipFill rotWithShape="0">
                  <a:blip r:embed="rId11"/>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 name="Rectangle 212"/>
                <p:cNvSpPr/>
                <p:nvPr/>
              </p:nvSpPr>
              <p:spPr>
                <a:xfrm>
                  <a:off x="554263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3" name="Rectangle 212"/>
                <p:cNvSpPr>
                  <a:spLocks noRot="1" noChangeAspect="1" noMove="1" noResize="1" noEditPoints="1" noAdjustHandles="1" noChangeArrowheads="1" noChangeShapeType="1" noTextEdit="1"/>
                </p:cNvSpPr>
                <p:nvPr/>
              </p:nvSpPr>
              <p:spPr>
                <a:xfrm>
                  <a:off x="5542632" y="3957725"/>
                  <a:ext cx="257695" cy="257695"/>
                </a:xfrm>
                <a:prstGeom prst="rect">
                  <a:avLst/>
                </a:prstGeom>
                <a:blipFill rotWithShape="0">
                  <a:blip r:embed="rId1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4" name="Rectangle 213"/>
                <p:cNvSpPr/>
                <p:nvPr/>
              </p:nvSpPr>
              <p:spPr>
                <a:xfrm>
                  <a:off x="3338582" y="3957726"/>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4" name="Rectangle 213"/>
                <p:cNvSpPr>
                  <a:spLocks noRot="1" noChangeAspect="1" noMove="1" noResize="1" noEditPoints="1" noAdjustHandles="1" noChangeArrowheads="1" noChangeShapeType="1" noTextEdit="1"/>
                </p:cNvSpPr>
                <p:nvPr/>
              </p:nvSpPr>
              <p:spPr>
                <a:xfrm>
                  <a:off x="3338582" y="3957726"/>
                  <a:ext cx="257695" cy="257695"/>
                </a:xfrm>
                <a:prstGeom prst="rect">
                  <a:avLst/>
                </a:prstGeom>
                <a:blipFill rotWithShape="0">
                  <a:blip r:embed="rId1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Rectangle 216"/>
                <p:cNvSpPr/>
                <p:nvPr/>
              </p:nvSpPr>
              <p:spPr>
                <a:xfrm>
                  <a:off x="422020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7" name="Rectangle 216"/>
                <p:cNvSpPr>
                  <a:spLocks noRot="1" noChangeAspect="1" noMove="1" noResize="1" noEditPoints="1" noAdjustHandles="1" noChangeArrowheads="1" noChangeShapeType="1" noTextEdit="1"/>
                </p:cNvSpPr>
                <p:nvPr/>
              </p:nvSpPr>
              <p:spPr>
                <a:xfrm>
                  <a:off x="4220202" y="3957725"/>
                  <a:ext cx="257695" cy="257695"/>
                </a:xfrm>
                <a:prstGeom prst="rect">
                  <a:avLst/>
                </a:prstGeom>
                <a:blipFill rotWithShape="0">
                  <a:blip r:embed="rId14"/>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sp>
        <p:nvSpPr>
          <p:cNvPr id="219" name="TextBox 218"/>
          <p:cNvSpPr txBox="1"/>
          <p:nvPr/>
        </p:nvSpPr>
        <p:spPr>
          <a:xfrm>
            <a:off x="1244760" y="3614350"/>
            <a:ext cx="1359668"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input extension</a:t>
            </a:r>
            <a:endParaRPr lang="en-US" sz="1400" dirty="0">
              <a:latin typeface="Frutiger LT Std 45 Light" charset="0"/>
              <a:ea typeface="Frutiger LT Std 45 Light" charset="0"/>
              <a:cs typeface="Frutiger LT Std 45 Light" charset="0"/>
            </a:endParaRPr>
          </a:p>
        </p:txBody>
      </p:sp>
      <p:grpSp>
        <p:nvGrpSpPr>
          <p:cNvPr id="46" name="Group 45"/>
          <p:cNvGrpSpPr/>
          <p:nvPr/>
        </p:nvGrpSpPr>
        <p:grpSpPr>
          <a:xfrm>
            <a:off x="3337286" y="5220123"/>
            <a:ext cx="2462335" cy="717416"/>
            <a:chOff x="3337286" y="5220123"/>
            <a:chExt cx="2462335" cy="717416"/>
          </a:xfrm>
        </p:grpSpPr>
        <mc:AlternateContent xmlns:mc="http://schemas.openxmlformats.org/markup-compatibility/2006" xmlns:a14="http://schemas.microsoft.com/office/drawing/2010/main">
          <mc:Choice Requires="a14">
            <p:sp>
              <p:nvSpPr>
                <p:cNvPr id="195" name="Rectangle 194"/>
                <p:cNvSpPr/>
                <p:nvPr/>
              </p:nvSpPr>
              <p:spPr>
                <a:xfrm flipH="1">
                  <a:off x="5100998" y="567984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5" name="Rectangle 194"/>
                <p:cNvSpPr>
                  <a:spLocks noRot="1" noChangeAspect="1" noMove="1" noResize="1" noEditPoints="1" noAdjustHandles="1" noChangeArrowheads="1" noChangeShapeType="1" noTextEdit="1"/>
                </p:cNvSpPr>
                <p:nvPr/>
              </p:nvSpPr>
              <p:spPr>
                <a:xfrm flipH="1">
                  <a:off x="5100998" y="5679844"/>
                  <a:ext cx="257695" cy="257695"/>
                </a:xfrm>
                <a:prstGeom prst="rect">
                  <a:avLst/>
                </a:prstGeom>
                <a:blipFill rotWithShape="0">
                  <a:blip r:embed="rId15"/>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Rectangle 195"/>
                <p:cNvSpPr/>
                <p:nvPr/>
              </p:nvSpPr>
              <p:spPr>
                <a:xfrm flipH="1">
                  <a:off x="4219142" y="5678285"/>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6" name="Rectangle 195"/>
                <p:cNvSpPr>
                  <a:spLocks noRot="1" noChangeAspect="1" noMove="1" noResize="1" noEditPoints="1" noAdjustHandles="1" noChangeArrowheads="1" noChangeShapeType="1" noTextEdit="1"/>
                </p:cNvSpPr>
                <p:nvPr/>
              </p:nvSpPr>
              <p:spPr>
                <a:xfrm flipH="1">
                  <a:off x="4219142" y="5678285"/>
                  <a:ext cx="257695" cy="257695"/>
                </a:xfrm>
                <a:prstGeom prst="rect">
                  <a:avLst/>
                </a:prstGeom>
                <a:blipFill rotWithShape="0">
                  <a:blip r:embed="rId16"/>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Rectangle 196"/>
                <p:cNvSpPr/>
                <p:nvPr/>
              </p:nvSpPr>
              <p:spPr>
                <a:xfrm flipH="1">
                  <a:off x="3778214"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7" name="Rectangle 196"/>
                <p:cNvSpPr>
                  <a:spLocks noRot="1" noChangeAspect="1" noMove="1" noResize="1" noEditPoints="1" noAdjustHandles="1" noChangeArrowheads="1" noChangeShapeType="1" noTextEdit="1"/>
                </p:cNvSpPr>
                <p:nvPr/>
              </p:nvSpPr>
              <p:spPr>
                <a:xfrm flipH="1">
                  <a:off x="3778214" y="5678284"/>
                  <a:ext cx="257695" cy="257695"/>
                </a:xfrm>
                <a:prstGeom prst="rect">
                  <a:avLst/>
                </a:prstGeom>
                <a:blipFill rotWithShape="0">
                  <a:blip r:embed="rId17"/>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Rectangle 197"/>
                <p:cNvSpPr/>
                <p:nvPr/>
              </p:nvSpPr>
              <p:spPr>
                <a:xfrm flipH="1">
                  <a:off x="3337286"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smtClean="0">
                                <a:solidFill>
                                  <a:schemeClr val="tx1"/>
                                </a:solidFill>
                                <a:latin typeface="Cambria Math" charset="0"/>
                                <a:ea typeface="Frutiger LT Std 45 Light" charset="0"/>
                                <a:cs typeface="Frutiger LT Std 45 Light" charset="0"/>
                              </a:rPr>
                              <m:t>𝐳</m:t>
                            </m:r>
                          </m:e>
                          <m:sub>
                            <m:r>
                              <a:rPr lang="en-US" sz="1400" i="1">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8" name="Rectangle 197"/>
                <p:cNvSpPr>
                  <a:spLocks noRot="1" noChangeAspect="1" noMove="1" noResize="1" noEditPoints="1" noAdjustHandles="1" noChangeArrowheads="1" noChangeShapeType="1" noTextEdit="1"/>
                </p:cNvSpPr>
                <p:nvPr/>
              </p:nvSpPr>
              <p:spPr>
                <a:xfrm flipH="1">
                  <a:off x="3337286" y="5678284"/>
                  <a:ext cx="257695" cy="257695"/>
                </a:xfrm>
                <a:prstGeom prst="rect">
                  <a:avLst/>
                </a:prstGeom>
                <a:blipFill rotWithShape="0">
                  <a:blip r:embed="rId18"/>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Rectangle 198"/>
                <p:cNvSpPr/>
                <p:nvPr/>
              </p:nvSpPr>
              <p:spPr>
                <a:xfrm flipH="1">
                  <a:off x="5541926" y="5678285"/>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9" name="Rectangle 198"/>
                <p:cNvSpPr>
                  <a:spLocks noRot="1" noChangeAspect="1" noMove="1" noResize="1" noEditPoints="1" noAdjustHandles="1" noChangeArrowheads="1" noChangeShapeType="1" noTextEdit="1"/>
                </p:cNvSpPr>
                <p:nvPr/>
              </p:nvSpPr>
              <p:spPr>
                <a:xfrm flipH="1">
                  <a:off x="5541926" y="5678285"/>
                  <a:ext cx="257695" cy="257695"/>
                </a:xfrm>
                <a:prstGeom prst="rect">
                  <a:avLst/>
                </a:prstGeom>
                <a:blipFill rotWithShape="0">
                  <a:blip r:embed="rId19"/>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Rectangle 204"/>
                <p:cNvSpPr/>
                <p:nvPr/>
              </p:nvSpPr>
              <p:spPr>
                <a:xfrm flipH="1">
                  <a:off x="4660070"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05" name="Rectangle 204"/>
                <p:cNvSpPr>
                  <a:spLocks noRot="1" noChangeAspect="1" noMove="1" noResize="1" noEditPoints="1" noAdjustHandles="1" noChangeArrowheads="1" noChangeShapeType="1" noTextEdit="1"/>
                </p:cNvSpPr>
                <p:nvPr/>
              </p:nvSpPr>
              <p:spPr>
                <a:xfrm flipH="1">
                  <a:off x="4660070" y="5678284"/>
                  <a:ext cx="257695" cy="257695"/>
                </a:xfrm>
                <a:prstGeom prst="rect">
                  <a:avLst/>
                </a:prstGeom>
                <a:blipFill rotWithShape="0">
                  <a:blip r:embed="rId20"/>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20" name="Straight Arrow Connector 219"/>
            <p:cNvCxnSpPr/>
            <p:nvPr/>
          </p:nvCxnSpPr>
          <p:spPr>
            <a:xfrm rot="5400000" flipH="1">
              <a:off x="4571381" y="4739490"/>
              <a:ext cx="0" cy="1285977"/>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flipH="1">
              <a:off x="4099937" y="5220123"/>
              <a:ext cx="942887"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anticausal</a:t>
              </a:r>
              <a:endParaRPr lang="en-US" sz="1400" dirty="0">
                <a:latin typeface="Frutiger LT Std 45 Light" charset="0"/>
                <a:ea typeface="Frutiger LT Std 45 Light" charset="0"/>
                <a:cs typeface="Frutiger LT Std 45 Light" charset="0"/>
              </a:endParaRPr>
            </a:p>
          </p:txBody>
        </p:sp>
      </p:grpSp>
      <p:grpSp>
        <p:nvGrpSpPr>
          <p:cNvPr id="28" name="Group 27"/>
          <p:cNvGrpSpPr/>
          <p:nvPr/>
        </p:nvGrpSpPr>
        <p:grpSpPr>
          <a:xfrm>
            <a:off x="3337286" y="4365908"/>
            <a:ext cx="2462335" cy="709274"/>
            <a:chOff x="3337286" y="4365908"/>
            <a:chExt cx="2462335" cy="709274"/>
          </a:xfrm>
        </p:grpSpPr>
        <mc:AlternateContent xmlns:mc="http://schemas.openxmlformats.org/markup-compatibility/2006" xmlns:a14="http://schemas.microsoft.com/office/drawing/2010/main">
          <mc:Choice Requires="a14">
            <p:sp>
              <p:nvSpPr>
                <p:cNvPr id="222" name="Rectangle 221"/>
                <p:cNvSpPr/>
                <p:nvPr/>
              </p:nvSpPr>
              <p:spPr>
                <a:xfrm>
                  <a:off x="3778214"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22" name="Rectangle 221"/>
                <p:cNvSpPr>
                  <a:spLocks noRot="1" noChangeAspect="1" noMove="1" noResize="1" noEditPoints="1" noAdjustHandles="1" noChangeArrowheads="1" noChangeShapeType="1" noTextEdit="1"/>
                </p:cNvSpPr>
                <p:nvPr/>
              </p:nvSpPr>
              <p:spPr>
                <a:xfrm>
                  <a:off x="3778214" y="4817487"/>
                  <a:ext cx="257695" cy="257695"/>
                </a:xfrm>
                <a:prstGeom prst="rect">
                  <a:avLst/>
                </a:prstGeom>
                <a:blipFill rotWithShape="0">
                  <a:blip r:embed="rId21"/>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3" name="Rectangle 222"/>
                <p:cNvSpPr/>
                <p:nvPr/>
              </p:nvSpPr>
              <p:spPr>
                <a:xfrm>
                  <a:off x="4660070"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23" name="Rectangle 222"/>
                <p:cNvSpPr>
                  <a:spLocks noRot="1" noChangeAspect="1" noMove="1" noResize="1" noEditPoints="1" noAdjustHandles="1" noChangeArrowheads="1" noChangeShapeType="1" noTextEdit="1"/>
                </p:cNvSpPr>
                <p:nvPr/>
              </p:nvSpPr>
              <p:spPr>
                <a:xfrm>
                  <a:off x="4660070" y="4817487"/>
                  <a:ext cx="257695" cy="257695"/>
                </a:xfrm>
                <a:prstGeom prst="rect">
                  <a:avLst/>
                </a:prstGeom>
                <a:blipFill rotWithShape="0">
                  <a:blip r:embed="rId2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4" name="Rectangle 223"/>
                <p:cNvSpPr/>
                <p:nvPr/>
              </p:nvSpPr>
              <p:spPr>
                <a:xfrm>
                  <a:off x="5100998"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24" name="Rectangle 223"/>
                <p:cNvSpPr>
                  <a:spLocks noRot="1" noChangeAspect="1" noMove="1" noResize="1" noEditPoints="1" noAdjustHandles="1" noChangeArrowheads="1" noChangeShapeType="1" noTextEdit="1"/>
                </p:cNvSpPr>
                <p:nvPr/>
              </p:nvSpPr>
              <p:spPr>
                <a:xfrm>
                  <a:off x="5100998" y="4817487"/>
                  <a:ext cx="257695" cy="257695"/>
                </a:xfrm>
                <a:prstGeom prst="rect">
                  <a:avLst/>
                </a:prstGeom>
                <a:blipFill rotWithShape="0">
                  <a:blip r:embed="rId2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5" name="Rectangle 224"/>
                <p:cNvSpPr/>
                <p:nvPr/>
              </p:nvSpPr>
              <p:spPr>
                <a:xfrm>
                  <a:off x="5541926"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25" name="Rectangle 224"/>
                <p:cNvSpPr>
                  <a:spLocks noRot="1" noChangeAspect="1" noMove="1" noResize="1" noEditPoints="1" noAdjustHandles="1" noChangeArrowheads="1" noChangeShapeType="1" noTextEdit="1"/>
                </p:cNvSpPr>
                <p:nvPr/>
              </p:nvSpPr>
              <p:spPr>
                <a:xfrm>
                  <a:off x="5541926" y="4817487"/>
                  <a:ext cx="257695" cy="257695"/>
                </a:xfrm>
                <a:prstGeom prst="rect">
                  <a:avLst/>
                </a:prstGeom>
                <a:blipFill rotWithShape="0">
                  <a:blip r:embed="rId24"/>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 name="Rectangle 225"/>
                <p:cNvSpPr/>
                <p:nvPr/>
              </p:nvSpPr>
              <p:spPr>
                <a:xfrm>
                  <a:off x="3337286"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26" name="Rectangle 225"/>
                <p:cNvSpPr>
                  <a:spLocks noRot="1" noChangeAspect="1" noMove="1" noResize="1" noEditPoints="1" noAdjustHandles="1" noChangeArrowheads="1" noChangeShapeType="1" noTextEdit="1"/>
                </p:cNvSpPr>
                <p:nvPr/>
              </p:nvSpPr>
              <p:spPr>
                <a:xfrm>
                  <a:off x="3337286" y="4817487"/>
                  <a:ext cx="257695" cy="257695"/>
                </a:xfrm>
                <a:prstGeom prst="rect">
                  <a:avLst/>
                </a:prstGeom>
                <a:blipFill rotWithShape="0">
                  <a:blip r:embed="rId25"/>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7" name="Rectangle 226"/>
                <p:cNvSpPr/>
                <p:nvPr/>
              </p:nvSpPr>
              <p:spPr>
                <a:xfrm>
                  <a:off x="4219142"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27" name="Rectangle 226"/>
                <p:cNvSpPr>
                  <a:spLocks noRot="1" noChangeAspect="1" noMove="1" noResize="1" noEditPoints="1" noAdjustHandles="1" noChangeArrowheads="1" noChangeShapeType="1" noTextEdit="1"/>
                </p:cNvSpPr>
                <p:nvPr/>
              </p:nvSpPr>
              <p:spPr>
                <a:xfrm>
                  <a:off x="4219142" y="4817487"/>
                  <a:ext cx="257695" cy="257695"/>
                </a:xfrm>
                <a:prstGeom prst="rect">
                  <a:avLst/>
                </a:prstGeom>
                <a:blipFill rotWithShape="0">
                  <a:blip r:embed="rId26"/>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28" name="Straight Arrow Connector 227"/>
            <p:cNvCxnSpPr/>
            <p:nvPr/>
          </p:nvCxnSpPr>
          <p:spPr>
            <a:xfrm rot="16200000">
              <a:off x="4571382" y="3885275"/>
              <a:ext cx="0" cy="1285977"/>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4244211" y="4365908"/>
              <a:ext cx="654346"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causal</a:t>
              </a:r>
              <a:endParaRPr lang="en-US" sz="1400" dirty="0">
                <a:latin typeface="Frutiger LT Std 45 Light" charset="0"/>
                <a:ea typeface="Frutiger LT Std 45 Light" charset="0"/>
                <a:cs typeface="Frutiger LT Std 45 Light" charset="0"/>
              </a:endParaRPr>
            </a:p>
          </p:txBody>
        </p:sp>
      </p:grpSp>
      <mc:AlternateContent xmlns:mc="http://schemas.openxmlformats.org/markup-compatibility/2006" xmlns:a14="http://schemas.microsoft.com/office/drawing/2010/main">
        <mc:Choice Requires="a14">
          <p:sp>
            <p:nvSpPr>
              <p:cNvPr id="236" name="Rectangle 235"/>
              <p:cNvSpPr/>
              <p:nvPr/>
            </p:nvSpPr>
            <p:spPr>
              <a:xfrm>
                <a:off x="1575342" y="396006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6" name="Rectangle 235"/>
              <p:cNvSpPr>
                <a:spLocks noRot="1" noChangeAspect="1" noMove="1" noResize="1" noEditPoints="1" noAdjustHandles="1" noChangeArrowheads="1" noChangeShapeType="1" noTextEdit="1"/>
              </p:cNvSpPr>
              <p:nvPr/>
            </p:nvSpPr>
            <p:spPr>
              <a:xfrm>
                <a:off x="1575342" y="3960064"/>
                <a:ext cx="257695" cy="257695"/>
              </a:xfrm>
              <a:prstGeom prst="rect">
                <a:avLst/>
              </a:prstGeom>
              <a:blipFill rotWithShape="0">
                <a:blip r:embed="rId27"/>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Rectangle 236"/>
              <p:cNvSpPr/>
              <p:nvPr/>
            </p:nvSpPr>
            <p:spPr>
              <a:xfrm>
                <a:off x="2456962" y="395850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7" name="Rectangle 236"/>
              <p:cNvSpPr>
                <a:spLocks noRot="1" noChangeAspect="1" noMove="1" noResize="1" noEditPoints="1" noAdjustHandles="1" noChangeArrowheads="1" noChangeShapeType="1" noTextEdit="1"/>
              </p:cNvSpPr>
              <p:nvPr/>
            </p:nvSpPr>
            <p:spPr>
              <a:xfrm>
                <a:off x="2456962" y="3958505"/>
                <a:ext cx="257695" cy="257695"/>
              </a:xfrm>
              <a:prstGeom prst="rect">
                <a:avLst/>
              </a:prstGeom>
              <a:blipFill rotWithShape="0">
                <a:blip r:embed="rId28"/>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Rectangle 237"/>
              <p:cNvSpPr/>
              <p:nvPr/>
            </p:nvSpPr>
            <p:spPr>
              <a:xfrm>
                <a:off x="2897772" y="395850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8" name="Rectangle 237"/>
              <p:cNvSpPr>
                <a:spLocks noRot="1" noChangeAspect="1" noMove="1" noResize="1" noEditPoints="1" noAdjustHandles="1" noChangeArrowheads="1" noChangeShapeType="1" noTextEdit="1"/>
              </p:cNvSpPr>
              <p:nvPr/>
            </p:nvSpPr>
            <p:spPr>
              <a:xfrm>
                <a:off x="2897772" y="3958504"/>
                <a:ext cx="257695" cy="257695"/>
              </a:xfrm>
              <a:prstGeom prst="rect">
                <a:avLst/>
              </a:prstGeom>
              <a:blipFill rotWithShape="0">
                <a:blip r:embed="rId29"/>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9" name="Rectangle 238"/>
              <p:cNvSpPr/>
              <p:nvPr/>
            </p:nvSpPr>
            <p:spPr>
              <a:xfrm>
                <a:off x="2016152" y="395850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9" name="Rectangle 238"/>
              <p:cNvSpPr>
                <a:spLocks noRot="1" noChangeAspect="1" noMove="1" noResize="1" noEditPoints="1" noAdjustHandles="1" noChangeArrowheads="1" noChangeShapeType="1" noTextEdit="1"/>
              </p:cNvSpPr>
              <p:nvPr/>
            </p:nvSpPr>
            <p:spPr>
              <a:xfrm>
                <a:off x="2016152" y="3958504"/>
                <a:ext cx="257695" cy="257695"/>
              </a:xfrm>
              <a:prstGeom prst="rect">
                <a:avLst/>
              </a:prstGeom>
              <a:blipFill rotWithShape="0">
                <a:blip r:embed="rId30"/>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0" name="Rectangle 239"/>
              <p:cNvSpPr/>
              <p:nvPr/>
            </p:nvSpPr>
            <p:spPr>
              <a:xfrm>
                <a:off x="1134532" y="3957726"/>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40" name="Rectangle 239"/>
              <p:cNvSpPr>
                <a:spLocks noRot="1" noChangeAspect="1" noMove="1" noResize="1" noEditPoints="1" noAdjustHandles="1" noChangeArrowheads="1" noChangeShapeType="1" noTextEdit="1"/>
              </p:cNvSpPr>
              <p:nvPr/>
            </p:nvSpPr>
            <p:spPr>
              <a:xfrm>
                <a:off x="1134532" y="3957726"/>
                <a:ext cx="257695" cy="257695"/>
              </a:xfrm>
              <a:prstGeom prst="rect">
                <a:avLst/>
              </a:prstGeom>
              <a:blipFill rotWithShape="0">
                <a:blip r:embed="rId28"/>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Rectangle 240"/>
              <p:cNvSpPr/>
              <p:nvPr/>
            </p:nvSpPr>
            <p:spPr>
              <a:xfrm>
                <a:off x="693722"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r>
                            <a:rPr lang="en-US" sz="1400" b="1" i="0" smtClean="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41" name="Rectangle 240"/>
              <p:cNvSpPr>
                <a:spLocks noRot="1" noChangeAspect="1" noMove="1" noResize="1" noEditPoints="1" noAdjustHandles="1" noChangeArrowheads="1" noChangeShapeType="1" noTextEdit="1"/>
              </p:cNvSpPr>
              <p:nvPr/>
            </p:nvSpPr>
            <p:spPr>
              <a:xfrm>
                <a:off x="693722" y="3957725"/>
                <a:ext cx="257695" cy="257695"/>
              </a:xfrm>
              <a:prstGeom prst="rect">
                <a:avLst/>
              </a:prstGeom>
              <a:blipFill rotWithShape="0">
                <a:blip r:embed="rId31"/>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42" name="TextBox 241"/>
          <p:cNvSpPr txBox="1"/>
          <p:nvPr/>
        </p:nvSpPr>
        <p:spPr>
          <a:xfrm>
            <a:off x="271588" y="3846898"/>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grpSp>
        <p:nvGrpSpPr>
          <p:cNvPr id="47" name="Group 46"/>
          <p:cNvGrpSpPr/>
          <p:nvPr/>
        </p:nvGrpSpPr>
        <p:grpSpPr>
          <a:xfrm>
            <a:off x="271588" y="4475978"/>
            <a:ext cx="2882465" cy="600270"/>
            <a:chOff x="271588" y="4475978"/>
            <a:chExt cx="2882465" cy="600270"/>
          </a:xfrm>
        </p:grpSpPr>
        <mc:AlternateContent xmlns:mc="http://schemas.openxmlformats.org/markup-compatibility/2006" xmlns:a14="http://schemas.microsoft.com/office/drawing/2010/main">
          <mc:Choice Requires="a14">
            <p:sp>
              <p:nvSpPr>
                <p:cNvPr id="100" name="Rectangle 99"/>
                <p:cNvSpPr/>
                <p:nvPr/>
              </p:nvSpPr>
              <p:spPr>
                <a:xfrm>
                  <a:off x="2014502" y="4816707"/>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0" name="Rectangle 99"/>
                <p:cNvSpPr>
                  <a:spLocks noRot="1" noChangeAspect="1" noMove="1" noResize="1" noEditPoints="1" noAdjustHandles="1" noChangeArrowheads="1" noChangeShapeType="1" noTextEdit="1"/>
                </p:cNvSpPr>
                <p:nvPr/>
              </p:nvSpPr>
              <p:spPr>
                <a:xfrm>
                  <a:off x="2014502" y="4816707"/>
                  <a:ext cx="257695" cy="257695"/>
                </a:xfrm>
                <a:prstGeom prst="rect">
                  <a:avLst/>
                </a:prstGeom>
                <a:blipFill rotWithShape="0">
                  <a:blip r:embed="rId32"/>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p:cNvSpPr/>
                <p:nvPr/>
              </p:nvSpPr>
              <p:spPr>
                <a:xfrm>
                  <a:off x="2455430" y="4816706"/>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1" name="Rectangle 100"/>
                <p:cNvSpPr>
                  <a:spLocks noRot="1" noChangeAspect="1" noMove="1" noResize="1" noEditPoints="1" noAdjustHandles="1" noChangeArrowheads="1" noChangeShapeType="1" noTextEdit="1"/>
                </p:cNvSpPr>
                <p:nvPr/>
              </p:nvSpPr>
              <p:spPr>
                <a:xfrm>
                  <a:off x="2455430" y="4816706"/>
                  <a:ext cx="257695" cy="257695"/>
                </a:xfrm>
                <a:prstGeom prst="rect">
                  <a:avLst/>
                </a:prstGeom>
                <a:blipFill rotWithShape="0">
                  <a:blip r:embed="rId33"/>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101"/>
                <p:cNvSpPr/>
                <p:nvPr/>
              </p:nvSpPr>
              <p:spPr>
                <a:xfrm>
                  <a:off x="1573574" y="4816706"/>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2" name="Rectangle 101"/>
                <p:cNvSpPr>
                  <a:spLocks noRot="1" noChangeAspect="1" noMove="1" noResize="1" noEditPoints="1" noAdjustHandles="1" noChangeArrowheads="1" noChangeShapeType="1" noTextEdit="1"/>
                </p:cNvSpPr>
                <p:nvPr/>
              </p:nvSpPr>
              <p:spPr>
                <a:xfrm>
                  <a:off x="1573574" y="4816706"/>
                  <a:ext cx="257695" cy="257695"/>
                </a:xfrm>
                <a:prstGeom prst="rect">
                  <a:avLst/>
                </a:prstGeom>
                <a:blipFill rotWithShape="0">
                  <a:blip r:embed="rId34"/>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Rectangle 153"/>
                <p:cNvSpPr/>
                <p:nvPr/>
              </p:nvSpPr>
              <p:spPr>
                <a:xfrm>
                  <a:off x="1132646" y="4818553"/>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m:t>
                            </m:r>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54" name="Rectangle 153"/>
                <p:cNvSpPr>
                  <a:spLocks noRot="1" noChangeAspect="1" noMove="1" noResize="1" noEditPoints="1" noAdjustHandles="1" noChangeArrowheads="1" noChangeShapeType="1" noTextEdit="1"/>
                </p:cNvSpPr>
                <p:nvPr/>
              </p:nvSpPr>
              <p:spPr>
                <a:xfrm>
                  <a:off x="1132646" y="4818553"/>
                  <a:ext cx="257695" cy="257695"/>
                </a:xfrm>
                <a:prstGeom prst="rect">
                  <a:avLst/>
                </a:prstGeom>
                <a:blipFill rotWithShape="0">
                  <a:blip r:embed="rId35"/>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Rectangle 154"/>
                <p:cNvSpPr/>
                <p:nvPr/>
              </p:nvSpPr>
              <p:spPr>
                <a:xfrm>
                  <a:off x="691718" y="4818552"/>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55" name="Rectangle 154"/>
                <p:cNvSpPr>
                  <a:spLocks noRot="1" noChangeAspect="1" noMove="1" noResize="1" noEditPoints="1" noAdjustHandles="1" noChangeArrowheads="1" noChangeShapeType="1" noTextEdit="1"/>
                </p:cNvSpPr>
                <p:nvPr/>
              </p:nvSpPr>
              <p:spPr>
                <a:xfrm>
                  <a:off x="691718" y="4818552"/>
                  <a:ext cx="257695" cy="257695"/>
                </a:xfrm>
                <a:prstGeom prst="rect">
                  <a:avLst/>
                </a:prstGeom>
                <a:blipFill rotWithShape="0">
                  <a:blip r:embed="rId36"/>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06" name="TextBox 205"/>
            <p:cNvSpPr txBox="1"/>
            <p:nvPr/>
          </p:nvSpPr>
          <p:spPr>
            <a:xfrm>
              <a:off x="271588" y="4702681"/>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sp>
          <p:nvSpPr>
            <p:cNvPr id="212" name="TextBox 211"/>
            <p:cNvSpPr txBox="1"/>
            <p:nvPr/>
          </p:nvSpPr>
          <p:spPr>
            <a:xfrm>
              <a:off x="1333730" y="4475978"/>
              <a:ext cx="1181735"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infinite series</a:t>
              </a:r>
              <a:endParaRPr lang="en-US" sz="14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244" name="Rectangle 243"/>
                <p:cNvSpPr/>
                <p:nvPr/>
              </p:nvSpPr>
              <p:spPr>
                <a:xfrm>
                  <a:off x="2896358" y="4818266"/>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smtClean="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44" name="Rectangle 243"/>
                <p:cNvSpPr>
                  <a:spLocks noRot="1" noChangeAspect="1" noMove="1" noResize="1" noEditPoints="1" noAdjustHandles="1" noChangeArrowheads="1" noChangeShapeType="1" noTextEdit="1"/>
                </p:cNvSpPr>
                <p:nvPr/>
              </p:nvSpPr>
              <p:spPr>
                <a:xfrm>
                  <a:off x="2896358" y="4818266"/>
                  <a:ext cx="257695" cy="257695"/>
                </a:xfrm>
                <a:prstGeom prst="rect">
                  <a:avLst/>
                </a:prstGeom>
                <a:blipFill rotWithShape="0">
                  <a:blip r:embed="rId37"/>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48" name="Group 47"/>
          <p:cNvGrpSpPr/>
          <p:nvPr/>
        </p:nvGrpSpPr>
        <p:grpSpPr>
          <a:xfrm>
            <a:off x="703496" y="1706164"/>
            <a:ext cx="2320178" cy="3764437"/>
            <a:chOff x="703496" y="1706164"/>
            <a:chExt cx="2320178" cy="3764437"/>
          </a:xfrm>
        </p:grpSpPr>
        <p:grpSp>
          <p:nvGrpSpPr>
            <p:cNvPr id="27" name="Group 26"/>
            <p:cNvGrpSpPr/>
            <p:nvPr/>
          </p:nvGrpSpPr>
          <p:grpSpPr>
            <a:xfrm>
              <a:off x="703496" y="1706164"/>
              <a:ext cx="1035813" cy="307777"/>
              <a:chOff x="703496" y="1706164"/>
              <a:chExt cx="1035813" cy="307777"/>
            </a:xfrm>
          </p:grpSpPr>
          <mc:AlternateContent xmlns:mc="http://schemas.openxmlformats.org/markup-compatibility/2006" xmlns:a14="http://schemas.microsoft.com/office/drawing/2010/main">
            <mc:Choice Requires="a14">
              <p:sp>
                <p:nvSpPr>
                  <p:cNvPr id="183" name="Rectangle 182"/>
                  <p:cNvSpPr/>
                  <p:nvPr/>
                </p:nvSpPr>
                <p:spPr>
                  <a:xfrm>
                    <a:off x="703496" y="1731205"/>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83" name="Rectangle 182"/>
                  <p:cNvSpPr>
                    <a:spLocks noRot="1" noChangeAspect="1" noMove="1" noResize="1" noEditPoints="1" noAdjustHandles="1" noChangeArrowheads="1" noChangeShapeType="1" noTextEdit="1"/>
                  </p:cNvSpPr>
                  <p:nvPr/>
                </p:nvSpPr>
                <p:spPr>
                  <a:xfrm>
                    <a:off x="703496" y="1731205"/>
                    <a:ext cx="257695" cy="257695"/>
                  </a:xfrm>
                  <a:prstGeom prst="rect">
                    <a:avLst/>
                  </a:prstGeom>
                  <a:blipFill rotWithShape="0">
                    <a:blip r:embed="rId38"/>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Box 183"/>
                  <p:cNvSpPr txBox="1"/>
                  <p:nvPr/>
                </p:nvSpPr>
                <p:spPr>
                  <a:xfrm>
                    <a:off x="965371" y="1706164"/>
                    <a:ext cx="574260"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t>
                    </a:r>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1</m:t>
                            </m:r>
                          </m:sub>
                        </m:sSub>
                      </m:oMath>
                    </a14:m>
                    <a:endParaRPr lang="en-US" sz="1400" dirty="0">
                      <a:latin typeface="Frutiger LT Std 45 Light" charset="0"/>
                      <a:ea typeface="Frutiger LT Std 45 Light" charset="0"/>
                      <a:cs typeface="Frutiger LT Std 45 Light" charset="0"/>
                    </a:endParaRPr>
                  </a:p>
                </p:txBody>
              </p:sp>
            </mc:Choice>
            <mc:Fallback xmlns="">
              <p:sp>
                <p:nvSpPr>
                  <p:cNvPr id="184" name="TextBox 183"/>
                  <p:cNvSpPr txBox="1">
                    <a:spLocks noRot="1" noChangeAspect="1" noMove="1" noResize="1" noEditPoints="1" noAdjustHandles="1" noChangeArrowheads="1" noChangeShapeType="1" noTextEdit="1"/>
                  </p:cNvSpPr>
                  <p:nvPr/>
                </p:nvSpPr>
                <p:spPr>
                  <a:xfrm>
                    <a:off x="965371" y="1706164"/>
                    <a:ext cx="574260" cy="307777"/>
                  </a:xfrm>
                  <a:prstGeom prst="rect">
                    <a:avLst/>
                  </a:prstGeom>
                  <a:blipFill rotWithShape="0">
                    <a:blip r:embed="rId39"/>
                    <a:stretch>
                      <a:fillRect l="-3158" t="-86000" b="-1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Rectangle 184"/>
                  <p:cNvSpPr/>
                  <p:nvPr/>
                </p:nvSpPr>
                <p:spPr>
                  <a:xfrm>
                    <a:off x="1481614" y="173120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85" name="Rectangle 184"/>
                  <p:cNvSpPr>
                    <a:spLocks noRot="1" noChangeAspect="1" noMove="1" noResize="1" noEditPoints="1" noAdjustHandles="1" noChangeArrowheads="1" noChangeShapeType="1" noTextEdit="1"/>
                  </p:cNvSpPr>
                  <p:nvPr/>
                </p:nvSpPr>
                <p:spPr>
                  <a:xfrm>
                    <a:off x="1481614" y="1731205"/>
                    <a:ext cx="257695" cy="257695"/>
                  </a:xfrm>
                  <a:prstGeom prst="rect">
                    <a:avLst/>
                  </a:prstGeom>
                  <a:blipFill rotWithShape="0">
                    <a:blip r:embed="rId40"/>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245" name="Group 244"/>
            <p:cNvGrpSpPr/>
            <p:nvPr/>
          </p:nvGrpSpPr>
          <p:grpSpPr>
            <a:xfrm>
              <a:off x="853776" y="5162824"/>
              <a:ext cx="2169898" cy="307777"/>
              <a:chOff x="853776" y="5162824"/>
              <a:chExt cx="2169898" cy="307777"/>
            </a:xfrm>
          </p:grpSpPr>
          <p:sp>
            <p:nvSpPr>
              <p:cNvPr id="246" name="Freeform 245"/>
              <p:cNvSpPr/>
              <p:nvPr/>
            </p:nvSpPr>
            <p:spPr>
              <a:xfrm flipH="1" flipV="1">
                <a:off x="2688971" y="5175342"/>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TextBox 246"/>
              <p:cNvSpPr txBox="1"/>
              <p:nvPr/>
            </p:nvSpPr>
            <p:spPr>
              <a:xfrm flipH="1">
                <a:off x="853776" y="5162824"/>
                <a:ext cx="1859803" cy="307777"/>
              </a:xfrm>
              <a:prstGeom prst="rect">
                <a:avLst/>
              </a:prstGeom>
              <a:solidFill>
                <a:schemeClr val="bg1"/>
              </a:solidFill>
            </p:spPr>
            <p:txBody>
              <a:bodyPr wrap="none" rtlCol="0">
                <a:spAutoFit/>
              </a:bodyPr>
              <a:lstStyle/>
              <a:p>
                <a:pPr algn="r"/>
                <a:r>
                  <a:rPr lang="en-US" sz="1400" dirty="0" smtClean="0">
                    <a:latin typeface="Frutiger LT Std 45 Light" charset="0"/>
                    <a:ea typeface="Frutiger LT Std 45 Light" charset="0"/>
                    <a:cs typeface="Frutiger LT Std 45 Light" charset="0"/>
                  </a:rPr>
                  <a:t>initial causal feedback</a:t>
                </a:r>
                <a:endParaRPr lang="en-US" sz="1400" dirty="0">
                  <a:latin typeface="Frutiger LT Std 45 Light" charset="0"/>
                  <a:ea typeface="Frutiger LT Std 45 Light" charset="0"/>
                  <a:cs typeface="Frutiger LT Std 45 Light" charset="0"/>
                </a:endParaRPr>
              </a:p>
            </p:txBody>
          </p:sp>
        </p:grpSp>
      </p:grpSp>
      <p:grpSp>
        <p:nvGrpSpPr>
          <p:cNvPr id="49" name="Group 48"/>
          <p:cNvGrpSpPr/>
          <p:nvPr/>
        </p:nvGrpSpPr>
        <p:grpSpPr>
          <a:xfrm>
            <a:off x="5982854" y="5330193"/>
            <a:ext cx="2889189" cy="603191"/>
            <a:chOff x="5982854" y="5330193"/>
            <a:chExt cx="2889189" cy="603191"/>
          </a:xfrm>
        </p:grpSpPr>
        <mc:AlternateContent xmlns:mc="http://schemas.openxmlformats.org/markup-compatibility/2006" xmlns:a14="http://schemas.microsoft.com/office/drawing/2010/main">
          <mc:Choice Requires="a14">
            <p:sp>
              <p:nvSpPr>
                <p:cNvPr id="123" name="Rectangle 122"/>
                <p:cNvSpPr/>
                <p:nvPr/>
              </p:nvSpPr>
              <p:spPr>
                <a:xfrm>
                  <a:off x="6423782" y="5671662"/>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8</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3" name="Rectangle 122"/>
                <p:cNvSpPr>
                  <a:spLocks noRot="1" noChangeAspect="1" noMove="1" noResize="1" noEditPoints="1" noAdjustHandles="1" noChangeArrowheads="1" noChangeShapeType="1" noTextEdit="1"/>
                </p:cNvSpPr>
                <p:nvPr/>
              </p:nvSpPr>
              <p:spPr>
                <a:xfrm>
                  <a:off x="6423782" y="5671662"/>
                  <a:ext cx="257695" cy="257695"/>
                </a:xfrm>
                <a:prstGeom prst="rect">
                  <a:avLst/>
                </a:prstGeom>
                <a:blipFill rotWithShape="0">
                  <a:blip r:embed="rId41"/>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7305638" y="5670103"/>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10</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7305638" y="5670103"/>
                  <a:ext cx="257695" cy="257695"/>
                </a:xfrm>
                <a:prstGeom prst="rect">
                  <a:avLst/>
                </a:prstGeom>
                <a:blipFill rotWithShape="0">
                  <a:blip r:embed="rId42"/>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p:cNvSpPr/>
                <p:nvPr/>
              </p:nvSpPr>
              <p:spPr>
                <a:xfrm>
                  <a:off x="6864710" y="5670102"/>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9</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5" name="Rectangle 124"/>
                <p:cNvSpPr>
                  <a:spLocks noRot="1" noChangeAspect="1" noMove="1" noResize="1" noEditPoints="1" noAdjustHandles="1" noChangeArrowheads="1" noChangeShapeType="1" noTextEdit="1"/>
                </p:cNvSpPr>
                <p:nvPr/>
              </p:nvSpPr>
              <p:spPr>
                <a:xfrm>
                  <a:off x="6864710" y="5670102"/>
                  <a:ext cx="257695" cy="257695"/>
                </a:xfrm>
                <a:prstGeom prst="rect">
                  <a:avLst/>
                </a:prstGeom>
                <a:blipFill rotWithShape="0">
                  <a:blip r:embed="rId43"/>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Rectangle 143"/>
                <p:cNvSpPr/>
                <p:nvPr/>
              </p:nvSpPr>
              <p:spPr>
                <a:xfrm>
                  <a:off x="7746566" y="5671662"/>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11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4" name="Rectangle 143"/>
                <p:cNvSpPr>
                  <a:spLocks noRot="1" noChangeAspect="1" noMove="1" noResize="1" noEditPoints="1" noAdjustHandles="1" noChangeArrowheads="1" noChangeShapeType="1" noTextEdit="1"/>
                </p:cNvSpPr>
                <p:nvPr/>
              </p:nvSpPr>
              <p:spPr>
                <a:xfrm>
                  <a:off x="7746566" y="5671662"/>
                  <a:ext cx="257695" cy="257695"/>
                </a:xfrm>
                <a:prstGeom prst="rect">
                  <a:avLst/>
                </a:prstGeom>
                <a:blipFill rotWithShape="0">
                  <a:blip r:embed="rId44"/>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Rectangle 145"/>
                <p:cNvSpPr/>
                <p:nvPr/>
              </p:nvSpPr>
              <p:spPr>
                <a:xfrm>
                  <a:off x="8187486" y="5670102"/>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12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6" name="Rectangle 145"/>
                <p:cNvSpPr>
                  <a:spLocks noRot="1" noChangeAspect="1" noMove="1" noResize="1" noEditPoints="1" noAdjustHandles="1" noChangeArrowheads="1" noChangeShapeType="1" noTextEdit="1"/>
                </p:cNvSpPr>
                <p:nvPr/>
              </p:nvSpPr>
              <p:spPr>
                <a:xfrm>
                  <a:off x="8187486" y="5670102"/>
                  <a:ext cx="257695" cy="257695"/>
                </a:xfrm>
                <a:prstGeom prst="rect">
                  <a:avLst/>
                </a:prstGeom>
                <a:blipFill rotWithShape="0">
                  <a:blip r:embed="rId45"/>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81" name="TextBox 180"/>
            <p:cNvSpPr txBox="1"/>
            <p:nvPr/>
          </p:nvSpPr>
          <p:spPr>
            <a:xfrm>
              <a:off x="8456544" y="5558465"/>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sp>
          <p:nvSpPr>
            <p:cNvPr id="216" name="TextBox 215"/>
            <p:cNvSpPr txBox="1"/>
            <p:nvPr/>
          </p:nvSpPr>
          <p:spPr>
            <a:xfrm>
              <a:off x="6630673" y="5330193"/>
              <a:ext cx="1181735"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infinite series</a:t>
              </a:r>
              <a:endParaRPr lang="en-US" sz="14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218" name="Rectangle 217"/>
                <p:cNvSpPr/>
                <p:nvPr/>
              </p:nvSpPr>
              <p:spPr>
                <a:xfrm flipH="1">
                  <a:off x="5982854" y="5675689"/>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8" name="Rectangle 217"/>
                <p:cNvSpPr>
                  <a:spLocks noRot="1" noChangeAspect="1" noMove="1" noResize="1" noEditPoints="1" noAdjustHandles="1" noChangeArrowheads="1" noChangeShapeType="1" noTextEdit="1"/>
                </p:cNvSpPr>
                <p:nvPr/>
              </p:nvSpPr>
              <p:spPr>
                <a:xfrm flipH="1">
                  <a:off x="5982854" y="5675689"/>
                  <a:ext cx="257695" cy="257695"/>
                </a:xfrm>
                <a:prstGeom prst="rect">
                  <a:avLst/>
                </a:prstGeom>
                <a:blipFill rotWithShape="0">
                  <a:blip r:embed="rId46"/>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50" name="Group 49"/>
          <p:cNvGrpSpPr/>
          <p:nvPr/>
        </p:nvGrpSpPr>
        <p:grpSpPr>
          <a:xfrm>
            <a:off x="703495" y="2223038"/>
            <a:ext cx="7870371" cy="4117816"/>
            <a:chOff x="703495" y="2223038"/>
            <a:chExt cx="7870371" cy="4117816"/>
          </a:xfrm>
        </p:grpSpPr>
        <p:grpSp>
          <p:nvGrpSpPr>
            <p:cNvPr id="45" name="Group 44"/>
            <p:cNvGrpSpPr/>
            <p:nvPr/>
          </p:nvGrpSpPr>
          <p:grpSpPr>
            <a:xfrm>
              <a:off x="703495" y="2223038"/>
              <a:ext cx="1838535" cy="307777"/>
              <a:chOff x="703495" y="2223038"/>
              <a:chExt cx="1838535" cy="307777"/>
            </a:xfrm>
          </p:grpSpPr>
          <mc:AlternateContent xmlns:mc="http://schemas.openxmlformats.org/markup-compatibility/2006" xmlns:a14="http://schemas.microsoft.com/office/drawing/2010/main">
            <mc:Choice Requires="a14">
              <p:sp>
                <p:nvSpPr>
                  <p:cNvPr id="187" name="TextBox 186"/>
                  <p:cNvSpPr txBox="1"/>
                  <p:nvPr/>
                </p:nvSpPr>
                <p:spPr>
                  <a:xfrm>
                    <a:off x="965370" y="2223038"/>
                    <a:ext cx="574260"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t>
                    </a:r>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2</m:t>
                            </m:r>
                          </m:sub>
                        </m:sSub>
                      </m:oMath>
                    </a14:m>
                    <a:endParaRPr lang="en-US" sz="1400" dirty="0">
                      <a:latin typeface="Frutiger LT Std 45 Light" charset="0"/>
                      <a:ea typeface="Frutiger LT Std 45 Light" charset="0"/>
                      <a:cs typeface="Frutiger LT Std 45 Light" charset="0"/>
                    </a:endParaRPr>
                  </a:p>
                </p:txBody>
              </p:sp>
            </mc:Choice>
            <mc:Fallback xmlns="">
              <p:sp>
                <p:nvSpPr>
                  <p:cNvPr id="187" name="TextBox 186"/>
                  <p:cNvSpPr txBox="1">
                    <a:spLocks noRot="1" noChangeAspect="1" noMove="1" noResize="1" noEditPoints="1" noAdjustHandles="1" noChangeArrowheads="1" noChangeShapeType="1" noTextEdit="1"/>
                  </p:cNvSpPr>
                  <p:nvPr/>
                </p:nvSpPr>
                <p:spPr>
                  <a:xfrm>
                    <a:off x="965370" y="2223038"/>
                    <a:ext cx="574260" cy="307777"/>
                  </a:xfrm>
                  <a:prstGeom prst="rect">
                    <a:avLst/>
                  </a:prstGeom>
                  <a:blipFill rotWithShape="0">
                    <a:blip r:embed="rId47"/>
                    <a:stretch>
                      <a:fillRect l="-3158" t="-86000" b="-1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Rectangle 188"/>
                  <p:cNvSpPr/>
                  <p:nvPr/>
                </p:nvSpPr>
                <p:spPr>
                  <a:xfrm flipH="1">
                    <a:off x="703495" y="2248079"/>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i="1">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89" name="Rectangle 188"/>
                  <p:cNvSpPr>
                    <a:spLocks noRot="1" noChangeAspect="1" noMove="1" noResize="1" noEditPoints="1" noAdjustHandles="1" noChangeArrowheads="1" noChangeShapeType="1" noTextEdit="1"/>
                  </p:cNvSpPr>
                  <p:nvPr/>
                </p:nvSpPr>
                <p:spPr>
                  <a:xfrm flipH="1">
                    <a:off x="703495" y="2248079"/>
                    <a:ext cx="257695" cy="257695"/>
                  </a:xfrm>
                  <a:prstGeom prst="rect">
                    <a:avLst/>
                  </a:prstGeom>
                  <a:blipFill rotWithShape="0">
                    <a:blip r:embed="rId48"/>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p:cNvSpPr txBox="1"/>
                  <p:nvPr/>
                </p:nvSpPr>
                <p:spPr>
                  <a:xfrm>
                    <a:off x="1760024" y="2223038"/>
                    <a:ext cx="578428"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t>
                    </a:r>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3</m:t>
                            </m:r>
                          </m:sub>
                        </m:sSub>
                      </m:oMath>
                    </a14:m>
                    <a:endParaRPr lang="en-US" sz="1400" dirty="0">
                      <a:latin typeface="Frutiger LT Std 45 Light" charset="0"/>
                      <a:ea typeface="Frutiger LT Std 45 Light" charset="0"/>
                      <a:cs typeface="Frutiger LT Std 45 Light" charset="0"/>
                    </a:endParaRPr>
                  </a:p>
                </p:txBody>
              </p:sp>
            </mc:Choice>
            <mc:Fallback xmlns="">
              <p:sp>
                <p:nvSpPr>
                  <p:cNvPr id="190" name="TextBox 189"/>
                  <p:cNvSpPr txBox="1">
                    <a:spLocks noRot="1" noChangeAspect="1" noMove="1" noResize="1" noEditPoints="1" noAdjustHandles="1" noChangeArrowheads="1" noChangeShapeType="1" noTextEdit="1"/>
                  </p:cNvSpPr>
                  <p:nvPr/>
                </p:nvSpPr>
                <p:spPr>
                  <a:xfrm>
                    <a:off x="1760024" y="2223038"/>
                    <a:ext cx="578428" cy="307777"/>
                  </a:xfrm>
                  <a:prstGeom prst="rect">
                    <a:avLst/>
                  </a:prstGeom>
                  <a:blipFill rotWithShape="0">
                    <a:blip r:embed="rId49"/>
                    <a:stretch>
                      <a:fillRect l="-3158" t="-86000" b="-1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Rectangle 191"/>
                  <p:cNvSpPr/>
                  <p:nvPr/>
                </p:nvSpPr>
                <p:spPr>
                  <a:xfrm>
                    <a:off x="1481613" y="2248079"/>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2" name="Rectangle 191"/>
                  <p:cNvSpPr>
                    <a:spLocks noRot="1" noChangeAspect="1" noMove="1" noResize="1" noEditPoints="1" noAdjustHandles="1" noChangeArrowheads="1" noChangeShapeType="1" noTextEdit="1"/>
                  </p:cNvSpPr>
                  <p:nvPr/>
                </p:nvSpPr>
                <p:spPr>
                  <a:xfrm>
                    <a:off x="1481613" y="2248079"/>
                    <a:ext cx="257695" cy="257695"/>
                  </a:xfrm>
                  <a:prstGeom prst="rect">
                    <a:avLst/>
                  </a:prstGeom>
                  <a:blipFill rotWithShape="0">
                    <a:blip r:embed="rId50"/>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Rectangle 192"/>
                  <p:cNvSpPr/>
                  <p:nvPr/>
                </p:nvSpPr>
                <p:spPr>
                  <a:xfrm>
                    <a:off x="2284335" y="2248079"/>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3" name="Rectangle 192"/>
                  <p:cNvSpPr>
                    <a:spLocks noRot="1" noChangeAspect="1" noMove="1" noResize="1" noEditPoints="1" noAdjustHandles="1" noChangeArrowheads="1" noChangeShapeType="1" noTextEdit="1"/>
                  </p:cNvSpPr>
                  <p:nvPr/>
                </p:nvSpPr>
                <p:spPr>
                  <a:xfrm>
                    <a:off x="2284335" y="2248079"/>
                    <a:ext cx="257695" cy="257695"/>
                  </a:xfrm>
                  <a:prstGeom prst="rect">
                    <a:avLst/>
                  </a:prstGeom>
                  <a:blipFill rotWithShape="0">
                    <a:blip r:embed="rId51"/>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248" name="Group 247"/>
            <p:cNvGrpSpPr/>
            <p:nvPr/>
          </p:nvGrpSpPr>
          <p:grpSpPr>
            <a:xfrm>
              <a:off x="6115426" y="6033077"/>
              <a:ext cx="2458440" cy="307777"/>
              <a:chOff x="6115426" y="6033077"/>
              <a:chExt cx="2458440" cy="307777"/>
            </a:xfrm>
          </p:grpSpPr>
          <p:sp>
            <p:nvSpPr>
              <p:cNvPr id="249" name="Freeform 248"/>
              <p:cNvSpPr/>
              <p:nvPr/>
            </p:nvSpPr>
            <p:spPr>
              <a:xfrm flipV="1">
                <a:off x="6115426" y="6037131"/>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TextBox 249"/>
              <p:cNvSpPr txBox="1"/>
              <p:nvPr/>
            </p:nvSpPr>
            <p:spPr>
              <a:xfrm>
                <a:off x="6425521" y="6033077"/>
                <a:ext cx="2148345"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initial anticausal feedback</a:t>
                </a:r>
                <a:endParaRPr lang="en-US" sz="1400" dirty="0">
                  <a:latin typeface="Frutiger LT Std 45 Light" charset="0"/>
                  <a:ea typeface="Frutiger LT Std 45 Light" charset="0"/>
                  <a:cs typeface="Frutiger LT Std 45 Light" charset="0"/>
                </a:endParaRPr>
              </a:p>
            </p:txBody>
          </p:sp>
        </p:grpSp>
      </p:grpSp>
      <p:grpSp>
        <p:nvGrpSpPr>
          <p:cNvPr id="13" name="Group 12"/>
          <p:cNvGrpSpPr/>
          <p:nvPr/>
        </p:nvGrpSpPr>
        <p:grpSpPr>
          <a:xfrm>
            <a:off x="5982854" y="3614350"/>
            <a:ext cx="2889189" cy="602630"/>
            <a:chOff x="5982854" y="3614350"/>
            <a:chExt cx="2889189" cy="602630"/>
          </a:xfrm>
        </p:grpSpPr>
        <mc:AlternateContent xmlns:mc="http://schemas.openxmlformats.org/markup-compatibility/2006" xmlns:a14="http://schemas.microsoft.com/office/drawing/2010/main">
          <mc:Choice Requires="a14">
            <p:sp>
              <p:nvSpPr>
                <p:cNvPr id="230" name="Rectangle 229"/>
                <p:cNvSpPr/>
                <p:nvPr/>
              </p:nvSpPr>
              <p:spPr>
                <a:xfrm>
                  <a:off x="6424252"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0" name="Rectangle 229"/>
                <p:cNvSpPr>
                  <a:spLocks noRot="1" noChangeAspect="1" noMove="1" noResize="1" noEditPoints="1" noAdjustHandles="1" noChangeArrowheads="1" noChangeShapeType="1" noTextEdit="1"/>
                </p:cNvSpPr>
                <p:nvPr/>
              </p:nvSpPr>
              <p:spPr>
                <a:xfrm>
                  <a:off x="6424252" y="3959285"/>
                  <a:ext cx="257695" cy="257695"/>
                </a:xfrm>
                <a:prstGeom prst="rect">
                  <a:avLst/>
                </a:prstGeom>
                <a:blipFill rotWithShape="0">
                  <a:blip r:embed="rId52"/>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1" name="Rectangle 230"/>
                <p:cNvSpPr/>
                <p:nvPr/>
              </p:nvSpPr>
              <p:spPr>
                <a:xfrm>
                  <a:off x="7305872" y="3957726"/>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1" name="Rectangle 230"/>
                <p:cNvSpPr>
                  <a:spLocks noRot="1" noChangeAspect="1" noMove="1" noResize="1" noEditPoints="1" noAdjustHandles="1" noChangeArrowheads="1" noChangeShapeType="1" noTextEdit="1"/>
                </p:cNvSpPr>
                <p:nvPr/>
              </p:nvSpPr>
              <p:spPr>
                <a:xfrm>
                  <a:off x="7305872" y="3957726"/>
                  <a:ext cx="257695" cy="257695"/>
                </a:xfrm>
                <a:prstGeom prst="rect">
                  <a:avLst/>
                </a:prstGeom>
                <a:blipFill rotWithShape="0">
                  <a:blip r:embed="rId53"/>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2" name="Rectangle 231"/>
                <p:cNvSpPr/>
                <p:nvPr/>
              </p:nvSpPr>
              <p:spPr>
                <a:xfrm>
                  <a:off x="5982854"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2" name="Rectangle 231"/>
                <p:cNvSpPr>
                  <a:spLocks noRot="1" noChangeAspect="1" noMove="1" noResize="1" noEditPoints="1" noAdjustHandles="1" noChangeArrowheads="1" noChangeShapeType="1" noTextEdit="1"/>
                </p:cNvSpPr>
                <p:nvPr/>
              </p:nvSpPr>
              <p:spPr>
                <a:xfrm>
                  <a:off x="5982854" y="3957725"/>
                  <a:ext cx="257695" cy="257695"/>
                </a:xfrm>
                <a:prstGeom prst="rect">
                  <a:avLst/>
                </a:prstGeom>
                <a:blipFill rotWithShape="0">
                  <a:blip r:embed="rId53"/>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3" name="Rectangle 232"/>
                <p:cNvSpPr/>
                <p:nvPr/>
              </p:nvSpPr>
              <p:spPr>
                <a:xfrm>
                  <a:off x="6865062"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3" name="Rectangle 232"/>
                <p:cNvSpPr>
                  <a:spLocks noRot="1" noChangeAspect="1" noMove="1" noResize="1" noEditPoints="1" noAdjustHandles="1" noChangeArrowheads="1" noChangeShapeType="1" noTextEdit="1"/>
                </p:cNvSpPr>
                <p:nvPr/>
              </p:nvSpPr>
              <p:spPr>
                <a:xfrm>
                  <a:off x="6865062" y="3957725"/>
                  <a:ext cx="257695" cy="257695"/>
                </a:xfrm>
                <a:prstGeom prst="rect">
                  <a:avLst/>
                </a:prstGeom>
                <a:blipFill rotWithShape="0">
                  <a:blip r:embed="rId54"/>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Rectangle 233"/>
                <p:cNvSpPr/>
                <p:nvPr/>
              </p:nvSpPr>
              <p:spPr>
                <a:xfrm>
                  <a:off x="7746682"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4" name="Rectangle 233"/>
                <p:cNvSpPr>
                  <a:spLocks noRot="1" noChangeAspect="1" noMove="1" noResize="1" noEditPoints="1" noAdjustHandles="1" noChangeArrowheads="1" noChangeShapeType="1" noTextEdit="1"/>
                </p:cNvSpPr>
                <p:nvPr/>
              </p:nvSpPr>
              <p:spPr>
                <a:xfrm>
                  <a:off x="7746682" y="3959285"/>
                  <a:ext cx="257695" cy="257695"/>
                </a:xfrm>
                <a:prstGeom prst="rect">
                  <a:avLst/>
                </a:prstGeom>
                <a:blipFill rotWithShape="0">
                  <a:blip r:embed="rId52"/>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Rectangle 234"/>
                <p:cNvSpPr/>
                <p:nvPr/>
              </p:nvSpPr>
              <p:spPr>
                <a:xfrm>
                  <a:off x="8187486"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7</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5" name="Rectangle 234"/>
                <p:cNvSpPr>
                  <a:spLocks noRot="1" noChangeAspect="1" noMove="1" noResize="1" noEditPoints="1" noAdjustHandles="1" noChangeArrowheads="1" noChangeShapeType="1" noTextEdit="1"/>
                </p:cNvSpPr>
                <p:nvPr/>
              </p:nvSpPr>
              <p:spPr>
                <a:xfrm>
                  <a:off x="8187486" y="3957725"/>
                  <a:ext cx="257695" cy="257695"/>
                </a:xfrm>
                <a:prstGeom prst="rect">
                  <a:avLst/>
                </a:prstGeom>
                <a:blipFill rotWithShape="0">
                  <a:blip r:embed="rId54"/>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43" name="TextBox 242"/>
            <p:cNvSpPr txBox="1"/>
            <p:nvPr/>
          </p:nvSpPr>
          <p:spPr>
            <a:xfrm>
              <a:off x="8456544" y="3846898"/>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sp>
          <p:nvSpPr>
            <p:cNvPr id="251" name="TextBox 250"/>
            <p:cNvSpPr txBox="1"/>
            <p:nvPr/>
          </p:nvSpPr>
          <p:spPr>
            <a:xfrm>
              <a:off x="6534477" y="3614350"/>
              <a:ext cx="1359668"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input extension</a:t>
              </a:r>
              <a:endParaRPr lang="en-US" sz="1400" dirty="0">
                <a:latin typeface="Frutiger LT Std 45 Light" charset="0"/>
                <a:ea typeface="Frutiger LT Std 45 Light" charset="0"/>
                <a:cs typeface="Frutiger LT Std 45 Light" charset="0"/>
              </a:endParaRPr>
            </a:p>
          </p:txBody>
        </p:sp>
      </p:grpSp>
      <p:grpSp>
        <p:nvGrpSpPr>
          <p:cNvPr id="60" name="Group 59"/>
          <p:cNvGrpSpPr/>
          <p:nvPr/>
        </p:nvGrpSpPr>
        <p:grpSpPr>
          <a:xfrm>
            <a:off x="3097078" y="1704992"/>
            <a:ext cx="3693904" cy="309752"/>
            <a:chOff x="3097078" y="1704992"/>
            <a:chExt cx="3693904" cy="309752"/>
          </a:xfrm>
        </p:grpSpPr>
        <mc:AlternateContent xmlns:mc="http://schemas.openxmlformats.org/markup-compatibility/2006" xmlns:a14="http://schemas.microsoft.com/office/drawing/2010/main">
          <mc:Choice Requires="a14">
            <p:sp>
              <p:nvSpPr>
                <p:cNvPr id="56" name="TextBox 55"/>
                <p:cNvSpPr txBox="1"/>
                <p:nvPr/>
              </p:nvSpPr>
              <p:spPr>
                <a:xfrm>
                  <a:off x="3097078" y="1704992"/>
                  <a:ext cx="1119474" cy="307777"/>
                </a:xfrm>
                <a:prstGeom prst="rect">
                  <a:avLst/>
                </a:prstGeom>
                <a:solidFill>
                  <a:schemeClr val="bg1"/>
                </a:solidFill>
                <a:ln>
                  <a:noFill/>
                </a:ln>
              </p:spPr>
              <p:txBody>
                <a:bodyPr wrap="non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𝑴</m:t>
                            </m:r>
                          </m:e>
                          <m:sub>
                            <m:r>
                              <a:rPr lang="en-US" sz="1400" i="1">
                                <a:latin typeface="Cambria Math" charset="0"/>
                                <a:ea typeface="Frutiger LT Std 45 Light" charset="0"/>
                                <a:cs typeface="Frutiger LT Std 45 Light" charset="0"/>
                              </a:rPr>
                              <m:t>1</m:t>
                            </m:r>
                          </m:sub>
                        </m:sSub>
                        <m:r>
                          <a:rPr lang="en-US" sz="1400" i="1">
                            <a:latin typeface="Cambria Math" charset="0"/>
                            <a:ea typeface="Frutiger LT Std 45 Light" charset="0"/>
                            <a:cs typeface="Frutiger LT Std 45 Light" charset="0"/>
                          </a:rPr>
                          <m:t>=</m:t>
                        </m:r>
                        <m:sSub>
                          <m:sSubPr>
                            <m:ctrlPr>
                              <a:rPr lang="en-US" sz="1400" b="0" i="1" smtClean="0">
                                <a:latin typeface="Cambria Math" charset="0"/>
                                <a:ea typeface="Frutiger LT Std 45 Light" charset="0"/>
                                <a:cs typeface="Frutiger LT Std 45 Light" charset="0"/>
                              </a:rPr>
                            </m:ctrlPr>
                          </m:sSub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𝑺</m:t>
                                </m:r>
                              </m:e>
                              <m:sub>
                                <m:r>
                                  <a:rPr lang="en-US" sz="1400" i="1">
                                    <a:latin typeface="Cambria Math" charset="0"/>
                                    <a:ea typeface="Frutiger LT Std 45 Light" charset="0"/>
                                    <a:cs typeface="Frutiger LT Std 45 Light" charset="0"/>
                                  </a:rPr>
                                  <m:t>𝐹</m:t>
                                </m:r>
                              </m:sub>
                            </m:sSub>
                            <m:acc>
                              <m:accPr>
                                <m:chr m:val="̅"/>
                                <m:ctrlPr>
                                  <a:rPr lang="en-US" sz="1400" b="1" i="1" smtClean="0">
                                    <a:latin typeface="Cambria Math" charset="0"/>
                                    <a:ea typeface="Frutiger LT Std 45 Light" charset="0"/>
                                    <a:cs typeface="Frutiger LT Std 45 Light" charset="0"/>
                                  </a:rPr>
                                </m:ctrlPr>
                              </m:accPr>
                              <m:e>
                                <m:r>
                                  <a:rPr lang="en-US" sz="1400" b="1" i="1" smtClean="0">
                                    <a:latin typeface="Cambria Math" charset="0"/>
                                    <a:ea typeface="Frutiger LT Std 45 Light" charset="0"/>
                                    <a:cs typeface="Frutiger LT Std 45 Light" charset="0"/>
                                  </a:rPr>
                                  <m:t>𝑨</m:t>
                                </m:r>
                              </m:e>
                            </m:acc>
                          </m:e>
                          <m:sub>
                            <m:r>
                              <a:rPr lang="en-US" sz="1400" b="0" i="1" smtClean="0">
                                <a:latin typeface="Cambria Math" charset="0"/>
                                <a:ea typeface="Frutiger LT Std 45 Light" charset="0"/>
                                <a:cs typeface="Frutiger LT Std 45 Light" charset="0"/>
                              </a:rPr>
                              <m:t>𝐹</m:t>
                            </m:r>
                          </m:sub>
                        </m:sSub>
                      </m:oMath>
                    </m:oMathPara>
                  </a14:m>
                  <a:endParaRPr lang="en-US" sz="1400" dirty="0">
                    <a:latin typeface="Frutiger LT Std 45 Light" charset="0"/>
                    <a:ea typeface="Frutiger LT Std 45 Light" charset="0"/>
                    <a:cs typeface="Frutiger LT Std 45 Light"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097078" y="1704992"/>
                  <a:ext cx="1119474" cy="307777"/>
                </a:xfrm>
                <a:prstGeom prst="rect">
                  <a:avLst/>
                </a:prstGeom>
                <a:blipFill rotWithShape="0">
                  <a:blip r:embed="rId55"/>
                  <a:stretch>
                    <a:fillRect r="-597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5263833" y="1706967"/>
                  <a:ext cx="1527149" cy="307777"/>
                </a:xfrm>
                <a:prstGeom prst="rect">
                  <a:avLst/>
                </a:prstGeom>
              </p:spPr>
              <p:txBody>
                <a:bodyPr wrap="none" anchor="t">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𝑺</m:t>
                            </m:r>
                          </m:e>
                          <m:sub>
                            <m:r>
                              <a:rPr lang="en-US" sz="1400" b="0" i="1" smtClean="0">
                                <a:latin typeface="Cambria Math" charset="0"/>
                                <a:ea typeface="Frutiger LT Std 45 Light" charset="0"/>
                                <a:cs typeface="Frutiger LT Std 45 Light" charset="0"/>
                              </a:rPr>
                              <m:t>𝐹</m:t>
                            </m:r>
                          </m:sub>
                        </m:sSub>
                        <m:r>
                          <a:rPr lang="en-US" sz="1400" b="0" i="1" smtClean="0">
                            <a:latin typeface="Cambria Math" charset="0"/>
                            <a:ea typeface="Frutiger LT Std 45 Light" charset="0"/>
                            <a:cs typeface="Frutiger LT Std 45 Light" charset="0"/>
                          </a:rPr>
                          <m:t>=</m:t>
                        </m:r>
                        <m:sSup>
                          <m:sSupPr>
                            <m:ctrlPr>
                              <a:rPr lang="en-US" sz="1400" i="1">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r>
                                  <a:rPr lang="en-US" sz="1400" b="1" i="1">
                                    <a:latin typeface="Cambria Math" charset="0"/>
                                    <a:ea typeface="Frutiger LT Std 45 Light" charset="0"/>
                                    <a:cs typeface="Frutiger LT Std 45 Light" charset="0"/>
                                  </a:rPr>
                                  <m:t>𝑰</m:t>
                                </m:r>
                                <m:r>
                                  <a:rPr lang="en-US" sz="1400" i="1">
                                    <a:latin typeface="Cambria Math" charset="0"/>
                                    <a:ea typeface="Frutiger LT Std 45 Light" charset="0"/>
                                    <a:cs typeface="Frutiger LT Std 45 Light" charset="0"/>
                                  </a:rPr>
                                  <m:t> −</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𝑟</m:t>
                                    </m:r>
                                  </m:sup>
                                </m:sSubSup>
                              </m:e>
                            </m:d>
                          </m:e>
                          <m:sup>
                            <m:r>
                              <a:rPr lang="en-US" sz="1400" i="1">
                                <a:latin typeface="Cambria Math" charset="0"/>
                                <a:ea typeface="Frutiger LT Std 45 Light" charset="0"/>
                                <a:cs typeface="Frutiger LT Std 45 Light" charset="0"/>
                              </a:rPr>
                              <m:t>−1</m:t>
                            </m:r>
                          </m:sup>
                        </m:sSup>
                      </m:oMath>
                    </m:oMathPara>
                  </a14:m>
                  <a:endParaRPr lang="en-US" sz="1400" dirty="0"/>
                </a:p>
              </p:txBody>
            </p:sp>
          </mc:Choice>
          <mc:Fallback xmlns="">
            <p:sp>
              <p:nvSpPr>
                <p:cNvPr id="58" name="Rectangle 57"/>
                <p:cNvSpPr>
                  <a:spLocks noRot="1" noChangeAspect="1" noMove="1" noResize="1" noEditPoints="1" noAdjustHandles="1" noChangeArrowheads="1" noChangeShapeType="1" noTextEdit="1"/>
                </p:cNvSpPr>
                <p:nvPr/>
              </p:nvSpPr>
              <p:spPr>
                <a:xfrm>
                  <a:off x="5263833" y="1706967"/>
                  <a:ext cx="1527149" cy="307777"/>
                </a:xfrm>
                <a:prstGeom prst="rect">
                  <a:avLst/>
                </a:prstGeom>
                <a:blipFill rotWithShape="0">
                  <a:blip r:embed="rId56"/>
                  <a:stretch>
                    <a:fillRect t="-82353" b="-107843"/>
                  </a:stretch>
                </a:blipFill>
              </p:spPr>
              <p:txBody>
                <a:bodyPr/>
                <a:lstStyle/>
                <a:p>
                  <a:r>
                    <a:rPr lang="en-US">
                      <a:noFill/>
                    </a:rPr>
                    <a:t> </a:t>
                  </a:r>
                </a:p>
              </p:txBody>
            </p:sp>
          </mc:Fallback>
        </mc:AlternateContent>
      </p:grpSp>
      <p:grpSp>
        <p:nvGrpSpPr>
          <p:cNvPr id="61" name="Group 60"/>
          <p:cNvGrpSpPr/>
          <p:nvPr/>
        </p:nvGrpSpPr>
        <p:grpSpPr>
          <a:xfrm>
            <a:off x="3097078" y="2219528"/>
            <a:ext cx="4399674" cy="853575"/>
            <a:chOff x="3097078" y="2219528"/>
            <a:chExt cx="4399674" cy="853575"/>
          </a:xfrm>
        </p:grpSpPr>
        <mc:AlternateContent xmlns:mc="http://schemas.openxmlformats.org/markup-compatibility/2006" xmlns:a14="http://schemas.microsoft.com/office/drawing/2010/main">
          <mc:Choice Requires="a14">
            <p:sp>
              <p:nvSpPr>
                <p:cNvPr id="253" name="TextBox 252"/>
                <p:cNvSpPr txBox="1"/>
                <p:nvPr/>
              </p:nvSpPr>
              <p:spPr>
                <a:xfrm>
                  <a:off x="3097078" y="2219528"/>
                  <a:ext cx="1210203" cy="307777"/>
                </a:xfrm>
                <a:prstGeom prst="rect">
                  <a:avLst/>
                </a:prstGeom>
                <a:solidFill>
                  <a:schemeClr val="bg1"/>
                </a:solidFill>
                <a:ln>
                  <a:noFill/>
                </a:ln>
              </p:spPr>
              <p:txBody>
                <a:bodyPr wrap="non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𝑴</m:t>
                            </m:r>
                          </m:e>
                          <m:sub>
                            <m:r>
                              <a:rPr lang="en-US" sz="1400" i="1">
                                <a:latin typeface="Cambria Math" charset="0"/>
                                <a:ea typeface="Frutiger LT Std 45 Light" charset="0"/>
                                <a:cs typeface="Frutiger LT Std 45 Light" charset="0"/>
                              </a:rPr>
                              <m:t>2</m:t>
                            </m:r>
                          </m:sub>
                        </m:sSub>
                        <m:r>
                          <a:rPr lang="en-US" sz="1400" b="0" i="1" smtClean="0">
                            <a:latin typeface="Cambria Math" charset="0"/>
                            <a:ea typeface="Frutiger LT Std 45 Light" charset="0"/>
                            <a:cs typeface="Frutiger LT Std 45 Light" charset="0"/>
                          </a:rPr>
                          <m:t>=</m:t>
                        </m:r>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𝑺</m:t>
                            </m:r>
                          </m:e>
                          <m:sub>
                            <m:r>
                              <a:rPr lang="en-US" sz="1400" b="0" i="1" smtClean="0">
                                <a:latin typeface="Cambria Math" charset="0"/>
                                <a:ea typeface="Frutiger LT Std 45 Light" charset="0"/>
                                <a:cs typeface="Frutiger LT Std 45 Light" charset="0"/>
                              </a:rPr>
                              <m:t>𝑅𝐹</m:t>
                            </m:r>
                          </m:sub>
                        </m:sSub>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𝑟</m:t>
                            </m:r>
                          </m:sup>
                        </m:sSubSup>
                      </m:oMath>
                    </m:oMathPara>
                  </a14:m>
                  <a:endParaRPr lang="en-US" sz="1400" dirty="0">
                    <a:latin typeface="Frutiger LT Std 45 Light" charset="0"/>
                    <a:ea typeface="Frutiger LT Std 45 Light" charset="0"/>
                    <a:cs typeface="Frutiger LT Std 45 Light" charset="0"/>
                  </a:endParaRPr>
                </a:p>
              </p:txBody>
            </p:sp>
          </mc:Choice>
          <mc:Fallback xmlns="">
            <p:sp>
              <p:nvSpPr>
                <p:cNvPr id="253" name="TextBox 252"/>
                <p:cNvSpPr txBox="1">
                  <a:spLocks noRot="1" noChangeAspect="1" noMove="1" noResize="1" noEditPoints="1" noAdjustHandles="1" noChangeArrowheads="1" noChangeShapeType="1" noTextEdit="1"/>
                </p:cNvSpPr>
                <p:nvPr/>
              </p:nvSpPr>
              <p:spPr>
                <a:xfrm>
                  <a:off x="3097078" y="2219528"/>
                  <a:ext cx="1210203" cy="307777"/>
                </a:xfrm>
                <a:prstGeom prst="rect">
                  <a:avLst/>
                </a:prstGeom>
                <a:blipFill rotWithShape="0">
                  <a:blip r:embed="rId5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p:cNvSpPr txBox="1"/>
                <p:nvPr/>
              </p:nvSpPr>
              <p:spPr>
                <a:xfrm>
                  <a:off x="3097078" y="2758788"/>
                  <a:ext cx="1894365" cy="307777"/>
                </a:xfrm>
                <a:prstGeom prst="rect">
                  <a:avLst/>
                </a:prstGeom>
                <a:solidFill>
                  <a:schemeClr val="bg1"/>
                </a:solidFill>
                <a:ln>
                  <a:noFill/>
                </a:ln>
              </p:spPr>
              <p:txBody>
                <a:bodyPr wrap="none" rtlCol="0" anchor="t">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𝑺</m:t>
                            </m:r>
                          </m:e>
                          <m:sub>
                            <m:r>
                              <a:rPr lang="en-US" sz="1400" i="1">
                                <a:latin typeface="Cambria Math" charset="0"/>
                                <a:ea typeface="Frutiger LT Std 45 Light" charset="0"/>
                                <a:cs typeface="Frutiger LT Std 45 Light" charset="0"/>
                              </a:rPr>
                              <m:t>𝑅𝐹</m:t>
                            </m:r>
                          </m:sub>
                        </m:sSub>
                        <m:r>
                          <a:rPr lang="en-US" sz="1400" b="0" i="1" smtClean="0">
                            <a:latin typeface="Cambria Math" charset="0"/>
                            <a:ea typeface="Frutiger LT Std 45 Light" charset="0"/>
                            <a:cs typeface="Frutiger LT Std 45 Light" charset="0"/>
                          </a:rPr>
                          <m:t>−</m:t>
                        </m:r>
                        <m:sSubSup>
                          <m:sSubSupPr>
                            <m:ctrlPr>
                              <a:rPr lang="en-US" sz="1400" i="1" smtClean="0">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m:t>
                            </m:r>
                          </m:sub>
                          <m:sup>
                            <m:r>
                              <a:rPr lang="en-US" sz="1400" i="1">
                                <a:latin typeface="Cambria Math" charset="0"/>
                                <a:ea typeface="Frutiger LT Std 45 Light" charset="0"/>
                                <a:cs typeface="Frutiger LT Std 45 Light" charset="0"/>
                              </a:rPr>
                              <m:t>𝑟</m:t>
                            </m:r>
                          </m:sup>
                        </m:sSubSup>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𝑺</m:t>
                            </m:r>
                          </m:e>
                          <m:sub>
                            <m:r>
                              <a:rPr lang="en-US" sz="1400" b="0" i="1" smtClean="0">
                                <a:latin typeface="Cambria Math" charset="0"/>
                                <a:ea typeface="Frutiger LT Std 45 Light" charset="0"/>
                                <a:cs typeface="Frutiger LT Std 45 Light" charset="0"/>
                              </a:rPr>
                              <m:t>𝑅𝐹</m:t>
                            </m:r>
                          </m:sub>
                        </m:sSub>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𝑟</m:t>
                            </m:r>
                          </m:sup>
                        </m:sSubSup>
                        <m:r>
                          <a:rPr lang="en-US" sz="1400" b="0" i="1" smtClean="0">
                            <a:latin typeface="Cambria Math"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acc>
                              <m:accPr>
                                <m:chr m:val="̅"/>
                                <m:ctrlPr>
                                  <a:rPr lang="en-US" sz="1400" b="1" i="1">
                                    <a:latin typeface="Cambria Math" charset="0"/>
                                    <a:ea typeface="Frutiger LT Std 45 Light" charset="0"/>
                                    <a:cs typeface="Frutiger LT Std 45 Light" charset="0"/>
                                  </a:rPr>
                                </m:ctrlPr>
                              </m:accPr>
                              <m:e>
                                <m:r>
                                  <a:rPr lang="en-US" sz="1400" b="1" i="1">
                                    <a:latin typeface="Cambria Math" charset="0"/>
                                    <a:ea typeface="Frutiger LT Std 45 Light" charset="0"/>
                                    <a:cs typeface="Frutiger LT Std 45 Light" charset="0"/>
                                  </a:rPr>
                                  <m:t>𝑨</m:t>
                                </m:r>
                              </m:e>
                            </m:acc>
                          </m:e>
                          <m:sub>
                            <m:r>
                              <a:rPr lang="en-US" sz="1400" b="0" i="1" smtClean="0">
                                <a:latin typeface="Cambria Math" charset="0"/>
                                <a:ea typeface="Frutiger LT Std 45 Light" charset="0"/>
                                <a:cs typeface="Frutiger LT Std 45 Light" charset="0"/>
                              </a:rPr>
                              <m:t>𝑅</m:t>
                            </m:r>
                          </m:sub>
                        </m:sSub>
                      </m:oMath>
                    </m:oMathPara>
                  </a14:m>
                  <a:endParaRPr lang="en-US" sz="1400" dirty="0">
                    <a:latin typeface="Frutiger LT Std 45 Light" charset="0"/>
                    <a:ea typeface="Frutiger LT Std 45 Light" charset="0"/>
                    <a:cs typeface="Frutiger LT Std 45 Light" charset="0"/>
                  </a:endParaRPr>
                </a:p>
              </p:txBody>
            </p:sp>
          </mc:Choice>
          <mc:Fallback xmlns="">
            <p:sp>
              <p:nvSpPr>
                <p:cNvPr id="254" name="TextBox 253"/>
                <p:cNvSpPr txBox="1">
                  <a:spLocks noRot="1" noChangeAspect="1" noMove="1" noResize="1" noEditPoints="1" noAdjustHandles="1" noChangeArrowheads="1" noChangeShapeType="1" noTextEdit="1"/>
                </p:cNvSpPr>
                <p:nvPr/>
              </p:nvSpPr>
              <p:spPr>
                <a:xfrm>
                  <a:off x="3097078" y="2758788"/>
                  <a:ext cx="1894365" cy="307777"/>
                </a:xfrm>
                <a:prstGeom prst="rect">
                  <a:avLst/>
                </a:prstGeom>
                <a:blipFill rotWithShape="0">
                  <a:blip r:embed="rId58"/>
                  <a:stretch>
                    <a:fillRect r="-45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TextBox 254"/>
                <p:cNvSpPr txBox="1"/>
                <p:nvPr/>
              </p:nvSpPr>
              <p:spPr>
                <a:xfrm>
                  <a:off x="5263833" y="2230998"/>
                  <a:ext cx="2232919" cy="307777"/>
                </a:xfrm>
                <a:prstGeom prst="rect">
                  <a:avLst/>
                </a:prstGeom>
                <a:solidFill>
                  <a:schemeClr val="bg1"/>
                </a:solidFill>
                <a:ln>
                  <a:noFill/>
                </a:ln>
              </p:spPr>
              <p:txBody>
                <a:bodyPr wrap="non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3</m:t>
                            </m:r>
                          </m:sub>
                        </m:sSub>
                        <m:r>
                          <a:rPr lang="en-US" sz="1400" b="0" i="1" smtClean="0">
                            <a:latin typeface="Cambria Math" charset="0"/>
                            <a:ea typeface="Frutiger LT Std 45 Light" charset="0"/>
                            <a:cs typeface="Frutiger LT Std 45 Light" charset="0"/>
                          </a:rPr>
                          <m:t>=</m:t>
                        </m:r>
                        <m:d>
                          <m:dPr>
                            <m:ctrlPr>
                              <a:rPr lang="en-US" sz="1400" b="0" i="1" smtClean="0">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𝑺</m:t>
                                    </m:r>
                                  </m:e>
                                  <m:sub>
                                    <m:r>
                                      <a:rPr lang="en-US" sz="1400" i="1">
                                        <a:latin typeface="Cambria Math" charset="0"/>
                                        <a:ea typeface="Frutiger LT Std 45 Light" charset="0"/>
                                        <a:cs typeface="Frutiger LT Std 45 Light" charset="0"/>
                                      </a:rPr>
                                      <m:t>𝑅</m:t>
                                    </m:r>
                                  </m:sub>
                                </m:sSub>
                                <m:acc>
                                  <m:accPr>
                                    <m:chr m:val="̅"/>
                                    <m:ctrlPr>
                                      <a:rPr lang="en-US" sz="1400" b="1" i="1">
                                        <a:latin typeface="Cambria Math" charset="0"/>
                                        <a:ea typeface="Frutiger LT Std 45 Light" charset="0"/>
                                        <a:cs typeface="Frutiger LT Std 45 Light" charset="0"/>
                                      </a:rPr>
                                    </m:ctrlPr>
                                  </m:accPr>
                                  <m:e>
                                    <m:r>
                                      <a:rPr lang="en-US" sz="1400" b="1" i="1">
                                        <a:latin typeface="Cambria Math" charset="0"/>
                                        <a:ea typeface="Frutiger LT Std 45 Light" charset="0"/>
                                        <a:cs typeface="Frutiger LT Std 45 Light" charset="0"/>
                                      </a:rPr>
                                      <m:t>𝑨</m:t>
                                    </m:r>
                                  </m:e>
                                </m:acc>
                              </m:e>
                              <m:sub>
                                <m:r>
                                  <a:rPr lang="en-US" sz="1400" i="1">
                                    <a:latin typeface="Cambria Math" charset="0"/>
                                    <a:ea typeface="Frutiger LT Std 45 Light" charset="0"/>
                                    <a:cs typeface="Frutiger LT Std 45 Light" charset="0"/>
                                  </a:rPr>
                                  <m:t>𝑅</m:t>
                                </m:r>
                              </m:sub>
                            </m:sSub>
                            <m:r>
                              <a:rPr lang="en-US" sz="1400" b="0" i="1" smtClean="0">
                                <a:latin typeface="Cambria Math"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𝑺</m:t>
                                </m:r>
                              </m:e>
                              <m:sub>
                                <m:r>
                                  <a:rPr lang="en-US" sz="1400" i="1">
                                    <a:latin typeface="Cambria Math" charset="0"/>
                                    <a:ea typeface="Frutiger LT Std 45 Light" charset="0"/>
                                    <a:cs typeface="Frutiger LT Std 45 Light" charset="0"/>
                                  </a:rPr>
                                  <m:t>𝑅𝐹</m:t>
                                </m:r>
                              </m:sub>
                            </m:sSub>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𝑟</m:t>
                                </m:r>
                              </m:sup>
                            </m:sSubSup>
                          </m:e>
                        </m:d>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𝑴</m:t>
                            </m:r>
                          </m:e>
                          <m:sub>
                            <m:r>
                              <a:rPr lang="en-US" sz="1400" i="1">
                                <a:latin typeface="Cambria Math" charset="0"/>
                                <a:ea typeface="Frutiger LT Std 45 Light" charset="0"/>
                                <a:cs typeface="Frutiger LT Std 45 Light" charset="0"/>
                              </a:rPr>
                              <m:t>1</m:t>
                            </m:r>
                          </m:sub>
                        </m:sSub>
                      </m:oMath>
                    </m:oMathPara>
                  </a14:m>
                  <a:endParaRPr lang="en-US" sz="1400" dirty="0">
                    <a:latin typeface="Frutiger LT Std 45 Light" charset="0"/>
                    <a:ea typeface="Frutiger LT Std 45 Light" charset="0"/>
                    <a:cs typeface="Frutiger LT Std 45 Light" charset="0"/>
                  </a:endParaRPr>
                </a:p>
              </p:txBody>
            </p:sp>
          </mc:Choice>
          <mc:Fallback xmlns="">
            <p:sp>
              <p:nvSpPr>
                <p:cNvPr id="255" name="TextBox 254"/>
                <p:cNvSpPr txBox="1">
                  <a:spLocks noRot="1" noChangeAspect="1" noMove="1" noResize="1" noEditPoints="1" noAdjustHandles="1" noChangeArrowheads="1" noChangeShapeType="1" noTextEdit="1"/>
                </p:cNvSpPr>
                <p:nvPr/>
              </p:nvSpPr>
              <p:spPr>
                <a:xfrm>
                  <a:off x="5263833" y="2230998"/>
                  <a:ext cx="2232919" cy="307777"/>
                </a:xfrm>
                <a:prstGeom prst="rect">
                  <a:avLst/>
                </a:prstGeom>
                <a:blipFill rotWithShape="0">
                  <a:blip r:embed="rId5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 name="Rectangle 255"/>
                <p:cNvSpPr/>
                <p:nvPr/>
              </p:nvSpPr>
              <p:spPr>
                <a:xfrm>
                  <a:off x="5263833" y="2756798"/>
                  <a:ext cx="1565429" cy="316305"/>
                </a:xfrm>
                <a:prstGeom prst="rect">
                  <a:avLst/>
                </a:prstGeom>
              </p:spPr>
              <p:txBody>
                <a:bodyPr wrap="none" anchor="t">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𝑺</m:t>
                            </m:r>
                          </m:e>
                          <m:sub>
                            <m:r>
                              <a:rPr lang="en-US" sz="1400" b="0" i="1" smtClean="0">
                                <a:latin typeface="Cambria Math" charset="0"/>
                                <a:ea typeface="Frutiger LT Std 45 Light" charset="0"/>
                                <a:cs typeface="Frutiger LT Std 45 Light" charset="0"/>
                              </a:rPr>
                              <m:t>𝑅</m:t>
                            </m:r>
                          </m:sub>
                        </m:sSub>
                        <m:r>
                          <a:rPr lang="en-US" sz="1400" b="0" i="1" smtClean="0">
                            <a:latin typeface="Cambria Math" charset="0"/>
                            <a:ea typeface="Frutiger LT Std 45 Light" charset="0"/>
                            <a:cs typeface="Frutiger LT Std 45 Light" charset="0"/>
                          </a:rPr>
                          <m:t>=</m:t>
                        </m:r>
                        <m:sSup>
                          <m:sSupPr>
                            <m:ctrlPr>
                              <a:rPr lang="en-US" sz="1400" i="1">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r>
                                  <a:rPr lang="en-US" sz="1400" b="1" i="1">
                                    <a:latin typeface="Cambria Math" charset="0"/>
                                    <a:ea typeface="Frutiger LT Std 45 Light" charset="0"/>
                                    <a:cs typeface="Frutiger LT Std 45 Light" charset="0"/>
                                  </a:rPr>
                                  <m:t>𝑰</m:t>
                                </m:r>
                                <m:r>
                                  <a:rPr lang="en-US" sz="1400" i="1">
                                    <a:latin typeface="Cambria Math" charset="0"/>
                                    <a:ea typeface="Frutiger LT Std 45 Light" charset="0"/>
                                    <a:cs typeface="Frutiger LT Std 45 Light" charset="0"/>
                                  </a:rPr>
                                  <m:t> −</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m:t>
                                    </m:r>
                                  </m:sub>
                                  <m:sup>
                                    <m:r>
                                      <a:rPr lang="en-US" sz="1400" i="1">
                                        <a:latin typeface="Cambria Math" charset="0"/>
                                        <a:ea typeface="Frutiger LT Std 45 Light" charset="0"/>
                                        <a:cs typeface="Frutiger LT Std 45 Light" charset="0"/>
                                      </a:rPr>
                                      <m:t>𝑟</m:t>
                                    </m:r>
                                  </m:sup>
                                </m:sSubSup>
                              </m:e>
                            </m:d>
                          </m:e>
                          <m:sup>
                            <m:r>
                              <a:rPr lang="en-US" sz="1400" i="1">
                                <a:latin typeface="Cambria Math" charset="0"/>
                                <a:ea typeface="Frutiger LT Std 45 Light" charset="0"/>
                                <a:cs typeface="Frutiger LT Std 45 Light" charset="0"/>
                              </a:rPr>
                              <m:t>−1</m:t>
                            </m:r>
                          </m:sup>
                        </m:sSup>
                      </m:oMath>
                    </m:oMathPara>
                  </a14:m>
                  <a:endParaRPr lang="en-US" sz="1400" dirty="0"/>
                </a:p>
              </p:txBody>
            </p:sp>
          </mc:Choice>
          <mc:Fallback xmlns="">
            <p:sp>
              <p:nvSpPr>
                <p:cNvPr id="256" name="Rectangle 255"/>
                <p:cNvSpPr>
                  <a:spLocks noRot="1" noChangeAspect="1" noMove="1" noResize="1" noEditPoints="1" noAdjustHandles="1" noChangeArrowheads="1" noChangeShapeType="1" noTextEdit="1"/>
                </p:cNvSpPr>
                <p:nvPr/>
              </p:nvSpPr>
              <p:spPr>
                <a:xfrm>
                  <a:off x="5263833" y="2756798"/>
                  <a:ext cx="1565429" cy="316305"/>
                </a:xfrm>
                <a:prstGeom prst="rect">
                  <a:avLst/>
                </a:prstGeom>
                <a:blipFill rotWithShape="0">
                  <a:blip r:embed="rId60"/>
                  <a:stretch>
                    <a:fillRect t="-80769" b="-103846"/>
                  </a:stretch>
                </a:blipFill>
              </p:spPr>
              <p:txBody>
                <a:bodyPr/>
                <a:lstStyle/>
                <a:p>
                  <a:r>
                    <a:rPr lang="en-US">
                      <a:noFill/>
                    </a:rPr>
                    <a:t> </a:t>
                  </a:r>
                </a:p>
              </p:txBody>
            </p:sp>
          </mc:Fallback>
        </mc:AlternateContent>
      </p:grpSp>
      <p:sp>
        <p:nvSpPr>
          <p:cNvPr id="117" name="TextBox 116"/>
          <p:cNvSpPr txBox="1"/>
          <p:nvPr/>
        </p:nvSpPr>
        <p:spPr>
          <a:xfrm>
            <a:off x="4002155" y="5968003"/>
            <a:ext cx="1138453" cy="307777"/>
          </a:xfrm>
          <a:prstGeom prst="rect">
            <a:avLst/>
          </a:prstGeom>
          <a:noFill/>
        </p:spPr>
        <p:txBody>
          <a:bodyPr wrap="none" rtlCol="0">
            <a:spAutoFit/>
          </a:bodyPr>
          <a:lstStyle/>
          <a:p>
            <a:pPr algn="ctr"/>
            <a:r>
              <a:rPr lang="en-US" sz="1400" dirty="0" smtClean="0">
                <a:latin typeface="Frutiger LT Std 45 Light" charset="0"/>
                <a:ea typeface="Frutiger LT Std 45 Light" charset="0"/>
                <a:cs typeface="Frutiger LT Std 45 Light" charset="0"/>
              </a:rPr>
              <a:t>finite output</a:t>
            </a:r>
            <a:endParaRPr lang="en-US" sz="1400" dirty="0">
              <a:latin typeface="Frutiger LT Std 45 Light" charset="0"/>
              <a:ea typeface="Frutiger LT Std 45 Light" charset="0"/>
              <a:cs typeface="Frutiger LT Std 45 Light" charset="0"/>
            </a:endParaRPr>
          </a:p>
        </p:txBody>
      </p:sp>
      <p:grpSp>
        <p:nvGrpSpPr>
          <p:cNvPr id="3" name="Group 2"/>
          <p:cNvGrpSpPr/>
          <p:nvPr/>
        </p:nvGrpSpPr>
        <p:grpSpPr>
          <a:xfrm>
            <a:off x="1333730" y="1343178"/>
            <a:ext cx="2482421" cy="307777"/>
            <a:chOff x="2473400" y="2003115"/>
            <a:chExt cx="2482421" cy="307777"/>
          </a:xfrm>
        </p:grpSpPr>
        <p:sp>
          <p:nvSpPr>
            <p:cNvPr id="104" name="Freeform 103"/>
            <p:cNvSpPr/>
            <p:nvPr/>
          </p:nvSpPr>
          <p:spPr>
            <a:xfrm>
              <a:off x="2473400" y="2151102"/>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5" name="TextBox 104"/>
                <p:cNvSpPr txBox="1"/>
                <p:nvPr/>
              </p:nvSpPr>
              <p:spPr>
                <a:xfrm>
                  <a:off x="2783495" y="2003115"/>
                  <a:ext cx="2172326"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precomputed </a:t>
                  </a:r>
                  <a14:m>
                    <m:oMath xmlns:m="http://schemas.openxmlformats.org/officeDocument/2006/math">
                      <m:r>
                        <a:rPr lang="en-US" sz="1400" b="0" i="1" dirty="0" smtClean="0">
                          <a:latin typeface="Cambria Math" charset="0"/>
                          <a:ea typeface="Frutiger LT Std 45 Light" charset="0"/>
                          <a:cs typeface="Frutiger LT Std 45 Light" charset="0"/>
                        </a:rPr>
                        <m:t>𝑟</m:t>
                      </m:r>
                      <m:r>
                        <a:rPr lang="en-US" sz="1400" b="0" i="1" dirty="0" smtClean="0">
                          <a:latin typeface="Cambria Math" charset="0"/>
                          <a:ea typeface="Frutiger LT Std 45 Light" charset="0"/>
                          <a:cs typeface="Frutiger LT Std 45 Light" charset="0"/>
                        </a:rPr>
                        <m:t> × </m:t>
                      </m:r>
                      <m:r>
                        <a:rPr lang="en-US" sz="1400" b="0" i="1" dirty="0" smtClean="0">
                          <a:latin typeface="Cambria Math" charset="0"/>
                          <a:ea typeface="Frutiger LT Std 45 Light" charset="0"/>
                          <a:cs typeface="Frutiger LT Std 45 Light" charset="0"/>
                        </a:rPr>
                        <m:t>𝑟</m:t>
                      </m:r>
                    </m:oMath>
                  </a14:m>
                  <a:r>
                    <a:rPr lang="en-US" sz="1400" dirty="0" smtClean="0">
                      <a:latin typeface="Frutiger LT Std 45 Light" charset="0"/>
                      <a:ea typeface="Frutiger LT Std 45 Light" charset="0"/>
                      <a:cs typeface="Frutiger LT Std 45 Light" charset="0"/>
                    </a:rPr>
                    <a:t> matrix</a:t>
                  </a:r>
                  <a:endParaRPr lang="en-US" sz="1400" dirty="0">
                    <a:latin typeface="Frutiger LT Std 45 Light" charset="0"/>
                    <a:ea typeface="Frutiger LT Std 45 Light" charset="0"/>
                    <a:cs typeface="Frutiger LT Std 45 Light" charset="0"/>
                  </a:endParaRPr>
                </a:p>
              </p:txBody>
            </p:sp>
          </mc:Choice>
          <mc:Fallback xmlns="">
            <p:sp>
              <p:nvSpPr>
                <p:cNvPr id="105" name="TextBox 104"/>
                <p:cNvSpPr txBox="1">
                  <a:spLocks noRot="1" noChangeAspect="1" noMove="1" noResize="1" noEditPoints="1" noAdjustHandles="1" noChangeArrowheads="1" noChangeShapeType="1" noTextEdit="1"/>
                </p:cNvSpPr>
                <p:nvPr/>
              </p:nvSpPr>
              <p:spPr>
                <a:xfrm>
                  <a:off x="2783495" y="2003115"/>
                  <a:ext cx="2172326" cy="307777"/>
                </a:xfrm>
                <a:prstGeom prst="rect">
                  <a:avLst/>
                </a:prstGeom>
                <a:blipFill rotWithShape="0">
                  <a:blip r:embed="rId61"/>
                  <a:stretch>
                    <a:fillRect l="-843" t="-84314" r="-281" b="-105882"/>
                  </a:stretch>
                </a:blipFill>
              </p:spPr>
              <p:txBody>
                <a:bodyPr/>
                <a:lstStyle/>
                <a:p>
                  <a:r>
                    <a:rPr lang="en-US">
                      <a:noFill/>
                    </a:rPr>
                    <a:t> </a:t>
                  </a:r>
                </a:p>
              </p:txBody>
            </p:sp>
          </mc:Fallback>
        </mc:AlternateContent>
      </p:grpSp>
      <p:grpSp>
        <p:nvGrpSpPr>
          <p:cNvPr id="11" name="Group 10"/>
          <p:cNvGrpSpPr/>
          <p:nvPr/>
        </p:nvGrpSpPr>
        <p:grpSpPr>
          <a:xfrm>
            <a:off x="497408" y="2583884"/>
            <a:ext cx="2332626" cy="589811"/>
            <a:chOff x="497408" y="2563564"/>
            <a:chExt cx="2332626" cy="589811"/>
          </a:xfrm>
        </p:grpSpPr>
        <mc:AlternateContent xmlns:mc="http://schemas.openxmlformats.org/markup-compatibility/2006" xmlns:a14="http://schemas.microsoft.com/office/drawing/2010/main">
          <mc:Choice Requires="a14">
            <p:sp>
              <p:nvSpPr>
                <p:cNvPr id="108" name="TextBox 107"/>
                <p:cNvSpPr txBox="1"/>
                <p:nvPr/>
              </p:nvSpPr>
              <p:spPr>
                <a:xfrm>
                  <a:off x="497408" y="2845598"/>
                  <a:ext cx="2332626"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precomputed </a:t>
                  </a:r>
                  <a14:m>
                    <m:oMath xmlns:m="http://schemas.openxmlformats.org/officeDocument/2006/math">
                      <m:r>
                        <a:rPr lang="en-US" sz="1400" b="0" i="1" dirty="0" smtClean="0">
                          <a:latin typeface="Cambria Math" charset="0"/>
                          <a:ea typeface="Frutiger LT Std 45 Light" charset="0"/>
                          <a:cs typeface="Frutiger LT Std 45 Light" charset="0"/>
                        </a:rPr>
                        <m:t>𝑟</m:t>
                      </m:r>
                      <m:r>
                        <a:rPr lang="en-US" sz="1400" b="0" i="1" dirty="0" smtClean="0">
                          <a:latin typeface="Cambria Math" charset="0"/>
                          <a:ea typeface="Frutiger LT Std 45 Light" charset="0"/>
                          <a:cs typeface="Frutiger LT Std 45 Light" charset="0"/>
                        </a:rPr>
                        <m:t> × </m:t>
                      </m:r>
                      <m:r>
                        <a:rPr lang="en-US" sz="1400" b="0" i="1" dirty="0" smtClean="0">
                          <a:latin typeface="Cambria Math" charset="0"/>
                          <a:ea typeface="Frutiger LT Std 45 Light" charset="0"/>
                          <a:cs typeface="Frutiger LT Std 45 Light" charset="0"/>
                        </a:rPr>
                        <m:t>𝑟</m:t>
                      </m:r>
                    </m:oMath>
                  </a14:m>
                  <a:r>
                    <a:rPr lang="en-US" sz="1400" dirty="0" smtClean="0">
                      <a:latin typeface="Frutiger LT Std 45 Light" charset="0"/>
                      <a:ea typeface="Frutiger LT Std 45 Light" charset="0"/>
                      <a:cs typeface="Frutiger LT Std 45 Light" charset="0"/>
                    </a:rPr>
                    <a:t> matrices</a:t>
                  </a:r>
                  <a:endParaRPr lang="en-US" sz="1400" dirty="0">
                    <a:latin typeface="Frutiger LT Std 45 Light" charset="0"/>
                    <a:ea typeface="Frutiger LT Std 45 Light" charset="0"/>
                    <a:cs typeface="Frutiger LT Std 45 Light" charset="0"/>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497408" y="2845598"/>
                  <a:ext cx="2332626" cy="307777"/>
                </a:xfrm>
                <a:prstGeom prst="rect">
                  <a:avLst/>
                </a:prstGeom>
                <a:blipFill rotWithShape="0">
                  <a:blip r:embed="rId62"/>
                  <a:stretch>
                    <a:fillRect l="-785" t="-84314" r="-262" b="-105882"/>
                  </a:stretch>
                </a:blipFill>
              </p:spPr>
              <p:txBody>
                <a:bodyPr/>
                <a:lstStyle/>
                <a:p>
                  <a:r>
                    <a:rPr lang="en-US">
                      <a:noFill/>
                    </a:rPr>
                    <a:t> </a:t>
                  </a:r>
                </a:p>
              </p:txBody>
            </p:sp>
          </mc:Fallback>
        </mc:AlternateContent>
        <p:grpSp>
          <p:nvGrpSpPr>
            <p:cNvPr id="10" name="Group 9"/>
            <p:cNvGrpSpPr/>
            <p:nvPr/>
          </p:nvGrpSpPr>
          <p:grpSpPr>
            <a:xfrm>
              <a:off x="1306241" y="2563564"/>
              <a:ext cx="706551" cy="256032"/>
              <a:chOff x="1306241" y="2563564"/>
              <a:chExt cx="706551" cy="256032"/>
            </a:xfrm>
          </p:grpSpPr>
          <p:cxnSp>
            <p:nvCxnSpPr>
              <p:cNvPr id="8" name="Straight Arrow Connector 7"/>
              <p:cNvCxnSpPr/>
              <p:nvPr/>
            </p:nvCxnSpPr>
            <p:spPr>
              <a:xfrm>
                <a:off x="1306241" y="2563564"/>
                <a:ext cx="256032" cy="256032"/>
              </a:xfrm>
              <a:prstGeom prst="straightConnector1">
                <a:avLst/>
              </a:pr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1760024" y="2563564"/>
                <a:ext cx="252768" cy="252768"/>
              </a:xfrm>
              <a:prstGeom prst="straightConnector1">
                <a:avLst/>
              </a:pr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374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right)">
                                      <p:cBhvr>
                                        <p:cTn id="40" dur="500"/>
                                        <p:tgtEl>
                                          <p:spTgt spid="46"/>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877754" y="4355275"/>
            <a:ext cx="2921867" cy="812931"/>
            <a:chOff x="2877754" y="4355275"/>
            <a:chExt cx="2921867" cy="812931"/>
          </a:xfrm>
        </p:grpSpPr>
        <p:grpSp>
          <p:nvGrpSpPr>
            <p:cNvPr id="5" name="Group 4"/>
            <p:cNvGrpSpPr/>
            <p:nvPr/>
          </p:nvGrpSpPr>
          <p:grpSpPr>
            <a:xfrm>
              <a:off x="2877754" y="4758554"/>
              <a:ext cx="2921867" cy="409652"/>
              <a:chOff x="2877754" y="4758554"/>
              <a:chExt cx="2921867" cy="409652"/>
            </a:xfrm>
          </p:grpSpPr>
          <p:grpSp>
            <p:nvGrpSpPr>
              <p:cNvPr id="26" name="Group 25"/>
              <p:cNvGrpSpPr/>
              <p:nvPr/>
            </p:nvGrpSpPr>
            <p:grpSpPr>
              <a:xfrm>
                <a:off x="3337286" y="4817487"/>
                <a:ext cx="2462335" cy="257695"/>
                <a:chOff x="3489686" y="4969887"/>
                <a:chExt cx="2462335" cy="257695"/>
              </a:xfrm>
            </p:grpSpPr>
            <mc:AlternateContent xmlns:mc="http://schemas.openxmlformats.org/markup-compatibility/2006" xmlns:a14="http://schemas.microsoft.com/office/drawing/2010/main">
              <mc:Choice Requires="a14">
                <p:sp>
                  <p:nvSpPr>
                    <p:cNvPr id="210" name="Rectangle 209"/>
                    <p:cNvSpPr/>
                    <p:nvPr/>
                  </p:nvSpPr>
                  <p:spPr>
                    <a:xfrm>
                      <a:off x="3930614"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0" name="Rectangle 209"/>
                    <p:cNvSpPr>
                      <a:spLocks noRot="1" noChangeAspect="1" noMove="1" noResize="1" noEditPoints="1" noAdjustHandles="1" noChangeArrowheads="1" noChangeShapeType="1" noTextEdit="1"/>
                    </p:cNvSpPr>
                    <p:nvPr/>
                  </p:nvSpPr>
                  <p:spPr>
                    <a:xfrm>
                      <a:off x="3930614" y="4969887"/>
                      <a:ext cx="257695" cy="257695"/>
                    </a:xfrm>
                    <a:prstGeom prst="rect">
                      <a:avLst/>
                    </a:prstGeom>
                    <a:blipFill rotWithShape="0">
                      <a:blip r:embed="rId3"/>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Rectangle 210"/>
                    <p:cNvSpPr/>
                    <p:nvPr/>
                  </p:nvSpPr>
                  <p:spPr>
                    <a:xfrm>
                      <a:off x="4812470"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1" name="Rectangle 210"/>
                    <p:cNvSpPr>
                      <a:spLocks noRot="1" noChangeAspect="1" noMove="1" noResize="1" noEditPoints="1" noAdjustHandles="1" noChangeArrowheads="1" noChangeShapeType="1" noTextEdit="1"/>
                    </p:cNvSpPr>
                    <p:nvPr/>
                  </p:nvSpPr>
                  <p:spPr>
                    <a:xfrm>
                      <a:off x="4812470" y="4969887"/>
                      <a:ext cx="257695" cy="257695"/>
                    </a:xfrm>
                    <a:prstGeom prst="rect">
                      <a:avLst/>
                    </a:prstGeom>
                    <a:blipFill rotWithShape="0">
                      <a:blip r:embed="rId4"/>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Rectangle 211"/>
                    <p:cNvSpPr/>
                    <p:nvPr/>
                  </p:nvSpPr>
                  <p:spPr>
                    <a:xfrm>
                      <a:off x="5253398"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2" name="Rectangle 211"/>
                    <p:cNvSpPr>
                      <a:spLocks noRot="1" noChangeAspect="1" noMove="1" noResize="1" noEditPoints="1" noAdjustHandles="1" noChangeArrowheads="1" noChangeShapeType="1" noTextEdit="1"/>
                    </p:cNvSpPr>
                    <p:nvPr/>
                  </p:nvSpPr>
                  <p:spPr>
                    <a:xfrm>
                      <a:off x="5253398" y="4969887"/>
                      <a:ext cx="257695" cy="257695"/>
                    </a:xfrm>
                    <a:prstGeom prst="rect">
                      <a:avLst/>
                    </a:prstGeom>
                    <a:blipFill rotWithShape="0">
                      <a:blip r:embed="rId5"/>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 name="Rectangle 212"/>
                    <p:cNvSpPr/>
                    <p:nvPr/>
                  </p:nvSpPr>
                  <p:spPr>
                    <a:xfrm>
                      <a:off x="5694326"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3" name="Rectangle 212"/>
                    <p:cNvSpPr>
                      <a:spLocks noRot="1" noChangeAspect="1" noMove="1" noResize="1" noEditPoints="1" noAdjustHandles="1" noChangeArrowheads="1" noChangeShapeType="1" noTextEdit="1"/>
                    </p:cNvSpPr>
                    <p:nvPr/>
                  </p:nvSpPr>
                  <p:spPr>
                    <a:xfrm>
                      <a:off x="5694326" y="4969887"/>
                      <a:ext cx="257695" cy="257695"/>
                    </a:xfrm>
                    <a:prstGeom prst="rect">
                      <a:avLst/>
                    </a:prstGeom>
                    <a:blipFill rotWithShape="0">
                      <a:blip r:embed="rId6"/>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4" name="Rectangle 213"/>
                    <p:cNvSpPr/>
                    <p:nvPr/>
                  </p:nvSpPr>
                  <p:spPr>
                    <a:xfrm>
                      <a:off x="3489686"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4" name="Rectangle 213"/>
                    <p:cNvSpPr>
                      <a:spLocks noRot="1" noChangeAspect="1" noMove="1" noResize="1" noEditPoints="1" noAdjustHandles="1" noChangeArrowheads="1" noChangeShapeType="1" noTextEdit="1"/>
                    </p:cNvSpPr>
                    <p:nvPr/>
                  </p:nvSpPr>
                  <p:spPr>
                    <a:xfrm>
                      <a:off x="3489686" y="4969887"/>
                      <a:ext cx="257695" cy="257695"/>
                    </a:xfrm>
                    <a:prstGeom prst="rect">
                      <a:avLst/>
                    </a:prstGeom>
                    <a:blipFill rotWithShape="0">
                      <a:blip r:embed="rId7"/>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 name="Rectangle 214"/>
                    <p:cNvSpPr/>
                    <p:nvPr/>
                  </p:nvSpPr>
                  <p:spPr>
                    <a:xfrm>
                      <a:off x="4371542"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0" smtClean="0">
                                <a:solidFill>
                                  <a:schemeClr val="tx1"/>
                                </a:solidFill>
                                <a:latin typeface="Cambria Math" charset="0"/>
                                <a:ea typeface="Frutiger LT Std 45 Light" charset="0"/>
                                <a:cs typeface="Frutiger LT Std 45 Light" charset="0"/>
                              </a:rPr>
                              <m:t>  </m:t>
                            </m:r>
                            <m:sSub>
                              <m:sSubPr>
                                <m:ctrlPr>
                                  <a:rPr lang="en-US" sz="1400" i="1" smtClean="0">
                                    <a:solidFill>
                                      <a:schemeClr val="tx1"/>
                                    </a:solidFill>
                                    <a:latin typeface="Cambria Math" charset="0"/>
                                    <a:ea typeface="Frutiger LT Std 45 Light" charset="0"/>
                                    <a:cs typeface="Frutiger LT Std 45 Light" charset="0"/>
                                  </a:rPr>
                                </m:ctrlPr>
                              </m:sSubPr>
                              <m:e>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5" name="Rectangle 214"/>
                    <p:cNvSpPr>
                      <a:spLocks noRot="1" noChangeAspect="1" noMove="1" noResize="1" noEditPoints="1" noAdjustHandles="1" noChangeArrowheads="1" noChangeShapeType="1" noTextEdit="1"/>
                    </p:cNvSpPr>
                    <p:nvPr/>
                  </p:nvSpPr>
                  <p:spPr>
                    <a:xfrm>
                      <a:off x="4371542" y="4969887"/>
                      <a:ext cx="257695" cy="257695"/>
                    </a:xfrm>
                    <a:prstGeom prst="rect">
                      <a:avLst/>
                    </a:prstGeom>
                    <a:blipFill rotWithShape="0">
                      <a:blip r:embed="rId8"/>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p:grpSp>
          <p:sp>
            <p:nvSpPr>
              <p:cNvPr id="3" name="TextBox 2"/>
              <p:cNvSpPr txBox="1"/>
              <p:nvPr/>
            </p:nvSpPr>
            <p:spPr>
              <a:xfrm>
                <a:off x="2877754" y="4758554"/>
                <a:ext cx="378073" cy="409652"/>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0</a:t>
                </a:r>
                <a:endParaRPr lang="en-US" sz="1400" dirty="0">
                  <a:latin typeface="Frutiger LT Std 45 Light" charset="0"/>
                  <a:ea typeface="Frutiger LT Std 45 Light" charset="0"/>
                  <a:cs typeface="Frutiger LT Std 45 Light" charset="0"/>
                </a:endParaRPr>
              </a:p>
            </p:txBody>
          </p:sp>
        </p:grpSp>
        <p:grpSp>
          <p:nvGrpSpPr>
            <p:cNvPr id="23" name="Group 22"/>
            <p:cNvGrpSpPr/>
            <p:nvPr/>
          </p:nvGrpSpPr>
          <p:grpSpPr>
            <a:xfrm>
              <a:off x="3715564" y="4355275"/>
              <a:ext cx="1711636" cy="307777"/>
              <a:chOff x="3715564" y="4355275"/>
              <a:chExt cx="1711636" cy="307777"/>
            </a:xfrm>
          </p:grpSpPr>
          <p:cxnSp>
            <p:nvCxnSpPr>
              <p:cNvPr id="198" name="Straight Arrow Connector 197"/>
              <p:cNvCxnSpPr/>
              <p:nvPr/>
            </p:nvCxnSpPr>
            <p:spPr>
              <a:xfrm rot="16200000">
                <a:off x="4571382" y="3672445"/>
                <a:ext cx="0" cy="1711636"/>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4104750" y="4355275"/>
                <a:ext cx="933269"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1st causal</a:t>
                </a:r>
                <a:endParaRPr lang="en-US" sz="1400" dirty="0">
                  <a:latin typeface="Frutiger LT Std 45 Light" charset="0"/>
                  <a:ea typeface="Frutiger LT Std 45 Light" charset="0"/>
                  <a:cs typeface="Frutiger LT Std 45 Light" charset="0"/>
                </a:endParaRPr>
              </a:p>
            </p:txBody>
          </p:sp>
        </p:grpSp>
      </p:grpSp>
      <p:grpSp>
        <p:nvGrpSpPr>
          <p:cNvPr id="29" name="Group 28"/>
          <p:cNvGrpSpPr/>
          <p:nvPr/>
        </p:nvGrpSpPr>
        <p:grpSpPr>
          <a:xfrm>
            <a:off x="3337286" y="4355275"/>
            <a:ext cx="2462335" cy="719907"/>
            <a:chOff x="3337286" y="4355275"/>
            <a:chExt cx="2462335" cy="719907"/>
          </a:xfrm>
        </p:grpSpPr>
        <p:grpSp>
          <p:nvGrpSpPr>
            <p:cNvPr id="112" name="Group 111"/>
            <p:cNvGrpSpPr/>
            <p:nvPr/>
          </p:nvGrpSpPr>
          <p:grpSpPr>
            <a:xfrm>
              <a:off x="3715564" y="4355275"/>
              <a:ext cx="1711636" cy="307777"/>
              <a:chOff x="3715564" y="4355275"/>
              <a:chExt cx="1711636" cy="307777"/>
            </a:xfrm>
          </p:grpSpPr>
          <p:cxnSp>
            <p:nvCxnSpPr>
              <p:cNvPr id="113" name="Straight Arrow Connector 112"/>
              <p:cNvCxnSpPr/>
              <p:nvPr/>
            </p:nvCxnSpPr>
            <p:spPr>
              <a:xfrm rot="16200000">
                <a:off x="4571382" y="3672445"/>
                <a:ext cx="0" cy="1711636"/>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070287" y="4355275"/>
                <a:ext cx="1002197"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2nd causal</a:t>
                </a:r>
                <a:endParaRPr lang="en-US" sz="1400" dirty="0">
                  <a:latin typeface="Frutiger LT Std 45 Light" charset="0"/>
                  <a:ea typeface="Frutiger LT Std 45 Light" charset="0"/>
                  <a:cs typeface="Frutiger LT Std 45 Light" charset="0"/>
                </a:endParaRPr>
              </a:p>
            </p:txBody>
          </p:sp>
        </p:grpSp>
        <p:grpSp>
          <p:nvGrpSpPr>
            <p:cNvPr id="13" name="Group 12"/>
            <p:cNvGrpSpPr/>
            <p:nvPr/>
          </p:nvGrpSpPr>
          <p:grpSpPr>
            <a:xfrm>
              <a:off x="3337286" y="4817487"/>
              <a:ext cx="2462335" cy="257695"/>
              <a:chOff x="3337286" y="4817487"/>
              <a:chExt cx="2462335" cy="257695"/>
            </a:xfrm>
          </p:grpSpPr>
          <mc:AlternateContent xmlns:mc="http://schemas.openxmlformats.org/markup-compatibility/2006" xmlns:a14="http://schemas.microsoft.com/office/drawing/2010/main">
            <mc:Choice Requires="a14">
              <p:sp>
                <p:nvSpPr>
                  <p:cNvPr id="192" name="Rectangle 191"/>
                  <p:cNvSpPr/>
                  <p:nvPr/>
                </p:nvSpPr>
                <p:spPr>
                  <a:xfrm>
                    <a:off x="3778214"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2" name="Rectangle 191"/>
                  <p:cNvSpPr>
                    <a:spLocks noRot="1" noChangeAspect="1" noMove="1" noResize="1" noEditPoints="1" noAdjustHandles="1" noChangeArrowheads="1" noChangeShapeType="1" noTextEdit="1"/>
                  </p:cNvSpPr>
                  <p:nvPr/>
                </p:nvSpPr>
                <p:spPr>
                  <a:xfrm>
                    <a:off x="3778214" y="4817487"/>
                    <a:ext cx="257695" cy="257695"/>
                  </a:xfrm>
                  <a:prstGeom prst="rect">
                    <a:avLst/>
                  </a:prstGeom>
                  <a:blipFill rotWithShape="0">
                    <a:blip r:embed="rId9"/>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Rectangle 192"/>
                  <p:cNvSpPr/>
                  <p:nvPr/>
                </p:nvSpPr>
                <p:spPr>
                  <a:xfrm>
                    <a:off x="4660070"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3" name="Rectangle 192"/>
                  <p:cNvSpPr>
                    <a:spLocks noRot="1" noChangeAspect="1" noMove="1" noResize="1" noEditPoints="1" noAdjustHandles="1" noChangeArrowheads="1" noChangeShapeType="1" noTextEdit="1"/>
                  </p:cNvSpPr>
                  <p:nvPr/>
                </p:nvSpPr>
                <p:spPr>
                  <a:xfrm>
                    <a:off x="4660070" y="4817487"/>
                    <a:ext cx="257695" cy="257695"/>
                  </a:xfrm>
                  <a:prstGeom prst="rect">
                    <a:avLst/>
                  </a:prstGeom>
                  <a:blipFill rotWithShape="0">
                    <a:blip r:embed="rId10"/>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Rectangle 193"/>
                  <p:cNvSpPr/>
                  <p:nvPr/>
                </p:nvSpPr>
                <p:spPr>
                  <a:xfrm>
                    <a:off x="5100998"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4" name="Rectangle 193"/>
                  <p:cNvSpPr>
                    <a:spLocks noRot="1" noChangeAspect="1" noMove="1" noResize="1" noEditPoints="1" noAdjustHandles="1" noChangeArrowheads="1" noChangeShapeType="1" noTextEdit="1"/>
                  </p:cNvSpPr>
                  <p:nvPr/>
                </p:nvSpPr>
                <p:spPr>
                  <a:xfrm>
                    <a:off x="5100998" y="4817487"/>
                    <a:ext cx="257695" cy="257695"/>
                  </a:xfrm>
                  <a:prstGeom prst="rect">
                    <a:avLst/>
                  </a:prstGeom>
                  <a:blipFill rotWithShape="0">
                    <a:blip r:embed="rId11"/>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Rectangle 194"/>
                  <p:cNvSpPr/>
                  <p:nvPr/>
                </p:nvSpPr>
                <p:spPr>
                  <a:xfrm>
                    <a:off x="5541926"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5" name="Rectangle 194"/>
                  <p:cNvSpPr>
                    <a:spLocks noRot="1" noChangeAspect="1" noMove="1" noResize="1" noEditPoints="1" noAdjustHandles="1" noChangeArrowheads="1" noChangeShapeType="1" noTextEdit="1"/>
                  </p:cNvSpPr>
                  <p:nvPr/>
                </p:nvSpPr>
                <p:spPr>
                  <a:xfrm>
                    <a:off x="5541926" y="4817487"/>
                    <a:ext cx="257695" cy="257695"/>
                  </a:xfrm>
                  <a:prstGeom prst="rect">
                    <a:avLst/>
                  </a:prstGeom>
                  <a:blipFill rotWithShape="0">
                    <a:blip r:embed="rId1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Rectangle 195"/>
                  <p:cNvSpPr/>
                  <p:nvPr/>
                </p:nvSpPr>
                <p:spPr>
                  <a:xfrm>
                    <a:off x="3337286"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6" name="Rectangle 195"/>
                  <p:cNvSpPr>
                    <a:spLocks noRot="1" noChangeAspect="1" noMove="1" noResize="1" noEditPoints="1" noAdjustHandles="1" noChangeArrowheads="1" noChangeShapeType="1" noTextEdit="1"/>
                  </p:cNvSpPr>
                  <p:nvPr/>
                </p:nvSpPr>
                <p:spPr>
                  <a:xfrm>
                    <a:off x="3337286" y="4817487"/>
                    <a:ext cx="257695" cy="257695"/>
                  </a:xfrm>
                  <a:prstGeom prst="rect">
                    <a:avLst/>
                  </a:prstGeom>
                  <a:blipFill rotWithShape="0">
                    <a:blip r:embed="rId1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Rectangle 196"/>
                  <p:cNvSpPr/>
                  <p:nvPr/>
                </p:nvSpPr>
                <p:spPr>
                  <a:xfrm>
                    <a:off x="4219142"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7" name="Rectangle 196"/>
                  <p:cNvSpPr>
                    <a:spLocks noRot="1" noChangeAspect="1" noMove="1" noResize="1" noEditPoints="1" noAdjustHandles="1" noChangeArrowheads="1" noChangeShapeType="1" noTextEdit="1"/>
                  </p:cNvSpPr>
                  <p:nvPr/>
                </p:nvSpPr>
                <p:spPr>
                  <a:xfrm>
                    <a:off x="4219142" y="4817487"/>
                    <a:ext cx="257695" cy="257695"/>
                  </a:xfrm>
                  <a:prstGeom prst="rect">
                    <a:avLst/>
                  </a:prstGeom>
                  <a:blipFill rotWithShape="0">
                    <a:blip r:embed="rId14"/>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grpSp>
      <p:grpSp>
        <p:nvGrpSpPr>
          <p:cNvPr id="32" name="Group 31"/>
          <p:cNvGrpSpPr/>
          <p:nvPr/>
        </p:nvGrpSpPr>
        <p:grpSpPr>
          <a:xfrm>
            <a:off x="3337286" y="5220123"/>
            <a:ext cx="2462335" cy="717416"/>
            <a:chOff x="3337286" y="5220123"/>
            <a:chExt cx="2462335" cy="717416"/>
          </a:xfrm>
        </p:grpSpPr>
        <p:grpSp>
          <p:nvGrpSpPr>
            <p:cNvPr id="129" name="Group 128"/>
            <p:cNvGrpSpPr/>
            <p:nvPr/>
          </p:nvGrpSpPr>
          <p:grpSpPr>
            <a:xfrm>
              <a:off x="3715563" y="5220123"/>
              <a:ext cx="1711636" cy="307777"/>
              <a:chOff x="3715563" y="5220123"/>
              <a:chExt cx="1711636" cy="307777"/>
            </a:xfrm>
          </p:grpSpPr>
          <p:cxnSp>
            <p:nvCxnSpPr>
              <p:cNvPr id="131" name="Straight Arrow Connector 130"/>
              <p:cNvCxnSpPr/>
              <p:nvPr/>
            </p:nvCxnSpPr>
            <p:spPr>
              <a:xfrm rot="5400000" flipH="1">
                <a:off x="4571381" y="4526660"/>
                <a:ext cx="0" cy="1711636"/>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flipH="1">
                <a:off x="3926011" y="5220123"/>
                <a:ext cx="1290739"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2nd anticausal</a:t>
                </a:r>
                <a:endParaRPr lang="en-US" sz="1400" dirty="0">
                  <a:latin typeface="Frutiger LT Std 45 Light" charset="0"/>
                  <a:ea typeface="Frutiger LT Std 45 Light" charset="0"/>
                  <a:cs typeface="Frutiger LT Std 45 Light" charset="0"/>
                </a:endParaRPr>
              </a:p>
            </p:txBody>
          </p:sp>
        </p:grpSp>
        <p:grpSp>
          <p:nvGrpSpPr>
            <p:cNvPr id="16" name="Group 15"/>
            <p:cNvGrpSpPr/>
            <p:nvPr/>
          </p:nvGrpSpPr>
          <p:grpSpPr>
            <a:xfrm>
              <a:off x="3337286" y="5678284"/>
              <a:ext cx="2462335" cy="259255"/>
              <a:chOff x="3337286" y="5678284"/>
              <a:chExt cx="2462335" cy="259255"/>
            </a:xfrm>
          </p:grpSpPr>
          <mc:AlternateContent xmlns:mc="http://schemas.openxmlformats.org/markup-compatibility/2006" xmlns:a14="http://schemas.microsoft.com/office/drawing/2010/main">
            <mc:Choice Requires="a14">
              <p:sp>
                <p:nvSpPr>
                  <p:cNvPr id="6" name="Rectangle 5"/>
                  <p:cNvSpPr/>
                  <p:nvPr/>
                </p:nvSpPr>
                <p:spPr>
                  <a:xfrm flipH="1">
                    <a:off x="5100998" y="567984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6" name="Rectangle 5"/>
                  <p:cNvSpPr>
                    <a:spLocks noRot="1" noChangeAspect="1" noMove="1" noResize="1" noEditPoints="1" noAdjustHandles="1" noChangeArrowheads="1" noChangeShapeType="1" noTextEdit="1"/>
                  </p:cNvSpPr>
                  <p:nvPr/>
                </p:nvSpPr>
                <p:spPr>
                  <a:xfrm flipH="1">
                    <a:off x="5100998" y="5679844"/>
                    <a:ext cx="257695" cy="257695"/>
                  </a:xfrm>
                  <a:prstGeom prst="rect">
                    <a:avLst/>
                  </a:prstGeom>
                  <a:blipFill rotWithShape="0">
                    <a:blip r:embed="rId15"/>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flipH="1">
                    <a:off x="4219142" y="5678285"/>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7" name="Rectangle 6"/>
                  <p:cNvSpPr>
                    <a:spLocks noRot="1" noChangeAspect="1" noMove="1" noResize="1" noEditPoints="1" noAdjustHandles="1" noChangeArrowheads="1" noChangeShapeType="1" noTextEdit="1"/>
                  </p:cNvSpPr>
                  <p:nvPr/>
                </p:nvSpPr>
                <p:spPr>
                  <a:xfrm flipH="1">
                    <a:off x="4219142" y="5678285"/>
                    <a:ext cx="257695" cy="257695"/>
                  </a:xfrm>
                  <a:prstGeom prst="rect">
                    <a:avLst/>
                  </a:prstGeom>
                  <a:blipFill rotWithShape="0">
                    <a:blip r:embed="rId16"/>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flipH="1">
                    <a:off x="3778214"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8" name="Rectangle 7"/>
                  <p:cNvSpPr>
                    <a:spLocks noRot="1" noChangeAspect="1" noMove="1" noResize="1" noEditPoints="1" noAdjustHandles="1" noChangeArrowheads="1" noChangeShapeType="1" noTextEdit="1"/>
                  </p:cNvSpPr>
                  <p:nvPr/>
                </p:nvSpPr>
                <p:spPr>
                  <a:xfrm flipH="1">
                    <a:off x="3778214" y="5678284"/>
                    <a:ext cx="257695" cy="257695"/>
                  </a:xfrm>
                  <a:prstGeom prst="rect">
                    <a:avLst/>
                  </a:prstGeom>
                  <a:blipFill rotWithShape="0">
                    <a:blip r:embed="rId17"/>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flipH="1">
                    <a:off x="3337286"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i="1">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 name="Rectangle 8"/>
                  <p:cNvSpPr>
                    <a:spLocks noRot="1" noChangeAspect="1" noMove="1" noResize="1" noEditPoints="1" noAdjustHandles="1" noChangeArrowheads="1" noChangeShapeType="1" noTextEdit="1"/>
                  </p:cNvSpPr>
                  <p:nvPr/>
                </p:nvSpPr>
                <p:spPr>
                  <a:xfrm flipH="1">
                    <a:off x="3337286" y="5678284"/>
                    <a:ext cx="257695" cy="257695"/>
                  </a:xfrm>
                  <a:prstGeom prst="rect">
                    <a:avLst/>
                  </a:prstGeom>
                  <a:blipFill rotWithShape="0">
                    <a:blip r:embed="rId18"/>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flipH="1">
                    <a:off x="5541926" y="5678285"/>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 name="Rectangle 9"/>
                  <p:cNvSpPr>
                    <a:spLocks noRot="1" noChangeAspect="1" noMove="1" noResize="1" noEditPoints="1" noAdjustHandles="1" noChangeArrowheads="1" noChangeShapeType="1" noTextEdit="1"/>
                  </p:cNvSpPr>
                  <p:nvPr/>
                </p:nvSpPr>
                <p:spPr>
                  <a:xfrm flipH="1">
                    <a:off x="5541926" y="5678285"/>
                    <a:ext cx="257695" cy="257695"/>
                  </a:xfrm>
                  <a:prstGeom prst="rect">
                    <a:avLst/>
                  </a:prstGeom>
                  <a:blipFill rotWithShape="0">
                    <a:blip r:embed="rId19"/>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flipH="1">
                    <a:off x="4660070"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flipH="1">
                    <a:off x="4660070" y="5678284"/>
                    <a:ext cx="257695" cy="257695"/>
                  </a:xfrm>
                  <a:prstGeom prst="rect">
                    <a:avLst/>
                  </a:prstGeom>
                  <a:blipFill rotWithShape="0">
                    <a:blip r:embed="rId20"/>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grpSp>
        <p:nvGrpSpPr>
          <p:cNvPr id="30" name="Group 29"/>
          <p:cNvGrpSpPr/>
          <p:nvPr/>
        </p:nvGrpSpPr>
        <p:grpSpPr>
          <a:xfrm>
            <a:off x="3337286" y="5220123"/>
            <a:ext cx="2985964" cy="802475"/>
            <a:chOff x="3337286" y="5220123"/>
            <a:chExt cx="2985964" cy="802475"/>
          </a:xfrm>
        </p:grpSpPr>
        <p:grpSp>
          <p:nvGrpSpPr>
            <p:cNvPr id="17" name="Group 16"/>
            <p:cNvGrpSpPr/>
            <p:nvPr/>
          </p:nvGrpSpPr>
          <p:grpSpPr>
            <a:xfrm>
              <a:off x="3337286" y="5612946"/>
              <a:ext cx="2985964" cy="409652"/>
              <a:chOff x="3337286" y="5612946"/>
              <a:chExt cx="2985964" cy="409652"/>
            </a:xfrm>
          </p:grpSpPr>
          <p:grpSp>
            <p:nvGrpSpPr>
              <p:cNvPr id="27" name="Group 26"/>
              <p:cNvGrpSpPr/>
              <p:nvPr/>
            </p:nvGrpSpPr>
            <p:grpSpPr>
              <a:xfrm>
                <a:off x="3337286" y="5678284"/>
                <a:ext cx="2462335" cy="259255"/>
                <a:chOff x="3489686" y="5830684"/>
                <a:chExt cx="2462335" cy="259255"/>
              </a:xfrm>
            </p:grpSpPr>
            <mc:AlternateContent xmlns:mc="http://schemas.openxmlformats.org/markup-compatibility/2006" xmlns:a14="http://schemas.microsoft.com/office/drawing/2010/main">
              <mc:Choice Requires="a14">
                <p:sp>
                  <p:nvSpPr>
                    <p:cNvPr id="216" name="Rectangle 215"/>
                    <p:cNvSpPr/>
                    <p:nvPr/>
                  </p:nvSpPr>
                  <p:spPr>
                    <a:xfrm flipH="1">
                      <a:off x="5253398" y="5832244"/>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6" name="Rectangle 215"/>
                    <p:cNvSpPr>
                      <a:spLocks noRot="1" noChangeAspect="1" noMove="1" noResize="1" noEditPoints="1" noAdjustHandles="1" noChangeArrowheads="1" noChangeShapeType="1" noTextEdit="1"/>
                    </p:cNvSpPr>
                    <p:nvPr/>
                  </p:nvSpPr>
                  <p:spPr>
                    <a:xfrm flipH="1">
                      <a:off x="5253398" y="5832244"/>
                      <a:ext cx="257695" cy="257695"/>
                    </a:xfrm>
                    <a:prstGeom prst="rect">
                      <a:avLst/>
                    </a:prstGeom>
                    <a:blipFill rotWithShape="0">
                      <a:blip r:embed="rId21"/>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Rectangle 216"/>
                    <p:cNvSpPr/>
                    <p:nvPr/>
                  </p:nvSpPr>
                  <p:spPr>
                    <a:xfrm flipH="1">
                      <a:off x="4371542" y="5830685"/>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7" name="Rectangle 216"/>
                    <p:cNvSpPr>
                      <a:spLocks noRot="1" noChangeAspect="1" noMove="1" noResize="1" noEditPoints="1" noAdjustHandles="1" noChangeArrowheads="1" noChangeShapeType="1" noTextEdit="1"/>
                    </p:cNvSpPr>
                    <p:nvPr/>
                  </p:nvSpPr>
                  <p:spPr>
                    <a:xfrm flipH="1">
                      <a:off x="4371542" y="5830685"/>
                      <a:ext cx="257695" cy="257695"/>
                    </a:xfrm>
                    <a:prstGeom prst="rect">
                      <a:avLst/>
                    </a:prstGeom>
                    <a:blipFill rotWithShape="0">
                      <a:blip r:embed="rId22"/>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Rectangle 217"/>
                    <p:cNvSpPr/>
                    <p:nvPr/>
                  </p:nvSpPr>
                  <p:spPr>
                    <a:xfrm flipH="1">
                      <a:off x="3930614" y="5830684"/>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8" name="Rectangle 217"/>
                    <p:cNvSpPr>
                      <a:spLocks noRot="1" noChangeAspect="1" noMove="1" noResize="1" noEditPoints="1" noAdjustHandles="1" noChangeArrowheads="1" noChangeShapeType="1" noTextEdit="1"/>
                    </p:cNvSpPr>
                    <p:nvPr/>
                  </p:nvSpPr>
                  <p:spPr>
                    <a:xfrm flipH="1">
                      <a:off x="3930614" y="5830684"/>
                      <a:ext cx="257695" cy="257695"/>
                    </a:xfrm>
                    <a:prstGeom prst="rect">
                      <a:avLst/>
                    </a:prstGeom>
                    <a:blipFill rotWithShape="0">
                      <a:blip r:embed="rId23"/>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Rectangle 218"/>
                    <p:cNvSpPr/>
                    <p:nvPr/>
                  </p:nvSpPr>
                  <p:spPr>
                    <a:xfrm flipH="1">
                      <a:off x="3489686" y="5830684"/>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i="0" smtClean="0">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9" name="Rectangle 218"/>
                    <p:cNvSpPr>
                      <a:spLocks noRot="1" noChangeAspect="1" noMove="1" noResize="1" noEditPoints="1" noAdjustHandles="1" noChangeArrowheads="1" noChangeShapeType="1" noTextEdit="1"/>
                    </p:cNvSpPr>
                    <p:nvPr/>
                  </p:nvSpPr>
                  <p:spPr>
                    <a:xfrm flipH="1">
                      <a:off x="3489686" y="5830684"/>
                      <a:ext cx="257695" cy="257695"/>
                    </a:xfrm>
                    <a:prstGeom prst="rect">
                      <a:avLst/>
                    </a:prstGeom>
                    <a:blipFill rotWithShape="0">
                      <a:blip r:embed="rId24"/>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0" name="Rectangle 219"/>
                    <p:cNvSpPr/>
                    <p:nvPr/>
                  </p:nvSpPr>
                  <p:spPr>
                    <a:xfrm flipH="1">
                      <a:off x="5694326" y="5830685"/>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20" name="Rectangle 219"/>
                    <p:cNvSpPr>
                      <a:spLocks noRot="1" noChangeAspect="1" noMove="1" noResize="1" noEditPoints="1" noAdjustHandles="1" noChangeArrowheads="1" noChangeShapeType="1" noTextEdit="1"/>
                    </p:cNvSpPr>
                    <p:nvPr/>
                  </p:nvSpPr>
                  <p:spPr>
                    <a:xfrm flipH="1">
                      <a:off x="5694326" y="5830685"/>
                      <a:ext cx="257695" cy="257695"/>
                    </a:xfrm>
                    <a:prstGeom prst="rect">
                      <a:avLst/>
                    </a:prstGeom>
                    <a:blipFill rotWithShape="0">
                      <a:blip r:embed="rId25"/>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 name="Rectangle 220"/>
                    <p:cNvSpPr/>
                    <p:nvPr/>
                  </p:nvSpPr>
                  <p:spPr>
                    <a:xfrm flipH="1">
                      <a:off x="4812470" y="5830684"/>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21" name="Rectangle 220"/>
                    <p:cNvSpPr>
                      <a:spLocks noRot="1" noChangeAspect="1" noMove="1" noResize="1" noEditPoints="1" noAdjustHandles="1" noChangeArrowheads="1" noChangeShapeType="1" noTextEdit="1"/>
                    </p:cNvSpPr>
                    <p:nvPr/>
                  </p:nvSpPr>
                  <p:spPr>
                    <a:xfrm flipH="1">
                      <a:off x="4812470" y="5830684"/>
                      <a:ext cx="257695" cy="257695"/>
                    </a:xfrm>
                    <a:prstGeom prst="rect">
                      <a:avLst/>
                    </a:prstGeom>
                    <a:blipFill rotWithShape="0">
                      <a:blip r:embed="rId26"/>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p:grpSp>
          <p:sp>
            <p:nvSpPr>
              <p:cNvPr id="99" name="TextBox 98"/>
              <p:cNvSpPr txBox="1"/>
              <p:nvPr/>
            </p:nvSpPr>
            <p:spPr>
              <a:xfrm>
                <a:off x="5907370" y="5612946"/>
                <a:ext cx="415880" cy="409652"/>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0</a:t>
                </a:r>
                <a:endParaRPr lang="en-US" sz="1400" dirty="0">
                  <a:latin typeface="Frutiger LT Std 45 Light" charset="0"/>
                  <a:ea typeface="Frutiger LT Std 45 Light" charset="0"/>
                  <a:cs typeface="Frutiger LT Std 45 Light" charset="0"/>
                </a:endParaRPr>
              </a:p>
            </p:txBody>
          </p:sp>
        </p:grpSp>
        <p:grpSp>
          <p:nvGrpSpPr>
            <p:cNvPr id="24" name="Group 23"/>
            <p:cNvGrpSpPr/>
            <p:nvPr/>
          </p:nvGrpSpPr>
          <p:grpSpPr>
            <a:xfrm>
              <a:off x="3715563" y="5220123"/>
              <a:ext cx="1711636" cy="307777"/>
              <a:chOff x="3715563" y="5220123"/>
              <a:chExt cx="1711636" cy="307777"/>
            </a:xfrm>
          </p:grpSpPr>
          <p:cxnSp>
            <p:nvCxnSpPr>
              <p:cNvPr id="153" name="Straight Arrow Connector 152"/>
              <p:cNvCxnSpPr/>
              <p:nvPr/>
            </p:nvCxnSpPr>
            <p:spPr>
              <a:xfrm rot="5400000" flipH="1">
                <a:off x="4571381" y="4526660"/>
                <a:ext cx="0" cy="1711636"/>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flipH="1">
                <a:off x="3960476" y="5220123"/>
                <a:ext cx="1221809"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1st anticausal</a:t>
                </a:r>
                <a:endParaRPr lang="en-US" sz="1400" dirty="0">
                  <a:latin typeface="Frutiger LT Std 45 Light" charset="0"/>
                  <a:ea typeface="Frutiger LT Std 45 Light" charset="0"/>
                  <a:cs typeface="Frutiger LT Std 45 Light" charset="0"/>
                </a:endParaRPr>
              </a:p>
            </p:txBody>
          </p:sp>
        </p:grpSp>
      </p:grpSp>
      <p:sp>
        <p:nvSpPr>
          <p:cNvPr id="2" name="Title 1"/>
          <p:cNvSpPr>
            <a:spLocks noGrp="1"/>
          </p:cNvSpPr>
          <p:nvPr>
            <p:ph type="title"/>
          </p:nvPr>
        </p:nvSpPr>
        <p:spPr/>
        <p:txBody>
          <a:bodyPr/>
          <a:lstStyle/>
          <a:p>
            <a:r>
              <a:rPr lang="en-US" dirty="0" smtClean="0"/>
              <a:t>Periodic repetition</a:t>
            </a:r>
            <a:endParaRPr lang="en-US" dirty="0"/>
          </a:p>
        </p:txBody>
      </p:sp>
      <p:sp>
        <p:nvSpPr>
          <p:cNvPr id="109" name="TextBox 108"/>
          <p:cNvSpPr txBox="1"/>
          <p:nvPr/>
        </p:nvSpPr>
        <p:spPr>
          <a:xfrm>
            <a:off x="4061465" y="3614350"/>
            <a:ext cx="1019831"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finite input</a:t>
            </a:r>
            <a:endParaRPr lang="en-US" sz="1400" b="1"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110" name="Rectangle 109"/>
              <p:cNvSpPr/>
              <p:nvPr/>
            </p:nvSpPr>
            <p:spPr>
              <a:xfrm>
                <a:off x="3779392" y="395928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0" name="Rectangle 109"/>
              <p:cNvSpPr>
                <a:spLocks noRot="1" noChangeAspect="1" noMove="1" noResize="1" noEditPoints="1" noAdjustHandles="1" noChangeArrowheads="1" noChangeShapeType="1" noTextEdit="1"/>
              </p:cNvSpPr>
              <p:nvPr/>
            </p:nvSpPr>
            <p:spPr>
              <a:xfrm>
                <a:off x="3779392" y="3959285"/>
                <a:ext cx="257695" cy="257695"/>
              </a:xfrm>
              <a:prstGeom prst="rect">
                <a:avLst/>
              </a:prstGeom>
              <a:blipFill rotWithShape="0">
                <a:blip r:embed="rId27"/>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Rectangle 114"/>
              <p:cNvSpPr/>
              <p:nvPr/>
            </p:nvSpPr>
            <p:spPr>
              <a:xfrm>
                <a:off x="4661012" y="3957726"/>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5" name="Rectangle 114"/>
              <p:cNvSpPr>
                <a:spLocks noRot="1" noChangeAspect="1" noMove="1" noResize="1" noEditPoints="1" noAdjustHandles="1" noChangeArrowheads="1" noChangeShapeType="1" noTextEdit="1"/>
              </p:cNvSpPr>
              <p:nvPr/>
            </p:nvSpPr>
            <p:spPr>
              <a:xfrm>
                <a:off x="4661012" y="3957726"/>
                <a:ext cx="257695" cy="257695"/>
              </a:xfrm>
              <a:prstGeom prst="rect">
                <a:avLst/>
              </a:prstGeom>
              <a:blipFill rotWithShape="0">
                <a:blip r:embed="rId28"/>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Rectangle 115"/>
              <p:cNvSpPr/>
              <p:nvPr/>
            </p:nvSpPr>
            <p:spPr>
              <a:xfrm>
                <a:off x="510182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6" name="Rectangle 115"/>
              <p:cNvSpPr>
                <a:spLocks noRot="1" noChangeAspect="1" noMove="1" noResize="1" noEditPoints="1" noAdjustHandles="1" noChangeArrowheads="1" noChangeShapeType="1" noTextEdit="1"/>
              </p:cNvSpPr>
              <p:nvPr/>
            </p:nvSpPr>
            <p:spPr>
              <a:xfrm>
                <a:off x="5101822" y="3957725"/>
                <a:ext cx="257695" cy="257695"/>
              </a:xfrm>
              <a:prstGeom prst="rect">
                <a:avLst/>
              </a:prstGeom>
              <a:blipFill rotWithShape="0">
                <a:blip r:embed="rId29"/>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ectangle 116"/>
              <p:cNvSpPr/>
              <p:nvPr/>
            </p:nvSpPr>
            <p:spPr>
              <a:xfrm>
                <a:off x="554263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7" name="Rectangle 116"/>
              <p:cNvSpPr>
                <a:spLocks noRot="1" noChangeAspect="1" noMove="1" noResize="1" noEditPoints="1" noAdjustHandles="1" noChangeArrowheads="1" noChangeShapeType="1" noTextEdit="1"/>
              </p:cNvSpPr>
              <p:nvPr/>
            </p:nvSpPr>
            <p:spPr>
              <a:xfrm>
                <a:off x="5542632" y="3957725"/>
                <a:ext cx="257695" cy="257695"/>
              </a:xfrm>
              <a:prstGeom prst="rect">
                <a:avLst/>
              </a:prstGeom>
              <a:blipFill rotWithShape="0">
                <a:blip r:embed="rId30"/>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p:cNvSpPr/>
              <p:nvPr/>
            </p:nvSpPr>
            <p:spPr>
              <a:xfrm>
                <a:off x="3338582" y="3957726"/>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6" name="Rectangle 125"/>
              <p:cNvSpPr>
                <a:spLocks noRot="1" noChangeAspect="1" noMove="1" noResize="1" noEditPoints="1" noAdjustHandles="1" noChangeArrowheads="1" noChangeShapeType="1" noTextEdit="1"/>
              </p:cNvSpPr>
              <p:nvPr/>
            </p:nvSpPr>
            <p:spPr>
              <a:xfrm>
                <a:off x="3338582" y="3957726"/>
                <a:ext cx="257695" cy="257695"/>
              </a:xfrm>
              <a:prstGeom prst="rect">
                <a:avLst/>
              </a:prstGeom>
              <a:blipFill rotWithShape="0">
                <a:blip r:embed="rId31"/>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p:cNvSpPr/>
              <p:nvPr/>
            </p:nvSpPr>
            <p:spPr>
              <a:xfrm>
                <a:off x="422020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8" name="Rectangle 127"/>
              <p:cNvSpPr>
                <a:spLocks noRot="1" noChangeAspect="1" noMove="1" noResize="1" noEditPoints="1" noAdjustHandles="1" noChangeArrowheads="1" noChangeShapeType="1" noTextEdit="1"/>
              </p:cNvSpPr>
              <p:nvPr/>
            </p:nvSpPr>
            <p:spPr>
              <a:xfrm>
                <a:off x="4220202" y="3957725"/>
                <a:ext cx="257695" cy="257695"/>
              </a:xfrm>
              <a:prstGeom prst="rect">
                <a:avLst/>
              </a:prstGeom>
              <a:blipFill rotWithShape="0">
                <a:blip r:embed="rId3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31" name="Group 30"/>
          <p:cNvGrpSpPr/>
          <p:nvPr/>
        </p:nvGrpSpPr>
        <p:grpSpPr>
          <a:xfrm>
            <a:off x="703499" y="2223038"/>
            <a:ext cx="1035813" cy="307777"/>
            <a:chOff x="3594981" y="2223038"/>
            <a:chExt cx="1035813" cy="307777"/>
          </a:xfrm>
        </p:grpSpPr>
        <mc:AlternateContent xmlns:mc="http://schemas.openxmlformats.org/markup-compatibility/2006" xmlns:a14="http://schemas.microsoft.com/office/drawing/2010/main">
          <mc:Choice Requires="a14">
            <p:sp>
              <p:nvSpPr>
                <p:cNvPr id="121" name="TextBox 120"/>
                <p:cNvSpPr txBox="1"/>
                <p:nvPr/>
              </p:nvSpPr>
              <p:spPr>
                <a:xfrm>
                  <a:off x="3854772" y="2223038"/>
                  <a:ext cx="578428"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t>
                  </a:r>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5</m:t>
                          </m:r>
                        </m:sub>
                      </m:sSub>
                    </m:oMath>
                  </a14:m>
                  <a:endParaRPr lang="en-US" sz="1400" dirty="0">
                    <a:latin typeface="Frutiger LT Std 45 Light" charset="0"/>
                    <a:ea typeface="Frutiger LT Std 45 Light" charset="0"/>
                    <a:cs typeface="Frutiger LT Std 45 Light" charset="0"/>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3854772" y="2223038"/>
                  <a:ext cx="578428" cy="307777"/>
                </a:xfrm>
                <a:prstGeom prst="rect">
                  <a:avLst/>
                </a:prstGeom>
                <a:blipFill rotWithShape="0">
                  <a:blip r:embed="rId33"/>
                  <a:stretch>
                    <a:fillRect l="-3158" t="-86000" b="-1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Rectangle 121"/>
                <p:cNvSpPr/>
                <p:nvPr/>
              </p:nvSpPr>
              <p:spPr>
                <a:xfrm flipH="1">
                  <a:off x="3594981" y="2248079"/>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i="1">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2" name="Rectangle 121"/>
                <p:cNvSpPr>
                  <a:spLocks noRot="1" noChangeAspect="1" noMove="1" noResize="1" noEditPoints="1" noAdjustHandles="1" noChangeArrowheads="1" noChangeShapeType="1" noTextEdit="1"/>
                </p:cNvSpPr>
                <p:nvPr/>
              </p:nvSpPr>
              <p:spPr>
                <a:xfrm flipH="1">
                  <a:off x="3594981" y="2248079"/>
                  <a:ext cx="257695" cy="257695"/>
                </a:xfrm>
                <a:prstGeom prst="rect">
                  <a:avLst/>
                </a:prstGeom>
                <a:blipFill rotWithShape="0">
                  <a:blip r:embed="rId34"/>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4373099" y="2248079"/>
                  <a:ext cx="257695" cy="257695"/>
                </a:xfrm>
                <a:prstGeom prst="rect">
                  <a:avLst/>
                </a:prstGeom>
                <a:solidFill>
                  <a:schemeClr val="bg1"/>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i="0" smtClean="0">
                                    <a:solidFill>
                                      <a:schemeClr val="tx1"/>
                                    </a:solidFill>
                                    <a:latin typeface="Cambria Math" charset="0"/>
                                    <a:ea typeface="Frutiger LT Std 45 Light" charset="0"/>
                                    <a:cs typeface="Frutiger LT Std 45 Light" charset="0"/>
                                  </a:rPr>
                                  <m:t>𝐳</m:t>
                                </m:r>
                              </m:e>
                            </m:acc>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7" name="Rectangle 126"/>
                <p:cNvSpPr>
                  <a:spLocks noRot="1" noChangeAspect="1" noMove="1" noResize="1" noEditPoints="1" noAdjustHandles="1" noChangeArrowheads="1" noChangeShapeType="1" noTextEdit="1"/>
                </p:cNvSpPr>
                <p:nvPr/>
              </p:nvSpPr>
              <p:spPr>
                <a:xfrm>
                  <a:off x="4373099" y="2248079"/>
                  <a:ext cx="257695" cy="257695"/>
                </a:xfrm>
                <a:prstGeom prst="rect">
                  <a:avLst/>
                </a:prstGeom>
                <a:blipFill rotWithShape="0">
                  <a:blip r:embed="rId35"/>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18" name="Group 17"/>
          <p:cNvGrpSpPr/>
          <p:nvPr/>
        </p:nvGrpSpPr>
        <p:grpSpPr>
          <a:xfrm>
            <a:off x="5982854" y="5675689"/>
            <a:ext cx="2591012" cy="665165"/>
            <a:chOff x="5982854" y="5675689"/>
            <a:chExt cx="2591012" cy="665165"/>
          </a:xfrm>
        </p:grpSpPr>
        <mc:AlternateContent xmlns:mc="http://schemas.openxmlformats.org/markup-compatibility/2006" xmlns:a14="http://schemas.microsoft.com/office/drawing/2010/main">
          <mc:Choice Requires="a14">
            <p:sp>
              <p:nvSpPr>
                <p:cNvPr id="149" name="Rectangle 148"/>
                <p:cNvSpPr/>
                <p:nvPr/>
              </p:nvSpPr>
              <p:spPr>
                <a:xfrm flipH="1">
                  <a:off x="5982854" y="5675689"/>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i="1">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9" name="Rectangle 148"/>
                <p:cNvSpPr>
                  <a:spLocks noRot="1" noChangeAspect="1" noMove="1" noResize="1" noEditPoints="1" noAdjustHandles="1" noChangeArrowheads="1" noChangeShapeType="1" noTextEdit="1"/>
                </p:cNvSpPr>
                <p:nvPr/>
              </p:nvSpPr>
              <p:spPr>
                <a:xfrm flipH="1">
                  <a:off x="5982854" y="5675689"/>
                  <a:ext cx="257695" cy="257695"/>
                </a:xfrm>
                <a:prstGeom prst="rect">
                  <a:avLst/>
                </a:prstGeom>
                <a:blipFill rotWithShape="0">
                  <a:blip r:embed="rId36"/>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02" name="Freeform 101"/>
            <p:cNvSpPr/>
            <p:nvPr/>
          </p:nvSpPr>
          <p:spPr>
            <a:xfrm flipV="1">
              <a:off x="6115426" y="6037131"/>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TextBox 102"/>
            <p:cNvSpPr txBox="1"/>
            <p:nvPr/>
          </p:nvSpPr>
          <p:spPr>
            <a:xfrm>
              <a:off x="6425521" y="6033077"/>
              <a:ext cx="2148345"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initial anticausal feedback</a:t>
              </a:r>
              <a:endParaRPr lang="en-US" sz="1400" dirty="0">
                <a:latin typeface="Frutiger LT Std 45 Light" charset="0"/>
                <a:ea typeface="Frutiger LT Std 45 Light" charset="0"/>
                <a:cs typeface="Frutiger LT Std 45 Light" charset="0"/>
              </a:endParaRPr>
            </a:p>
          </p:txBody>
        </p:sp>
      </p:grpSp>
      <p:grpSp>
        <p:nvGrpSpPr>
          <p:cNvPr id="14" name="Group 13"/>
          <p:cNvGrpSpPr/>
          <p:nvPr/>
        </p:nvGrpSpPr>
        <p:grpSpPr>
          <a:xfrm>
            <a:off x="703499" y="1706164"/>
            <a:ext cx="1035813" cy="307777"/>
            <a:chOff x="3594981" y="1706164"/>
            <a:chExt cx="1035813" cy="307777"/>
          </a:xfrm>
        </p:grpSpPr>
        <mc:AlternateContent xmlns:mc="http://schemas.openxmlformats.org/markup-compatibility/2006" xmlns:a14="http://schemas.microsoft.com/office/drawing/2010/main">
          <mc:Choice Requires="a14">
            <p:sp>
              <p:nvSpPr>
                <p:cNvPr id="118" name="Rectangle 117"/>
                <p:cNvSpPr/>
                <p:nvPr/>
              </p:nvSpPr>
              <p:spPr>
                <a:xfrm>
                  <a:off x="3594981" y="1731205"/>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8" name="Rectangle 117"/>
                <p:cNvSpPr>
                  <a:spLocks noRot="1" noChangeAspect="1" noMove="1" noResize="1" noEditPoints="1" noAdjustHandles="1" noChangeArrowheads="1" noChangeShapeType="1" noTextEdit="1"/>
                </p:cNvSpPr>
                <p:nvPr/>
              </p:nvSpPr>
              <p:spPr>
                <a:xfrm>
                  <a:off x="3594981" y="1731205"/>
                  <a:ext cx="257695" cy="257695"/>
                </a:xfrm>
                <a:prstGeom prst="rect">
                  <a:avLst/>
                </a:prstGeom>
                <a:blipFill rotWithShape="0">
                  <a:blip r:embed="rId37"/>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3854772" y="1706164"/>
                  <a:ext cx="578428"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t>
                  </a:r>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4</m:t>
                          </m:r>
                        </m:sub>
                      </m:sSub>
                    </m:oMath>
                  </a14:m>
                  <a:endParaRPr lang="en-US" sz="1400" dirty="0">
                    <a:latin typeface="Frutiger LT Std 45 Light" charset="0"/>
                    <a:ea typeface="Frutiger LT Std 45 Light" charset="0"/>
                    <a:cs typeface="Frutiger LT Std 45 Light" charset="0"/>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3854772" y="1706164"/>
                  <a:ext cx="578428" cy="307777"/>
                </a:xfrm>
                <a:prstGeom prst="rect">
                  <a:avLst/>
                </a:prstGeom>
                <a:blipFill rotWithShape="0">
                  <a:blip r:embed="rId38"/>
                  <a:stretch>
                    <a:fillRect l="-3158" t="-86000" b="-1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Rectangle 119"/>
                <p:cNvSpPr/>
                <p:nvPr/>
              </p:nvSpPr>
              <p:spPr>
                <a:xfrm>
                  <a:off x="4373099" y="1731205"/>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acc>
                              <m:accPr>
                                <m:chr m:val="̇"/>
                                <m:ctrlPr>
                                  <a:rPr lang="en-US" sz="1400" i="1" smtClean="0">
                                    <a:solidFill>
                                      <a:schemeClr val="tx1"/>
                                    </a:solidFill>
                                    <a:latin typeface="Cambria Math" charset="0"/>
                                    <a:ea typeface="Frutiger LT Std 45 Light" charset="0"/>
                                    <a:cs typeface="Frutiger LT Std 45 Light" charset="0"/>
                                  </a:rPr>
                                </m:ctrlPr>
                              </m:accPr>
                              <m:e>
                                <m:r>
                                  <a:rPr lang="en-US" sz="1400" b="1" i="0" smtClean="0">
                                    <a:solidFill>
                                      <a:schemeClr val="tx1"/>
                                    </a:solidFill>
                                    <a:latin typeface="Cambria Math" charset="0"/>
                                    <a:ea typeface="Frutiger LT Std 45 Light" charset="0"/>
                                    <a:cs typeface="Frutiger LT Std 45 Light" charset="0"/>
                                  </a:rPr>
                                  <m:t>𝐲</m:t>
                                </m:r>
                              </m:e>
                            </m:acc>
                          </m:e>
                          <m:sub>
                            <m:r>
                              <a:rPr lang="en-US" sz="1400" i="1">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0" name="Rectangle 119"/>
                <p:cNvSpPr>
                  <a:spLocks noRot="1" noChangeAspect="1" noMove="1" noResize="1" noEditPoints="1" noAdjustHandles="1" noChangeArrowheads="1" noChangeShapeType="1" noTextEdit="1"/>
                </p:cNvSpPr>
                <p:nvPr/>
              </p:nvSpPr>
              <p:spPr>
                <a:xfrm>
                  <a:off x="4373099" y="1731205"/>
                  <a:ext cx="257695" cy="257695"/>
                </a:xfrm>
                <a:prstGeom prst="rect">
                  <a:avLst/>
                </a:prstGeom>
                <a:blipFill rotWithShape="0">
                  <a:blip r:embed="rId39"/>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28" name="Group 27"/>
          <p:cNvGrpSpPr/>
          <p:nvPr/>
        </p:nvGrpSpPr>
        <p:grpSpPr>
          <a:xfrm>
            <a:off x="853776" y="4817487"/>
            <a:ext cx="2300277" cy="653114"/>
            <a:chOff x="853776" y="4817487"/>
            <a:chExt cx="2300277" cy="653114"/>
          </a:xfrm>
        </p:grpSpPr>
        <mc:AlternateContent xmlns:mc="http://schemas.openxmlformats.org/markup-compatibility/2006" xmlns:a14="http://schemas.microsoft.com/office/drawing/2010/main">
          <mc:Choice Requires="a14">
            <p:sp>
              <p:nvSpPr>
                <p:cNvPr id="96" name="Rectangle 95"/>
                <p:cNvSpPr/>
                <p:nvPr/>
              </p:nvSpPr>
              <p:spPr>
                <a:xfrm>
                  <a:off x="2896358" y="4817487"/>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i="1">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6" name="Rectangle 95"/>
                <p:cNvSpPr>
                  <a:spLocks noRot="1" noChangeAspect="1" noMove="1" noResize="1" noEditPoints="1" noAdjustHandles="1" noChangeArrowheads="1" noChangeShapeType="1" noTextEdit="1"/>
                </p:cNvSpPr>
                <p:nvPr/>
              </p:nvSpPr>
              <p:spPr>
                <a:xfrm>
                  <a:off x="2896358" y="4817487"/>
                  <a:ext cx="257695" cy="257695"/>
                </a:xfrm>
                <a:prstGeom prst="rect">
                  <a:avLst/>
                </a:prstGeom>
                <a:blipFill rotWithShape="0">
                  <a:blip r:embed="rId40"/>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07" name="Freeform 106"/>
            <p:cNvSpPr/>
            <p:nvPr/>
          </p:nvSpPr>
          <p:spPr>
            <a:xfrm flipH="1" flipV="1">
              <a:off x="2688971" y="5175342"/>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110"/>
            <p:cNvSpPr txBox="1"/>
            <p:nvPr/>
          </p:nvSpPr>
          <p:spPr>
            <a:xfrm flipH="1">
              <a:off x="853776" y="5162824"/>
              <a:ext cx="1859803" cy="307777"/>
            </a:xfrm>
            <a:prstGeom prst="rect">
              <a:avLst/>
            </a:prstGeom>
            <a:solidFill>
              <a:schemeClr val="bg1"/>
            </a:solidFill>
          </p:spPr>
          <p:txBody>
            <a:bodyPr wrap="none" rtlCol="0">
              <a:spAutoFit/>
            </a:bodyPr>
            <a:lstStyle/>
            <a:p>
              <a:pPr algn="r"/>
              <a:r>
                <a:rPr lang="en-US" sz="1400" dirty="0" smtClean="0">
                  <a:latin typeface="Frutiger LT Std 45 Light" charset="0"/>
                  <a:ea typeface="Frutiger LT Std 45 Light" charset="0"/>
                  <a:cs typeface="Frutiger LT Std 45 Light" charset="0"/>
                </a:rPr>
                <a:t>initial causal feedback</a:t>
              </a:r>
              <a:endParaRPr lang="en-US" sz="1400" dirty="0">
                <a:latin typeface="Frutiger LT Std 45 Light" charset="0"/>
                <a:ea typeface="Frutiger LT Std 45 Light" charset="0"/>
                <a:cs typeface="Frutiger LT Std 45 Light" charset="0"/>
              </a:endParaRPr>
            </a:p>
          </p:txBody>
        </p:sp>
      </p:grpSp>
      <mc:AlternateContent xmlns:mc="http://schemas.openxmlformats.org/markup-compatibility/2006" xmlns:a14="http://schemas.microsoft.com/office/drawing/2010/main">
        <mc:Choice Requires="a14">
          <p:sp>
            <p:nvSpPr>
              <p:cNvPr id="133" name="TextBox 132"/>
              <p:cNvSpPr txBox="1"/>
              <p:nvPr/>
            </p:nvSpPr>
            <p:spPr>
              <a:xfrm>
                <a:off x="3163871" y="1705938"/>
                <a:ext cx="1484205" cy="307777"/>
              </a:xfrm>
              <a:prstGeom prst="rect">
                <a:avLst/>
              </a:prstGeom>
              <a:solidFill>
                <a:schemeClr val="bg1"/>
              </a:solidFill>
              <a:ln>
                <a:noFill/>
              </a:ln>
            </p:spPr>
            <p:txBody>
              <a:bodyPr wrap="non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4</m:t>
                          </m:r>
                        </m:sub>
                      </m:sSub>
                      <m:r>
                        <a:rPr lang="en-US" sz="1400" i="1">
                          <a:latin typeface="Cambria Math" charset="0"/>
                          <a:ea typeface="Frutiger LT Std 45 Light" charset="0"/>
                          <a:cs typeface="Frutiger LT Std 45 Light" charset="0"/>
                        </a:rPr>
                        <m:t>=</m:t>
                      </m:r>
                      <m:sSup>
                        <m:sSupPr>
                          <m:ctrlPr>
                            <a:rPr lang="en-US" sz="1400" b="0" i="1" smtClean="0">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r>
                                <a:rPr lang="en-US" sz="1400" b="1" i="1">
                                  <a:latin typeface="Cambria Math" charset="0"/>
                                  <a:ea typeface="Frutiger LT Std 45 Light" charset="0"/>
                                  <a:cs typeface="Frutiger LT Std 45 Light" charset="0"/>
                                </a:rPr>
                                <m:t>𝑰</m:t>
                              </m:r>
                              <m:r>
                                <a:rPr lang="en-US" sz="1400" i="1">
                                  <a:latin typeface="Cambria Math" charset="0"/>
                                  <a:ea typeface="Frutiger LT Std 45 Light" charset="0"/>
                                  <a:cs typeface="Frutiger LT Std 45 Light" charset="0"/>
                                </a:rPr>
                                <m:t> −</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m:t>
                                  </m:r>
                                </m:sub>
                                <m:sup>
                                  <m:r>
                                    <a:rPr lang="en-US" sz="1400" b="0" i="1" smtClean="0">
                                      <a:latin typeface="Cambria Math" charset="0"/>
                                      <a:ea typeface="Frutiger LT Std 45 Light" charset="0"/>
                                      <a:cs typeface="Frutiger LT Std 45 Light" charset="0"/>
                                    </a:rPr>
                                    <m:t>𝑛</m:t>
                                  </m:r>
                                </m:sup>
                              </m:sSubSup>
                            </m:e>
                          </m:d>
                        </m:e>
                        <m:sup>
                          <m:r>
                            <a:rPr lang="en-US" sz="1400" b="0" i="1" smtClean="0">
                              <a:latin typeface="Cambria Math" charset="0"/>
                              <a:ea typeface="Frutiger LT Std 45 Light" charset="0"/>
                              <a:cs typeface="Frutiger LT Std 45 Light" charset="0"/>
                            </a:rPr>
                            <m:t>−1</m:t>
                          </m:r>
                        </m:sup>
                      </m:sSup>
                    </m:oMath>
                  </m:oMathPara>
                </a14:m>
                <a:endParaRPr lang="en-US" sz="1400" dirty="0">
                  <a:latin typeface="Frutiger LT Std 45 Light" charset="0"/>
                  <a:ea typeface="Frutiger LT Std 45 Light" charset="0"/>
                  <a:cs typeface="Frutiger LT Std 45 Light" charset="0"/>
                </a:endParaRPr>
              </a:p>
            </p:txBody>
          </p:sp>
        </mc:Choice>
        <mc:Fallback xmlns="">
          <p:sp>
            <p:nvSpPr>
              <p:cNvPr id="133" name="TextBox 132"/>
              <p:cNvSpPr txBox="1">
                <a:spLocks noRot="1" noChangeAspect="1" noMove="1" noResize="1" noEditPoints="1" noAdjustHandles="1" noChangeArrowheads="1" noChangeShapeType="1" noTextEdit="1"/>
              </p:cNvSpPr>
              <p:nvPr/>
            </p:nvSpPr>
            <p:spPr>
              <a:xfrm>
                <a:off x="3163871" y="1705938"/>
                <a:ext cx="1484205" cy="307777"/>
              </a:xfrm>
              <a:prstGeom prst="rect">
                <a:avLst/>
              </a:prstGeom>
              <a:blipFill rotWithShape="0">
                <a:blip r:embed="rId41"/>
                <a:stretch>
                  <a:fillRect l="-823" t="-86000" b="-1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p:cNvSpPr txBox="1"/>
              <p:nvPr/>
            </p:nvSpPr>
            <p:spPr>
              <a:xfrm>
                <a:off x="3163871" y="2234574"/>
                <a:ext cx="1484205" cy="307777"/>
              </a:xfrm>
              <a:prstGeom prst="rect">
                <a:avLst/>
              </a:prstGeom>
              <a:solidFill>
                <a:schemeClr val="bg1"/>
              </a:solidFill>
              <a:ln>
                <a:noFill/>
              </a:ln>
            </p:spPr>
            <p:txBody>
              <a:bodyPr wrap="non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5</m:t>
                          </m:r>
                        </m:sub>
                      </m:sSub>
                      <m:r>
                        <a:rPr lang="en-US" sz="1400" i="1">
                          <a:latin typeface="Cambria Math" charset="0"/>
                          <a:ea typeface="Frutiger LT Std 45 Light" charset="0"/>
                          <a:cs typeface="Frutiger LT Std 45 Light" charset="0"/>
                        </a:rPr>
                        <m:t>=</m:t>
                      </m:r>
                      <m:sSup>
                        <m:sSupPr>
                          <m:ctrlPr>
                            <a:rPr lang="en-US" sz="1400" b="0" i="1" smtClean="0">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r>
                                <a:rPr lang="en-US" sz="1400" b="1" i="1">
                                  <a:latin typeface="Cambria Math" charset="0"/>
                                  <a:ea typeface="Frutiger LT Std 45 Light" charset="0"/>
                                  <a:cs typeface="Frutiger LT Std 45 Light" charset="0"/>
                                </a:rPr>
                                <m:t>𝑰</m:t>
                              </m:r>
                              <m:r>
                                <a:rPr lang="en-US" sz="1400" i="1">
                                  <a:latin typeface="Cambria Math" charset="0"/>
                                  <a:ea typeface="Frutiger LT Std 45 Light" charset="0"/>
                                  <a:cs typeface="Frutiger LT Std 45 Light" charset="0"/>
                                </a:rPr>
                                <m:t> −</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m:t>
                                  </m:r>
                                </m:sub>
                                <m:sup>
                                  <m:r>
                                    <a:rPr lang="en-US" sz="1400" b="0" i="1" smtClean="0">
                                      <a:latin typeface="Cambria Math" charset="0"/>
                                      <a:ea typeface="Frutiger LT Std 45 Light" charset="0"/>
                                      <a:cs typeface="Frutiger LT Std 45 Light" charset="0"/>
                                    </a:rPr>
                                    <m:t>𝑛</m:t>
                                  </m:r>
                                </m:sup>
                              </m:sSubSup>
                            </m:e>
                          </m:d>
                        </m:e>
                        <m:sup>
                          <m:r>
                            <a:rPr lang="en-US" sz="1400" b="0" i="1" smtClean="0">
                              <a:latin typeface="Cambria Math" charset="0"/>
                              <a:ea typeface="Frutiger LT Std 45 Light" charset="0"/>
                              <a:cs typeface="Frutiger LT Std 45 Light" charset="0"/>
                            </a:rPr>
                            <m:t>−1</m:t>
                          </m:r>
                        </m:sup>
                      </m:sSup>
                    </m:oMath>
                  </m:oMathPara>
                </a14:m>
                <a:endParaRPr lang="en-US" sz="1400" dirty="0">
                  <a:latin typeface="Frutiger LT Std 45 Light" charset="0"/>
                  <a:ea typeface="Frutiger LT Std 45 Light" charset="0"/>
                  <a:cs typeface="Frutiger LT Std 45 Light" charset="0"/>
                </a:endParaRPr>
              </a:p>
            </p:txBody>
          </p:sp>
        </mc:Choice>
        <mc:Fallback xmlns="">
          <p:sp>
            <p:nvSpPr>
              <p:cNvPr id="134" name="TextBox 133"/>
              <p:cNvSpPr txBox="1">
                <a:spLocks noRot="1" noChangeAspect="1" noMove="1" noResize="1" noEditPoints="1" noAdjustHandles="1" noChangeArrowheads="1" noChangeShapeType="1" noTextEdit="1"/>
              </p:cNvSpPr>
              <p:nvPr/>
            </p:nvSpPr>
            <p:spPr>
              <a:xfrm>
                <a:off x="3163871" y="2234574"/>
                <a:ext cx="1484205" cy="307777"/>
              </a:xfrm>
              <a:prstGeom prst="rect">
                <a:avLst/>
              </a:prstGeom>
              <a:blipFill rotWithShape="0">
                <a:blip r:embed="rId42"/>
                <a:stretch>
                  <a:fillRect l="-823" t="-86000" b="-108000"/>
                </a:stretch>
              </a:blipFill>
              <a:ln>
                <a:noFill/>
              </a:ln>
            </p:spPr>
            <p:txBody>
              <a:bodyPr/>
              <a:lstStyle/>
              <a:p>
                <a:r>
                  <a:rPr lang="en-US">
                    <a:noFill/>
                  </a:rPr>
                  <a:t> </a:t>
                </a:r>
              </a:p>
            </p:txBody>
          </p:sp>
        </mc:Fallback>
      </mc:AlternateContent>
      <p:sp>
        <p:nvSpPr>
          <p:cNvPr id="78" name="TextBox 77"/>
          <p:cNvSpPr txBox="1"/>
          <p:nvPr/>
        </p:nvSpPr>
        <p:spPr>
          <a:xfrm>
            <a:off x="4002155" y="5968003"/>
            <a:ext cx="1138453" cy="307777"/>
          </a:xfrm>
          <a:prstGeom prst="rect">
            <a:avLst/>
          </a:prstGeom>
          <a:noFill/>
        </p:spPr>
        <p:txBody>
          <a:bodyPr wrap="none" rtlCol="0">
            <a:spAutoFit/>
          </a:bodyPr>
          <a:lstStyle/>
          <a:p>
            <a:pPr algn="ctr"/>
            <a:r>
              <a:rPr lang="en-US" sz="1400" dirty="0" smtClean="0">
                <a:latin typeface="Frutiger LT Std 45 Light" charset="0"/>
                <a:ea typeface="Frutiger LT Std 45 Light" charset="0"/>
                <a:cs typeface="Frutiger LT Std 45 Light" charset="0"/>
              </a:rPr>
              <a:t>finite output</a:t>
            </a:r>
            <a:endParaRPr lang="en-US" sz="1400" dirty="0">
              <a:latin typeface="Frutiger LT Std 45 Light" charset="0"/>
              <a:ea typeface="Frutiger LT Std 45 Light" charset="0"/>
              <a:cs typeface="Frutiger LT Std 45 Light" charset="0"/>
            </a:endParaRPr>
          </a:p>
        </p:txBody>
      </p:sp>
      <p:grpSp>
        <p:nvGrpSpPr>
          <p:cNvPr id="77" name="Group 76"/>
          <p:cNvGrpSpPr/>
          <p:nvPr/>
        </p:nvGrpSpPr>
        <p:grpSpPr>
          <a:xfrm>
            <a:off x="271588" y="3614350"/>
            <a:ext cx="8600455" cy="603409"/>
            <a:chOff x="271588" y="3614350"/>
            <a:chExt cx="8600455" cy="603409"/>
          </a:xfrm>
        </p:grpSpPr>
        <p:grpSp>
          <p:nvGrpSpPr>
            <p:cNvPr id="79" name="Group 78"/>
            <p:cNvGrpSpPr/>
            <p:nvPr/>
          </p:nvGrpSpPr>
          <p:grpSpPr>
            <a:xfrm>
              <a:off x="271588" y="3614350"/>
              <a:ext cx="2883879" cy="603409"/>
              <a:chOff x="271588" y="3614350"/>
              <a:chExt cx="2883879" cy="603409"/>
            </a:xfrm>
          </p:grpSpPr>
          <p:sp>
            <p:nvSpPr>
              <p:cNvPr id="90" name="TextBox 89"/>
              <p:cNvSpPr txBox="1"/>
              <p:nvPr/>
            </p:nvSpPr>
            <p:spPr>
              <a:xfrm>
                <a:off x="1244760" y="3614350"/>
                <a:ext cx="1359668"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input extension</a:t>
                </a:r>
                <a:endParaRPr lang="en-US" sz="14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91" name="Rectangle 90"/>
                  <p:cNvSpPr/>
                  <p:nvPr/>
                </p:nvSpPr>
                <p:spPr>
                  <a:xfrm>
                    <a:off x="1575342" y="396006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67" name="Rectangle 166"/>
                  <p:cNvSpPr>
                    <a:spLocks noRot="1" noChangeAspect="1" noMove="1" noResize="1" noEditPoints="1" noAdjustHandles="1" noChangeArrowheads="1" noChangeShapeType="1" noTextEdit="1"/>
                  </p:cNvSpPr>
                  <p:nvPr/>
                </p:nvSpPr>
                <p:spPr>
                  <a:xfrm>
                    <a:off x="1575342" y="3960064"/>
                    <a:ext cx="257695" cy="257695"/>
                  </a:xfrm>
                  <a:prstGeom prst="rect">
                    <a:avLst/>
                  </a:prstGeom>
                  <a:blipFill rotWithShape="0">
                    <a:blip r:embed="rId43"/>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2456962" y="395850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68" name="Rectangle 167"/>
                  <p:cNvSpPr>
                    <a:spLocks noRot="1" noChangeAspect="1" noMove="1" noResize="1" noEditPoints="1" noAdjustHandles="1" noChangeArrowheads="1" noChangeShapeType="1" noTextEdit="1"/>
                  </p:cNvSpPr>
                  <p:nvPr/>
                </p:nvSpPr>
                <p:spPr>
                  <a:xfrm>
                    <a:off x="2456962" y="3958505"/>
                    <a:ext cx="257695" cy="257695"/>
                  </a:xfrm>
                  <a:prstGeom prst="rect">
                    <a:avLst/>
                  </a:prstGeom>
                  <a:blipFill rotWithShape="0">
                    <a:blip r:embed="rId44"/>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2897772" y="395850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69" name="Rectangle 168"/>
                  <p:cNvSpPr>
                    <a:spLocks noRot="1" noChangeAspect="1" noMove="1" noResize="1" noEditPoints="1" noAdjustHandles="1" noChangeArrowheads="1" noChangeShapeType="1" noTextEdit="1"/>
                  </p:cNvSpPr>
                  <p:nvPr/>
                </p:nvSpPr>
                <p:spPr>
                  <a:xfrm>
                    <a:off x="2897772" y="3958504"/>
                    <a:ext cx="257695" cy="257695"/>
                  </a:xfrm>
                  <a:prstGeom prst="rect">
                    <a:avLst/>
                  </a:prstGeom>
                  <a:blipFill rotWithShape="0">
                    <a:blip r:embed="rId45"/>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2016152" y="3958504"/>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70" name="Rectangle 169"/>
                  <p:cNvSpPr>
                    <a:spLocks noRot="1" noChangeAspect="1" noMove="1" noResize="1" noEditPoints="1" noAdjustHandles="1" noChangeArrowheads="1" noChangeShapeType="1" noTextEdit="1"/>
                  </p:cNvSpPr>
                  <p:nvPr/>
                </p:nvSpPr>
                <p:spPr>
                  <a:xfrm>
                    <a:off x="2016152" y="3958504"/>
                    <a:ext cx="257695" cy="257695"/>
                  </a:xfrm>
                  <a:prstGeom prst="rect">
                    <a:avLst/>
                  </a:prstGeom>
                  <a:blipFill rotWithShape="0">
                    <a:blip r:embed="rId46"/>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1134532" y="3957726"/>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71" name="Rectangle 170"/>
                  <p:cNvSpPr>
                    <a:spLocks noRot="1" noChangeAspect="1" noMove="1" noResize="1" noEditPoints="1" noAdjustHandles="1" noChangeArrowheads="1" noChangeShapeType="1" noTextEdit="1"/>
                  </p:cNvSpPr>
                  <p:nvPr/>
                </p:nvSpPr>
                <p:spPr>
                  <a:xfrm>
                    <a:off x="1134532" y="3957726"/>
                    <a:ext cx="257695" cy="257695"/>
                  </a:xfrm>
                  <a:prstGeom prst="rect">
                    <a:avLst/>
                  </a:prstGeom>
                  <a:blipFill rotWithShape="0">
                    <a:blip r:embed="rId47"/>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p:cNvSpPr/>
                  <p:nvPr/>
                </p:nvSpPr>
                <p:spPr>
                  <a:xfrm>
                    <a:off x="693722"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r>
                                <a:rPr lang="en-US" sz="1400" b="1" i="0" smtClean="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72" name="Rectangle 171"/>
                  <p:cNvSpPr>
                    <a:spLocks noRot="1" noChangeAspect="1" noMove="1" noResize="1" noEditPoints="1" noAdjustHandles="1" noChangeArrowheads="1" noChangeShapeType="1" noTextEdit="1"/>
                  </p:cNvSpPr>
                  <p:nvPr/>
                </p:nvSpPr>
                <p:spPr>
                  <a:xfrm>
                    <a:off x="693722" y="3957725"/>
                    <a:ext cx="257695" cy="257695"/>
                  </a:xfrm>
                  <a:prstGeom prst="rect">
                    <a:avLst/>
                  </a:prstGeom>
                  <a:blipFill rotWithShape="0">
                    <a:blip r:embed="rId48"/>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98" name="TextBox 97"/>
              <p:cNvSpPr txBox="1"/>
              <p:nvPr/>
            </p:nvSpPr>
            <p:spPr>
              <a:xfrm>
                <a:off x="271588" y="3846898"/>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grpSp>
        <p:grpSp>
          <p:nvGrpSpPr>
            <p:cNvPr id="80" name="Group 79"/>
            <p:cNvGrpSpPr/>
            <p:nvPr/>
          </p:nvGrpSpPr>
          <p:grpSpPr>
            <a:xfrm>
              <a:off x="5982854" y="3614350"/>
              <a:ext cx="2889189" cy="602630"/>
              <a:chOff x="5982854" y="3614350"/>
              <a:chExt cx="2889189" cy="602630"/>
            </a:xfrm>
          </p:grpSpPr>
          <mc:AlternateContent xmlns:mc="http://schemas.openxmlformats.org/markup-compatibility/2006" xmlns:a14="http://schemas.microsoft.com/office/drawing/2010/main">
            <mc:Choice Requires="a14">
              <p:sp>
                <p:nvSpPr>
                  <p:cNvPr id="81" name="Rectangle 80"/>
                  <p:cNvSpPr/>
                  <p:nvPr/>
                </p:nvSpPr>
                <p:spPr>
                  <a:xfrm>
                    <a:off x="6424252"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2" name="Rectangle 141"/>
                  <p:cNvSpPr>
                    <a:spLocks noRot="1" noChangeAspect="1" noMove="1" noResize="1" noEditPoints="1" noAdjustHandles="1" noChangeArrowheads="1" noChangeShapeType="1" noTextEdit="1"/>
                  </p:cNvSpPr>
                  <p:nvPr/>
                </p:nvSpPr>
                <p:spPr>
                  <a:xfrm>
                    <a:off x="6424252" y="3959285"/>
                    <a:ext cx="257695" cy="257695"/>
                  </a:xfrm>
                  <a:prstGeom prst="rect">
                    <a:avLst/>
                  </a:prstGeom>
                  <a:blipFill rotWithShape="0">
                    <a:blip r:embed="rId49"/>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a:off x="7305872" y="3957726"/>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48" name="Rectangle 147"/>
                  <p:cNvSpPr>
                    <a:spLocks noRot="1" noChangeAspect="1" noMove="1" noResize="1" noEditPoints="1" noAdjustHandles="1" noChangeArrowheads="1" noChangeShapeType="1" noTextEdit="1"/>
                  </p:cNvSpPr>
                  <p:nvPr/>
                </p:nvSpPr>
                <p:spPr>
                  <a:xfrm>
                    <a:off x="7305872" y="3957726"/>
                    <a:ext cx="257695" cy="257695"/>
                  </a:xfrm>
                  <a:prstGeom prst="rect">
                    <a:avLst/>
                  </a:prstGeom>
                  <a:blipFill rotWithShape="0">
                    <a:blip r:embed="rId50"/>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a:off x="5982854"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56" name="Rectangle 155"/>
                  <p:cNvSpPr>
                    <a:spLocks noRot="1" noChangeAspect="1" noMove="1" noResize="1" noEditPoints="1" noAdjustHandles="1" noChangeArrowheads="1" noChangeShapeType="1" noTextEdit="1"/>
                  </p:cNvSpPr>
                  <p:nvPr/>
                </p:nvSpPr>
                <p:spPr>
                  <a:xfrm>
                    <a:off x="5982854" y="3957725"/>
                    <a:ext cx="257695" cy="257695"/>
                  </a:xfrm>
                  <a:prstGeom prst="rect">
                    <a:avLst/>
                  </a:prstGeom>
                  <a:blipFill rotWithShape="0">
                    <a:blip r:embed="rId51"/>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6865062"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60" name="Rectangle 159"/>
                  <p:cNvSpPr>
                    <a:spLocks noRot="1" noChangeAspect="1" noMove="1" noResize="1" noEditPoints="1" noAdjustHandles="1" noChangeArrowheads="1" noChangeShapeType="1" noTextEdit="1"/>
                  </p:cNvSpPr>
                  <p:nvPr/>
                </p:nvSpPr>
                <p:spPr>
                  <a:xfrm>
                    <a:off x="6865062" y="3957725"/>
                    <a:ext cx="257695" cy="257695"/>
                  </a:xfrm>
                  <a:prstGeom prst="rect">
                    <a:avLst/>
                  </a:prstGeom>
                  <a:blipFill rotWithShape="0">
                    <a:blip r:embed="rId52"/>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a:off x="7746682"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61" name="Rectangle 160"/>
                  <p:cNvSpPr>
                    <a:spLocks noRot="1" noChangeAspect="1" noMove="1" noResize="1" noEditPoints="1" noAdjustHandles="1" noChangeArrowheads="1" noChangeShapeType="1" noTextEdit="1"/>
                  </p:cNvSpPr>
                  <p:nvPr/>
                </p:nvSpPr>
                <p:spPr>
                  <a:xfrm>
                    <a:off x="7746682" y="3959285"/>
                    <a:ext cx="257695" cy="257695"/>
                  </a:xfrm>
                  <a:prstGeom prst="rect">
                    <a:avLst/>
                  </a:prstGeom>
                  <a:blipFill rotWithShape="0">
                    <a:blip r:embed="rId53"/>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a:off x="8187486"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63" name="Rectangle 162"/>
                  <p:cNvSpPr>
                    <a:spLocks noRot="1" noChangeAspect="1" noMove="1" noResize="1" noEditPoints="1" noAdjustHandles="1" noChangeArrowheads="1" noChangeShapeType="1" noTextEdit="1"/>
                  </p:cNvSpPr>
                  <p:nvPr/>
                </p:nvSpPr>
                <p:spPr>
                  <a:xfrm>
                    <a:off x="8187486" y="3957725"/>
                    <a:ext cx="257695" cy="257695"/>
                  </a:xfrm>
                  <a:prstGeom prst="rect">
                    <a:avLst/>
                  </a:prstGeom>
                  <a:blipFill rotWithShape="0">
                    <a:blip r:embed="rId54"/>
                    <a:stretch>
                      <a:fillRect/>
                    </a:stretch>
                  </a:blipFill>
                  <a:ln>
                    <a:solidFill>
                      <a:schemeClr val="accent1">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87" name="TextBox 86"/>
              <p:cNvSpPr txBox="1"/>
              <p:nvPr/>
            </p:nvSpPr>
            <p:spPr>
              <a:xfrm>
                <a:off x="8456544" y="3846898"/>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sp>
            <p:nvSpPr>
              <p:cNvPr id="89" name="TextBox 88"/>
              <p:cNvSpPr txBox="1"/>
              <p:nvPr/>
            </p:nvSpPr>
            <p:spPr>
              <a:xfrm>
                <a:off x="6534477" y="3614350"/>
                <a:ext cx="1359668"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input extension</a:t>
                </a:r>
                <a:endParaRPr lang="en-US" sz="1400" dirty="0">
                  <a:latin typeface="Frutiger LT Std 45 Light" charset="0"/>
                  <a:ea typeface="Frutiger LT Std 45 Light" charset="0"/>
                  <a:cs typeface="Frutiger LT Std 45 Light" charset="0"/>
                </a:endParaRPr>
              </a:p>
            </p:txBody>
          </p:sp>
        </p:grpSp>
      </p:grpSp>
    </p:spTree>
    <p:extLst>
      <p:ext uri="{BB962C8B-B14F-4D97-AF65-F5344CB8AC3E}">
        <p14:creationId xmlns:p14="http://schemas.microsoft.com/office/powerpoint/2010/main" val="70623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5"/>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par>
                                <p:cTn id="41" presetID="1" presetClass="exit" presetSubtype="0" fill="hold"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p:cNvGrpSpPr/>
          <p:nvPr/>
        </p:nvGrpSpPr>
        <p:grpSpPr>
          <a:xfrm>
            <a:off x="3337286" y="5220123"/>
            <a:ext cx="2985964" cy="802475"/>
            <a:chOff x="3337286" y="5220123"/>
            <a:chExt cx="2985964" cy="802475"/>
          </a:xfrm>
        </p:grpSpPr>
        <p:grpSp>
          <p:nvGrpSpPr>
            <p:cNvPr id="188" name="Group 187"/>
            <p:cNvGrpSpPr/>
            <p:nvPr/>
          </p:nvGrpSpPr>
          <p:grpSpPr>
            <a:xfrm>
              <a:off x="3337286" y="5612946"/>
              <a:ext cx="2985964" cy="409652"/>
              <a:chOff x="3337286" y="5612946"/>
              <a:chExt cx="2985964" cy="409652"/>
            </a:xfrm>
          </p:grpSpPr>
          <p:grpSp>
            <p:nvGrpSpPr>
              <p:cNvPr id="192" name="Group 191"/>
              <p:cNvGrpSpPr/>
              <p:nvPr/>
            </p:nvGrpSpPr>
            <p:grpSpPr>
              <a:xfrm>
                <a:off x="3337286" y="5678284"/>
                <a:ext cx="2462335" cy="259255"/>
                <a:chOff x="3489686" y="5830684"/>
                <a:chExt cx="2462335" cy="259255"/>
              </a:xfrm>
            </p:grpSpPr>
            <mc:AlternateContent xmlns:mc="http://schemas.openxmlformats.org/markup-compatibility/2006" xmlns:a14="http://schemas.microsoft.com/office/drawing/2010/main">
              <mc:Choice Requires="a14">
                <p:sp>
                  <p:nvSpPr>
                    <p:cNvPr id="194" name="Rectangle 193"/>
                    <p:cNvSpPr/>
                    <p:nvPr/>
                  </p:nvSpPr>
                  <p:spPr>
                    <a:xfrm flipH="1">
                      <a:off x="5253398" y="5832244"/>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0" smtClean="0">
                                <a:solidFill>
                                  <a:schemeClr val="tx1"/>
                                </a:solidFill>
                                <a:latin typeface="Cambria Math" charset="0"/>
                                <a:ea typeface="Frutiger LT Std 45 Light" charset="0"/>
                                <a:cs typeface="Frutiger LT Std 45 Light" charset="0"/>
                              </a:rPr>
                              <m:t>  </m:t>
                            </m:r>
                            <m:sSub>
                              <m:sSubPr>
                                <m:ctrlPr>
                                  <a:rPr lang="en-US" sz="1400" i="1" smtClean="0">
                                    <a:solidFill>
                                      <a:schemeClr val="tx1"/>
                                    </a:solidFill>
                                    <a:latin typeface="Cambria Math" charset="0"/>
                                    <a:ea typeface="Frutiger LT Std 45 Light" charset="0"/>
                                    <a:cs typeface="Frutiger LT Std 45 Light" charset="0"/>
                                  </a:rPr>
                                </m:ctrlPr>
                              </m:sSubPr>
                              <m:e>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4" name="Rectangle 193"/>
                    <p:cNvSpPr>
                      <a:spLocks noRot="1" noChangeAspect="1" noMove="1" noResize="1" noEditPoints="1" noAdjustHandles="1" noChangeArrowheads="1" noChangeShapeType="1" noTextEdit="1"/>
                    </p:cNvSpPr>
                    <p:nvPr/>
                  </p:nvSpPr>
                  <p:spPr>
                    <a:xfrm flipH="1">
                      <a:off x="5253398" y="5832244"/>
                      <a:ext cx="257695" cy="257695"/>
                    </a:xfrm>
                    <a:prstGeom prst="rect">
                      <a:avLst/>
                    </a:prstGeom>
                    <a:blipFill rotWithShape="0">
                      <a:blip r:embed="rId3"/>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Rectangle 194"/>
                    <p:cNvSpPr/>
                    <p:nvPr/>
                  </p:nvSpPr>
                  <p:spPr>
                    <a:xfrm flipH="1">
                      <a:off x="4371542" y="5830685"/>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0" smtClean="0">
                                <a:solidFill>
                                  <a:schemeClr val="tx1"/>
                                </a:solidFill>
                                <a:latin typeface="Cambria Math" charset="0"/>
                                <a:ea typeface="Frutiger LT Std 45 Light" charset="0"/>
                                <a:cs typeface="Frutiger LT Std 45 Light" charset="0"/>
                              </a:rPr>
                              <m:t>  </m:t>
                            </m:r>
                            <m:sSub>
                              <m:sSubPr>
                                <m:ctrlPr>
                                  <a:rPr lang="en-US" sz="1400" i="1" smtClean="0">
                                    <a:solidFill>
                                      <a:schemeClr val="tx1"/>
                                    </a:solidFill>
                                    <a:latin typeface="Cambria Math" charset="0"/>
                                    <a:ea typeface="Frutiger LT Std 45 Light" charset="0"/>
                                    <a:cs typeface="Frutiger LT Std 45 Light" charset="0"/>
                                  </a:rPr>
                                </m:ctrlPr>
                              </m:sSubPr>
                              <m:e>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5" name="Rectangle 194"/>
                    <p:cNvSpPr>
                      <a:spLocks noRot="1" noChangeAspect="1" noMove="1" noResize="1" noEditPoints="1" noAdjustHandles="1" noChangeArrowheads="1" noChangeShapeType="1" noTextEdit="1"/>
                    </p:cNvSpPr>
                    <p:nvPr/>
                  </p:nvSpPr>
                  <p:spPr>
                    <a:xfrm flipH="1">
                      <a:off x="4371542" y="5830685"/>
                      <a:ext cx="257695" cy="257695"/>
                    </a:xfrm>
                    <a:prstGeom prst="rect">
                      <a:avLst/>
                    </a:prstGeom>
                    <a:blipFill rotWithShape="0">
                      <a:blip r:embed="rId4"/>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Rectangle 195"/>
                    <p:cNvSpPr/>
                    <p:nvPr/>
                  </p:nvSpPr>
                  <p:spPr>
                    <a:xfrm flipH="1">
                      <a:off x="3930614" y="5830684"/>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b="0" i="1" smtClean="0">
                                        <a:solidFill>
                                          <a:schemeClr val="tx1"/>
                                        </a:solidFill>
                                        <a:latin typeface="Cambria Math" charset="0"/>
                                        <a:ea typeface="Frutiger LT Std 45 Light" charset="0"/>
                                        <a:cs typeface="Frutiger LT Std 45 Light" charset="0"/>
                                      </a:rPr>
                                    </m:ctrlPr>
                                  </m:accPr>
                                  <m:e>
                                    <m:r>
                                      <a:rPr lang="en-US" sz="1400" b="1" i="0" smtClean="0">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6" name="Rectangle 195"/>
                    <p:cNvSpPr>
                      <a:spLocks noRot="1" noChangeAspect="1" noMove="1" noResize="1" noEditPoints="1" noAdjustHandles="1" noChangeArrowheads="1" noChangeShapeType="1" noTextEdit="1"/>
                    </p:cNvSpPr>
                    <p:nvPr/>
                  </p:nvSpPr>
                  <p:spPr>
                    <a:xfrm flipH="1">
                      <a:off x="3930614" y="5830684"/>
                      <a:ext cx="257695" cy="257695"/>
                    </a:xfrm>
                    <a:prstGeom prst="rect">
                      <a:avLst/>
                    </a:prstGeom>
                    <a:blipFill rotWithShape="0">
                      <a:blip r:embed="rId5"/>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Rectangle 196"/>
                    <p:cNvSpPr/>
                    <p:nvPr/>
                  </p:nvSpPr>
                  <p:spPr>
                    <a:xfrm flipH="1">
                      <a:off x="3489686" y="5830684"/>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0" smtClean="0">
                                <a:solidFill>
                                  <a:schemeClr val="tx1"/>
                                </a:solidFill>
                                <a:latin typeface="Cambria Math" charset="0"/>
                                <a:ea typeface="Frutiger LT Std 45 Light" charset="0"/>
                                <a:cs typeface="Frutiger LT Std 45 Light" charset="0"/>
                              </a:rPr>
                              <m:t>  </m:t>
                            </m:r>
                            <m:sSub>
                              <m:sSubPr>
                                <m:ctrlPr>
                                  <a:rPr lang="en-US" sz="1400" i="1" smtClean="0">
                                    <a:solidFill>
                                      <a:schemeClr val="tx1"/>
                                    </a:solidFill>
                                    <a:latin typeface="Cambria Math" charset="0"/>
                                    <a:ea typeface="Frutiger LT Std 45 Light" charset="0"/>
                                    <a:cs typeface="Frutiger LT Std 45 Light" charset="0"/>
                                  </a:rPr>
                                </m:ctrlPr>
                              </m:sSubPr>
                              <m:e>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7" name="Rectangle 196"/>
                    <p:cNvSpPr>
                      <a:spLocks noRot="1" noChangeAspect="1" noMove="1" noResize="1" noEditPoints="1" noAdjustHandles="1" noChangeArrowheads="1" noChangeShapeType="1" noTextEdit="1"/>
                    </p:cNvSpPr>
                    <p:nvPr/>
                  </p:nvSpPr>
                  <p:spPr>
                    <a:xfrm flipH="1">
                      <a:off x="3489686" y="5830684"/>
                      <a:ext cx="257695" cy="257695"/>
                    </a:xfrm>
                    <a:prstGeom prst="rect">
                      <a:avLst/>
                    </a:prstGeom>
                    <a:blipFill rotWithShape="0">
                      <a:blip r:embed="rId6"/>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Rectangle 197"/>
                    <p:cNvSpPr/>
                    <p:nvPr/>
                  </p:nvSpPr>
                  <p:spPr>
                    <a:xfrm flipH="1">
                      <a:off x="5694326" y="5830685"/>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0" smtClean="0">
                                <a:solidFill>
                                  <a:schemeClr val="tx1"/>
                                </a:solidFill>
                                <a:latin typeface="Cambria Math" charset="0"/>
                                <a:ea typeface="Frutiger LT Std 45 Light" charset="0"/>
                                <a:cs typeface="Frutiger LT Std 45 Light" charset="0"/>
                              </a:rPr>
                              <m:t>  </m:t>
                            </m:r>
                            <m:sSub>
                              <m:sSubPr>
                                <m:ctrlPr>
                                  <a:rPr lang="en-US" sz="1400" i="1" smtClean="0">
                                    <a:solidFill>
                                      <a:schemeClr val="tx1"/>
                                    </a:solidFill>
                                    <a:latin typeface="Cambria Math" charset="0"/>
                                    <a:ea typeface="Frutiger LT Std 45 Light" charset="0"/>
                                    <a:cs typeface="Frutiger LT Std 45 Light" charset="0"/>
                                  </a:rPr>
                                </m:ctrlPr>
                              </m:sSubPr>
                              <m:e>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8" name="Rectangle 197"/>
                    <p:cNvSpPr>
                      <a:spLocks noRot="1" noChangeAspect="1" noMove="1" noResize="1" noEditPoints="1" noAdjustHandles="1" noChangeArrowheads="1" noChangeShapeType="1" noTextEdit="1"/>
                    </p:cNvSpPr>
                    <p:nvPr/>
                  </p:nvSpPr>
                  <p:spPr>
                    <a:xfrm flipH="1">
                      <a:off x="5694326" y="5830685"/>
                      <a:ext cx="257695" cy="257695"/>
                    </a:xfrm>
                    <a:prstGeom prst="rect">
                      <a:avLst/>
                    </a:prstGeom>
                    <a:blipFill rotWithShape="0">
                      <a:blip r:embed="rId7"/>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Rectangle 198"/>
                    <p:cNvSpPr/>
                    <p:nvPr/>
                  </p:nvSpPr>
                  <p:spPr>
                    <a:xfrm flipH="1">
                      <a:off x="4812470" y="5830684"/>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0" smtClean="0">
                                <a:solidFill>
                                  <a:schemeClr val="tx1"/>
                                </a:solidFill>
                                <a:latin typeface="Cambria Math" charset="0"/>
                                <a:ea typeface="Frutiger LT Std 45 Light" charset="0"/>
                                <a:cs typeface="Frutiger LT Std 45 Light" charset="0"/>
                              </a:rPr>
                              <m:t>  </m:t>
                            </m:r>
                            <m:sSub>
                              <m:sSubPr>
                                <m:ctrlPr>
                                  <a:rPr lang="en-US" sz="1400" i="1" smtClean="0">
                                    <a:solidFill>
                                      <a:schemeClr val="tx1"/>
                                    </a:solidFill>
                                    <a:latin typeface="Cambria Math" charset="0"/>
                                    <a:ea typeface="Frutiger LT Std 45 Light" charset="0"/>
                                    <a:cs typeface="Frutiger LT Std 45 Light" charset="0"/>
                                  </a:rPr>
                                </m:ctrlPr>
                              </m:sSubPr>
                              <m:e>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99" name="Rectangle 198"/>
                    <p:cNvSpPr>
                      <a:spLocks noRot="1" noChangeAspect="1" noMove="1" noResize="1" noEditPoints="1" noAdjustHandles="1" noChangeArrowheads="1" noChangeShapeType="1" noTextEdit="1"/>
                    </p:cNvSpPr>
                    <p:nvPr/>
                  </p:nvSpPr>
                  <p:spPr>
                    <a:xfrm flipH="1">
                      <a:off x="4812470" y="5830684"/>
                      <a:ext cx="257695" cy="257695"/>
                    </a:xfrm>
                    <a:prstGeom prst="rect">
                      <a:avLst/>
                    </a:prstGeom>
                    <a:blipFill rotWithShape="0">
                      <a:blip r:embed="rId8"/>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p:grpSp>
          <p:sp>
            <p:nvSpPr>
              <p:cNvPr id="193" name="TextBox 192"/>
              <p:cNvSpPr txBox="1"/>
              <p:nvPr/>
            </p:nvSpPr>
            <p:spPr>
              <a:xfrm>
                <a:off x="5907370" y="5612946"/>
                <a:ext cx="415880" cy="409652"/>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0</a:t>
                </a:r>
                <a:endParaRPr lang="en-US" sz="1400" dirty="0">
                  <a:latin typeface="Frutiger LT Std 45 Light" charset="0"/>
                  <a:ea typeface="Frutiger LT Std 45 Light" charset="0"/>
                  <a:cs typeface="Frutiger LT Std 45 Light" charset="0"/>
                </a:endParaRPr>
              </a:p>
            </p:txBody>
          </p:sp>
        </p:grpSp>
        <p:grpSp>
          <p:nvGrpSpPr>
            <p:cNvPr id="189" name="Group 188"/>
            <p:cNvGrpSpPr/>
            <p:nvPr/>
          </p:nvGrpSpPr>
          <p:grpSpPr>
            <a:xfrm>
              <a:off x="3715563" y="5220123"/>
              <a:ext cx="1711636" cy="307777"/>
              <a:chOff x="3715563" y="5220123"/>
              <a:chExt cx="1711636" cy="307777"/>
            </a:xfrm>
          </p:grpSpPr>
          <p:cxnSp>
            <p:nvCxnSpPr>
              <p:cNvPr id="190" name="Straight Arrow Connector 189"/>
              <p:cNvCxnSpPr/>
              <p:nvPr/>
            </p:nvCxnSpPr>
            <p:spPr>
              <a:xfrm rot="5400000" flipH="1">
                <a:off x="4571381" y="4526660"/>
                <a:ext cx="0" cy="1711636"/>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flipH="1">
                <a:off x="3960476" y="5220123"/>
                <a:ext cx="1221809"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1st anticausal</a:t>
                </a:r>
                <a:endParaRPr lang="en-US" sz="1400" dirty="0">
                  <a:latin typeface="Frutiger LT Std 45 Light" charset="0"/>
                  <a:ea typeface="Frutiger LT Std 45 Light" charset="0"/>
                  <a:cs typeface="Frutiger LT Std 45 Light" charset="0"/>
                </a:endParaRPr>
              </a:p>
            </p:txBody>
          </p:sp>
        </p:grpSp>
      </p:grpSp>
      <p:grpSp>
        <p:nvGrpSpPr>
          <p:cNvPr id="167" name="Group 166"/>
          <p:cNvGrpSpPr/>
          <p:nvPr/>
        </p:nvGrpSpPr>
        <p:grpSpPr>
          <a:xfrm>
            <a:off x="2877754" y="4355275"/>
            <a:ext cx="2921867" cy="812931"/>
            <a:chOff x="2877754" y="4355275"/>
            <a:chExt cx="2921867" cy="812931"/>
          </a:xfrm>
        </p:grpSpPr>
        <p:grpSp>
          <p:nvGrpSpPr>
            <p:cNvPr id="168" name="Group 167"/>
            <p:cNvGrpSpPr/>
            <p:nvPr/>
          </p:nvGrpSpPr>
          <p:grpSpPr>
            <a:xfrm>
              <a:off x="2877754" y="4758554"/>
              <a:ext cx="2921867" cy="409652"/>
              <a:chOff x="2877754" y="4758554"/>
              <a:chExt cx="2921867" cy="409652"/>
            </a:xfrm>
          </p:grpSpPr>
          <p:grpSp>
            <p:nvGrpSpPr>
              <p:cNvPr id="172" name="Group 171"/>
              <p:cNvGrpSpPr/>
              <p:nvPr/>
            </p:nvGrpSpPr>
            <p:grpSpPr>
              <a:xfrm>
                <a:off x="3337286" y="4817487"/>
                <a:ext cx="2462335" cy="257695"/>
                <a:chOff x="3489686" y="4969887"/>
                <a:chExt cx="2462335" cy="257695"/>
              </a:xfrm>
            </p:grpSpPr>
            <mc:AlternateContent xmlns:mc="http://schemas.openxmlformats.org/markup-compatibility/2006" xmlns:a14="http://schemas.microsoft.com/office/drawing/2010/main">
              <mc:Choice Requires="a14">
                <p:sp>
                  <p:nvSpPr>
                    <p:cNvPr id="180" name="Rectangle 179"/>
                    <p:cNvSpPr/>
                    <p:nvPr/>
                  </p:nvSpPr>
                  <p:spPr>
                    <a:xfrm>
                      <a:off x="3930614"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80" name="Rectangle 179"/>
                    <p:cNvSpPr>
                      <a:spLocks noRot="1" noChangeAspect="1" noMove="1" noResize="1" noEditPoints="1" noAdjustHandles="1" noChangeArrowheads="1" noChangeShapeType="1" noTextEdit="1"/>
                    </p:cNvSpPr>
                    <p:nvPr/>
                  </p:nvSpPr>
                  <p:spPr>
                    <a:xfrm>
                      <a:off x="3930614" y="4969887"/>
                      <a:ext cx="257695" cy="257695"/>
                    </a:xfrm>
                    <a:prstGeom prst="rect">
                      <a:avLst/>
                    </a:prstGeom>
                    <a:blipFill rotWithShape="0">
                      <a:blip r:embed="rId9"/>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4812470"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82" name="Rectangle 181"/>
                    <p:cNvSpPr>
                      <a:spLocks noRot="1" noChangeAspect="1" noMove="1" noResize="1" noEditPoints="1" noAdjustHandles="1" noChangeArrowheads="1" noChangeShapeType="1" noTextEdit="1"/>
                    </p:cNvSpPr>
                    <p:nvPr/>
                  </p:nvSpPr>
                  <p:spPr>
                    <a:xfrm>
                      <a:off x="4812470" y="4969887"/>
                      <a:ext cx="257695" cy="257695"/>
                    </a:xfrm>
                    <a:prstGeom prst="rect">
                      <a:avLst/>
                    </a:prstGeom>
                    <a:blipFill rotWithShape="0">
                      <a:blip r:embed="rId10"/>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5253398"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83" name="Rectangle 182"/>
                    <p:cNvSpPr>
                      <a:spLocks noRot="1" noChangeAspect="1" noMove="1" noResize="1" noEditPoints="1" noAdjustHandles="1" noChangeArrowheads="1" noChangeShapeType="1" noTextEdit="1"/>
                    </p:cNvSpPr>
                    <p:nvPr/>
                  </p:nvSpPr>
                  <p:spPr>
                    <a:xfrm>
                      <a:off x="5253398" y="4969887"/>
                      <a:ext cx="257695" cy="257695"/>
                    </a:xfrm>
                    <a:prstGeom prst="rect">
                      <a:avLst/>
                    </a:prstGeom>
                    <a:blipFill rotWithShape="0">
                      <a:blip r:embed="rId11"/>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Rectangle 183"/>
                    <p:cNvSpPr/>
                    <p:nvPr/>
                  </p:nvSpPr>
                  <p:spPr>
                    <a:xfrm>
                      <a:off x="5694326"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84" name="Rectangle 183"/>
                    <p:cNvSpPr>
                      <a:spLocks noRot="1" noChangeAspect="1" noMove="1" noResize="1" noEditPoints="1" noAdjustHandles="1" noChangeArrowheads="1" noChangeShapeType="1" noTextEdit="1"/>
                    </p:cNvSpPr>
                    <p:nvPr/>
                  </p:nvSpPr>
                  <p:spPr>
                    <a:xfrm>
                      <a:off x="5694326" y="4969887"/>
                      <a:ext cx="257695" cy="257695"/>
                    </a:xfrm>
                    <a:prstGeom prst="rect">
                      <a:avLst/>
                    </a:prstGeom>
                    <a:blipFill rotWithShape="0">
                      <a:blip r:embed="rId12"/>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Rectangle 184"/>
                    <p:cNvSpPr/>
                    <p:nvPr/>
                  </p:nvSpPr>
                  <p:spPr>
                    <a:xfrm>
                      <a:off x="3489686"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85" name="Rectangle 184"/>
                    <p:cNvSpPr>
                      <a:spLocks noRot="1" noChangeAspect="1" noMove="1" noResize="1" noEditPoints="1" noAdjustHandles="1" noChangeArrowheads="1" noChangeShapeType="1" noTextEdit="1"/>
                    </p:cNvSpPr>
                    <p:nvPr/>
                  </p:nvSpPr>
                  <p:spPr>
                    <a:xfrm>
                      <a:off x="3489686" y="4969887"/>
                      <a:ext cx="257695" cy="257695"/>
                    </a:xfrm>
                    <a:prstGeom prst="rect">
                      <a:avLst/>
                    </a:prstGeom>
                    <a:blipFill rotWithShape="0">
                      <a:blip r:embed="rId13"/>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Rectangle 185"/>
                    <p:cNvSpPr/>
                    <p:nvPr/>
                  </p:nvSpPr>
                  <p:spPr>
                    <a:xfrm>
                      <a:off x="4371542" y="4969887"/>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0" smtClean="0">
                                <a:solidFill>
                                  <a:schemeClr val="tx1"/>
                                </a:solidFill>
                                <a:latin typeface="Cambria Math" charset="0"/>
                                <a:ea typeface="Frutiger LT Std 45 Light" charset="0"/>
                                <a:cs typeface="Frutiger LT Std 45 Light" charset="0"/>
                              </a:rPr>
                              <m:t>  </m:t>
                            </m:r>
                            <m:sSub>
                              <m:sSubPr>
                                <m:ctrlPr>
                                  <a:rPr lang="en-US" sz="1400" i="1" smtClean="0">
                                    <a:solidFill>
                                      <a:schemeClr val="tx1"/>
                                    </a:solidFill>
                                    <a:latin typeface="Cambria Math" charset="0"/>
                                    <a:ea typeface="Frutiger LT Std 45 Light" charset="0"/>
                                    <a:cs typeface="Frutiger LT Std 45 Light" charset="0"/>
                                  </a:rPr>
                                </m:ctrlPr>
                              </m:sSubPr>
                              <m:e>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86" name="Rectangle 185"/>
                    <p:cNvSpPr>
                      <a:spLocks noRot="1" noChangeAspect="1" noMove="1" noResize="1" noEditPoints="1" noAdjustHandles="1" noChangeArrowheads="1" noChangeShapeType="1" noTextEdit="1"/>
                    </p:cNvSpPr>
                    <p:nvPr/>
                  </p:nvSpPr>
                  <p:spPr>
                    <a:xfrm>
                      <a:off x="4371542" y="4969887"/>
                      <a:ext cx="257695" cy="257695"/>
                    </a:xfrm>
                    <a:prstGeom prst="rect">
                      <a:avLst/>
                    </a:prstGeom>
                    <a:blipFill rotWithShape="0">
                      <a:blip r:embed="rId14"/>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p:grpSp>
          <p:sp>
            <p:nvSpPr>
              <p:cNvPr id="179" name="TextBox 178"/>
              <p:cNvSpPr txBox="1"/>
              <p:nvPr/>
            </p:nvSpPr>
            <p:spPr>
              <a:xfrm>
                <a:off x="2877754" y="4758554"/>
                <a:ext cx="378073" cy="409652"/>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0</a:t>
                </a:r>
                <a:endParaRPr lang="en-US" sz="1400" dirty="0">
                  <a:latin typeface="Frutiger LT Std 45 Light" charset="0"/>
                  <a:ea typeface="Frutiger LT Std 45 Light" charset="0"/>
                  <a:cs typeface="Frutiger LT Std 45 Light" charset="0"/>
                </a:endParaRPr>
              </a:p>
            </p:txBody>
          </p:sp>
        </p:grpSp>
        <p:grpSp>
          <p:nvGrpSpPr>
            <p:cNvPr id="169" name="Group 168"/>
            <p:cNvGrpSpPr/>
            <p:nvPr/>
          </p:nvGrpSpPr>
          <p:grpSpPr>
            <a:xfrm>
              <a:off x="3715564" y="4355275"/>
              <a:ext cx="1711636" cy="307777"/>
              <a:chOff x="3715564" y="4355275"/>
              <a:chExt cx="1711636" cy="307777"/>
            </a:xfrm>
          </p:grpSpPr>
          <p:cxnSp>
            <p:nvCxnSpPr>
              <p:cNvPr id="170" name="Straight Arrow Connector 169"/>
              <p:cNvCxnSpPr/>
              <p:nvPr/>
            </p:nvCxnSpPr>
            <p:spPr>
              <a:xfrm rot="16200000">
                <a:off x="4571382" y="3672445"/>
                <a:ext cx="0" cy="1711636"/>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4104750" y="4355275"/>
                <a:ext cx="933269"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1st causal</a:t>
                </a:r>
                <a:endParaRPr lang="en-US" sz="1400" dirty="0">
                  <a:latin typeface="Frutiger LT Std 45 Light" charset="0"/>
                  <a:ea typeface="Frutiger LT Std 45 Light" charset="0"/>
                  <a:cs typeface="Frutiger LT Std 45 Light" charset="0"/>
                </a:endParaRPr>
              </a:p>
            </p:txBody>
          </p:sp>
        </p:grpSp>
      </p:grpSp>
      <p:grpSp>
        <p:nvGrpSpPr>
          <p:cNvPr id="17" name="Group 16"/>
          <p:cNvGrpSpPr/>
          <p:nvPr/>
        </p:nvGrpSpPr>
        <p:grpSpPr>
          <a:xfrm>
            <a:off x="3337286" y="4355275"/>
            <a:ext cx="2462335" cy="719907"/>
            <a:chOff x="3337286" y="4355275"/>
            <a:chExt cx="2462335" cy="719907"/>
          </a:xfrm>
        </p:grpSpPr>
        <p:grpSp>
          <p:nvGrpSpPr>
            <p:cNvPr id="4" name="Group 3"/>
            <p:cNvGrpSpPr/>
            <p:nvPr/>
          </p:nvGrpSpPr>
          <p:grpSpPr>
            <a:xfrm>
              <a:off x="3337286" y="4817487"/>
              <a:ext cx="2462335" cy="257695"/>
              <a:chOff x="3337286" y="4817487"/>
              <a:chExt cx="2462335" cy="257695"/>
            </a:xfrm>
          </p:grpSpPr>
          <mc:AlternateContent xmlns:mc="http://schemas.openxmlformats.org/markup-compatibility/2006" xmlns:a14="http://schemas.microsoft.com/office/drawing/2010/main">
            <mc:Choice Requires="a14">
              <p:sp>
                <p:nvSpPr>
                  <p:cNvPr id="99" name="Rectangle 98"/>
                  <p:cNvSpPr/>
                  <p:nvPr/>
                </p:nvSpPr>
                <p:spPr>
                  <a:xfrm>
                    <a:off x="3778214"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9" name="Rectangle 98"/>
                  <p:cNvSpPr>
                    <a:spLocks noRot="1" noChangeAspect="1" noMove="1" noResize="1" noEditPoints="1" noAdjustHandles="1" noChangeArrowheads="1" noChangeShapeType="1" noTextEdit="1"/>
                  </p:cNvSpPr>
                  <p:nvPr/>
                </p:nvSpPr>
                <p:spPr>
                  <a:xfrm>
                    <a:off x="3778214" y="4817487"/>
                    <a:ext cx="257695" cy="257695"/>
                  </a:xfrm>
                  <a:prstGeom prst="rect">
                    <a:avLst/>
                  </a:prstGeom>
                  <a:blipFill rotWithShape="0">
                    <a:blip r:embed="rId15"/>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99"/>
                  <p:cNvSpPr/>
                  <p:nvPr/>
                </p:nvSpPr>
                <p:spPr>
                  <a:xfrm>
                    <a:off x="4660070"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0" name="Rectangle 99"/>
                  <p:cNvSpPr>
                    <a:spLocks noRot="1" noChangeAspect="1" noMove="1" noResize="1" noEditPoints="1" noAdjustHandles="1" noChangeArrowheads="1" noChangeShapeType="1" noTextEdit="1"/>
                  </p:cNvSpPr>
                  <p:nvPr/>
                </p:nvSpPr>
                <p:spPr>
                  <a:xfrm>
                    <a:off x="4660070" y="4817487"/>
                    <a:ext cx="257695" cy="257695"/>
                  </a:xfrm>
                  <a:prstGeom prst="rect">
                    <a:avLst/>
                  </a:prstGeom>
                  <a:blipFill rotWithShape="0">
                    <a:blip r:embed="rId16"/>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p:cNvSpPr/>
                  <p:nvPr/>
                </p:nvSpPr>
                <p:spPr>
                  <a:xfrm>
                    <a:off x="5100998"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1" name="Rectangle 100"/>
                  <p:cNvSpPr>
                    <a:spLocks noRot="1" noChangeAspect="1" noMove="1" noResize="1" noEditPoints="1" noAdjustHandles="1" noChangeArrowheads="1" noChangeShapeType="1" noTextEdit="1"/>
                  </p:cNvSpPr>
                  <p:nvPr/>
                </p:nvSpPr>
                <p:spPr>
                  <a:xfrm>
                    <a:off x="5100998" y="4817487"/>
                    <a:ext cx="257695" cy="257695"/>
                  </a:xfrm>
                  <a:prstGeom prst="rect">
                    <a:avLst/>
                  </a:prstGeom>
                  <a:blipFill rotWithShape="0">
                    <a:blip r:embed="rId17"/>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101"/>
                  <p:cNvSpPr/>
                  <p:nvPr/>
                </p:nvSpPr>
                <p:spPr>
                  <a:xfrm>
                    <a:off x="5541926"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2" name="Rectangle 101"/>
                  <p:cNvSpPr>
                    <a:spLocks noRot="1" noChangeAspect="1" noMove="1" noResize="1" noEditPoints="1" noAdjustHandles="1" noChangeArrowheads="1" noChangeShapeType="1" noTextEdit="1"/>
                  </p:cNvSpPr>
                  <p:nvPr/>
                </p:nvSpPr>
                <p:spPr>
                  <a:xfrm>
                    <a:off x="5541926" y="4817487"/>
                    <a:ext cx="257695" cy="257695"/>
                  </a:xfrm>
                  <a:prstGeom prst="rect">
                    <a:avLst/>
                  </a:prstGeom>
                  <a:blipFill rotWithShape="0">
                    <a:blip r:embed="rId18"/>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337286"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3" name="Rectangle 102"/>
                  <p:cNvSpPr>
                    <a:spLocks noRot="1" noChangeAspect="1" noMove="1" noResize="1" noEditPoints="1" noAdjustHandles="1" noChangeArrowheads="1" noChangeShapeType="1" noTextEdit="1"/>
                  </p:cNvSpPr>
                  <p:nvPr/>
                </p:nvSpPr>
                <p:spPr>
                  <a:xfrm>
                    <a:off x="3337286" y="4817487"/>
                    <a:ext cx="257695" cy="257695"/>
                  </a:xfrm>
                  <a:prstGeom prst="rect">
                    <a:avLst/>
                  </a:prstGeom>
                  <a:blipFill rotWithShape="0">
                    <a:blip r:embed="rId19"/>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4219142" y="4817487"/>
                    <a:ext cx="257695" cy="25769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4" name="Rectangle 103"/>
                  <p:cNvSpPr>
                    <a:spLocks noRot="1" noChangeAspect="1" noMove="1" noResize="1" noEditPoints="1" noAdjustHandles="1" noChangeArrowheads="1" noChangeShapeType="1" noTextEdit="1"/>
                  </p:cNvSpPr>
                  <p:nvPr/>
                </p:nvSpPr>
                <p:spPr>
                  <a:xfrm>
                    <a:off x="4219142" y="4817487"/>
                    <a:ext cx="257695" cy="257695"/>
                  </a:xfrm>
                  <a:prstGeom prst="rect">
                    <a:avLst/>
                  </a:prstGeom>
                  <a:blipFill rotWithShape="0">
                    <a:blip r:embed="rId20"/>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157" name="Group 156"/>
            <p:cNvGrpSpPr/>
            <p:nvPr/>
          </p:nvGrpSpPr>
          <p:grpSpPr>
            <a:xfrm>
              <a:off x="3715564" y="4355275"/>
              <a:ext cx="1711636" cy="307777"/>
              <a:chOff x="3715564" y="4355275"/>
              <a:chExt cx="1711636" cy="307777"/>
            </a:xfrm>
          </p:grpSpPr>
          <p:cxnSp>
            <p:nvCxnSpPr>
              <p:cNvPr id="158" name="Straight Arrow Connector 157"/>
              <p:cNvCxnSpPr/>
              <p:nvPr/>
            </p:nvCxnSpPr>
            <p:spPr>
              <a:xfrm rot="16200000">
                <a:off x="4571382" y="3672445"/>
                <a:ext cx="0" cy="1711636"/>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4070287" y="4355275"/>
                <a:ext cx="1002198"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2nd causal</a:t>
                </a:r>
                <a:endParaRPr lang="en-US" sz="1400" dirty="0">
                  <a:latin typeface="Frutiger LT Std 45 Light" charset="0"/>
                  <a:ea typeface="Frutiger LT Std 45 Light" charset="0"/>
                  <a:cs typeface="Frutiger LT Std 45 Light" charset="0"/>
                </a:endParaRPr>
              </a:p>
            </p:txBody>
          </p:sp>
        </p:grpSp>
      </p:grpSp>
      <p:sp>
        <p:nvSpPr>
          <p:cNvPr id="2" name="Title 1"/>
          <p:cNvSpPr>
            <a:spLocks noGrp="1"/>
          </p:cNvSpPr>
          <p:nvPr>
            <p:ph type="title"/>
          </p:nvPr>
        </p:nvSpPr>
        <p:spPr/>
        <p:txBody>
          <a:bodyPr/>
          <a:lstStyle/>
          <a:p>
            <a:r>
              <a:rPr lang="en-US" dirty="0" smtClean="0"/>
              <a:t>Periodic reflection</a:t>
            </a:r>
            <a:endParaRPr lang="en-US" dirty="0"/>
          </a:p>
        </p:txBody>
      </p:sp>
      <p:sp>
        <p:nvSpPr>
          <p:cNvPr id="109" name="TextBox 108"/>
          <p:cNvSpPr txBox="1"/>
          <p:nvPr/>
        </p:nvSpPr>
        <p:spPr>
          <a:xfrm>
            <a:off x="4061465" y="3614350"/>
            <a:ext cx="1019831"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finite input</a:t>
            </a:r>
            <a:endParaRPr lang="en-US" sz="1400" b="1"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110" name="Rectangle 109"/>
              <p:cNvSpPr/>
              <p:nvPr/>
            </p:nvSpPr>
            <p:spPr>
              <a:xfrm>
                <a:off x="3779392" y="395928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0" name="Rectangle 109"/>
              <p:cNvSpPr>
                <a:spLocks noRot="1" noChangeAspect="1" noMove="1" noResize="1" noEditPoints="1" noAdjustHandles="1" noChangeArrowheads="1" noChangeShapeType="1" noTextEdit="1"/>
              </p:cNvSpPr>
              <p:nvPr/>
            </p:nvSpPr>
            <p:spPr>
              <a:xfrm>
                <a:off x="3779392" y="3959285"/>
                <a:ext cx="257695" cy="257695"/>
              </a:xfrm>
              <a:prstGeom prst="rect">
                <a:avLst/>
              </a:prstGeom>
              <a:blipFill rotWithShape="0">
                <a:blip r:embed="rId27"/>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Rectangle 114"/>
              <p:cNvSpPr/>
              <p:nvPr/>
            </p:nvSpPr>
            <p:spPr>
              <a:xfrm>
                <a:off x="4661012" y="3957726"/>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5" name="Rectangle 114"/>
              <p:cNvSpPr>
                <a:spLocks noRot="1" noChangeAspect="1" noMove="1" noResize="1" noEditPoints="1" noAdjustHandles="1" noChangeArrowheads="1" noChangeShapeType="1" noTextEdit="1"/>
              </p:cNvSpPr>
              <p:nvPr/>
            </p:nvSpPr>
            <p:spPr>
              <a:xfrm>
                <a:off x="4661012" y="3957726"/>
                <a:ext cx="257695" cy="257695"/>
              </a:xfrm>
              <a:prstGeom prst="rect">
                <a:avLst/>
              </a:prstGeom>
              <a:blipFill rotWithShape="0">
                <a:blip r:embed="rId28"/>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Rectangle 115"/>
              <p:cNvSpPr/>
              <p:nvPr/>
            </p:nvSpPr>
            <p:spPr>
              <a:xfrm>
                <a:off x="510182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6" name="Rectangle 115"/>
              <p:cNvSpPr>
                <a:spLocks noRot="1" noChangeAspect="1" noMove="1" noResize="1" noEditPoints="1" noAdjustHandles="1" noChangeArrowheads="1" noChangeShapeType="1" noTextEdit="1"/>
              </p:cNvSpPr>
              <p:nvPr/>
            </p:nvSpPr>
            <p:spPr>
              <a:xfrm>
                <a:off x="5101822" y="3957725"/>
                <a:ext cx="257695" cy="257695"/>
              </a:xfrm>
              <a:prstGeom prst="rect">
                <a:avLst/>
              </a:prstGeom>
              <a:blipFill rotWithShape="0">
                <a:blip r:embed="rId29"/>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ectangle 116"/>
              <p:cNvSpPr/>
              <p:nvPr/>
            </p:nvSpPr>
            <p:spPr>
              <a:xfrm>
                <a:off x="554263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7" name="Rectangle 116"/>
              <p:cNvSpPr>
                <a:spLocks noRot="1" noChangeAspect="1" noMove="1" noResize="1" noEditPoints="1" noAdjustHandles="1" noChangeArrowheads="1" noChangeShapeType="1" noTextEdit="1"/>
              </p:cNvSpPr>
              <p:nvPr/>
            </p:nvSpPr>
            <p:spPr>
              <a:xfrm>
                <a:off x="5542632" y="3957725"/>
                <a:ext cx="257695" cy="257695"/>
              </a:xfrm>
              <a:prstGeom prst="rect">
                <a:avLst/>
              </a:prstGeom>
              <a:blipFill rotWithShape="0">
                <a:blip r:embed="rId30"/>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p:cNvSpPr/>
              <p:nvPr/>
            </p:nvSpPr>
            <p:spPr>
              <a:xfrm>
                <a:off x="3338582" y="3957726"/>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6" name="Rectangle 125"/>
              <p:cNvSpPr>
                <a:spLocks noRot="1" noChangeAspect="1" noMove="1" noResize="1" noEditPoints="1" noAdjustHandles="1" noChangeArrowheads="1" noChangeShapeType="1" noTextEdit="1"/>
              </p:cNvSpPr>
              <p:nvPr/>
            </p:nvSpPr>
            <p:spPr>
              <a:xfrm>
                <a:off x="3338582" y="3957726"/>
                <a:ext cx="257695" cy="257695"/>
              </a:xfrm>
              <a:prstGeom prst="rect">
                <a:avLst/>
              </a:prstGeom>
              <a:blipFill rotWithShape="0">
                <a:blip r:embed="rId31"/>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p:cNvSpPr/>
              <p:nvPr/>
            </p:nvSpPr>
            <p:spPr>
              <a:xfrm>
                <a:off x="4220202" y="3957725"/>
                <a:ext cx="257695" cy="2576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28" name="Rectangle 127"/>
              <p:cNvSpPr>
                <a:spLocks noRot="1" noChangeAspect="1" noMove="1" noResize="1" noEditPoints="1" noAdjustHandles="1" noChangeArrowheads="1" noChangeShapeType="1" noTextEdit="1"/>
              </p:cNvSpPr>
              <p:nvPr/>
            </p:nvSpPr>
            <p:spPr>
              <a:xfrm>
                <a:off x="4220202" y="3957725"/>
                <a:ext cx="257695" cy="257695"/>
              </a:xfrm>
              <a:prstGeom prst="rect">
                <a:avLst/>
              </a:prstGeom>
              <a:blipFill rotWithShape="0">
                <a:blip r:embed="rId3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19" name="Group 18"/>
          <p:cNvGrpSpPr/>
          <p:nvPr/>
        </p:nvGrpSpPr>
        <p:grpSpPr>
          <a:xfrm>
            <a:off x="703495" y="2223038"/>
            <a:ext cx="1845170" cy="307777"/>
            <a:chOff x="703495" y="2223038"/>
            <a:chExt cx="1845170" cy="307777"/>
          </a:xfrm>
        </p:grpSpPr>
        <mc:AlternateContent xmlns:mc="http://schemas.openxmlformats.org/markup-compatibility/2006" xmlns:a14="http://schemas.microsoft.com/office/drawing/2010/main">
          <mc:Choice Requires="a14">
            <p:sp>
              <p:nvSpPr>
                <p:cNvPr id="213" name="Rectangle 212"/>
                <p:cNvSpPr/>
                <p:nvPr/>
              </p:nvSpPr>
              <p:spPr>
                <a:xfrm>
                  <a:off x="1481613" y="2248079"/>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13" name="Rectangle 212"/>
                <p:cNvSpPr>
                  <a:spLocks noRot="1" noChangeAspect="1" noMove="1" noResize="1" noEditPoints="1" noAdjustHandles="1" noChangeArrowheads="1" noChangeShapeType="1" noTextEdit="1"/>
                </p:cNvSpPr>
                <p:nvPr/>
              </p:nvSpPr>
              <p:spPr>
                <a:xfrm>
                  <a:off x="1481613" y="2248079"/>
                  <a:ext cx="257695" cy="257695"/>
                </a:xfrm>
                <a:prstGeom prst="rect">
                  <a:avLst/>
                </a:prstGeom>
                <a:blipFill rotWithShape="0">
                  <a:blip r:embed="rId33"/>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3" name="Rectangle 232"/>
                <p:cNvSpPr/>
                <p:nvPr/>
              </p:nvSpPr>
              <p:spPr>
                <a:xfrm>
                  <a:off x="2290970" y="2248079"/>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33" name="Rectangle 232"/>
                <p:cNvSpPr>
                  <a:spLocks noRot="1" noChangeAspect="1" noMove="1" noResize="1" noEditPoints="1" noAdjustHandles="1" noChangeArrowheads="1" noChangeShapeType="1" noTextEdit="1"/>
                </p:cNvSpPr>
                <p:nvPr/>
              </p:nvSpPr>
              <p:spPr>
                <a:xfrm>
                  <a:off x="2290970" y="2248079"/>
                  <a:ext cx="257695" cy="257695"/>
                </a:xfrm>
                <a:prstGeom prst="rect">
                  <a:avLst/>
                </a:prstGeom>
                <a:blipFill rotWithShape="0">
                  <a:blip r:embed="rId34"/>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16" name="Group 15"/>
            <p:cNvGrpSpPr/>
            <p:nvPr/>
          </p:nvGrpSpPr>
          <p:grpSpPr>
            <a:xfrm>
              <a:off x="703495" y="2248079"/>
              <a:ext cx="260085" cy="259277"/>
              <a:chOff x="5907370" y="6125896"/>
              <a:chExt cx="260085" cy="259277"/>
            </a:xfrm>
          </p:grpSpPr>
          <p:sp>
            <p:nvSpPr>
              <p:cNvPr id="215" name="Rectangle 214"/>
              <p:cNvSpPr/>
              <p:nvPr/>
            </p:nvSpPr>
            <p:spPr>
              <a:xfrm flipH="1">
                <a:off x="5907370" y="6127478"/>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226" name="Rectangle 225"/>
                  <p:cNvSpPr/>
                  <p:nvPr/>
                </p:nvSpPr>
                <p:spPr>
                  <a:xfrm flipH="1">
                    <a:off x="5909760" y="6125896"/>
                    <a:ext cx="257695" cy="257695"/>
                  </a:xfrm>
                  <a:prstGeom prst="rect">
                    <a:avLst/>
                  </a:prstGeom>
                  <a:noFill/>
                  <a:ln>
                    <a:noFill/>
                  </a:ln>
                  <a:effectLst/>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26" name="Rectangle 225"/>
                  <p:cNvSpPr>
                    <a:spLocks noRot="1" noChangeAspect="1" noMove="1" noResize="1" noEditPoints="1" noAdjustHandles="1" noChangeArrowheads="1" noChangeShapeType="1" noTextEdit="1"/>
                  </p:cNvSpPr>
                  <p:nvPr/>
                </p:nvSpPr>
                <p:spPr>
                  <a:xfrm flipH="1">
                    <a:off x="5909760" y="6125896"/>
                    <a:ext cx="257695" cy="257695"/>
                  </a:xfrm>
                  <a:prstGeom prst="rect">
                    <a:avLst/>
                  </a:prstGeom>
                  <a:blipFill rotWithShape="0">
                    <a:blip r:embed="rId35"/>
                    <a:stretch>
                      <a:fillRect/>
                    </a:stretch>
                  </a:blipFill>
                  <a:ln>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2" name="TextBox 201"/>
                <p:cNvSpPr txBox="1"/>
                <p:nvPr/>
              </p:nvSpPr>
              <p:spPr>
                <a:xfrm>
                  <a:off x="963286" y="2223038"/>
                  <a:ext cx="578428"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t>
                  </a:r>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8</m:t>
                          </m:r>
                        </m:sub>
                      </m:sSub>
                    </m:oMath>
                  </a14:m>
                  <a:endParaRPr lang="en-US" sz="1400" dirty="0">
                    <a:latin typeface="Frutiger LT Std 45 Light" charset="0"/>
                    <a:ea typeface="Frutiger LT Std 45 Light" charset="0"/>
                    <a:cs typeface="Frutiger LT Std 45 Light" charset="0"/>
                  </a:endParaRPr>
                </a:p>
              </p:txBody>
            </p:sp>
          </mc:Choice>
          <mc:Fallback xmlns="">
            <p:sp>
              <p:nvSpPr>
                <p:cNvPr id="202" name="TextBox 201"/>
                <p:cNvSpPr txBox="1">
                  <a:spLocks noRot="1" noChangeAspect="1" noMove="1" noResize="1" noEditPoints="1" noAdjustHandles="1" noChangeArrowheads="1" noChangeShapeType="1" noTextEdit="1"/>
                </p:cNvSpPr>
                <p:nvPr/>
              </p:nvSpPr>
              <p:spPr>
                <a:xfrm>
                  <a:off x="963286" y="2223038"/>
                  <a:ext cx="578428" cy="307777"/>
                </a:xfrm>
                <a:prstGeom prst="rect">
                  <a:avLst/>
                </a:prstGeom>
                <a:blipFill rotWithShape="0">
                  <a:blip r:embed="rId36"/>
                  <a:stretch>
                    <a:fillRect l="-3158" t="-86000" b="-1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 name="TextBox 203"/>
                <p:cNvSpPr txBox="1"/>
                <p:nvPr/>
              </p:nvSpPr>
              <p:spPr>
                <a:xfrm>
                  <a:off x="1761627" y="2223038"/>
                  <a:ext cx="575221"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t>
                  </a:r>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9</m:t>
                          </m:r>
                        </m:sub>
                      </m:sSub>
                    </m:oMath>
                  </a14:m>
                  <a:endParaRPr lang="en-US" sz="1400" dirty="0">
                    <a:latin typeface="Frutiger LT Std 45 Light" charset="0"/>
                    <a:ea typeface="Frutiger LT Std 45 Light" charset="0"/>
                    <a:cs typeface="Frutiger LT Std 45 Light" charset="0"/>
                  </a:endParaRPr>
                </a:p>
              </p:txBody>
            </p:sp>
          </mc:Choice>
          <mc:Fallback xmlns="">
            <p:sp>
              <p:nvSpPr>
                <p:cNvPr id="204" name="TextBox 203"/>
                <p:cNvSpPr txBox="1">
                  <a:spLocks noRot="1" noChangeAspect="1" noMove="1" noResize="1" noEditPoints="1" noAdjustHandles="1" noChangeArrowheads="1" noChangeShapeType="1" noTextEdit="1"/>
                </p:cNvSpPr>
                <p:nvPr/>
              </p:nvSpPr>
              <p:spPr>
                <a:xfrm>
                  <a:off x="1761627" y="2223038"/>
                  <a:ext cx="575221" cy="307777"/>
                </a:xfrm>
                <a:prstGeom prst="rect">
                  <a:avLst/>
                </a:prstGeom>
                <a:blipFill rotWithShape="0">
                  <a:blip r:embed="rId37"/>
                  <a:stretch>
                    <a:fillRect l="-3191" t="-86000" b="-110000"/>
                  </a:stretch>
                </a:blipFill>
                <a:ln>
                  <a:noFill/>
                </a:ln>
              </p:spPr>
              <p:txBody>
                <a:bodyPr/>
                <a:lstStyle/>
                <a:p>
                  <a:r>
                    <a:rPr lang="en-US">
                      <a:noFill/>
                    </a:rPr>
                    <a:t> </a:t>
                  </a:r>
                </a:p>
              </p:txBody>
            </p:sp>
          </mc:Fallback>
        </mc:AlternateContent>
      </p:grpSp>
      <p:grpSp>
        <p:nvGrpSpPr>
          <p:cNvPr id="20" name="Group 19"/>
          <p:cNvGrpSpPr/>
          <p:nvPr/>
        </p:nvGrpSpPr>
        <p:grpSpPr>
          <a:xfrm>
            <a:off x="703496" y="1705837"/>
            <a:ext cx="1845170" cy="308104"/>
            <a:chOff x="703496" y="1705837"/>
            <a:chExt cx="1845170" cy="308104"/>
          </a:xfrm>
        </p:grpSpPr>
        <mc:AlternateContent xmlns:mc="http://schemas.openxmlformats.org/markup-compatibility/2006" xmlns:a14="http://schemas.microsoft.com/office/drawing/2010/main">
          <mc:Choice Requires="a14">
            <p:sp>
              <p:nvSpPr>
                <p:cNvPr id="200" name="Rectangle 199"/>
                <p:cNvSpPr/>
                <p:nvPr/>
              </p:nvSpPr>
              <p:spPr>
                <a:xfrm flipH="1">
                  <a:off x="2290971" y="1730878"/>
                  <a:ext cx="257695" cy="257695"/>
                </a:xfrm>
                <a:prstGeom prst="rect">
                  <a:avLst/>
                </a:prstGeom>
                <a:solidFill>
                  <a:schemeClr val="bg1"/>
                </a:solidFill>
                <a:ln cap="rnd">
                  <a:solidFill>
                    <a:schemeClr val="accent6">
                      <a:lumMod val="75000"/>
                    </a:schemeClr>
                  </a:solidFill>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0" smtClean="0">
                            <a:solidFill>
                              <a:schemeClr val="tx1"/>
                            </a:solidFill>
                            <a:latin typeface="Cambria Math" charset="0"/>
                            <a:ea typeface="Frutiger LT Std 45 Light" charset="0"/>
                            <a:cs typeface="Frutiger LT Std 45 Light" charset="0"/>
                          </a:rPr>
                          <m:t>  </m:t>
                        </m:r>
                        <m:sSub>
                          <m:sSubPr>
                            <m:ctrlPr>
                              <a:rPr lang="en-US" sz="1400" i="1" smtClean="0">
                                <a:solidFill>
                                  <a:schemeClr val="tx1"/>
                                </a:solidFill>
                                <a:latin typeface="Cambria Math" charset="0"/>
                                <a:ea typeface="Frutiger LT Std 45 Light" charset="0"/>
                                <a:cs typeface="Frutiger LT Std 45 Light" charset="0"/>
                              </a:rPr>
                            </m:ctrlPr>
                          </m:sSubPr>
                          <m:e>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𝐳</m:t>
                                </m:r>
                              </m:e>
                            </m:acc>
                          </m:e>
                          <m:sub>
                            <m:r>
                              <a:rPr lang="en-US" sz="140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00" name="Rectangle 199"/>
                <p:cNvSpPr>
                  <a:spLocks noRot="1" noChangeAspect="1" noMove="1" noResize="1" noEditPoints="1" noAdjustHandles="1" noChangeArrowheads="1" noChangeShapeType="1" noTextEdit="1"/>
                </p:cNvSpPr>
                <p:nvPr/>
              </p:nvSpPr>
              <p:spPr>
                <a:xfrm flipH="1">
                  <a:off x="2290971" y="1730878"/>
                  <a:ext cx="257695" cy="257695"/>
                </a:xfrm>
                <a:prstGeom prst="rect">
                  <a:avLst/>
                </a:prstGeom>
                <a:blipFill rotWithShape="0">
                  <a:blip r:embed="rId38"/>
                  <a:stretch>
                    <a:fillRect/>
                  </a:stretch>
                </a:blipFill>
                <a:ln cap="rnd">
                  <a:solidFill>
                    <a:schemeClr val="accent6">
                      <a:lumMod val="75000"/>
                    </a:schemeClr>
                  </a:solidFill>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Rectangle 200"/>
                <p:cNvSpPr/>
                <p:nvPr/>
              </p:nvSpPr>
              <p:spPr>
                <a:xfrm>
                  <a:off x="1481614" y="1731205"/>
                  <a:ext cx="257695" cy="257695"/>
                </a:xfrm>
                <a:prstGeom prst="rect">
                  <a:avLst/>
                </a:prstGeom>
                <a:solidFill>
                  <a:schemeClr val="bg1"/>
                </a:solidFill>
                <a:ln cap="rnd">
                  <a:prstDash val="solid"/>
                  <a:rou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acc>
                              <m:accPr>
                                <m:chr m:val="̇"/>
                                <m:ctrlPr>
                                  <a:rPr lang="en-US" sz="1400" i="1">
                                    <a:solidFill>
                                      <a:schemeClr val="tx1"/>
                                    </a:solidFill>
                                    <a:latin typeface="Cambria Math" charset="0"/>
                                    <a:ea typeface="Frutiger LT Std 45 Light" charset="0"/>
                                    <a:cs typeface="Frutiger LT Std 45 Light" charset="0"/>
                                  </a:rPr>
                                </m:ctrlPr>
                              </m:accPr>
                              <m:e>
                                <m:r>
                                  <a:rPr lang="en-US" sz="1400" b="1">
                                    <a:solidFill>
                                      <a:schemeClr val="tx1"/>
                                    </a:solidFill>
                                    <a:latin typeface="Cambria Math" charset="0"/>
                                    <a:ea typeface="Frutiger LT Std 45 Light" charset="0"/>
                                    <a:cs typeface="Frutiger LT Std 45 Light" charset="0"/>
                                  </a:rPr>
                                  <m:t>𝐲</m:t>
                                </m:r>
                              </m:e>
                            </m:acc>
                          </m:e>
                          <m:sub>
                            <m:r>
                              <a:rPr lang="en-US" sz="140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01" name="Rectangle 200"/>
                <p:cNvSpPr>
                  <a:spLocks noRot="1" noChangeAspect="1" noMove="1" noResize="1" noEditPoints="1" noAdjustHandles="1" noChangeArrowheads="1" noChangeShapeType="1" noTextEdit="1"/>
                </p:cNvSpPr>
                <p:nvPr/>
              </p:nvSpPr>
              <p:spPr>
                <a:xfrm>
                  <a:off x="1481614" y="1731205"/>
                  <a:ext cx="257695" cy="257695"/>
                </a:xfrm>
                <a:prstGeom prst="rect">
                  <a:avLst/>
                </a:prstGeom>
                <a:blipFill rotWithShape="0">
                  <a:blip r:embed="rId39"/>
                  <a:stretch>
                    <a:fillRect/>
                  </a:stretch>
                </a:blipFill>
                <a:ln cap="rnd">
                  <a:prstDash val="solid"/>
                  <a:rou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Rectangle 206"/>
                <p:cNvSpPr/>
                <p:nvPr/>
              </p:nvSpPr>
              <p:spPr>
                <a:xfrm>
                  <a:off x="703496" y="1731205"/>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207" name="Rectangle 206"/>
                <p:cNvSpPr>
                  <a:spLocks noRot="1" noChangeAspect="1" noMove="1" noResize="1" noEditPoints="1" noAdjustHandles="1" noChangeArrowheads="1" noChangeShapeType="1" noTextEdit="1"/>
                </p:cNvSpPr>
                <p:nvPr/>
              </p:nvSpPr>
              <p:spPr>
                <a:xfrm>
                  <a:off x="703496" y="1731205"/>
                  <a:ext cx="257695" cy="257695"/>
                </a:xfrm>
                <a:prstGeom prst="rect">
                  <a:avLst/>
                </a:prstGeom>
                <a:blipFill rotWithShape="0">
                  <a:blip r:embed="rId40"/>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TextBox 207"/>
                <p:cNvSpPr txBox="1"/>
                <p:nvPr/>
              </p:nvSpPr>
              <p:spPr>
                <a:xfrm>
                  <a:off x="963287" y="1706164"/>
                  <a:ext cx="578428"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t>
                  </a:r>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6</m:t>
                          </m:r>
                        </m:sub>
                      </m:sSub>
                    </m:oMath>
                  </a14:m>
                  <a:endParaRPr lang="en-US" sz="1400" dirty="0">
                    <a:latin typeface="Frutiger LT Std 45 Light" charset="0"/>
                    <a:ea typeface="Frutiger LT Std 45 Light" charset="0"/>
                    <a:cs typeface="Frutiger LT Std 45 Light" charset="0"/>
                  </a:endParaRPr>
                </a:p>
              </p:txBody>
            </p:sp>
          </mc:Choice>
          <mc:Fallback xmlns="">
            <p:sp>
              <p:nvSpPr>
                <p:cNvPr id="208" name="TextBox 207"/>
                <p:cNvSpPr txBox="1">
                  <a:spLocks noRot="1" noChangeAspect="1" noMove="1" noResize="1" noEditPoints="1" noAdjustHandles="1" noChangeArrowheads="1" noChangeShapeType="1" noTextEdit="1"/>
                </p:cNvSpPr>
                <p:nvPr/>
              </p:nvSpPr>
              <p:spPr>
                <a:xfrm>
                  <a:off x="963287" y="1706164"/>
                  <a:ext cx="578428" cy="307777"/>
                </a:xfrm>
                <a:prstGeom prst="rect">
                  <a:avLst/>
                </a:prstGeom>
                <a:blipFill rotWithShape="0">
                  <a:blip r:embed="rId41"/>
                  <a:stretch>
                    <a:fillRect l="-3158" t="-86000" b="-1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 name="TextBox 209"/>
                <p:cNvSpPr txBox="1"/>
                <p:nvPr/>
              </p:nvSpPr>
              <p:spPr>
                <a:xfrm>
                  <a:off x="1766660" y="1705837"/>
                  <a:ext cx="578428"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t>
                  </a:r>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7</m:t>
                          </m:r>
                        </m:sub>
                      </m:sSub>
                    </m:oMath>
                  </a14:m>
                  <a:endParaRPr lang="en-US" sz="1400" dirty="0">
                    <a:latin typeface="Frutiger LT Std 45 Light" charset="0"/>
                    <a:ea typeface="Frutiger LT Std 45 Light" charset="0"/>
                    <a:cs typeface="Frutiger LT Std 45 Light" charset="0"/>
                  </a:endParaRPr>
                </a:p>
              </p:txBody>
            </p:sp>
          </mc:Choice>
          <mc:Fallback xmlns="">
            <p:sp>
              <p:nvSpPr>
                <p:cNvPr id="210" name="TextBox 209"/>
                <p:cNvSpPr txBox="1">
                  <a:spLocks noRot="1" noChangeAspect="1" noMove="1" noResize="1" noEditPoints="1" noAdjustHandles="1" noChangeArrowheads="1" noChangeShapeType="1" noTextEdit="1"/>
                </p:cNvSpPr>
                <p:nvPr/>
              </p:nvSpPr>
              <p:spPr>
                <a:xfrm>
                  <a:off x="1766660" y="1705837"/>
                  <a:ext cx="578428" cy="307777"/>
                </a:xfrm>
                <a:prstGeom prst="rect">
                  <a:avLst/>
                </a:prstGeom>
                <a:blipFill rotWithShape="0">
                  <a:blip r:embed="rId42"/>
                  <a:stretch>
                    <a:fillRect l="-3158" t="-86000" b="-110000"/>
                  </a:stretch>
                </a:blipFill>
                <a:ln>
                  <a:noFill/>
                </a:ln>
              </p:spPr>
              <p:txBody>
                <a:bodyPr/>
                <a:lstStyle/>
                <a:p>
                  <a:r>
                    <a:rPr lang="en-US">
                      <a:noFill/>
                    </a:rPr>
                    <a:t> </a:t>
                  </a:r>
                </a:p>
              </p:txBody>
            </p:sp>
          </mc:Fallback>
        </mc:AlternateContent>
      </p:grpSp>
      <p:grpSp>
        <p:nvGrpSpPr>
          <p:cNvPr id="23" name="Group 22"/>
          <p:cNvGrpSpPr/>
          <p:nvPr/>
        </p:nvGrpSpPr>
        <p:grpSpPr>
          <a:xfrm>
            <a:off x="3118020" y="1109941"/>
            <a:ext cx="3543278" cy="908456"/>
            <a:chOff x="3118020" y="1109941"/>
            <a:chExt cx="3543278" cy="908456"/>
          </a:xfrm>
        </p:grpSpPr>
        <mc:AlternateContent xmlns:mc="http://schemas.openxmlformats.org/markup-compatibility/2006" xmlns:a14="http://schemas.microsoft.com/office/drawing/2010/main">
          <mc:Choice Requires="a14">
            <p:sp>
              <p:nvSpPr>
                <p:cNvPr id="228" name="TextBox 227"/>
                <p:cNvSpPr txBox="1"/>
                <p:nvPr/>
              </p:nvSpPr>
              <p:spPr>
                <a:xfrm>
                  <a:off x="3118020" y="1640858"/>
                  <a:ext cx="3229795" cy="377539"/>
                </a:xfrm>
                <a:prstGeom prst="rect">
                  <a:avLst/>
                </a:prstGeom>
                <a:solidFill>
                  <a:schemeClr val="bg1"/>
                </a:solidFill>
                <a:ln>
                  <a:noFill/>
                </a:ln>
              </p:spPr>
              <p:txBody>
                <a:bodyPr wrap="none" rtlCol="0" anchor="ctr">
                  <a:spAutoFit/>
                </a:bodyPr>
                <a:lstStyle/>
                <a:p>
                  <a:pPr/>
                  <a14:m>
                    <m:oMathPara xmlns:m="http://schemas.openxmlformats.org/officeDocument/2006/math">
                      <m:oMathParaPr>
                        <m:jc m:val="left"/>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7</m:t>
                            </m:r>
                          </m:sub>
                        </m:sSub>
                        <m:r>
                          <a:rPr lang="en-US" sz="1400" i="1">
                            <a:latin typeface="Cambria Math" charset="0"/>
                            <a:ea typeface="Frutiger LT Std 45 Light" charset="0"/>
                            <a:cs typeface="Frutiger LT Std 45 Light" charset="0"/>
                          </a:rPr>
                          <m:t>=</m:t>
                        </m:r>
                        <m:sSup>
                          <m:sSupPr>
                            <m:ctrlPr>
                              <a:rPr lang="en-US" sz="1400" b="0" i="1" smtClean="0">
                                <a:latin typeface="Cambria Math" charset="0"/>
                                <a:ea typeface="Frutiger LT Std 45 Light" charset="0"/>
                                <a:cs typeface="Frutiger LT Std 45 Light" charset="0"/>
                              </a:rPr>
                            </m:ctrlPr>
                          </m:sSupPr>
                          <m:e>
                            <m:d>
                              <m:dPr>
                                <m:ctrlPr>
                                  <a:rPr lang="en-US" sz="1400" b="0" i="1" smtClean="0">
                                    <a:latin typeface="Cambria Math" charset="0"/>
                                    <a:ea typeface="Frutiger LT Std 45 Light" charset="0"/>
                                    <a:cs typeface="Frutiger LT Std 45 Light" charset="0"/>
                                  </a:rPr>
                                </m:ctrlPr>
                              </m:dPr>
                              <m:e>
                                <m:r>
                                  <a:rPr lang="en-US" sz="1400" b="1" i="1" smtClean="0">
                                    <a:latin typeface="Cambria Math" charset="0"/>
                                    <a:ea typeface="Frutiger LT Std 45 Light" charset="0"/>
                                    <a:cs typeface="Frutiger LT Std 45 Light" charset="0"/>
                                  </a:rPr>
                                  <m:t>𝑰</m:t>
                                </m:r>
                                <m:r>
                                  <a:rPr lang="en-US" sz="1400" b="0" i="1" smtClean="0">
                                    <a:latin typeface="Cambria Math" charset="0"/>
                                    <a:ea typeface="Frutiger LT Std 45 Light" charset="0"/>
                                    <a:cs typeface="Frutiger LT Std 45 Light" charset="0"/>
                                  </a:rPr>
                                  <m:t>−</m:t>
                                </m:r>
                                <m:sSubSup>
                                  <m:sSubSupPr>
                                    <m:ctrlPr>
                                      <a:rPr lang="en-US" sz="1400" b="0" i="1" smtClean="0">
                                        <a:latin typeface="Cambria Math" charset="0"/>
                                        <a:ea typeface="Frutiger LT Std 45 Light" charset="0"/>
                                        <a:cs typeface="Frutiger LT Std 45 Light" charset="0"/>
                                      </a:rPr>
                                    </m:ctrlPr>
                                  </m:sSubSup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m:t>
                                    </m:r>
                                  </m:sub>
                                  <m:sup>
                                    <m:r>
                                      <a:rPr lang="en-US" sz="1400" b="0" i="1" smtClean="0">
                                        <a:latin typeface="Cambria Math" charset="0"/>
                                        <a:ea typeface="Frutiger LT Std 45 Light" charset="0"/>
                                        <a:cs typeface="Frutiger LT Std 45 Light" charset="0"/>
                                      </a:rPr>
                                      <m:t>2</m:t>
                                    </m:r>
                                    <m:r>
                                      <a:rPr lang="en-US" sz="1400" b="0" i="1" smtClean="0">
                                        <a:latin typeface="Cambria Math" charset="0"/>
                                        <a:ea typeface="Frutiger LT Std 45 Light" charset="0"/>
                                        <a:cs typeface="Frutiger LT Std 45 Light" charset="0"/>
                                      </a:rPr>
                                      <m:t>h</m:t>
                                    </m:r>
                                  </m:sup>
                                </m:sSubSup>
                              </m:e>
                            </m:d>
                          </m:e>
                          <m:sup>
                            <m:r>
                              <a:rPr lang="en-US" sz="1400" b="0" i="1" smtClean="0">
                                <a:latin typeface="Cambria Math" charset="0"/>
                                <a:ea typeface="Frutiger LT Std 45 Light" charset="0"/>
                                <a:cs typeface="Frutiger LT Std 45 Light" charset="0"/>
                              </a:rPr>
                              <m:t>−1</m:t>
                            </m:r>
                          </m:sup>
                        </m:sSup>
                        <m:r>
                          <a:rPr lang="en-US" sz="1400" b="1" i="1" smtClean="0">
                            <a:latin typeface="Cambria Math" charset="0"/>
                            <a:ea typeface="Frutiger LT Std 45 Light" charset="0"/>
                            <a:cs typeface="Frutiger LT Std 45 Light" charset="0"/>
                          </a:rPr>
                          <m:t>𝑲</m:t>
                        </m:r>
                        <m:sSup>
                          <m:sSupPr>
                            <m:ctrlPr>
                              <a:rPr lang="en-US" sz="1400" b="0" i="1" smtClean="0">
                                <a:latin typeface="Cambria Math" charset="0"/>
                                <a:ea typeface="Frutiger LT Std 45 Light" charset="0"/>
                                <a:cs typeface="Frutiger LT Std 45 Light" charset="0"/>
                              </a:rPr>
                            </m:ctrlPr>
                          </m:sSupPr>
                          <m:e>
                            <m:d>
                              <m:dPr>
                                <m:ctrlPr>
                                  <a:rPr lang="en-US" sz="1400" b="0" i="1" smtClean="0">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acc>
                                      <m:accPr>
                                        <m:chr m:val="̅"/>
                                        <m:ctrlPr>
                                          <a:rPr lang="en-US" sz="1400" b="1" i="1">
                                            <a:latin typeface="Cambria Math" charset="0"/>
                                            <a:ea typeface="Frutiger LT Std 45 Light" charset="0"/>
                                            <a:cs typeface="Frutiger LT Std 45 Light" charset="0"/>
                                          </a:rPr>
                                        </m:ctrlPr>
                                      </m:accPr>
                                      <m:e>
                                        <m:r>
                                          <a:rPr lang="en-US" sz="1400" b="1" i="1">
                                            <a:latin typeface="Cambria Math" charset="0"/>
                                            <a:ea typeface="Frutiger LT Std 45 Light" charset="0"/>
                                            <a:cs typeface="Frutiger LT Std 45 Light" charset="0"/>
                                          </a:rPr>
                                          <m:t>𝑨</m:t>
                                        </m:r>
                                      </m:e>
                                    </m:acc>
                                  </m:e>
                                  <m:sub>
                                    <m:r>
                                      <a:rPr lang="en-US" sz="1400" i="1">
                                        <a:latin typeface="Cambria Math" charset="0"/>
                                        <a:ea typeface="Frutiger LT Std 45 Light" charset="0"/>
                                        <a:cs typeface="Frutiger LT Std 45 Light" charset="0"/>
                                      </a:rPr>
                                      <m:t>𝑅</m:t>
                                    </m:r>
                                  </m:sub>
                                </m:sSub>
                              </m:e>
                            </m:d>
                          </m:e>
                          <m:sup>
                            <m:r>
                              <a:rPr lang="en-US" sz="1400" b="0" i="1" smtClean="0">
                                <a:latin typeface="Cambria Math" charset="0"/>
                                <a:ea typeface="Frutiger LT Std 45 Light" charset="0"/>
                                <a:cs typeface="Frutiger LT Std 45 Light" charset="0"/>
                              </a:rPr>
                              <m:t>−1</m:t>
                            </m:r>
                          </m:sup>
                        </m:sSup>
                        <m:d>
                          <m:dPr>
                            <m:ctrlPr>
                              <a:rPr lang="en-US" sz="1400" b="0" i="1" smtClean="0">
                                <a:latin typeface="Cambria Math" charset="0"/>
                                <a:ea typeface="Frutiger LT Std 45 Light" charset="0"/>
                                <a:cs typeface="Frutiger LT Std 45 Light" charset="0"/>
                              </a:rPr>
                            </m:ctrlPr>
                          </m:dPr>
                          <m:e>
                            <m:r>
                              <a:rPr lang="en-US" sz="1400" b="1" i="1" smtClean="0">
                                <a:latin typeface="Cambria Math" charset="0"/>
                                <a:ea typeface="Frutiger LT Std 45 Light" charset="0"/>
                                <a:cs typeface="Frutiger LT Std 45 Light" charset="0"/>
                              </a:rPr>
                              <m:t>𝑰</m:t>
                            </m:r>
                            <m:r>
                              <a:rPr lang="en-US" sz="1400" b="0" i="1" smtClean="0">
                                <a:latin typeface="Cambria Math" charset="0"/>
                                <a:ea typeface="Frutiger LT Std 45 Light" charset="0"/>
                                <a:cs typeface="Frutiger LT Std 45 Light" charset="0"/>
                              </a:rPr>
                              <m:t>−</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𝑟</m:t>
                                </m:r>
                              </m:sup>
                            </m:sSubSup>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m:t>
                                </m:r>
                              </m:sub>
                              <m:sup>
                                <m:r>
                                  <a:rPr lang="en-US" sz="1400" i="1">
                                    <a:latin typeface="Cambria Math" charset="0"/>
                                    <a:ea typeface="Frutiger LT Std 45 Light" charset="0"/>
                                    <a:cs typeface="Frutiger LT Std 45 Light" charset="0"/>
                                  </a:rPr>
                                  <m:t>𝑟</m:t>
                                </m:r>
                              </m:sup>
                            </m:sSubSup>
                          </m:e>
                        </m:d>
                      </m:oMath>
                    </m:oMathPara>
                  </a14:m>
                  <a:endParaRPr lang="en-US" sz="1400" dirty="0">
                    <a:latin typeface="Frutiger LT Std 45 Light" charset="0"/>
                    <a:ea typeface="Frutiger LT Std 45 Light" charset="0"/>
                    <a:cs typeface="Frutiger LT Std 45 Light" charset="0"/>
                  </a:endParaRPr>
                </a:p>
              </p:txBody>
            </p:sp>
          </mc:Choice>
          <mc:Fallback xmlns="">
            <p:sp>
              <p:nvSpPr>
                <p:cNvPr id="228" name="TextBox 227"/>
                <p:cNvSpPr txBox="1">
                  <a:spLocks noRot="1" noChangeAspect="1" noMove="1" noResize="1" noEditPoints="1" noAdjustHandles="1" noChangeArrowheads="1" noChangeShapeType="1" noTextEdit="1"/>
                </p:cNvSpPr>
                <p:nvPr/>
              </p:nvSpPr>
              <p:spPr>
                <a:xfrm>
                  <a:off x="3118020" y="1640858"/>
                  <a:ext cx="3229795" cy="377539"/>
                </a:xfrm>
                <a:prstGeom prst="rect">
                  <a:avLst/>
                </a:prstGeom>
                <a:blipFill rotWithShape="0">
                  <a:blip r:embed="rId4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2" name="TextBox 231"/>
                <p:cNvSpPr txBox="1"/>
                <p:nvPr/>
              </p:nvSpPr>
              <p:spPr>
                <a:xfrm>
                  <a:off x="3118020" y="1109941"/>
                  <a:ext cx="3543278" cy="377539"/>
                </a:xfrm>
                <a:prstGeom prst="rect">
                  <a:avLst/>
                </a:prstGeom>
                <a:solidFill>
                  <a:schemeClr val="bg1"/>
                </a:solidFill>
                <a:ln>
                  <a:noFill/>
                </a:ln>
              </p:spPr>
              <p:txBody>
                <a:bodyPr wrap="none" rtlCol="0" anchor="ctr">
                  <a:spAutoFit/>
                </a:bodyPr>
                <a:lstStyle/>
                <a:p>
                  <a:pPr/>
                  <a14:m>
                    <m:oMathPara xmlns:m="http://schemas.openxmlformats.org/officeDocument/2006/math">
                      <m:oMathParaPr>
                        <m:jc m:val="left"/>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6</m:t>
                            </m:r>
                          </m:sub>
                        </m:sSub>
                        <m:r>
                          <a:rPr lang="en-US" sz="1400" i="1">
                            <a:latin typeface="Cambria Math" charset="0"/>
                            <a:ea typeface="Frutiger LT Std 45 Light" charset="0"/>
                            <a:cs typeface="Frutiger LT Std 45 Light" charset="0"/>
                          </a:rPr>
                          <m:t>=</m:t>
                        </m:r>
                        <m:sSup>
                          <m:sSupPr>
                            <m:ctrlPr>
                              <a:rPr lang="en-US" sz="1400" b="0" i="1" smtClean="0">
                                <a:latin typeface="Cambria Math" charset="0"/>
                                <a:ea typeface="Frutiger LT Std 45 Light" charset="0"/>
                                <a:cs typeface="Frutiger LT Std 45 Light" charset="0"/>
                              </a:rPr>
                            </m:ctrlPr>
                          </m:sSupPr>
                          <m:e>
                            <m:d>
                              <m:dPr>
                                <m:ctrlPr>
                                  <a:rPr lang="en-US" sz="1400" b="0" i="1" smtClean="0">
                                    <a:latin typeface="Cambria Math" charset="0"/>
                                    <a:ea typeface="Frutiger LT Std 45 Light" charset="0"/>
                                    <a:cs typeface="Frutiger LT Std 45 Light" charset="0"/>
                                  </a:rPr>
                                </m:ctrlPr>
                              </m:dPr>
                              <m:e>
                                <m:r>
                                  <a:rPr lang="en-US" sz="1400" b="1" i="1" smtClean="0">
                                    <a:latin typeface="Cambria Math" charset="0"/>
                                    <a:ea typeface="Frutiger LT Std 45 Light" charset="0"/>
                                    <a:cs typeface="Frutiger LT Std 45 Light" charset="0"/>
                                  </a:rPr>
                                  <m:t>𝑰</m:t>
                                </m:r>
                                <m:r>
                                  <a:rPr lang="en-US" sz="1400" b="0" i="1" smtClean="0">
                                    <a:latin typeface="Cambria Math" charset="0"/>
                                    <a:ea typeface="Frutiger LT Std 45 Light" charset="0"/>
                                    <a:cs typeface="Frutiger LT Std 45 Light" charset="0"/>
                                  </a:rPr>
                                  <m:t>−</m:t>
                                </m:r>
                                <m:sSubSup>
                                  <m:sSubSupPr>
                                    <m:ctrlPr>
                                      <a:rPr lang="en-US" sz="1400" b="0" i="1" smtClean="0">
                                        <a:latin typeface="Cambria Math" charset="0"/>
                                        <a:ea typeface="Frutiger LT Std 45 Light" charset="0"/>
                                        <a:cs typeface="Frutiger LT Std 45 Light" charset="0"/>
                                      </a:rPr>
                                    </m:ctrlPr>
                                  </m:sSubSup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m:t>
                                    </m:r>
                                  </m:sub>
                                  <m:sup>
                                    <m:r>
                                      <a:rPr lang="en-US" sz="1400" b="0" i="1" smtClean="0">
                                        <a:latin typeface="Cambria Math" charset="0"/>
                                        <a:ea typeface="Frutiger LT Std 45 Light" charset="0"/>
                                        <a:cs typeface="Frutiger LT Std 45 Light" charset="0"/>
                                      </a:rPr>
                                      <m:t>2</m:t>
                                    </m:r>
                                    <m:r>
                                      <a:rPr lang="en-US" sz="1400" b="0" i="1" smtClean="0">
                                        <a:latin typeface="Cambria Math" charset="0"/>
                                        <a:ea typeface="Frutiger LT Std 45 Light" charset="0"/>
                                        <a:cs typeface="Frutiger LT Std 45 Light" charset="0"/>
                                      </a:rPr>
                                      <m:t>h</m:t>
                                    </m:r>
                                  </m:sup>
                                </m:sSubSup>
                              </m:e>
                            </m:d>
                          </m:e>
                          <m:sup>
                            <m:r>
                              <a:rPr lang="en-US" sz="1400" b="0" i="1" smtClean="0">
                                <a:latin typeface="Cambria Math" charset="0"/>
                                <a:ea typeface="Frutiger LT Std 45 Light" charset="0"/>
                                <a:cs typeface="Frutiger LT Std 45 Light" charset="0"/>
                              </a:rPr>
                              <m:t>−1</m:t>
                            </m:r>
                          </m:sup>
                        </m:sSup>
                        <m:d>
                          <m:dPr>
                            <m:ctrlPr>
                              <a:rPr lang="en-US" sz="1400" b="0" i="1" smtClean="0">
                                <a:latin typeface="Cambria Math" charset="0"/>
                                <a:ea typeface="Frutiger LT Std 45 Light" charset="0"/>
                                <a:cs typeface="Frutiger LT Std 45 Light" charset="0"/>
                              </a:rPr>
                            </m:ctrlPr>
                          </m:dPr>
                          <m:e>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h</m:t>
                                </m:r>
                              </m:sup>
                            </m:sSubSup>
                            <m:r>
                              <a:rPr lang="en-US" sz="1400" b="0" i="1" smtClean="0">
                                <a:latin typeface="Cambria Math" charset="0"/>
                                <a:ea typeface="Frutiger LT Std 45 Light" charset="0"/>
                                <a:cs typeface="Frutiger LT Std 45 Light" charset="0"/>
                              </a:rPr>
                              <m:t>−</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𝑲𝑨</m:t>
                                </m:r>
                              </m:e>
                              <m:sub>
                                <m:r>
                                  <a:rPr lang="en-US" sz="1400" b="0" i="1" smtClean="0">
                                    <a:latin typeface="Cambria Math" charset="0"/>
                                    <a:ea typeface="Frutiger LT Std 45 Light" charset="0"/>
                                    <a:cs typeface="Frutiger LT Std 45 Light" charset="0"/>
                                  </a:rPr>
                                  <m:t>𝑅</m:t>
                                </m:r>
                              </m:sub>
                              <m:sup>
                                <m:r>
                                  <a:rPr lang="en-US" sz="1400" b="0" i="1" smtClean="0">
                                    <a:latin typeface="Cambria Math" charset="0"/>
                                    <a:ea typeface="Frutiger LT Std 45 Light" charset="0"/>
                                    <a:cs typeface="Frutiger LT Std 45 Light" charset="0"/>
                                  </a:rPr>
                                  <m:t>h</m:t>
                                </m:r>
                              </m:sup>
                            </m:sSubSup>
                            <m:sSup>
                              <m:sSupPr>
                                <m:ctrlPr>
                                  <a:rPr lang="en-US" sz="1400" i="1">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acc>
                                          <m:accPr>
                                            <m:chr m:val="̅"/>
                                            <m:ctrlPr>
                                              <a:rPr lang="en-US" sz="1400" b="1" i="1">
                                                <a:latin typeface="Cambria Math" charset="0"/>
                                                <a:ea typeface="Frutiger LT Std 45 Light" charset="0"/>
                                                <a:cs typeface="Frutiger LT Std 45 Light" charset="0"/>
                                              </a:rPr>
                                            </m:ctrlPr>
                                          </m:accPr>
                                          <m:e>
                                            <m:r>
                                              <a:rPr lang="en-US" sz="1400" b="1" i="1">
                                                <a:latin typeface="Cambria Math" charset="0"/>
                                                <a:ea typeface="Frutiger LT Std 45 Light" charset="0"/>
                                                <a:cs typeface="Frutiger LT Std 45 Light" charset="0"/>
                                              </a:rPr>
                                              <m:t>𝑨</m:t>
                                            </m:r>
                                          </m:e>
                                        </m:acc>
                                      </m:e>
                                      <m:sub>
                                        <m:r>
                                          <a:rPr lang="en-US" sz="1400" b="0" i="1" smtClean="0">
                                            <a:latin typeface="Cambria Math" charset="0"/>
                                            <a:ea typeface="Frutiger LT Std 45 Light" charset="0"/>
                                            <a:cs typeface="Frutiger LT Std 45 Light" charset="0"/>
                                          </a:rPr>
                                          <m:t>𝐹</m:t>
                                        </m:r>
                                      </m:sub>
                                    </m:sSub>
                                  </m:e>
                                </m:d>
                              </m:e>
                              <m:sup>
                                <m:r>
                                  <a:rPr lang="en-US" sz="1400" i="1">
                                    <a:latin typeface="Cambria Math" charset="0"/>
                                    <a:ea typeface="Frutiger LT Std 45 Light" charset="0"/>
                                    <a:cs typeface="Frutiger LT Std 45 Light" charset="0"/>
                                  </a:rPr>
                                  <m:t>−1</m:t>
                                </m:r>
                              </m:sup>
                            </m:sSup>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𝑟</m:t>
                                </m:r>
                              </m:sup>
                            </m:sSubSup>
                            <m:sSub>
                              <m:sSubPr>
                                <m:ctrlPr>
                                  <a:rPr lang="en-US" sz="1400" i="1">
                                    <a:latin typeface="Cambria Math" charset="0"/>
                                    <a:ea typeface="Frutiger LT Std 45 Light" charset="0"/>
                                    <a:cs typeface="Frutiger LT Std 45 Light" charset="0"/>
                                  </a:rPr>
                                </m:ctrlPr>
                              </m:sSubPr>
                              <m:e>
                                <m:acc>
                                  <m:accPr>
                                    <m:chr m:val="̅"/>
                                    <m:ctrlPr>
                                      <a:rPr lang="en-US" sz="1400" b="1" i="1">
                                        <a:latin typeface="Cambria Math" charset="0"/>
                                        <a:ea typeface="Frutiger LT Std 45 Light" charset="0"/>
                                        <a:cs typeface="Frutiger LT Std 45 Light" charset="0"/>
                                      </a:rPr>
                                    </m:ctrlPr>
                                  </m:accPr>
                                  <m:e>
                                    <m:r>
                                      <a:rPr lang="en-US" sz="1400" b="1" i="1">
                                        <a:latin typeface="Cambria Math" charset="0"/>
                                        <a:ea typeface="Frutiger LT Std 45 Light" charset="0"/>
                                        <a:cs typeface="Frutiger LT Std 45 Light" charset="0"/>
                                      </a:rPr>
                                      <m:t>𝑨</m:t>
                                    </m:r>
                                  </m:e>
                                </m:acc>
                              </m:e>
                              <m:sub>
                                <m:r>
                                  <a:rPr lang="en-US" sz="1400" i="1">
                                    <a:latin typeface="Cambria Math" charset="0"/>
                                    <a:ea typeface="Frutiger LT Std 45 Light" charset="0"/>
                                    <a:cs typeface="Frutiger LT Std 45 Light" charset="0"/>
                                  </a:rPr>
                                  <m:t>𝑅</m:t>
                                </m:r>
                              </m:sub>
                            </m:sSub>
                          </m:e>
                        </m:d>
                      </m:oMath>
                    </m:oMathPara>
                  </a14:m>
                  <a:endParaRPr lang="en-US" sz="1400" dirty="0">
                    <a:latin typeface="Frutiger LT Std 45 Light" charset="0"/>
                    <a:ea typeface="Frutiger LT Std 45 Light" charset="0"/>
                    <a:cs typeface="Frutiger LT Std 45 Light" charset="0"/>
                  </a:endParaRPr>
                </a:p>
              </p:txBody>
            </p:sp>
          </mc:Choice>
          <mc:Fallback xmlns="">
            <p:sp>
              <p:nvSpPr>
                <p:cNvPr id="232" name="TextBox 231"/>
                <p:cNvSpPr txBox="1">
                  <a:spLocks noRot="1" noChangeAspect="1" noMove="1" noResize="1" noEditPoints="1" noAdjustHandles="1" noChangeArrowheads="1" noChangeShapeType="1" noTextEdit="1"/>
                </p:cNvSpPr>
                <p:nvPr/>
              </p:nvSpPr>
              <p:spPr>
                <a:xfrm>
                  <a:off x="3118020" y="1109941"/>
                  <a:ext cx="3543278" cy="377539"/>
                </a:xfrm>
                <a:prstGeom prst="rect">
                  <a:avLst/>
                </a:prstGeom>
                <a:blipFill rotWithShape="0">
                  <a:blip r:embed="rId44"/>
                  <a:stretch>
                    <a:fillRect/>
                  </a:stretch>
                </a:blipFill>
                <a:ln>
                  <a:noFill/>
                </a:ln>
              </p:spPr>
              <p:txBody>
                <a:bodyPr/>
                <a:lstStyle/>
                <a:p>
                  <a:r>
                    <a:rPr lang="en-US">
                      <a:noFill/>
                    </a:rPr>
                    <a:t> </a:t>
                  </a:r>
                </a:p>
              </p:txBody>
            </p:sp>
          </mc:Fallback>
        </mc:AlternateContent>
      </p:grpSp>
      <p:grpSp>
        <p:nvGrpSpPr>
          <p:cNvPr id="25" name="Group 24"/>
          <p:cNvGrpSpPr/>
          <p:nvPr/>
        </p:nvGrpSpPr>
        <p:grpSpPr>
          <a:xfrm>
            <a:off x="3085068" y="2228509"/>
            <a:ext cx="2039213" cy="831433"/>
            <a:chOff x="3085068" y="2228509"/>
            <a:chExt cx="2039213" cy="831433"/>
          </a:xfrm>
        </p:grpSpPr>
        <mc:AlternateContent xmlns:mc="http://schemas.openxmlformats.org/markup-compatibility/2006" xmlns:a14="http://schemas.microsoft.com/office/drawing/2010/main">
          <mc:Choice Requires="a14">
            <p:sp>
              <p:nvSpPr>
                <p:cNvPr id="229" name="TextBox 228"/>
                <p:cNvSpPr txBox="1"/>
                <p:nvPr/>
              </p:nvSpPr>
              <p:spPr>
                <a:xfrm>
                  <a:off x="3085068" y="2228509"/>
                  <a:ext cx="1830116" cy="312778"/>
                </a:xfrm>
                <a:prstGeom prst="rect">
                  <a:avLst/>
                </a:prstGeom>
                <a:solidFill>
                  <a:schemeClr val="bg1"/>
                </a:solid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8</m:t>
                            </m:r>
                          </m:sub>
                        </m:sSub>
                        <m:r>
                          <a:rPr lang="en-US" sz="1400" b="0" i="1" smtClean="0">
                            <a:latin typeface="Cambria Math" charset="0"/>
                            <a:ea typeface="Frutiger LT Std 45 Light" charset="0"/>
                            <a:cs typeface="Frutiger LT Std 45 Light" charset="0"/>
                          </a:rPr>
                          <m:t>=</m:t>
                        </m:r>
                        <m:sSup>
                          <m:sSupPr>
                            <m:ctrlPr>
                              <a:rPr lang="en-US" sz="1400" b="1" i="1" smtClean="0">
                                <a:latin typeface="Cambria Math" charset="0"/>
                                <a:ea typeface="Frutiger LT Std 45 Light" charset="0"/>
                                <a:cs typeface="Frutiger LT Std 45 Light" charset="0"/>
                              </a:rPr>
                            </m:ctrlPr>
                          </m:sSupPr>
                          <m:e>
                            <m:d>
                              <m:dPr>
                                <m:ctrlPr>
                                  <a:rPr lang="en-US" sz="1400" b="1" i="1" smtClean="0">
                                    <a:latin typeface="Cambria Math" charset="0"/>
                                    <a:ea typeface="Frutiger LT Std 45 Light" charset="0"/>
                                    <a:cs typeface="Frutiger LT Std 45 Light" charset="0"/>
                                  </a:rPr>
                                </m:ctrlPr>
                              </m:dPr>
                              <m:e>
                                <m:r>
                                  <a:rPr lang="en-US" sz="1400" b="1" i="1">
                                    <a:latin typeface="Cambria Math" charset="0"/>
                                    <a:ea typeface="Frutiger LT Std 45 Light" charset="0"/>
                                    <a:cs typeface="Frutiger LT Std 45 Light" charset="0"/>
                                  </a:rPr>
                                  <m:t>𝑲</m:t>
                                </m:r>
                                <m:r>
                                  <a:rPr lang="en-US" sz="1400" b="1" i="1" smtClean="0">
                                    <a:latin typeface="Cambria Math" charset="0"/>
                                    <a:ea typeface="Frutiger LT Std 45 Light" charset="0"/>
                                    <a:cs typeface="Frutiger LT Std 45 Light" charset="0"/>
                                  </a:rPr>
                                  <m:t>−</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𝑅</m:t>
                                    </m:r>
                                  </m:sub>
                                  <m:sup>
                                    <m:r>
                                      <a:rPr lang="en-US" sz="1400" i="1">
                                        <a:latin typeface="Cambria Math" charset="0"/>
                                        <a:ea typeface="Frutiger LT Std 45 Light" charset="0"/>
                                        <a:cs typeface="Frutiger LT Std 45 Light" charset="0"/>
                                      </a:rPr>
                                      <m:t>𝑟</m:t>
                                    </m:r>
                                  </m:sup>
                                </m:sSubSup>
                              </m:e>
                            </m:d>
                          </m:e>
                          <m:sup>
                            <m:r>
                              <a:rPr lang="en-US" sz="1400" b="1" i="1" smtClean="0">
                                <a:latin typeface="Cambria Math" charset="0"/>
                                <a:ea typeface="Frutiger LT Std 45 Light" charset="0"/>
                                <a:cs typeface="Frutiger LT Std 45 Light" charset="0"/>
                              </a:rPr>
                              <m:t>−</m:t>
                            </m:r>
                            <m:r>
                              <a:rPr lang="en-US" sz="1400" b="1" i="1" smtClean="0">
                                <a:latin typeface="Cambria Math" charset="0"/>
                                <a:ea typeface="Frutiger LT Std 45 Light" charset="0"/>
                                <a:cs typeface="Frutiger LT Std 45 Light" charset="0"/>
                              </a:rPr>
                              <m:t>𝟏</m:t>
                            </m:r>
                          </m:sup>
                        </m:sSup>
                        <m:sSub>
                          <m:sSubPr>
                            <m:ctrlPr>
                              <a:rPr lang="en-US" sz="1400" i="1">
                                <a:latin typeface="Cambria Math" charset="0"/>
                                <a:ea typeface="Frutiger LT Std 45 Light" charset="0"/>
                                <a:cs typeface="Frutiger LT Std 45 Light" charset="0"/>
                              </a:rPr>
                            </m:ctrlPr>
                          </m:sSubPr>
                          <m:e>
                            <m:acc>
                              <m:accPr>
                                <m:chr m:val="̅"/>
                                <m:ctrlPr>
                                  <a:rPr lang="en-US" sz="1400" b="1" i="1">
                                    <a:latin typeface="Cambria Math" charset="0"/>
                                    <a:ea typeface="Frutiger LT Std 45 Light" charset="0"/>
                                    <a:cs typeface="Frutiger LT Std 45 Light" charset="0"/>
                                  </a:rPr>
                                </m:ctrlPr>
                              </m:accPr>
                              <m:e>
                                <m:r>
                                  <a:rPr lang="en-US" sz="1400" b="1" i="1">
                                    <a:latin typeface="Cambria Math" charset="0"/>
                                    <a:ea typeface="Frutiger LT Std 45 Light" charset="0"/>
                                    <a:cs typeface="Frutiger LT Std 45 Light" charset="0"/>
                                  </a:rPr>
                                  <m:t>𝑨</m:t>
                                </m:r>
                              </m:e>
                            </m:acc>
                          </m:e>
                          <m:sub>
                            <m:r>
                              <a:rPr lang="en-US" sz="1400" i="1">
                                <a:latin typeface="Cambria Math" charset="0"/>
                                <a:ea typeface="Frutiger LT Std 45 Light" charset="0"/>
                                <a:cs typeface="Frutiger LT Std 45 Light" charset="0"/>
                              </a:rPr>
                              <m:t>𝑅</m:t>
                            </m:r>
                          </m:sub>
                        </m:sSub>
                      </m:oMath>
                    </m:oMathPara>
                  </a14:m>
                  <a:endParaRPr lang="en-US" sz="1400" dirty="0">
                    <a:latin typeface="Frutiger LT Std 45 Light" charset="0"/>
                    <a:ea typeface="Frutiger LT Std 45 Light" charset="0"/>
                    <a:cs typeface="Frutiger LT Std 45 Light" charset="0"/>
                  </a:endParaRPr>
                </a:p>
              </p:txBody>
            </p:sp>
          </mc:Choice>
          <mc:Fallback xmlns="">
            <p:sp>
              <p:nvSpPr>
                <p:cNvPr id="229" name="TextBox 228"/>
                <p:cNvSpPr txBox="1">
                  <a:spLocks noRot="1" noChangeAspect="1" noMove="1" noResize="1" noEditPoints="1" noAdjustHandles="1" noChangeArrowheads="1" noChangeShapeType="1" noTextEdit="1"/>
                </p:cNvSpPr>
                <p:nvPr/>
              </p:nvSpPr>
              <p:spPr>
                <a:xfrm>
                  <a:off x="3085068" y="2228509"/>
                  <a:ext cx="1830116" cy="312778"/>
                </a:xfrm>
                <a:prstGeom prst="rect">
                  <a:avLst/>
                </a:prstGeom>
                <a:blipFill rotWithShape="0">
                  <a:blip r:embed="rId45"/>
                  <a:stretch>
                    <a:fillRect r="-4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Box 233"/>
                <p:cNvSpPr txBox="1"/>
                <p:nvPr/>
              </p:nvSpPr>
              <p:spPr>
                <a:xfrm>
                  <a:off x="3085068" y="2743573"/>
                  <a:ext cx="2039213" cy="316369"/>
                </a:xfrm>
                <a:prstGeom prst="rect">
                  <a:avLst/>
                </a:prstGeom>
                <a:solidFill>
                  <a:schemeClr val="bg1"/>
                </a:solid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𝑴</m:t>
                            </m:r>
                          </m:e>
                          <m:sub>
                            <m:r>
                              <a:rPr lang="en-US" sz="1400" b="0" i="1" smtClean="0">
                                <a:latin typeface="Cambria Math" charset="0"/>
                                <a:ea typeface="Frutiger LT Std 45 Light" charset="0"/>
                                <a:cs typeface="Frutiger LT Std 45 Light" charset="0"/>
                              </a:rPr>
                              <m:t>9</m:t>
                            </m:r>
                          </m:sub>
                        </m:sSub>
                        <m:r>
                          <a:rPr lang="en-US" sz="1400" b="0" i="1" smtClean="0">
                            <a:latin typeface="Cambria Math" charset="0"/>
                            <a:ea typeface="Frutiger LT Std 45 Light" charset="0"/>
                            <a:cs typeface="Frutiger LT Std 45 Light" charset="0"/>
                          </a:rPr>
                          <m:t>=</m:t>
                        </m:r>
                        <m:sSup>
                          <m:sSupPr>
                            <m:ctrlPr>
                              <a:rPr lang="en-US" sz="1400" b="1" i="1" smtClean="0">
                                <a:latin typeface="Cambria Math" charset="0"/>
                                <a:ea typeface="Frutiger LT Std 45 Light" charset="0"/>
                                <a:cs typeface="Frutiger LT Std 45 Light" charset="0"/>
                              </a:rPr>
                            </m:ctrlPr>
                          </m:sSupPr>
                          <m:e>
                            <m:d>
                              <m:dPr>
                                <m:ctrlPr>
                                  <a:rPr lang="en-US" sz="1400" b="1" i="1" smtClean="0">
                                    <a:latin typeface="Cambria Math" charset="0"/>
                                    <a:ea typeface="Frutiger LT Std 45 Light" charset="0"/>
                                    <a:cs typeface="Frutiger LT Std 45 Light" charset="0"/>
                                  </a:rPr>
                                </m:ctrlPr>
                              </m:dPr>
                              <m:e>
                                <m:r>
                                  <a:rPr lang="en-US" sz="1400" b="1" i="1">
                                    <a:latin typeface="Cambria Math" charset="0"/>
                                    <a:ea typeface="Frutiger LT Std 45 Light" charset="0"/>
                                    <a:cs typeface="Frutiger LT Std 45 Light" charset="0"/>
                                  </a:rPr>
                                  <m:t>𝑲</m:t>
                                </m:r>
                                <m:r>
                                  <a:rPr lang="en-US" sz="1400" b="1" i="1" smtClean="0">
                                    <a:latin typeface="Cambria Math" charset="0"/>
                                    <a:ea typeface="Frutiger LT Std 45 Light" charset="0"/>
                                    <a:cs typeface="Frutiger LT Std 45 Light" charset="0"/>
                                  </a:rPr>
                                  <m:t>−</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𝑅</m:t>
                                    </m:r>
                                  </m:sub>
                                  <m:sup>
                                    <m:r>
                                      <a:rPr lang="en-US" sz="1400" i="1">
                                        <a:latin typeface="Cambria Math" charset="0"/>
                                        <a:ea typeface="Frutiger LT Std 45 Light" charset="0"/>
                                        <a:cs typeface="Frutiger LT Std 45 Light" charset="0"/>
                                      </a:rPr>
                                      <m:t>𝑟</m:t>
                                    </m:r>
                                  </m:sup>
                                </m:sSubSup>
                              </m:e>
                            </m:d>
                          </m:e>
                          <m:sup>
                            <m:r>
                              <a:rPr lang="en-US" sz="1400" b="1" i="1" smtClean="0">
                                <a:latin typeface="Cambria Math" charset="0"/>
                                <a:ea typeface="Frutiger LT Std 45 Light" charset="0"/>
                                <a:cs typeface="Frutiger LT Std 45 Light" charset="0"/>
                              </a:rPr>
                              <m:t>−</m:t>
                            </m:r>
                            <m:r>
                              <a:rPr lang="en-US" sz="1400" b="1" i="1" smtClean="0">
                                <a:latin typeface="Cambria Math" charset="0"/>
                                <a:ea typeface="Frutiger LT Std 45 Light" charset="0"/>
                                <a:cs typeface="Frutiger LT Std 45 Light" charset="0"/>
                              </a:rPr>
                              <m:t>𝟏</m:t>
                            </m:r>
                          </m:sup>
                        </m:sSup>
                        <m:sSub>
                          <m:sSubPr>
                            <m:ctrlPr>
                              <a:rPr lang="en-US" sz="1400" i="1">
                                <a:latin typeface="Cambria Math" charset="0"/>
                                <a:ea typeface="Frutiger LT Std 45 Light" charset="0"/>
                                <a:cs typeface="Frutiger LT Std 45 Light" charset="0"/>
                              </a:rPr>
                            </m:ctrlPr>
                          </m:sSubPr>
                          <m:e>
                            <m:acc>
                              <m:accPr>
                                <m:chr m:val="̅"/>
                                <m:ctrlPr>
                                  <a:rPr lang="en-US" sz="1400" b="1" i="1">
                                    <a:latin typeface="Cambria Math" charset="0"/>
                                    <a:ea typeface="Frutiger LT Std 45 Light" charset="0"/>
                                    <a:cs typeface="Frutiger LT Std 45 Light" charset="0"/>
                                  </a:rPr>
                                </m:ctrlPr>
                              </m:accPr>
                              <m:e>
                                <m:r>
                                  <a:rPr lang="en-US" sz="1400" b="1" i="1">
                                    <a:latin typeface="Cambria Math" charset="0"/>
                                    <a:ea typeface="Frutiger LT Std 45 Light" charset="0"/>
                                    <a:cs typeface="Frutiger LT Std 45 Light" charset="0"/>
                                  </a:rPr>
                                  <m:t>𝑨</m:t>
                                </m:r>
                              </m:e>
                            </m:acc>
                          </m:e>
                          <m:sub>
                            <m:r>
                              <a:rPr lang="en-US" sz="1400" i="1">
                                <a:latin typeface="Cambria Math" charset="0"/>
                                <a:ea typeface="Frutiger LT Std 45 Light" charset="0"/>
                                <a:cs typeface="Frutiger LT Std 45 Light" charset="0"/>
                              </a:rPr>
                              <m:t>𝑅</m:t>
                            </m:r>
                          </m:sub>
                        </m:sSub>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h</m:t>
                            </m:r>
                          </m:sup>
                        </m:sSubSup>
                      </m:oMath>
                    </m:oMathPara>
                  </a14:m>
                  <a:endParaRPr lang="en-US" sz="1400" dirty="0">
                    <a:latin typeface="Frutiger LT Std 45 Light" charset="0"/>
                    <a:ea typeface="Frutiger LT Std 45 Light" charset="0"/>
                    <a:cs typeface="Frutiger LT Std 45 Light" charset="0"/>
                  </a:endParaRPr>
                </a:p>
              </p:txBody>
            </p:sp>
          </mc:Choice>
          <mc:Fallback xmlns="">
            <p:sp>
              <p:nvSpPr>
                <p:cNvPr id="234" name="TextBox 233"/>
                <p:cNvSpPr txBox="1">
                  <a:spLocks noRot="1" noChangeAspect="1" noMove="1" noResize="1" noEditPoints="1" noAdjustHandles="1" noChangeArrowheads="1" noChangeShapeType="1" noTextEdit="1"/>
                </p:cNvSpPr>
                <p:nvPr/>
              </p:nvSpPr>
              <p:spPr>
                <a:xfrm>
                  <a:off x="3085068" y="2743573"/>
                  <a:ext cx="2039213" cy="316369"/>
                </a:xfrm>
                <a:prstGeom prst="rect">
                  <a:avLst/>
                </a:prstGeom>
                <a:blipFill rotWithShape="0">
                  <a:blip r:embed="rId46"/>
                  <a:stretch>
                    <a:fillRect/>
                  </a:stretch>
                </a:blipFill>
                <a:ln>
                  <a:noFill/>
                </a:ln>
              </p:spPr>
              <p:txBody>
                <a:bodyPr/>
                <a:lstStyle/>
                <a:p>
                  <a:r>
                    <a:rPr lang="en-US">
                      <a:noFill/>
                    </a:rPr>
                    <a:t> </a:t>
                  </a:r>
                </a:p>
              </p:txBody>
            </p:sp>
          </mc:Fallback>
        </mc:AlternateContent>
      </p:grpSp>
      <p:grpSp>
        <p:nvGrpSpPr>
          <p:cNvPr id="22" name="Group 21"/>
          <p:cNvGrpSpPr/>
          <p:nvPr/>
        </p:nvGrpSpPr>
        <p:grpSpPr>
          <a:xfrm>
            <a:off x="853776" y="4817487"/>
            <a:ext cx="2300269" cy="653114"/>
            <a:chOff x="853776" y="4817487"/>
            <a:chExt cx="2300269" cy="653114"/>
          </a:xfrm>
        </p:grpSpPr>
        <mc:AlternateContent xmlns:mc="http://schemas.openxmlformats.org/markup-compatibility/2006" xmlns:a14="http://schemas.microsoft.com/office/drawing/2010/main">
          <mc:Choice Requires="a14">
            <p:sp>
              <p:nvSpPr>
                <p:cNvPr id="120" name="Rectangle 119"/>
                <p:cNvSpPr/>
                <p:nvPr/>
              </p:nvSpPr>
              <p:spPr>
                <a:xfrm>
                  <a:off x="2896350" y="4817487"/>
                  <a:ext cx="257695" cy="257695"/>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400" dirty="0" smtClean="0">
                      <a:solidFill>
                        <a:schemeClr val="tx1"/>
                      </a:solidFill>
                      <a:ea typeface="Frutiger LT Std 45 Light" charset="0"/>
                      <a:cs typeface="Frutiger LT Std 45 Light" charset="0"/>
                    </a:rPr>
                    <a:t> </a:t>
                  </a:r>
                  <a14:m>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b="0" i="1" smtClean="0">
                              <a:solidFill>
                                <a:schemeClr val="tx1"/>
                              </a:solidFill>
                              <a:latin typeface="Cambria Math" charset="0"/>
                              <a:ea typeface="Frutiger LT Std 45 Light" charset="0"/>
                              <a:cs typeface="Frutiger LT Std 45 Light" charset="0"/>
                            </a:rPr>
                            <m:t> </m:t>
                          </m:r>
                          <m:r>
                            <a:rPr lang="en-US" sz="1400" i="1">
                              <a:solidFill>
                                <a:schemeClr val="tx1"/>
                              </a:solidFill>
                              <a:latin typeface="Cambria Math" charset="0"/>
                              <a:ea typeface="Frutiger LT Std 45 Light" charset="0"/>
                              <a:cs typeface="Frutiger LT Std 45 Light" charset="0"/>
                            </a:rPr>
                            <m:t>𝐲</m:t>
                          </m:r>
                        </m:e>
                        <m:sub>
                          <m:r>
                            <a:rPr lang="en-US" sz="1400" b="0" i="1" smtClean="0">
                              <a:solidFill>
                                <a:schemeClr val="tx1"/>
                              </a:solidFill>
                              <a:latin typeface="Cambria Math" charset="0"/>
                              <a:ea typeface="Frutiger LT Std 45 Light" charset="0"/>
                              <a:cs typeface="Frutiger LT Std 45 Light" charset="0"/>
                            </a:rPr>
                            <m:t>12</m:t>
                          </m:r>
                        </m:sub>
                      </m:sSub>
                    </m:oMath>
                  </a14:m>
                  <a:endParaRPr lang="en-US" sz="1400" i="1" dirty="0">
                    <a:solidFill>
                      <a:schemeClr val="tx1"/>
                    </a:solidFill>
                    <a:latin typeface="Cambria Math" charset="0"/>
                    <a:ea typeface="Frutiger LT Std 45 Light" charset="0"/>
                    <a:cs typeface="Frutiger LT Std 45 Light" charset="0"/>
                  </a:endParaRPr>
                </a:p>
              </p:txBody>
            </p:sp>
          </mc:Choice>
          <mc:Fallback xmlns="">
            <p:sp>
              <p:nvSpPr>
                <p:cNvPr id="120" name="Rectangle 119"/>
                <p:cNvSpPr>
                  <a:spLocks noRot="1" noChangeAspect="1" noMove="1" noResize="1" noEditPoints="1" noAdjustHandles="1" noChangeArrowheads="1" noChangeShapeType="1" noTextEdit="1"/>
                </p:cNvSpPr>
                <p:nvPr/>
              </p:nvSpPr>
              <p:spPr>
                <a:xfrm>
                  <a:off x="2896350" y="4817487"/>
                  <a:ext cx="257695" cy="257695"/>
                </a:xfrm>
                <a:prstGeom prst="rect">
                  <a:avLst/>
                </a:prstGeom>
                <a:blipFill rotWithShape="0">
                  <a:blip r:embed="rId48"/>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21" name="Group 20"/>
            <p:cNvGrpSpPr/>
            <p:nvPr/>
          </p:nvGrpSpPr>
          <p:grpSpPr>
            <a:xfrm>
              <a:off x="853776" y="5162824"/>
              <a:ext cx="2169898" cy="307777"/>
              <a:chOff x="853776" y="5162824"/>
              <a:chExt cx="2169898" cy="307777"/>
            </a:xfrm>
          </p:grpSpPr>
          <p:sp>
            <p:nvSpPr>
              <p:cNvPr id="236" name="Freeform 235"/>
              <p:cNvSpPr/>
              <p:nvPr/>
            </p:nvSpPr>
            <p:spPr>
              <a:xfrm flipH="1" flipV="1">
                <a:off x="2688971" y="5175342"/>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TextBox 236"/>
              <p:cNvSpPr txBox="1"/>
              <p:nvPr/>
            </p:nvSpPr>
            <p:spPr>
              <a:xfrm flipH="1">
                <a:off x="853776" y="5162824"/>
                <a:ext cx="1859803" cy="307777"/>
              </a:xfrm>
              <a:prstGeom prst="rect">
                <a:avLst/>
              </a:prstGeom>
              <a:solidFill>
                <a:schemeClr val="bg1"/>
              </a:solidFill>
            </p:spPr>
            <p:txBody>
              <a:bodyPr wrap="none" rtlCol="0">
                <a:spAutoFit/>
              </a:bodyPr>
              <a:lstStyle/>
              <a:p>
                <a:pPr algn="r"/>
                <a:r>
                  <a:rPr lang="en-US" sz="1400" dirty="0" smtClean="0">
                    <a:latin typeface="Frutiger LT Std 45 Light" charset="0"/>
                    <a:ea typeface="Frutiger LT Std 45 Light" charset="0"/>
                    <a:cs typeface="Frutiger LT Std 45 Light" charset="0"/>
                  </a:rPr>
                  <a:t>initial causal feedback</a:t>
                </a:r>
                <a:endParaRPr lang="en-US" sz="1400" dirty="0">
                  <a:latin typeface="Frutiger LT Std 45 Light" charset="0"/>
                  <a:ea typeface="Frutiger LT Std 45 Light" charset="0"/>
                  <a:cs typeface="Frutiger LT Std 45 Light" charset="0"/>
                </a:endParaRPr>
              </a:p>
            </p:txBody>
          </p:sp>
        </p:grpSp>
      </p:grpSp>
      <p:grpSp>
        <p:nvGrpSpPr>
          <p:cNvPr id="24" name="Group 23"/>
          <p:cNvGrpSpPr/>
          <p:nvPr/>
        </p:nvGrpSpPr>
        <p:grpSpPr>
          <a:xfrm>
            <a:off x="5982854" y="5674107"/>
            <a:ext cx="2591012" cy="666747"/>
            <a:chOff x="5982854" y="5674107"/>
            <a:chExt cx="2591012" cy="666747"/>
          </a:xfrm>
        </p:grpSpPr>
        <p:grpSp>
          <p:nvGrpSpPr>
            <p:cNvPr id="3" name="Group 2"/>
            <p:cNvGrpSpPr/>
            <p:nvPr/>
          </p:nvGrpSpPr>
          <p:grpSpPr>
            <a:xfrm>
              <a:off x="5982854" y="5674107"/>
              <a:ext cx="260085" cy="259277"/>
              <a:chOff x="5982854" y="5674107"/>
              <a:chExt cx="260085" cy="259277"/>
            </a:xfrm>
          </p:grpSpPr>
          <p:sp>
            <p:nvSpPr>
              <p:cNvPr id="149" name="Rectangle 148"/>
              <p:cNvSpPr/>
              <p:nvPr/>
            </p:nvSpPr>
            <p:spPr>
              <a:xfrm flipH="1">
                <a:off x="5982854" y="5675689"/>
                <a:ext cx="257695" cy="257695"/>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137" name="Rectangle 136"/>
                  <p:cNvSpPr/>
                  <p:nvPr/>
                </p:nvSpPr>
                <p:spPr>
                  <a:xfrm flipH="1">
                    <a:off x="5985244" y="5674107"/>
                    <a:ext cx="257695" cy="257695"/>
                  </a:xfrm>
                  <a:prstGeom prst="rect">
                    <a:avLst/>
                  </a:prstGeom>
                  <a:noFill/>
                  <a:ln>
                    <a:noFill/>
                  </a:ln>
                  <a:effectLst/>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37" name="Rectangle 136"/>
                  <p:cNvSpPr>
                    <a:spLocks noRot="1" noChangeAspect="1" noMove="1" noResize="1" noEditPoints="1" noAdjustHandles="1" noChangeArrowheads="1" noChangeShapeType="1" noTextEdit="1"/>
                  </p:cNvSpPr>
                  <p:nvPr/>
                </p:nvSpPr>
                <p:spPr>
                  <a:xfrm flipH="1">
                    <a:off x="5985244" y="5674107"/>
                    <a:ext cx="257695" cy="257695"/>
                  </a:xfrm>
                  <a:prstGeom prst="rect">
                    <a:avLst/>
                  </a:prstGeom>
                  <a:blipFill rotWithShape="0">
                    <a:blip r:embed="rId35"/>
                    <a:stretch>
                      <a:fillRect/>
                    </a:stretch>
                  </a:blipFill>
                  <a:ln>
                    <a:noFill/>
                  </a:ln>
                  <a:effectLst/>
                </p:spPr>
                <p:txBody>
                  <a:bodyPr/>
                  <a:lstStyle/>
                  <a:p>
                    <a:r>
                      <a:rPr lang="en-US">
                        <a:noFill/>
                      </a:rPr>
                      <a:t> </a:t>
                    </a:r>
                  </a:p>
                </p:txBody>
              </p:sp>
            </mc:Fallback>
          </mc:AlternateContent>
        </p:grpSp>
        <p:sp>
          <p:nvSpPr>
            <p:cNvPr id="238" name="Freeform 237"/>
            <p:cNvSpPr/>
            <p:nvPr/>
          </p:nvSpPr>
          <p:spPr>
            <a:xfrm flipV="1">
              <a:off x="6115426" y="6037131"/>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TextBox 238"/>
            <p:cNvSpPr txBox="1"/>
            <p:nvPr/>
          </p:nvSpPr>
          <p:spPr>
            <a:xfrm>
              <a:off x="6425521" y="6033077"/>
              <a:ext cx="2148345"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initial anticausal feedback</a:t>
              </a:r>
              <a:endParaRPr lang="en-US" sz="1400" dirty="0">
                <a:latin typeface="Frutiger LT Std 45 Light" charset="0"/>
                <a:ea typeface="Frutiger LT Std 45 Light" charset="0"/>
                <a:cs typeface="Frutiger LT Std 45 Light" charset="0"/>
              </a:endParaRPr>
            </a:p>
          </p:txBody>
        </p:sp>
      </p:grpSp>
      <p:sp>
        <p:nvSpPr>
          <p:cNvPr id="93" name="TextBox 92"/>
          <p:cNvSpPr txBox="1"/>
          <p:nvPr/>
        </p:nvSpPr>
        <p:spPr>
          <a:xfrm>
            <a:off x="4002155" y="5968003"/>
            <a:ext cx="1138453" cy="307777"/>
          </a:xfrm>
          <a:prstGeom prst="rect">
            <a:avLst/>
          </a:prstGeom>
          <a:noFill/>
        </p:spPr>
        <p:txBody>
          <a:bodyPr wrap="none" rtlCol="0">
            <a:spAutoFit/>
          </a:bodyPr>
          <a:lstStyle/>
          <a:p>
            <a:pPr algn="ctr"/>
            <a:r>
              <a:rPr lang="en-US" sz="1400" dirty="0" smtClean="0">
                <a:latin typeface="Frutiger LT Std 45 Light" charset="0"/>
                <a:ea typeface="Frutiger LT Std 45 Light" charset="0"/>
                <a:cs typeface="Frutiger LT Std 45 Light" charset="0"/>
              </a:rPr>
              <a:t>finite output</a:t>
            </a:r>
            <a:endParaRPr lang="en-US" sz="1400" dirty="0">
              <a:latin typeface="Frutiger LT Std 45 Light" charset="0"/>
              <a:ea typeface="Frutiger LT Std 45 Light" charset="0"/>
              <a:cs typeface="Frutiger LT Std 45 Light" charset="0"/>
            </a:endParaRPr>
          </a:p>
        </p:txBody>
      </p:sp>
      <p:grpSp>
        <p:nvGrpSpPr>
          <p:cNvPr id="113" name="Group 112"/>
          <p:cNvGrpSpPr/>
          <p:nvPr/>
        </p:nvGrpSpPr>
        <p:grpSpPr>
          <a:xfrm>
            <a:off x="3337286" y="5220123"/>
            <a:ext cx="2462335" cy="717416"/>
            <a:chOff x="3337286" y="5220123"/>
            <a:chExt cx="2462335" cy="717416"/>
          </a:xfrm>
        </p:grpSpPr>
        <p:grpSp>
          <p:nvGrpSpPr>
            <p:cNvPr id="114" name="Group 113"/>
            <p:cNvGrpSpPr/>
            <p:nvPr/>
          </p:nvGrpSpPr>
          <p:grpSpPr>
            <a:xfrm>
              <a:off x="3337286" y="5678284"/>
              <a:ext cx="2462335" cy="259255"/>
              <a:chOff x="3337286" y="5678284"/>
              <a:chExt cx="2462335" cy="259255"/>
            </a:xfrm>
          </p:grpSpPr>
          <mc:AlternateContent xmlns:mc="http://schemas.openxmlformats.org/markup-compatibility/2006" xmlns:a14="http://schemas.microsoft.com/office/drawing/2010/main">
            <mc:Choice Requires="a14">
              <p:sp>
                <p:nvSpPr>
                  <p:cNvPr id="122" name="Rectangle 121"/>
                  <p:cNvSpPr/>
                  <p:nvPr/>
                </p:nvSpPr>
                <p:spPr>
                  <a:xfrm flipH="1">
                    <a:off x="5100998" y="567984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6" name="Rectangle 5"/>
                  <p:cNvSpPr>
                    <a:spLocks noRot="1" noChangeAspect="1" noMove="1" noResize="1" noEditPoints="1" noAdjustHandles="1" noChangeArrowheads="1" noChangeShapeType="1" noTextEdit="1"/>
                  </p:cNvSpPr>
                  <p:nvPr/>
                </p:nvSpPr>
                <p:spPr>
                  <a:xfrm flipH="1">
                    <a:off x="5100998" y="5679844"/>
                    <a:ext cx="257695" cy="257695"/>
                  </a:xfrm>
                  <a:prstGeom prst="rect">
                    <a:avLst/>
                  </a:prstGeom>
                  <a:blipFill rotWithShape="0">
                    <a:blip r:embed="rId21"/>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Rectangle 122"/>
                  <p:cNvSpPr/>
                  <p:nvPr/>
                </p:nvSpPr>
                <p:spPr>
                  <a:xfrm flipH="1">
                    <a:off x="4219142" y="5678285"/>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7" name="Rectangle 6"/>
                  <p:cNvSpPr>
                    <a:spLocks noRot="1" noChangeAspect="1" noMove="1" noResize="1" noEditPoints="1" noAdjustHandles="1" noChangeArrowheads="1" noChangeShapeType="1" noTextEdit="1"/>
                  </p:cNvSpPr>
                  <p:nvPr/>
                </p:nvSpPr>
                <p:spPr>
                  <a:xfrm flipH="1">
                    <a:off x="4219142" y="5678285"/>
                    <a:ext cx="257695" cy="257695"/>
                  </a:xfrm>
                  <a:prstGeom prst="rect">
                    <a:avLst/>
                  </a:prstGeom>
                  <a:blipFill rotWithShape="0">
                    <a:blip r:embed="rId22"/>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flipH="1">
                    <a:off x="3778214"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8" name="Rectangle 7"/>
                  <p:cNvSpPr>
                    <a:spLocks noRot="1" noChangeAspect="1" noMove="1" noResize="1" noEditPoints="1" noAdjustHandles="1" noChangeArrowheads="1" noChangeShapeType="1" noTextEdit="1"/>
                  </p:cNvSpPr>
                  <p:nvPr/>
                </p:nvSpPr>
                <p:spPr>
                  <a:xfrm flipH="1">
                    <a:off x="3778214" y="5678284"/>
                    <a:ext cx="257695" cy="257695"/>
                  </a:xfrm>
                  <a:prstGeom prst="rect">
                    <a:avLst/>
                  </a:prstGeom>
                  <a:blipFill rotWithShape="0">
                    <a:blip r:embed="rId23"/>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p:cNvSpPr/>
                  <p:nvPr/>
                </p:nvSpPr>
                <p:spPr>
                  <a:xfrm flipH="1">
                    <a:off x="3337286"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i="1">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 name="Rectangle 8"/>
                  <p:cNvSpPr>
                    <a:spLocks noRot="1" noChangeAspect="1" noMove="1" noResize="1" noEditPoints="1" noAdjustHandles="1" noChangeArrowheads="1" noChangeShapeType="1" noTextEdit="1"/>
                  </p:cNvSpPr>
                  <p:nvPr/>
                </p:nvSpPr>
                <p:spPr>
                  <a:xfrm flipH="1">
                    <a:off x="3337286" y="5678284"/>
                    <a:ext cx="257695" cy="257695"/>
                  </a:xfrm>
                  <a:prstGeom prst="rect">
                    <a:avLst/>
                  </a:prstGeom>
                  <a:blipFill rotWithShape="0">
                    <a:blip r:embed="rId24"/>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flipH="1">
                    <a:off x="5541926" y="5678285"/>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6</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0" name="Rectangle 9"/>
                  <p:cNvSpPr>
                    <a:spLocks noRot="1" noChangeAspect="1" noMove="1" noResize="1" noEditPoints="1" noAdjustHandles="1" noChangeArrowheads="1" noChangeShapeType="1" noTextEdit="1"/>
                  </p:cNvSpPr>
                  <p:nvPr/>
                </p:nvSpPr>
                <p:spPr>
                  <a:xfrm flipH="1">
                    <a:off x="5541926" y="5678285"/>
                    <a:ext cx="257695" cy="257695"/>
                  </a:xfrm>
                  <a:prstGeom prst="rect">
                    <a:avLst/>
                  </a:prstGeom>
                  <a:blipFill rotWithShape="0">
                    <a:blip r:embed="rId25"/>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p:cNvSpPr/>
                  <p:nvPr/>
                </p:nvSpPr>
                <p:spPr>
                  <a:xfrm flipH="1">
                    <a:off x="4660070" y="5678284"/>
                    <a:ext cx="257695" cy="257695"/>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a:solidFill>
                                    <a:schemeClr val="tx1"/>
                                  </a:solidFill>
                                  <a:latin typeface="Cambria Math" charset="0"/>
                                  <a:ea typeface="Frutiger LT Std 45 Light" charset="0"/>
                                  <a:cs typeface="Frutiger LT Std 45 Light" charset="0"/>
                                </a:rPr>
                                <m:t>𝐳</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flipH="1">
                    <a:off x="4660070" y="5678284"/>
                    <a:ext cx="257695" cy="257695"/>
                  </a:xfrm>
                  <a:prstGeom prst="rect">
                    <a:avLst/>
                  </a:prstGeom>
                  <a:blipFill rotWithShape="0">
                    <a:blip r:embed="rId26"/>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118" name="Group 117"/>
            <p:cNvGrpSpPr/>
            <p:nvPr/>
          </p:nvGrpSpPr>
          <p:grpSpPr>
            <a:xfrm>
              <a:off x="3715563" y="5220123"/>
              <a:ext cx="1711636" cy="307777"/>
              <a:chOff x="3715563" y="5220123"/>
              <a:chExt cx="1711636" cy="307777"/>
            </a:xfrm>
          </p:grpSpPr>
          <p:cxnSp>
            <p:nvCxnSpPr>
              <p:cNvPr id="119" name="Straight Arrow Connector 118"/>
              <p:cNvCxnSpPr/>
              <p:nvPr/>
            </p:nvCxnSpPr>
            <p:spPr>
              <a:xfrm rot="5400000" flipH="1">
                <a:off x="4571381" y="4526660"/>
                <a:ext cx="0" cy="1711636"/>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flipH="1">
                <a:off x="3926010" y="5220123"/>
                <a:ext cx="1290738"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2nd anticausal</a:t>
                </a:r>
                <a:endParaRPr lang="en-US" sz="1400" dirty="0">
                  <a:latin typeface="Frutiger LT Std 45 Light" charset="0"/>
                  <a:ea typeface="Frutiger LT Std 45 Light" charset="0"/>
                  <a:cs typeface="Frutiger LT Std 45 Light" charset="0"/>
                </a:endParaRPr>
              </a:p>
            </p:txBody>
          </p:sp>
        </p:grpSp>
      </p:grpSp>
      <p:grpSp>
        <p:nvGrpSpPr>
          <p:cNvPr id="136" name="Group 135"/>
          <p:cNvGrpSpPr/>
          <p:nvPr/>
        </p:nvGrpSpPr>
        <p:grpSpPr>
          <a:xfrm>
            <a:off x="271588" y="3614350"/>
            <a:ext cx="8600455" cy="608309"/>
            <a:chOff x="271588" y="3614350"/>
            <a:chExt cx="8600455" cy="608309"/>
          </a:xfrm>
        </p:grpSpPr>
        <p:sp>
          <p:nvSpPr>
            <p:cNvPr id="138" name="TextBox 137"/>
            <p:cNvSpPr txBox="1"/>
            <p:nvPr/>
          </p:nvSpPr>
          <p:spPr>
            <a:xfrm>
              <a:off x="1244760" y="3614350"/>
              <a:ext cx="1359668"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input extension</a:t>
              </a:r>
              <a:endParaRPr lang="en-US" sz="1400" dirty="0">
                <a:latin typeface="Frutiger LT Std 45 Light" charset="0"/>
                <a:ea typeface="Frutiger LT Std 45 Light" charset="0"/>
                <a:cs typeface="Frutiger LT Std 45 Light" charset="0"/>
              </a:endParaRPr>
            </a:p>
          </p:txBody>
        </p:sp>
        <p:sp>
          <p:nvSpPr>
            <p:cNvPr id="139" name="TextBox 138"/>
            <p:cNvSpPr txBox="1"/>
            <p:nvPr/>
          </p:nvSpPr>
          <p:spPr>
            <a:xfrm>
              <a:off x="271588" y="3846898"/>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sp>
          <p:nvSpPr>
            <p:cNvPr id="140" name="TextBox 139"/>
            <p:cNvSpPr txBox="1"/>
            <p:nvPr/>
          </p:nvSpPr>
          <p:spPr>
            <a:xfrm>
              <a:off x="8456544" y="3846898"/>
              <a:ext cx="415499" cy="369332"/>
            </a:xfrm>
            <a:prstGeom prst="rect">
              <a:avLst/>
            </a:prstGeom>
            <a:noFill/>
            <a:ln>
              <a:noFill/>
            </a:ln>
          </p:spPr>
          <p:txBody>
            <a:bodyPr wrap="none" rtlCol="0" anchor="ctr">
              <a:spAutoFit/>
            </a:bodyPr>
            <a:lstStyle/>
            <a:p>
              <a:pPr algn="ctr"/>
              <a:r>
                <a:rPr lang="is-I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sp>
          <p:nvSpPr>
            <p:cNvPr id="141" name="TextBox 140"/>
            <p:cNvSpPr txBox="1"/>
            <p:nvPr/>
          </p:nvSpPr>
          <p:spPr>
            <a:xfrm>
              <a:off x="6534477" y="3614350"/>
              <a:ext cx="1359668"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input extension</a:t>
              </a:r>
              <a:endParaRPr lang="en-US" sz="1400" dirty="0">
                <a:latin typeface="Frutiger LT Std 45 Light" charset="0"/>
                <a:ea typeface="Frutiger LT Std 45 Light" charset="0"/>
                <a:cs typeface="Frutiger LT Std 45 Light" charset="0"/>
              </a:endParaRPr>
            </a:p>
          </p:txBody>
        </p:sp>
        <p:grpSp>
          <p:nvGrpSpPr>
            <p:cNvPr id="142" name="Group 141"/>
            <p:cNvGrpSpPr/>
            <p:nvPr/>
          </p:nvGrpSpPr>
          <p:grpSpPr>
            <a:xfrm>
              <a:off x="5982854" y="3952047"/>
              <a:ext cx="2473690" cy="264933"/>
              <a:chOff x="5982854" y="3952047"/>
              <a:chExt cx="2473690" cy="264933"/>
            </a:xfrm>
          </p:grpSpPr>
          <p:sp>
            <p:nvSpPr>
              <p:cNvPr id="160" name="Rectangle 159"/>
              <p:cNvSpPr/>
              <p:nvPr/>
            </p:nvSpPr>
            <p:spPr>
              <a:xfrm flipH="1">
                <a:off x="7746088"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p:sp>
            <p:nvSpPr>
              <p:cNvPr id="161" name="Rectangle 160"/>
              <p:cNvSpPr/>
              <p:nvPr/>
            </p:nvSpPr>
            <p:spPr>
              <a:xfrm flipH="1">
                <a:off x="6864468" y="3957726"/>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p:sp>
            <p:nvSpPr>
              <p:cNvPr id="163" name="Rectangle 162"/>
              <p:cNvSpPr/>
              <p:nvPr/>
            </p:nvSpPr>
            <p:spPr>
              <a:xfrm flipH="1">
                <a:off x="8187486"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p:sp>
            <p:nvSpPr>
              <p:cNvPr id="164" name="Rectangle 163"/>
              <p:cNvSpPr/>
              <p:nvPr/>
            </p:nvSpPr>
            <p:spPr>
              <a:xfrm flipH="1">
                <a:off x="7305278"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p:sp>
            <p:nvSpPr>
              <p:cNvPr id="165" name="Rectangle 164"/>
              <p:cNvSpPr/>
              <p:nvPr/>
            </p:nvSpPr>
            <p:spPr>
              <a:xfrm flipH="1">
                <a:off x="6423658"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p:sp>
            <p:nvSpPr>
              <p:cNvPr id="166" name="Rectangle 165"/>
              <p:cNvSpPr/>
              <p:nvPr/>
            </p:nvSpPr>
            <p:spPr>
              <a:xfrm flipH="1">
                <a:off x="5982854"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grpSp>
            <p:nvGrpSpPr>
              <p:cNvPr id="173" name="Group 172"/>
              <p:cNvGrpSpPr/>
              <p:nvPr/>
            </p:nvGrpSpPr>
            <p:grpSpPr>
              <a:xfrm>
                <a:off x="5994217" y="3952047"/>
                <a:ext cx="2462327" cy="259255"/>
                <a:chOff x="3649366" y="1552278"/>
                <a:chExt cx="2462327" cy="259255"/>
              </a:xfrm>
              <a:noFill/>
              <a:effectLst/>
            </p:grpSpPr>
            <mc:AlternateContent xmlns:mc="http://schemas.openxmlformats.org/markup-compatibility/2006" xmlns:a14="http://schemas.microsoft.com/office/drawing/2010/main">
              <mc:Choice Requires="a14">
                <p:sp>
                  <p:nvSpPr>
                    <p:cNvPr id="174" name="Rectangle 173"/>
                    <p:cNvSpPr/>
                    <p:nvPr/>
                  </p:nvSpPr>
                  <p:spPr>
                    <a:xfrm flipH="1">
                      <a:off x="5412600" y="1553838"/>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73" name="Rectangle 72"/>
                    <p:cNvSpPr>
                      <a:spLocks noRot="1" noChangeAspect="1" noMove="1" noResize="1" noEditPoints="1" noAdjustHandles="1" noChangeArrowheads="1" noChangeShapeType="1" noTextEdit="1"/>
                    </p:cNvSpPr>
                    <p:nvPr/>
                  </p:nvSpPr>
                  <p:spPr>
                    <a:xfrm flipH="1">
                      <a:off x="5412600" y="1553838"/>
                      <a:ext cx="257695" cy="257695"/>
                    </a:xfrm>
                    <a:prstGeom prst="rect">
                      <a:avLst/>
                    </a:prstGeom>
                    <a:blipFill rotWithShape="0">
                      <a:blip r:embed="rId4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5" name="Rectangle 174"/>
                    <p:cNvSpPr/>
                    <p:nvPr/>
                  </p:nvSpPr>
                  <p:spPr>
                    <a:xfrm flipH="1">
                      <a:off x="4530980" y="1552279"/>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74" name="Rectangle 73"/>
                    <p:cNvSpPr>
                      <a:spLocks noRot="1" noChangeAspect="1" noMove="1" noResize="1" noEditPoints="1" noAdjustHandles="1" noChangeArrowheads="1" noChangeShapeType="1" noTextEdit="1"/>
                    </p:cNvSpPr>
                    <p:nvPr/>
                  </p:nvSpPr>
                  <p:spPr>
                    <a:xfrm flipH="1">
                      <a:off x="4530980" y="1552279"/>
                      <a:ext cx="257695" cy="257695"/>
                    </a:xfrm>
                    <a:prstGeom prst="rect">
                      <a:avLst/>
                    </a:prstGeom>
                    <a:blipFill rotWithShape="0">
                      <a:blip r:embed="rId5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Rectangle 175"/>
                    <p:cNvSpPr/>
                    <p:nvPr/>
                  </p:nvSpPr>
                  <p:spPr>
                    <a:xfrm flipH="1">
                      <a:off x="5853998" y="1552278"/>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75" name="Rectangle 74"/>
                    <p:cNvSpPr>
                      <a:spLocks noRot="1" noChangeAspect="1" noMove="1" noResize="1" noEditPoints="1" noAdjustHandles="1" noChangeArrowheads="1" noChangeShapeType="1" noTextEdit="1"/>
                    </p:cNvSpPr>
                    <p:nvPr/>
                  </p:nvSpPr>
                  <p:spPr>
                    <a:xfrm flipH="1">
                      <a:off x="5853998" y="1552278"/>
                      <a:ext cx="257695" cy="257695"/>
                    </a:xfrm>
                    <a:prstGeom prst="rect">
                      <a:avLst/>
                    </a:prstGeom>
                    <a:blipFill rotWithShape="0">
                      <a:blip r:embed="rId51"/>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Rectangle 176"/>
                    <p:cNvSpPr/>
                    <p:nvPr/>
                  </p:nvSpPr>
                  <p:spPr>
                    <a:xfrm flipH="1">
                      <a:off x="4971790" y="1552278"/>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76" name="Rectangle 75"/>
                    <p:cNvSpPr>
                      <a:spLocks noRot="1" noChangeAspect="1" noMove="1" noResize="1" noEditPoints="1" noAdjustHandles="1" noChangeArrowheads="1" noChangeShapeType="1" noTextEdit="1"/>
                    </p:cNvSpPr>
                    <p:nvPr/>
                  </p:nvSpPr>
                  <p:spPr>
                    <a:xfrm flipH="1">
                      <a:off x="4971790" y="1552278"/>
                      <a:ext cx="257695" cy="257695"/>
                    </a:xfrm>
                    <a:prstGeom prst="rect">
                      <a:avLst/>
                    </a:prstGeom>
                    <a:blipFill rotWithShape="0">
                      <a:blip r:embed="rId5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Rectangle 177"/>
                    <p:cNvSpPr/>
                    <p:nvPr/>
                  </p:nvSpPr>
                  <p:spPr>
                    <a:xfrm flipH="1">
                      <a:off x="4090170" y="1553838"/>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77" name="Rectangle 76"/>
                    <p:cNvSpPr>
                      <a:spLocks noRot="1" noChangeAspect="1" noMove="1" noResize="1" noEditPoints="1" noAdjustHandles="1" noChangeArrowheads="1" noChangeShapeType="1" noTextEdit="1"/>
                    </p:cNvSpPr>
                    <p:nvPr/>
                  </p:nvSpPr>
                  <p:spPr>
                    <a:xfrm flipH="1">
                      <a:off x="4090170" y="1553838"/>
                      <a:ext cx="257695" cy="257695"/>
                    </a:xfrm>
                    <a:prstGeom prst="rect">
                      <a:avLst/>
                    </a:prstGeom>
                    <a:blipFill rotWithShape="0">
                      <a:blip r:embed="rId5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Rectangle 180"/>
                    <p:cNvSpPr/>
                    <p:nvPr/>
                  </p:nvSpPr>
                  <p:spPr>
                    <a:xfrm flipH="1">
                      <a:off x="3649366" y="1552278"/>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i="1">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6</m:t>
                                </m:r>
                              </m:sub>
                            </m:sSub>
                          </m:oMath>
                        </m:oMathPara>
                      </a14:m>
                      <a:endParaRPr lang="en-US" sz="1400" i="1" dirty="0">
                        <a:solidFill>
                          <a:schemeClr val="tx1"/>
                        </a:solidFill>
                        <a:latin typeface="Cambria Math" charset="0"/>
                        <a:ea typeface="Frutiger LT Std 45 Light" charset="0"/>
                        <a:cs typeface="Frutiger LT Std 45 Light" charset="0"/>
                      </a:endParaRPr>
                    </a:p>
                  </p:txBody>
                </p:sp>
              </mc:Choice>
              <mc:Fallback xmlns="">
                <p:sp>
                  <p:nvSpPr>
                    <p:cNvPr id="78" name="Rectangle 77"/>
                    <p:cNvSpPr>
                      <a:spLocks noRot="1" noChangeAspect="1" noMove="1" noResize="1" noEditPoints="1" noAdjustHandles="1" noChangeArrowheads="1" noChangeShapeType="1" noTextEdit="1"/>
                    </p:cNvSpPr>
                    <p:nvPr/>
                  </p:nvSpPr>
                  <p:spPr>
                    <a:xfrm flipH="1">
                      <a:off x="3649366" y="1552278"/>
                      <a:ext cx="257695" cy="257695"/>
                    </a:xfrm>
                    <a:prstGeom prst="rect">
                      <a:avLst/>
                    </a:prstGeom>
                    <a:blipFill rotWithShape="0">
                      <a:blip r:embed="rId54"/>
                      <a:stretch>
                        <a:fillRect/>
                      </a:stretch>
                    </a:blipFill>
                    <a:ln>
                      <a:noFill/>
                    </a:ln>
                    <a:effectLst/>
                  </p:spPr>
                  <p:txBody>
                    <a:bodyPr/>
                    <a:lstStyle/>
                    <a:p>
                      <a:r>
                        <a:rPr lang="en-US">
                          <a:noFill/>
                        </a:rPr>
                        <a:t> </a:t>
                      </a:r>
                    </a:p>
                  </p:txBody>
                </p:sp>
              </mc:Fallback>
            </mc:AlternateContent>
          </p:grpSp>
        </p:grpSp>
        <p:grpSp>
          <p:nvGrpSpPr>
            <p:cNvPr id="143" name="Group 142"/>
            <p:cNvGrpSpPr/>
            <p:nvPr/>
          </p:nvGrpSpPr>
          <p:grpSpPr>
            <a:xfrm>
              <a:off x="691718" y="3957726"/>
              <a:ext cx="2473690" cy="264933"/>
              <a:chOff x="5982854" y="3952047"/>
              <a:chExt cx="2473690" cy="264933"/>
            </a:xfrm>
          </p:grpSpPr>
          <p:sp>
            <p:nvSpPr>
              <p:cNvPr id="144" name="Rectangle 143"/>
              <p:cNvSpPr/>
              <p:nvPr/>
            </p:nvSpPr>
            <p:spPr>
              <a:xfrm flipH="1">
                <a:off x="7746088"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p:sp>
            <p:nvSpPr>
              <p:cNvPr id="145" name="Rectangle 144"/>
              <p:cNvSpPr/>
              <p:nvPr/>
            </p:nvSpPr>
            <p:spPr>
              <a:xfrm flipH="1">
                <a:off x="6864468" y="3957726"/>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p:sp>
            <p:nvSpPr>
              <p:cNvPr id="146" name="Rectangle 145"/>
              <p:cNvSpPr/>
              <p:nvPr/>
            </p:nvSpPr>
            <p:spPr>
              <a:xfrm flipH="1">
                <a:off x="8187486"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p:sp>
            <p:nvSpPr>
              <p:cNvPr id="147" name="Rectangle 146"/>
              <p:cNvSpPr/>
              <p:nvPr/>
            </p:nvSpPr>
            <p:spPr>
              <a:xfrm flipH="1">
                <a:off x="7305278"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p:sp>
            <p:nvSpPr>
              <p:cNvPr id="148" name="Rectangle 147"/>
              <p:cNvSpPr/>
              <p:nvPr/>
            </p:nvSpPr>
            <p:spPr>
              <a:xfrm flipH="1">
                <a:off x="6423658" y="395928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rutiger LT Std 45 Light" charset="0"/>
                  <a:ea typeface="Frutiger LT Std 45 Light" charset="0"/>
                  <a:cs typeface="Frutiger LT Std 45 Light" charset="0"/>
                </a:endParaRPr>
              </a:p>
            </p:txBody>
          </p:sp>
          <p:sp>
            <p:nvSpPr>
              <p:cNvPr id="150" name="Rectangle 149"/>
              <p:cNvSpPr/>
              <p:nvPr/>
            </p:nvSpPr>
            <p:spPr>
              <a:xfrm flipH="1">
                <a:off x="5982854" y="3957725"/>
                <a:ext cx="257695" cy="257695"/>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grpSp>
            <p:nvGrpSpPr>
              <p:cNvPr id="151" name="Group 150"/>
              <p:cNvGrpSpPr/>
              <p:nvPr/>
            </p:nvGrpSpPr>
            <p:grpSpPr>
              <a:xfrm>
                <a:off x="5994217" y="3952047"/>
                <a:ext cx="2462327" cy="259255"/>
                <a:chOff x="3649366" y="1552278"/>
                <a:chExt cx="2462327" cy="259255"/>
              </a:xfrm>
              <a:noFill/>
              <a:effectLst/>
            </p:grpSpPr>
            <mc:AlternateContent xmlns:mc="http://schemas.openxmlformats.org/markup-compatibility/2006" xmlns:a14="http://schemas.microsoft.com/office/drawing/2010/main">
              <mc:Choice Requires="a14">
                <p:sp>
                  <p:nvSpPr>
                    <p:cNvPr id="152" name="Rectangle 151"/>
                    <p:cNvSpPr/>
                    <p:nvPr/>
                  </p:nvSpPr>
                  <p:spPr>
                    <a:xfrm flipH="1">
                      <a:off x="5412600" y="1553838"/>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2</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flipH="1">
                      <a:off x="5412600" y="1553838"/>
                      <a:ext cx="257695" cy="257695"/>
                    </a:xfrm>
                    <a:prstGeom prst="rect">
                      <a:avLst/>
                    </a:prstGeom>
                    <a:blipFill rotWithShape="0">
                      <a:blip r:embed="rId4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Rectangle 152"/>
                    <p:cNvSpPr/>
                    <p:nvPr/>
                  </p:nvSpPr>
                  <p:spPr>
                    <a:xfrm flipH="1">
                      <a:off x="4530980" y="1552279"/>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4</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1" name="Rectangle 90"/>
                    <p:cNvSpPr>
                      <a:spLocks noRot="1" noChangeAspect="1" noMove="1" noResize="1" noEditPoints="1" noAdjustHandles="1" noChangeArrowheads="1" noChangeShapeType="1" noTextEdit="1"/>
                    </p:cNvSpPr>
                    <p:nvPr/>
                  </p:nvSpPr>
                  <p:spPr>
                    <a:xfrm flipH="1">
                      <a:off x="4530980" y="1552279"/>
                      <a:ext cx="257695" cy="257695"/>
                    </a:xfrm>
                    <a:prstGeom prst="rect">
                      <a:avLst/>
                    </a:prstGeom>
                    <a:blipFill rotWithShape="0">
                      <a:blip r:embed="rId5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Rectangle 153"/>
                    <p:cNvSpPr/>
                    <p:nvPr/>
                  </p:nvSpPr>
                  <p:spPr>
                    <a:xfrm flipH="1">
                      <a:off x="5853998" y="1552278"/>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1</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2" name="Rectangle 91"/>
                    <p:cNvSpPr>
                      <a:spLocks noRot="1" noChangeAspect="1" noMove="1" noResize="1" noEditPoints="1" noAdjustHandles="1" noChangeArrowheads="1" noChangeShapeType="1" noTextEdit="1"/>
                    </p:cNvSpPr>
                    <p:nvPr/>
                  </p:nvSpPr>
                  <p:spPr>
                    <a:xfrm flipH="1">
                      <a:off x="5853998" y="1552278"/>
                      <a:ext cx="257695" cy="257695"/>
                    </a:xfrm>
                    <a:prstGeom prst="rect">
                      <a:avLst/>
                    </a:prstGeom>
                    <a:blipFill rotWithShape="0">
                      <a:blip r:embed="rId51"/>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Rectangle 154"/>
                    <p:cNvSpPr/>
                    <p:nvPr/>
                  </p:nvSpPr>
                  <p:spPr>
                    <a:xfrm flipH="1">
                      <a:off x="4971790" y="1552278"/>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3</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3" name="Rectangle 92"/>
                    <p:cNvSpPr>
                      <a:spLocks noRot="1" noChangeAspect="1" noMove="1" noResize="1" noEditPoints="1" noAdjustHandles="1" noChangeArrowheads="1" noChangeShapeType="1" noTextEdit="1"/>
                    </p:cNvSpPr>
                    <p:nvPr/>
                  </p:nvSpPr>
                  <p:spPr>
                    <a:xfrm flipH="1">
                      <a:off x="4971790" y="1552278"/>
                      <a:ext cx="257695" cy="257695"/>
                    </a:xfrm>
                    <a:prstGeom prst="rect">
                      <a:avLst/>
                    </a:prstGeom>
                    <a:blipFill rotWithShape="0">
                      <a:blip r:embed="rId5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Rectangle 155"/>
                    <p:cNvSpPr/>
                    <p:nvPr/>
                  </p:nvSpPr>
                  <p:spPr>
                    <a:xfrm flipH="1">
                      <a:off x="4090170" y="1553838"/>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b="1" i="0" baseline="0">
                                    <a:solidFill>
                                      <a:schemeClr val="tx1"/>
                                    </a:solidFill>
                                    <a:latin typeface="Cambria Math" charset="0"/>
                                    <a:ea typeface="Frutiger LT Std 45 Light" charset="0"/>
                                    <a:cs typeface="Frutiger LT Std 45 Light" charset="0"/>
                                  </a:rPr>
                                  <m:t>𝐱</m:t>
                                </m:r>
                              </m:e>
                              <m:sub>
                                <m:r>
                                  <a:rPr lang="en-US" sz="1400" b="0" i="1" smtClean="0">
                                    <a:solidFill>
                                      <a:schemeClr val="tx1"/>
                                    </a:solidFill>
                                    <a:latin typeface="Cambria Math" charset="0"/>
                                    <a:ea typeface="Frutiger LT Std 45 Light" charset="0"/>
                                    <a:cs typeface="Frutiger LT Std 45 Light" charset="0"/>
                                  </a:rPr>
                                  <m:t>5</m:t>
                                </m:r>
                              </m:sub>
                            </m:sSub>
                          </m:oMath>
                        </m:oMathPara>
                      </a14:m>
                      <a:endParaRPr lang="en-US" sz="1400" dirty="0">
                        <a:solidFill>
                          <a:schemeClr val="tx1"/>
                        </a:solidFill>
                        <a:latin typeface="Frutiger LT Std 45 Light" charset="0"/>
                        <a:ea typeface="Frutiger LT Std 45 Light" charset="0"/>
                        <a:cs typeface="Frutiger LT Std 45 Light" charset="0"/>
                      </a:endParaRPr>
                    </a:p>
                  </p:txBody>
                </p:sp>
              </mc:Choice>
              <mc:Fallback xmlns="">
                <p:sp>
                  <p:nvSpPr>
                    <p:cNvPr id="94" name="Rectangle 93"/>
                    <p:cNvSpPr>
                      <a:spLocks noRot="1" noChangeAspect="1" noMove="1" noResize="1" noEditPoints="1" noAdjustHandles="1" noChangeArrowheads="1" noChangeShapeType="1" noTextEdit="1"/>
                    </p:cNvSpPr>
                    <p:nvPr/>
                  </p:nvSpPr>
                  <p:spPr>
                    <a:xfrm flipH="1">
                      <a:off x="4090170" y="1553838"/>
                      <a:ext cx="257695" cy="257695"/>
                    </a:xfrm>
                    <a:prstGeom prst="rect">
                      <a:avLst/>
                    </a:prstGeom>
                    <a:blipFill rotWithShape="0">
                      <a:blip r:embed="rId5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Rectangle 158"/>
                    <p:cNvSpPr/>
                    <p:nvPr/>
                  </p:nvSpPr>
                  <p:spPr>
                    <a:xfrm flipH="1">
                      <a:off x="3649366" y="1552278"/>
                      <a:ext cx="257695" cy="257695"/>
                    </a:xfrm>
                    <a:prstGeom prst="rect">
                      <a:avLst/>
                    </a:prstGeom>
                    <a:grpFill/>
                    <a:ln>
                      <a:no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charset="0"/>
                                    <a:ea typeface="Frutiger LT Std 45 Light" charset="0"/>
                                    <a:cs typeface="Frutiger LT Std 45 Light" charset="0"/>
                                  </a:rPr>
                                </m:ctrlPr>
                              </m:sSubPr>
                              <m:e>
                                <m:r>
                                  <a:rPr lang="en-US" sz="1400" i="1">
                                    <a:solidFill>
                                      <a:schemeClr val="tx1"/>
                                    </a:solidFill>
                                    <a:latin typeface="Cambria Math" charset="0"/>
                                    <a:ea typeface="Frutiger LT Std 45 Light" charset="0"/>
                                    <a:cs typeface="Frutiger LT Std 45 Light" charset="0"/>
                                  </a:rPr>
                                  <m:t>  </m:t>
                                </m:r>
                                <m:r>
                                  <a:rPr lang="en-US" sz="1400" i="1">
                                    <a:solidFill>
                                      <a:schemeClr val="tx1"/>
                                    </a:solidFill>
                                    <a:latin typeface="Cambria Math" charset="0"/>
                                    <a:ea typeface="Frutiger LT Std 45 Light" charset="0"/>
                                    <a:cs typeface="Frutiger LT Std 45 Light" charset="0"/>
                                  </a:rPr>
                                  <m:t>𝐱</m:t>
                                </m:r>
                              </m:e>
                              <m:sub>
                                <m:r>
                                  <a:rPr lang="en-US" sz="1400" i="1">
                                    <a:solidFill>
                                      <a:schemeClr val="tx1"/>
                                    </a:solidFill>
                                    <a:latin typeface="Cambria Math" charset="0"/>
                                    <a:ea typeface="Frutiger LT Std 45 Light" charset="0"/>
                                    <a:cs typeface="Frutiger LT Std 45 Light" charset="0"/>
                                  </a:rPr>
                                  <m:t>6</m:t>
                                </m:r>
                              </m:sub>
                            </m:sSub>
                          </m:oMath>
                        </m:oMathPara>
                      </a14:m>
                      <a:endParaRPr lang="en-US" sz="1400" i="1" dirty="0">
                        <a:solidFill>
                          <a:schemeClr val="tx1"/>
                        </a:solidFill>
                        <a:latin typeface="Cambria Math" charset="0"/>
                        <a:ea typeface="Frutiger LT Std 45 Light" charset="0"/>
                        <a:cs typeface="Frutiger LT Std 45 Light" charset="0"/>
                      </a:endParaRPr>
                    </a:p>
                  </p:txBody>
                </p:sp>
              </mc:Choice>
              <mc:Fallback xmlns="">
                <p:sp>
                  <p:nvSpPr>
                    <p:cNvPr id="95" name="Rectangle 94"/>
                    <p:cNvSpPr>
                      <a:spLocks noRot="1" noChangeAspect="1" noMove="1" noResize="1" noEditPoints="1" noAdjustHandles="1" noChangeArrowheads="1" noChangeShapeType="1" noTextEdit="1"/>
                    </p:cNvSpPr>
                    <p:nvPr/>
                  </p:nvSpPr>
                  <p:spPr>
                    <a:xfrm flipH="1">
                      <a:off x="3649366" y="1552278"/>
                      <a:ext cx="257695" cy="257695"/>
                    </a:xfrm>
                    <a:prstGeom prst="rect">
                      <a:avLst/>
                    </a:prstGeom>
                    <a:blipFill rotWithShape="0">
                      <a:blip r:embed="rId54"/>
                      <a:stretch>
                        <a:fillRect/>
                      </a:stretch>
                    </a:blipFill>
                    <a:ln>
                      <a:noFill/>
                    </a:ln>
                    <a:effectLst/>
                  </p:spPr>
                  <p:txBody>
                    <a:bodyPr/>
                    <a:lstStyle/>
                    <a:p>
                      <a:r>
                        <a:rPr lang="en-US">
                          <a:noFill/>
                        </a:rPr>
                        <a:t> </a:t>
                      </a:r>
                    </a:p>
                  </p:txBody>
                </p:sp>
              </mc:Fallback>
            </mc:AlternateContent>
          </p:grpSp>
        </p:grpSp>
      </p:grpSp>
    </p:spTree>
    <p:extLst>
      <p:ext uri="{BB962C8B-B14F-4D97-AF65-F5344CB8AC3E}">
        <p14:creationId xmlns:p14="http://schemas.microsoft.com/office/powerpoint/2010/main" val="27304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wipe(left)">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wipe(right)">
                                      <p:cBhvr>
                                        <p:cTn id="12" dur="50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67"/>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wipe(right)">
                                      <p:cBhvr>
                                        <p:cTn id="40" dur="500"/>
                                        <p:tgtEl>
                                          <p:spTgt spid="113"/>
                                        </p:tgtEl>
                                      </p:cBhvr>
                                    </p:animEffect>
                                  </p:childTnLst>
                                </p:cTn>
                              </p:par>
                              <p:par>
                                <p:cTn id="41" presetID="1" presetClass="exit" presetSubtype="0" fill="hold" nodeType="withEffect">
                                  <p:stCondLst>
                                    <p:cond delay="0"/>
                                  </p:stCondLst>
                                  <p:childTnLst>
                                    <p:set>
                                      <p:cBhvr>
                                        <p:cTn id="42" dur="1" fill="hold">
                                          <p:stCondLst>
                                            <p:cond delay="0"/>
                                          </p:stCondLst>
                                        </p:cTn>
                                        <p:tgtEl>
                                          <p:spTgt spid="187"/>
                                        </p:tgtEl>
                                        <p:attrNameLst>
                                          <p:attrName>style.visibility</p:attrName>
                                        </p:attrNameLst>
                                      </p:cBhvr>
                                      <p:to>
                                        <p:strVal val="hidden"/>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correct? Is this fast?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All required </a:t>
                </a:r>
                <a14:m>
                  <m:oMath xmlns:m="http://schemas.openxmlformats.org/officeDocument/2006/math">
                    <m:r>
                      <a:rPr lang="en-US" i="1">
                        <a:latin typeface="Cambria Math" charset="0"/>
                      </a:rPr>
                      <m:t>𝑟</m:t>
                    </m:r>
                    <m:r>
                      <a:rPr lang="en-US" i="1">
                        <a:latin typeface="Cambria Math" charset="0"/>
                      </a:rPr>
                      <m:t>×</m:t>
                    </m:r>
                    <m:r>
                      <a:rPr lang="en-US" i="1">
                        <a:latin typeface="Cambria Math" charset="0"/>
                      </a:rPr>
                      <m:t>𝑟</m:t>
                    </m:r>
                    <m:r>
                      <a:rPr lang="en-US" i="1">
                        <a:latin typeface="Cambria Math" charset="0"/>
                      </a:rPr>
                      <m:t> </m:t>
                    </m:r>
                  </m:oMath>
                </a14:m>
                <a:r>
                  <a:rPr lang="en-US" dirty="0"/>
                  <a:t>matrices </a:t>
                </a:r>
                <a14:m>
                  <m:oMath xmlns:m="http://schemas.openxmlformats.org/officeDocument/2006/math">
                    <m:sSub>
                      <m:sSubPr>
                        <m:ctrlPr>
                          <a:rPr lang="en-US" i="1">
                            <a:latin typeface="Cambria Math" charset="0"/>
                          </a:rPr>
                        </m:ctrlPr>
                      </m:sSubPr>
                      <m:e>
                        <m:r>
                          <a:rPr lang="en-US" b="1" i="1">
                            <a:latin typeface="Cambria Math" charset="0"/>
                          </a:rPr>
                          <m:t>𝑴</m:t>
                        </m:r>
                      </m:e>
                      <m:sub>
                        <m:r>
                          <a:rPr lang="en-US" i="1">
                            <a:latin typeface="Cambria Math" charset="0"/>
                          </a:rPr>
                          <m:t>1</m:t>
                        </m:r>
                      </m:sub>
                    </m:sSub>
                  </m:oMath>
                </a14:m>
                <a:r>
                  <a:rPr lang="en-US" dirty="0"/>
                  <a:t>to </a:t>
                </a:r>
                <a14:m>
                  <m:oMath xmlns:m="http://schemas.openxmlformats.org/officeDocument/2006/math">
                    <m:sSub>
                      <m:sSubPr>
                        <m:ctrlPr>
                          <a:rPr lang="en-US" i="1">
                            <a:latin typeface="Cambria Math" charset="0"/>
                          </a:rPr>
                        </m:ctrlPr>
                      </m:sSubPr>
                      <m:e>
                        <m:r>
                          <a:rPr lang="en-US" b="1" i="1">
                            <a:latin typeface="Cambria Math" charset="0"/>
                          </a:rPr>
                          <m:t>𝑴</m:t>
                        </m:r>
                      </m:e>
                      <m:sub>
                        <m:r>
                          <a:rPr lang="en-US" i="1">
                            <a:latin typeface="Cambria Math" charset="0"/>
                          </a:rPr>
                          <m:t>9</m:t>
                        </m:r>
                      </m:sub>
                    </m:sSub>
                    <m:r>
                      <a:rPr lang="en-US" i="1">
                        <a:latin typeface="Cambria Math" charset="0"/>
                      </a:rPr>
                      <m:t> </m:t>
                    </m:r>
                  </m:oMath>
                </a14:m>
                <a:r>
                  <a:rPr lang="en-US" dirty="0" smtClean="0"/>
                  <a:t>exist and can be precomputed</a:t>
                </a:r>
              </a:p>
              <a:p>
                <a:pPr lvl="1"/>
                <a:r>
                  <a:rPr lang="en-US" dirty="0" smtClean="0"/>
                  <a:t>Proofs in the paper </a:t>
                </a:r>
                <a:r>
                  <a:rPr lang="en-US" dirty="0"/>
                  <a:t>a</a:t>
                </a:r>
                <a:r>
                  <a:rPr lang="en-US" dirty="0" smtClean="0"/>
                  <a:t>ssume only filter stability</a:t>
                </a:r>
              </a:p>
              <a:p>
                <a:r>
                  <a:rPr lang="en-US" dirty="0"/>
                  <a:t>Exact filtering for all </a:t>
                </a:r>
                <a:r>
                  <a:rPr lang="en-US" dirty="0" smtClean="0"/>
                  <a:t>infinite extensions </a:t>
                </a:r>
                <a:r>
                  <a:rPr lang="en-US" dirty="0"/>
                  <a:t>takes </a:t>
                </a:r>
                <a14:m>
                  <m:oMath xmlns:m="http://schemas.openxmlformats.org/officeDocument/2006/math">
                    <m:r>
                      <a:rPr lang="en-US" i="1">
                        <a:latin typeface="Cambria Math" charset="0"/>
                      </a:rPr>
                      <m:t>𝑂</m:t>
                    </m:r>
                    <m:r>
                      <a:rPr lang="en-US" i="1">
                        <a:latin typeface="Cambria Math" charset="0"/>
                      </a:rPr>
                      <m:t>(</m:t>
                    </m:r>
                    <m:r>
                      <a:rPr lang="en-US" b="0" i="1" smtClean="0">
                        <a:latin typeface="Cambria Math" charset="0"/>
                      </a:rPr>
                      <m:t>𝑟</m:t>
                    </m:r>
                    <m:r>
                      <a:rPr lang="en-US" b="0" i="1" smtClean="0">
                        <a:latin typeface="Cambria Math" charset="0"/>
                      </a:rPr>
                      <m:t> </m:t>
                    </m:r>
                    <m:r>
                      <a:rPr lang="en-US" i="1">
                        <a:latin typeface="Cambria Math" charset="0"/>
                      </a:rPr>
                      <m:t>𝑛</m:t>
                    </m:r>
                    <m:r>
                      <a:rPr lang="en-US" i="1">
                        <a:latin typeface="Cambria Math" charset="0"/>
                      </a:rPr>
                      <m:t>)</m:t>
                    </m:r>
                  </m:oMath>
                </a14:m>
                <a:endParaRPr lang="en-US" dirty="0"/>
              </a:p>
              <a:p>
                <a:pPr lvl="1"/>
                <a:r>
                  <a:rPr lang="en-US" dirty="0" smtClean="0"/>
                  <a:t>May require twice as much computation</a:t>
                </a:r>
              </a:p>
              <a:p>
                <a:r>
                  <a:rPr lang="en-US" dirty="0"/>
                  <a:t>Real advantage comes with </a:t>
                </a:r>
                <a:r>
                  <a:rPr lang="en-US" dirty="0" smtClean="0"/>
                  <a:t>parallelization</a:t>
                </a:r>
              </a:p>
              <a:p>
                <a:pPr lvl="1"/>
                <a:r>
                  <a:rPr lang="en-US" dirty="0" smtClean="0"/>
                  <a:t>No additional cost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84" t="-9032" r="-952"/>
                </a:stretch>
              </a:blipFill>
            </p:spPr>
            <p:txBody>
              <a:bodyPr/>
              <a:lstStyle/>
              <a:p>
                <a:r>
                  <a:rPr lang="en-US">
                    <a:noFill/>
                  </a:rPr>
                  <a:t> </a:t>
                </a:r>
              </a:p>
            </p:txBody>
          </p:sp>
        </mc:Fallback>
      </mc:AlternateContent>
    </p:spTree>
    <p:extLst>
      <p:ext uri="{BB962C8B-B14F-4D97-AF65-F5344CB8AC3E}">
        <p14:creationId xmlns:p14="http://schemas.microsoft.com/office/powerpoint/2010/main" val="462201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t>Introduction</a:t>
            </a:r>
          </a:p>
          <a:p>
            <a:pPr lvl="1"/>
            <a:r>
              <a:rPr lang="en-US" dirty="0" smtClean="0"/>
              <a:t>Recursive filters are very useful</a:t>
            </a:r>
          </a:p>
          <a:p>
            <a:pPr lvl="1"/>
            <a:r>
              <a:rPr lang="en-US" dirty="0" smtClean="0"/>
              <a:t>Initialization at the boundaries is an important problem</a:t>
            </a:r>
          </a:p>
          <a:p>
            <a:r>
              <a:rPr lang="en-US" dirty="0" smtClean="0"/>
              <a:t>Exact recursive filtering of infinite input extensions</a:t>
            </a:r>
          </a:p>
          <a:p>
            <a:pPr lvl="1"/>
            <a:r>
              <a:rPr lang="en-US" dirty="0"/>
              <a:t>C</a:t>
            </a:r>
            <a:r>
              <a:rPr lang="en-US" dirty="0" smtClean="0"/>
              <a:t>losed-form formulas available for the first time</a:t>
            </a:r>
          </a:p>
          <a:p>
            <a:pPr lvl="1"/>
            <a:r>
              <a:rPr lang="en-US" dirty="0" smtClean="0"/>
              <a:t>Enable simple and effective algorithms</a:t>
            </a:r>
          </a:p>
          <a:p>
            <a:r>
              <a:rPr lang="en-US" dirty="0" smtClean="0"/>
              <a:t>Parallelization</a:t>
            </a:r>
          </a:p>
          <a:p>
            <a:pPr lvl="1"/>
            <a:r>
              <a:rPr lang="en-US" dirty="0" smtClean="0"/>
              <a:t>Fastest recursive filtering algorithms to date</a:t>
            </a:r>
          </a:p>
          <a:p>
            <a:pPr lvl="1"/>
            <a:r>
              <a:rPr lang="en-US" dirty="0" smtClean="0"/>
              <a:t>First to filter infinite extensions exactly</a:t>
            </a:r>
          </a:p>
        </p:txBody>
      </p:sp>
    </p:spTree>
    <p:extLst>
      <p:ext uri="{BB962C8B-B14F-4D97-AF65-F5344CB8AC3E}">
        <p14:creationId xmlns:p14="http://schemas.microsoft.com/office/powerpoint/2010/main" val="2058038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solidFill>
                  <a:schemeClr val="bg2">
                    <a:lumMod val="90000"/>
                  </a:schemeClr>
                </a:solidFill>
              </a:rPr>
              <a:t>Introduction</a:t>
            </a:r>
          </a:p>
          <a:p>
            <a:pPr lvl="1"/>
            <a:r>
              <a:rPr lang="en-US" dirty="0" smtClean="0">
                <a:solidFill>
                  <a:schemeClr val="bg2">
                    <a:lumMod val="90000"/>
                  </a:schemeClr>
                </a:solidFill>
              </a:rPr>
              <a:t>Recursive filters are very useful</a:t>
            </a:r>
          </a:p>
          <a:p>
            <a:pPr lvl="1"/>
            <a:r>
              <a:rPr lang="en-US" dirty="0" smtClean="0">
                <a:solidFill>
                  <a:schemeClr val="bg2">
                    <a:lumMod val="90000"/>
                  </a:schemeClr>
                </a:solidFill>
              </a:rPr>
              <a:t>Initialization at the boundaries is an important problem</a:t>
            </a:r>
          </a:p>
          <a:p>
            <a:r>
              <a:rPr lang="en-US" dirty="0" smtClean="0">
                <a:solidFill>
                  <a:schemeClr val="bg2">
                    <a:lumMod val="90000"/>
                  </a:schemeClr>
                </a:solidFill>
              </a:rPr>
              <a:t>Exact recursive filtering of infinite input extensions</a:t>
            </a:r>
          </a:p>
          <a:p>
            <a:pPr lvl="1"/>
            <a:r>
              <a:rPr lang="en-US" dirty="0">
                <a:solidFill>
                  <a:schemeClr val="bg2">
                    <a:lumMod val="90000"/>
                  </a:schemeClr>
                </a:solidFill>
              </a:rPr>
              <a:t>C</a:t>
            </a:r>
            <a:r>
              <a:rPr lang="en-US" dirty="0" smtClean="0">
                <a:solidFill>
                  <a:schemeClr val="bg2">
                    <a:lumMod val="90000"/>
                  </a:schemeClr>
                </a:solidFill>
              </a:rPr>
              <a:t>losed-form formulas available for the first time</a:t>
            </a:r>
          </a:p>
          <a:p>
            <a:pPr lvl="1"/>
            <a:r>
              <a:rPr lang="en-US" dirty="0" smtClean="0">
                <a:solidFill>
                  <a:schemeClr val="bg2">
                    <a:lumMod val="90000"/>
                  </a:schemeClr>
                </a:solidFill>
              </a:rPr>
              <a:t>Enable simple and effective algorithms</a:t>
            </a:r>
          </a:p>
          <a:p>
            <a:r>
              <a:rPr lang="en-US" dirty="0" smtClean="0"/>
              <a:t>Parallelization</a:t>
            </a:r>
          </a:p>
          <a:p>
            <a:pPr lvl="1"/>
            <a:r>
              <a:rPr lang="en-US" dirty="0" smtClean="0"/>
              <a:t>Fastest recursive filtering algorithms to date</a:t>
            </a:r>
          </a:p>
          <a:p>
            <a:pPr lvl="1"/>
            <a:r>
              <a:rPr lang="en-US" dirty="0" smtClean="0"/>
              <a:t>First to filter infinite extensions exactly</a:t>
            </a:r>
          </a:p>
        </p:txBody>
      </p:sp>
    </p:spTree>
    <p:extLst>
      <p:ext uri="{BB962C8B-B14F-4D97-AF65-F5344CB8AC3E}">
        <p14:creationId xmlns:p14="http://schemas.microsoft.com/office/powerpoint/2010/main" val="102040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parallel algorithms</a:t>
            </a:r>
            <a:endParaRPr lang="en-US" dirty="0"/>
          </a:p>
        </p:txBody>
      </p:sp>
      <p:sp>
        <p:nvSpPr>
          <p:cNvPr id="5" name="TextBox 4"/>
          <p:cNvSpPr txBox="1"/>
          <p:nvPr/>
        </p:nvSpPr>
        <p:spPr>
          <a:xfrm>
            <a:off x="5934172" y="6473112"/>
            <a:ext cx="3134192" cy="307777"/>
          </a:xfrm>
          <a:prstGeom prst="rect">
            <a:avLst/>
          </a:prstGeom>
          <a:solidFill>
            <a:schemeClr val="bg1"/>
          </a:solidFill>
          <a:ln>
            <a:noFill/>
          </a:ln>
        </p:spPr>
        <p:txBody>
          <a:bodyPr wrap="none" rtlCol="0" anchor="ctr">
            <a:spAutoFit/>
          </a:bodyPr>
          <a:lstStyle/>
          <a:p>
            <a:pPr algn="r"/>
            <a:r>
              <a:rPr lang="en-US" sz="1400" dirty="0" smtClean="0">
                <a:latin typeface="Frutiger LT Std 45 Light" charset="0"/>
                <a:ea typeface="Frutiger LT Std 45 Light" charset="0"/>
                <a:cs typeface="Frutiger LT Std 45 Light" charset="0"/>
              </a:rPr>
              <a:t>[Nehab, Maximo, Lima &amp; Hoppe 2011]</a:t>
            </a:r>
            <a:endParaRPr lang="en-US" sz="14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8" name="TextBox 7"/>
              <p:cNvSpPr txBox="1"/>
              <p:nvPr/>
            </p:nvSpPr>
            <p:spPr>
              <a:xfrm>
                <a:off x="3181587" y="5530500"/>
                <a:ext cx="2780826" cy="1077218"/>
              </a:xfrm>
              <a:prstGeom prst="rect">
                <a:avLst/>
              </a:prstGeom>
              <a:solidFill>
                <a:schemeClr val="bg1"/>
              </a:solidFill>
              <a:ln>
                <a:noFill/>
              </a:ln>
            </p:spPr>
            <p:txBody>
              <a:bodyPr wrap="none" rtlCol="0" anchor="ctr">
                <a:spAutoFit/>
              </a:bodyPr>
              <a:lstStyle/>
              <a:p>
                <a14:m>
                  <m:oMath xmlns:m="http://schemas.openxmlformats.org/officeDocument/2006/math">
                    <m:r>
                      <a:rPr lang="en-US" sz="1600" b="0" i="1" smtClean="0">
                        <a:latin typeface="Cambria Math" charset="0"/>
                        <a:ea typeface="Frutiger LT Std 45 Light" charset="0"/>
                        <a:cs typeface="Frutiger LT Std 45 Light" charset="0"/>
                      </a:rPr>
                      <m:t>𝑟</m:t>
                    </m:r>
                  </m:oMath>
                </a14:m>
                <a:r>
                  <a:rPr lang="en-US" sz="1600" dirty="0" smtClean="0">
                    <a:latin typeface="Frutiger LT Std 45 Light" charset="0"/>
                    <a:ea typeface="Frutiger LT Std 45 Light" charset="0"/>
                    <a:cs typeface="Frutiger LT Std 45 Light" charset="0"/>
                  </a:rPr>
                  <a:t> is the filter order</a:t>
                </a:r>
              </a:p>
              <a:p>
                <a14:m>
                  <m:oMath xmlns:m="http://schemas.openxmlformats.org/officeDocument/2006/math">
                    <m:r>
                      <a:rPr lang="en-US" sz="1600" b="0" i="1" smtClean="0">
                        <a:latin typeface="Cambria Math" charset="0"/>
                        <a:ea typeface="Frutiger LT Std 45 Light" charset="0"/>
                        <a:cs typeface="Frutiger LT Std 45 Light" charset="0"/>
                      </a:rPr>
                      <m:t>𝑝</m:t>
                    </m:r>
                  </m:oMath>
                </a14:m>
                <a:r>
                  <a:rPr lang="en-US" sz="1600" dirty="0" smtClean="0">
                    <a:latin typeface="Frutiger LT Std 45 Light" charset="0"/>
                    <a:ea typeface="Frutiger LT Std 45 Light" charset="0"/>
                    <a:cs typeface="Frutiger LT Std 45 Light" charset="0"/>
                  </a:rPr>
                  <a:t> is the number of processors</a:t>
                </a:r>
              </a:p>
              <a:p>
                <a14:m>
                  <m:oMath xmlns:m="http://schemas.openxmlformats.org/officeDocument/2006/math">
                    <m:r>
                      <a:rPr lang="en-US" sz="1600" b="0" i="1" smtClean="0">
                        <a:latin typeface="Cambria Math" charset="0"/>
                        <a:ea typeface="Frutiger LT Std 45 Light" charset="0"/>
                        <a:cs typeface="Frutiger LT Std 45 Light" charset="0"/>
                      </a:rPr>
                      <m:t>h</m:t>
                    </m:r>
                  </m:oMath>
                </a14:m>
                <a:r>
                  <a:rPr lang="en-US" sz="1600" dirty="0" smtClean="0">
                    <a:latin typeface="Frutiger LT Std 45 Light" charset="0"/>
                    <a:ea typeface="Frutiger LT Std 45 Light" charset="0"/>
                    <a:cs typeface="Frutiger LT Std 45 Light" charset="0"/>
                  </a:rPr>
                  <a:t> is the image height</a:t>
                </a:r>
              </a:p>
              <a:p>
                <a14:m>
                  <m:oMath xmlns:m="http://schemas.openxmlformats.org/officeDocument/2006/math">
                    <m:r>
                      <a:rPr lang="en-US" sz="1600" b="0" i="1" smtClean="0">
                        <a:latin typeface="Cambria Math" charset="0"/>
                        <a:ea typeface="Frutiger LT Std 45 Light" charset="0"/>
                        <a:cs typeface="Frutiger LT Std 45 Light" charset="0"/>
                      </a:rPr>
                      <m:t>𝑤</m:t>
                    </m:r>
                  </m:oMath>
                </a14:m>
                <a:r>
                  <a:rPr lang="en-US" sz="1600" dirty="0" smtClean="0">
                    <a:latin typeface="Frutiger LT Std 45 Light" charset="0"/>
                    <a:ea typeface="Frutiger LT Std 45 Light" charset="0"/>
                    <a:cs typeface="Frutiger LT Std 45 Light" charset="0"/>
                  </a:rPr>
                  <a:t> is the image width</a:t>
                </a:r>
                <a:endParaRPr lang="en-US" sz="1600" dirty="0">
                  <a:latin typeface="Frutiger LT Std 45 Light" charset="0"/>
                  <a:ea typeface="Frutiger LT Std 45 Light" charset="0"/>
                  <a:cs typeface="Frutiger LT Std 45 Light"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181587" y="5530500"/>
                <a:ext cx="2780826" cy="1077218"/>
              </a:xfrm>
              <a:prstGeom prst="rect">
                <a:avLst/>
              </a:prstGeom>
              <a:blipFill rotWithShape="0">
                <a:blip r:embed="rId3"/>
                <a:stretch>
                  <a:fillRect t="-1130" b="-67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509229779"/>
                  </p:ext>
                </p:extLst>
              </p:nvPr>
            </p:nvGraphicFramePr>
            <p:xfrm>
              <a:off x="828040" y="2141154"/>
              <a:ext cx="7487920" cy="1906218"/>
            </p:xfrm>
            <a:graphic>
              <a:graphicData uri="http://schemas.openxmlformats.org/drawingml/2006/table">
                <a:tbl>
                  <a:tblPr firstRow="1" bandRow="1">
                    <a:tableStyleId>{9D7B26C5-4107-4FEC-AEDC-1716B250A1EF}</a:tableStyleId>
                  </a:tblPr>
                  <a:tblGrid>
                    <a:gridCol w="3395980"/>
                    <a:gridCol w="1783080"/>
                    <a:gridCol w="1008380"/>
                    <a:gridCol w="1300480"/>
                  </a:tblGrid>
                  <a:tr h="333981">
                    <a:tc>
                      <a:txBody>
                        <a:bodyPr/>
                        <a:lstStyle/>
                        <a:p>
                          <a:pPr algn="ctr"/>
                          <a:r>
                            <a:rPr lang="en-US" sz="1800" b="0" i="0" dirty="0" smtClean="0">
                              <a:latin typeface="Frutiger LT Std 45 Light" charset="0"/>
                              <a:ea typeface="Frutiger LT Std 45 Light" charset="0"/>
                              <a:cs typeface="Frutiger LT Std 45 Light" charset="0"/>
                            </a:rPr>
                            <a:t>Algorithm</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dirty="0" smtClean="0">
                              <a:latin typeface="Frutiger LT Std 45 Light" charset="0"/>
                              <a:ea typeface="Frutiger LT Std 45 Light" charset="0"/>
                              <a:cs typeface="Frutiger LT Std 45 Light" charset="0"/>
                            </a:rPr>
                            <a:t>Step complexity</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baseline="0" dirty="0" smtClean="0">
                              <a:latin typeface="Frutiger LT Std 45 Light" charset="0"/>
                              <a:ea typeface="Frutiger LT Std 45 Light" charset="0"/>
                              <a:cs typeface="Frutiger LT Std 45 Light" charset="0"/>
                            </a:rPr>
                            <a:t>Threads</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dirty="0" smtClean="0">
                              <a:latin typeface="Frutiger LT Std 45 Light" charset="0"/>
                              <a:ea typeface="Frutiger LT Std 45 Light" charset="0"/>
                              <a:cs typeface="Frutiger LT Std 45 Light" charset="0"/>
                            </a:rPr>
                            <a:t>Bandwidth</a:t>
                          </a:r>
                          <a:endParaRPr lang="en-US" sz="1800" b="0" i="0" dirty="0">
                            <a:latin typeface="Frutiger LT Std 45 Light" charset="0"/>
                            <a:ea typeface="Frutiger LT Std 45 Light" charset="0"/>
                            <a:cs typeface="Frutiger LT Std 45 Light" charset="0"/>
                          </a:endParaRPr>
                        </a:p>
                      </a:txBody>
                      <a:tcPr anchor="ctr"/>
                    </a:tc>
                  </a:tr>
                  <a:tr h="352337">
                    <a:tc>
                      <a:txBody>
                        <a:bodyPr/>
                        <a:lstStyle/>
                        <a:p>
                          <a:pPr algn="l"/>
                          <a:r>
                            <a:rPr lang="en-US" sz="1800" b="0" i="0" dirty="0" smtClean="0">
                              <a:latin typeface="Frutiger LT Std 45 Light" charset="0"/>
                              <a:ea typeface="Frutiger LT Std 45 Light" charset="0"/>
                              <a:cs typeface="Frutiger LT Std 45 Light" charset="0"/>
                            </a:rPr>
                            <a:t>independent rows</a:t>
                          </a:r>
                          <a:r>
                            <a:rPr lang="en-US" sz="1800" b="0" i="0" baseline="0" dirty="0" smtClean="0">
                              <a:latin typeface="Frutiger LT Std 45 Light" charset="0"/>
                              <a:ea typeface="Frutiger LT Std 45 Light" charset="0"/>
                              <a:cs typeface="Frutiger LT Std 45 Light" charset="0"/>
                            </a:rPr>
                            <a:t> then </a:t>
                          </a:r>
                          <a:r>
                            <a:rPr lang="en-US" sz="1800" b="0" i="0" dirty="0" smtClean="0">
                              <a:latin typeface="Frutiger LT Std 45 Light" charset="0"/>
                              <a:ea typeface="Frutiger LT Std 45 Light" charset="0"/>
                              <a:cs typeface="Frutiger LT Std 45 Light" charset="0"/>
                            </a:rPr>
                            <a:t>columns</a:t>
                          </a:r>
                          <a:endParaRPr lang="en-US" sz="1800" b="0" i="0" dirty="0">
                            <a:latin typeface="Frutiger LT Std 45 Light" charset="0"/>
                            <a:ea typeface="Frutiger LT Std 45 Light" charset="0"/>
                            <a:cs typeface="Frutiger LT Std 45 Light"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1800" smtClean="0">
                                    <a:latin typeface="Cambria Math" charset="0"/>
                                  </a:rPr>
                                  <m:t>4</m:t>
                                </m:r>
                                <m:r>
                                  <a:rPr lang="en-US" sz="1800" smtClean="0">
                                    <a:latin typeface="Cambria Math" charset="0"/>
                                  </a:rPr>
                                  <m:t>𝑟</m:t>
                                </m:r>
                                <m:r>
                                  <a:rPr lang="en-US" sz="1800" b="0" i="1" smtClean="0">
                                    <a:latin typeface="Cambria Math" charset="0"/>
                                  </a:rPr>
                                  <m:t> </m:t>
                                </m:r>
                                <m:r>
                                  <a:rPr lang="en-US" sz="1800" b="0" i="1" smtClean="0">
                                    <a:latin typeface="Cambria Math" charset="0"/>
                                  </a:rPr>
                                  <m:t>h𝑤</m:t>
                                </m:r>
                                <m:r>
                                  <a:rPr lang="en-US" sz="1800" b="0" i="1" smtClean="0">
                                    <a:latin typeface="Cambria Math" charset="0"/>
                                  </a:rPr>
                                  <m:t>/</m:t>
                                </m:r>
                                <m:r>
                                  <a:rPr lang="en-US" sz="1800" b="0" i="1" smtClean="0">
                                    <a:latin typeface="Cambria Math" charset="0"/>
                                  </a:rPr>
                                  <m:t>𝑝</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smtClean="0">
                                    <a:latin typeface="Cambria Math" charset="0"/>
                                  </a:rPr>
                                  <m:t>h</m:t>
                                </m:r>
                                <m:r>
                                  <a:rPr lang="en-US" sz="1800" smtClean="0">
                                    <a:latin typeface="Cambria Math" charset="0"/>
                                  </a:rPr>
                                  <m:t>,</m:t>
                                </m:r>
                                <m:r>
                                  <a:rPr lang="en-US" sz="1800" smtClean="0">
                                    <a:latin typeface="Cambria Math" charset="0"/>
                                  </a:rPr>
                                  <m:t>𝑤</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smtClean="0">
                                    <a:latin typeface="Cambria Math" charset="0"/>
                                  </a:rPr>
                                  <m:t>8</m:t>
                                </m:r>
                                <m:r>
                                  <a:rPr lang="en-US" sz="1800" smtClean="0">
                                    <a:latin typeface="Cambria Math" charset="0"/>
                                  </a:rPr>
                                  <m:t>h𝑤</m:t>
                                </m:r>
                              </m:oMath>
                            </m:oMathPara>
                          </a14:m>
                          <a:endParaRPr lang="en-US" sz="1800" dirty="0"/>
                        </a:p>
                      </a:txBody>
                      <a:tcPr anchor="ctr"/>
                    </a:tc>
                  </a:tr>
                  <a:tr h="391566">
                    <a:tc>
                      <a:txBody>
                        <a:bodyPr/>
                        <a:lstStyle/>
                        <a:p>
                          <a:pPr algn="l"/>
                          <a:r>
                            <a:rPr lang="en-US" sz="1800" b="0" i="0" dirty="0" smtClean="0">
                              <a:latin typeface="Frutiger LT Std 45 Light" charset="0"/>
                              <a:ea typeface="Frutiger LT Std 45 Light" charset="0"/>
                              <a:cs typeface="Frutiger LT Std 45 Light" charset="0"/>
                            </a:rPr>
                            <a:t>+ split rows and</a:t>
                          </a:r>
                          <a:r>
                            <a:rPr lang="en-US" sz="1800" b="0" i="0" baseline="0" dirty="0" smtClean="0">
                              <a:latin typeface="Frutiger LT Std 45 Light" charset="0"/>
                              <a:ea typeface="Frutiger LT Std 45 Light" charset="0"/>
                              <a:cs typeface="Frutiger LT Std 45 Light" charset="0"/>
                            </a:rPr>
                            <a:t> columns</a:t>
                          </a:r>
                          <a:endParaRPr lang="en-US" sz="1800" b="0" i="0" dirty="0">
                            <a:latin typeface="Frutiger LT Std 45 Light" charset="0"/>
                            <a:ea typeface="Frutiger LT Std 45 Light" charset="0"/>
                            <a:cs typeface="Frutiger LT Std 45 Light"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8</m:t>
                                </m:r>
                                <m:r>
                                  <a:rPr lang="en-US" sz="1800" smtClean="0">
                                    <a:latin typeface="Cambria Math" charset="0"/>
                                  </a:rPr>
                                  <m:t>𝑟</m:t>
                                </m:r>
                                <m:r>
                                  <a:rPr lang="en-US" sz="1800" b="0" i="1" smtClean="0">
                                    <a:latin typeface="Cambria Math" charset="0"/>
                                  </a:rPr>
                                  <m:t> </m:t>
                                </m:r>
                                <m:r>
                                  <a:rPr lang="en-US" sz="1800" b="0" i="1" smtClean="0">
                                    <a:latin typeface="Cambria Math" charset="0"/>
                                  </a:rPr>
                                  <m:t>h𝑤</m:t>
                                </m:r>
                                <m:r>
                                  <a:rPr lang="en-US" sz="1800" b="0" i="1" smtClean="0">
                                    <a:latin typeface="Cambria Math" charset="0"/>
                                  </a:rPr>
                                  <m:t>/</m:t>
                                </m:r>
                                <m:r>
                                  <a:rPr lang="en-US" sz="1800" b="0" i="1" smtClean="0">
                                    <a:latin typeface="Cambria Math" charset="0"/>
                                  </a:rPr>
                                  <m:t>𝑝</m:t>
                                </m:r>
                              </m:oMath>
                            </m:oMathPara>
                          </a14:m>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h𝑤</m:t>
                                </m:r>
                                <m:r>
                                  <a:rPr lang="en-US" sz="1800" b="0" i="1" smtClean="0">
                                    <a:latin typeface="Cambria Math" charset="0"/>
                                  </a:rPr>
                                  <m:t>/</m:t>
                                </m:r>
                                <m:r>
                                  <a:rPr lang="en-US" sz="1800" b="0" i="1" smtClean="0">
                                    <a:latin typeface="Cambria Math" charset="0"/>
                                  </a:rPr>
                                  <m:t>𝑏</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9</m:t>
                                </m:r>
                                <m:r>
                                  <a:rPr lang="en-US" sz="1800" smtClean="0">
                                    <a:latin typeface="Cambria Math" charset="0"/>
                                  </a:rPr>
                                  <m:t>h𝑤</m:t>
                                </m:r>
                              </m:oMath>
                            </m:oMathPara>
                          </a14:m>
                          <a:endParaRPr lang="en-US" sz="1800" dirty="0"/>
                        </a:p>
                      </a:txBody>
                      <a:tcPr anchor="ctr"/>
                    </a:tc>
                  </a:tr>
                  <a:tr h="391566">
                    <a:tc>
                      <a:txBody>
                        <a:bodyPr/>
                        <a:lstStyle/>
                        <a:p>
                          <a:pPr algn="l"/>
                          <a:r>
                            <a:rPr lang="en-US" sz="1800" b="0" i="0" dirty="0" smtClean="0">
                              <a:latin typeface="Frutiger LT Std 45 Light" charset="0"/>
                              <a:ea typeface="Frutiger LT Std 45 Light" charset="0"/>
                              <a:cs typeface="Frutiger LT Std 45 Light" charset="0"/>
                            </a:rPr>
                            <a:t>+ overlap causal with anticausal</a:t>
                          </a:r>
                          <a:endParaRPr lang="en-US" sz="1800" b="0" i="0" dirty="0">
                            <a:latin typeface="Frutiger LT Std 45 Light" charset="0"/>
                            <a:ea typeface="Frutiger LT Std 45 Light" charset="0"/>
                            <a:cs typeface="Frutiger LT Std 45 Light"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8</m:t>
                                </m:r>
                                <m:r>
                                  <a:rPr lang="en-US" sz="1800" smtClean="0">
                                    <a:latin typeface="Cambria Math" charset="0"/>
                                  </a:rPr>
                                  <m:t>𝑟</m:t>
                                </m:r>
                                <m:r>
                                  <a:rPr lang="en-US" sz="1800" b="0" i="1" smtClean="0">
                                    <a:latin typeface="Cambria Math" charset="0"/>
                                  </a:rPr>
                                  <m:t> </m:t>
                                </m:r>
                                <m:r>
                                  <a:rPr lang="en-US" sz="1800" b="0" i="1" smtClean="0">
                                    <a:latin typeface="Cambria Math" charset="0"/>
                                  </a:rPr>
                                  <m:t>h𝑤</m:t>
                                </m:r>
                                <m:r>
                                  <a:rPr lang="en-US" sz="1800" b="0" i="1" smtClean="0">
                                    <a:latin typeface="Cambria Math" charset="0"/>
                                  </a:rPr>
                                  <m:t>/</m:t>
                                </m:r>
                                <m:r>
                                  <a:rPr lang="en-US" sz="1800" b="0" i="1" smtClean="0">
                                    <a:latin typeface="Cambria Math" charset="0"/>
                                  </a:rPr>
                                  <m:t>𝑝</m:t>
                                </m:r>
                              </m:oMath>
                            </m:oMathPara>
                          </a14:m>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h𝑤</m:t>
                                </m:r>
                                <m:r>
                                  <a:rPr lang="en-US" sz="1800" b="0" i="1" smtClean="0">
                                    <a:latin typeface="Cambria Math" charset="0"/>
                                  </a:rPr>
                                  <m:t>/</m:t>
                                </m:r>
                                <m:r>
                                  <a:rPr lang="en-US" sz="1800" b="0" i="1" smtClean="0">
                                    <a:latin typeface="Cambria Math" charset="0"/>
                                  </a:rPr>
                                  <m:t>𝑏</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5</m:t>
                                </m:r>
                                <m:r>
                                  <a:rPr lang="en-US" sz="1800" smtClean="0">
                                    <a:latin typeface="Cambria Math" charset="0"/>
                                  </a:rPr>
                                  <m:t>h𝑤</m:t>
                                </m:r>
                              </m:oMath>
                            </m:oMathPara>
                          </a14:m>
                          <a:endParaRPr lang="en-US" sz="1800" dirty="0"/>
                        </a:p>
                      </a:txBody>
                      <a:tcPr anchor="ctr"/>
                    </a:tc>
                  </a:tr>
                  <a:tr h="391566">
                    <a:tc>
                      <a:txBody>
                        <a:bodyPr/>
                        <a:lstStyle/>
                        <a:p>
                          <a:pPr algn="l"/>
                          <a:r>
                            <a:rPr lang="en-US" sz="1800" b="0" i="0" dirty="0" smtClean="0">
                              <a:latin typeface="Frutiger LT Std 45 Light" charset="0"/>
                              <a:ea typeface="Frutiger LT Std 45 Light" charset="0"/>
                              <a:cs typeface="Frutiger LT Std 45 Light" charset="0"/>
                            </a:rPr>
                            <a:t>+ overlap rows with columns</a:t>
                          </a:r>
                          <a:endParaRPr lang="en-US" sz="1800" b="0" i="0" dirty="0">
                            <a:latin typeface="Frutiger LT Std 45 Light" charset="0"/>
                            <a:ea typeface="Frutiger LT Std 45 Light" charset="0"/>
                            <a:cs typeface="Frutiger LT Std 45 Light"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8</m:t>
                                </m:r>
                                <m:r>
                                  <a:rPr lang="en-US" sz="1800" smtClean="0">
                                    <a:latin typeface="Cambria Math" charset="0"/>
                                  </a:rPr>
                                  <m:t>𝑟</m:t>
                                </m:r>
                                <m:r>
                                  <a:rPr lang="en-US" sz="1800" b="0" i="1" smtClean="0">
                                    <a:latin typeface="Cambria Math" charset="0"/>
                                  </a:rPr>
                                  <m:t> </m:t>
                                </m:r>
                                <m:r>
                                  <a:rPr lang="en-US" sz="1800" b="0" i="1" smtClean="0">
                                    <a:latin typeface="Cambria Math" charset="0"/>
                                  </a:rPr>
                                  <m:t>h𝑤</m:t>
                                </m:r>
                                <m:r>
                                  <a:rPr lang="en-US" sz="1800" b="0" i="1" smtClean="0">
                                    <a:latin typeface="Cambria Math" charset="0"/>
                                  </a:rPr>
                                  <m:t>/</m:t>
                                </m:r>
                                <m:r>
                                  <a:rPr lang="en-US" sz="1800" b="0" i="1" smtClean="0">
                                    <a:latin typeface="Cambria Math" charset="0"/>
                                  </a:rPr>
                                  <m:t>𝑝</m:t>
                                </m:r>
                              </m:oMath>
                            </m:oMathPara>
                          </a14:m>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h𝑤</m:t>
                                </m:r>
                                <m:r>
                                  <a:rPr lang="en-US" sz="1800" b="0" i="1" smtClean="0">
                                    <a:latin typeface="Cambria Math" charset="0"/>
                                  </a:rPr>
                                  <m:t>/</m:t>
                                </m:r>
                                <m:r>
                                  <a:rPr lang="en-US" sz="1800" b="0" i="1" smtClean="0">
                                    <a:latin typeface="Cambria Math" charset="0"/>
                                  </a:rPr>
                                  <m:t>𝑏</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3</m:t>
                                </m:r>
                                <m:r>
                                  <a:rPr lang="en-US" sz="1800" smtClean="0">
                                    <a:latin typeface="Cambria Math" charset="0"/>
                                  </a:rPr>
                                  <m:t>h𝑤</m:t>
                                </m:r>
                              </m:oMath>
                            </m:oMathPara>
                          </a14:m>
                          <a:endParaRPr lang="en-US" sz="1800" dirty="0"/>
                        </a:p>
                      </a:txBody>
                      <a:tcPr anchor="ct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509229779"/>
                  </p:ext>
                </p:extLst>
              </p:nvPr>
            </p:nvGraphicFramePr>
            <p:xfrm>
              <a:off x="828040" y="2141154"/>
              <a:ext cx="7487920" cy="1906218"/>
            </p:xfrm>
            <a:graphic>
              <a:graphicData uri="http://schemas.openxmlformats.org/drawingml/2006/table">
                <a:tbl>
                  <a:tblPr firstRow="1" bandRow="1">
                    <a:tableStyleId>{9D7B26C5-4107-4FEC-AEDC-1716B250A1EF}</a:tableStyleId>
                  </a:tblPr>
                  <a:tblGrid>
                    <a:gridCol w="3395980"/>
                    <a:gridCol w="1783080"/>
                    <a:gridCol w="1008380"/>
                    <a:gridCol w="1300480"/>
                  </a:tblGrid>
                  <a:tr h="365760">
                    <a:tc>
                      <a:txBody>
                        <a:bodyPr/>
                        <a:lstStyle/>
                        <a:p>
                          <a:pPr algn="ctr"/>
                          <a:r>
                            <a:rPr lang="en-US" sz="1800" b="0" i="0" dirty="0" smtClean="0">
                              <a:latin typeface="Frutiger LT Std 45 Light" charset="0"/>
                              <a:ea typeface="Frutiger LT Std 45 Light" charset="0"/>
                              <a:cs typeface="Frutiger LT Std 45 Light" charset="0"/>
                            </a:rPr>
                            <a:t>Algorithm</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dirty="0" smtClean="0">
                              <a:latin typeface="Frutiger LT Std 45 Light" charset="0"/>
                              <a:ea typeface="Frutiger LT Std 45 Light" charset="0"/>
                              <a:cs typeface="Frutiger LT Std 45 Light" charset="0"/>
                            </a:rPr>
                            <a:t>Step complexity</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baseline="0" dirty="0" smtClean="0">
                              <a:latin typeface="Frutiger LT Std 45 Light" charset="0"/>
                              <a:ea typeface="Frutiger LT Std 45 Light" charset="0"/>
                              <a:cs typeface="Frutiger LT Std 45 Light" charset="0"/>
                            </a:rPr>
                            <a:t>Threads</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dirty="0" smtClean="0">
                              <a:latin typeface="Frutiger LT Std 45 Light" charset="0"/>
                              <a:ea typeface="Frutiger LT Std 45 Light" charset="0"/>
                              <a:cs typeface="Frutiger LT Std 45 Light" charset="0"/>
                            </a:rPr>
                            <a:t>Bandwidth</a:t>
                          </a:r>
                          <a:endParaRPr lang="en-US" sz="1800" b="0" i="0" dirty="0">
                            <a:latin typeface="Frutiger LT Std 45 Light" charset="0"/>
                            <a:ea typeface="Frutiger LT Std 45 Light" charset="0"/>
                            <a:cs typeface="Frutiger LT Std 45 Light" charset="0"/>
                          </a:endParaRPr>
                        </a:p>
                      </a:txBody>
                      <a:tcPr anchor="ctr"/>
                    </a:tc>
                  </a:tr>
                  <a:tr h="365760">
                    <a:tc>
                      <a:txBody>
                        <a:bodyPr/>
                        <a:lstStyle/>
                        <a:p>
                          <a:pPr algn="l"/>
                          <a:r>
                            <a:rPr lang="en-US" sz="1800" b="0" i="0" dirty="0" smtClean="0">
                              <a:latin typeface="Frutiger LT Std 45 Light" charset="0"/>
                              <a:ea typeface="Frutiger LT Std 45 Light" charset="0"/>
                              <a:cs typeface="Frutiger LT Std 45 Light" charset="0"/>
                            </a:rPr>
                            <a:t>independent rows</a:t>
                          </a:r>
                          <a:r>
                            <a:rPr lang="en-US" sz="1800" b="0" i="0" baseline="0" dirty="0" smtClean="0">
                              <a:latin typeface="Frutiger LT Std 45 Light" charset="0"/>
                              <a:ea typeface="Frutiger LT Std 45 Light" charset="0"/>
                              <a:cs typeface="Frutiger LT Std 45 Light" charset="0"/>
                            </a:rPr>
                            <a:t> then </a:t>
                          </a:r>
                          <a:r>
                            <a:rPr lang="en-US" sz="1800" b="0" i="0" dirty="0" smtClean="0">
                              <a:latin typeface="Frutiger LT Std 45 Light" charset="0"/>
                              <a:ea typeface="Frutiger LT Std 45 Light" charset="0"/>
                              <a:cs typeface="Frutiger LT Std 45 Light" charset="0"/>
                            </a:rPr>
                            <a:t>columns</a:t>
                          </a:r>
                          <a:endParaRPr lang="en-US" sz="1800" b="0" i="0" dirty="0">
                            <a:latin typeface="Frutiger LT Std 45 Light" charset="0"/>
                            <a:ea typeface="Frutiger LT Std 45 Light" charset="0"/>
                            <a:cs typeface="Frutiger LT Std 45 Light" charset="0"/>
                          </a:endParaRPr>
                        </a:p>
                      </a:txBody>
                      <a:tcPr anchor="ctr"/>
                    </a:tc>
                    <a:tc>
                      <a:txBody>
                        <a:bodyPr/>
                        <a:lstStyle/>
                        <a:p>
                          <a:endParaRPr lang="en-US"/>
                        </a:p>
                      </a:txBody>
                      <a:tcPr anchor="ctr">
                        <a:blipFill rotWithShape="0">
                          <a:blip r:embed="rId4"/>
                          <a:stretch>
                            <a:fillRect l="-190444" t="-106667" r="-129693" b="-441667"/>
                          </a:stretch>
                        </a:blipFill>
                      </a:tcPr>
                    </a:tc>
                    <a:tc>
                      <a:txBody>
                        <a:bodyPr/>
                        <a:lstStyle/>
                        <a:p>
                          <a:endParaRPr lang="en-US"/>
                        </a:p>
                      </a:txBody>
                      <a:tcPr anchor="ctr">
                        <a:blipFill rotWithShape="0">
                          <a:blip r:embed="rId4"/>
                          <a:stretch>
                            <a:fillRect l="-515758" t="-106667" r="-130303" b="-441667"/>
                          </a:stretch>
                        </a:blipFill>
                      </a:tcPr>
                    </a:tc>
                    <a:tc>
                      <a:txBody>
                        <a:bodyPr/>
                        <a:lstStyle/>
                        <a:p>
                          <a:endParaRPr lang="en-US"/>
                        </a:p>
                      </a:txBody>
                      <a:tcPr anchor="ctr">
                        <a:blipFill rotWithShape="0">
                          <a:blip r:embed="rId4"/>
                          <a:stretch>
                            <a:fillRect l="-474766" t="-106667" r="-467" b="-441667"/>
                          </a:stretch>
                        </a:blipFill>
                      </a:tcPr>
                    </a:tc>
                  </a:tr>
                  <a:tr h="391566">
                    <a:tc>
                      <a:txBody>
                        <a:bodyPr/>
                        <a:lstStyle/>
                        <a:p>
                          <a:pPr algn="l"/>
                          <a:r>
                            <a:rPr lang="en-US" sz="1800" b="0" i="0" dirty="0" smtClean="0">
                              <a:latin typeface="Frutiger LT Std 45 Light" charset="0"/>
                              <a:ea typeface="Frutiger LT Std 45 Light" charset="0"/>
                              <a:cs typeface="Frutiger LT Std 45 Light" charset="0"/>
                            </a:rPr>
                            <a:t>+ split rows and</a:t>
                          </a:r>
                          <a:r>
                            <a:rPr lang="en-US" sz="1800" b="0" i="0" baseline="0" dirty="0" smtClean="0">
                              <a:latin typeface="Frutiger LT Std 45 Light" charset="0"/>
                              <a:ea typeface="Frutiger LT Std 45 Light" charset="0"/>
                              <a:cs typeface="Frutiger LT Std 45 Light" charset="0"/>
                            </a:rPr>
                            <a:t> columns</a:t>
                          </a:r>
                          <a:endParaRPr lang="en-US" sz="1800" b="0" i="0" dirty="0">
                            <a:latin typeface="Frutiger LT Std 45 Light" charset="0"/>
                            <a:ea typeface="Frutiger LT Std 45 Light" charset="0"/>
                            <a:cs typeface="Frutiger LT Std 45 Light" charset="0"/>
                          </a:endParaRPr>
                        </a:p>
                      </a:txBody>
                      <a:tcPr anchor="ctr"/>
                    </a:tc>
                    <a:tc>
                      <a:txBody>
                        <a:bodyPr/>
                        <a:lstStyle/>
                        <a:p>
                          <a:endParaRPr lang="en-US"/>
                        </a:p>
                      </a:txBody>
                      <a:tcPr anchor="ctr">
                        <a:blipFill rotWithShape="0">
                          <a:blip r:embed="rId4"/>
                          <a:stretch>
                            <a:fillRect l="-190444" t="-193750" r="-129693" b="-314063"/>
                          </a:stretch>
                        </a:blipFill>
                      </a:tcPr>
                    </a:tc>
                    <a:tc>
                      <a:txBody>
                        <a:bodyPr/>
                        <a:lstStyle/>
                        <a:p>
                          <a:endParaRPr lang="en-US"/>
                        </a:p>
                      </a:txBody>
                      <a:tcPr anchor="ctr">
                        <a:blipFill rotWithShape="0">
                          <a:blip r:embed="rId4"/>
                          <a:stretch>
                            <a:fillRect l="-515758" t="-193750" r="-130303" b="-314063"/>
                          </a:stretch>
                        </a:blipFill>
                      </a:tcPr>
                    </a:tc>
                    <a:tc>
                      <a:txBody>
                        <a:bodyPr/>
                        <a:lstStyle/>
                        <a:p>
                          <a:endParaRPr lang="en-US"/>
                        </a:p>
                      </a:txBody>
                      <a:tcPr anchor="ctr">
                        <a:blipFill rotWithShape="0">
                          <a:blip r:embed="rId4"/>
                          <a:stretch>
                            <a:fillRect l="-474766" t="-193750" r="-467" b="-314063"/>
                          </a:stretch>
                        </a:blipFill>
                      </a:tcPr>
                    </a:tc>
                  </a:tr>
                  <a:tr h="391566">
                    <a:tc>
                      <a:txBody>
                        <a:bodyPr/>
                        <a:lstStyle/>
                        <a:p>
                          <a:pPr algn="l"/>
                          <a:r>
                            <a:rPr lang="en-US" sz="1800" b="0" i="0" dirty="0" smtClean="0">
                              <a:latin typeface="Frutiger LT Std 45 Light" charset="0"/>
                              <a:ea typeface="Frutiger LT Std 45 Light" charset="0"/>
                              <a:cs typeface="Frutiger LT Std 45 Light" charset="0"/>
                            </a:rPr>
                            <a:t>+ overlap causal with anticausal</a:t>
                          </a:r>
                          <a:endParaRPr lang="en-US" sz="1800" b="0" i="0" dirty="0">
                            <a:latin typeface="Frutiger LT Std 45 Light" charset="0"/>
                            <a:ea typeface="Frutiger LT Std 45 Light" charset="0"/>
                            <a:cs typeface="Frutiger LT Std 45 Light" charset="0"/>
                          </a:endParaRPr>
                        </a:p>
                      </a:txBody>
                      <a:tcPr anchor="ctr"/>
                    </a:tc>
                    <a:tc>
                      <a:txBody>
                        <a:bodyPr/>
                        <a:lstStyle/>
                        <a:p>
                          <a:endParaRPr lang="en-US"/>
                        </a:p>
                      </a:txBody>
                      <a:tcPr anchor="ctr">
                        <a:blipFill rotWithShape="0">
                          <a:blip r:embed="rId4"/>
                          <a:stretch>
                            <a:fillRect l="-190444" t="-289231" r="-129693" b="-209231"/>
                          </a:stretch>
                        </a:blipFill>
                      </a:tcPr>
                    </a:tc>
                    <a:tc>
                      <a:txBody>
                        <a:bodyPr/>
                        <a:lstStyle/>
                        <a:p>
                          <a:endParaRPr lang="en-US"/>
                        </a:p>
                      </a:txBody>
                      <a:tcPr anchor="ctr">
                        <a:blipFill rotWithShape="0">
                          <a:blip r:embed="rId4"/>
                          <a:stretch>
                            <a:fillRect l="-515758" t="-289231" r="-130303" b="-209231"/>
                          </a:stretch>
                        </a:blipFill>
                      </a:tcPr>
                    </a:tc>
                    <a:tc>
                      <a:txBody>
                        <a:bodyPr/>
                        <a:lstStyle/>
                        <a:p>
                          <a:endParaRPr lang="en-US"/>
                        </a:p>
                      </a:txBody>
                      <a:tcPr anchor="ctr">
                        <a:blipFill rotWithShape="0">
                          <a:blip r:embed="rId4"/>
                          <a:stretch>
                            <a:fillRect l="-474766" t="-289231" r="-467" b="-209231"/>
                          </a:stretch>
                        </a:blipFill>
                      </a:tcPr>
                    </a:tc>
                  </a:tr>
                  <a:tr h="391566">
                    <a:tc>
                      <a:txBody>
                        <a:bodyPr/>
                        <a:lstStyle/>
                        <a:p>
                          <a:pPr algn="l"/>
                          <a:r>
                            <a:rPr lang="en-US" sz="1800" b="0" i="0" dirty="0" smtClean="0">
                              <a:latin typeface="Frutiger LT Std 45 Light" charset="0"/>
                              <a:ea typeface="Frutiger LT Std 45 Light" charset="0"/>
                              <a:cs typeface="Frutiger LT Std 45 Light" charset="0"/>
                            </a:rPr>
                            <a:t>+ overlap rows with columns</a:t>
                          </a:r>
                          <a:endParaRPr lang="en-US" sz="1800" b="0" i="0" dirty="0">
                            <a:latin typeface="Frutiger LT Std 45 Light" charset="0"/>
                            <a:ea typeface="Frutiger LT Std 45 Light" charset="0"/>
                            <a:cs typeface="Frutiger LT Std 45 Light" charset="0"/>
                          </a:endParaRPr>
                        </a:p>
                      </a:txBody>
                      <a:tcPr anchor="ctr"/>
                    </a:tc>
                    <a:tc>
                      <a:txBody>
                        <a:bodyPr/>
                        <a:lstStyle/>
                        <a:p>
                          <a:endParaRPr lang="en-US"/>
                        </a:p>
                      </a:txBody>
                      <a:tcPr anchor="ctr">
                        <a:blipFill rotWithShape="0">
                          <a:blip r:embed="rId4"/>
                          <a:stretch>
                            <a:fillRect l="-190444" t="-395313" r="-129693" b="-112500"/>
                          </a:stretch>
                        </a:blipFill>
                      </a:tcPr>
                    </a:tc>
                    <a:tc>
                      <a:txBody>
                        <a:bodyPr/>
                        <a:lstStyle/>
                        <a:p>
                          <a:endParaRPr lang="en-US"/>
                        </a:p>
                      </a:txBody>
                      <a:tcPr anchor="ctr">
                        <a:blipFill rotWithShape="0">
                          <a:blip r:embed="rId4"/>
                          <a:stretch>
                            <a:fillRect l="-515758" t="-395313" r="-130303" b="-112500"/>
                          </a:stretch>
                        </a:blipFill>
                      </a:tcPr>
                    </a:tc>
                    <a:tc>
                      <a:txBody>
                        <a:bodyPr/>
                        <a:lstStyle/>
                        <a:p>
                          <a:endParaRPr lang="en-US"/>
                        </a:p>
                      </a:txBody>
                      <a:tcPr anchor="ctr">
                        <a:blipFill rotWithShape="0">
                          <a:blip r:embed="rId4"/>
                          <a:stretch>
                            <a:fillRect l="-474766" t="-395313" r="-467" b="-112500"/>
                          </a:stretch>
                        </a:blipFill>
                      </a:tcPr>
                    </a:tc>
                  </a:tr>
                </a:tbl>
              </a:graphicData>
            </a:graphic>
          </p:graphicFrame>
        </mc:Fallback>
      </mc:AlternateContent>
    </p:spTree>
    <p:extLst>
      <p:ext uri="{BB962C8B-B14F-4D97-AF65-F5344CB8AC3E}">
        <p14:creationId xmlns:p14="http://schemas.microsoft.com/office/powerpoint/2010/main" val="721458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Overlap causal, anticausal, rows, columns</a:t>
            </a:r>
            <a:endParaRPr lang="en-US" dirty="0"/>
          </a:p>
        </p:txBody>
      </p:sp>
      <p:sp>
        <p:nvSpPr>
          <p:cNvPr id="265" name="Freeform 264"/>
          <p:cNvSpPr/>
          <p:nvPr/>
        </p:nvSpPr>
        <p:spPr>
          <a:xfrm>
            <a:off x="3621435" y="3524816"/>
            <a:ext cx="1901126" cy="1901195"/>
          </a:xfrm>
          <a:custGeom>
            <a:avLst/>
            <a:gdLst>
              <a:gd name="connsiteX0" fmla="*/ 1718600 w 1901126"/>
              <a:gd name="connsiteY0" fmla="*/ 1718544 h 1901195"/>
              <a:gd name="connsiteX1" fmla="*/ 1901126 w 1901126"/>
              <a:gd name="connsiteY1" fmla="*/ 1718544 h 1901195"/>
              <a:gd name="connsiteX2" fmla="*/ 1901126 w 1901126"/>
              <a:gd name="connsiteY2" fmla="*/ 1901195 h 1901195"/>
              <a:gd name="connsiteX3" fmla="*/ 1718600 w 1901126"/>
              <a:gd name="connsiteY3" fmla="*/ 1901195 h 1901195"/>
              <a:gd name="connsiteX4" fmla="*/ 1503775 w 1901126"/>
              <a:gd name="connsiteY4" fmla="*/ 1718544 h 1901195"/>
              <a:gd name="connsiteX5" fmla="*/ 1686301 w 1901126"/>
              <a:gd name="connsiteY5" fmla="*/ 1718544 h 1901195"/>
              <a:gd name="connsiteX6" fmla="*/ 1686301 w 1901126"/>
              <a:gd name="connsiteY6" fmla="*/ 1901195 h 1901195"/>
              <a:gd name="connsiteX7" fmla="*/ 1503775 w 1901126"/>
              <a:gd name="connsiteY7" fmla="*/ 1901195 h 1901195"/>
              <a:gd name="connsiteX8" fmla="*/ 1288950 w 1901126"/>
              <a:gd name="connsiteY8" fmla="*/ 1718544 h 1901195"/>
              <a:gd name="connsiteX9" fmla="*/ 1471476 w 1901126"/>
              <a:gd name="connsiteY9" fmla="*/ 1718544 h 1901195"/>
              <a:gd name="connsiteX10" fmla="*/ 1471476 w 1901126"/>
              <a:gd name="connsiteY10" fmla="*/ 1901195 h 1901195"/>
              <a:gd name="connsiteX11" fmla="*/ 1288950 w 1901126"/>
              <a:gd name="connsiteY11" fmla="*/ 1901195 h 1901195"/>
              <a:gd name="connsiteX12" fmla="*/ 1074125 w 1901126"/>
              <a:gd name="connsiteY12" fmla="*/ 1718544 h 1901195"/>
              <a:gd name="connsiteX13" fmla="*/ 1256651 w 1901126"/>
              <a:gd name="connsiteY13" fmla="*/ 1718544 h 1901195"/>
              <a:gd name="connsiteX14" fmla="*/ 1256651 w 1901126"/>
              <a:gd name="connsiteY14" fmla="*/ 1901195 h 1901195"/>
              <a:gd name="connsiteX15" fmla="*/ 1074125 w 1901126"/>
              <a:gd name="connsiteY15" fmla="*/ 1901195 h 1901195"/>
              <a:gd name="connsiteX16" fmla="*/ 859300 w 1901126"/>
              <a:gd name="connsiteY16" fmla="*/ 1718544 h 1901195"/>
              <a:gd name="connsiteX17" fmla="*/ 1041826 w 1901126"/>
              <a:gd name="connsiteY17" fmla="*/ 1718544 h 1901195"/>
              <a:gd name="connsiteX18" fmla="*/ 1041826 w 1901126"/>
              <a:gd name="connsiteY18" fmla="*/ 1901195 h 1901195"/>
              <a:gd name="connsiteX19" fmla="*/ 859300 w 1901126"/>
              <a:gd name="connsiteY19" fmla="*/ 1901195 h 1901195"/>
              <a:gd name="connsiteX20" fmla="*/ 644475 w 1901126"/>
              <a:gd name="connsiteY20" fmla="*/ 1718544 h 1901195"/>
              <a:gd name="connsiteX21" fmla="*/ 827001 w 1901126"/>
              <a:gd name="connsiteY21" fmla="*/ 1718544 h 1901195"/>
              <a:gd name="connsiteX22" fmla="*/ 827001 w 1901126"/>
              <a:gd name="connsiteY22" fmla="*/ 1901195 h 1901195"/>
              <a:gd name="connsiteX23" fmla="*/ 644475 w 1901126"/>
              <a:gd name="connsiteY23" fmla="*/ 1901195 h 1901195"/>
              <a:gd name="connsiteX24" fmla="*/ 429650 w 1901126"/>
              <a:gd name="connsiteY24" fmla="*/ 1718544 h 1901195"/>
              <a:gd name="connsiteX25" fmla="*/ 612176 w 1901126"/>
              <a:gd name="connsiteY25" fmla="*/ 1718544 h 1901195"/>
              <a:gd name="connsiteX26" fmla="*/ 612176 w 1901126"/>
              <a:gd name="connsiteY26" fmla="*/ 1901195 h 1901195"/>
              <a:gd name="connsiteX27" fmla="*/ 429650 w 1901126"/>
              <a:gd name="connsiteY27" fmla="*/ 1901195 h 1901195"/>
              <a:gd name="connsiteX28" fmla="*/ 214825 w 1901126"/>
              <a:gd name="connsiteY28" fmla="*/ 1718544 h 1901195"/>
              <a:gd name="connsiteX29" fmla="*/ 397351 w 1901126"/>
              <a:gd name="connsiteY29" fmla="*/ 1718544 h 1901195"/>
              <a:gd name="connsiteX30" fmla="*/ 397351 w 1901126"/>
              <a:gd name="connsiteY30" fmla="*/ 1901195 h 1901195"/>
              <a:gd name="connsiteX31" fmla="*/ 214825 w 1901126"/>
              <a:gd name="connsiteY31" fmla="*/ 1901195 h 1901195"/>
              <a:gd name="connsiteX32" fmla="*/ 0 w 1901126"/>
              <a:gd name="connsiteY32" fmla="*/ 1718544 h 1901195"/>
              <a:gd name="connsiteX33" fmla="*/ 182526 w 1901126"/>
              <a:gd name="connsiteY33" fmla="*/ 1718544 h 1901195"/>
              <a:gd name="connsiteX34" fmla="*/ 182526 w 1901126"/>
              <a:gd name="connsiteY34" fmla="*/ 1901195 h 1901195"/>
              <a:gd name="connsiteX35" fmla="*/ 0 w 1901126"/>
              <a:gd name="connsiteY35" fmla="*/ 1901195 h 1901195"/>
              <a:gd name="connsiteX36" fmla="*/ 1718600 w 1901126"/>
              <a:gd name="connsiteY36" fmla="*/ 1503726 h 1901195"/>
              <a:gd name="connsiteX37" fmla="*/ 1901126 w 1901126"/>
              <a:gd name="connsiteY37" fmla="*/ 1503726 h 1901195"/>
              <a:gd name="connsiteX38" fmla="*/ 1901126 w 1901126"/>
              <a:gd name="connsiteY38" fmla="*/ 1686377 h 1901195"/>
              <a:gd name="connsiteX39" fmla="*/ 1718600 w 1901126"/>
              <a:gd name="connsiteY39" fmla="*/ 1686377 h 1901195"/>
              <a:gd name="connsiteX40" fmla="*/ 1503775 w 1901126"/>
              <a:gd name="connsiteY40" fmla="*/ 1503726 h 1901195"/>
              <a:gd name="connsiteX41" fmla="*/ 1686301 w 1901126"/>
              <a:gd name="connsiteY41" fmla="*/ 1503726 h 1901195"/>
              <a:gd name="connsiteX42" fmla="*/ 1686301 w 1901126"/>
              <a:gd name="connsiteY42" fmla="*/ 1686377 h 1901195"/>
              <a:gd name="connsiteX43" fmla="*/ 1503775 w 1901126"/>
              <a:gd name="connsiteY43" fmla="*/ 1686377 h 1901195"/>
              <a:gd name="connsiteX44" fmla="*/ 1288950 w 1901126"/>
              <a:gd name="connsiteY44" fmla="*/ 1503726 h 1901195"/>
              <a:gd name="connsiteX45" fmla="*/ 1471476 w 1901126"/>
              <a:gd name="connsiteY45" fmla="*/ 1503726 h 1901195"/>
              <a:gd name="connsiteX46" fmla="*/ 1471476 w 1901126"/>
              <a:gd name="connsiteY46" fmla="*/ 1686377 h 1901195"/>
              <a:gd name="connsiteX47" fmla="*/ 1288950 w 1901126"/>
              <a:gd name="connsiteY47" fmla="*/ 1686377 h 1901195"/>
              <a:gd name="connsiteX48" fmla="*/ 1074125 w 1901126"/>
              <a:gd name="connsiteY48" fmla="*/ 1503726 h 1901195"/>
              <a:gd name="connsiteX49" fmla="*/ 1256651 w 1901126"/>
              <a:gd name="connsiteY49" fmla="*/ 1503726 h 1901195"/>
              <a:gd name="connsiteX50" fmla="*/ 1256651 w 1901126"/>
              <a:gd name="connsiteY50" fmla="*/ 1686377 h 1901195"/>
              <a:gd name="connsiteX51" fmla="*/ 1074125 w 1901126"/>
              <a:gd name="connsiteY51" fmla="*/ 1686377 h 1901195"/>
              <a:gd name="connsiteX52" fmla="*/ 859300 w 1901126"/>
              <a:gd name="connsiteY52" fmla="*/ 1503726 h 1901195"/>
              <a:gd name="connsiteX53" fmla="*/ 1041826 w 1901126"/>
              <a:gd name="connsiteY53" fmla="*/ 1503726 h 1901195"/>
              <a:gd name="connsiteX54" fmla="*/ 1041826 w 1901126"/>
              <a:gd name="connsiteY54" fmla="*/ 1686377 h 1901195"/>
              <a:gd name="connsiteX55" fmla="*/ 859300 w 1901126"/>
              <a:gd name="connsiteY55" fmla="*/ 1686377 h 1901195"/>
              <a:gd name="connsiteX56" fmla="*/ 644475 w 1901126"/>
              <a:gd name="connsiteY56" fmla="*/ 1503726 h 1901195"/>
              <a:gd name="connsiteX57" fmla="*/ 827001 w 1901126"/>
              <a:gd name="connsiteY57" fmla="*/ 1503726 h 1901195"/>
              <a:gd name="connsiteX58" fmla="*/ 827001 w 1901126"/>
              <a:gd name="connsiteY58" fmla="*/ 1686377 h 1901195"/>
              <a:gd name="connsiteX59" fmla="*/ 644475 w 1901126"/>
              <a:gd name="connsiteY59" fmla="*/ 1686377 h 1901195"/>
              <a:gd name="connsiteX60" fmla="*/ 429650 w 1901126"/>
              <a:gd name="connsiteY60" fmla="*/ 1503726 h 1901195"/>
              <a:gd name="connsiteX61" fmla="*/ 612176 w 1901126"/>
              <a:gd name="connsiteY61" fmla="*/ 1503726 h 1901195"/>
              <a:gd name="connsiteX62" fmla="*/ 612176 w 1901126"/>
              <a:gd name="connsiteY62" fmla="*/ 1686377 h 1901195"/>
              <a:gd name="connsiteX63" fmla="*/ 429650 w 1901126"/>
              <a:gd name="connsiteY63" fmla="*/ 1686377 h 1901195"/>
              <a:gd name="connsiteX64" fmla="*/ 214825 w 1901126"/>
              <a:gd name="connsiteY64" fmla="*/ 1503726 h 1901195"/>
              <a:gd name="connsiteX65" fmla="*/ 397351 w 1901126"/>
              <a:gd name="connsiteY65" fmla="*/ 1503726 h 1901195"/>
              <a:gd name="connsiteX66" fmla="*/ 397351 w 1901126"/>
              <a:gd name="connsiteY66" fmla="*/ 1686377 h 1901195"/>
              <a:gd name="connsiteX67" fmla="*/ 214825 w 1901126"/>
              <a:gd name="connsiteY67" fmla="*/ 1686377 h 1901195"/>
              <a:gd name="connsiteX68" fmla="*/ 0 w 1901126"/>
              <a:gd name="connsiteY68" fmla="*/ 1503726 h 1901195"/>
              <a:gd name="connsiteX69" fmla="*/ 182526 w 1901126"/>
              <a:gd name="connsiteY69" fmla="*/ 1503726 h 1901195"/>
              <a:gd name="connsiteX70" fmla="*/ 182526 w 1901126"/>
              <a:gd name="connsiteY70" fmla="*/ 1686377 h 1901195"/>
              <a:gd name="connsiteX71" fmla="*/ 0 w 1901126"/>
              <a:gd name="connsiteY71" fmla="*/ 1686377 h 1901195"/>
              <a:gd name="connsiteX72" fmla="*/ 1718600 w 1901126"/>
              <a:gd name="connsiteY72" fmla="*/ 1288908 h 1901195"/>
              <a:gd name="connsiteX73" fmla="*/ 1901126 w 1901126"/>
              <a:gd name="connsiteY73" fmla="*/ 1288908 h 1901195"/>
              <a:gd name="connsiteX74" fmla="*/ 1901126 w 1901126"/>
              <a:gd name="connsiteY74" fmla="*/ 1471559 h 1901195"/>
              <a:gd name="connsiteX75" fmla="*/ 1718600 w 1901126"/>
              <a:gd name="connsiteY75" fmla="*/ 1471559 h 1901195"/>
              <a:gd name="connsiteX76" fmla="*/ 1503775 w 1901126"/>
              <a:gd name="connsiteY76" fmla="*/ 1288908 h 1901195"/>
              <a:gd name="connsiteX77" fmla="*/ 1686301 w 1901126"/>
              <a:gd name="connsiteY77" fmla="*/ 1288908 h 1901195"/>
              <a:gd name="connsiteX78" fmla="*/ 1686301 w 1901126"/>
              <a:gd name="connsiteY78" fmla="*/ 1471559 h 1901195"/>
              <a:gd name="connsiteX79" fmla="*/ 1503775 w 1901126"/>
              <a:gd name="connsiteY79" fmla="*/ 1471559 h 1901195"/>
              <a:gd name="connsiteX80" fmla="*/ 1288950 w 1901126"/>
              <a:gd name="connsiteY80" fmla="*/ 1288908 h 1901195"/>
              <a:gd name="connsiteX81" fmla="*/ 1471476 w 1901126"/>
              <a:gd name="connsiteY81" fmla="*/ 1288908 h 1901195"/>
              <a:gd name="connsiteX82" fmla="*/ 1471476 w 1901126"/>
              <a:gd name="connsiteY82" fmla="*/ 1471559 h 1901195"/>
              <a:gd name="connsiteX83" fmla="*/ 1288950 w 1901126"/>
              <a:gd name="connsiteY83" fmla="*/ 1471559 h 1901195"/>
              <a:gd name="connsiteX84" fmla="*/ 1074125 w 1901126"/>
              <a:gd name="connsiteY84" fmla="*/ 1288908 h 1901195"/>
              <a:gd name="connsiteX85" fmla="*/ 1256651 w 1901126"/>
              <a:gd name="connsiteY85" fmla="*/ 1288908 h 1901195"/>
              <a:gd name="connsiteX86" fmla="*/ 1256651 w 1901126"/>
              <a:gd name="connsiteY86" fmla="*/ 1471559 h 1901195"/>
              <a:gd name="connsiteX87" fmla="*/ 1074125 w 1901126"/>
              <a:gd name="connsiteY87" fmla="*/ 1471559 h 1901195"/>
              <a:gd name="connsiteX88" fmla="*/ 859300 w 1901126"/>
              <a:gd name="connsiteY88" fmla="*/ 1288908 h 1901195"/>
              <a:gd name="connsiteX89" fmla="*/ 1041826 w 1901126"/>
              <a:gd name="connsiteY89" fmla="*/ 1288908 h 1901195"/>
              <a:gd name="connsiteX90" fmla="*/ 1041826 w 1901126"/>
              <a:gd name="connsiteY90" fmla="*/ 1471559 h 1901195"/>
              <a:gd name="connsiteX91" fmla="*/ 859300 w 1901126"/>
              <a:gd name="connsiteY91" fmla="*/ 1471559 h 1901195"/>
              <a:gd name="connsiteX92" fmla="*/ 644475 w 1901126"/>
              <a:gd name="connsiteY92" fmla="*/ 1288908 h 1901195"/>
              <a:gd name="connsiteX93" fmla="*/ 827001 w 1901126"/>
              <a:gd name="connsiteY93" fmla="*/ 1288908 h 1901195"/>
              <a:gd name="connsiteX94" fmla="*/ 827001 w 1901126"/>
              <a:gd name="connsiteY94" fmla="*/ 1471559 h 1901195"/>
              <a:gd name="connsiteX95" fmla="*/ 644475 w 1901126"/>
              <a:gd name="connsiteY95" fmla="*/ 1471559 h 1901195"/>
              <a:gd name="connsiteX96" fmla="*/ 429650 w 1901126"/>
              <a:gd name="connsiteY96" fmla="*/ 1288908 h 1901195"/>
              <a:gd name="connsiteX97" fmla="*/ 612176 w 1901126"/>
              <a:gd name="connsiteY97" fmla="*/ 1288908 h 1901195"/>
              <a:gd name="connsiteX98" fmla="*/ 612176 w 1901126"/>
              <a:gd name="connsiteY98" fmla="*/ 1471559 h 1901195"/>
              <a:gd name="connsiteX99" fmla="*/ 429650 w 1901126"/>
              <a:gd name="connsiteY99" fmla="*/ 1471559 h 1901195"/>
              <a:gd name="connsiteX100" fmla="*/ 214825 w 1901126"/>
              <a:gd name="connsiteY100" fmla="*/ 1288908 h 1901195"/>
              <a:gd name="connsiteX101" fmla="*/ 397351 w 1901126"/>
              <a:gd name="connsiteY101" fmla="*/ 1288908 h 1901195"/>
              <a:gd name="connsiteX102" fmla="*/ 397351 w 1901126"/>
              <a:gd name="connsiteY102" fmla="*/ 1471559 h 1901195"/>
              <a:gd name="connsiteX103" fmla="*/ 214825 w 1901126"/>
              <a:gd name="connsiteY103" fmla="*/ 1471559 h 1901195"/>
              <a:gd name="connsiteX104" fmla="*/ 0 w 1901126"/>
              <a:gd name="connsiteY104" fmla="*/ 1288908 h 1901195"/>
              <a:gd name="connsiteX105" fmla="*/ 182526 w 1901126"/>
              <a:gd name="connsiteY105" fmla="*/ 1288908 h 1901195"/>
              <a:gd name="connsiteX106" fmla="*/ 182526 w 1901126"/>
              <a:gd name="connsiteY106" fmla="*/ 1471559 h 1901195"/>
              <a:gd name="connsiteX107" fmla="*/ 0 w 1901126"/>
              <a:gd name="connsiteY107" fmla="*/ 1471559 h 1901195"/>
              <a:gd name="connsiteX108" fmla="*/ 1718600 w 1901126"/>
              <a:gd name="connsiteY108" fmla="*/ 1074090 h 1901195"/>
              <a:gd name="connsiteX109" fmla="*/ 1901126 w 1901126"/>
              <a:gd name="connsiteY109" fmla="*/ 1074090 h 1901195"/>
              <a:gd name="connsiteX110" fmla="*/ 1901126 w 1901126"/>
              <a:gd name="connsiteY110" fmla="*/ 1256741 h 1901195"/>
              <a:gd name="connsiteX111" fmla="*/ 1718600 w 1901126"/>
              <a:gd name="connsiteY111" fmla="*/ 1256741 h 1901195"/>
              <a:gd name="connsiteX112" fmla="*/ 1503775 w 1901126"/>
              <a:gd name="connsiteY112" fmla="*/ 1074090 h 1901195"/>
              <a:gd name="connsiteX113" fmla="*/ 1686301 w 1901126"/>
              <a:gd name="connsiteY113" fmla="*/ 1074090 h 1901195"/>
              <a:gd name="connsiteX114" fmla="*/ 1686301 w 1901126"/>
              <a:gd name="connsiteY114" fmla="*/ 1256741 h 1901195"/>
              <a:gd name="connsiteX115" fmla="*/ 1503775 w 1901126"/>
              <a:gd name="connsiteY115" fmla="*/ 1256741 h 1901195"/>
              <a:gd name="connsiteX116" fmla="*/ 1288950 w 1901126"/>
              <a:gd name="connsiteY116" fmla="*/ 1074090 h 1901195"/>
              <a:gd name="connsiteX117" fmla="*/ 1471476 w 1901126"/>
              <a:gd name="connsiteY117" fmla="*/ 1074090 h 1901195"/>
              <a:gd name="connsiteX118" fmla="*/ 1471476 w 1901126"/>
              <a:gd name="connsiteY118" fmla="*/ 1256741 h 1901195"/>
              <a:gd name="connsiteX119" fmla="*/ 1288950 w 1901126"/>
              <a:gd name="connsiteY119" fmla="*/ 1256741 h 1901195"/>
              <a:gd name="connsiteX120" fmla="*/ 1074125 w 1901126"/>
              <a:gd name="connsiteY120" fmla="*/ 1074090 h 1901195"/>
              <a:gd name="connsiteX121" fmla="*/ 1256651 w 1901126"/>
              <a:gd name="connsiteY121" fmla="*/ 1074090 h 1901195"/>
              <a:gd name="connsiteX122" fmla="*/ 1256651 w 1901126"/>
              <a:gd name="connsiteY122" fmla="*/ 1256741 h 1901195"/>
              <a:gd name="connsiteX123" fmla="*/ 1074125 w 1901126"/>
              <a:gd name="connsiteY123" fmla="*/ 1256741 h 1901195"/>
              <a:gd name="connsiteX124" fmla="*/ 859300 w 1901126"/>
              <a:gd name="connsiteY124" fmla="*/ 1074090 h 1901195"/>
              <a:gd name="connsiteX125" fmla="*/ 1041826 w 1901126"/>
              <a:gd name="connsiteY125" fmla="*/ 1074090 h 1901195"/>
              <a:gd name="connsiteX126" fmla="*/ 1041826 w 1901126"/>
              <a:gd name="connsiteY126" fmla="*/ 1256741 h 1901195"/>
              <a:gd name="connsiteX127" fmla="*/ 859300 w 1901126"/>
              <a:gd name="connsiteY127" fmla="*/ 1256741 h 1901195"/>
              <a:gd name="connsiteX128" fmla="*/ 644475 w 1901126"/>
              <a:gd name="connsiteY128" fmla="*/ 1074090 h 1901195"/>
              <a:gd name="connsiteX129" fmla="*/ 827001 w 1901126"/>
              <a:gd name="connsiteY129" fmla="*/ 1074090 h 1901195"/>
              <a:gd name="connsiteX130" fmla="*/ 827001 w 1901126"/>
              <a:gd name="connsiteY130" fmla="*/ 1256741 h 1901195"/>
              <a:gd name="connsiteX131" fmla="*/ 644475 w 1901126"/>
              <a:gd name="connsiteY131" fmla="*/ 1256741 h 1901195"/>
              <a:gd name="connsiteX132" fmla="*/ 429650 w 1901126"/>
              <a:gd name="connsiteY132" fmla="*/ 1074090 h 1901195"/>
              <a:gd name="connsiteX133" fmla="*/ 612176 w 1901126"/>
              <a:gd name="connsiteY133" fmla="*/ 1074090 h 1901195"/>
              <a:gd name="connsiteX134" fmla="*/ 612176 w 1901126"/>
              <a:gd name="connsiteY134" fmla="*/ 1256741 h 1901195"/>
              <a:gd name="connsiteX135" fmla="*/ 429650 w 1901126"/>
              <a:gd name="connsiteY135" fmla="*/ 1256741 h 1901195"/>
              <a:gd name="connsiteX136" fmla="*/ 214825 w 1901126"/>
              <a:gd name="connsiteY136" fmla="*/ 1074090 h 1901195"/>
              <a:gd name="connsiteX137" fmla="*/ 397351 w 1901126"/>
              <a:gd name="connsiteY137" fmla="*/ 1074090 h 1901195"/>
              <a:gd name="connsiteX138" fmla="*/ 397351 w 1901126"/>
              <a:gd name="connsiteY138" fmla="*/ 1256741 h 1901195"/>
              <a:gd name="connsiteX139" fmla="*/ 214825 w 1901126"/>
              <a:gd name="connsiteY139" fmla="*/ 1256741 h 1901195"/>
              <a:gd name="connsiteX140" fmla="*/ 0 w 1901126"/>
              <a:gd name="connsiteY140" fmla="*/ 1074090 h 1901195"/>
              <a:gd name="connsiteX141" fmla="*/ 182526 w 1901126"/>
              <a:gd name="connsiteY141" fmla="*/ 1074090 h 1901195"/>
              <a:gd name="connsiteX142" fmla="*/ 182526 w 1901126"/>
              <a:gd name="connsiteY142" fmla="*/ 1256741 h 1901195"/>
              <a:gd name="connsiteX143" fmla="*/ 0 w 1901126"/>
              <a:gd name="connsiteY143" fmla="*/ 1256741 h 1901195"/>
              <a:gd name="connsiteX144" fmla="*/ 1718600 w 1901126"/>
              <a:gd name="connsiteY144" fmla="*/ 859272 h 1901195"/>
              <a:gd name="connsiteX145" fmla="*/ 1901126 w 1901126"/>
              <a:gd name="connsiteY145" fmla="*/ 859272 h 1901195"/>
              <a:gd name="connsiteX146" fmla="*/ 1901126 w 1901126"/>
              <a:gd name="connsiteY146" fmla="*/ 1041923 h 1901195"/>
              <a:gd name="connsiteX147" fmla="*/ 1718600 w 1901126"/>
              <a:gd name="connsiteY147" fmla="*/ 1041923 h 1901195"/>
              <a:gd name="connsiteX148" fmla="*/ 1503775 w 1901126"/>
              <a:gd name="connsiteY148" fmla="*/ 859272 h 1901195"/>
              <a:gd name="connsiteX149" fmla="*/ 1686301 w 1901126"/>
              <a:gd name="connsiteY149" fmla="*/ 859272 h 1901195"/>
              <a:gd name="connsiteX150" fmla="*/ 1686301 w 1901126"/>
              <a:gd name="connsiteY150" fmla="*/ 1041923 h 1901195"/>
              <a:gd name="connsiteX151" fmla="*/ 1503775 w 1901126"/>
              <a:gd name="connsiteY151" fmla="*/ 1041923 h 1901195"/>
              <a:gd name="connsiteX152" fmla="*/ 1288950 w 1901126"/>
              <a:gd name="connsiteY152" fmla="*/ 859272 h 1901195"/>
              <a:gd name="connsiteX153" fmla="*/ 1471476 w 1901126"/>
              <a:gd name="connsiteY153" fmla="*/ 859272 h 1901195"/>
              <a:gd name="connsiteX154" fmla="*/ 1471476 w 1901126"/>
              <a:gd name="connsiteY154" fmla="*/ 1041923 h 1901195"/>
              <a:gd name="connsiteX155" fmla="*/ 1288950 w 1901126"/>
              <a:gd name="connsiteY155" fmla="*/ 1041923 h 1901195"/>
              <a:gd name="connsiteX156" fmla="*/ 1074125 w 1901126"/>
              <a:gd name="connsiteY156" fmla="*/ 859272 h 1901195"/>
              <a:gd name="connsiteX157" fmla="*/ 1256651 w 1901126"/>
              <a:gd name="connsiteY157" fmla="*/ 859272 h 1901195"/>
              <a:gd name="connsiteX158" fmla="*/ 1256651 w 1901126"/>
              <a:gd name="connsiteY158" fmla="*/ 1041923 h 1901195"/>
              <a:gd name="connsiteX159" fmla="*/ 1074125 w 1901126"/>
              <a:gd name="connsiteY159" fmla="*/ 1041923 h 1901195"/>
              <a:gd name="connsiteX160" fmla="*/ 859300 w 1901126"/>
              <a:gd name="connsiteY160" fmla="*/ 859272 h 1901195"/>
              <a:gd name="connsiteX161" fmla="*/ 1041826 w 1901126"/>
              <a:gd name="connsiteY161" fmla="*/ 859272 h 1901195"/>
              <a:gd name="connsiteX162" fmla="*/ 1041826 w 1901126"/>
              <a:gd name="connsiteY162" fmla="*/ 1041923 h 1901195"/>
              <a:gd name="connsiteX163" fmla="*/ 859300 w 1901126"/>
              <a:gd name="connsiteY163" fmla="*/ 1041923 h 1901195"/>
              <a:gd name="connsiteX164" fmla="*/ 644475 w 1901126"/>
              <a:gd name="connsiteY164" fmla="*/ 859272 h 1901195"/>
              <a:gd name="connsiteX165" fmla="*/ 827001 w 1901126"/>
              <a:gd name="connsiteY165" fmla="*/ 859272 h 1901195"/>
              <a:gd name="connsiteX166" fmla="*/ 827001 w 1901126"/>
              <a:gd name="connsiteY166" fmla="*/ 1041923 h 1901195"/>
              <a:gd name="connsiteX167" fmla="*/ 644475 w 1901126"/>
              <a:gd name="connsiteY167" fmla="*/ 1041923 h 1901195"/>
              <a:gd name="connsiteX168" fmla="*/ 429650 w 1901126"/>
              <a:gd name="connsiteY168" fmla="*/ 859272 h 1901195"/>
              <a:gd name="connsiteX169" fmla="*/ 612176 w 1901126"/>
              <a:gd name="connsiteY169" fmla="*/ 859272 h 1901195"/>
              <a:gd name="connsiteX170" fmla="*/ 612176 w 1901126"/>
              <a:gd name="connsiteY170" fmla="*/ 1041923 h 1901195"/>
              <a:gd name="connsiteX171" fmla="*/ 429650 w 1901126"/>
              <a:gd name="connsiteY171" fmla="*/ 1041923 h 1901195"/>
              <a:gd name="connsiteX172" fmla="*/ 214825 w 1901126"/>
              <a:gd name="connsiteY172" fmla="*/ 859272 h 1901195"/>
              <a:gd name="connsiteX173" fmla="*/ 397351 w 1901126"/>
              <a:gd name="connsiteY173" fmla="*/ 859272 h 1901195"/>
              <a:gd name="connsiteX174" fmla="*/ 397351 w 1901126"/>
              <a:gd name="connsiteY174" fmla="*/ 1041923 h 1901195"/>
              <a:gd name="connsiteX175" fmla="*/ 214825 w 1901126"/>
              <a:gd name="connsiteY175" fmla="*/ 1041923 h 1901195"/>
              <a:gd name="connsiteX176" fmla="*/ 0 w 1901126"/>
              <a:gd name="connsiteY176" fmla="*/ 859272 h 1901195"/>
              <a:gd name="connsiteX177" fmla="*/ 182526 w 1901126"/>
              <a:gd name="connsiteY177" fmla="*/ 859272 h 1901195"/>
              <a:gd name="connsiteX178" fmla="*/ 182526 w 1901126"/>
              <a:gd name="connsiteY178" fmla="*/ 1041923 h 1901195"/>
              <a:gd name="connsiteX179" fmla="*/ 0 w 1901126"/>
              <a:gd name="connsiteY179" fmla="*/ 1041923 h 1901195"/>
              <a:gd name="connsiteX180" fmla="*/ 1718600 w 1901126"/>
              <a:gd name="connsiteY180" fmla="*/ 644454 h 1901195"/>
              <a:gd name="connsiteX181" fmla="*/ 1901126 w 1901126"/>
              <a:gd name="connsiteY181" fmla="*/ 644454 h 1901195"/>
              <a:gd name="connsiteX182" fmla="*/ 1901126 w 1901126"/>
              <a:gd name="connsiteY182" fmla="*/ 827105 h 1901195"/>
              <a:gd name="connsiteX183" fmla="*/ 1718600 w 1901126"/>
              <a:gd name="connsiteY183" fmla="*/ 827105 h 1901195"/>
              <a:gd name="connsiteX184" fmla="*/ 1503775 w 1901126"/>
              <a:gd name="connsiteY184" fmla="*/ 644454 h 1901195"/>
              <a:gd name="connsiteX185" fmla="*/ 1686301 w 1901126"/>
              <a:gd name="connsiteY185" fmla="*/ 644454 h 1901195"/>
              <a:gd name="connsiteX186" fmla="*/ 1686301 w 1901126"/>
              <a:gd name="connsiteY186" fmla="*/ 827105 h 1901195"/>
              <a:gd name="connsiteX187" fmla="*/ 1503775 w 1901126"/>
              <a:gd name="connsiteY187" fmla="*/ 827105 h 1901195"/>
              <a:gd name="connsiteX188" fmla="*/ 1288950 w 1901126"/>
              <a:gd name="connsiteY188" fmla="*/ 644454 h 1901195"/>
              <a:gd name="connsiteX189" fmla="*/ 1471476 w 1901126"/>
              <a:gd name="connsiteY189" fmla="*/ 644454 h 1901195"/>
              <a:gd name="connsiteX190" fmla="*/ 1471476 w 1901126"/>
              <a:gd name="connsiteY190" fmla="*/ 827105 h 1901195"/>
              <a:gd name="connsiteX191" fmla="*/ 1288950 w 1901126"/>
              <a:gd name="connsiteY191" fmla="*/ 827105 h 1901195"/>
              <a:gd name="connsiteX192" fmla="*/ 1074125 w 1901126"/>
              <a:gd name="connsiteY192" fmla="*/ 644454 h 1901195"/>
              <a:gd name="connsiteX193" fmla="*/ 1256651 w 1901126"/>
              <a:gd name="connsiteY193" fmla="*/ 644454 h 1901195"/>
              <a:gd name="connsiteX194" fmla="*/ 1256651 w 1901126"/>
              <a:gd name="connsiteY194" fmla="*/ 827105 h 1901195"/>
              <a:gd name="connsiteX195" fmla="*/ 1074125 w 1901126"/>
              <a:gd name="connsiteY195" fmla="*/ 827105 h 1901195"/>
              <a:gd name="connsiteX196" fmla="*/ 859300 w 1901126"/>
              <a:gd name="connsiteY196" fmla="*/ 644454 h 1901195"/>
              <a:gd name="connsiteX197" fmla="*/ 1041826 w 1901126"/>
              <a:gd name="connsiteY197" fmla="*/ 644454 h 1901195"/>
              <a:gd name="connsiteX198" fmla="*/ 1041826 w 1901126"/>
              <a:gd name="connsiteY198" fmla="*/ 827105 h 1901195"/>
              <a:gd name="connsiteX199" fmla="*/ 859300 w 1901126"/>
              <a:gd name="connsiteY199" fmla="*/ 827105 h 1901195"/>
              <a:gd name="connsiteX200" fmla="*/ 644475 w 1901126"/>
              <a:gd name="connsiteY200" fmla="*/ 644454 h 1901195"/>
              <a:gd name="connsiteX201" fmla="*/ 827001 w 1901126"/>
              <a:gd name="connsiteY201" fmla="*/ 644454 h 1901195"/>
              <a:gd name="connsiteX202" fmla="*/ 827001 w 1901126"/>
              <a:gd name="connsiteY202" fmla="*/ 827105 h 1901195"/>
              <a:gd name="connsiteX203" fmla="*/ 644475 w 1901126"/>
              <a:gd name="connsiteY203" fmla="*/ 827105 h 1901195"/>
              <a:gd name="connsiteX204" fmla="*/ 429650 w 1901126"/>
              <a:gd name="connsiteY204" fmla="*/ 644454 h 1901195"/>
              <a:gd name="connsiteX205" fmla="*/ 612176 w 1901126"/>
              <a:gd name="connsiteY205" fmla="*/ 644454 h 1901195"/>
              <a:gd name="connsiteX206" fmla="*/ 612176 w 1901126"/>
              <a:gd name="connsiteY206" fmla="*/ 827105 h 1901195"/>
              <a:gd name="connsiteX207" fmla="*/ 429650 w 1901126"/>
              <a:gd name="connsiteY207" fmla="*/ 827105 h 1901195"/>
              <a:gd name="connsiteX208" fmla="*/ 214825 w 1901126"/>
              <a:gd name="connsiteY208" fmla="*/ 644454 h 1901195"/>
              <a:gd name="connsiteX209" fmla="*/ 397351 w 1901126"/>
              <a:gd name="connsiteY209" fmla="*/ 644454 h 1901195"/>
              <a:gd name="connsiteX210" fmla="*/ 397351 w 1901126"/>
              <a:gd name="connsiteY210" fmla="*/ 827105 h 1901195"/>
              <a:gd name="connsiteX211" fmla="*/ 214825 w 1901126"/>
              <a:gd name="connsiteY211" fmla="*/ 827105 h 1901195"/>
              <a:gd name="connsiteX212" fmla="*/ 0 w 1901126"/>
              <a:gd name="connsiteY212" fmla="*/ 644454 h 1901195"/>
              <a:gd name="connsiteX213" fmla="*/ 182526 w 1901126"/>
              <a:gd name="connsiteY213" fmla="*/ 644454 h 1901195"/>
              <a:gd name="connsiteX214" fmla="*/ 182526 w 1901126"/>
              <a:gd name="connsiteY214" fmla="*/ 827105 h 1901195"/>
              <a:gd name="connsiteX215" fmla="*/ 0 w 1901126"/>
              <a:gd name="connsiteY215" fmla="*/ 827105 h 1901195"/>
              <a:gd name="connsiteX216" fmla="*/ 1718600 w 1901126"/>
              <a:gd name="connsiteY216" fmla="*/ 429636 h 1901195"/>
              <a:gd name="connsiteX217" fmla="*/ 1901126 w 1901126"/>
              <a:gd name="connsiteY217" fmla="*/ 429636 h 1901195"/>
              <a:gd name="connsiteX218" fmla="*/ 1901126 w 1901126"/>
              <a:gd name="connsiteY218" fmla="*/ 612287 h 1901195"/>
              <a:gd name="connsiteX219" fmla="*/ 1718600 w 1901126"/>
              <a:gd name="connsiteY219" fmla="*/ 612287 h 1901195"/>
              <a:gd name="connsiteX220" fmla="*/ 1503775 w 1901126"/>
              <a:gd name="connsiteY220" fmla="*/ 429636 h 1901195"/>
              <a:gd name="connsiteX221" fmla="*/ 1686301 w 1901126"/>
              <a:gd name="connsiteY221" fmla="*/ 429636 h 1901195"/>
              <a:gd name="connsiteX222" fmla="*/ 1686301 w 1901126"/>
              <a:gd name="connsiteY222" fmla="*/ 612287 h 1901195"/>
              <a:gd name="connsiteX223" fmla="*/ 1503775 w 1901126"/>
              <a:gd name="connsiteY223" fmla="*/ 612287 h 1901195"/>
              <a:gd name="connsiteX224" fmla="*/ 1288950 w 1901126"/>
              <a:gd name="connsiteY224" fmla="*/ 429636 h 1901195"/>
              <a:gd name="connsiteX225" fmla="*/ 1471476 w 1901126"/>
              <a:gd name="connsiteY225" fmla="*/ 429636 h 1901195"/>
              <a:gd name="connsiteX226" fmla="*/ 1471476 w 1901126"/>
              <a:gd name="connsiteY226" fmla="*/ 612287 h 1901195"/>
              <a:gd name="connsiteX227" fmla="*/ 1288950 w 1901126"/>
              <a:gd name="connsiteY227" fmla="*/ 612287 h 1901195"/>
              <a:gd name="connsiteX228" fmla="*/ 1074125 w 1901126"/>
              <a:gd name="connsiteY228" fmla="*/ 429636 h 1901195"/>
              <a:gd name="connsiteX229" fmla="*/ 1256651 w 1901126"/>
              <a:gd name="connsiteY229" fmla="*/ 429636 h 1901195"/>
              <a:gd name="connsiteX230" fmla="*/ 1256651 w 1901126"/>
              <a:gd name="connsiteY230" fmla="*/ 612287 h 1901195"/>
              <a:gd name="connsiteX231" fmla="*/ 1074125 w 1901126"/>
              <a:gd name="connsiteY231" fmla="*/ 612287 h 1901195"/>
              <a:gd name="connsiteX232" fmla="*/ 859300 w 1901126"/>
              <a:gd name="connsiteY232" fmla="*/ 429636 h 1901195"/>
              <a:gd name="connsiteX233" fmla="*/ 1041826 w 1901126"/>
              <a:gd name="connsiteY233" fmla="*/ 429636 h 1901195"/>
              <a:gd name="connsiteX234" fmla="*/ 1041826 w 1901126"/>
              <a:gd name="connsiteY234" fmla="*/ 612287 h 1901195"/>
              <a:gd name="connsiteX235" fmla="*/ 859300 w 1901126"/>
              <a:gd name="connsiteY235" fmla="*/ 612287 h 1901195"/>
              <a:gd name="connsiteX236" fmla="*/ 644475 w 1901126"/>
              <a:gd name="connsiteY236" fmla="*/ 429636 h 1901195"/>
              <a:gd name="connsiteX237" fmla="*/ 827001 w 1901126"/>
              <a:gd name="connsiteY237" fmla="*/ 429636 h 1901195"/>
              <a:gd name="connsiteX238" fmla="*/ 827001 w 1901126"/>
              <a:gd name="connsiteY238" fmla="*/ 612287 h 1901195"/>
              <a:gd name="connsiteX239" fmla="*/ 644475 w 1901126"/>
              <a:gd name="connsiteY239" fmla="*/ 612287 h 1901195"/>
              <a:gd name="connsiteX240" fmla="*/ 429650 w 1901126"/>
              <a:gd name="connsiteY240" fmla="*/ 429636 h 1901195"/>
              <a:gd name="connsiteX241" fmla="*/ 612176 w 1901126"/>
              <a:gd name="connsiteY241" fmla="*/ 429636 h 1901195"/>
              <a:gd name="connsiteX242" fmla="*/ 612176 w 1901126"/>
              <a:gd name="connsiteY242" fmla="*/ 612287 h 1901195"/>
              <a:gd name="connsiteX243" fmla="*/ 429650 w 1901126"/>
              <a:gd name="connsiteY243" fmla="*/ 612287 h 1901195"/>
              <a:gd name="connsiteX244" fmla="*/ 214825 w 1901126"/>
              <a:gd name="connsiteY244" fmla="*/ 429636 h 1901195"/>
              <a:gd name="connsiteX245" fmla="*/ 397351 w 1901126"/>
              <a:gd name="connsiteY245" fmla="*/ 429636 h 1901195"/>
              <a:gd name="connsiteX246" fmla="*/ 397351 w 1901126"/>
              <a:gd name="connsiteY246" fmla="*/ 612287 h 1901195"/>
              <a:gd name="connsiteX247" fmla="*/ 214825 w 1901126"/>
              <a:gd name="connsiteY247" fmla="*/ 612287 h 1901195"/>
              <a:gd name="connsiteX248" fmla="*/ 0 w 1901126"/>
              <a:gd name="connsiteY248" fmla="*/ 429636 h 1901195"/>
              <a:gd name="connsiteX249" fmla="*/ 182526 w 1901126"/>
              <a:gd name="connsiteY249" fmla="*/ 429636 h 1901195"/>
              <a:gd name="connsiteX250" fmla="*/ 182526 w 1901126"/>
              <a:gd name="connsiteY250" fmla="*/ 612287 h 1901195"/>
              <a:gd name="connsiteX251" fmla="*/ 0 w 1901126"/>
              <a:gd name="connsiteY251" fmla="*/ 612287 h 1901195"/>
              <a:gd name="connsiteX252" fmla="*/ 1718600 w 1901126"/>
              <a:gd name="connsiteY252" fmla="*/ 214818 h 1901195"/>
              <a:gd name="connsiteX253" fmla="*/ 1901126 w 1901126"/>
              <a:gd name="connsiteY253" fmla="*/ 214818 h 1901195"/>
              <a:gd name="connsiteX254" fmla="*/ 1901126 w 1901126"/>
              <a:gd name="connsiteY254" fmla="*/ 397469 h 1901195"/>
              <a:gd name="connsiteX255" fmla="*/ 1718600 w 1901126"/>
              <a:gd name="connsiteY255" fmla="*/ 397469 h 1901195"/>
              <a:gd name="connsiteX256" fmla="*/ 1503775 w 1901126"/>
              <a:gd name="connsiteY256" fmla="*/ 214818 h 1901195"/>
              <a:gd name="connsiteX257" fmla="*/ 1686301 w 1901126"/>
              <a:gd name="connsiteY257" fmla="*/ 214818 h 1901195"/>
              <a:gd name="connsiteX258" fmla="*/ 1686301 w 1901126"/>
              <a:gd name="connsiteY258" fmla="*/ 397469 h 1901195"/>
              <a:gd name="connsiteX259" fmla="*/ 1503775 w 1901126"/>
              <a:gd name="connsiteY259" fmla="*/ 397469 h 1901195"/>
              <a:gd name="connsiteX260" fmla="*/ 1288950 w 1901126"/>
              <a:gd name="connsiteY260" fmla="*/ 214818 h 1901195"/>
              <a:gd name="connsiteX261" fmla="*/ 1471476 w 1901126"/>
              <a:gd name="connsiteY261" fmla="*/ 214818 h 1901195"/>
              <a:gd name="connsiteX262" fmla="*/ 1471476 w 1901126"/>
              <a:gd name="connsiteY262" fmla="*/ 397469 h 1901195"/>
              <a:gd name="connsiteX263" fmla="*/ 1288950 w 1901126"/>
              <a:gd name="connsiteY263" fmla="*/ 397469 h 1901195"/>
              <a:gd name="connsiteX264" fmla="*/ 1074125 w 1901126"/>
              <a:gd name="connsiteY264" fmla="*/ 214818 h 1901195"/>
              <a:gd name="connsiteX265" fmla="*/ 1256651 w 1901126"/>
              <a:gd name="connsiteY265" fmla="*/ 214818 h 1901195"/>
              <a:gd name="connsiteX266" fmla="*/ 1256651 w 1901126"/>
              <a:gd name="connsiteY266" fmla="*/ 397469 h 1901195"/>
              <a:gd name="connsiteX267" fmla="*/ 1074125 w 1901126"/>
              <a:gd name="connsiteY267" fmla="*/ 397469 h 1901195"/>
              <a:gd name="connsiteX268" fmla="*/ 859300 w 1901126"/>
              <a:gd name="connsiteY268" fmla="*/ 214818 h 1901195"/>
              <a:gd name="connsiteX269" fmla="*/ 1041826 w 1901126"/>
              <a:gd name="connsiteY269" fmla="*/ 214818 h 1901195"/>
              <a:gd name="connsiteX270" fmla="*/ 1041826 w 1901126"/>
              <a:gd name="connsiteY270" fmla="*/ 397469 h 1901195"/>
              <a:gd name="connsiteX271" fmla="*/ 859300 w 1901126"/>
              <a:gd name="connsiteY271" fmla="*/ 397469 h 1901195"/>
              <a:gd name="connsiteX272" fmla="*/ 644475 w 1901126"/>
              <a:gd name="connsiteY272" fmla="*/ 214818 h 1901195"/>
              <a:gd name="connsiteX273" fmla="*/ 827001 w 1901126"/>
              <a:gd name="connsiteY273" fmla="*/ 214818 h 1901195"/>
              <a:gd name="connsiteX274" fmla="*/ 827001 w 1901126"/>
              <a:gd name="connsiteY274" fmla="*/ 397469 h 1901195"/>
              <a:gd name="connsiteX275" fmla="*/ 644475 w 1901126"/>
              <a:gd name="connsiteY275" fmla="*/ 397469 h 1901195"/>
              <a:gd name="connsiteX276" fmla="*/ 429650 w 1901126"/>
              <a:gd name="connsiteY276" fmla="*/ 214818 h 1901195"/>
              <a:gd name="connsiteX277" fmla="*/ 612176 w 1901126"/>
              <a:gd name="connsiteY277" fmla="*/ 214818 h 1901195"/>
              <a:gd name="connsiteX278" fmla="*/ 612176 w 1901126"/>
              <a:gd name="connsiteY278" fmla="*/ 397469 h 1901195"/>
              <a:gd name="connsiteX279" fmla="*/ 429650 w 1901126"/>
              <a:gd name="connsiteY279" fmla="*/ 397469 h 1901195"/>
              <a:gd name="connsiteX280" fmla="*/ 214825 w 1901126"/>
              <a:gd name="connsiteY280" fmla="*/ 214818 h 1901195"/>
              <a:gd name="connsiteX281" fmla="*/ 397351 w 1901126"/>
              <a:gd name="connsiteY281" fmla="*/ 214818 h 1901195"/>
              <a:gd name="connsiteX282" fmla="*/ 397351 w 1901126"/>
              <a:gd name="connsiteY282" fmla="*/ 397469 h 1901195"/>
              <a:gd name="connsiteX283" fmla="*/ 214825 w 1901126"/>
              <a:gd name="connsiteY283" fmla="*/ 397469 h 1901195"/>
              <a:gd name="connsiteX284" fmla="*/ 0 w 1901126"/>
              <a:gd name="connsiteY284" fmla="*/ 214818 h 1901195"/>
              <a:gd name="connsiteX285" fmla="*/ 182526 w 1901126"/>
              <a:gd name="connsiteY285" fmla="*/ 214818 h 1901195"/>
              <a:gd name="connsiteX286" fmla="*/ 182526 w 1901126"/>
              <a:gd name="connsiteY286" fmla="*/ 397469 h 1901195"/>
              <a:gd name="connsiteX287" fmla="*/ 0 w 1901126"/>
              <a:gd name="connsiteY287" fmla="*/ 397469 h 1901195"/>
              <a:gd name="connsiteX288" fmla="*/ 1718600 w 1901126"/>
              <a:gd name="connsiteY288" fmla="*/ 0 h 1901195"/>
              <a:gd name="connsiteX289" fmla="*/ 1901126 w 1901126"/>
              <a:gd name="connsiteY289" fmla="*/ 0 h 1901195"/>
              <a:gd name="connsiteX290" fmla="*/ 1901126 w 1901126"/>
              <a:gd name="connsiteY290" fmla="*/ 182651 h 1901195"/>
              <a:gd name="connsiteX291" fmla="*/ 1718600 w 1901126"/>
              <a:gd name="connsiteY291" fmla="*/ 182651 h 1901195"/>
              <a:gd name="connsiteX292" fmla="*/ 1503775 w 1901126"/>
              <a:gd name="connsiteY292" fmla="*/ 0 h 1901195"/>
              <a:gd name="connsiteX293" fmla="*/ 1686301 w 1901126"/>
              <a:gd name="connsiteY293" fmla="*/ 0 h 1901195"/>
              <a:gd name="connsiteX294" fmla="*/ 1686301 w 1901126"/>
              <a:gd name="connsiteY294" fmla="*/ 182651 h 1901195"/>
              <a:gd name="connsiteX295" fmla="*/ 1503775 w 1901126"/>
              <a:gd name="connsiteY295" fmla="*/ 182651 h 1901195"/>
              <a:gd name="connsiteX296" fmla="*/ 1288950 w 1901126"/>
              <a:gd name="connsiteY296" fmla="*/ 0 h 1901195"/>
              <a:gd name="connsiteX297" fmla="*/ 1471476 w 1901126"/>
              <a:gd name="connsiteY297" fmla="*/ 0 h 1901195"/>
              <a:gd name="connsiteX298" fmla="*/ 1471476 w 1901126"/>
              <a:gd name="connsiteY298" fmla="*/ 182651 h 1901195"/>
              <a:gd name="connsiteX299" fmla="*/ 1288950 w 1901126"/>
              <a:gd name="connsiteY299" fmla="*/ 182651 h 1901195"/>
              <a:gd name="connsiteX300" fmla="*/ 1074125 w 1901126"/>
              <a:gd name="connsiteY300" fmla="*/ 0 h 1901195"/>
              <a:gd name="connsiteX301" fmla="*/ 1256651 w 1901126"/>
              <a:gd name="connsiteY301" fmla="*/ 0 h 1901195"/>
              <a:gd name="connsiteX302" fmla="*/ 1256651 w 1901126"/>
              <a:gd name="connsiteY302" fmla="*/ 182651 h 1901195"/>
              <a:gd name="connsiteX303" fmla="*/ 1074125 w 1901126"/>
              <a:gd name="connsiteY303" fmla="*/ 182651 h 1901195"/>
              <a:gd name="connsiteX304" fmla="*/ 859300 w 1901126"/>
              <a:gd name="connsiteY304" fmla="*/ 0 h 1901195"/>
              <a:gd name="connsiteX305" fmla="*/ 1041826 w 1901126"/>
              <a:gd name="connsiteY305" fmla="*/ 0 h 1901195"/>
              <a:gd name="connsiteX306" fmla="*/ 1041826 w 1901126"/>
              <a:gd name="connsiteY306" fmla="*/ 182651 h 1901195"/>
              <a:gd name="connsiteX307" fmla="*/ 859300 w 1901126"/>
              <a:gd name="connsiteY307" fmla="*/ 182651 h 1901195"/>
              <a:gd name="connsiteX308" fmla="*/ 644475 w 1901126"/>
              <a:gd name="connsiteY308" fmla="*/ 0 h 1901195"/>
              <a:gd name="connsiteX309" fmla="*/ 827001 w 1901126"/>
              <a:gd name="connsiteY309" fmla="*/ 0 h 1901195"/>
              <a:gd name="connsiteX310" fmla="*/ 827001 w 1901126"/>
              <a:gd name="connsiteY310" fmla="*/ 182651 h 1901195"/>
              <a:gd name="connsiteX311" fmla="*/ 644475 w 1901126"/>
              <a:gd name="connsiteY311" fmla="*/ 182651 h 1901195"/>
              <a:gd name="connsiteX312" fmla="*/ 429650 w 1901126"/>
              <a:gd name="connsiteY312" fmla="*/ 0 h 1901195"/>
              <a:gd name="connsiteX313" fmla="*/ 612176 w 1901126"/>
              <a:gd name="connsiteY313" fmla="*/ 0 h 1901195"/>
              <a:gd name="connsiteX314" fmla="*/ 612176 w 1901126"/>
              <a:gd name="connsiteY314" fmla="*/ 182651 h 1901195"/>
              <a:gd name="connsiteX315" fmla="*/ 429650 w 1901126"/>
              <a:gd name="connsiteY315" fmla="*/ 182651 h 1901195"/>
              <a:gd name="connsiteX316" fmla="*/ 214825 w 1901126"/>
              <a:gd name="connsiteY316" fmla="*/ 0 h 1901195"/>
              <a:gd name="connsiteX317" fmla="*/ 397351 w 1901126"/>
              <a:gd name="connsiteY317" fmla="*/ 0 h 1901195"/>
              <a:gd name="connsiteX318" fmla="*/ 397351 w 1901126"/>
              <a:gd name="connsiteY318" fmla="*/ 182651 h 1901195"/>
              <a:gd name="connsiteX319" fmla="*/ 214825 w 1901126"/>
              <a:gd name="connsiteY319" fmla="*/ 182651 h 1901195"/>
              <a:gd name="connsiteX320" fmla="*/ 0 w 1901126"/>
              <a:gd name="connsiteY320" fmla="*/ 0 h 1901195"/>
              <a:gd name="connsiteX321" fmla="*/ 182526 w 1901126"/>
              <a:gd name="connsiteY321" fmla="*/ 0 h 1901195"/>
              <a:gd name="connsiteX322" fmla="*/ 182526 w 1901126"/>
              <a:gd name="connsiteY322" fmla="*/ 182651 h 1901195"/>
              <a:gd name="connsiteX323" fmla="*/ 0 w 1901126"/>
              <a:gd name="connsiteY323" fmla="*/ 182651 h 190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1901126" h="1901195">
                <a:moveTo>
                  <a:pt x="1718600" y="1718544"/>
                </a:moveTo>
                <a:lnTo>
                  <a:pt x="1901126" y="1718544"/>
                </a:lnTo>
                <a:lnTo>
                  <a:pt x="1901126" y="1901195"/>
                </a:lnTo>
                <a:lnTo>
                  <a:pt x="1718600" y="1901195"/>
                </a:lnTo>
                <a:close/>
                <a:moveTo>
                  <a:pt x="1503775" y="1718544"/>
                </a:moveTo>
                <a:lnTo>
                  <a:pt x="1686301" y="1718544"/>
                </a:lnTo>
                <a:lnTo>
                  <a:pt x="1686301" y="1901195"/>
                </a:lnTo>
                <a:lnTo>
                  <a:pt x="1503775" y="1901195"/>
                </a:lnTo>
                <a:close/>
                <a:moveTo>
                  <a:pt x="1288950" y="1718544"/>
                </a:moveTo>
                <a:lnTo>
                  <a:pt x="1471476" y="1718544"/>
                </a:lnTo>
                <a:lnTo>
                  <a:pt x="1471476" y="1901195"/>
                </a:lnTo>
                <a:lnTo>
                  <a:pt x="1288950" y="1901195"/>
                </a:lnTo>
                <a:close/>
                <a:moveTo>
                  <a:pt x="1074125" y="1718544"/>
                </a:moveTo>
                <a:lnTo>
                  <a:pt x="1256651" y="1718544"/>
                </a:lnTo>
                <a:lnTo>
                  <a:pt x="1256651" y="1901195"/>
                </a:lnTo>
                <a:lnTo>
                  <a:pt x="1074125" y="1901195"/>
                </a:lnTo>
                <a:close/>
                <a:moveTo>
                  <a:pt x="859300" y="1718544"/>
                </a:moveTo>
                <a:lnTo>
                  <a:pt x="1041826" y="1718544"/>
                </a:lnTo>
                <a:lnTo>
                  <a:pt x="1041826" y="1901195"/>
                </a:lnTo>
                <a:lnTo>
                  <a:pt x="859300" y="1901195"/>
                </a:lnTo>
                <a:close/>
                <a:moveTo>
                  <a:pt x="644475" y="1718544"/>
                </a:moveTo>
                <a:lnTo>
                  <a:pt x="827001" y="1718544"/>
                </a:lnTo>
                <a:lnTo>
                  <a:pt x="827001" y="1901195"/>
                </a:lnTo>
                <a:lnTo>
                  <a:pt x="644475" y="1901195"/>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1718600" y="1503726"/>
                </a:moveTo>
                <a:lnTo>
                  <a:pt x="1901126" y="1503726"/>
                </a:lnTo>
                <a:lnTo>
                  <a:pt x="1901126" y="1686377"/>
                </a:lnTo>
                <a:lnTo>
                  <a:pt x="1718600" y="1686377"/>
                </a:lnTo>
                <a:close/>
                <a:moveTo>
                  <a:pt x="1503775" y="1503726"/>
                </a:moveTo>
                <a:lnTo>
                  <a:pt x="1686301" y="1503726"/>
                </a:lnTo>
                <a:lnTo>
                  <a:pt x="1686301" y="1686377"/>
                </a:lnTo>
                <a:lnTo>
                  <a:pt x="1503775" y="1686377"/>
                </a:lnTo>
                <a:close/>
                <a:moveTo>
                  <a:pt x="1288950" y="1503726"/>
                </a:moveTo>
                <a:lnTo>
                  <a:pt x="1471476" y="1503726"/>
                </a:lnTo>
                <a:lnTo>
                  <a:pt x="1471476" y="1686377"/>
                </a:lnTo>
                <a:lnTo>
                  <a:pt x="1288950" y="1686377"/>
                </a:lnTo>
                <a:close/>
                <a:moveTo>
                  <a:pt x="1074125" y="1503726"/>
                </a:moveTo>
                <a:lnTo>
                  <a:pt x="1256651" y="1503726"/>
                </a:lnTo>
                <a:lnTo>
                  <a:pt x="1256651" y="1686377"/>
                </a:lnTo>
                <a:lnTo>
                  <a:pt x="1074125" y="1686377"/>
                </a:lnTo>
                <a:close/>
                <a:moveTo>
                  <a:pt x="859300" y="1503726"/>
                </a:moveTo>
                <a:lnTo>
                  <a:pt x="1041826" y="1503726"/>
                </a:lnTo>
                <a:lnTo>
                  <a:pt x="1041826" y="1686377"/>
                </a:lnTo>
                <a:lnTo>
                  <a:pt x="859300" y="1686377"/>
                </a:lnTo>
                <a:close/>
                <a:moveTo>
                  <a:pt x="644475" y="1503726"/>
                </a:moveTo>
                <a:lnTo>
                  <a:pt x="827001" y="1503726"/>
                </a:lnTo>
                <a:lnTo>
                  <a:pt x="827001" y="1686377"/>
                </a:lnTo>
                <a:lnTo>
                  <a:pt x="644475" y="1686377"/>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1718600" y="1288908"/>
                </a:moveTo>
                <a:lnTo>
                  <a:pt x="1901126" y="1288908"/>
                </a:lnTo>
                <a:lnTo>
                  <a:pt x="1901126" y="1471559"/>
                </a:lnTo>
                <a:lnTo>
                  <a:pt x="1718600" y="1471559"/>
                </a:lnTo>
                <a:close/>
                <a:moveTo>
                  <a:pt x="1503775" y="1288908"/>
                </a:moveTo>
                <a:lnTo>
                  <a:pt x="1686301" y="1288908"/>
                </a:lnTo>
                <a:lnTo>
                  <a:pt x="1686301" y="1471559"/>
                </a:lnTo>
                <a:lnTo>
                  <a:pt x="1503775" y="1471559"/>
                </a:lnTo>
                <a:close/>
                <a:moveTo>
                  <a:pt x="1288950" y="1288908"/>
                </a:moveTo>
                <a:lnTo>
                  <a:pt x="1471476" y="1288908"/>
                </a:lnTo>
                <a:lnTo>
                  <a:pt x="1471476" y="1471559"/>
                </a:lnTo>
                <a:lnTo>
                  <a:pt x="1288950" y="1471559"/>
                </a:lnTo>
                <a:close/>
                <a:moveTo>
                  <a:pt x="1074125" y="1288908"/>
                </a:moveTo>
                <a:lnTo>
                  <a:pt x="1256651" y="1288908"/>
                </a:lnTo>
                <a:lnTo>
                  <a:pt x="1256651" y="1471559"/>
                </a:lnTo>
                <a:lnTo>
                  <a:pt x="1074125" y="1471559"/>
                </a:lnTo>
                <a:close/>
                <a:moveTo>
                  <a:pt x="859300" y="1288908"/>
                </a:moveTo>
                <a:lnTo>
                  <a:pt x="1041826" y="1288908"/>
                </a:lnTo>
                <a:lnTo>
                  <a:pt x="1041826" y="1471559"/>
                </a:lnTo>
                <a:lnTo>
                  <a:pt x="859300" y="1471559"/>
                </a:lnTo>
                <a:close/>
                <a:moveTo>
                  <a:pt x="644475" y="1288908"/>
                </a:moveTo>
                <a:lnTo>
                  <a:pt x="827001" y="1288908"/>
                </a:lnTo>
                <a:lnTo>
                  <a:pt x="827001" y="1471559"/>
                </a:lnTo>
                <a:lnTo>
                  <a:pt x="644475"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0" y="1074090"/>
                </a:moveTo>
                <a:lnTo>
                  <a:pt x="1901126" y="1074090"/>
                </a:lnTo>
                <a:lnTo>
                  <a:pt x="1901126" y="1256741"/>
                </a:lnTo>
                <a:lnTo>
                  <a:pt x="1718600" y="1256741"/>
                </a:lnTo>
                <a:close/>
                <a:moveTo>
                  <a:pt x="1503775" y="1074090"/>
                </a:moveTo>
                <a:lnTo>
                  <a:pt x="1686301" y="1074090"/>
                </a:lnTo>
                <a:lnTo>
                  <a:pt x="1686301" y="1256741"/>
                </a:lnTo>
                <a:lnTo>
                  <a:pt x="1503775" y="1256741"/>
                </a:lnTo>
                <a:close/>
                <a:moveTo>
                  <a:pt x="1288950" y="1074090"/>
                </a:moveTo>
                <a:lnTo>
                  <a:pt x="1471476" y="1074090"/>
                </a:lnTo>
                <a:lnTo>
                  <a:pt x="1471476" y="1256741"/>
                </a:lnTo>
                <a:lnTo>
                  <a:pt x="1288950" y="1256741"/>
                </a:lnTo>
                <a:close/>
                <a:moveTo>
                  <a:pt x="1074125" y="1074090"/>
                </a:moveTo>
                <a:lnTo>
                  <a:pt x="1256651" y="1074090"/>
                </a:lnTo>
                <a:lnTo>
                  <a:pt x="1256651" y="1256741"/>
                </a:lnTo>
                <a:lnTo>
                  <a:pt x="1074125" y="1256741"/>
                </a:lnTo>
                <a:close/>
                <a:moveTo>
                  <a:pt x="859300" y="1074090"/>
                </a:moveTo>
                <a:lnTo>
                  <a:pt x="1041826" y="1074090"/>
                </a:lnTo>
                <a:lnTo>
                  <a:pt x="1041826" y="1256741"/>
                </a:lnTo>
                <a:lnTo>
                  <a:pt x="859300" y="1256741"/>
                </a:lnTo>
                <a:close/>
                <a:moveTo>
                  <a:pt x="644475" y="1074090"/>
                </a:moveTo>
                <a:lnTo>
                  <a:pt x="827001" y="1074090"/>
                </a:lnTo>
                <a:lnTo>
                  <a:pt x="827001" y="1256741"/>
                </a:lnTo>
                <a:lnTo>
                  <a:pt x="644475" y="1256741"/>
                </a:lnTo>
                <a:close/>
                <a:moveTo>
                  <a:pt x="429650" y="1074090"/>
                </a:moveTo>
                <a:lnTo>
                  <a:pt x="612176" y="1074090"/>
                </a:lnTo>
                <a:lnTo>
                  <a:pt x="612176" y="1256741"/>
                </a:lnTo>
                <a:lnTo>
                  <a:pt x="429650" y="1256741"/>
                </a:lnTo>
                <a:close/>
                <a:moveTo>
                  <a:pt x="214825" y="1074090"/>
                </a:moveTo>
                <a:lnTo>
                  <a:pt x="397351" y="1074090"/>
                </a:lnTo>
                <a:lnTo>
                  <a:pt x="397351" y="1256741"/>
                </a:lnTo>
                <a:lnTo>
                  <a:pt x="214825" y="1256741"/>
                </a:lnTo>
                <a:close/>
                <a:moveTo>
                  <a:pt x="0" y="1074090"/>
                </a:moveTo>
                <a:lnTo>
                  <a:pt x="182526" y="1074090"/>
                </a:lnTo>
                <a:lnTo>
                  <a:pt x="182526" y="1256741"/>
                </a:lnTo>
                <a:lnTo>
                  <a:pt x="0" y="1256741"/>
                </a:lnTo>
                <a:close/>
                <a:moveTo>
                  <a:pt x="1718600" y="859272"/>
                </a:moveTo>
                <a:lnTo>
                  <a:pt x="1901126" y="859272"/>
                </a:lnTo>
                <a:lnTo>
                  <a:pt x="1901126" y="1041923"/>
                </a:lnTo>
                <a:lnTo>
                  <a:pt x="1718600" y="1041923"/>
                </a:lnTo>
                <a:close/>
                <a:moveTo>
                  <a:pt x="1503775" y="859272"/>
                </a:moveTo>
                <a:lnTo>
                  <a:pt x="1686301" y="859272"/>
                </a:lnTo>
                <a:lnTo>
                  <a:pt x="1686301" y="1041923"/>
                </a:lnTo>
                <a:lnTo>
                  <a:pt x="1503775" y="1041923"/>
                </a:lnTo>
                <a:close/>
                <a:moveTo>
                  <a:pt x="1288950" y="859272"/>
                </a:moveTo>
                <a:lnTo>
                  <a:pt x="1471476" y="859272"/>
                </a:lnTo>
                <a:lnTo>
                  <a:pt x="1471476" y="1041923"/>
                </a:lnTo>
                <a:lnTo>
                  <a:pt x="1288950" y="1041923"/>
                </a:lnTo>
                <a:close/>
                <a:moveTo>
                  <a:pt x="1074125" y="859272"/>
                </a:moveTo>
                <a:lnTo>
                  <a:pt x="1256651" y="859272"/>
                </a:lnTo>
                <a:lnTo>
                  <a:pt x="1256651" y="1041923"/>
                </a:lnTo>
                <a:lnTo>
                  <a:pt x="1074125" y="1041923"/>
                </a:lnTo>
                <a:close/>
                <a:moveTo>
                  <a:pt x="859300" y="859272"/>
                </a:moveTo>
                <a:lnTo>
                  <a:pt x="1041826" y="859272"/>
                </a:lnTo>
                <a:lnTo>
                  <a:pt x="1041826" y="1041923"/>
                </a:lnTo>
                <a:lnTo>
                  <a:pt x="859300" y="1041923"/>
                </a:lnTo>
                <a:close/>
                <a:moveTo>
                  <a:pt x="644475" y="859272"/>
                </a:moveTo>
                <a:lnTo>
                  <a:pt x="827001" y="859272"/>
                </a:lnTo>
                <a:lnTo>
                  <a:pt x="827001" y="1041923"/>
                </a:lnTo>
                <a:lnTo>
                  <a:pt x="644475" y="1041923"/>
                </a:lnTo>
                <a:close/>
                <a:moveTo>
                  <a:pt x="429650" y="859272"/>
                </a:moveTo>
                <a:lnTo>
                  <a:pt x="612176" y="859272"/>
                </a:lnTo>
                <a:lnTo>
                  <a:pt x="612176" y="1041923"/>
                </a:lnTo>
                <a:lnTo>
                  <a:pt x="429650" y="1041923"/>
                </a:lnTo>
                <a:close/>
                <a:moveTo>
                  <a:pt x="214825" y="859272"/>
                </a:moveTo>
                <a:lnTo>
                  <a:pt x="397351" y="859272"/>
                </a:lnTo>
                <a:lnTo>
                  <a:pt x="397351" y="1041923"/>
                </a:lnTo>
                <a:lnTo>
                  <a:pt x="214825" y="1041923"/>
                </a:lnTo>
                <a:close/>
                <a:moveTo>
                  <a:pt x="0" y="859272"/>
                </a:moveTo>
                <a:lnTo>
                  <a:pt x="182526" y="859272"/>
                </a:lnTo>
                <a:lnTo>
                  <a:pt x="182526" y="1041923"/>
                </a:lnTo>
                <a:lnTo>
                  <a:pt x="0" y="1041923"/>
                </a:lnTo>
                <a:close/>
                <a:moveTo>
                  <a:pt x="1718600" y="644454"/>
                </a:moveTo>
                <a:lnTo>
                  <a:pt x="1901126" y="644454"/>
                </a:lnTo>
                <a:lnTo>
                  <a:pt x="1901126" y="827105"/>
                </a:lnTo>
                <a:lnTo>
                  <a:pt x="1718600" y="827105"/>
                </a:lnTo>
                <a:close/>
                <a:moveTo>
                  <a:pt x="1503775" y="644454"/>
                </a:moveTo>
                <a:lnTo>
                  <a:pt x="1686301" y="644454"/>
                </a:lnTo>
                <a:lnTo>
                  <a:pt x="1686301" y="827105"/>
                </a:lnTo>
                <a:lnTo>
                  <a:pt x="1503775" y="827105"/>
                </a:lnTo>
                <a:close/>
                <a:moveTo>
                  <a:pt x="1288950" y="644454"/>
                </a:moveTo>
                <a:lnTo>
                  <a:pt x="1471476" y="644454"/>
                </a:lnTo>
                <a:lnTo>
                  <a:pt x="1471476" y="827105"/>
                </a:lnTo>
                <a:lnTo>
                  <a:pt x="1288950" y="827105"/>
                </a:lnTo>
                <a:close/>
                <a:moveTo>
                  <a:pt x="1074125" y="644454"/>
                </a:moveTo>
                <a:lnTo>
                  <a:pt x="1256651" y="644454"/>
                </a:lnTo>
                <a:lnTo>
                  <a:pt x="1256651" y="827105"/>
                </a:lnTo>
                <a:lnTo>
                  <a:pt x="1074125" y="827105"/>
                </a:lnTo>
                <a:close/>
                <a:moveTo>
                  <a:pt x="859300" y="644454"/>
                </a:moveTo>
                <a:lnTo>
                  <a:pt x="1041826" y="644454"/>
                </a:lnTo>
                <a:lnTo>
                  <a:pt x="1041826" y="827105"/>
                </a:lnTo>
                <a:lnTo>
                  <a:pt x="859300" y="827105"/>
                </a:lnTo>
                <a:close/>
                <a:moveTo>
                  <a:pt x="644475" y="644454"/>
                </a:moveTo>
                <a:lnTo>
                  <a:pt x="827001" y="644454"/>
                </a:lnTo>
                <a:lnTo>
                  <a:pt x="827001" y="827105"/>
                </a:lnTo>
                <a:lnTo>
                  <a:pt x="644475" y="827105"/>
                </a:lnTo>
                <a:close/>
                <a:moveTo>
                  <a:pt x="429650" y="644454"/>
                </a:moveTo>
                <a:lnTo>
                  <a:pt x="612176" y="644454"/>
                </a:lnTo>
                <a:lnTo>
                  <a:pt x="612176" y="827105"/>
                </a:lnTo>
                <a:lnTo>
                  <a:pt x="429650" y="827105"/>
                </a:lnTo>
                <a:close/>
                <a:moveTo>
                  <a:pt x="214825" y="644454"/>
                </a:moveTo>
                <a:lnTo>
                  <a:pt x="397351" y="644454"/>
                </a:lnTo>
                <a:lnTo>
                  <a:pt x="397351" y="827105"/>
                </a:lnTo>
                <a:lnTo>
                  <a:pt x="214825" y="827105"/>
                </a:lnTo>
                <a:close/>
                <a:moveTo>
                  <a:pt x="0" y="644454"/>
                </a:moveTo>
                <a:lnTo>
                  <a:pt x="182526" y="644454"/>
                </a:lnTo>
                <a:lnTo>
                  <a:pt x="182526" y="827105"/>
                </a:lnTo>
                <a:lnTo>
                  <a:pt x="0" y="827105"/>
                </a:lnTo>
                <a:close/>
                <a:moveTo>
                  <a:pt x="1718600" y="429636"/>
                </a:moveTo>
                <a:lnTo>
                  <a:pt x="1901126" y="429636"/>
                </a:lnTo>
                <a:lnTo>
                  <a:pt x="1901126" y="612287"/>
                </a:lnTo>
                <a:lnTo>
                  <a:pt x="1718600" y="612287"/>
                </a:lnTo>
                <a:close/>
                <a:moveTo>
                  <a:pt x="1503775" y="429636"/>
                </a:moveTo>
                <a:lnTo>
                  <a:pt x="1686301" y="429636"/>
                </a:lnTo>
                <a:lnTo>
                  <a:pt x="1686301" y="612287"/>
                </a:lnTo>
                <a:lnTo>
                  <a:pt x="1503775" y="612287"/>
                </a:lnTo>
                <a:close/>
                <a:moveTo>
                  <a:pt x="1288950" y="429636"/>
                </a:moveTo>
                <a:lnTo>
                  <a:pt x="1471476" y="429636"/>
                </a:lnTo>
                <a:lnTo>
                  <a:pt x="1471476" y="612287"/>
                </a:lnTo>
                <a:lnTo>
                  <a:pt x="1288950" y="612287"/>
                </a:lnTo>
                <a:close/>
                <a:moveTo>
                  <a:pt x="1074125" y="429636"/>
                </a:moveTo>
                <a:lnTo>
                  <a:pt x="1256651" y="429636"/>
                </a:lnTo>
                <a:lnTo>
                  <a:pt x="1256651" y="612287"/>
                </a:lnTo>
                <a:lnTo>
                  <a:pt x="1074125" y="612287"/>
                </a:lnTo>
                <a:close/>
                <a:moveTo>
                  <a:pt x="859300" y="429636"/>
                </a:moveTo>
                <a:lnTo>
                  <a:pt x="1041826" y="429636"/>
                </a:lnTo>
                <a:lnTo>
                  <a:pt x="1041826" y="612287"/>
                </a:lnTo>
                <a:lnTo>
                  <a:pt x="859300" y="612287"/>
                </a:lnTo>
                <a:close/>
                <a:moveTo>
                  <a:pt x="644475" y="429636"/>
                </a:moveTo>
                <a:lnTo>
                  <a:pt x="827001" y="429636"/>
                </a:lnTo>
                <a:lnTo>
                  <a:pt x="827001" y="612287"/>
                </a:lnTo>
                <a:lnTo>
                  <a:pt x="644475" y="612287"/>
                </a:lnTo>
                <a:close/>
                <a:moveTo>
                  <a:pt x="429650" y="429636"/>
                </a:moveTo>
                <a:lnTo>
                  <a:pt x="612176" y="429636"/>
                </a:lnTo>
                <a:lnTo>
                  <a:pt x="612176" y="612287"/>
                </a:lnTo>
                <a:lnTo>
                  <a:pt x="429650" y="612287"/>
                </a:lnTo>
                <a:close/>
                <a:moveTo>
                  <a:pt x="214825" y="429636"/>
                </a:moveTo>
                <a:lnTo>
                  <a:pt x="397351" y="429636"/>
                </a:lnTo>
                <a:lnTo>
                  <a:pt x="397351" y="612287"/>
                </a:lnTo>
                <a:lnTo>
                  <a:pt x="214825" y="612287"/>
                </a:lnTo>
                <a:close/>
                <a:moveTo>
                  <a:pt x="0" y="429636"/>
                </a:moveTo>
                <a:lnTo>
                  <a:pt x="182526" y="429636"/>
                </a:lnTo>
                <a:lnTo>
                  <a:pt x="182526" y="612287"/>
                </a:lnTo>
                <a:lnTo>
                  <a:pt x="0" y="612287"/>
                </a:lnTo>
                <a:close/>
                <a:moveTo>
                  <a:pt x="1718600" y="214818"/>
                </a:moveTo>
                <a:lnTo>
                  <a:pt x="1901126" y="214818"/>
                </a:lnTo>
                <a:lnTo>
                  <a:pt x="1901126" y="397469"/>
                </a:lnTo>
                <a:lnTo>
                  <a:pt x="1718600" y="397469"/>
                </a:lnTo>
                <a:close/>
                <a:moveTo>
                  <a:pt x="1503775" y="214818"/>
                </a:moveTo>
                <a:lnTo>
                  <a:pt x="1686301" y="214818"/>
                </a:lnTo>
                <a:lnTo>
                  <a:pt x="1686301" y="397469"/>
                </a:lnTo>
                <a:lnTo>
                  <a:pt x="1503775" y="397469"/>
                </a:lnTo>
                <a:close/>
                <a:moveTo>
                  <a:pt x="1288950" y="214818"/>
                </a:moveTo>
                <a:lnTo>
                  <a:pt x="1471476" y="214818"/>
                </a:lnTo>
                <a:lnTo>
                  <a:pt x="1471476" y="397469"/>
                </a:lnTo>
                <a:lnTo>
                  <a:pt x="1288950" y="397469"/>
                </a:lnTo>
                <a:close/>
                <a:moveTo>
                  <a:pt x="1074125" y="214818"/>
                </a:moveTo>
                <a:lnTo>
                  <a:pt x="1256651" y="214818"/>
                </a:lnTo>
                <a:lnTo>
                  <a:pt x="1256651" y="397469"/>
                </a:lnTo>
                <a:lnTo>
                  <a:pt x="1074125" y="397469"/>
                </a:lnTo>
                <a:close/>
                <a:moveTo>
                  <a:pt x="859300" y="214818"/>
                </a:moveTo>
                <a:lnTo>
                  <a:pt x="1041826" y="214818"/>
                </a:lnTo>
                <a:lnTo>
                  <a:pt x="1041826" y="397469"/>
                </a:lnTo>
                <a:lnTo>
                  <a:pt x="859300" y="397469"/>
                </a:lnTo>
                <a:close/>
                <a:moveTo>
                  <a:pt x="644475" y="214818"/>
                </a:moveTo>
                <a:lnTo>
                  <a:pt x="827001" y="214818"/>
                </a:lnTo>
                <a:lnTo>
                  <a:pt x="827001" y="397469"/>
                </a:lnTo>
                <a:lnTo>
                  <a:pt x="644475"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0"/>
                </a:moveTo>
                <a:lnTo>
                  <a:pt x="1901126" y="0"/>
                </a:lnTo>
                <a:lnTo>
                  <a:pt x="1901126" y="182651"/>
                </a:lnTo>
                <a:lnTo>
                  <a:pt x="1718600" y="182651"/>
                </a:lnTo>
                <a:close/>
                <a:moveTo>
                  <a:pt x="1503775" y="0"/>
                </a:moveTo>
                <a:lnTo>
                  <a:pt x="1686301" y="0"/>
                </a:lnTo>
                <a:lnTo>
                  <a:pt x="1686301" y="182651"/>
                </a:lnTo>
                <a:lnTo>
                  <a:pt x="1503775" y="182651"/>
                </a:lnTo>
                <a:close/>
                <a:moveTo>
                  <a:pt x="1288950" y="0"/>
                </a:moveTo>
                <a:lnTo>
                  <a:pt x="1471476" y="0"/>
                </a:lnTo>
                <a:lnTo>
                  <a:pt x="1471476" y="182651"/>
                </a:lnTo>
                <a:lnTo>
                  <a:pt x="1288950" y="182651"/>
                </a:lnTo>
                <a:close/>
                <a:moveTo>
                  <a:pt x="1074125" y="0"/>
                </a:moveTo>
                <a:lnTo>
                  <a:pt x="1256651" y="0"/>
                </a:lnTo>
                <a:lnTo>
                  <a:pt x="1256651" y="182651"/>
                </a:lnTo>
                <a:lnTo>
                  <a:pt x="1074125" y="182651"/>
                </a:lnTo>
                <a:close/>
                <a:moveTo>
                  <a:pt x="859300" y="0"/>
                </a:moveTo>
                <a:lnTo>
                  <a:pt x="1041826" y="0"/>
                </a:lnTo>
                <a:lnTo>
                  <a:pt x="1041826" y="182651"/>
                </a:lnTo>
                <a:lnTo>
                  <a:pt x="859300" y="182651"/>
                </a:lnTo>
                <a:close/>
                <a:moveTo>
                  <a:pt x="644475" y="0"/>
                </a:moveTo>
                <a:lnTo>
                  <a:pt x="827001" y="0"/>
                </a:lnTo>
                <a:lnTo>
                  <a:pt x="827001" y="182651"/>
                </a:lnTo>
                <a:lnTo>
                  <a:pt x="644475"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266" name="TextBox 265"/>
          <p:cNvSpPr txBox="1"/>
          <p:nvPr/>
        </p:nvSpPr>
        <p:spPr>
          <a:xfrm>
            <a:off x="5934172" y="6473112"/>
            <a:ext cx="3134192" cy="307777"/>
          </a:xfrm>
          <a:prstGeom prst="rect">
            <a:avLst/>
          </a:prstGeom>
          <a:solidFill>
            <a:schemeClr val="bg1"/>
          </a:solidFill>
          <a:ln>
            <a:noFill/>
          </a:ln>
        </p:spPr>
        <p:txBody>
          <a:bodyPr wrap="none" rtlCol="0" anchor="ctr">
            <a:spAutoFit/>
          </a:bodyPr>
          <a:lstStyle/>
          <a:p>
            <a:pPr algn="r"/>
            <a:r>
              <a:rPr lang="en-US" sz="1400" dirty="0" smtClean="0">
                <a:latin typeface="Frutiger LT Std 45 Light" charset="0"/>
                <a:ea typeface="Frutiger LT Std 45 Light" charset="0"/>
                <a:cs typeface="Frutiger LT Std 45 Light" charset="0"/>
              </a:rPr>
              <a:t>[Nehab, Maximo, Lima &amp; Hoppe 2011]</a:t>
            </a:r>
            <a:endParaRPr lang="en-US" sz="1400" dirty="0">
              <a:latin typeface="Frutiger LT Std 45 Light" charset="0"/>
              <a:ea typeface="Frutiger LT Std 45 Light" charset="0"/>
              <a:cs typeface="Frutiger LT Std 45 Light" charset="0"/>
            </a:endParaRPr>
          </a:p>
        </p:txBody>
      </p:sp>
    </p:spTree>
    <p:extLst>
      <p:ext uri="{BB962C8B-B14F-4D97-AF65-F5344CB8AC3E}">
        <p14:creationId xmlns:p14="http://schemas.microsoft.com/office/powerpoint/2010/main" val="1429608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Freeform 385"/>
          <p:cNvSpPr/>
          <p:nvPr/>
        </p:nvSpPr>
        <p:spPr>
          <a:xfrm>
            <a:off x="2971800" y="3908168"/>
            <a:ext cx="3190079" cy="2760469"/>
          </a:xfrm>
          <a:custGeom>
            <a:avLst/>
            <a:gdLst>
              <a:gd name="connsiteX0" fmla="*/ 1718601 w 3190079"/>
              <a:gd name="connsiteY0" fmla="*/ 2577818 h 2760469"/>
              <a:gd name="connsiteX1" fmla="*/ 1901127 w 3190079"/>
              <a:gd name="connsiteY1" fmla="*/ 2577818 h 2760469"/>
              <a:gd name="connsiteX2" fmla="*/ 1901127 w 3190079"/>
              <a:gd name="connsiteY2" fmla="*/ 2760469 h 2760469"/>
              <a:gd name="connsiteX3" fmla="*/ 1718601 w 3190079"/>
              <a:gd name="connsiteY3" fmla="*/ 2760469 h 2760469"/>
              <a:gd name="connsiteX4" fmla="*/ 1503776 w 3190079"/>
              <a:gd name="connsiteY4" fmla="*/ 2577818 h 2760469"/>
              <a:gd name="connsiteX5" fmla="*/ 1686302 w 3190079"/>
              <a:gd name="connsiteY5" fmla="*/ 2577818 h 2760469"/>
              <a:gd name="connsiteX6" fmla="*/ 1686302 w 3190079"/>
              <a:gd name="connsiteY6" fmla="*/ 2760469 h 2760469"/>
              <a:gd name="connsiteX7" fmla="*/ 1503776 w 3190079"/>
              <a:gd name="connsiteY7" fmla="*/ 2760469 h 2760469"/>
              <a:gd name="connsiteX8" fmla="*/ 1288951 w 3190079"/>
              <a:gd name="connsiteY8" fmla="*/ 2577818 h 2760469"/>
              <a:gd name="connsiteX9" fmla="*/ 1471477 w 3190079"/>
              <a:gd name="connsiteY9" fmla="*/ 2577818 h 2760469"/>
              <a:gd name="connsiteX10" fmla="*/ 1471477 w 3190079"/>
              <a:gd name="connsiteY10" fmla="*/ 2760469 h 2760469"/>
              <a:gd name="connsiteX11" fmla="*/ 1288951 w 3190079"/>
              <a:gd name="connsiteY11" fmla="*/ 2760469 h 2760469"/>
              <a:gd name="connsiteX12" fmla="*/ 3007553 w 3190079"/>
              <a:gd name="connsiteY12" fmla="*/ 2577816 h 2760469"/>
              <a:gd name="connsiteX13" fmla="*/ 3190079 w 3190079"/>
              <a:gd name="connsiteY13" fmla="*/ 2577816 h 2760469"/>
              <a:gd name="connsiteX14" fmla="*/ 3190079 w 3190079"/>
              <a:gd name="connsiteY14" fmla="*/ 2760467 h 2760469"/>
              <a:gd name="connsiteX15" fmla="*/ 3007553 w 3190079"/>
              <a:gd name="connsiteY15" fmla="*/ 2760467 h 2760469"/>
              <a:gd name="connsiteX16" fmla="*/ 2792726 w 3190079"/>
              <a:gd name="connsiteY16" fmla="*/ 2577816 h 2760469"/>
              <a:gd name="connsiteX17" fmla="*/ 2975252 w 3190079"/>
              <a:gd name="connsiteY17" fmla="*/ 2577816 h 2760469"/>
              <a:gd name="connsiteX18" fmla="*/ 2975252 w 3190079"/>
              <a:gd name="connsiteY18" fmla="*/ 2760467 h 2760469"/>
              <a:gd name="connsiteX19" fmla="*/ 2792726 w 3190079"/>
              <a:gd name="connsiteY19" fmla="*/ 2760467 h 2760469"/>
              <a:gd name="connsiteX20" fmla="*/ 2577901 w 3190079"/>
              <a:gd name="connsiteY20" fmla="*/ 2577816 h 2760469"/>
              <a:gd name="connsiteX21" fmla="*/ 2760427 w 3190079"/>
              <a:gd name="connsiteY21" fmla="*/ 2577816 h 2760469"/>
              <a:gd name="connsiteX22" fmla="*/ 2760427 w 3190079"/>
              <a:gd name="connsiteY22" fmla="*/ 2760467 h 2760469"/>
              <a:gd name="connsiteX23" fmla="*/ 2577901 w 3190079"/>
              <a:gd name="connsiteY23" fmla="*/ 2760467 h 2760469"/>
              <a:gd name="connsiteX24" fmla="*/ 429651 w 3190079"/>
              <a:gd name="connsiteY24" fmla="*/ 2577816 h 2760469"/>
              <a:gd name="connsiteX25" fmla="*/ 612177 w 3190079"/>
              <a:gd name="connsiteY25" fmla="*/ 2577816 h 2760469"/>
              <a:gd name="connsiteX26" fmla="*/ 612177 w 3190079"/>
              <a:gd name="connsiteY26" fmla="*/ 2760467 h 2760469"/>
              <a:gd name="connsiteX27" fmla="*/ 429651 w 3190079"/>
              <a:gd name="connsiteY27" fmla="*/ 2760467 h 2760469"/>
              <a:gd name="connsiteX28" fmla="*/ 214826 w 3190079"/>
              <a:gd name="connsiteY28" fmla="*/ 2577816 h 2760469"/>
              <a:gd name="connsiteX29" fmla="*/ 397352 w 3190079"/>
              <a:gd name="connsiteY29" fmla="*/ 2577816 h 2760469"/>
              <a:gd name="connsiteX30" fmla="*/ 397352 w 3190079"/>
              <a:gd name="connsiteY30" fmla="*/ 2760467 h 2760469"/>
              <a:gd name="connsiteX31" fmla="*/ 214826 w 3190079"/>
              <a:gd name="connsiteY31" fmla="*/ 2760467 h 2760469"/>
              <a:gd name="connsiteX32" fmla="*/ 1 w 3190079"/>
              <a:gd name="connsiteY32" fmla="*/ 2577816 h 2760469"/>
              <a:gd name="connsiteX33" fmla="*/ 182527 w 3190079"/>
              <a:gd name="connsiteY33" fmla="*/ 2577816 h 2760469"/>
              <a:gd name="connsiteX34" fmla="*/ 182527 w 3190079"/>
              <a:gd name="connsiteY34" fmla="*/ 2760467 h 2760469"/>
              <a:gd name="connsiteX35" fmla="*/ 1 w 3190079"/>
              <a:gd name="connsiteY35" fmla="*/ 2760467 h 2760469"/>
              <a:gd name="connsiteX36" fmla="*/ 1718600 w 3190079"/>
              <a:gd name="connsiteY36" fmla="*/ 1288910 h 2760469"/>
              <a:gd name="connsiteX37" fmla="*/ 1901126 w 3190079"/>
              <a:gd name="connsiteY37" fmla="*/ 1288910 h 2760469"/>
              <a:gd name="connsiteX38" fmla="*/ 1901126 w 3190079"/>
              <a:gd name="connsiteY38" fmla="*/ 1471561 h 2760469"/>
              <a:gd name="connsiteX39" fmla="*/ 1718600 w 3190079"/>
              <a:gd name="connsiteY39" fmla="*/ 1471561 h 2760469"/>
              <a:gd name="connsiteX40" fmla="*/ 1503775 w 3190079"/>
              <a:gd name="connsiteY40" fmla="*/ 1288910 h 2760469"/>
              <a:gd name="connsiteX41" fmla="*/ 1686301 w 3190079"/>
              <a:gd name="connsiteY41" fmla="*/ 1288910 h 2760469"/>
              <a:gd name="connsiteX42" fmla="*/ 1686301 w 3190079"/>
              <a:gd name="connsiteY42" fmla="*/ 1471561 h 2760469"/>
              <a:gd name="connsiteX43" fmla="*/ 1503775 w 3190079"/>
              <a:gd name="connsiteY43" fmla="*/ 1471561 h 2760469"/>
              <a:gd name="connsiteX44" fmla="*/ 1288950 w 3190079"/>
              <a:gd name="connsiteY44" fmla="*/ 1288910 h 2760469"/>
              <a:gd name="connsiteX45" fmla="*/ 1471476 w 3190079"/>
              <a:gd name="connsiteY45" fmla="*/ 1288910 h 2760469"/>
              <a:gd name="connsiteX46" fmla="*/ 1471476 w 3190079"/>
              <a:gd name="connsiteY46" fmla="*/ 1471561 h 2760469"/>
              <a:gd name="connsiteX47" fmla="*/ 1288950 w 3190079"/>
              <a:gd name="connsiteY47" fmla="*/ 1471561 h 2760469"/>
              <a:gd name="connsiteX48" fmla="*/ 3007552 w 3190079"/>
              <a:gd name="connsiteY48" fmla="*/ 1288908 h 2760469"/>
              <a:gd name="connsiteX49" fmla="*/ 3190078 w 3190079"/>
              <a:gd name="connsiteY49" fmla="*/ 1288908 h 2760469"/>
              <a:gd name="connsiteX50" fmla="*/ 3190078 w 3190079"/>
              <a:gd name="connsiteY50" fmla="*/ 1471559 h 2760469"/>
              <a:gd name="connsiteX51" fmla="*/ 3007552 w 3190079"/>
              <a:gd name="connsiteY51" fmla="*/ 1471559 h 2760469"/>
              <a:gd name="connsiteX52" fmla="*/ 2792725 w 3190079"/>
              <a:gd name="connsiteY52" fmla="*/ 1288908 h 2760469"/>
              <a:gd name="connsiteX53" fmla="*/ 2975251 w 3190079"/>
              <a:gd name="connsiteY53" fmla="*/ 1288908 h 2760469"/>
              <a:gd name="connsiteX54" fmla="*/ 2975251 w 3190079"/>
              <a:gd name="connsiteY54" fmla="*/ 1471559 h 2760469"/>
              <a:gd name="connsiteX55" fmla="*/ 2792725 w 3190079"/>
              <a:gd name="connsiteY55" fmla="*/ 1471559 h 2760469"/>
              <a:gd name="connsiteX56" fmla="*/ 2577900 w 3190079"/>
              <a:gd name="connsiteY56" fmla="*/ 1288908 h 2760469"/>
              <a:gd name="connsiteX57" fmla="*/ 2760426 w 3190079"/>
              <a:gd name="connsiteY57" fmla="*/ 1288908 h 2760469"/>
              <a:gd name="connsiteX58" fmla="*/ 2760426 w 3190079"/>
              <a:gd name="connsiteY58" fmla="*/ 1471559 h 2760469"/>
              <a:gd name="connsiteX59" fmla="*/ 2577900 w 3190079"/>
              <a:gd name="connsiteY59" fmla="*/ 1471559 h 2760469"/>
              <a:gd name="connsiteX60" fmla="*/ 429650 w 3190079"/>
              <a:gd name="connsiteY60" fmla="*/ 1288908 h 2760469"/>
              <a:gd name="connsiteX61" fmla="*/ 612176 w 3190079"/>
              <a:gd name="connsiteY61" fmla="*/ 1288908 h 2760469"/>
              <a:gd name="connsiteX62" fmla="*/ 612176 w 3190079"/>
              <a:gd name="connsiteY62" fmla="*/ 1471559 h 2760469"/>
              <a:gd name="connsiteX63" fmla="*/ 429650 w 3190079"/>
              <a:gd name="connsiteY63" fmla="*/ 1471559 h 2760469"/>
              <a:gd name="connsiteX64" fmla="*/ 214825 w 3190079"/>
              <a:gd name="connsiteY64" fmla="*/ 1288908 h 2760469"/>
              <a:gd name="connsiteX65" fmla="*/ 397351 w 3190079"/>
              <a:gd name="connsiteY65" fmla="*/ 1288908 h 2760469"/>
              <a:gd name="connsiteX66" fmla="*/ 397351 w 3190079"/>
              <a:gd name="connsiteY66" fmla="*/ 1471559 h 2760469"/>
              <a:gd name="connsiteX67" fmla="*/ 214825 w 3190079"/>
              <a:gd name="connsiteY67" fmla="*/ 1471559 h 2760469"/>
              <a:gd name="connsiteX68" fmla="*/ 0 w 3190079"/>
              <a:gd name="connsiteY68" fmla="*/ 1288908 h 2760469"/>
              <a:gd name="connsiteX69" fmla="*/ 182526 w 3190079"/>
              <a:gd name="connsiteY69" fmla="*/ 1288908 h 2760469"/>
              <a:gd name="connsiteX70" fmla="*/ 182526 w 3190079"/>
              <a:gd name="connsiteY70" fmla="*/ 1471559 h 2760469"/>
              <a:gd name="connsiteX71" fmla="*/ 0 w 3190079"/>
              <a:gd name="connsiteY71" fmla="*/ 1471559 h 2760469"/>
              <a:gd name="connsiteX72" fmla="*/ 1718601 w 3190079"/>
              <a:gd name="connsiteY72" fmla="*/ 2 h 2760469"/>
              <a:gd name="connsiteX73" fmla="*/ 1901127 w 3190079"/>
              <a:gd name="connsiteY73" fmla="*/ 2 h 2760469"/>
              <a:gd name="connsiteX74" fmla="*/ 1901127 w 3190079"/>
              <a:gd name="connsiteY74" fmla="*/ 182653 h 2760469"/>
              <a:gd name="connsiteX75" fmla="*/ 1718601 w 3190079"/>
              <a:gd name="connsiteY75" fmla="*/ 182653 h 2760469"/>
              <a:gd name="connsiteX76" fmla="*/ 1503776 w 3190079"/>
              <a:gd name="connsiteY76" fmla="*/ 2 h 2760469"/>
              <a:gd name="connsiteX77" fmla="*/ 1686302 w 3190079"/>
              <a:gd name="connsiteY77" fmla="*/ 2 h 2760469"/>
              <a:gd name="connsiteX78" fmla="*/ 1686302 w 3190079"/>
              <a:gd name="connsiteY78" fmla="*/ 182653 h 2760469"/>
              <a:gd name="connsiteX79" fmla="*/ 1503776 w 3190079"/>
              <a:gd name="connsiteY79" fmla="*/ 182653 h 2760469"/>
              <a:gd name="connsiteX80" fmla="*/ 1288951 w 3190079"/>
              <a:gd name="connsiteY80" fmla="*/ 2 h 2760469"/>
              <a:gd name="connsiteX81" fmla="*/ 1471477 w 3190079"/>
              <a:gd name="connsiteY81" fmla="*/ 2 h 2760469"/>
              <a:gd name="connsiteX82" fmla="*/ 1471477 w 3190079"/>
              <a:gd name="connsiteY82" fmla="*/ 182653 h 2760469"/>
              <a:gd name="connsiteX83" fmla="*/ 1288951 w 3190079"/>
              <a:gd name="connsiteY83" fmla="*/ 182653 h 2760469"/>
              <a:gd name="connsiteX84" fmla="*/ 3007553 w 3190079"/>
              <a:gd name="connsiteY84" fmla="*/ 0 h 2760469"/>
              <a:gd name="connsiteX85" fmla="*/ 3190079 w 3190079"/>
              <a:gd name="connsiteY85" fmla="*/ 0 h 2760469"/>
              <a:gd name="connsiteX86" fmla="*/ 3190079 w 3190079"/>
              <a:gd name="connsiteY86" fmla="*/ 182651 h 2760469"/>
              <a:gd name="connsiteX87" fmla="*/ 3007553 w 3190079"/>
              <a:gd name="connsiteY87" fmla="*/ 182651 h 2760469"/>
              <a:gd name="connsiteX88" fmla="*/ 2792726 w 3190079"/>
              <a:gd name="connsiteY88" fmla="*/ 0 h 2760469"/>
              <a:gd name="connsiteX89" fmla="*/ 2975252 w 3190079"/>
              <a:gd name="connsiteY89" fmla="*/ 0 h 2760469"/>
              <a:gd name="connsiteX90" fmla="*/ 2975252 w 3190079"/>
              <a:gd name="connsiteY90" fmla="*/ 182651 h 2760469"/>
              <a:gd name="connsiteX91" fmla="*/ 2792726 w 3190079"/>
              <a:gd name="connsiteY91" fmla="*/ 182651 h 2760469"/>
              <a:gd name="connsiteX92" fmla="*/ 2577901 w 3190079"/>
              <a:gd name="connsiteY92" fmla="*/ 0 h 2760469"/>
              <a:gd name="connsiteX93" fmla="*/ 2760427 w 3190079"/>
              <a:gd name="connsiteY93" fmla="*/ 0 h 2760469"/>
              <a:gd name="connsiteX94" fmla="*/ 2760427 w 3190079"/>
              <a:gd name="connsiteY94" fmla="*/ 182651 h 2760469"/>
              <a:gd name="connsiteX95" fmla="*/ 2577901 w 3190079"/>
              <a:gd name="connsiteY95" fmla="*/ 182651 h 2760469"/>
              <a:gd name="connsiteX96" fmla="*/ 429651 w 3190079"/>
              <a:gd name="connsiteY96" fmla="*/ 0 h 2760469"/>
              <a:gd name="connsiteX97" fmla="*/ 612177 w 3190079"/>
              <a:gd name="connsiteY97" fmla="*/ 0 h 2760469"/>
              <a:gd name="connsiteX98" fmla="*/ 612177 w 3190079"/>
              <a:gd name="connsiteY98" fmla="*/ 182651 h 2760469"/>
              <a:gd name="connsiteX99" fmla="*/ 429651 w 3190079"/>
              <a:gd name="connsiteY99" fmla="*/ 182651 h 2760469"/>
              <a:gd name="connsiteX100" fmla="*/ 214826 w 3190079"/>
              <a:gd name="connsiteY100" fmla="*/ 0 h 2760469"/>
              <a:gd name="connsiteX101" fmla="*/ 397352 w 3190079"/>
              <a:gd name="connsiteY101" fmla="*/ 0 h 2760469"/>
              <a:gd name="connsiteX102" fmla="*/ 397352 w 3190079"/>
              <a:gd name="connsiteY102" fmla="*/ 182651 h 2760469"/>
              <a:gd name="connsiteX103" fmla="*/ 214826 w 3190079"/>
              <a:gd name="connsiteY103" fmla="*/ 182651 h 2760469"/>
              <a:gd name="connsiteX104" fmla="*/ 1 w 3190079"/>
              <a:gd name="connsiteY104" fmla="*/ 0 h 2760469"/>
              <a:gd name="connsiteX105" fmla="*/ 182527 w 3190079"/>
              <a:gd name="connsiteY105" fmla="*/ 0 h 2760469"/>
              <a:gd name="connsiteX106" fmla="*/ 182527 w 3190079"/>
              <a:gd name="connsiteY106" fmla="*/ 182651 h 2760469"/>
              <a:gd name="connsiteX107" fmla="*/ 1 w 3190079"/>
              <a:gd name="connsiteY107" fmla="*/ 182651 h 27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9" h="2760469">
                <a:moveTo>
                  <a:pt x="1718601" y="2577818"/>
                </a:moveTo>
                <a:lnTo>
                  <a:pt x="1901127" y="2577818"/>
                </a:lnTo>
                <a:lnTo>
                  <a:pt x="1901127" y="2760469"/>
                </a:lnTo>
                <a:lnTo>
                  <a:pt x="1718601" y="2760469"/>
                </a:lnTo>
                <a:close/>
                <a:moveTo>
                  <a:pt x="1503776" y="2577818"/>
                </a:moveTo>
                <a:lnTo>
                  <a:pt x="1686302" y="2577818"/>
                </a:lnTo>
                <a:lnTo>
                  <a:pt x="1686302" y="2760469"/>
                </a:lnTo>
                <a:lnTo>
                  <a:pt x="1503776" y="2760469"/>
                </a:lnTo>
                <a:close/>
                <a:moveTo>
                  <a:pt x="1288951" y="2577818"/>
                </a:moveTo>
                <a:lnTo>
                  <a:pt x="1471477" y="2577818"/>
                </a:lnTo>
                <a:lnTo>
                  <a:pt x="1471477" y="2760469"/>
                </a:lnTo>
                <a:lnTo>
                  <a:pt x="1288951" y="2760469"/>
                </a:lnTo>
                <a:close/>
                <a:moveTo>
                  <a:pt x="3007553" y="2577816"/>
                </a:moveTo>
                <a:lnTo>
                  <a:pt x="3190079" y="2577816"/>
                </a:lnTo>
                <a:lnTo>
                  <a:pt x="3190079" y="2760467"/>
                </a:lnTo>
                <a:lnTo>
                  <a:pt x="3007553" y="2760467"/>
                </a:lnTo>
                <a:close/>
                <a:moveTo>
                  <a:pt x="2792726" y="2577816"/>
                </a:moveTo>
                <a:lnTo>
                  <a:pt x="2975252" y="2577816"/>
                </a:lnTo>
                <a:lnTo>
                  <a:pt x="2975252" y="2760467"/>
                </a:lnTo>
                <a:lnTo>
                  <a:pt x="2792726" y="2760467"/>
                </a:lnTo>
                <a:close/>
                <a:moveTo>
                  <a:pt x="2577901" y="2577816"/>
                </a:moveTo>
                <a:lnTo>
                  <a:pt x="2760427" y="2577816"/>
                </a:lnTo>
                <a:lnTo>
                  <a:pt x="2760427" y="2760467"/>
                </a:lnTo>
                <a:lnTo>
                  <a:pt x="2577901" y="2760467"/>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1718600" y="1288910"/>
                </a:moveTo>
                <a:lnTo>
                  <a:pt x="1901126" y="1288910"/>
                </a:lnTo>
                <a:lnTo>
                  <a:pt x="1901126" y="1471561"/>
                </a:lnTo>
                <a:lnTo>
                  <a:pt x="1718600" y="1471561"/>
                </a:lnTo>
                <a:close/>
                <a:moveTo>
                  <a:pt x="1503775" y="1288910"/>
                </a:moveTo>
                <a:lnTo>
                  <a:pt x="1686301" y="1288910"/>
                </a:lnTo>
                <a:lnTo>
                  <a:pt x="1686301" y="1471561"/>
                </a:lnTo>
                <a:lnTo>
                  <a:pt x="1503775" y="1471561"/>
                </a:lnTo>
                <a:close/>
                <a:moveTo>
                  <a:pt x="1288950" y="1288910"/>
                </a:moveTo>
                <a:lnTo>
                  <a:pt x="1471476" y="1288910"/>
                </a:lnTo>
                <a:lnTo>
                  <a:pt x="1471476" y="1471561"/>
                </a:lnTo>
                <a:lnTo>
                  <a:pt x="1288950" y="1471561"/>
                </a:lnTo>
                <a:close/>
                <a:moveTo>
                  <a:pt x="3007552" y="1288908"/>
                </a:moveTo>
                <a:lnTo>
                  <a:pt x="3190078" y="1288908"/>
                </a:lnTo>
                <a:lnTo>
                  <a:pt x="3190078" y="1471559"/>
                </a:lnTo>
                <a:lnTo>
                  <a:pt x="3007552" y="1471559"/>
                </a:lnTo>
                <a:close/>
                <a:moveTo>
                  <a:pt x="2792725" y="1288908"/>
                </a:moveTo>
                <a:lnTo>
                  <a:pt x="2975251" y="1288908"/>
                </a:lnTo>
                <a:lnTo>
                  <a:pt x="2975251" y="1471559"/>
                </a:lnTo>
                <a:lnTo>
                  <a:pt x="2792725" y="1471559"/>
                </a:lnTo>
                <a:close/>
                <a:moveTo>
                  <a:pt x="2577900" y="1288908"/>
                </a:moveTo>
                <a:lnTo>
                  <a:pt x="2760426" y="1288908"/>
                </a:lnTo>
                <a:lnTo>
                  <a:pt x="2760426" y="1471559"/>
                </a:lnTo>
                <a:lnTo>
                  <a:pt x="2577900"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1" y="2"/>
                </a:moveTo>
                <a:lnTo>
                  <a:pt x="1901127" y="2"/>
                </a:lnTo>
                <a:lnTo>
                  <a:pt x="1901127" y="182653"/>
                </a:lnTo>
                <a:lnTo>
                  <a:pt x="1718601" y="182653"/>
                </a:lnTo>
                <a:close/>
                <a:moveTo>
                  <a:pt x="1503776" y="2"/>
                </a:moveTo>
                <a:lnTo>
                  <a:pt x="1686302" y="2"/>
                </a:lnTo>
                <a:lnTo>
                  <a:pt x="1686302" y="182653"/>
                </a:lnTo>
                <a:lnTo>
                  <a:pt x="1503776" y="182653"/>
                </a:lnTo>
                <a:close/>
                <a:moveTo>
                  <a:pt x="1288951" y="2"/>
                </a:moveTo>
                <a:lnTo>
                  <a:pt x="1471477" y="2"/>
                </a:lnTo>
                <a:lnTo>
                  <a:pt x="1471477" y="182653"/>
                </a:lnTo>
                <a:lnTo>
                  <a:pt x="1288951" y="182653"/>
                </a:lnTo>
                <a:close/>
                <a:moveTo>
                  <a:pt x="3007553" y="0"/>
                </a:moveTo>
                <a:lnTo>
                  <a:pt x="3190079" y="0"/>
                </a:lnTo>
                <a:lnTo>
                  <a:pt x="3190079" y="182651"/>
                </a:lnTo>
                <a:lnTo>
                  <a:pt x="3007553" y="182651"/>
                </a:lnTo>
                <a:close/>
                <a:moveTo>
                  <a:pt x="2792726" y="0"/>
                </a:moveTo>
                <a:lnTo>
                  <a:pt x="2975252" y="0"/>
                </a:lnTo>
                <a:lnTo>
                  <a:pt x="2975252" y="182651"/>
                </a:lnTo>
                <a:lnTo>
                  <a:pt x="2792726" y="182651"/>
                </a:lnTo>
                <a:close/>
                <a:moveTo>
                  <a:pt x="2577901" y="0"/>
                </a:moveTo>
                <a:lnTo>
                  <a:pt x="2760427" y="0"/>
                </a:lnTo>
                <a:lnTo>
                  <a:pt x="2760427" y="182651"/>
                </a:lnTo>
                <a:lnTo>
                  <a:pt x="2577901" y="182651"/>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329" name="Freeform 328"/>
          <p:cNvSpPr/>
          <p:nvPr/>
        </p:nvSpPr>
        <p:spPr>
          <a:xfrm>
            <a:off x="4009046" y="2880362"/>
            <a:ext cx="2764223" cy="3190110"/>
          </a:xfrm>
          <a:custGeom>
            <a:avLst/>
            <a:gdLst>
              <a:gd name="connsiteX0" fmla="*/ 1285758 w 2764223"/>
              <a:gd name="connsiteY0" fmla="*/ 3007459 h 3190110"/>
              <a:gd name="connsiteX1" fmla="*/ 1468284 w 2764223"/>
              <a:gd name="connsiteY1" fmla="*/ 3007459 h 3190110"/>
              <a:gd name="connsiteX2" fmla="*/ 1468284 w 2764223"/>
              <a:gd name="connsiteY2" fmla="*/ 3190110 h 3190110"/>
              <a:gd name="connsiteX3" fmla="*/ 1285758 w 2764223"/>
              <a:gd name="connsiteY3" fmla="*/ 3190110 h 3190110"/>
              <a:gd name="connsiteX4" fmla="*/ 1 w 2764223"/>
              <a:gd name="connsiteY4" fmla="*/ 3007459 h 3190110"/>
              <a:gd name="connsiteX5" fmla="*/ 182527 w 2764223"/>
              <a:gd name="connsiteY5" fmla="*/ 3007459 h 3190110"/>
              <a:gd name="connsiteX6" fmla="*/ 182527 w 2764223"/>
              <a:gd name="connsiteY6" fmla="*/ 3190110 h 3190110"/>
              <a:gd name="connsiteX7" fmla="*/ 1 w 2764223"/>
              <a:gd name="connsiteY7" fmla="*/ 3190110 h 3190110"/>
              <a:gd name="connsiteX8" fmla="*/ 2581697 w 2764223"/>
              <a:gd name="connsiteY8" fmla="*/ 3007454 h 3190110"/>
              <a:gd name="connsiteX9" fmla="*/ 2764223 w 2764223"/>
              <a:gd name="connsiteY9" fmla="*/ 3007454 h 3190110"/>
              <a:gd name="connsiteX10" fmla="*/ 2764223 w 2764223"/>
              <a:gd name="connsiteY10" fmla="*/ 3190105 h 3190110"/>
              <a:gd name="connsiteX11" fmla="*/ 2581697 w 2764223"/>
              <a:gd name="connsiteY11" fmla="*/ 3190105 h 3190110"/>
              <a:gd name="connsiteX12" fmla="*/ 1285758 w 2764223"/>
              <a:gd name="connsiteY12" fmla="*/ 2792639 h 3190110"/>
              <a:gd name="connsiteX13" fmla="*/ 1468284 w 2764223"/>
              <a:gd name="connsiteY13" fmla="*/ 2792639 h 3190110"/>
              <a:gd name="connsiteX14" fmla="*/ 1468284 w 2764223"/>
              <a:gd name="connsiteY14" fmla="*/ 2975290 h 3190110"/>
              <a:gd name="connsiteX15" fmla="*/ 1285758 w 2764223"/>
              <a:gd name="connsiteY15" fmla="*/ 2975290 h 3190110"/>
              <a:gd name="connsiteX16" fmla="*/ 1 w 2764223"/>
              <a:gd name="connsiteY16" fmla="*/ 2792639 h 3190110"/>
              <a:gd name="connsiteX17" fmla="*/ 182527 w 2764223"/>
              <a:gd name="connsiteY17" fmla="*/ 2792639 h 3190110"/>
              <a:gd name="connsiteX18" fmla="*/ 182527 w 2764223"/>
              <a:gd name="connsiteY18" fmla="*/ 2975290 h 3190110"/>
              <a:gd name="connsiteX19" fmla="*/ 1 w 2764223"/>
              <a:gd name="connsiteY19" fmla="*/ 2975290 h 3190110"/>
              <a:gd name="connsiteX20" fmla="*/ 2581697 w 2764223"/>
              <a:gd name="connsiteY20" fmla="*/ 2792634 h 3190110"/>
              <a:gd name="connsiteX21" fmla="*/ 2764223 w 2764223"/>
              <a:gd name="connsiteY21" fmla="*/ 2792634 h 3190110"/>
              <a:gd name="connsiteX22" fmla="*/ 2764223 w 2764223"/>
              <a:gd name="connsiteY22" fmla="*/ 2975285 h 3190110"/>
              <a:gd name="connsiteX23" fmla="*/ 2581697 w 2764223"/>
              <a:gd name="connsiteY23" fmla="*/ 2975285 h 3190110"/>
              <a:gd name="connsiteX24" fmla="*/ 1285758 w 2764223"/>
              <a:gd name="connsiteY24" fmla="*/ 2577821 h 3190110"/>
              <a:gd name="connsiteX25" fmla="*/ 1468284 w 2764223"/>
              <a:gd name="connsiteY25" fmla="*/ 2577821 h 3190110"/>
              <a:gd name="connsiteX26" fmla="*/ 1468284 w 2764223"/>
              <a:gd name="connsiteY26" fmla="*/ 2760472 h 3190110"/>
              <a:gd name="connsiteX27" fmla="*/ 1285758 w 2764223"/>
              <a:gd name="connsiteY27" fmla="*/ 2760472 h 3190110"/>
              <a:gd name="connsiteX28" fmla="*/ 1 w 2764223"/>
              <a:gd name="connsiteY28" fmla="*/ 2577821 h 3190110"/>
              <a:gd name="connsiteX29" fmla="*/ 182527 w 2764223"/>
              <a:gd name="connsiteY29" fmla="*/ 2577821 h 3190110"/>
              <a:gd name="connsiteX30" fmla="*/ 182527 w 2764223"/>
              <a:gd name="connsiteY30" fmla="*/ 2760472 h 3190110"/>
              <a:gd name="connsiteX31" fmla="*/ 1 w 2764223"/>
              <a:gd name="connsiteY31" fmla="*/ 2760472 h 3190110"/>
              <a:gd name="connsiteX32" fmla="*/ 2581697 w 2764223"/>
              <a:gd name="connsiteY32" fmla="*/ 2577816 h 3190110"/>
              <a:gd name="connsiteX33" fmla="*/ 2764223 w 2764223"/>
              <a:gd name="connsiteY33" fmla="*/ 2577816 h 3190110"/>
              <a:gd name="connsiteX34" fmla="*/ 2764223 w 2764223"/>
              <a:gd name="connsiteY34" fmla="*/ 2760467 h 3190110"/>
              <a:gd name="connsiteX35" fmla="*/ 2581697 w 2764223"/>
              <a:gd name="connsiteY35" fmla="*/ 2760467 h 3190110"/>
              <a:gd name="connsiteX36" fmla="*/ 1285757 w 2764223"/>
              <a:gd name="connsiteY36" fmla="*/ 1718549 h 3190110"/>
              <a:gd name="connsiteX37" fmla="*/ 1468283 w 2764223"/>
              <a:gd name="connsiteY37" fmla="*/ 1718549 h 3190110"/>
              <a:gd name="connsiteX38" fmla="*/ 1468283 w 2764223"/>
              <a:gd name="connsiteY38" fmla="*/ 1901200 h 3190110"/>
              <a:gd name="connsiteX39" fmla="*/ 1285757 w 2764223"/>
              <a:gd name="connsiteY39" fmla="*/ 1901200 h 3190110"/>
              <a:gd name="connsiteX40" fmla="*/ 0 w 2764223"/>
              <a:gd name="connsiteY40" fmla="*/ 1718549 h 3190110"/>
              <a:gd name="connsiteX41" fmla="*/ 182526 w 2764223"/>
              <a:gd name="connsiteY41" fmla="*/ 1718549 h 3190110"/>
              <a:gd name="connsiteX42" fmla="*/ 182526 w 2764223"/>
              <a:gd name="connsiteY42" fmla="*/ 1901200 h 3190110"/>
              <a:gd name="connsiteX43" fmla="*/ 0 w 2764223"/>
              <a:gd name="connsiteY43" fmla="*/ 1901200 h 3190110"/>
              <a:gd name="connsiteX44" fmla="*/ 2581696 w 2764223"/>
              <a:gd name="connsiteY44" fmla="*/ 1718544 h 3190110"/>
              <a:gd name="connsiteX45" fmla="*/ 2764222 w 2764223"/>
              <a:gd name="connsiteY45" fmla="*/ 1718544 h 3190110"/>
              <a:gd name="connsiteX46" fmla="*/ 2764222 w 2764223"/>
              <a:gd name="connsiteY46" fmla="*/ 1901195 h 3190110"/>
              <a:gd name="connsiteX47" fmla="*/ 2581696 w 2764223"/>
              <a:gd name="connsiteY47" fmla="*/ 1901195 h 3190110"/>
              <a:gd name="connsiteX48" fmla="*/ 1285757 w 2764223"/>
              <a:gd name="connsiteY48" fmla="*/ 1503731 h 3190110"/>
              <a:gd name="connsiteX49" fmla="*/ 1468283 w 2764223"/>
              <a:gd name="connsiteY49" fmla="*/ 1503731 h 3190110"/>
              <a:gd name="connsiteX50" fmla="*/ 1468283 w 2764223"/>
              <a:gd name="connsiteY50" fmla="*/ 1686382 h 3190110"/>
              <a:gd name="connsiteX51" fmla="*/ 1285757 w 2764223"/>
              <a:gd name="connsiteY51" fmla="*/ 1686382 h 3190110"/>
              <a:gd name="connsiteX52" fmla="*/ 0 w 2764223"/>
              <a:gd name="connsiteY52" fmla="*/ 1503731 h 3190110"/>
              <a:gd name="connsiteX53" fmla="*/ 182526 w 2764223"/>
              <a:gd name="connsiteY53" fmla="*/ 1503731 h 3190110"/>
              <a:gd name="connsiteX54" fmla="*/ 182526 w 2764223"/>
              <a:gd name="connsiteY54" fmla="*/ 1686382 h 3190110"/>
              <a:gd name="connsiteX55" fmla="*/ 0 w 2764223"/>
              <a:gd name="connsiteY55" fmla="*/ 1686382 h 3190110"/>
              <a:gd name="connsiteX56" fmla="*/ 2581696 w 2764223"/>
              <a:gd name="connsiteY56" fmla="*/ 1503726 h 3190110"/>
              <a:gd name="connsiteX57" fmla="*/ 2764222 w 2764223"/>
              <a:gd name="connsiteY57" fmla="*/ 1503726 h 3190110"/>
              <a:gd name="connsiteX58" fmla="*/ 2764222 w 2764223"/>
              <a:gd name="connsiteY58" fmla="*/ 1686377 h 3190110"/>
              <a:gd name="connsiteX59" fmla="*/ 2581696 w 2764223"/>
              <a:gd name="connsiteY59" fmla="*/ 1686377 h 3190110"/>
              <a:gd name="connsiteX60" fmla="*/ 1285757 w 2764223"/>
              <a:gd name="connsiteY60" fmla="*/ 1288913 h 3190110"/>
              <a:gd name="connsiteX61" fmla="*/ 1468283 w 2764223"/>
              <a:gd name="connsiteY61" fmla="*/ 1288913 h 3190110"/>
              <a:gd name="connsiteX62" fmla="*/ 1468283 w 2764223"/>
              <a:gd name="connsiteY62" fmla="*/ 1471564 h 3190110"/>
              <a:gd name="connsiteX63" fmla="*/ 1285757 w 2764223"/>
              <a:gd name="connsiteY63" fmla="*/ 1471564 h 3190110"/>
              <a:gd name="connsiteX64" fmla="*/ 0 w 2764223"/>
              <a:gd name="connsiteY64" fmla="*/ 1288913 h 3190110"/>
              <a:gd name="connsiteX65" fmla="*/ 182526 w 2764223"/>
              <a:gd name="connsiteY65" fmla="*/ 1288913 h 3190110"/>
              <a:gd name="connsiteX66" fmla="*/ 182526 w 2764223"/>
              <a:gd name="connsiteY66" fmla="*/ 1471564 h 3190110"/>
              <a:gd name="connsiteX67" fmla="*/ 0 w 2764223"/>
              <a:gd name="connsiteY67" fmla="*/ 1471564 h 3190110"/>
              <a:gd name="connsiteX68" fmla="*/ 2581696 w 2764223"/>
              <a:gd name="connsiteY68" fmla="*/ 1288908 h 3190110"/>
              <a:gd name="connsiteX69" fmla="*/ 2764222 w 2764223"/>
              <a:gd name="connsiteY69" fmla="*/ 1288908 h 3190110"/>
              <a:gd name="connsiteX70" fmla="*/ 2764222 w 2764223"/>
              <a:gd name="connsiteY70" fmla="*/ 1471559 h 3190110"/>
              <a:gd name="connsiteX71" fmla="*/ 2581696 w 2764223"/>
              <a:gd name="connsiteY71" fmla="*/ 1471559 h 3190110"/>
              <a:gd name="connsiteX72" fmla="*/ 1285758 w 2764223"/>
              <a:gd name="connsiteY72" fmla="*/ 429641 h 3190110"/>
              <a:gd name="connsiteX73" fmla="*/ 1468284 w 2764223"/>
              <a:gd name="connsiteY73" fmla="*/ 429641 h 3190110"/>
              <a:gd name="connsiteX74" fmla="*/ 1468284 w 2764223"/>
              <a:gd name="connsiteY74" fmla="*/ 612292 h 3190110"/>
              <a:gd name="connsiteX75" fmla="*/ 1285758 w 2764223"/>
              <a:gd name="connsiteY75" fmla="*/ 612292 h 3190110"/>
              <a:gd name="connsiteX76" fmla="*/ 1 w 2764223"/>
              <a:gd name="connsiteY76" fmla="*/ 429641 h 3190110"/>
              <a:gd name="connsiteX77" fmla="*/ 182527 w 2764223"/>
              <a:gd name="connsiteY77" fmla="*/ 429641 h 3190110"/>
              <a:gd name="connsiteX78" fmla="*/ 182527 w 2764223"/>
              <a:gd name="connsiteY78" fmla="*/ 612292 h 3190110"/>
              <a:gd name="connsiteX79" fmla="*/ 1 w 2764223"/>
              <a:gd name="connsiteY79" fmla="*/ 612292 h 3190110"/>
              <a:gd name="connsiteX80" fmla="*/ 2581697 w 2764223"/>
              <a:gd name="connsiteY80" fmla="*/ 429636 h 3190110"/>
              <a:gd name="connsiteX81" fmla="*/ 2764223 w 2764223"/>
              <a:gd name="connsiteY81" fmla="*/ 429636 h 3190110"/>
              <a:gd name="connsiteX82" fmla="*/ 2764223 w 2764223"/>
              <a:gd name="connsiteY82" fmla="*/ 612287 h 3190110"/>
              <a:gd name="connsiteX83" fmla="*/ 2581697 w 2764223"/>
              <a:gd name="connsiteY83" fmla="*/ 612287 h 3190110"/>
              <a:gd name="connsiteX84" fmla="*/ 1285758 w 2764223"/>
              <a:gd name="connsiteY84" fmla="*/ 214823 h 3190110"/>
              <a:gd name="connsiteX85" fmla="*/ 1468284 w 2764223"/>
              <a:gd name="connsiteY85" fmla="*/ 214823 h 3190110"/>
              <a:gd name="connsiteX86" fmla="*/ 1468284 w 2764223"/>
              <a:gd name="connsiteY86" fmla="*/ 397474 h 3190110"/>
              <a:gd name="connsiteX87" fmla="*/ 1285758 w 2764223"/>
              <a:gd name="connsiteY87" fmla="*/ 397474 h 3190110"/>
              <a:gd name="connsiteX88" fmla="*/ 1 w 2764223"/>
              <a:gd name="connsiteY88" fmla="*/ 214823 h 3190110"/>
              <a:gd name="connsiteX89" fmla="*/ 182527 w 2764223"/>
              <a:gd name="connsiteY89" fmla="*/ 214823 h 3190110"/>
              <a:gd name="connsiteX90" fmla="*/ 182527 w 2764223"/>
              <a:gd name="connsiteY90" fmla="*/ 397474 h 3190110"/>
              <a:gd name="connsiteX91" fmla="*/ 1 w 2764223"/>
              <a:gd name="connsiteY91" fmla="*/ 397474 h 3190110"/>
              <a:gd name="connsiteX92" fmla="*/ 2581697 w 2764223"/>
              <a:gd name="connsiteY92" fmla="*/ 214818 h 3190110"/>
              <a:gd name="connsiteX93" fmla="*/ 2764223 w 2764223"/>
              <a:gd name="connsiteY93" fmla="*/ 214818 h 3190110"/>
              <a:gd name="connsiteX94" fmla="*/ 2764223 w 2764223"/>
              <a:gd name="connsiteY94" fmla="*/ 397469 h 3190110"/>
              <a:gd name="connsiteX95" fmla="*/ 2581697 w 2764223"/>
              <a:gd name="connsiteY95" fmla="*/ 397469 h 3190110"/>
              <a:gd name="connsiteX96" fmla="*/ 1285758 w 2764223"/>
              <a:gd name="connsiteY96" fmla="*/ 5 h 3190110"/>
              <a:gd name="connsiteX97" fmla="*/ 1468284 w 2764223"/>
              <a:gd name="connsiteY97" fmla="*/ 5 h 3190110"/>
              <a:gd name="connsiteX98" fmla="*/ 1468284 w 2764223"/>
              <a:gd name="connsiteY98" fmla="*/ 182656 h 3190110"/>
              <a:gd name="connsiteX99" fmla="*/ 1285758 w 2764223"/>
              <a:gd name="connsiteY99" fmla="*/ 182656 h 3190110"/>
              <a:gd name="connsiteX100" fmla="*/ 1 w 2764223"/>
              <a:gd name="connsiteY100" fmla="*/ 5 h 3190110"/>
              <a:gd name="connsiteX101" fmla="*/ 182527 w 2764223"/>
              <a:gd name="connsiteY101" fmla="*/ 5 h 3190110"/>
              <a:gd name="connsiteX102" fmla="*/ 182527 w 2764223"/>
              <a:gd name="connsiteY102" fmla="*/ 182656 h 3190110"/>
              <a:gd name="connsiteX103" fmla="*/ 1 w 2764223"/>
              <a:gd name="connsiteY103" fmla="*/ 182656 h 3190110"/>
              <a:gd name="connsiteX104" fmla="*/ 2581697 w 2764223"/>
              <a:gd name="connsiteY104" fmla="*/ 0 h 3190110"/>
              <a:gd name="connsiteX105" fmla="*/ 2764223 w 2764223"/>
              <a:gd name="connsiteY105" fmla="*/ 0 h 3190110"/>
              <a:gd name="connsiteX106" fmla="*/ 2764223 w 2764223"/>
              <a:gd name="connsiteY106" fmla="*/ 182651 h 3190110"/>
              <a:gd name="connsiteX107" fmla="*/ 2581697 w 2764223"/>
              <a:gd name="connsiteY107" fmla="*/ 182651 h 319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64223" h="3190110">
                <a:moveTo>
                  <a:pt x="1285758" y="3007459"/>
                </a:moveTo>
                <a:lnTo>
                  <a:pt x="1468284" y="3007459"/>
                </a:lnTo>
                <a:lnTo>
                  <a:pt x="1468284" y="3190110"/>
                </a:lnTo>
                <a:lnTo>
                  <a:pt x="1285758" y="3190110"/>
                </a:lnTo>
                <a:close/>
                <a:moveTo>
                  <a:pt x="1" y="3007459"/>
                </a:moveTo>
                <a:lnTo>
                  <a:pt x="182527" y="3007459"/>
                </a:lnTo>
                <a:lnTo>
                  <a:pt x="182527" y="3190110"/>
                </a:lnTo>
                <a:lnTo>
                  <a:pt x="1" y="3190110"/>
                </a:lnTo>
                <a:close/>
                <a:moveTo>
                  <a:pt x="2581697" y="3007454"/>
                </a:moveTo>
                <a:lnTo>
                  <a:pt x="2764223" y="3007454"/>
                </a:lnTo>
                <a:lnTo>
                  <a:pt x="2764223" y="3190105"/>
                </a:lnTo>
                <a:lnTo>
                  <a:pt x="2581697" y="3190105"/>
                </a:lnTo>
                <a:close/>
                <a:moveTo>
                  <a:pt x="1285758" y="2792639"/>
                </a:moveTo>
                <a:lnTo>
                  <a:pt x="1468284" y="2792639"/>
                </a:lnTo>
                <a:lnTo>
                  <a:pt x="1468284" y="2975290"/>
                </a:lnTo>
                <a:lnTo>
                  <a:pt x="1285758" y="2975290"/>
                </a:lnTo>
                <a:close/>
                <a:moveTo>
                  <a:pt x="1" y="2792639"/>
                </a:moveTo>
                <a:lnTo>
                  <a:pt x="182527" y="2792639"/>
                </a:lnTo>
                <a:lnTo>
                  <a:pt x="182527" y="2975290"/>
                </a:lnTo>
                <a:lnTo>
                  <a:pt x="1" y="2975290"/>
                </a:lnTo>
                <a:close/>
                <a:moveTo>
                  <a:pt x="2581697" y="2792634"/>
                </a:moveTo>
                <a:lnTo>
                  <a:pt x="2764223" y="2792634"/>
                </a:lnTo>
                <a:lnTo>
                  <a:pt x="2764223" y="2975285"/>
                </a:lnTo>
                <a:lnTo>
                  <a:pt x="2581697" y="2975285"/>
                </a:lnTo>
                <a:close/>
                <a:moveTo>
                  <a:pt x="1285758" y="2577821"/>
                </a:moveTo>
                <a:lnTo>
                  <a:pt x="1468284" y="2577821"/>
                </a:lnTo>
                <a:lnTo>
                  <a:pt x="1468284" y="2760472"/>
                </a:lnTo>
                <a:lnTo>
                  <a:pt x="1285758" y="2760472"/>
                </a:lnTo>
                <a:close/>
                <a:moveTo>
                  <a:pt x="1" y="2577821"/>
                </a:moveTo>
                <a:lnTo>
                  <a:pt x="182527" y="2577821"/>
                </a:lnTo>
                <a:lnTo>
                  <a:pt x="182527" y="2760472"/>
                </a:lnTo>
                <a:lnTo>
                  <a:pt x="1" y="2760472"/>
                </a:lnTo>
                <a:close/>
                <a:moveTo>
                  <a:pt x="2581697" y="2577816"/>
                </a:moveTo>
                <a:lnTo>
                  <a:pt x="2764223" y="2577816"/>
                </a:lnTo>
                <a:lnTo>
                  <a:pt x="2764223" y="2760467"/>
                </a:lnTo>
                <a:lnTo>
                  <a:pt x="2581697" y="2760467"/>
                </a:lnTo>
                <a:close/>
                <a:moveTo>
                  <a:pt x="1285757" y="1718549"/>
                </a:moveTo>
                <a:lnTo>
                  <a:pt x="1468283" y="1718549"/>
                </a:lnTo>
                <a:lnTo>
                  <a:pt x="1468283" y="1901200"/>
                </a:lnTo>
                <a:lnTo>
                  <a:pt x="1285757" y="1901200"/>
                </a:lnTo>
                <a:close/>
                <a:moveTo>
                  <a:pt x="0" y="1718549"/>
                </a:moveTo>
                <a:lnTo>
                  <a:pt x="182526" y="1718549"/>
                </a:lnTo>
                <a:lnTo>
                  <a:pt x="182526" y="1901200"/>
                </a:lnTo>
                <a:lnTo>
                  <a:pt x="0" y="1901200"/>
                </a:lnTo>
                <a:close/>
                <a:moveTo>
                  <a:pt x="2581696" y="1718544"/>
                </a:moveTo>
                <a:lnTo>
                  <a:pt x="2764222" y="1718544"/>
                </a:lnTo>
                <a:lnTo>
                  <a:pt x="2764222" y="1901195"/>
                </a:lnTo>
                <a:lnTo>
                  <a:pt x="2581696" y="1901195"/>
                </a:lnTo>
                <a:close/>
                <a:moveTo>
                  <a:pt x="1285757" y="1503731"/>
                </a:moveTo>
                <a:lnTo>
                  <a:pt x="1468283" y="1503731"/>
                </a:lnTo>
                <a:lnTo>
                  <a:pt x="1468283" y="1686382"/>
                </a:lnTo>
                <a:lnTo>
                  <a:pt x="1285757" y="1686382"/>
                </a:lnTo>
                <a:close/>
                <a:moveTo>
                  <a:pt x="0" y="1503731"/>
                </a:moveTo>
                <a:lnTo>
                  <a:pt x="182526" y="1503731"/>
                </a:lnTo>
                <a:lnTo>
                  <a:pt x="182526" y="1686382"/>
                </a:lnTo>
                <a:lnTo>
                  <a:pt x="0" y="1686382"/>
                </a:lnTo>
                <a:close/>
                <a:moveTo>
                  <a:pt x="2581696" y="1503726"/>
                </a:moveTo>
                <a:lnTo>
                  <a:pt x="2764222" y="1503726"/>
                </a:lnTo>
                <a:lnTo>
                  <a:pt x="2764222" y="1686377"/>
                </a:lnTo>
                <a:lnTo>
                  <a:pt x="2581696" y="1686377"/>
                </a:lnTo>
                <a:close/>
                <a:moveTo>
                  <a:pt x="1285757" y="1288913"/>
                </a:moveTo>
                <a:lnTo>
                  <a:pt x="1468283" y="1288913"/>
                </a:lnTo>
                <a:lnTo>
                  <a:pt x="1468283" y="1471564"/>
                </a:lnTo>
                <a:lnTo>
                  <a:pt x="1285757" y="1471564"/>
                </a:lnTo>
                <a:close/>
                <a:moveTo>
                  <a:pt x="0" y="1288913"/>
                </a:moveTo>
                <a:lnTo>
                  <a:pt x="182526" y="1288913"/>
                </a:lnTo>
                <a:lnTo>
                  <a:pt x="182526" y="1471564"/>
                </a:lnTo>
                <a:lnTo>
                  <a:pt x="0" y="1471564"/>
                </a:lnTo>
                <a:close/>
                <a:moveTo>
                  <a:pt x="2581696" y="1288908"/>
                </a:moveTo>
                <a:lnTo>
                  <a:pt x="2764222" y="1288908"/>
                </a:lnTo>
                <a:lnTo>
                  <a:pt x="2764222" y="1471559"/>
                </a:lnTo>
                <a:lnTo>
                  <a:pt x="2581696" y="1471559"/>
                </a:lnTo>
                <a:close/>
                <a:moveTo>
                  <a:pt x="1285758" y="429641"/>
                </a:moveTo>
                <a:lnTo>
                  <a:pt x="1468284" y="429641"/>
                </a:lnTo>
                <a:lnTo>
                  <a:pt x="1468284" y="612292"/>
                </a:lnTo>
                <a:lnTo>
                  <a:pt x="1285758" y="612292"/>
                </a:lnTo>
                <a:close/>
                <a:moveTo>
                  <a:pt x="1" y="429641"/>
                </a:moveTo>
                <a:lnTo>
                  <a:pt x="182527" y="429641"/>
                </a:lnTo>
                <a:lnTo>
                  <a:pt x="182527" y="612292"/>
                </a:lnTo>
                <a:lnTo>
                  <a:pt x="1" y="612292"/>
                </a:lnTo>
                <a:close/>
                <a:moveTo>
                  <a:pt x="2581697" y="429636"/>
                </a:moveTo>
                <a:lnTo>
                  <a:pt x="2764223" y="429636"/>
                </a:lnTo>
                <a:lnTo>
                  <a:pt x="2764223" y="612287"/>
                </a:lnTo>
                <a:lnTo>
                  <a:pt x="2581697" y="612287"/>
                </a:lnTo>
                <a:close/>
                <a:moveTo>
                  <a:pt x="1285758" y="214823"/>
                </a:moveTo>
                <a:lnTo>
                  <a:pt x="1468284" y="214823"/>
                </a:lnTo>
                <a:lnTo>
                  <a:pt x="1468284" y="397474"/>
                </a:lnTo>
                <a:lnTo>
                  <a:pt x="1285758" y="397474"/>
                </a:lnTo>
                <a:close/>
                <a:moveTo>
                  <a:pt x="1" y="214823"/>
                </a:moveTo>
                <a:lnTo>
                  <a:pt x="182527" y="214823"/>
                </a:lnTo>
                <a:lnTo>
                  <a:pt x="182527" y="397474"/>
                </a:lnTo>
                <a:lnTo>
                  <a:pt x="1" y="397474"/>
                </a:lnTo>
                <a:close/>
                <a:moveTo>
                  <a:pt x="2581697" y="214818"/>
                </a:moveTo>
                <a:lnTo>
                  <a:pt x="2764223" y="214818"/>
                </a:lnTo>
                <a:lnTo>
                  <a:pt x="2764223" y="397469"/>
                </a:lnTo>
                <a:lnTo>
                  <a:pt x="2581697" y="397469"/>
                </a:lnTo>
                <a:close/>
                <a:moveTo>
                  <a:pt x="1285758" y="5"/>
                </a:moveTo>
                <a:lnTo>
                  <a:pt x="1468284" y="5"/>
                </a:lnTo>
                <a:lnTo>
                  <a:pt x="1468284" y="182656"/>
                </a:lnTo>
                <a:lnTo>
                  <a:pt x="1285758" y="182656"/>
                </a:lnTo>
                <a:close/>
                <a:moveTo>
                  <a:pt x="1" y="5"/>
                </a:moveTo>
                <a:lnTo>
                  <a:pt x="182527" y="5"/>
                </a:lnTo>
                <a:lnTo>
                  <a:pt x="182527" y="182656"/>
                </a:lnTo>
                <a:lnTo>
                  <a:pt x="1" y="182656"/>
                </a:lnTo>
                <a:close/>
                <a:moveTo>
                  <a:pt x="2581697" y="0"/>
                </a:moveTo>
                <a:lnTo>
                  <a:pt x="2764223" y="0"/>
                </a:lnTo>
                <a:lnTo>
                  <a:pt x="2764223" y="182651"/>
                </a:lnTo>
                <a:lnTo>
                  <a:pt x="2581697" y="182651"/>
                </a:lnTo>
                <a:close/>
              </a:path>
            </a:pathLst>
          </a:cu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312" name="Freeform 311"/>
          <p:cNvSpPr/>
          <p:nvPr/>
        </p:nvSpPr>
        <p:spPr>
          <a:xfrm>
            <a:off x="2976960" y="2880360"/>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13" name="Freeform 312"/>
          <p:cNvSpPr/>
          <p:nvPr/>
        </p:nvSpPr>
        <p:spPr>
          <a:xfrm>
            <a:off x="4265910" y="2880362"/>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14" name="Freeform 313"/>
          <p:cNvSpPr/>
          <p:nvPr/>
        </p:nvSpPr>
        <p:spPr>
          <a:xfrm>
            <a:off x="5554860" y="2880360"/>
            <a:ext cx="612179" cy="3190105"/>
          </a:xfrm>
          <a:custGeom>
            <a:avLst/>
            <a:gdLst>
              <a:gd name="connsiteX0" fmla="*/ 429653 w 612179"/>
              <a:gd name="connsiteY0" fmla="*/ 3007454 h 3190105"/>
              <a:gd name="connsiteX1" fmla="*/ 612179 w 612179"/>
              <a:gd name="connsiteY1" fmla="*/ 3007454 h 3190105"/>
              <a:gd name="connsiteX2" fmla="*/ 612179 w 612179"/>
              <a:gd name="connsiteY2" fmla="*/ 3190105 h 3190105"/>
              <a:gd name="connsiteX3" fmla="*/ 429653 w 612179"/>
              <a:gd name="connsiteY3" fmla="*/ 3190105 h 3190105"/>
              <a:gd name="connsiteX4" fmla="*/ 214826 w 612179"/>
              <a:gd name="connsiteY4" fmla="*/ 3007454 h 3190105"/>
              <a:gd name="connsiteX5" fmla="*/ 397352 w 612179"/>
              <a:gd name="connsiteY5" fmla="*/ 3007454 h 3190105"/>
              <a:gd name="connsiteX6" fmla="*/ 397352 w 612179"/>
              <a:gd name="connsiteY6" fmla="*/ 3190105 h 3190105"/>
              <a:gd name="connsiteX7" fmla="*/ 214826 w 612179"/>
              <a:gd name="connsiteY7" fmla="*/ 3190105 h 3190105"/>
              <a:gd name="connsiteX8" fmla="*/ 1 w 612179"/>
              <a:gd name="connsiteY8" fmla="*/ 3007454 h 3190105"/>
              <a:gd name="connsiteX9" fmla="*/ 182527 w 612179"/>
              <a:gd name="connsiteY9" fmla="*/ 3007454 h 3190105"/>
              <a:gd name="connsiteX10" fmla="*/ 182527 w 612179"/>
              <a:gd name="connsiteY10" fmla="*/ 3190105 h 3190105"/>
              <a:gd name="connsiteX11" fmla="*/ 1 w 612179"/>
              <a:gd name="connsiteY11" fmla="*/ 3190105 h 3190105"/>
              <a:gd name="connsiteX12" fmla="*/ 429653 w 612179"/>
              <a:gd name="connsiteY12" fmla="*/ 2792634 h 3190105"/>
              <a:gd name="connsiteX13" fmla="*/ 612179 w 612179"/>
              <a:gd name="connsiteY13" fmla="*/ 2792634 h 3190105"/>
              <a:gd name="connsiteX14" fmla="*/ 612179 w 612179"/>
              <a:gd name="connsiteY14" fmla="*/ 2975285 h 3190105"/>
              <a:gd name="connsiteX15" fmla="*/ 429653 w 612179"/>
              <a:gd name="connsiteY15" fmla="*/ 2975285 h 3190105"/>
              <a:gd name="connsiteX16" fmla="*/ 214826 w 612179"/>
              <a:gd name="connsiteY16" fmla="*/ 2792634 h 3190105"/>
              <a:gd name="connsiteX17" fmla="*/ 397352 w 612179"/>
              <a:gd name="connsiteY17" fmla="*/ 2792634 h 3190105"/>
              <a:gd name="connsiteX18" fmla="*/ 397352 w 612179"/>
              <a:gd name="connsiteY18" fmla="*/ 2975285 h 3190105"/>
              <a:gd name="connsiteX19" fmla="*/ 214826 w 612179"/>
              <a:gd name="connsiteY19" fmla="*/ 2975285 h 3190105"/>
              <a:gd name="connsiteX20" fmla="*/ 1 w 612179"/>
              <a:gd name="connsiteY20" fmla="*/ 2792634 h 3190105"/>
              <a:gd name="connsiteX21" fmla="*/ 182527 w 612179"/>
              <a:gd name="connsiteY21" fmla="*/ 2792634 h 3190105"/>
              <a:gd name="connsiteX22" fmla="*/ 182527 w 612179"/>
              <a:gd name="connsiteY22" fmla="*/ 2975285 h 3190105"/>
              <a:gd name="connsiteX23" fmla="*/ 1 w 612179"/>
              <a:gd name="connsiteY23" fmla="*/ 2975285 h 3190105"/>
              <a:gd name="connsiteX24" fmla="*/ 429653 w 612179"/>
              <a:gd name="connsiteY24" fmla="*/ 2577816 h 3190105"/>
              <a:gd name="connsiteX25" fmla="*/ 612179 w 612179"/>
              <a:gd name="connsiteY25" fmla="*/ 2577816 h 3190105"/>
              <a:gd name="connsiteX26" fmla="*/ 612179 w 612179"/>
              <a:gd name="connsiteY26" fmla="*/ 2760467 h 3190105"/>
              <a:gd name="connsiteX27" fmla="*/ 429653 w 612179"/>
              <a:gd name="connsiteY27" fmla="*/ 2760467 h 3190105"/>
              <a:gd name="connsiteX28" fmla="*/ 214826 w 612179"/>
              <a:gd name="connsiteY28" fmla="*/ 2577816 h 3190105"/>
              <a:gd name="connsiteX29" fmla="*/ 397352 w 612179"/>
              <a:gd name="connsiteY29" fmla="*/ 2577816 h 3190105"/>
              <a:gd name="connsiteX30" fmla="*/ 397352 w 612179"/>
              <a:gd name="connsiteY30" fmla="*/ 2760467 h 3190105"/>
              <a:gd name="connsiteX31" fmla="*/ 214826 w 612179"/>
              <a:gd name="connsiteY31" fmla="*/ 2760467 h 3190105"/>
              <a:gd name="connsiteX32" fmla="*/ 1 w 612179"/>
              <a:gd name="connsiteY32" fmla="*/ 2577816 h 3190105"/>
              <a:gd name="connsiteX33" fmla="*/ 182527 w 612179"/>
              <a:gd name="connsiteY33" fmla="*/ 2577816 h 3190105"/>
              <a:gd name="connsiteX34" fmla="*/ 182527 w 612179"/>
              <a:gd name="connsiteY34" fmla="*/ 2760467 h 3190105"/>
              <a:gd name="connsiteX35" fmla="*/ 1 w 612179"/>
              <a:gd name="connsiteY35" fmla="*/ 2760467 h 3190105"/>
              <a:gd name="connsiteX36" fmla="*/ 429652 w 612179"/>
              <a:gd name="connsiteY36" fmla="*/ 1718544 h 3190105"/>
              <a:gd name="connsiteX37" fmla="*/ 612178 w 612179"/>
              <a:gd name="connsiteY37" fmla="*/ 1718544 h 3190105"/>
              <a:gd name="connsiteX38" fmla="*/ 612178 w 612179"/>
              <a:gd name="connsiteY38" fmla="*/ 1901195 h 3190105"/>
              <a:gd name="connsiteX39" fmla="*/ 429652 w 612179"/>
              <a:gd name="connsiteY39" fmla="*/ 1901195 h 3190105"/>
              <a:gd name="connsiteX40" fmla="*/ 214825 w 612179"/>
              <a:gd name="connsiteY40" fmla="*/ 1718544 h 3190105"/>
              <a:gd name="connsiteX41" fmla="*/ 397351 w 612179"/>
              <a:gd name="connsiteY41" fmla="*/ 1718544 h 3190105"/>
              <a:gd name="connsiteX42" fmla="*/ 397351 w 612179"/>
              <a:gd name="connsiteY42" fmla="*/ 1901195 h 3190105"/>
              <a:gd name="connsiteX43" fmla="*/ 214825 w 612179"/>
              <a:gd name="connsiteY43" fmla="*/ 1901195 h 3190105"/>
              <a:gd name="connsiteX44" fmla="*/ 0 w 612179"/>
              <a:gd name="connsiteY44" fmla="*/ 1718544 h 3190105"/>
              <a:gd name="connsiteX45" fmla="*/ 182526 w 612179"/>
              <a:gd name="connsiteY45" fmla="*/ 1718544 h 3190105"/>
              <a:gd name="connsiteX46" fmla="*/ 182526 w 612179"/>
              <a:gd name="connsiteY46" fmla="*/ 1901195 h 3190105"/>
              <a:gd name="connsiteX47" fmla="*/ 0 w 612179"/>
              <a:gd name="connsiteY47" fmla="*/ 1901195 h 3190105"/>
              <a:gd name="connsiteX48" fmla="*/ 429652 w 612179"/>
              <a:gd name="connsiteY48" fmla="*/ 1503726 h 3190105"/>
              <a:gd name="connsiteX49" fmla="*/ 612178 w 612179"/>
              <a:gd name="connsiteY49" fmla="*/ 1503726 h 3190105"/>
              <a:gd name="connsiteX50" fmla="*/ 612178 w 612179"/>
              <a:gd name="connsiteY50" fmla="*/ 1686377 h 3190105"/>
              <a:gd name="connsiteX51" fmla="*/ 429652 w 612179"/>
              <a:gd name="connsiteY51" fmla="*/ 1686377 h 3190105"/>
              <a:gd name="connsiteX52" fmla="*/ 214825 w 612179"/>
              <a:gd name="connsiteY52" fmla="*/ 1503726 h 3190105"/>
              <a:gd name="connsiteX53" fmla="*/ 397351 w 612179"/>
              <a:gd name="connsiteY53" fmla="*/ 1503726 h 3190105"/>
              <a:gd name="connsiteX54" fmla="*/ 397351 w 612179"/>
              <a:gd name="connsiteY54" fmla="*/ 1686377 h 3190105"/>
              <a:gd name="connsiteX55" fmla="*/ 214825 w 612179"/>
              <a:gd name="connsiteY55" fmla="*/ 1686377 h 3190105"/>
              <a:gd name="connsiteX56" fmla="*/ 0 w 612179"/>
              <a:gd name="connsiteY56" fmla="*/ 1503726 h 3190105"/>
              <a:gd name="connsiteX57" fmla="*/ 182526 w 612179"/>
              <a:gd name="connsiteY57" fmla="*/ 1503726 h 3190105"/>
              <a:gd name="connsiteX58" fmla="*/ 182526 w 612179"/>
              <a:gd name="connsiteY58" fmla="*/ 1686377 h 3190105"/>
              <a:gd name="connsiteX59" fmla="*/ 0 w 612179"/>
              <a:gd name="connsiteY59" fmla="*/ 1686377 h 3190105"/>
              <a:gd name="connsiteX60" fmla="*/ 429652 w 612179"/>
              <a:gd name="connsiteY60" fmla="*/ 1288908 h 3190105"/>
              <a:gd name="connsiteX61" fmla="*/ 612178 w 612179"/>
              <a:gd name="connsiteY61" fmla="*/ 1288908 h 3190105"/>
              <a:gd name="connsiteX62" fmla="*/ 612178 w 612179"/>
              <a:gd name="connsiteY62" fmla="*/ 1471559 h 3190105"/>
              <a:gd name="connsiteX63" fmla="*/ 429652 w 612179"/>
              <a:gd name="connsiteY63" fmla="*/ 1471559 h 3190105"/>
              <a:gd name="connsiteX64" fmla="*/ 214825 w 612179"/>
              <a:gd name="connsiteY64" fmla="*/ 1288908 h 3190105"/>
              <a:gd name="connsiteX65" fmla="*/ 397351 w 612179"/>
              <a:gd name="connsiteY65" fmla="*/ 1288908 h 3190105"/>
              <a:gd name="connsiteX66" fmla="*/ 397351 w 612179"/>
              <a:gd name="connsiteY66" fmla="*/ 1471559 h 3190105"/>
              <a:gd name="connsiteX67" fmla="*/ 214825 w 612179"/>
              <a:gd name="connsiteY67" fmla="*/ 1471559 h 3190105"/>
              <a:gd name="connsiteX68" fmla="*/ 0 w 612179"/>
              <a:gd name="connsiteY68" fmla="*/ 1288908 h 3190105"/>
              <a:gd name="connsiteX69" fmla="*/ 182526 w 612179"/>
              <a:gd name="connsiteY69" fmla="*/ 1288908 h 3190105"/>
              <a:gd name="connsiteX70" fmla="*/ 182526 w 612179"/>
              <a:gd name="connsiteY70" fmla="*/ 1471559 h 3190105"/>
              <a:gd name="connsiteX71" fmla="*/ 0 w 612179"/>
              <a:gd name="connsiteY71" fmla="*/ 1471559 h 3190105"/>
              <a:gd name="connsiteX72" fmla="*/ 429653 w 612179"/>
              <a:gd name="connsiteY72" fmla="*/ 429636 h 3190105"/>
              <a:gd name="connsiteX73" fmla="*/ 612179 w 612179"/>
              <a:gd name="connsiteY73" fmla="*/ 429636 h 3190105"/>
              <a:gd name="connsiteX74" fmla="*/ 612179 w 612179"/>
              <a:gd name="connsiteY74" fmla="*/ 612287 h 3190105"/>
              <a:gd name="connsiteX75" fmla="*/ 429653 w 612179"/>
              <a:gd name="connsiteY75" fmla="*/ 612287 h 3190105"/>
              <a:gd name="connsiteX76" fmla="*/ 214826 w 612179"/>
              <a:gd name="connsiteY76" fmla="*/ 429636 h 3190105"/>
              <a:gd name="connsiteX77" fmla="*/ 397352 w 612179"/>
              <a:gd name="connsiteY77" fmla="*/ 429636 h 3190105"/>
              <a:gd name="connsiteX78" fmla="*/ 397352 w 612179"/>
              <a:gd name="connsiteY78" fmla="*/ 612287 h 3190105"/>
              <a:gd name="connsiteX79" fmla="*/ 214826 w 612179"/>
              <a:gd name="connsiteY79" fmla="*/ 612287 h 3190105"/>
              <a:gd name="connsiteX80" fmla="*/ 1 w 612179"/>
              <a:gd name="connsiteY80" fmla="*/ 429636 h 3190105"/>
              <a:gd name="connsiteX81" fmla="*/ 182527 w 612179"/>
              <a:gd name="connsiteY81" fmla="*/ 429636 h 3190105"/>
              <a:gd name="connsiteX82" fmla="*/ 182527 w 612179"/>
              <a:gd name="connsiteY82" fmla="*/ 612287 h 3190105"/>
              <a:gd name="connsiteX83" fmla="*/ 1 w 612179"/>
              <a:gd name="connsiteY83" fmla="*/ 612287 h 3190105"/>
              <a:gd name="connsiteX84" fmla="*/ 429653 w 612179"/>
              <a:gd name="connsiteY84" fmla="*/ 214818 h 3190105"/>
              <a:gd name="connsiteX85" fmla="*/ 612179 w 612179"/>
              <a:gd name="connsiteY85" fmla="*/ 214818 h 3190105"/>
              <a:gd name="connsiteX86" fmla="*/ 612179 w 612179"/>
              <a:gd name="connsiteY86" fmla="*/ 397469 h 3190105"/>
              <a:gd name="connsiteX87" fmla="*/ 429653 w 612179"/>
              <a:gd name="connsiteY87" fmla="*/ 397469 h 3190105"/>
              <a:gd name="connsiteX88" fmla="*/ 214826 w 612179"/>
              <a:gd name="connsiteY88" fmla="*/ 214818 h 3190105"/>
              <a:gd name="connsiteX89" fmla="*/ 397352 w 612179"/>
              <a:gd name="connsiteY89" fmla="*/ 214818 h 3190105"/>
              <a:gd name="connsiteX90" fmla="*/ 397352 w 612179"/>
              <a:gd name="connsiteY90" fmla="*/ 397469 h 3190105"/>
              <a:gd name="connsiteX91" fmla="*/ 214826 w 612179"/>
              <a:gd name="connsiteY91" fmla="*/ 397469 h 3190105"/>
              <a:gd name="connsiteX92" fmla="*/ 1 w 612179"/>
              <a:gd name="connsiteY92" fmla="*/ 214818 h 3190105"/>
              <a:gd name="connsiteX93" fmla="*/ 182527 w 612179"/>
              <a:gd name="connsiteY93" fmla="*/ 214818 h 3190105"/>
              <a:gd name="connsiteX94" fmla="*/ 182527 w 612179"/>
              <a:gd name="connsiteY94" fmla="*/ 397469 h 3190105"/>
              <a:gd name="connsiteX95" fmla="*/ 1 w 612179"/>
              <a:gd name="connsiteY95" fmla="*/ 397469 h 3190105"/>
              <a:gd name="connsiteX96" fmla="*/ 429653 w 612179"/>
              <a:gd name="connsiteY96" fmla="*/ 0 h 3190105"/>
              <a:gd name="connsiteX97" fmla="*/ 612179 w 612179"/>
              <a:gd name="connsiteY97" fmla="*/ 0 h 3190105"/>
              <a:gd name="connsiteX98" fmla="*/ 612179 w 612179"/>
              <a:gd name="connsiteY98" fmla="*/ 182651 h 3190105"/>
              <a:gd name="connsiteX99" fmla="*/ 429653 w 612179"/>
              <a:gd name="connsiteY99" fmla="*/ 182651 h 3190105"/>
              <a:gd name="connsiteX100" fmla="*/ 214826 w 612179"/>
              <a:gd name="connsiteY100" fmla="*/ 0 h 3190105"/>
              <a:gd name="connsiteX101" fmla="*/ 397352 w 612179"/>
              <a:gd name="connsiteY101" fmla="*/ 0 h 3190105"/>
              <a:gd name="connsiteX102" fmla="*/ 397352 w 612179"/>
              <a:gd name="connsiteY102" fmla="*/ 182651 h 3190105"/>
              <a:gd name="connsiteX103" fmla="*/ 214826 w 612179"/>
              <a:gd name="connsiteY103" fmla="*/ 182651 h 3190105"/>
              <a:gd name="connsiteX104" fmla="*/ 1 w 612179"/>
              <a:gd name="connsiteY104" fmla="*/ 0 h 3190105"/>
              <a:gd name="connsiteX105" fmla="*/ 182527 w 612179"/>
              <a:gd name="connsiteY105" fmla="*/ 0 h 3190105"/>
              <a:gd name="connsiteX106" fmla="*/ 182527 w 612179"/>
              <a:gd name="connsiteY106" fmla="*/ 182651 h 3190105"/>
              <a:gd name="connsiteX107" fmla="*/ 1 w 612179"/>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9" h="3190105">
                <a:moveTo>
                  <a:pt x="429653" y="3007454"/>
                </a:moveTo>
                <a:lnTo>
                  <a:pt x="612179" y="3007454"/>
                </a:lnTo>
                <a:lnTo>
                  <a:pt x="612179" y="3190105"/>
                </a:lnTo>
                <a:lnTo>
                  <a:pt x="429653"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3" y="2792634"/>
                </a:moveTo>
                <a:lnTo>
                  <a:pt x="612179" y="2792634"/>
                </a:lnTo>
                <a:lnTo>
                  <a:pt x="612179" y="2975285"/>
                </a:lnTo>
                <a:lnTo>
                  <a:pt x="429653"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3" y="2577816"/>
                </a:moveTo>
                <a:lnTo>
                  <a:pt x="612179" y="2577816"/>
                </a:lnTo>
                <a:lnTo>
                  <a:pt x="612179" y="2760467"/>
                </a:lnTo>
                <a:lnTo>
                  <a:pt x="429653"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2" y="1718544"/>
                </a:moveTo>
                <a:lnTo>
                  <a:pt x="612178" y="1718544"/>
                </a:lnTo>
                <a:lnTo>
                  <a:pt x="612178" y="1901195"/>
                </a:lnTo>
                <a:lnTo>
                  <a:pt x="429652"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2" y="1503726"/>
                </a:moveTo>
                <a:lnTo>
                  <a:pt x="612178" y="1503726"/>
                </a:lnTo>
                <a:lnTo>
                  <a:pt x="612178" y="1686377"/>
                </a:lnTo>
                <a:lnTo>
                  <a:pt x="429652"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2" y="1288908"/>
                </a:moveTo>
                <a:lnTo>
                  <a:pt x="612178" y="1288908"/>
                </a:lnTo>
                <a:lnTo>
                  <a:pt x="612178" y="1471559"/>
                </a:lnTo>
                <a:lnTo>
                  <a:pt x="429652"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3" y="429636"/>
                </a:moveTo>
                <a:lnTo>
                  <a:pt x="612179" y="429636"/>
                </a:lnTo>
                <a:lnTo>
                  <a:pt x="612179" y="612287"/>
                </a:lnTo>
                <a:lnTo>
                  <a:pt x="429653"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3" y="214818"/>
                </a:moveTo>
                <a:lnTo>
                  <a:pt x="612179" y="214818"/>
                </a:lnTo>
                <a:lnTo>
                  <a:pt x="612179" y="397469"/>
                </a:lnTo>
                <a:lnTo>
                  <a:pt x="429653"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3" y="0"/>
                </a:moveTo>
                <a:lnTo>
                  <a:pt x="612179" y="0"/>
                </a:lnTo>
                <a:lnTo>
                  <a:pt x="612179" y="182651"/>
                </a:lnTo>
                <a:lnTo>
                  <a:pt x="429653"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11" name="Freeform 310"/>
          <p:cNvSpPr/>
          <p:nvPr/>
        </p:nvSpPr>
        <p:spPr>
          <a:xfrm>
            <a:off x="2974620" y="2880354"/>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318" name="Freeform 317"/>
          <p:cNvSpPr/>
          <p:nvPr/>
        </p:nvSpPr>
        <p:spPr>
          <a:xfrm>
            <a:off x="4261260" y="2880353"/>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319" name="Freeform 318"/>
          <p:cNvSpPr/>
          <p:nvPr/>
        </p:nvSpPr>
        <p:spPr>
          <a:xfrm>
            <a:off x="5554862" y="2880354"/>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373" name="Freeform 372"/>
          <p:cNvSpPr/>
          <p:nvPr/>
        </p:nvSpPr>
        <p:spPr>
          <a:xfrm>
            <a:off x="5556977" y="2880331"/>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374" name="Freeform 373"/>
          <p:cNvSpPr/>
          <p:nvPr/>
        </p:nvSpPr>
        <p:spPr>
          <a:xfrm>
            <a:off x="4265909" y="2880329"/>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375" name="Freeform 374"/>
          <p:cNvSpPr/>
          <p:nvPr/>
        </p:nvSpPr>
        <p:spPr>
          <a:xfrm>
            <a:off x="2969583" y="2880329"/>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586" name="Freeform 585"/>
          <p:cNvSpPr/>
          <p:nvPr/>
        </p:nvSpPr>
        <p:spPr>
          <a:xfrm>
            <a:off x="2976960" y="4169264"/>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587" name="Freeform 586"/>
          <p:cNvSpPr/>
          <p:nvPr/>
        </p:nvSpPr>
        <p:spPr>
          <a:xfrm>
            <a:off x="2969583" y="5458143"/>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588" name="Freeform 587"/>
          <p:cNvSpPr/>
          <p:nvPr/>
        </p:nvSpPr>
        <p:spPr>
          <a:xfrm>
            <a:off x="2969583" y="2880329"/>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591" name="Freeform 590"/>
          <p:cNvSpPr/>
          <p:nvPr/>
        </p:nvSpPr>
        <p:spPr>
          <a:xfrm>
            <a:off x="2969583" y="5458143"/>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595" name="Freeform 594"/>
          <p:cNvSpPr/>
          <p:nvPr/>
        </p:nvSpPr>
        <p:spPr>
          <a:xfrm>
            <a:off x="2969583" y="5458143"/>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590" name="Freeform 589"/>
          <p:cNvSpPr/>
          <p:nvPr/>
        </p:nvSpPr>
        <p:spPr>
          <a:xfrm>
            <a:off x="2971800" y="4169264"/>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593" name="Freeform 592"/>
          <p:cNvSpPr/>
          <p:nvPr/>
        </p:nvSpPr>
        <p:spPr>
          <a:xfrm>
            <a:off x="2971800" y="4169264"/>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592" name="Freeform 591"/>
          <p:cNvSpPr/>
          <p:nvPr/>
        </p:nvSpPr>
        <p:spPr>
          <a:xfrm>
            <a:off x="2969583" y="2880329"/>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594" name="Freeform 593"/>
          <p:cNvSpPr/>
          <p:nvPr/>
        </p:nvSpPr>
        <p:spPr>
          <a:xfrm>
            <a:off x="2969583" y="2880329"/>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2" name="Title 1"/>
          <p:cNvSpPr>
            <a:spLocks noGrp="1"/>
          </p:cNvSpPr>
          <p:nvPr>
            <p:ph type="title"/>
          </p:nvPr>
        </p:nvSpPr>
        <p:spPr/>
        <p:txBody>
          <a:bodyPr/>
          <a:lstStyle/>
          <a:p>
            <a:r>
              <a:rPr lang="en-US" dirty="0" smtClean="0"/>
              <a:t>Stage 1</a:t>
            </a:r>
            <a:endParaRPr lang="en-US" dirty="0"/>
          </a:p>
        </p:txBody>
      </p:sp>
      <p:grpSp>
        <p:nvGrpSpPr>
          <p:cNvPr id="5" name="Group 4"/>
          <p:cNvGrpSpPr/>
          <p:nvPr/>
        </p:nvGrpSpPr>
        <p:grpSpPr>
          <a:xfrm>
            <a:off x="2720095" y="2880360"/>
            <a:ext cx="182527" cy="3190105"/>
            <a:chOff x="2762135" y="2880360"/>
            <a:chExt cx="182527" cy="3190105"/>
          </a:xfrm>
          <a:noFill/>
        </p:grpSpPr>
        <p:sp>
          <p:nvSpPr>
            <p:cNvPr id="392" name="Rectangle 391"/>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394" name="Rectangle 393"/>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396" name="Rectangle 395"/>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04" name="Rectangle 403"/>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06" name="Rectangle 405"/>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08" name="Rectangle 407"/>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16" name="Rectangle 415"/>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18" name="Rectangle 417"/>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0" name="Rectangle 419"/>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424" name="Group 423"/>
          <p:cNvGrpSpPr/>
          <p:nvPr/>
        </p:nvGrpSpPr>
        <p:grpSpPr>
          <a:xfrm>
            <a:off x="6245172" y="2880362"/>
            <a:ext cx="182527" cy="3190105"/>
            <a:chOff x="2762135" y="2880360"/>
            <a:chExt cx="182527" cy="3190105"/>
          </a:xfrm>
          <a:noFill/>
        </p:grpSpPr>
        <p:sp>
          <p:nvSpPr>
            <p:cNvPr id="425" name="Rectangle 424"/>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6" name="Rectangle 425"/>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7" name="Rectangle 426"/>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8" name="Rectangle 427"/>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9" name="Rectangle 428"/>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0" name="Rectangle 429"/>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1" name="Rectangle 430"/>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2" name="Rectangle 431"/>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3" name="Rectangle 432"/>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7" name="Group 6"/>
          <p:cNvGrpSpPr/>
          <p:nvPr/>
        </p:nvGrpSpPr>
        <p:grpSpPr>
          <a:xfrm>
            <a:off x="2976961" y="6144674"/>
            <a:ext cx="3190078" cy="182653"/>
            <a:chOff x="2976961" y="6102634"/>
            <a:chExt cx="3190078" cy="182653"/>
          </a:xfrm>
        </p:grpSpPr>
        <p:sp>
          <p:nvSpPr>
            <p:cNvPr id="451" name="Rectangle 450"/>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2" name="Rectangle 451"/>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3" name="Rectangle 452"/>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7" name="Rectangle 456"/>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8" name="Rectangle 457"/>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9" name="Rectangle 458"/>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63" name="Rectangle 462"/>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64" name="Rectangle 463"/>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65" name="Rectangle 464"/>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492" name="Group 491"/>
          <p:cNvGrpSpPr/>
          <p:nvPr/>
        </p:nvGrpSpPr>
        <p:grpSpPr>
          <a:xfrm>
            <a:off x="2976960" y="2623504"/>
            <a:ext cx="3190078" cy="182653"/>
            <a:chOff x="2976961" y="6102634"/>
            <a:chExt cx="3190078" cy="182653"/>
          </a:xfrm>
        </p:grpSpPr>
        <p:sp>
          <p:nvSpPr>
            <p:cNvPr id="493" name="Rectangle 492"/>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4" name="Rectangle 493"/>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5" name="Rectangle 494"/>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6" name="Rectangle 495"/>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7" name="Rectangle 496"/>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8" name="Rectangle 497"/>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9" name="Rectangle 498"/>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0" name="Rectangle 499"/>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1" name="Rectangle 500"/>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503" name="Group 502"/>
          <p:cNvGrpSpPr/>
          <p:nvPr/>
        </p:nvGrpSpPr>
        <p:grpSpPr>
          <a:xfrm>
            <a:off x="4009046" y="2880362"/>
            <a:ext cx="182527" cy="3190105"/>
            <a:chOff x="2762135" y="2880360"/>
            <a:chExt cx="182527" cy="3190105"/>
          </a:xfrm>
          <a:noFill/>
        </p:grpSpPr>
        <p:sp>
          <p:nvSpPr>
            <p:cNvPr id="504" name="Rectangle 503"/>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5" name="Rectangle 504"/>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6" name="Rectangle 505"/>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7" name="Rectangle 506"/>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8" name="Rectangle 507"/>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9" name="Rectangle 508"/>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10" name="Rectangle 509"/>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11" name="Rectangle 510"/>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12" name="Rectangle 511"/>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513" name="Group 512"/>
          <p:cNvGrpSpPr/>
          <p:nvPr/>
        </p:nvGrpSpPr>
        <p:grpSpPr>
          <a:xfrm>
            <a:off x="5293346" y="2880362"/>
            <a:ext cx="182527" cy="3190105"/>
            <a:chOff x="2762135" y="2880360"/>
            <a:chExt cx="182527" cy="3190105"/>
          </a:xfrm>
          <a:noFill/>
        </p:grpSpPr>
        <p:sp>
          <p:nvSpPr>
            <p:cNvPr id="514" name="Rectangle 513"/>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15" name="Rectangle 514"/>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16" name="Rectangle 515"/>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17" name="Rectangle 516"/>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18" name="Rectangle 517"/>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19" name="Rectangle 518"/>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20" name="Rectangle 519"/>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21" name="Rectangle 520"/>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22" name="Rectangle 521"/>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563" name="Group 562"/>
          <p:cNvGrpSpPr/>
          <p:nvPr/>
        </p:nvGrpSpPr>
        <p:grpSpPr>
          <a:xfrm>
            <a:off x="2976960" y="3912410"/>
            <a:ext cx="3190078" cy="182653"/>
            <a:chOff x="2976961" y="6102634"/>
            <a:chExt cx="3190078" cy="182653"/>
          </a:xfrm>
        </p:grpSpPr>
        <p:sp>
          <p:nvSpPr>
            <p:cNvPr id="564" name="Rectangle 563"/>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65" name="Rectangle 564"/>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66" name="Rectangle 565"/>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67" name="Rectangle 566"/>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68" name="Rectangle 567"/>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69" name="Rectangle 568"/>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70" name="Rectangle 569"/>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71" name="Rectangle 570"/>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72" name="Rectangle 571"/>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573" name="Group 572"/>
          <p:cNvGrpSpPr/>
          <p:nvPr/>
        </p:nvGrpSpPr>
        <p:grpSpPr>
          <a:xfrm>
            <a:off x="2975871" y="5201317"/>
            <a:ext cx="3190078" cy="182653"/>
            <a:chOff x="2976961" y="6102634"/>
            <a:chExt cx="3190078" cy="182653"/>
          </a:xfrm>
        </p:grpSpPr>
        <p:sp>
          <p:nvSpPr>
            <p:cNvPr id="574" name="Rectangle 573"/>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75" name="Rectangle 574"/>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76" name="Rectangle 575"/>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77" name="Rectangle 576"/>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78" name="Rectangle 577"/>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79" name="Rectangle 578"/>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80" name="Rectangle 579"/>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81" name="Rectangle 580"/>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82" name="Rectangle 581"/>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543" name="Group 542"/>
          <p:cNvGrpSpPr/>
          <p:nvPr/>
        </p:nvGrpSpPr>
        <p:grpSpPr>
          <a:xfrm>
            <a:off x="2976960" y="4855760"/>
            <a:ext cx="3190078" cy="182653"/>
            <a:chOff x="2976961" y="6102634"/>
            <a:chExt cx="3190078" cy="182653"/>
          </a:xfrm>
        </p:grpSpPr>
        <p:sp>
          <p:nvSpPr>
            <p:cNvPr id="544" name="Rectangle 543"/>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45" name="Rectangle 544"/>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46" name="Rectangle 545"/>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47" name="Rectangle 546"/>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48" name="Rectangle 547"/>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49" name="Rectangle 548"/>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50" name="Rectangle 549"/>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51" name="Rectangle 550"/>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52" name="Rectangle 551"/>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553" name="Group 552"/>
          <p:cNvGrpSpPr/>
          <p:nvPr/>
        </p:nvGrpSpPr>
        <p:grpSpPr>
          <a:xfrm>
            <a:off x="2975871" y="3566788"/>
            <a:ext cx="3190078" cy="182653"/>
            <a:chOff x="2976961" y="6102634"/>
            <a:chExt cx="3190078" cy="182653"/>
          </a:xfrm>
        </p:grpSpPr>
        <p:sp>
          <p:nvSpPr>
            <p:cNvPr id="554" name="Rectangle 553"/>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55" name="Rectangle 554"/>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56" name="Rectangle 555"/>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57" name="Rectangle 556"/>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58" name="Rectangle 557"/>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59" name="Rectangle 558"/>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60" name="Rectangle 559"/>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61" name="Rectangle 560"/>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62" name="Rectangle 561"/>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sp>
        <p:nvSpPr>
          <p:cNvPr id="389" name="Freeform 388"/>
          <p:cNvSpPr/>
          <p:nvPr/>
        </p:nvSpPr>
        <p:spPr>
          <a:xfrm>
            <a:off x="2970358" y="2277944"/>
            <a:ext cx="3190079" cy="2760469"/>
          </a:xfrm>
          <a:custGeom>
            <a:avLst/>
            <a:gdLst>
              <a:gd name="connsiteX0" fmla="*/ 1718601 w 3190079"/>
              <a:gd name="connsiteY0" fmla="*/ 2577818 h 2760469"/>
              <a:gd name="connsiteX1" fmla="*/ 1901127 w 3190079"/>
              <a:gd name="connsiteY1" fmla="*/ 2577818 h 2760469"/>
              <a:gd name="connsiteX2" fmla="*/ 1901127 w 3190079"/>
              <a:gd name="connsiteY2" fmla="*/ 2760469 h 2760469"/>
              <a:gd name="connsiteX3" fmla="*/ 1718601 w 3190079"/>
              <a:gd name="connsiteY3" fmla="*/ 2760469 h 2760469"/>
              <a:gd name="connsiteX4" fmla="*/ 1503776 w 3190079"/>
              <a:gd name="connsiteY4" fmla="*/ 2577818 h 2760469"/>
              <a:gd name="connsiteX5" fmla="*/ 1686302 w 3190079"/>
              <a:gd name="connsiteY5" fmla="*/ 2577818 h 2760469"/>
              <a:gd name="connsiteX6" fmla="*/ 1686302 w 3190079"/>
              <a:gd name="connsiteY6" fmla="*/ 2760469 h 2760469"/>
              <a:gd name="connsiteX7" fmla="*/ 1503776 w 3190079"/>
              <a:gd name="connsiteY7" fmla="*/ 2760469 h 2760469"/>
              <a:gd name="connsiteX8" fmla="*/ 1288951 w 3190079"/>
              <a:gd name="connsiteY8" fmla="*/ 2577818 h 2760469"/>
              <a:gd name="connsiteX9" fmla="*/ 1471477 w 3190079"/>
              <a:gd name="connsiteY9" fmla="*/ 2577818 h 2760469"/>
              <a:gd name="connsiteX10" fmla="*/ 1471477 w 3190079"/>
              <a:gd name="connsiteY10" fmla="*/ 2760469 h 2760469"/>
              <a:gd name="connsiteX11" fmla="*/ 1288951 w 3190079"/>
              <a:gd name="connsiteY11" fmla="*/ 2760469 h 2760469"/>
              <a:gd name="connsiteX12" fmla="*/ 3007553 w 3190079"/>
              <a:gd name="connsiteY12" fmla="*/ 2577816 h 2760469"/>
              <a:gd name="connsiteX13" fmla="*/ 3190079 w 3190079"/>
              <a:gd name="connsiteY13" fmla="*/ 2577816 h 2760469"/>
              <a:gd name="connsiteX14" fmla="*/ 3190079 w 3190079"/>
              <a:gd name="connsiteY14" fmla="*/ 2760467 h 2760469"/>
              <a:gd name="connsiteX15" fmla="*/ 3007553 w 3190079"/>
              <a:gd name="connsiteY15" fmla="*/ 2760467 h 2760469"/>
              <a:gd name="connsiteX16" fmla="*/ 2792726 w 3190079"/>
              <a:gd name="connsiteY16" fmla="*/ 2577816 h 2760469"/>
              <a:gd name="connsiteX17" fmla="*/ 2975252 w 3190079"/>
              <a:gd name="connsiteY17" fmla="*/ 2577816 h 2760469"/>
              <a:gd name="connsiteX18" fmla="*/ 2975252 w 3190079"/>
              <a:gd name="connsiteY18" fmla="*/ 2760467 h 2760469"/>
              <a:gd name="connsiteX19" fmla="*/ 2792726 w 3190079"/>
              <a:gd name="connsiteY19" fmla="*/ 2760467 h 2760469"/>
              <a:gd name="connsiteX20" fmla="*/ 2577901 w 3190079"/>
              <a:gd name="connsiteY20" fmla="*/ 2577816 h 2760469"/>
              <a:gd name="connsiteX21" fmla="*/ 2760427 w 3190079"/>
              <a:gd name="connsiteY21" fmla="*/ 2577816 h 2760469"/>
              <a:gd name="connsiteX22" fmla="*/ 2760427 w 3190079"/>
              <a:gd name="connsiteY22" fmla="*/ 2760467 h 2760469"/>
              <a:gd name="connsiteX23" fmla="*/ 2577901 w 3190079"/>
              <a:gd name="connsiteY23" fmla="*/ 2760467 h 2760469"/>
              <a:gd name="connsiteX24" fmla="*/ 429651 w 3190079"/>
              <a:gd name="connsiteY24" fmla="*/ 2577816 h 2760469"/>
              <a:gd name="connsiteX25" fmla="*/ 612177 w 3190079"/>
              <a:gd name="connsiteY25" fmla="*/ 2577816 h 2760469"/>
              <a:gd name="connsiteX26" fmla="*/ 612177 w 3190079"/>
              <a:gd name="connsiteY26" fmla="*/ 2760467 h 2760469"/>
              <a:gd name="connsiteX27" fmla="*/ 429651 w 3190079"/>
              <a:gd name="connsiteY27" fmla="*/ 2760467 h 2760469"/>
              <a:gd name="connsiteX28" fmla="*/ 214826 w 3190079"/>
              <a:gd name="connsiteY28" fmla="*/ 2577816 h 2760469"/>
              <a:gd name="connsiteX29" fmla="*/ 397352 w 3190079"/>
              <a:gd name="connsiteY29" fmla="*/ 2577816 h 2760469"/>
              <a:gd name="connsiteX30" fmla="*/ 397352 w 3190079"/>
              <a:gd name="connsiteY30" fmla="*/ 2760467 h 2760469"/>
              <a:gd name="connsiteX31" fmla="*/ 214826 w 3190079"/>
              <a:gd name="connsiteY31" fmla="*/ 2760467 h 2760469"/>
              <a:gd name="connsiteX32" fmla="*/ 1 w 3190079"/>
              <a:gd name="connsiteY32" fmla="*/ 2577816 h 2760469"/>
              <a:gd name="connsiteX33" fmla="*/ 182527 w 3190079"/>
              <a:gd name="connsiteY33" fmla="*/ 2577816 h 2760469"/>
              <a:gd name="connsiteX34" fmla="*/ 182527 w 3190079"/>
              <a:gd name="connsiteY34" fmla="*/ 2760467 h 2760469"/>
              <a:gd name="connsiteX35" fmla="*/ 1 w 3190079"/>
              <a:gd name="connsiteY35" fmla="*/ 2760467 h 2760469"/>
              <a:gd name="connsiteX36" fmla="*/ 1718600 w 3190079"/>
              <a:gd name="connsiteY36" fmla="*/ 1288910 h 2760469"/>
              <a:gd name="connsiteX37" fmla="*/ 1901126 w 3190079"/>
              <a:gd name="connsiteY37" fmla="*/ 1288910 h 2760469"/>
              <a:gd name="connsiteX38" fmla="*/ 1901126 w 3190079"/>
              <a:gd name="connsiteY38" fmla="*/ 1471561 h 2760469"/>
              <a:gd name="connsiteX39" fmla="*/ 1718600 w 3190079"/>
              <a:gd name="connsiteY39" fmla="*/ 1471561 h 2760469"/>
              <a:gd name="connsiteX40" fmla="*/ 1503775 w 3190079"/>
              <a:gd name="connsiteY40" fmla="*/ 1288910 h 2760469"/>
              <a:gd name="connsiteX41" fmla="*/ 1686301 w 3190079"/>
              <a:gd name="connsiteY41" fmla="*/ 1288910 h 2760469"/>
              <a:gd name="connsiteX42" fmla="*/ 1686301 w 3190079"/>
              <a:gd name="connsiteY42" fmla="*/ 1471561 h 2760469"/>
              <a:gd name="connsiteX43" fmla="*/ 1503775 w 3190079"/>
              <a:gd name="connsiteY43" fmla="*/ 1471561 h 2760469"/>
              <a:gd name="connsiteX44" fmla="*/ 1288950 w 3190079"/>
              <a:gd name="connsiteY44" fmla="*/ 1288910 h 2760469"/>
              <a:gd name="connsiteX45" fmla="*/ 1471476 w 3190079"/>
              <a:gd name="connsiteY45" fmla="*/ 1288910 h 2760469"/>
              <a:gd name="connsiteX46" fmla="*/ 1471476 w 3190079"/>
              <a:gd name="connsiteY46" fmla="*/ 1471561 h 2760469"/>
              <a:gd name="connsiteX47" fmla="*/ 1288950 w 3190079"/>
              <a:gd name="connsiteY47" fmla="*/ 1471561 h 2760469"/>
              <a:gd name="connsiteX48" fmla="*/ 3007552 w 3190079"/>
              <a:gd name="connsiteY48" fmla="*/ 1288908 h 2760469"/>
              <a:gd name="connsiteX49" fmla="*/ 3190078 w 3190079"/>
              <a:gd name="connsiteY49" fmla="*/ 1288908 h 2760469"/>
              <a:gd name="connsiteX50" fmla="*/ 3190078 w 3190079"/>
              <a:gd name="connsiteY50" fmla="*/ 1471559 h 2760469"/>
              <a:gd name="connsiteX51" fmla="*/ 3007552 w 3190079"/>
              <a:gd name="connsiteY51" fmla="*/ 1471559 h 2760469"/>
              <a:gd name="connsiteX52" fmla="*/ 2792725 w 3190079"/>
              <a:gd name="connsiteY52" fmla="*/ 1288908 h 2760469"/>
              <a:gd name="connsiteX53" fmla="*/ 2975251 w 3190079"/>
              <a:gd name="connsiteY53" fmla="*/ 1288908 h 2760469"/>
              <a:gd name="connsiteX54" fmla="*/ 2975251 w 3190079"/>
              <a:gd name="connsiteY54" fmla="*/ 1471559 h 2760469"/>
              <a:gd name="connsiteX55" fmla="*/ 2792725 w 3190079"/>
              <a:gd name="connsiteY55" fmla="*/ 1471559 h 2760469"/>
              <a:gd name="connsiteX56" fmla="*/ 2577900 w 3190079"/>
              <a:gd name="connsiteY56" fmla="*/ 1288908 h 2760469"/>
              <a:gd name="connsiteX57" fmla="*/ 2760426 w 3190079"/>
              <a:gd name="connsiteY57" fmla="*/ 1288908 h 2760469"/>
              <a:gd name="connsiteX58" fmla="*/ 2760426 w 3190079"/>
              <a:gd name="connsiteY58" fmla="*/ 1471559 h 2760469"/>
              <a:gd name="connsiteX59" fmla="*/ 2577900 w 3190079"/>
              <a:gd name="connsiteY59" fmla="*/ 1471559 h 2760469"/>
              <a:gd name="connsiteX60" fmla="*/ 429650 w 3190079"/>
              <a:gd name="connsiteY60" fmla="*/ 1288908 h 2760469"/>
              <a:gd name="connsiteX61" fmla="*/ 612176 w 3190079"/>
              <a:gd name="connsiteY61" fmla="*/ 1288908 h 2760469"/>
              <a:gd name="connsiteX62" fmla="*/ 612176 w 3190079"/>
              <a:gd name="connsiteY62" fmla="*/ 1471559 h 2760469"/>
              <a:gd name="connsiteX63" fmla="*/ 429650 w 3190079"/>
              <a:gd name="connsiteY63" fmla="*/ 1471559 h 2760469"/>
              <a:gd name="connsiteX64" fmla="*/ 214825 w 3190079"/>
              <a:gd name="connsiteY64" fmla="*/ 1288908 h 2760469"/>
              <a:gd name="connsiteX65" fmla="*/ 397351 w 3190079"/>
              <a:gd name="connsiteY65" fmla="*/ 1288908 h 2760469"/>
              <a:gd name="connsiteX66" fmla="*/ 397351 w 3190079"/>
              <a:gd name="connsiteY66" fmla="*/ 1471559 h 2760469"/>
              <a:gd name="connsiteX67" fmla="*/ 214825 w 3190079"/>
              <a:gd name="connsiteY67" fmla="*/ 1471559 h 2760469"/>
              <a:gd name="connsiteX68" fmla="*/ 0 w 3190079"/>
              <a:gd name="connsiteY68" fmla="*/ 1288908 h 2760469"/>
              <a:gd name="connsiteX69" fmla="*/ 182526 w 3190079"/>
              <a:gd name="connsiteY69" fmla="*/ 1288908 h 2760469"/>
              <a:gd name="connsiteX70" fmla="*/ 182526 w 3190079"/>
              <a:gd name="connsiteY70" fmla="*/ 1471559 h 2760469"/>
              <a:gd name="connsiteX71" fmla="*/ 0 w 3190079"/>
              <a:gd name="connsiteY71" fmla="*/ 1471559 h 2760469"/>
              <a:gd name="connsiteX72" fmla="*/ 1718601 w 3190079"/>
              <a:gd name="connsiteY72" fmla="*/ 2 h 2760469"/>
              <a:gd name="connsiteX73" fmla="*/ 1901127 w 3190079"/>
              <a:gd name="connsiteY73" fmla="*/ 2 h 2760469"/>
              <a:gd name="connsiteX74" fmla="*/ 1901127 w 3190079"/>
              <a:gd name="connsiteY74" fmla="*/ 182653 h 2760469"/>
              <a:gd name="connsiteX75" fmla="*/ 1718601 w 3190079"/>
              <a:gd name="connsiteY75" fmla="*/ 182653 h 2760469"/>
              <a:gd name="connsiteX76" fmla="*/ 1503776 w 3190079"/>
              <a:gd name="connsiteY76" fmla="*/ 2 h 2760469"/>
              <a:gd name="connsiteX77" fmla="*/ 1686302 w 3190079"/>
              <a:gd name="connsiteY77" fmla="*/ 2 h 2760469"/>
              <a:gd name="connsiteX78" fmla="*/ 1686302 w 3190079"/>
              <a:gd name="connsiteY78" fmla="*/ 182653 h 2760469"/>
              <a:gd name="connsiteX79" fmla="*/ 1503776 w 3190079"/>
              <a:gd name="connsiteY79" fmla="*/ 182653 h 2760469"/>
              <a:gd name="connsiteX80" fmla="*/ 1288951 w 3190079"/>
              <a:gd name="connsiteY80" fmla="*/ 2 h 2760469"/>
              <a:gd name="connsiteX81" fmla="*/ 1471477 w 3190079"/>
              <a:gd name="connsiteY81" fmla="*/ 2 h 2760469"/>
              <a:gd name="connsiteX82" fmla="*/ 1471477 w 3190079"/>
              <a:gd name="connsiteY82" fmla="*/ 182653 h 2760469"/>
              <a:gd name="connsiteX83" fmla="*/ 1288951 w 3190079"/>
              <a:gd name="connsiteY83" fmla="*/ 182653 h 2760469"/>
              <a:gd name="connsiteX84" fmla="*/ 3007553 w 3190079"/>
              <a:gd name="connsiteY84" fmla="*/ 0 h 2760469"/>
              <a:gd name="connsiteX85" fmla="*/ 3190079 w 3190079"/>
              <a:gd name="connsiteY85" fmla="*/ 0 h 2760469"/>
              <a:gd name="connsiteX86" fmla="*/ 3190079 w 3190079"/>
              <a:gd name="connsiteY86" fmla="*/ 182651 h 2760469"/>
              <a:gd name="connsiteX87" fmla="*/ 3007553 w 3190079"/>
              <a:gd name="connsiteY87" fmla="*/ 182651 h 2760469"/>
              <a:gd name="connsiteX88" fmla="*/ 2792726 w 3190079"/>
              <a:gd name="connsiteY88" fmla="*/ 0 h 2760469"/>
              <a:gd name="connsiteX89" fmla="*/ 2975252 w 3190079"/>
              <a:gd name="connsiteY89" fmla="*/ 0 h 2760469"/>
              <a:gd name="connsiteX90" fmla="*/ 2975252 w 3190079"/>
              <a:gd name="connsiteY90" fmla="*/ 182651 h 2760469"/>
              <a:gd name="connsiteX91" fmla="*/ 2792726 w 3190079"/>
              <a:gd name="connsiteY91" fmla="*/ 182651 h 2760469"/>
              <a:gd name="connsiteX92" fmla="*/ 2577901 w 3190079"/>
              <a:gd name="connsiteY92" fmla="*/ 0 h 2760469"/>
              <a:gd name="connsiteX93" fmla="*/ 2760427 w 3190079"/>
              <a:gd name="connsiteY93" fmla="*/ 0 h 2760469"/>
              <a:gd name="connsiteX94" fmla="*/ 2760427 w 3190079"/>
              <a:gd name="connsiteY94" fmla="*/ 182651 h 2760469"/>
              <a:gd name="connsiteX95" fmla="*/ 2577901 w 3190079"/>
              <a:gd name="connsiteY95" fmla="*/ 182651 h 2760469"/>
              <a:gd name="connsiteX96" fmla="*/ 429651 w 3190079"/>
              <a:gd name="connsiteY96" fmla="*/ 0 h 2760469"/>
              <a:gd name="connsiteX97" fmla="*/ 612177 w 3190079"/>
              <a:gd name="connsiteY97" fmla="*/ 0 h 2760469"/>
              <a:gd name="connsiteX98" fmla="*/ 612177 w 3190079"/>
              <a:gd name="connsiteY98" fmla="*/ 182651 h 2760469"/>
              <a:gd name="connsiteX99" fmla="*/ 429651 w 3190079"/>
              <a:gd name="connsiteY99" fmla="*/ 182651 h 2760469"/>
              <a:gd name="connsiteX100" fmla="*/ 214826 w 3190079"/>
              <a:gd name="connsiteY100" fmla="*/ 0 h 2760469"/>
              <a:gd name="connsiteX101" fmla="*/ 397352 w 3190079"/>
              <a:gd name="connsiteY101" fmla="*/ 0 h 2760469"/>
              <a:gd name="connsiteX102" fmla="*/ 397352 w 3190079"/>
              <a:gd name="connsiteY102" fmla="*/ 182651 h 2760469"/>
              <a:gd name="connsiteX103" fmla="*/ 214826 w 3190079"/>
              <a:gd name="connsiteY103" fmla="*/ 182651 h 2760469"/>
              <a:gd name="connsiteX104" fmla="*/ 1 w 3190079"/>
              <a:gd name="connsiteY104" fmla="*/ 0 h 2760469"/>
              <a:gd name="connsiteX105" fmla="*/ 182527 w 3190079"/>
              <a:gd name="connsiteY105" fmla="*/ 0 h 2760469"/>
              <a:gd name="connsiteX106" fmla="*/ 182527 w 3190079"/>
              <a:gd name="connsiteY106" fmla="*/ 182651 h 2760469"/>
              <a:gd name="connsiteX107" fmla="*/ 1 w 3190079"/>
              <a:gd name="connsiteY107" fmla="*/ 182651 h 27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9" h="2760469">
                <a:moveTo>
                  <a:pt x="1718601" y="2577818"/>
                </a:moveTo>
                <a:lnTo>
                  <a:pt x="1901127" y="2577818"/>
                </a:lnTo>
                <a:lnTo>
                  <a:pt x="1901127" y="2760469"/>
                </a:lnTo>
                <a:lnTo>
                  <a:pt x="1718601" y="2760469"/>
                </a:lnTo>
                <a:close/>
                <a:moveTo>
                  <a:pt x="1503776" y="2577818"/>
                </a:moveTo>
                <a:lnTo>
                  <a:pt x="1686302" y="2577818"/>
                </a:lnTo>
                <a:lnTo>
                  <a:pt x="1686302" y="2760469"/>
                </a:lnTo>
                <a:lnTo>
                  <a:pt x="1503776" y="2760469"/>
                </a:lnTo>
                <a:close/>
                <a:moveTo>
                  <a:pt x="1288951" y="2577818"/>
                </a:moveTo>
                <a:lnTo>
                  <a:pt x="1471477" y="2577818"/>
                </a:lnTo>
                <a:lnTo>
                  <a:pt x="1471477" y="2760469"/>
                </a:lnTo>
                <a:lnTo>
                  <a:pt x="1288951" y="2760469"/>
                </a:lnTo>
                <a:close/>
                <a:moveTo>
                  <a:pt x="3007553" y="2577816"/>
                </a:moveTo>
                <a:lnTo>
                  <a:pt x="3190079" y="2577816"/>
                </a:lnTo>
                <a:lnTo>
                  <a:pt x="3190079" y="2760467"/>
                </a:lnTo>
                <a:lnTo>
                  <a:pt x="3007553" y="2760467"/>
                </a:lnTo>
                <a:close/>
                <a:moveTo>
                  <a:pt x="2792726" y="2577816"/>
                </a:moveTo>
                <a:lnTo>
                  <a:pt x="2975252" y="2577816"/>
                </a:lnTo>
                <a:lnTo>
                  <a:pt x="2975252" y="2760467"/>
                </a:lnTo>
                <a:lnTo>
                  <a:pt x="2792726" y="2760467"/>
                </a:lnTo>
                <a:close/>
                <a:moveTo>
                  <a:pt x="2577901" y="2577816"/>
                </a:moveTo>
                <a:lnTo>
                  <a:pt x="2760427" y="2577816"/>
                </a:lnTo>
                <a:lnTo>
                  <a:pt x="2760427" y="2760467"/>
                </a:lnTo>
                <a:lnTo>
                  <a:pt x="2577901" y="2760467"/>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1718600" y="1288910"/>
                </a:moveTo>
                <a:lnTo>
                  <a:pt x="1901126" y="1288910"/>
                </a:lnTo>
                <a:lnTo>
                  <a:pt x="1901126" y="1471561"/>
                </a:lnTo>
                <a:lnTo>
                  <a:pt x="1718600" y="1471561"/>
                </a:lnTo>
                <a:close/>
                <a:moveTo>
                  <a:pt x="1503775" y="1288910"/>
                </a:moveTo>
                <a:lnTo>
                  <a:pt x="1686301" y="1288910"/>
                </a:lnTo>
                <a:lnTo>
                  <a:pt x="1686301" y="1471561"/>
                </a:lnTo>
                <a:lnTo>
                  <a:pt x="1503775" y="1471561"/>
                </a:lnTo>
                <a:close/>
                <a:moveTo>
                  <a:pt x="1288950" y="1288910"/>
                </a:moveTo>
                <a:lnTo>
                  <a:pt x="1471476" y="1288910"/>
                </a:lnTo>
                <a:lnTo>
                  <a:pt x="1471476" y="1471561"/>
                </a:lnTo>
                <a:lnTo>
                  <a:pt x="1288950" y="1471561"/>
                </a:lnTo>
                <a:close/>
                <a:moveTo>
                  <a:pt x="3007552" y="1288908"/>
                </a:moveTo>
                <a:lnTo>
                  <a:pt x="3190078" y="1288908"/>
                </a:lnTo>
                <a:lnTo>
                  <a:pt x="3190078" y="1471559"/>
                </a:lnTo>
                <a:lnTo>
                  <a:pt x="3007552" y="1471559"/>
                </a:lnTo>
                <a:close/>
                <a:moveTo>
                  <a:pt x="2792725" y="1288908"/>
                </a:moveTo>
                <a:lnTo>
                  <a:pt x="2975251" y="1288908"/>
                </a:lnTo>
                <a:lnTo>
                  <a:pt x="2975251" y="1471559"/>
                </a:lnTo>
                <a:lnTo>
                  <a:pt x="2792725" y="1471559"/>
                </a:lnTo>
                <a:close/>
                <a:moveTo>
                  <a:pt x="2577900" y="1288908"/>
                </a:moveTo>
                <a:lnTo>
                  <a:pt x="2760426" y="1288908"/>
                </a:lnTo>
                <a:lnTo>
                  <a:pt x="2760426" y="1471559"/>
                </a:lnTo>
                <a:lnTo>
                  <a:pt x="2577900"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1" y="2"/>
                </a:moveTo>
                <a:lnTo>
                  <a:pt x="1901127" y="2"/>
                </a:lnTo>
                <a:lnTo>
                  <a:pt x="1901127" y="182653"/>
                </a:lnTo>
                <a:lnTo>
                  <a:pt x="1718601" y="182653"/>
                </a:lnTo>
                <a:close/>
                <a:moveTo>
                  <a:pt x="1503776" y="2"/>
                </a:moveTo>
                <a:lnTo>
                  <a:pt x="1686302" y="2"/>
                </a:lnTo>
                <a:lnTo>
                  <a:pt x="1686302" y="182653"/>
                </a:lnTo>
                <a:lnTo>
                  <a:pt x="1503776" y="182653"/>
                </a:lnTo>
                <a:close/>
                <a:moveTo>
                  <a:pt x="1288951" y="2"/>
                </a:moveTo>
                <a:lnTo>
                  <a:pt x="1471477" y="2"/>
                </a:lnTo>
                <a:lnTo>
                  <a:pt x="1471477" y="182653"/>
                </a:lnTo>
                <a:lnTo>
                  <a:pt x="1288951" y="182653"/>
                </a:lnTo>
                <a:close/>
                <a:moveTo>
                  <a:pt x="3007553" y="0"/>
                </a:moveTo>
                <a:lnTo>
                  <a:pt x="3190079" y="0"/>
                </a:lnTo>
                <a:lnTo>
                  <a:pt x="3190079" y="182651"/>
                </a:lnTo>
                <a:lnTo>
                  <a:pt x="3007553" y="182651"/>
                </a:lnTo>
                <a:close/>
                <a:moveTo>
                  <a:pt x="2792726" y="0"/>
                </a:moveTo>
                <a:lnTo>
                  <a:pt x="2975252" y="0"/>
                </a:lnTo>
                <a:lnTo>
                  <a:pt x="2975252" y="182651"/>
                </a:lnTo>
                <a:lnTo>
                  <a:pt x="2792726" y="182651"/>
                </a:lnTo>
                <a:close/>
                <a:moveTo>
                  <a:pt x="2577901" y="0"/>
                </a:moveTo>
                <a:lnTo>
                  <a:pt x="2760427" y="0"/>
                </a:lnTo>
                <a:lnTo>
                  <a:pt x="2760427" y="182651"/>
                </a:lnTo>
                <a:lnTo>
                  <a:pt x="2577901" y="182651"/>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grpSp>
        <p:nvGrpSpPr>
          <p:cNvPr id="523" name="Group 522"/>
          <p:cNvGrpSpPr/>
          <p:nvPr/>
        </p:nvGrpSpPr>
        <p:grpSpPr>
          <a:xfrm>
            <a:off x="4952425" y="2880362"/>
            <a:ext cx="182527" cy="3190105"/>
            <a:chOff x="2762135" y="2880360"/>
            <a:chExt cx="182527" cy="3190105"/>
          </a:xfrm>
          <a:noFill/>
        </p:grpSpPr>
        <p:sp>
          <p:nvSpPr>
            <p:cNvPr id="524" name="Rectangle 523"/>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25" name="Rectangle 524"/>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26" name="Rectangle 525"/>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27" name="Rectangle 526"/>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28" name="Rectangle 527"/>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29" name="Rectangle 528"/>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30" name="Rectangle 529"/>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31" name="Rectangle 530"/>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32" name="Rectangle 531"/>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533" name="Group 532"/>
          <p:cNvGrpSpPr/>
          <p:nvPr/>
        </p:nvGrpSpPr>
        <p:grpSpPr>
          <a:xfrm>
            <a:off x="3662936" y="2880329"/>
            <a:ext cx="182527" cy="3190105"/>
            <a:chOff x="2762135" y="2880360"/>
            <a:chExt cx="182527" cy="3190105"/>
          </a:xfrm>
          <a:noFill/>
        </p:grpSpPr>
        <p:sp>
          <p:nvSpPr>
            <p:cNvPr id="534" name="Rectangle 533"/>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35" name="Rectangle 534"/>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36" name="Rectangle 535"/>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37" name="Rectangle 536"/>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38" name="Rectangle 537"/>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39" name="Rectangle 538"/>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40" name="Rectangle 539"/>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41" name="Rectangle 540"/>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42" name="Rectangle 541"/>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sp>
        <p:nvSpPr>
          <p:cNvPr id="381" name="Freeform 380"/>
          <p:cNvSpPr/>
          <p:nvPr/>
        </p:nvSpPr>
        <p:spPr>
          <a:xfrm>
            <a:off x="2374525" y="2880362"/>
            <a:ext cx="2760427" cy="3190107"/>
          </a:xfrm>
          <a:custGeom>
            <a:avLst/>
            <a:gdLst>
              <a:gd name="connsiteX0" fmla="*/ 1288951 w 2760427"/>
              <a:gd name="connsiteY0" fmla="*/ 3007456 h 3190107"/>
              <a:gd name="connsiteX1" fmla="*/ 1471477 w 2760427"/>
              <a:gd name="connsiteY1" fmla="*/ 3007456 h 3190107"/>
              <a:gd name="connsiteX2" fmla="*/ 1471477 w 2760427"/>
              <a:gd name="connsiteY2" fmla="*/ 3190107 h 3190107"/>
              <a:gd name="connsiteX3" fmla="*/ 1288951 w 2760427"/>
              <a:gd name="connsiteY3" fmla="*/ 3190107 h 3190107"/>
              <a:gd name="connsiteX4" fmla="*/ 2577901 w 2760427"/>
              <a:gd name="connsiteY4" fmla="*/ 3007454 h 3190107"/>
              <a:gd name="connsiteX5" fmla="*/ 2760427 w 2760427"/>
              <a:gd name="connsiteY5" fmla="*/ 3007454 h 3190107"/>
              <a:gd name="connsiteX6" fmla="*/ 2760427 w 2760427"/>
              <a:gd name="connsiteY6" fmla="*/ 3190105 h 3190107"/>
              <a:gd name="connsiteX7" fmla="*/ 2577901 w 2760427"/>
              <a:gd name="connsiteY7" fmla="*/ 3190105 h 3190107"/>
              <a:gd name="connsiteX8" fmla="*/ 1 w 2760427"/>
              <a:gd name="connsiteY8" fmla="*/ 3007454 h 3190107"/>
              <a:gd name="connsiteX9" fmla="*/ 182527 w 2760427"/>
              <a:gd name="connsiteY9" fmla="*/ 3007454 h 3190107"/>
              <a:gd name="connsiteX10" fmla="*/ 182527 w 2760427"/>
              <a:gd name="connsiteY10" fmla="*/ 3190105 h 3190107"/>
              <a:gd name="connsiteX11" fmla="*/ 1 w 2760427"/>
              <a:gd name="connsiteY11" fmla="*/ 3190105 h 3190107"/>
              <a:gd name="connsiteX12" fmla="*/ 1288951 w 2760427"/>
              <a:gd name="connsiteY12" fmla="*/ 2792636 h 3190107"/>
              <a:gd name="connsiteX13" fmla="*/ 1471477 w 2760427"/>
              <a:gd name="connsiteY13" fmla="*/ 2792636 h 3190107"/>
              <a:gd name="connsiteX14" fmla="*/ 1471477 w 2760427"/>
              <a:gd name="connsiteY14" fmla="*/ 2975287 h 3190107"/>
              <a:gd name="connsiteX15" fmla="*/ 1288951 w 2760427"/>
              <a:gd name="connsiteY15" fmla="*/ 2975287 h 3190107"/>
              <a:gd name="connsiteX16" fmla="*/ 2577901 w 2760427"/>
              <a:gd name="connsiteY16" fmla="*/ 2792634 h 3190107"/>
              <a:gd name="connsiteX17" fmla="*/ 2760427 w 2760427"/>
              <a:gd name="connsiteY17" fmla="*/ 2792634 h 3190107"/>
              <a:gd name="connsiteX18" fmla="*/ 2760427 w 2760427"/>
              <a:gd name="connsiteY18" fmla="*/ 2975285 h 3190107"/>
              <a:gd name="connsiteX19" fmla="*/ 2577901 w 2760427"/>
              <a:gd name="connsiteY19" fmla="*/ 2975285 h 3190107"/>
              <a:gd name="connsiteX20" fmla="*/ 1 w 2760427"/>
              <a:gd name="connsiteY20" fmla="*/ 2792634 h 3190107"/>
              <a:gd name="connsiteX21" fmla="*/ 182527 w 2760427"/>
              <a:gd name="connsiteY21" fmla="*/ 2792634 h 3190107"/>
              <a:gd name="connsiteX22" fmla="*/ 182527 w 2760427"/>
              <a:gd name="connsiteY22" fmla="*/ 2975285 h 3190107"/>
              <a:gd name="connsiteX23" fmla="*/ 1 w 2760427"/>
              <a:gd name="connsiteY23" fmla="*/ 2975285 h 3190107"/>
              <a:gd name="connsiteX24" fmla="*/ 1288951 w 2760427"/>
              <a:gd name="connsiteY24" fmla="*/ 2577818 h 3190107"/>
              <a:gd name="connsiteX25" fmla="*/ 1471477 w 2760427"/>
              <a:gd name="connsiteY25" fmla="*/ 2577818 h 3190107"/>
              <a:gd name="connsiteX26" fmla="*/ 1471477 w 2760427"/>
              <a:gd name="connsiteY26" fmla="*/ 2760469 h 3190107"/>
              <a:gd name="connsiteX27" fmla="*/ 1288951 w 2760427"/>
              <a:gd name="connsiteY27" fmla="*/ 2760469 h 3190107"/>
              <a:gd name="connsiteX28" fmla="*/ 2577901 w 2760427"/>
              <a:gd name="connsiteY28" fmla="*/ 2577816 h 3190107"/>
              <a:gd name="connsiteX29" fmla="*/ 2760427 w 2760427"/>
              <a:gd name="connsiteY29" fmla="*/ 2577816 h 3190107"/>
              <a:gd name="connsiteX30" fmla="*/ 2760427 w 2760427"/>
              <a:gd name="connsiteY30" fmla="*/ 2760467 h 3190107"/>
              <a:gd name="connsiteX31" fmla="*/ 2577901 w 2760427"/>
              <a:gd name="connsiteY31" fmla="*/ 2760467 h 3190107"/>
              <a:gd name="connsiteX32" fmla="*/ 1 w 2760427"/>
              <a:gd name="connsiteY32" fmla="*/ 2577816 h 3190107"/>
              <a:gd name="connsiteX33" fmla="*/ 182527 w 2760427"/>
              <a:gd name="connsiteY33" fmla="*/ 2577816 h 3190107"/>
              <a:gd name="connsiteX34" fmla="*/ 182527 w 2760427"/>
              <a:gd name="connsiteY34" fmla="*/ 2760467 h 3190107"/>
              <a:gd name="connsiteX35" fmla="*/ 1 w 2760427"/>
              <a:gd name="connsiteY35" fmla="*/ 2760467 h 3190107"/>
              <a:gd name="connsiteX36" fmla="*/ 1288950 w 2760427"/>
              <a:gd name="connsiteY36" fmla="*/ 1718546 h 3190107"/>
              <a:gd name="connsiteX37" fmla="*/ 1471476 w 2760427"/>
              <a:gd name="connsiteY37" fmla="*/ 1718546 h 3190107"/>
              <a:gd name="connsiteX38" fmla="*/ 1471476 w 2760427"/>
              <a:gd name="connsiteY38" fmla="*/ 1901197 h 3190107"/>
              <a:gd name="connsiteX39" fmla="*/ 1288950 w 2760427"/>
              <a:gd name="connsiteY39" fmla="*/ 1901197 h 3190107"/>
              <a:gd name="connsiteX40" fmla="*/ 2577900 w 2760427"/>
              <a:gd name="connsiteY40" fmla="*/ 1718544 h 3190107"/>
              <a:gd name="connsiteX41" fmla="*/ 2760426 w 2760427"/>
              <a:gd name="connsiteY41" fmla="*/ 1718544 h 3190107"/>
              <a:gd name="connsiteX42" fmla="*/ 2760426 w 2760427"/>
              <a:gd name="connsiteY42" fmla="*/ 1901195 h 3190107"/>
              <a:gd name="connsiteX43" fmla="*/ 2577900 w 2760427"/>
              <a:gd name="connsiteY43" fmla="*/ 1901195 h 3190107"/>
              <a:gd name="connsiteX44" fmla="*/ 0 w 2760427"/>
              <a:gd name="connsiteY44" fmla="*/ 1718544 h 3190107"/>
              <a:gd name="connsiteX45" fmla="*/ 182526 w 2760427"/>
              <a:gd name="connsiteY45" fmla="*/ 1718544 h 3190107"/>
              <a:gd name="connsiteX46" fmla="*/ 182526 w 2760427"/>
              <a:gd name="connsiteY46" fmla="*/ 1901195 h 3190107"/>
              <a:gd name="connsiteX47" fmla="*/ 0 w 2760427"/>
              <a:gd name="connsiteY47" fmla="*/ 1901195 h 3190107"/>
              <a:gd name="connsiteX48" fmla="*/ 1288950 w 2760427"/>
              <a:gd name="connsiteY48" fmla="*/ 1503728 h 3190107"/>
              <a:gd name="connsiteX49" fmla="*/ 1471476 w 2760427"/>
              <a:gd name="connsiteY49" fmla="*/ 1503728 h 3190107"/>
              <a:gd name="connsiteX50" fmla="*/ 1471476 w 2760427"/>
              <a:gd name="connsiteY50" fmla="*/ 1686379 h 3190107"/>
              <a:gd name="connsiteX51" fmla="*/ 1288950 w 2760427"/>
              <a:gd name="connsiteY51" fmla="*/ 1686379 h 3190107"/>
              <a:gd name="connsiteX52" fmla="*/ 2577900 w 2760427"/>
              <a:gd name="connsiteY52" fmla="*/ 1503726 h 3190107"/>
              <a:gd name="connsiteX53" fmla="*/ 2760426 w 2760427"/>
              <a:gd name="connsiteY53" fmla="*/ 1503726 h 3190107"/>
              <a:gd name="connsiteX54" fmla="*/ 2760426 w 2760427"/>
              <a:gd name="connsiteY54" fmla="*/ 1686377 h 3190107"/>
              <a:gd name="connsiteX55" fmla="*/ 2577900 w 2760427"/>
              <a:gd name="connsiteY55" fmla="*/ 1686377 h 3190107"/>
              <a:gd name="connsiteX56" fmla="*/ 0 w 2760427"/>
              <a:gd name="connsiteY56" fmla="*/ 1503726 h 3190107"/>
              <a:gd name="connsiteX57" fmla="*/ 182526 w 2760427"/>
              <a:gd name="connsiteY57" fmla="*/ 1503726 h 3190107"/>
              <a:gd name="connsiteX58" fmla="*/ 182526 w 2760427"/>
              <a:gd name="connsiteY58" fmla="*/ 1686377 h 3190107"/>
              <a:gd name="connsiteX59" fmla="*/ 0 w 2760427"/>
              <a:gd name="connsiteY59" fmla="*/ 1686377 h 3190107"/>
              <a:gd name="connsiteX60" fmla="*/ 1288950 w 2760427"/>
              <a:gd name="connsiteY60" fmla="*/ 1288910 h 3190107"/>
              <a:gd name="connsiteX61" fmla="*/ 1471476 w 2760427"/>
              <a:gd name="connsiteY61" fmla="*/ 1288910 h 3190107"/>
              <a:gd name="connsiteX62" fmla="*/ 1471476 w 2760427"/>
              <a:gd name="connsiteY62" fmla="*/ 1471561 h 3190107"/>
              <a:gd name="connsiteX63" fmla="*/ 1288950 w 2760427"/>
              <a:gd name="connsiteY63" fmla="*/ 1471561 h 3190107"/>
              <a:gd name="connsiteX64" fmla="*/ 2577900 w 2760427"/>
              <a:gd name="connsiteY64" fmla="*/ 1288908 h 3190107"/>
              <a:gd name="connsiteX65" fmla="*/ 2760426 w 2760427"/>
              <a:gd name="connsiteY65" fmla="*/ 1288908 h 3190107"/>
              <a:gd name="connsiteX66" fmla="*/ 2760426 w 2760427"/>
              <a:gd name="connsiteY66" fmla="*/ 1471559 h 3190107"/>
              <a:gd name="connsiteX67" fmla="*/ 2577900 w 2760427"/>
              <a:gd name="connsiteY67" fmla="*/ 1471559 h 3190107"/>
              <a:gd name="connsiteX68" fmla="*/ 0 w 2760427"/>
              <a:gd name="connsiteY68" fmla="*/ 1288908 h 3190107"/>
              <a:gd name="connsiteX69" fmla="*/ 182526 w 2760427"/>
              <a:gd name="connsiteY69" fmla="*/ 1288908 h 3190107"/>
              <a:gd name="connsiteX70" fmla="*/ 182526 w 2760427"/>
              <a:gd name="connsiteY70" fmla="*/ 1471559 h 3190107"/>
              <a:gd name="connsiteX71" fmla="*/ 0 w 2760427"/>
              <a:gd name="connsiteY71" fmla="*/ 1471559 h 3190107"/>
              <a:gd name="connsiteX72" fmla="*/ 1288951 w 2760427"/>
              <a:gd name="connsiteY72" fmla="*/ 429638 h 3190107"/>
              <a:gd name="connsiteX73" fmla="*/ 1471477 w 2760427"/>
              <a:gd name="connsiteY73" fmla="*/ 429638 h 3190107"/>
              <a:gd name="connsiteX74" fmla="*/ 1471477 w 2760427"/>
              <a:gd name="connsiteY74" fmla="*/ 612289 h 3190107"/>
              <a:gd name="connsiteX75" fmla="*/ 1288951 w 2760427"/>
              <a:gd name="connsiteY75" fmla="*/ 612289 h 3190107"/>
              <a:gd name="connsiteX76" fmla="*/ 2577901 w 2760427"/>
              <a:gd name="connsiteY76" fmla="*/ 429636 h 3190107"/>
              <a:gd name="connsiteX77" fmla="*/ 2760427 w 2760427"/>
              <a:gd name="connsiteY77" fmla="*/ 429636 h 3190107"/>
              <a:gd name="connsiteX78" fmla="*/ 2760427 w 2760427"/>
              <a:gd name="connsiteY78" fmla="*/ 612287 h 3190107"/>
              <a:gd name="connsiteX79" fmla="*/ 2577901 w 2760427"/>
              <a:gd name="connsiteY79" fmla="*/ 612287 h 3190107"/>
              <a:gd name="connsiteX80" fmla="*/ 1 w 2760427"/>
              <a:gd name="connsiteY80" fmla="*/ 429636 h 3190107"/>
              <a:gd name="connsiteX81" fmla="*/ 182527 w 2760427"/>
              <a:gd name="connsiteY81" fmla="*/ 429636 h 3190107"/>
              <a:gd name="connsiteX82" fmla="*/ 182527 w 2760427"/>
              <a:gd name="connsiteY82" fmla="*/ 612287 h 3190107"/>
              <a:gd name="connsiteX83" fmla="*/ 1 w 2760427"/>
              <a:gd name="connsiteY83" fmla="*/ 612287 h 3190107"/>
              <a:gd name="connsiteX84" fmla="*/ 1288951 w 2760427"/>
              <a:gd name="connsiteY84" fmla="*/ 214820 h 3190107"/>
              <a:gd name="connsiteX85" fmla="*/ 1471477 w 2760427"/>
              <a:gd name="connsiteY85" fmla="*/ 214820 h 3190107"/>
              <a:gd name="connsiteX86" fmla="*/ 1471477 w 2760427"/>
              <a:gd name="connsiteY86" fmla="*/ 397471 h 3190107"/>
              <a:gd name="connsiteX87" fmla="*/ 1288951 w 2760427"/>
              <a:gd name="connsiteY87" fmla="*/ 397471 h 3190107"/>
              <a:gd name="connsiteX88" fmla="*/ 2577901 w 2760427"/>
              <a:gd name="connsiteY88" fmla="*/ 214818 h 3190107"/>
              <a:gd name="connsiteX89" fmla="*/ 2760427 w 2760427"/>
              <a:gd name="connsiteY89" fmla="*/ 214818 h 3190107"/>
              <a:gd name="connsiteX90" fmla="*/ 2760427 w 2760427"/>
              <a:gd name="connsiteY90" fmla="*/ 397469 h 3190107"/>
              <a:gd name="connsiteX91" fmla="*/ 2577901 w 2760427"/>
              <a:gd name="connsiteY91" fmla="*/ 397469 h 3190107"/>
              <a:gd name="connsiteX92" fmla="*/ 1 w 2760427"/>
              <a:gd name="connsiteY92" fmla="*/ 214818 h 3190107"/>
              <a:gd name="connsiteX93" fmla="*/ 182527 w 2760427"/>
              <a:gd name="connsiteY93" fmla="*/ 214818 h 3190107"/>
              <a:gd name="connsiteX94" fmla="*/ 182527 w 2760427"/>
              <a:gd name="connsiteY94" fmla="*/ 397469 h 3190107"/>
              <a:gd name="connsiteX95" fmla="*/ 1 w 2760427"/>
              <a:gd name="connsiteY95" fmla="*/ 397469 h 3190107"/>
              <a:gd name="connsiteX96" fmla="*/ 1288951 w 2760427"/>
              <a:gd name="connsiteY96" fmla="*/ 2 h 3190107"/>
              <a:gd name="connsiteX97" fmla="*/ 1471477 w 2760427"/>
              <a:gd name="connsiteY97" fmla="*/ 2 h 3190107"/>
              <a:gd name="connsiteX98" fmla="*/ 1471477 w 2760427"/>
              <a:gd name="connsiteY98" fmla="*/ 182653 h 3190107"/>
              <a:gd name="connsiteX99" fmla="*/ 1288951 w 2760427"/>
              <a:gd name="connsiteY99" fmla="*/ 182653 h 3190107"/>
              <a:gd name="connsiteX100" fmla="*/ 2577901 w 2760427"/>
              <a:gd name="connsiteY100" fmla="*/ 0 h 3190107"/>
              <a:gd name="connsiteX101" fmla="*/ 2760427 w 2760427"/>
              <a:gd name="connsiteY101" fmla="*/ 0 h 3190107"/>
              <a:gd name="connsiteX102" fmla="*/ 2760427 w 2760427"/>
              <a:gd name="connsiteY102" fmla="*/ 182651 h 3190107"/>
              <a:gd name="connsiteX103" fmla="*/ 2577901 w 2760427"/>
              <a:gd name="connsiteY103" fmla="*/ 182651 h 3190107"/>
              <a:gd name="connsiteX104" fmla="*/ 1 w 2760427"/>
              <a:gd name="connsiteY104" fmla="*/ 0 h 3190107"/>
              <a:gd name="connsiteX105" fmla="*/ 182527 w 2760427"/>
              <a:gd name="connsiteY105" fmla="*/ 0 h 3190107"/>
              <a:gd name="connsiteX106" fmla="*/ 182527 w 2760427"/>
              <a:gd name="connsiteY106" fmla="*/ 182651 h 3190107"/>
              <a:gd name="connsiteX107" fmla="*/ 1 w 2760427"/>
              <a:gd name="connsiteY107" fmla="*/ 182651 h 319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60427" h="3190107">
                <a:moveTo>
                  <a:pt x="1288951" y="3007456"/>
                </a:moveTo>
                <a:lnTo>
                  <a:pt x="1471477" y="3007456"/>
                </a:lnTo>
                <a:lnTo>
                  <a:pt x="1471477" y="3190107"/>
                </a:lnTo>
                <a:lnTo>
                  <a:pt x="1288951" y="3190107"/>
                </a:lnTo>
                <a:close/>
                <a:moveTo>
                  <a:pt x="2577901" y="3007454"/>
                </a:moveTo>
                <a:lnTo>
                  <a:pt x="2760427" y="3007454"/>
                </a:lnTo>
                <a:lnTo>
                  <a:pt x="2760427" y="3190105"/>
                </a:lnTo>
                <a:lnTo>
                  <a:pt x="2577901" y="3190105"/>
                </a:lnTo>
                <a:close/>
                <a:moveTo>
                  <a:pt x="1" y="3007454"/>
                </a:moveTo>
                <a:lnTo>
                  <a:pt x="182527" y="3007454"/>
                </a:lnTo>
                <a:lnTo>
                  <a:pt x="182527" y="3190105"/>
                </a:lnTo>
                <a:lnTo>
                  <a:pt x="1" y="3190105"/>
                </a:lnTo>
                <a:close/>
                <a:moveTo>
                  <a:pt x="1288951" y="2792636"/>
                </a:moveTo>
                <a:lnTo>
                  <a:pt x="1471477" y="2792636"/>
                </a:lnTo>
                <a:lnTo>
                  <a:pt x="1471477" y="2975287"/>
                </a:lnTo>
                <a:lnTo>
                  <a:pt x="1288951" y="2975287"/>
                </a:lnTo>
                <a:close/>
                <a:moveTo>
                  <a:pt x="2577901" y="2792634"/>
                </a:moveTo>
                <a:lnTo>
                  <a:pt x="2760427" y="2792634"/>
                </a:lnTo>
                <a:lnTo>
                  <a:pt x="2760427" y="2975285"/>
                </a:lnTo>
                <a:lnTo>
                  <a:pt x="2577901" y="2975285"/>
                </a:lnTo>
                <a:close/>
                <a:moveTo>
                  <a:pt x="1" y="2792634"/>
                </a:moveTo>
                <a:lnTo>
                  <a:pt x="182527" y="2792634"/>
                </a:lnTo>
                <a:lnTo>
                  <a:pt x="182527" y="2975285"/>
                </a:lnTo>
                <a:lnTo>
                  <a:pt x="1" y="2975285"/>
                </a:lnTo>
                <a:close/>
                <a:moveTo>
                  <a:pt x="1288951" y="2577818"/>
                </a:moveTo>
                <a:lnTo>
                  <a:pt x="1471477" y="2577818"/>
                </a:lnTo>
                <a:lnTo>
                  <a:pt x="1471477" y="2760469"/>
                </a:lnTo>
                <a:lnTo>
                  <a:pt x="1288951" y="2760469"/>
                </a:lnTo>
                <a:close/>
                <a:moveTo>
                  <a:pt x="2577901" y="2577816"/>
                </a:moveTo>
                <a:lnTo>
                  <a:pt x="2760427" y="2577816"/>
                </a:lnTo>
                <a:lnTo>
                  <a:pt x="2760427" y="2760467"/>
                </a:lnTo>
                <a:lnTo>
                  <a:pt x="2577901" y="2760467"/>
                </a:lnTo>
                <a:close/>
                <a:moveTo>
                  <a:pt x="1" y="2577816"/>
                </a:moveTo>
                <a:lnTo>
                  <a:pt x="182527" y="2577816"/>
                </a:lnTo>
                <a:lnTo>
                  <a:pt x="182527" y="2760467"/>
                </a:lnTo>
                <a:lnTo>
                  <a:pt x="1" y="2760467"/>
                </a:lnTo>
                <a:close/>
                <a:moveTo>
                  <a:pt x="1288950" y="1718546"/>
                </a:moveTo>
                <a:lnTo>
                  <a:pt x="1471476" y="1718546"/>
                </a:lnTo>
                <a:lnTo>
                  <a:pt x="1471476" y="1901197"/>
                </a:lnTo>
                <a:lnTo>
                  <a:pt x="1288950" y="1901197"/>
                </a:lnTo>
                <a:close/>
                <a:moveTo>
                  <a:pt x="2577900" y="1718544"/>
                </a:moveTo>
                <a:lnTo>
                  <a:pt x="2760426" y="1718544"/>
                </a:lnTo>
                <a:lnTo>
                  <a:pt x="2760426" y="1901195"/>
                </a:lnTo>
                <a:lnTo>
                  <a:pt x="2577900" y="1901195"/>
                </a:lnTo>
                <a:close/>
                <a:moveTo>
                  <a:pt x="0" y="1718544"/>
                </a:moveTo>
                <a:lnTo>
                  <a:pt x="182526" y="1718544"/>
                </a:lnTo>
                <a:lnTo>
                  <a:pt x="182526" y="1901195"/>
                </a:lnTo>
                <a:lnTo>
                  <a:pt x="0" y="1901195"/>
                </a:lnTo>
                <a:close/>
                <a:moveTo>
                  <a:pt x="1288950" y="1503728"/>
                </a:moveTo>
                <a:lnTo>
                  <a:pt x="1471476" y="1503728"/>
                </a:lnTo>
                <a:lnTo>
                  <a:pt x="1471476" y="1686379"/>
                </a:lnTo>
                <a:lnTo>
                  <a:pt x="1288950" y="1686379"/>
                </a:lnTo>
                <a:close/>
                <a:moveTo>
                  <a:pt x="2577900" y="1503726"/>
                </a:moveTo>
                <a:lnTo>
                  <a:pt x="2760426" y="1503726"/>
                </a:lnTo>
                <a:lnTo>
                  <a:pt x="2760426" y="1686377"/>
                </a:lnTo>
                <a:lnTo>
                  <a:pt x="2577900" y="1686377"/>
                </a:lnTo>
                <a:close/>
                <a:moveTo>
                  <a:pt x="0" y="1503726"/>
                </a:moveTo>
                <a:lnTo>
                  <a:pt x="182526" y="1503726"/>
                </a:lnTo>
                <a:lnTo>
                  <a:pt x="182526" y="1686377"/>
                </a:lnTo>
                <a:lnTo>
                  <a:pt x="0" y="1686377"/>
                </a:lnTo>
                <a:close/>
                <a:moveTo>
                  <a:pt x="1288950" y="1288910"/>
                </a:moveTo>
                <a:lnTo>
                  <a:pt x="1471476" y="1288910"/>
                </a:lnTo>
                <a:lnTo>
                  <a:pt x="1471476" y="1471561"/>
                </a:lnTo>
                <a:lnTo>
                  <a:pt x="1288950" y="1471561"/>
                </a:lnTo>
                <a:close/>
                <a:moveTo>
                  <a:pt x="2577900" y="1288908"/>
                </a:moveTo>
                <a:lnTo>
                  <a:pt x="2760426" y="1288908"/>
                </a:lnTo>
                <a:lnTo>
                  <a:pt x="2760426" y="1471559"/>
                </a:lnTo>
                <a:lnTo>
                  <a:pt x="2577900" y="1471559"/>
                </a:lnTo>
                <a:close/>
                <a:moveTo>
                  <a:pt x="0" y="1288908"/>
                </a:moveTo>
                <a:lnTo>
                  <a:pt x="182526" y="1288908"/>
                </a:lnTo>
                <a:lnTo>
                  <a:pt x="182526" y="1471559"/>
                </a:lnTo>
                <a:lnTo>
                  <a:pt x="0" y="1471559"/>
                </a:lnTo>
                <a:close/>
                <a:moveTo>
                  <a:pt x="1288951" y="429638"/>
                </a:moveTo>
                <a:lnTo>
                  <a:pt x="1471477" y="429638"/>
                </a:lnTo>
                <a:lnTo>
                  <a:pt x="1471477" y="612289"/>
                </a:lnTo>
                <a:lnTo>
                  <a:pt x="1288951" y="612289"/>
                </a:lnTo>
                <a:close/>
                <a:moveTo>
                  <a:pt x="2577901" y="429636"/>
                </a:moveTo>
                <a:lnTo>
                  <a:pt x="2760427" y="429636"/>
                </a:lnTo>
                <a:lnTo>
                  <a:pt x="2760427" y="612287"/>
                </a:lnTo>
                <a:lnTo>
                  <a:pt x="2577901" y="612287"/>
                </a:lnTo>
                <a:close/>
                <a:moveTo>
                  <a:pt x="1" y="429636"/>
                </a:moveTo>
                <a:lnTo>
                  <a:pt x="182527" y="429636"/>
                </a:lnTo>
                <a:lnTo>
                  <a:pt x="182527" y="612287"/>
                </a:lnTo>
                <a:lnTo>
                  <a:pt x="1" y="612287"/>
                </a:lnTo>
                <a:close/>
                <a:moveTo>
                  <a:pt x="1288951" y="214820"/>
                </a:moveTo>
                <a:lnTo>
                  <a:pt x="1471477" y="214820"/>
                </a:lnTo>
                <a:lnTo>
                  <a:pt x="1471477" y="397471"/>
                </a:lnTo>
                <a:lnTo>
                  <a:pt x="1288951" y="397471"/>
                </a:lnTo>
                <a:close/>
                <a:moveTo>
                  <a:pt x="2577901" y="214818"/>
                </a:moveTo>
                <a:lnTo>
                  <a:pt x="2760427" y="214818"/>
                </a:lnTo>
                <a:lnTo>
                  <a:pt x="2760427" y="397469"/>
                </a:lnTo>
                <a:lnTo>
                  <a:pt x="2577901" y="397469"/>
                </a:lnTo>
                <a:close/>
                <a:moveTo>
                  <a:pt x="1" y="214818"/>
                </a:moveTo>
                <a:lnTo>
                  <a:pt x="182527" y="214818"/>
                </a:lnTo>
                <a:lnTo>
                  <a:pt x="182527" y="397469"/>
                </a:lnTo>
                <a:lnTo>
                  <a:pt x="1" y="397469"/>
                </a:lnTo>
                <a:close/>
                <a:moveTo>
                  <a:pt x="1288951" y="2"/>
                </a:moveTo>
                <a:lnTo>
                  <a:pt x="1471477" y="2"/>
                </a:lnTo>
                <a:lnTo>
                  <a:pt x="1471477" y="182653"/>
                </a:lnTo>
                <a:lnTo>
                  <a:pt x="1288951" y="182653"/>
                </a:lnTo>
                <a:close/>
                <a:moveTo>
                  <a:pt x="2577901" y="0"/>
                </a:moveTo>
                <a:lnTo>
                  <a:pt x="2760427" y="0"/>
                </a:lnTo>
                <a:lnTo>
                  <a:pt x="2760427" y="182651"/>
                </a:lnTo>
                <a:lnTo>
                  <a:pt x="2577901" y="182651"/>
                </a:lnTo>
                <a:close/>
                <a:moveTo>
                  <a:pt x="1" y="0"/>
                </a:moveTo>
                <a:lnTo>
                  <a:pt x="182527" y="0"/>
                </a:lnTo>
                <a:lnTo>
                  <a:pt x="182527" y="182651"/>
                </a:lnTo>
                <a:lnTo>
                  <a:pt x="1" y="182651"/>
                </a:lnTo>
                <a:close/>
              </a:path>
            </a:pathLst>
          </a:cu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Tree>
    <p:extLst>
      <p:ext uri="{BB962C8B-B14F-4D97-AF65-F5344CB8AC3E}">
        <p14:creationId xmlns:p14="http://schemas.microsoft.com/office/powerpoint/2010/main" val="34047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312"/>
                                        </p:tgtEl>
                                      </p:cBhvr>
                                    </p:animEffect>
                                    <p:set>
                                      <p:cBhvr>
                                        <p:cTn id="15" dur="1" fill="hold">
                                          <p:stCondLst>
                                            <p:cond delay="499"/>
                                          </p:stCondLst>
                                        </p:cTn>
                                        <p:tgtEl>
                                          <p:spTgt spid="312"/>
                                        </p:tgtEl>
                                        <p:attrNameLst>
                                          <p:attrName>style.visibility</p:attrName>
                                        </p:attrNameLst>
                                      </p:cBhvr>
                                      <p:to>
                                        <p:strVal val="hidden"/>
                                      </p:to>
                                    </p:set>
                                  </p:childTnLst>
                                </p:cTn>
                              </p:par>
                              <p:par>
                                <p:cTn id="16" presetID="22" presetClass="exit" presetSubtype="8" fill="hold" grpId="0" nodeType="withEffect">
                                  <p:stCondLst>
                                    <p:cond delay="0"/>
                                  </p:stCondLst>
                                  <p:childTnLst>
                                    <p:animEffect transition="out" filter="wipe(left)">
                                      <p:cBhvr>
                                        <p:cTn id="17" dur="500"/>
                                        <p:tgtEl>
                                          <p:spTgt spid="313"/>
                                        </p:tgtEl>
                                      </p:cBhvr>
                                    </p:animEffect>
                                    <p:set>
                                      <p:cBhvr>
                                        <p:cTn id="18" dur="1" fill="hold">
                                          <p:stCondLst>
                                            <p:cond delay="499"/>
                                          </p:stCondLst>
                                        </p:cTn>
                                        <p:tgtEl>
                                          <p:spTgt spid="313"/>
                                        </p:tgtEl>
                                        <p:attrNameLst>
                                          <p:attrName>style.visibility</p:attrName>
                                        </p:attrNameLst>
                                      </p:cBhvr>
                                      <p:to>
                                        <p:strVal val="hidden"/>
                                      </p:to>
                                    </p:set>
                                  </p:childTnLst>
                                </p:cTn>
                              </p:par>
                              <p:par>
                                <p:cTn id="19" presetID="22" presetClass="exit" presetSubtype="8" fill="hold" grpId="0" nodeType="withEffect">
                                  <p:stCondLst>
                                    <p:cond delay="0"/>
                                  </p:stCondLst>
                                  <p:childTnLst>
                                    <p:animEffect transition="out" filter="wipe(left)">
                                      <p:cBhvr>
                                        <p:cTn id="20" dur="500"/>
                                        <p:tgtEl>
                                          <p:spTgt spid="314"/>
                                        </p:tgtEl>
                                      </p:cBhvr>
                                    </p:animEffect>
                                    <p:set>
                                      <p:cBhvr>
                                        <p:cTn id="21" dur="1" fill="hold">
                                          <p:stCondLst>
                                            <p:cond delay="499"/>
                                          </p:stCondLst>
                                        </p:cTn>
                                        <p:tgtEl>
                                          <p:spTgt spid="314"/>
                                        </p:tgtEl>
                                        <p:attrNameLst>
                                          <p:attrName>style.visibility</p:attrName>
                                        </p:attrNameLst>
                                      </p:cBhvr>
                                      <p:to>
                                        <p:strVal val="hidden"/>
                                      </p:to>
                                    </p:set>
                                  </p:childTnLst>
                                </p:cTn>
                              </p:par>
                              <p:par>
                                <p:cTn id="22" presetID="22" presetClass="entr" presetSubtype="8" fill="hold" grpId="0" nodeType="withEffect">
                                  <p:stCondLst>
                                    <p:cond delay="0"/>
                                  </p:stCondLst>
                                  <p:childTnLst>
                                    <p:set>
                                      <p:cBhvr>
                                        <p:cTn id="23" dur="1" fill="hold">
                                          <p:stCondLst>
                                            <p:cond delay="0"/>
                                          </p:stCondLst>
                                        </p:cTn>
                                        <p:tgtEl>
                                          <p:spTgt spid="311"/>
                                        </p:tgtEl>
                                        <p:attrNameLst>
                                          <p:attrName>style.visibility</p:attrName>
                                        </p:attrNameLst>
                                      </p:cBhvr>
                                      <p:to>
                                        <p:strVal val="visible"/>
                                      </p:to>
                                    </p:set>
                                    <p:animEffect transition="in" filter="wipe(left)">
                                      <p:cBhvr>
                                        <p:cTn id="24" dur="500"/>
                                        <p:tgtEl>
                                          <p:spTgt spid="3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18"/>
                                        </p:tgtEl>
                                        <p:attrNameLst>
                                          <p:attrName>style.visibility</p:attrName>
                                        </p:attrNameLst>
                                      </p:cBhvr>
                                      <p:to>
                                        <p:strVal val="visible"/>
                                      </p:to>
                                    </p:set>
                                    <p:animEffect transition="in" filter="wipe(left)">
                                      <p:cBhvr>
                                        <p:cTn id="27" dur="500"/>
                                        <p:tgtEl>
                                          <p:spTgt spid="3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9"/>
                                        </p:tgtEl>
                                        <p:attrNameLst>
                                          <p:attrName>style.visibility</p:attrName>
                                        </p:attrNameLst>
                                      </p:cBhvr>
                                      <p:to>
                                        <p:strVal val="visible"/>
                                      </p:to>
                                    </p:set>
                                    <p:animEffect transition="in" filter="wipe(left)">
                                      <p:cBhvr>
                                        <p:cTn id="30" dur="500"/>
                                        <p:tgtEl>
                                          <p:spTgt spid="3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9"/>
                                        </p:tgtEl>
                                        <p:attrNameLst>
                                          <p:attrName>style.visibility</p:attrName>
                                        </p:attrNameLst>
                                      </p:cBhvr>
                                      <p:to>
                                        <p:strVal val="visible"/>
                                      </p:to>
                                    </p:set>
                                  </p:childTnLst>
                                </p:cTn>
                              </p:par>
                              <p:par>
                                <p:cTn id="35" presetID="63" presetClass="path" presetSubtype="0" accel="50000" decel="50000" fill="hold" grpId="1" nodeType="withEffect">
                                  <p:stCondLst>
                                    <p:cond delay="0"/>
                                  </p:stCondLst>
                                  <p:childTnLst>
                                    <p:animMotion origin="layout" path="M -0.06614 3.7037E-6 L -3.33333E-6 3.7037E-6 " pathEditMode="relative" rAng="0" ptsTypes="AA">
                                      <p:cBhvr>
                                        <p:cTn id="36" dur="500" fill="hold"/>
                                        <p:tgtEl>
                                          <p:spTgt spid="329"/>
                                        </p:tgtEl>
                                        <p:attrNameLst>
                                          <p:attrName>ppt_x</p:attrName>
                                          <p:attrName>ppt_y</p:attrName>
                                        </p:attrNameLst>
                                      </p:cBhvr>
                                      <p:rCtr x="3299" y="0"/>
                                    </p:animMotion>
                                  </p:childTnLst>
                                </p:cTn>
                              </p:par>
                              <p:par>
                                <p:cTn id="37" presetID="1" presetClass="exit" presetSubtype="0" fill="hold" nodeType="withEffect">
                                  <p:stCondLst>
                                    <p:cond delay="0"/>
                                  </p:stCondLst>
                                  <p:childTnLst>
                                    <p:set>
                                      <p:cBhvr>
                                        <p:cTn id="38" dur="1" fill="hold">
                                          <p:stCondLst>
                                            <p:cond delay="0"/>
                                          </p:stCondLst>
                                        </p:cTn>
                                        <p:tgtEl>
                                          <p:spTgt spid="50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xit" presetSubtype="2" fill="hold" grpId="1" nodeType="clickEffect">
                                  <p:stCondLst>
                                    <p:cond delay="0"/>
                                  </p:stCondLst>
                                  <p:childTnLst>
                                    <p:animEffect transition="out" filter="wipe(right)">
                                      <p:cBhvr>
                                        <p:cTn id="52" dur="500"/>
                                        <p:tgtEl>
                                          <p:spTgt spid="318"/>
                                        </p:tgtEl>
                                      </p:cBhvr>
                                    </p:animEffect>
                                    <p:set>
                                      <p:cBhvr>
                                        <p:cTn id="53" dur="1" fill="hold">
                                          <p:stCondLst>
                                            <p:cond delay="499"/>
                                          </p:stCondLst>
                                        </p:cTn>
                                        <p:tgtEl>
                                          <p:spTgt spid="318"/>
                                        </p:tgtEl>
                                        <p:attrNameLst>
                                          <p:attrName>style.visibility</p:attrName>
                                        </p:attrNameLst>
                                      </p:cBhvr>
                                      <p:to>
                                        <p:strVal val="hidden"/>
                                      </p:to>
                                    </p:set>
                                  </p:childTnLst>
                                </p:cTn>
                              </p:par>
                              <p:par>
                                <p:cTn id="54" presetID="22" presetClass="exit" presetSubtype="2" fill="hold" grpId="1" nodeType="withEffect">
                                  <p:stCondLst>
                                    <p:cond delay="0"/>
                                  </p:stCondLst>
                                  <p:childTnLst>
                                    <p:animEffect transition="out" filter="wipe(right)">
                                      <p:cBhvr>
                                        <p:cTn id="55" dur="500"/>
                                        <p:tgtEl>
                                          <p:spTgt spid="311"/>
                                        </p:tgtEl>
                                      </p:cBhvr>
                                    </p:animEffect>
                                    <p:set>
                                      <p:cBhvr>
                                        <p:cTn id="56" dur="1" fill="hold">
                                          <p:stCondLst>
                                            <p:cond delay="499"/>
                                          </p:stCondLst>
                                        </p:cTn>
                                        <p:tgtEl>
                                          <p:spTgt spid="311"/>
                                        </p:tgtEl>
                                        <p:attrNameLst>
                                          <p:attrName>style.visibility</p:attrName>
                                        </p:attrNameLst>
                                      </p:cBhvr>
                                      <p:to>
                                        <p:strVal val="hidden"/>
                                      </p:to>
                                    </p:set>
                                  </p:childTnLst>
                                </p:cTn>
                              </p:par>
                              <p:par>
                                <p:cTn id="57" presetID="22" presetClass="exit" presetSubtype="2" fill="hold" grpId="1" nodeType="withEffect">
                                  <p:stCondLst>
                                    <p:cond delay="0"/>
                                  </p:stCondLst>
                                  <p:childTnLst>
                                    <p:animEffect transition="out" filter="wipe(right)">
                                      <p:cBhvr>
                                        <p:cTn id="58" dur="500"/>
                                        <p:tgtEl>
                                          <p:spTgt spid="319"/>
                                        </p:tgtEl>
                                      </p:cBhvr>
                                    </p:animEffect>
                                    <p:set>
                                      <p:cBhvr>
                                        <p:cTn id="59" dur="1" fill="hold">
                                          <p:stCondLst>
                                            <p:cond delay="499"/>
                                          </p:stCondLst>
                                        </p:cTn>
                                        <p:tgtEl>
                                          <p:spTgt spid="319"/>
                                        </p:tgtEl>
                                        <p:attrNameLst>
                                          <p:attrName>style.visibility</p:attrName>
                                        </p:attrNameLst>
                                      </p:cBhvr>
                                      <p:to>
                                        <p:strVal val="hidden"/>
                                      </p:to>
                                    </p:set>
                                  </p:childTnLst>
                                </p:cTn>
                              </p:par>
                              <p:par>
                                <p:cTn id="60" presetID="22" presetClass="entr" presetSubtype="2" fill="hold" grpId="0" nodeType="withEffect">
                                  <p:stCondLst>
                                    <p:cond delay="0"/>
                                  </p:stCondLst>
                                  <p:childTnLst>
                                    <p:set>
                                      <p:cBhvr>
                                        <p:cTn id="61" dur="1" fill="hold">
                                          <p:stCondLst>
                                            <p:cond delay="0"/>
                                          </p:stCondLst>
                                        </p:cTn>
                                        <p:tgtEl>
                                          <p:spTgt spid="375"/>
                                        </p:tgtEl>
                                        <p:attrNameLst>
                                          <p:attrName>style.visibility</p:attrName>
                                        </p:attrNameLst>
                                      </p:cBhvr>
                                      <p:to>
                                        <p:strVal val="visible"/>
                                      </p:to>
                                    </p:set>
                                    <p:animEffect transition="in" filter="wipe(right)">
                                      <p:cBhvr>
                                        <p:cTn id="62" dur="500"/>
                                        <p:tgtEl>
                                          <p:spTgt spid="375"/>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374"/>
                                        </p:tgtEl>
                                        <p:attrNameLst>
                                          <p:attrName>style.visibility</p:attrName>
                                        </p:attrNameLst>
                                      </p:cBhvr>
                                      <p:to>
                                        <p:strVal val="visible"/>
                                      </p:to>
                                    </p:set>
                                    <p:animEffect transition="in" filter="wipe(right)">
                                      <p:cBhvr>
                                        <p:cTn id="65" dur="500"/>
                                        <p:tgtEl>
                                          <p:spTgt spid="37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373"/>
                                        </p:tgtEl>
                                        <p:attrNameLst>
                                          <p:attrName>style.visibility</p:attrName>
                                        </p:attrNameLst>
                                      </p:cBhvr>
                                      <p:to>
                                        <p:strVal val="visible"/>
                                      </p:to>
                                    </p:set>
                                    <p:animEffect transition="in" filter="wipe(right)">
                                      <p:cBhvr>
                                        <p:cTn id="68" dur="500"/>
                                        <p:tgtEl>
                                          <p:spTgt spid="373"/>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1"/>
                                        </p:tgtEl>
                                        <p:attrNameLst>
                                          <p:attrName>style.visibility</p:attrName>
                                        </p:attrNameLst>
                                      </p:cBhvr>
                                      <p:to>
                                        <p:strVal val="visible"/>
                                      </p:to>
                                    </p:set>
                                  </p:childTnLst>
                                </p:cTn>
                              </p:par>
                              <p:par>
                                <p:cTn id="73" presetID="35" presetClass="path" presetSubtype="0" accel="50000" decel="50000" fill="hold" grpId="1" nodeType="withEffect">
                                  <p:stCondLst>
                                    <p:cond delay="0"/>
                                  </p:stCondLst>
                                  <p:childTnLst>
                                    <p:animMotion origin="layout" path="M 0.06563 3.7037E-6 L -2.77778E-7 3.7037E-6 " pathEditMode="relative" rAng="0" ptsTypes="AA">
                                      <p:cBhvr>
                                        <p:cTn id="74" dur="500" fill="hold"/>
                                        <p:tgtEl>
                                          <p:spTgt spid="381"/>
                                        </p:tgtEl>
                                        <p:attrNameLst>
                                          <p:attrName>ppt_x</p:attrName>
                                          <p:attrName>ppt_y</p:attrName>
                                        </p:attrNameLst>
                                      </p:cBhvr>
                                      <p:rCtr x="-3281" y="0"/>
                                    </p:animMotion>
                                  </p:childTnLst>
                                </p:cTn>
                              </p:par>
                              <p:par>
                                <p:cTn id="75" presetID="1" presetClass="exit" presetSubtype="0" fill="hold" nodeType="withEffect">
                                  <p:stCondLst>
                                    <p:cond delay="0"/>
                                  </p:stCondLst>
                                  <p:childTnLst>
                                    <p:set>
                                      <p:cBhvr>
                                        <p:cTn id="76" dur="1" fill="hold">
                                          <p:stCondLst>
                                            <p:cond delay="0"/>
                                          </p:stCondLst>
                                        </p:cTn>
                                        <p:tgtEl>
                                          <p:spTgt spid="53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2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9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6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7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37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37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73"/>
                                        </p:tgtEl>
                                        <p:attrNameLst>
                                          <p:attrName>style.visibility</p:attrName>
                                        </p:attrNameLst>
                                      </p:cBhvr>
                                      <p:to>
                                        <p:strVal val="hidden"/>
                                      </p:to>
                                    </p:set>
                                  </p:childTnLst>
                                </p:cTn>
                              </p:par>
                              <p:par>
                                <p:cTn id="95" presetID="1" presetClass="entr" presetSubtype="0" fill="hold" grpId="1" nodeType="withEffect">
                                  <p:stCondLst>
                                    <p:cond delay="0"/>
                                  </p:stCondLst>
                                  <p:childTnLst>
                                    <p:set>
                                      <p:cBhvr>
                                        <p:cTn id="96" dur="1" fill="hold">
                                          <p:stCondLst>
                                            <p:cond delay="0"/>
                                          </p:stCondLst>
                                        </p:cTn>
                                        <p:tgtEl>
                                          <p:spTgt spid="588"/>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586"/>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587"/>
                                        </p:tgtEl>
                                        <p:attrNameLst>
                                          <p:attrName>style.visibility</p:attrName>
                                        </p:attrNameLst>
                                      </p:cBhvr>
                                      <p:to>
                                        <p:strVal val="visible"/>
                                      </p:to>
                                    </p:set>
                                  </p:childTnLst>
                                </p:cTn>
                              </p:par>
                              <p:par>
                                <p:cTn id="101" presetID="22" presetClass="exit" presetSubtype="1" fill="hold" grpId="0" nodeType="withEffect">
                                  <p:stCondLst>
                                    <p:cond delay="0"/>
                                  </p:stCondLst>
                                  <p:childTnLst>
                                    <p:animEffect transition="out" filter="wipe(up)">
                                      <p:cBhvr>
                                        <p:cTn id="102" dur="500"/>
                                        <p:tgtEl>
                                          <p:spTgt spid="588"/>
                                        </p:tgtEl>
                                      </p:cBhvr>
                                    </p:animEffect>
                                    <p:set>
                                      <p:cBhvr>
                                        <p:cTn id="103" dur="1" fill="hold">
                                          <p:stCondLst>
                                            <p:cond delay="499"/>
                                          </p:stCondLst>
                                        </p:cTn>
                                        <p:tgtEl>
                                          <p:spTgt spid="588"/>
                                        </p:tgtEl>
                                        <p:attrNameLst>
                                          <p:attrName>style.visibility</p:attrName>
                                        </p:attrNameLst>
                                      </p:cBhvr>
                                      <p:to>
                                        <p:strVal val="hidden"/>
                                      </p:to>
                                    </p:set>
                                  </p:childTnLst>
                                </p:cTn>
                              </p:par>
                              <p:par>
                                <p:cTn id="104" presetID="22" presetClass="exit" presetSubtype="1" fill="hold" grpId="0" nodeType="withEffect">
                                  <p:stCondLst>
                                    <p:cond delay="0"/>
                                  </p:stCondLst>
                                  <p:childTnLst>
                                    <p:animEffect transition="out" filter="wipe(up)">
                                      <p:cBhvr>
                                        <p:cTn id="105" dur="500"/>
                                        <p:tgtEl>
                                          <p:spTgt spid="586"/>
                                        </p:tgtEl>
                                      </p:cBhvr>
                                    </p:animEffect>
                                    <p:set>
                                      <p:cBhvr>
                                        <p:cTn id="106" dur="1" fill="hold">
                                          <p:stCondLst>
                                            <p:cond delay="499"/>
                                          </p:stCondLst>
                                        </p:cTn>
                                        <p:tgtEl>
                                          <p:spTgt spid="586"/>
                                        </p:tgtEl>
                                        <p:attrNameLst>
                                          <p:attrName>style.visibility</p:attrName>
                                        </p:attrNameLst>
                                      </p:cBhvr>
                                      <p:to>
                                        <p:strVal val="hidden"/>
                                      </p:to>
                                    </p:set>
                                  </p:childTnLst>
                                </p:cTn>
                              </p:par>
                              <p:par>
                                <p:cTn id="107" presetID="22" presetClass="exit" presetSubtype="1" fill="hold" grpId="0" nodeType="withEffect">
                                  <p:stCondLst>
                                    <p:cond delay="0"/>
                                  </p:stCondLst>
                                  <p:childTnLst>
                                    <p:animEffect transition="out" filter="wipe(up)">
                                      <p:cBhvr>
                                        <p:cTn id="108" dur="500"/>
                                        <p:tgtEl>
                                          <p:spTgt spid="587"/>
                                        </p:tgtEl>
                                      </p:cBhvr>
                                    </p:animEffect>
                                    <p:set>
                                      <p:cBhvr>
                                        <p:cTn id="109" dur="1" fill="hold">
                                          <p:stCondLst>
                                            <p:cond delay="499"/>
                                          </p:stCondLst>
                                        </p:cTn>
                                        <p:tgtEl>
                                          <p:spTgt spid="587"/>
                                        </p:tgtEl>
                                        <p:attrNameLst>
                                          <p:attrName>style.visibility</p:attrName>
                                        </p:attrNameLst>
                                      </p:cBhvr>
                                      <p:to>
                                        <p:strVal val="hidden"/>
                                      </p:to>
                                    </p:set>
                                  </p:childTnLst>
                                </p:cTn>
                              </p:par>
                              <p:par>
                                <p:cTn id="110" presetID="22" presetClass="entr" presetSubtype="1" fill="hold" grpId="0" nodeType="withEffect">
                                  <p:stCondLst>
                                    <p:cond delay="0"/>
                                  </p:stCondLst>
                                  <p:childTnLst>
                                    <p:set>
                                      <p:cBhvr>
                                        <p:cTn id="111" dur="1" fill="hold">
                                          <p:stCondLst>
                                            <p:cond delay="0"/>
                                          </p:stCondLst>
                                        </p:cTn>
                                        <p:tgtEl>
                                          <p:spTgt spid="592"/>
                                        </p:tgtEl>
                                        <p:attrNameLst>
                                          <p:attrName>style.visibility</p:attrName>
                                        </p:attrNameLst>
                                      </p:cBhvr>
                                      <p:to>
                                        <p:strVal val="visible"/>
                                      </p:to>
                                    </p:set>
                                    <p:animEffect transition="in" filter="wipe(up)">
                                      <p:cBhvr>
                                        <p:cTn id="112" dur="500"/>
                                        <p:tgtEl>
                                          <p:spTgt spid="592"/>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590"/>
                                        </p:tgtEl>
                                        <p:attrNameLst>
                                          <p:attrName>style.visibility</p:attrName>
                                        </p:attrNameLst>
                                      </p:cBhvr>
                                      <p:to>
                                        <p:strVal val="visible"/>
                                      </p:to>
                                    </p:set>
                                    <p:animEffect transition="in" filter="wipe(up)">
                                      <p:cBhvr>
                                        <p:cTn id="115" dur="500"/>
                                        <p:tgtEl>
                                          <p:spTgt spid="590"/>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591"/>
                                        </p:tgtEl>
                                        <p:attrNameLst>
                                          <p:attrName>style.visibility</p:attrName>
                                        </p:attrNameLst>
                                      </p:cBhvr>
                                      <p:to>
                                        <p:strVal val="visible"/>
                                      </p:to>
                                    </p:set>
                                    <p:animEffect transition="in" filter="wipe(up)">
                                      <p:cBhvr>
                                        <p:cTn id="118" dur="500"/>
                                        <p:tgtEl>
                                          <p:spTgt spid="591"/>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86"/>
                                        </p:tgtEl>
                                        <p:attrNameLst>
                                          <p:attrName>style.visibility</p:attrName>
                                        </p:attrNameLst>
                                      </p:cBhvr>
                                      <p:to>
                                        <p:strVal val="visible"/>
                                      </p:to>
                                    </p:set>
                                  </p:childTnLst>
                                </p:cTn>
                              </p:par>
                              <p:par>
                                <p:cTn id="123" presetID="42" presetClass="path" presetSubtype="0" accel="50000" decel="50000" fill="hold" grpId="1" nodeType="withEffect">
                                  <p:stCondLst>
                                    <p:cond delay="0"/>
                                  </p:stCondLst>
                                  <p:childTnLst>
                                    <p:animMotion origin="layout" path="M 4.44444E-6 -0.0875 L 4.44444E-6 -4.81481E-6 " pathEditMode="relative" rAng="0" ptsTypes="AA">
                                      <p:cBhvr>
                                        <p:cTn id="124" dur="500" fill="hold"/>
                                        <p:tgtEl>
                                          <p:spTgt spid="386"/>
                                        </p:tgtEl>
                                        <p:attrNameLst>
                                          <p:attrName>ppt_x</p:attrName>
                                          <p:attrName>ppt_y</p:attrName>
                                        </p:attrNameLst>
                                      </p:cBhvr>
                                      <p:rCtr x="0" y="4375"/>
                                    </p:animMotion>
                                  </p:childTnLst>
                                </p:cTn>
                              </p:par>
                              <p:par>
                                <p:cTn id="125" presetID="1" presetClass="exit" presetSubtype="0" fill="hold" nodeType="withEffect">
                                  <p:stCondLst>
                                    <p:cond delay="0"/>
                                  </p:stCondLst>
                                  <p:childTnLst>
                                    <p:set>
                                      <p:cBhvr>
                                        <p:cTn id="126" dur="1" fill="hold">
                                          <p:stCondLst>
                                            <p:cond delay="0"/>
                                          </p:stCondLst>
                                        </p:cTn>
                                        <p:tgtEl>
                                          <p:spTgt spid="563"/>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57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553"/>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4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22" presetClass="exit" presetSubtype="4" fill="hold" grpId="1" nodeType="clickEffect">
                                  <p:stCondLst>
                                    <p:cond delay="0"/>
                                  </p:stCondLst>
                                  <p:childTnLst>
                                    <p:animEffect transition="out" filter="wipe(down)">
                                      <p:cBhvr>
                                        <p:cTn id="140" dur="500"/>
                                        <p:tgtEl>
                                          <p:spTgt spid="592"/>
                                        </p:tgtEl>
                                      </p:cBhvr>
                                    </p:animEffect>
                                    <p:set>
                                      <p:cBhvr>
                                        <p:cTn id="141" dur="1" fill="hold">
                                          <p:stCondLst>
                                            <p:cond delay="499"/>
                                          </p:stCondLst>
                                        </p:cTn>
                                        <p:tgtEl>
                                          <p:spTgt spid="592"/>
                                        </p:tgtEl>
                                        <p:attrNameLst>
                                          <p:attrName>style.visibility</p:attrName>
                                        </p:attrNameLst>
                                      </p:cBhvr>
                                      <p:to>
                                        <p:strVal val="hidden"/>
                                      </p:to>
                                    </p:set>
                                  </p:childTnLst>
                                </p:cTn>
                              </p:par>
                              <p:par>
                                <p:cTn id="142" presetID="22" presetClass="exit" presetSubtype="4" fill="hold" grpId="1" nodeType="withEffect">
                                  <p:stCondLst>
                                    <p:cond delay="0"/>
                                  </p:stCondLst>
                                  <p:childTnLst>
                                    <p:animEffect transition="out" filter="wipe(down)">
                                      <p:cBhvr>
                                        <p:cTn id="143" dur="500"/>
                                        <p:tgtEl>
                                          <p:spTgt spid="590"/>
                                        </p:tgtEl>
                                      </p:cBhvr>
                                    </p:animEffect>
                                    <p:set>
                                      <p:cBhvr>
                                        <p:cTn id="144" dur="1" fill="hold">
                                          <p:stCondLst>
                                            <p:cond delay="499"/>
                                          </p:stCondLst>
                                        </p:cTn>
                                        <p:tgtEl>
                                          <p:spTgt spid="590"/>
                                        </p:tgtEl>
                                        <p:attrNameLst>
                                          <p:attrName>style.visibility</p:attrName>
                                        </p:attrNameLst>
                                      </p:cBhvr>
                                      <p:to>
                                        <p:strVal val="hidden"/>
                                      </p:to>
                                    </p:set>
                                  </p:childTnLst>
                                </p:cTn>
                              </p:par>
                              <p:par>
                                <p:cTn id="145" presetID="22" presetClass="exit" presetSubtype="4" fill="hold" grpId="1" nodeType="withEffect">
                                  <p:stCondLst>
                                    <p:cond delay="0"/>
                                  </p:stCondLst>
                                  <p:childTnLst>
                                    <p:animEffect transition="out" filter="wipe(down)">
                                      <p:cBhvr>
                                        <p:cTn id="146" dur="500"/>
                                        <p:tgtEl>
                                          <p:spTgt spid="591"/>
                                        </p:tgtEl>
                                      </p:cBhvr>
                                    </p:animEffect>
                                    <p:set>
                                      <p:cBhvr>
                                        <p:cTn id="147" dur="1" fill="hold">
                                          <p:stCondLst>
                                            <p:cond delay="499"/>
                                          </p:stCondLst>
                                        </p:cTn>
                                        <p:tgtEl>
                                          <p:spTgt spid="591"/>
                                        </p:tgtEl>
                                        <p:attrNameLst>
                                          <p:attrName>style.visibility</p:attrName>
                                        </p:attrNameLst>
                                      </p:cBhvr>
                                      <p:to>
                                        <p:strVal val="hidden"/>
                                      </p:to>
                                    </p:set>
                                  </p:childTnLst>
                                </p:cTn>
                              </p:par>
                              <p:par>
                                <p:cTn id="148" presetID="22" presetClass="entr" presetSubtype="4" fill="hold" grpId="0" nodeType="withEffect">
                                  <p:stCondLst>
                                    <p:cond delay="0"/>
                                  </p:stCondLst>
                                  <p:childTnLst>
                                    <p:set>
                                      <p:cBhvr>
                                        <p:cTn id="149" dur="1" fill="hold">
                                          <p:stCondLst>
                                            <p:cond delay="0"/>
                                          </p:stCondLst>
                                        </p:cTn>
                                        <p:tgtEl>
                                          <p:spTgt spid="594"/>
                                        </p:tgtEl>
                                        <p:attrNameLst>
                                          <p:attrName>style.visibility</p:attrName>
                                        </p:attrNameLst>
                                      </p:cBhvr>
                                      <p:to>
                                        <p:strVal val="visible"/>
                                      </p:to>
                                    </p:set>
                                    <p:animEffect transition="in" filter="wipe(down)">
                                      <p:cBhvr>
                                        <p:cTn id="150" dur="500"/>
                                        <p:tgtEl>
                                          <p:spTgt spid="594"/>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593"/>
                                        </p:tgtEl>
                                        <p:attrNameLst>
                                          <p:attrName>style.visibility</p:attrName>
                                        </p:attrNameLst>
                                      </p:cBhvr>
                                      <p:to>
                                        <p:strVal val="visible"/>
                                      </p:to>
                                    </p:set>
                                    <p:animEffect transition="in" filter="wipe(down)">
                                      <p:cBhvr>
                                        <p:cTn id="153" dur="500"/>
                                        <p:tgtEl>
                                          <p:spTgt spid="593"/>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595"/>
                                        </p:tgtEl>
                                        <p:attrNameLst>
                                          <p:attrName>style.visibility</p:attrName>
                                        </p:attrNameLst>
                                      </p:cBhvr>
                                      <p:to>
                                        <p:strVal val="visible"/>
                                      </p:to>
                                    </p:set>
                                    <p:animEffect transition="in" filter="wipe(down)">
                                      <p:cBhvr>
                                        <p:cTn id="156" dur="500"/>
                                        <p:tgtEl>
                                          <p:spTgt spid="595"/>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389"/>
                                        </p:tgtEl>
                                        <p:attrNameLst>
                                          <p:attrName>style.visibility</p:attrName>
                                        </p:attrNameLst>
                                      </p:cBhvr>
                                      <p:to>
                                        <p:strVal val="visible"/>
                                      </p:to>
                                    </p:set>
                                  </p:childTnLst>
                                </p:cTn>
                              </p:par>
                              <p:par>
                                <p:cTn id="161" presetID="64" presetClass="path" presetSubtype="0" accel="50000" decel="50000" fill="hold" grpId="1" nodeType="withEffect">
                                  <p:stCondLst>
                                    <p:cond delay="0"/>
                                  </p:stCondLst>
                                  <p:childTnLst>
                                    <p:animMotion origin="layout" path="M 4.44444E-6 0.0875 L 4.44444E-6 -3.33333E-6 " pathEditMode="relative" rAng="0" ptsTypes="AA">
                                      <p:cBhvr>
                                        <p:cTn id="162" dur="500" fill="hold"/>
                                        <p:tgtEl>
                                          <p:spTgt spid="389"/>
                                        </p:tgtEl>
                                        <p:attrNameLst>
                                          <p:attrName>ppt_x</p:attrName>
                                          <p:attrName>ppt_y</p:attrName>
                                        </p:attrNameLst>
                                      </p:cBhvr>
                                      <p:rCtr x="0" y="-4375"/>
                                    </p:animMotion>
                                  </p:childTnLst>
                                </p:cTn>
                              </p:par>
                              <p:par>
                                <p:cTn id="163" presetID="1" presetClass="exit" presetSubtype="0" fill="hold" nodeType="withEffect">
                                  <p:stCondLst>
                                    <p:cond delay="0"/>
                                  </p:stCondLst>
                                  <p:childTnLst>
                                    <p:set>
                                      <p:cBhvr>
                                        <p:cTn id="164" dur="1" fill="hold">
                                          <p:stCondLst>
                                            <p:cond delay="0"/>
                                          </p:stCondLst>
                                        </p:cTn>
                                        <p:tgtEl>
                                          <p:spTgt spid="553"/>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5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animBg="1"/>
      <p:bldP spid="386" grpId="1" animBg="1"/>
      <p:bldP spid="329" grpId="0" animBg="1"/>
      <p:bldP spid="329" grpId="1" animBg="1"/>
      <p:bldP spid="312" grpId="0" animBg="1"/>
      <p:bldP spid="313" grpId="0" animBg="1"/>
      <p:bldP spid="314" grpId="0" animBg="1"/>
      <p:bldP spid="311" grpId="0" animBg="1"/>
      <p:bldP spid="311" grpId="1" animBg="1"/>
      <p:bldP spid="318" grpId="0" animBg="1"/>
      <p:bldP spid="318" grpId="1" animBg="1"/>
      <p:bldP spid="319" grpId="0" animBg="1"/>
      <p:bldP spid="319" grpId="1" animBg="1"/>
      <p:bldP spid="373" grpId="0" animBg="1"/>
      <p:bldP spid="373" grpId="1" animBg="1"/>
      <p:bldP spid="374" grpId="0" animBg="1"/>
      <p:bldP spid="374" grpId="1" animBg="1"/>
      <p:bldP spid="375" grpId="0" animBg="1"/>
      <p:bldP spid="375" grpId="1" animBg="1"/>
      <p:bldP spid="586" grpId="0" animBg="1"/>
      <p:bldP spid="586" grpId="1" animBg="1"/>
      <p:bldP spid="587" grpId="0" animBg="1"/>
      <p:bldP spid="587" grpId="1" animBg="1"/>
      <p:bldP spid="588" grpId="0" animBg="1"/>
      <p:bldP spid="588" grpId="1" animBg="1"/>
      <p:bldP spid="591" grpId="0" animBg="1"/>
      <p:bldP spid="591" grpId="1" animBg="1"/>
      <p:bldP spid="595" grpId="0" animBg="1"/>
      <p:bldP spid="590" grpId="0" animBg="1"/>
      <p:bldP spid="590" grpId="1" animBg="1"/>
      <p:bldP spid="593" grpId="0" animBg="1"/>
      <p:bldP spid="592" grpId="0" animBg="1"/>
      <p:bldP spid="592" grpId="1" animBg="1"/>
      <p:bldP spid="594" grpId="0" animBg="1"/>
      <p:bldP spid="389" grpId="0" animBg="1"/>
      <p:bldP spid="389" grpId="1" animBg="1"/>
      <p:bldP spid="381" grpId="0" animBg="1"/>
      <p:bldP spid="38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94296" y="1397067"/>
            <a:ext cx="5508323" cy="409729"/>
            <a:chOff x="594296" y="1441561"/>
            <a:chExt cx="5508323" cy="409729"/>
          </a:xfrm>
        </p:grpSpPr>
        <mc:AlternateContent xmlns:mc="http://schemas.openxmlformats.org/markup-compatibility/2006" xmlns:a14="http://schemas.microsoft.com/office/drawing/2010/main">
          <mc:Choice Requires="a14">
            <p:sp>
              <p:nvSpPr>
                <p:cNvPr id="244" name="Rectangle 243"/>
                <p:cNvSpPr/>
                <p:nvPr/>
              </p:nvSpPr>
              <p:spPr>
                <a:xfrm>
                  <a:off x="2244239" y="1451180"/>
                  <a:ext cx="27555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charset="0"/>
                              </a:rPr>
                            </m:ctrlPr>
                          </m:dPr>
                          <m:e>
                            <m:r>
                              <a:rPr lang="en-US" sz="2000" b="0" i="1" smtClean="0">
                                <a:latin typeface="Cambria Math" charset="0"/>
                              </a:rPr>
                              <m:t>                                         </m:t>
                            </m:r>
                          </m:e>
                        </m:d>
                      </m:oMath>
                    </m:oMathPara>
                  </a14:m>
                  <a:endParaRPr lang="en-US" sz="1400" dirty="0"/>
                </a:p>
              </p:txBody>
            </p:sp>
          </mc:Choice>
          <mc:Fallback xmlns="">
            <p:sp>
              <p:nvSpPr>
                <p:cNvPr id="244" name="Rectangle 243"/>
                <p:cNvSpPr>
                  <a:spLocks noRot="1" noChangeAspect="1" noMove="1" noResize="1" noEditPoints="1" noAdjustHandles="1" noChangeArrowheads="1" noChangeShapeType="1" noTextEdit="1"/>
                </p:cNvSpPr>
                <p:nvPr/>
              </p:nvSpPr>
              <p:spPr>
                <a:xfrm>
                  <a:off x="2244239" y="1451180"/>
                  <a:ext cx="2755562" cy="400110"/>
                </a:xfrm>
                <a:prstGeom prst="rect">
                  <a:avLst/>
                </a:prstGeom>
                <a:blipFill rotWithShape="0">
                  <a:blip r:embed="rId3"/>
                  <a:stretch>
                    <a:fillRect t="-101538" b="-127692"/>
                  </a:stretch>
                </a:blipFill>
              </p:spPr>
              <p:txBody>
                <a:bodyPr/>
                <a:lstStyle/>
                <a:p>
                  <a:r>
                    <a:rPr lang="en-US">
                      <a:noFill/>
                    </a:rPr>
                    <a:t> </a:t>
                  </a:r>
                </a:p>
              </p:txBody>
            </p:sp>
          </mc:Fallback>
        </mc:AlternateContent>
        <p:grpSp>
          <p:nvGrpSpPr>
            <p:cNvPr id="11" name="Group 10"/>
            <p:cNvGrpSpPr/>
            <p:nvPr/>
          </p:nvGrpSpPr>
          <p:grpSpPr>
            <a:xfrm>
              <a:off x="594296" y="1441561"/>
              <a:ext cx="5508323" cy="375424"/>
              <a:chOff x="594296" y="1441561"/>
              <a:chExt cx="5508323" cy="375424"/>
            </a:xfrm>
          </p:grpSpPr>
          <mc:AlternateContent xmlns:mc="http://schemas.openxmlformats.org/markup-compatibility/2006" xmlns:a14="http://schemas.microsoft.com/office/drawing/2010/main">
            <mc:Choice Requires="a14">
              <p:sp>
                <p:nvSpPr>
                  <p:cNvPr id="206" name="Rectangle 205"/>
                  <p:cNvSpPr/>
                  <p:nvPr/>
                </p:nvSpPr>
                <p:spPr>
                  <a:xfrm>
                    <a:off x="5746003" y="1552647"/>
                    <a:ext cx="356616" cy="219041"/>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𝐮</m:t>
                                  </m:r>
                                </m:e>
                              </m:acc>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206" name="Rectangle 205"/>
                  <p:cNvSpPr>
                    <a:spLocks noRot="1" noChangeAspect="1" noMove="1" noResize="1" noEditPoints="1" noAdjustHandles="1" noChangeArrowheads="1" noChangeShapeType="1" noTextEdit="1"/>
                  </p:cNvSpPr>
                  <p:nvPr/>
                </p:nvSpPr>
                <p:spPr>
                  <a:xfrm>
                    <a:off x="5746003" y="1552647"/>
                    <a:ext cx="356616" cy="219041"/>
                  </a:xfrm>
                  <a:prstGeom prst="rect">
                    <a:avLst/>
                  </a:prstGeom>
                  <a:blipFill rotWithShape="0">
                    <a:blip r:embed="rId4"/>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Rectangle 206"/>
                  <p:cNvSpPr/>
                  <p:nvPr/>
                </p:nvSpPr>
                <p:spPr>
                  <a:xfrm>
                    <a:off x="594296" y="1552647"/>
                    <a:ext cx="352768" cy="219041"/>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i="1">
                                  <a:solidFill>
                                    <a:schemeClr val="tx1"/>
                                  </a:solidFill>
                                  <a:latin typeface="Cambria Math" charset="0"/>
                                  <a:ea typeface="Frutiger LT Std 45 Light" charset="0"/>
                                  <a:cs typeface="Frutiger LT Std 45 Light" charset="0"/>
                                </a:rPr>
                                <m:t>𝐮</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207" name="Rectangle 206"/>
                  <p:cNvSpPr>
                    <a:spLocks noRot="1" noChangeAspect="1" noMove="1" noResize="1" noEditPoints="1" noAdjustHandles="1" noChangeArrowheads="1" noChangeShapeType="1" noTextEdit="1"/>
                  </p:cNvSpPr>
                  <p:nvPr/>
                </p:nvSpPr>
                <p:spPr>
                  <a:xfrm>
                    <a:off x="594296" y="1552647"/>
                    <a:ext cx="352768" cy="219041"/>
                  </a:xfrm>
                  <a:prstGeom prst="rect">
                    <a:avLst/>
                  </a:prstGeom>
                  <a:blipFill rotWithShape="0">
                    <a:blip r:embed="rId16"/>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Rectangle 207"/>
                  <p:cNvSpPr/>
                  <p:nvPr/>
                </p:nvSpPr>
                <p:spPr>
                  <a:xfrm>
                    <a:off x="1190840" y="1552647"/>
                    <a:ext cx="516487" cy="219041"/>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i="1">
                                  <a:solidFill>
                                    <a:schemeClr val="tx1"/>
                                  </a:solidFill>
                                  <a:latin typeface="Cambria Math" charset="0"/>
                                  <a:ea typeface="Frutiger LT Std 45 Light" charset="0"/>
                                  <a:cs typeface="Frutiger LT Std 45 Light" charset="0"/>
                                </a:rPr>
                                <m:t>𝐮</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r>
                                <a:rPr lang="en-US" sz="1200" b="0" i="1" smtClean="0">
                                  <a:solidFill>
                                    <a:schemeClr val="tx1"/>
                                  </a:solidFill>
                                  <a:latin typeface="Cambria Math" charset="0"/>
                                  <a:ea typeface="Frutiger LT Std 45 Light" charset="0"/>
                                  <a:cs typeface="Frutiger LT Std 45 Light" charset="0"/>
                                </a:rPr>
                                <m:t>−1</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208" name="Rectangle 207"/>
                  <p:cNvSpPr>
                    <a:spLocks noRot="1" noChangeAspect="1" noMove="1" noResize="1" noEditPoints="1" noAdjustHandles="1" noChangeArrowheads="1" noChangeShapeType="1" noTextEdit="1"/>
                  </p:cNvSpPr>
                  <p:nvPr/>
                </p:nvSpPr>
                <p:spPr>
                  <a:xfrm>
                    <a:off x="1190840" y="1552647"/>
                    <a:ext cx="516487" cy="219041"/>
                  </a:xfrm>
                  <a:prstGeom prst="rect">
                    <a:avLst/>
                  </a:prstGeom>
                  <a:blipFill rotWithShape="0">
                    <a:blip r:embed="rId17"/>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Box 208"/>
                  <p:cNvSpPr txBox="1"/>
                  <p:nvPr/>
                </p:nvSpPr>
                <p:spPr>
                  <a:xfrm>
                    <a:off x="894946" y="1502589"/>
                    <a:ext cx="369012" cy="307777"/>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charset="0"/>
                              <a:ea typeface="Frutiger LT Std 45 Light" charset="0"/>
                              <a:cs typeface="Frutiger LT Std 45 Light" charset="0"/>
                            </a:rPr>
                            <m:t>=</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209" name="TextBox 208"/>
                  <p:cNvSpPr txBox="1">
                    <a:spLocks noRot="1" noChangeAspect="1" noMove="1" noResize="1" noEditPoints="1" noAdjustHandles="1" noChangeArrowheads="1" noChangeShapeType="1" noTextEdit="1"/>
                  </p:cNvSpPr>
                  <p:nvPr/>
                </p:nvSpPr>
                <p:spPr>
                  <a:xfrm>
                    <a:off x="894946" y="1502589"/>
                    <a:ext cx="369012" cy="307777"/>
                  </a:xfrm>
                  <a:prstGeom prst="rect">
                    <a:avLst/>
                  </a:prstGeom>
                  <a:blipFill rotWithShape="0">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617643" y="1441561"/>
                    <a:ext cx="1302985" cy="3754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ea typeface="Frutiger LT Std 45 Light" charset="0"/>
                                  <a:cs typeface="Frutiger LT Std 45 Light" charset="0"/>
                                </a:rPr>
                              </m:ctrlPr>
                            </m:sSupPr>
                            <m:e>
                              <m:d>
                                <m:dPr>
                                  <m:ctrlPr>
                                    <a:rPr lang="en-US" sz="1400" b="0" i="1" smtClean="0">
                                      <a:latin typeface="Cambria Math" charset="0"/>
                                      <a:ea typeface="Frutiger LT Std 45 Light" charset="0"/>
                                      <a:cs typeface="Frutiger LT Std 45 Light" charset="0"/>
                                    </a:rPr>
                                  </m:ctrlPr>
                                </m:dPr>
                                <m:e>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𝑏</m:t>
                                      </m:r>
                                    </m:sup>
                                  </m:sSubSup>
                                </m:e>
                              </m:d>
                            </m:e>
                            <m:sup>
                              <m:r>
                                <a:rPr lang="en-US" sz="1400" b="0" i="1" smtClean="0">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𝑅𝐸</m:t>
                              </m:r>
                            </m:sub>
                          </m:sSub>
                        </m:oMath>
                      </m:oMathPara>
                    </a14:m>
                    <a:endParaRPr 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1617643" y="1441561"/>
                    <a:ext cx="1302985" cy="375424"/>
                  </a:xfrm>
                  <a:prstGeom prst="rect">
                    <a:avLst/>
                  </a:prstGeom>
                  <a:blipFill rotWithShape="0">
                    <a:blip r:embed="rId19"/>
                    <a:stretch>
                      <a:fillRect t="-53226" b="-8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3" name="Rectangle 222"/>
                  <p:cNvSpPr/>
                  <p:nvPr/>
                </p:nvSpPr>
                <p:spPr>
                  <a:xfrm>
                    <a:off x="3302147" y="1509208"/>
                    <a:ext cx="1003288" cy="307777"/>
                  </a:xfrm>
                  <a:prstGeom prst="rect">
                    <a:avLst/>
                  </a:prstGeom>
                </p:spPr>
                <p:txBody>
                  <a:bodyPr wrap="none">
                    <a:spAutoFit/>
                  </a:bodyPr>
                  <a:lstStyle/>
                  <a:p>
                    <a14:m>
                      <m:oMath xmlns:m="http://schemas.openxmlformats.org/officeDocument/2006/math">
                        <m:r>
                          <a:rPr lang="en-US" sz="1400" b="0" i="1" smtClean="0">
                            <a:latin typeface="Cambria Math" charset="0"/>
                            <a:ea typeface="Frutiger LT Std 45 Light" charset="0"/>
                            <a:cs typeface="Frutiger LT Std 45 Light" charset="0"/>
                          </a:rPr>
                          <m:t>+ </m:t>
                        </m:r>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𝑅𝐵</m:t>
                            </m:r>
                          </m:sub>
                        </m:sSub>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𝐹𝐵</m:t>
                            </m:r>
                          </m:sub>
                        </m:sSub>
                      </m:oMath>
                    </a14:m>
                    <a:r>
                      <a:rPr lang="en-US" sz="1400" dirty="0" smtClean="0"/>
                      <a:t> </a:t>
                    </a:r>
                    <a:endParaRPr lang="en-US" sz="1400" dirty="0"/>
                  </a:p>
                </p:txBody>
              </p:sp>
            </mc:Choice>
            <mc:Fallback xmlns="">
              <p:sp>
                <p:nvSpPr>
                  <p:cNvPr id="223" name="Rectangle 222"/>
                  <p:cNvSpPr>
                    <a:spLocks noRot="1" noChangeAspect="1" noMove="1" noResize="1" noEditPoints="1" noAdjustHandles="1" noChangeArrowheads="1" noChangeShapeType="1" noTextEdit="1"/>
                  </p:cNvSpPr>
                  <p:nvPr/>
                </p:nvSpPr>
                <p:spPr>
                  <a:xfrm>
                    <a:off x="3302147" y="1509208"/>
                    <a:ext cx="1003288" cy="307777"/>
                  </a:xfrm>
                  <a:prstGeom prst="rect">
                    <a:avLst/>
                  </a:prstGeom>
                  <a:blipFill rotWithShape="0">
                    <a:blip r:embed="rId20"/>
                    <a:stretch>
                      <a:fillRect t="-84314" b="-10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773537" y="1509208"/>
                    <a:ext cx="102303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charset="0"/>
                              <a:ea typeface="Frutiger LT Std 45 Light" charset="0"/>
                              <a:cs typeface="Frutiger LT Std 45 Light" charset="0"/>
                            </a:rPr>
                            <m:t>𝑇</m:t>
                          </m:r>
                          <m:sSup>
                            <m:sSupPr>
                              <m:ctrlPr>
                                <a:rPr lang="en-US" sz="1400" i="1">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𝐹𝐵</m:t>
                                      </m:r>
                                    </m:sub>
                                  </m:sSub>
                                </m:e>
                              </m:d>
                            </m:e>
                            <m:sup>
                              <m:r>
                                <a:rPr lang="en-US" sz="1400" i="1">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4" name="Rectangle 3"/>
                  <p:cNvSpPr>
                    <a:spLocks noRot="1" noChangeAspect="1" noMove="1" noResize="1" noEditPoints="1" noAdjustHandles="1" noChangeArrowheads="1" noChangeShapeType="1" noTextEdit="1"/>
                  </p:cNvSpPr>
                  <p:nvPr/>
                </p:nvSpPr>
                <p:spPr>
                  <a:xfrm>
                    <a:off x="4773537" y="1509208"/>
                    <a:ext cx="1023037" cy="307777"/>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Rectangle 237"/>
                  <p:cNvSpPr/>
                  <p:nvPr/>
                </p:nvSpPr>
                <p:spPr>
                  <a:xfrm>
                    <a:off x="2814695" y="1552648"/>
                    <a:ext cx="516487" cy="219040"/>
                  </a:xfrm>
                  <a:prstGeom prst="rect">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𝐳</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238" name="Rectangle 237"/>
                  <p:cNvSpPr>
                    <a:spLocks noRot="1" noChangeAspect="1" noMove="1" noResize="1" noEditPoints="1" noAdjustHandles="1" noChangeArrowheads="1" noChangeShapeType="1" noTextEdit="1"/>
                  </p:cNvSpPr>
                  <p:nvPr/>
                </p:nvSpPr>
                <p:spPr>
                  <a:xfrm>
                    <a:off x="2814695" y="1552648"/>
                    <a:ext cx="516487" cy="219040"/>
                  </a:xfrm>
                  <a:prstGeom prst="rect">
                    <a:avLst/>
                  </a:prstGeom>
                  <a:blipFill rotWithShape="0">
                    <a:blip r:embed="rId22"/>
                    <a:stretch>
                      <a:fillRect/>
                    </a:stretch>
                  </a:blipFill>
                  <a:ln>
                    <a:solidFill>
                      <a:schemeClr val="accent4">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9" name="Rectangle 238"/>
                  <p:cNvSpPr/>
                  <p:nvPr/>
                </p:nvSpPr>
                <p:spPr>
                  <a:xfrm>
                    <a:off x="4195301" y="1552648"/>
                    <a:ext cx="512064" cy="21904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239" name="Rectangle 238"/>
                  <p:cNvSpPr>
                    <a:spLocks noRot="1" noChangeAspect="1" noMove="1" noResize="1" noEditPoints="1" noAdjustHandles="1" noChangeArrowheads="1" noChangeShapeType="1" noTextEdit="1"/>
                  </p:cNvSpPr>
                  <p:nvPr/>
                </p:nvSpPr>
                <p:spPr>
                  <a:xfrm>
                    <a:off x="4195301" y="1552648"/>
                    <a:ext cx="512064" cy="219040"/>
                  </a:xfrm>
                  <a:prstGeom prst="rect">
                    <a:avLst/>
                  </a:prstGeom>
                  <a:blipFill rotWithShape="0">
                    <a:blip r:embed="rId23"/>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grpSp>
        <p:nvGrpSpPr>
          <p:cNvPr id="6" name="Group 5"/>
          <p:cNvGrpSpPr/>
          <p:nvPr/>
        </p:nvGrpSpPr>
        <p:grpSpPr>
          <a:xfrm>
            <a:off x="594296" y="1400975"/>
            <a:ext cx="7876957" cy="417044"/>
            <a:chOff x="594296" y="1555012"/>
            <a:chExt cx="7876957" cy="417044"/>
          </a:xfrm>
        </p:grpSpPr>
        <mc:AlternateContent xmlns:mc="http://schemas.openxmlformats.org/markup-compatibility/2006" xmlns:a14="http://schemas.microsoft.com/office/drawing/2010/main">
          <mc:Choice Requires="a14">
            <p:sp>
              <p:nvSpPr>
                <p:cNvPr id="232" name="Rectangle 231"/>
                <p:cNvSpPr/>
                <p:nvPr/>
              </p:nvSpPr>
              <p:spPr>
                <a:xfrm>
                  <a:off x="1617643" y="1555012"/>
                  <a:ext cx="845873" cy="3754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ea typeface="Frutiger LT Std 45 Light" charset="0"/>
                                <a:cs typeface="Frutiger LT Std 45 Light" charset="0"/>
                              </a:rPr>
                            </m:ctrlPr>
                          </m:sSupPr>
                          <m:e>
                            <m:d>
                              <m:dPr>
                                <m:ctrlPr>
                                  <a:rPr lang="en-US" sz="1400" b="0" i="1" smtClean="0">
                                    <a:latin typeface="Cambria Math" charset="0"/>
                                    <a:ea typeface="Frutiger LT Std 45 Light" charset="0"/>
                                    <a:cs typeface="Frutiger LT Std 45 Light" charset="0"/>
                                  </a:rPr>
                                </m:ctrlPr>
                              </m:dPr>
                              <m:e>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m:t>
                                    </m:r>
                                  </m:sub>
                                  <m:sup>
                                    <m:r>
                                      <a:rPr lang="en-US" sz="1400" i="1">
                                        <a:latin typeface="Cambria Math" charset="0"/>
                                        <a:ea typeface="Frutiger LT Std 45 Light" charset="0"/>
                                        <a:cs typeface="Frutiger LT Std 45 Light" charset="0"/>
                                      </a:rPr>
                                      <m:t>𝑏</m:t>
                                    </m:r>
                                  </m:sup>
                                </m:sSubSup>
                              </m:e>
                            </m:d>
                          </m:e>
                          <m:sup>
                            <m:r>
                              <a:rPr lang="en-US" sz="1400" b="0" i="1" smtClean="0">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232" name="Rectangle 231"/>
                <p:cNvSpPr>
                  <a:spLocks noRot="1" noChangeAspect="1" noMove="1" noResize="1" noEditPoints="1" noAdjustHandles="1" noChangeArrowheads="1" noChangeShapeType="1" noTextEdit="1"/>
                </p:cNvSpPr>
                <p:nvPr/>
              </p:nvSpPr>
              <p:spPr>
                <a:xfrm>
                  <a:off x="1617643" y="1555012"/>
                  <a:ext cx="845873" cy="375424"/>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Rectangle 244"/>
                <p:cNvSpPr/>
                <p:nvPr/>
              </p:nvSpPr>
              <p:spPr>
                <a:xfrm>
                  <a:off x="4153373" y="1571946"/>
                  <a:ext cx="27555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charset="0"/>
                              </a:rPr>
                            </m:ctrlPr>
                          </m:dPr>
                          <m:e>
                            <m:r>
                              <a:rPr lang="en-US" sz="2000" b="0" i="1" smtClean="0">
                                <a:latin typeface="Cambria Math" charset="0"/>
                              </a:rPr>
                              <m:t>                                         </m:t>
                            </m:r>
                          </m:e>
                        </m:d>
                      </m:oMath>
                    </m:oMathPara>
                  </a14:m>
                  <a:endParaRPr lang="en-US" sz="1400" dirty="0"/>
                </a:p>
              </p:txBody>
            </p:sp>
          </mc:Choice>
          <mc:Fallback xmlns="">
            <p:sp>
              <p:nvSpPr>
                <p:cNvPr id="245" name="Rectangle 244"/>
                <p:cNvSpPr>
                  <a:spLocks noRot="1" noChangeAspect="1" noMove="1" noResize="1" noEditPoints="1" noAdjustHandles="1" noChangeArrowheads="1" noChangeShapeType="1" noTextEdit="1"/>
                </p:cNvSpPr>
                <p:nvPr/>
              </p:nvSpPr>
              <p:spPr>
                <a:xfrm>
                  <a:off x="4153373" y="1571946"/>
                  <a:ext cx="2755562" cy="400110"/>
                </a:xfrm>
                <a:prstGeom prst="rect">
                  <a:avLst/>
                </a:prstGeom>
                <a:blipFill rotWithShape="0">
                  <a:blip r:embed="rId25"/>
                  <a:stretch>
                    <a:fillRect t="-101538" b="-1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Rectangle 240"/>
                <p:cNvSpPr/>
                <p:nvPr/>
              </p:nvSpPr>
              <p:spPr>
                <a:xfrm>
                  <a:off x="4713067" y="1666099"/>
                  <a:ext cx="516487" cy="219040"/>
                </a:xfrm>
                <a:prstGeom prst="rect">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𝐳</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241" name="Rectangle 240"/>
                <p:cNvSpPr>
                  <a:spLocks noRot="1" noChangeAspect="1" noMove="1" noResize="1" noEditPoints="1" noAdjustHandles="1" noChangeArrowheads="1" noChangeShapeType="1" noTextEdit="1"/>
                </p:cNvSpPr>
                <p:nvPr/>
              </p:nvSpPr>
              <p:spPr>
                <a:xfrm>
                  <a:off x="4713067" y="1666099"/>
                  <a:ext cx="516487" cy="219040"/>
                </a:xfrm>
                <a:prstGeom prst="rect">
                  <a:avLst/>
                </a:prstGeom>
                <a:blipFill rotWithShape="0">
                  <a:blip r:embed="rId26"/>
                  <a:stretch>
                    <a:fillRect/>
                  </a:stretch>
                </a:blipFill>
                <a:ln>
                  <a:solidFill>
                    <a:schemeClr val="accent4">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8" name="Rectangle 227"/>
                <p:cNvSpPr/>
                <p:nvPr/>
              </p:nvSpPr>
              <p:spPr>
                <a:xfrm>
                  <a:off x="594296" y="1666098"/>
                  <a:ext cx="352768" cy="219041"/>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b="1" i="0" smtClean="0">
                                <a:solidFill>
                                  <a:schemeClr val="tx1"/>
                                </a:solidFill>
                                <a:latin typeface="Cambria Math" charset="0"/>
                                <a:ea typeface="Frutiger LT Std 45 Light" charset="0"/>
                                <a:cs typeface="Frutiger LT Std 45 Light" charset="0"/>
                              </a:rPr>
                              <m:t>𝐯</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228" name="Rectangle 227"/>
                <p:cNvSpPr>
                  <a:spLocks noRot="1" noChangeAspect="1" noMove="1" noResize="1" noEditPoints="1" noAdjustHandles="1" noChangeArrowheads="1" noChangeShapeType="1" noTextEdit="1"/>
                </p:cNvSpPr>
                <p:nvPr/>
              </p:nvSpPr>
              <p:spPr>
                <a:xfrm>
                  <a:off x="594296" y="1666098"/>
                  <a:ext cx="352768" cy="219041"/>
                </a:xfrm>
                <a:prstGeom prst="rect">
                  <a:avLst/>
                </a:prstGeom>
                <a:blipFill rotWithShape="0">
                  <a:blip r:embed="rId27"/>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Rectangle 228"/>
                <p:cNvSpPr/>
                <p:nvPr/>
              </p:nvSpPr>
              <p:spPr>
                <a:xfrm>
                  <a:off x="1190840" y="1666098"/>
                  <a:ext cx="516487" cy="219041"/>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b="1" i="0" smtClean="0">
                                <a:solidFill>
                                  <a:schemeClr val="tx1"/>
                                </a:solidFill>
                                <a:latin typeface="Cambria Math" charset="0"/>
                                <a:ea typeface="Frutiger LT Std 45 Light" charset="0"/>
                                <a:cs typeface="Frutiger LT Std 45 Light" charset="0"/>
                              </a:rPr>
                              <m:t>𝐯</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r>
                              <a:rPr lang="en-US" sz="1200" b="0" i="1" smtClean="0">
                                <a:solidFill>
                                  <a:schemeClr val="tx1"/>
                                </a:solidFill>
                                <a:latin typeface="Cambria Math" charset="0"/>
                                <a:ea typeface="Frutiger LT Std 45 Light" charset="0"/>
                                <a:cs typeface="Frutiger LT Std 45 Light" charset="0"/>
                              </a:rPr>
                              <m:t>+1</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229" name="Rectangle 228"/>
                <p:cNvSpPr>
                  <a:spLocks noRot="1" noChangeAspect="1" noMove="1" noResize="1" noEditPoints="1" noAdjustHandles="1" noChangeArrowheads="1" noChangeShapeType="1" noTextEdit="1"/>
                </p:cNvSpPr>
                <p:nvPr/>
              </p:nvSpPr>
              <p:spPr>
                <a:xfrm>
                  <a:off x="1190840" y="1666098"/>
                  <a:ext cx="516487" cy="219041"/>
                </a:xfrm>
                <a:prstGeom prst="rect">
                  <a:avLst/>
                </a:prstGeom>
                <a:blipFill rotWithShape="0">
                  <a:blip r:embed="rId28"/>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TextBox 229"/>
                <p:cNvSpPr txBox="1"/>
                <p:nvPr/>
              </p:nvSpPr>
              <p:spPr>
                <a:xfrm>
                  <a:off x="894946" y="1610724"/>
                  <a:ext cx="369012" cy="307777"/>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230" name="TextBox 229"/>
                <p:cNvSpPr txBox="1">
                  <a:spLocks noRot="1" noChangeAspect="1" noMove="1" noResize="1" noEditPoints="1" noAdjustHandles="1" noChangeArrowheads="1" noChangeShapeType="1" noTextEdit="1"/>
                </p:cNvSpPr>
                <p:nvPr/>
              </p:nvSpPr>
              <p:spPr>
                <a:xfrm>
                  <a:off x="894946" y="1610724"/>
                  <a:ext cx="369012" cy="307777"/>
                </a:xfrm>
                <a:prstGeom prst="rect">
                  <a:avLst/>
                </a:prstGeom>
                <a:blipFill rotWithShape="0">
                  <a:blip r:embed="rId2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Rectangle 233"/>
                <p:cNvSpPr/>
                <p:nvPr/>
              </p:nvSpPr>
              <p:spPr>
                <a:xfrm>
                  <a:off x="5193944" y="1622659"/>
                  <a:ext cx="999633" cy="307777"/>
                </a:xfrm>
                <a:prstGeom prst="rect">
                  <a:avLst/>
                </a:prstGeom>
              </p:spPr>
              <p:txBody>
                <a:bodyPr wrap="none">
                  <a:spAutoFit/>
                </a:bodyPr>
                <a:lstStyle/>
                <a:p>
                  <a14:m>
                    <m:oMath xmlns:m="http://schemas.openxmlformats.org/officeDocument/2006/math">
                      <m:r>
                        <a:rPr lang="en-US" sz="1400" b="0" i="1" smtClean="0">
                          <a:latin typeface="Cambria Math" charset="0"/>
                          <a:ea typeface="Frutiger LT Std 45 Light" charset="0"/>
                          <a:cs typeface="Frutiger LT Std 45 Light" charset="0"/>
                        </a:rPr>
                        <m:t>+ </m:t>
                      </m:r>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𝑅𝐵</m:t>
                          </m:r>
                        </m:sub>
                      </m:sSub>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𝐹𝑃</m:t>
                          </m:r>
                        </m:sub>
                      </m:sSub>
                    </m:oMath>
                  </a14:m>
                  <a:r>
                    <a:rPr lang="en-US" sz="1400" dirty="0" smtClean="0"/>
                    <a:t> </a:t>
                  </a:r>
                  <a:endParaRPr lang="en-US" sz="1400" dirty="0"/>
                </a:p>
              </p:txBody>
            </p:sp>
          </mc:Choice>
          <mc:Fallback xmlns="">
            <p:sp>
              <p:nvSpPr>
                <p:cNvPr id="234" name="Rectangle 233"/>
                <p:cNvSpPr>
                  <a:spLocks noRot="1" noChangeAspect="1" noMove="1" noResize="1" noEditPoints="1" noAdjustHandles="1" noChangeArrowheads="1" noChangeShapeType="1" noTextEdit="1"/>
                </p:cNvSpPr>
                <p:nvPr/>
              </p:nvSpPr>
              <p:spPr>
                <a:xfrm>
                  <a:off x="5193944" y="1622659"/>
                  <a:ext cx="999633" cy="307777"/>
                </a:xfrm>
                <a:prstGeom prst="rect">
                  <a:avLst/>
                </a:prstGeom>
                <a:blipFill rotWithShape="0">
                  <a:blip r:embed="rId30"/>
                  <a:stretch>
                    <a:fillRect t="-86000" b="-1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Box 236"/>
                <p:cNvSpPr txBox="1"/>
                <p:nvPr/>
              </p:nvSpPr>
              <p:spPr>
                <a:xfrm>
                  <a:off x="4253990" y="1630852"/>
                  <a:ext cx="575542" cy="307777"/>
                </a:xfrm>
                <a:prstGeom prst="rect">
                  <a:avLst/>
                </a:prstGeom>
                <a:noFill/>
                <a:ln>
                  <a:noFill/>
                </a:ln>
              </p:spPr>
              <p:txBody>
                <a:bodyPr wrap="none" rtlCol="0" anchor="ctr">
                  <a:spAutoFit/>
                </a:bodyPr>
                <a:lstStyle/>
                <a:p>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𝑅𝐸</m:t>
                          </m:r>
                        </m:sub>
                      </m:sSub>
                    </m:oMath>
                  </a14:m>
                  <a:r>
                    <a:rPr lang="en-US" sz="1400" dirty="0" smtClean="0">
                      <a:latin typeface="Frutiger LT Std 45 Light" charset="0"/>
                      <a:ea typeface="Frutiger LT Std 45 Light" charset="0"/>
                      <a:cs typeface="Frutiger LT Std 45 Light" charset="0"/>
                    </a:rPr>
                    <a:t> </a:t>
                  </a:r>
                  <a:endParaRPr lang="en-US" sz="1400" dirty="0">
                    <a:latin typeface="Frutiger LT Std 45 Light" charset="0"/>
                    <a:ea typeface="Frutiger LT Std 45 Light" charset="0"/>
                    <a:cs typeface="Frutiger LT Std 45 Light" charset="0"/>
                  </a:endParaRPr>
                </a:p>
              </p:txBody>
            </p:sp>
          </mc:Choice>
          <mc:Fallback xmlns="">
            <p:sp>
              <p:nvSpPr>
                <p:cNvPr id="237" name="TextBox 236"/>
                <p:cNvSpPr txBox="1">
                  <a:spLocks noRot="1" noChangeAspect="1" noMove="1" noResize="1" noEditPoints="1" noAdjustHandles="1" noChangeArrowheads="1" noChangeShapeType="1" noTextEdit="1"/>
                </p:cNvSpPr>
                <p:nvPr/>
              </p:nvSpPr>
              <p:spPr>
                <a:xfrm>
                  <a:off x="4253990" y="1630852"/>
                  <a:ext cx="575542" cy="307777"/>
                </a:xfrm>
                <a:prstGeom prst="rect">
                  <a:avLst/>
                </a:prstGeom>
                <a:blipFill rotWithShape="0">
                  <a:blip r:embed="rId31"/>
                  <a:stretch>
                    <a:fillRect t="-82353" b="-1058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0" name="Rectangle 239"/>
                <p:cNvSpPr/>
                <p:nvPr/>
              </p:nvSpPr>
              <p:spPr>
                <a:xfrm>
                  <a:off x="2418847" y="1666098"/>
                  <a:ext cx="516487" cy="219041"/>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i="1">
                                <a:solidFill>
                                  <a:schemeClr val="tx1"/>
                                </a:solidFill>
                                <a:latin typeface="Cambria Math" charset="0"/>
                                <a:ea typeface="Frutiger LT Std 45 Light" charset="0"/>
                                <a:cs typeface="Frutiger LT Std 45 Light" charset="0"/>
                              </a:rPr>
                              <m:t>𝐮</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r>
                              <a:rPr lang="en-US" sz="1200" b="0" i="1" smtClean="0">
                                <a:solidFill>
                                  <a:schemeClr val="tx1"/>
                                </a:solidFill>
                                <a:latin typeface="Cambria Math" charset="0"/>
                                <a:ea typeface="Frutiger LT Std 45 Light" charset="0"/>
                                <a:cs typeface="Frutiger LT Std 45 Light" charset="0"/>
                              </a:rPr>
                              <m:t>−1</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240" name="Rectangle 239"/>
                <p:cNvSpPr>
                  <a:spLocks noRot="1" noChangeAspect="1" noMove="1" noResize="1" noEditPoints="1" noAdjustHandles="1" noChangeArrowheads="1" noChangeShapeType="1" noTextEdit="1"/>
                </p:cNvSpPr>
                <p:nvPr/>
              </p:nvSpPr>
              <p:spPr>
                <a:xfrm>
                  <a:off x="2418847" y="1666098"/>
                  <a:ext cx="516487" cy="219041"/>
                </a:xfrm>
                <a:prstGeom prst="rect">
                  <a:avLst/>
                </a:prstGeom>
                <a:blipFill rotWithShape="0">
                  <a:blip r:embed="rId3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2" name="Rectangle 241"/>
                <p:cNvSpPr/>
                <p:nvPr/>
              </p:nvSpPr>
              <p:spPr>
                <a:xfrm>
                  <a:off x="6079310" y="1666099"/>
                  <a:ext cx="512064" cy="21904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242" name="Rectangle 241"/>
                <p:cNvSpPr>
                  <a:spLocks noRot="1" noChangeAspect="1" noMove="1" noResize="1" noEditPoints="1" noAdjustHandles="1" noChangeArrowheads="1" noChangeShapeType="1" noTextEdit="1"/>
                </p:cNvSpPr>
                <p:nvPr/>
              </p:nvSpPr>
              <p:spPr>
                <a:xfrm>
                  <a:off x="6079310" y="1666099"/>
                  <a:ext cx="512064" cy="219040"/>
                </a:xfrm>
                <a:prstGeom prst="rect">
                  <a:avLst/>
                </a:prstGeom>
                <a:blipFill rotWithShape="0">
                  <a:blip r:embed="rId33"/>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659362" y="1621507"/>
                  <a:ext cx="150650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r>
                                  <a:rPr lang="en-US" sz="1400" i="1">
                                    <a:latin typeface="Cambria Math" charset="0"/>
                                    <a:ea typeface="Frutiger LT Std 45 Light" charset="0"/>
                                    <a:cs typeface="Frutiger LT Std 45 Light" charset="0"/>
                                  </a:rPr>
                                  <m:t>𝐻</m:t>
                                </m:r>
                                <m:d>
                                  <m:dPr>
                                    <m:ctrlPr>
                                      <a:rPr lang="en-US" sz="1400" i="1">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𝑅𝐵</m:t>
                                        </m:r>
                                      </m:sub>
                                    </m:sSub>
                                  </m:e>
                                </m:d>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r>
                                      <a:rPr lang="en-US" sz="1400" b="0" i="1" smtClean="0">
                                        <a:latin typeface="Cambria Math" charset="0"/>
                                        <a:ea typeface="Frutiger LT Std 45 Light" charset="0"/>
                                        <a:cs typeface="Frutiger LT Std 45 Light" charset="0"/>
                                      </a:rPr>
                                      <m:t>𝐵</m:t>
                                    </m:r>
                                  </m:sub>
                                </m:sSub>
                              </m:e>
                            </m:d>
                          </m:e>
                          <m:sup>
                            <m:r>
                              <a:rPr lang="en-US" sz="1400" i="1">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9" name="Rectangle 8"/>
                <p:cNvSpPr>
                  <a:spLocks noRot="1" noChangeAspect="1" noMove="1" noResize="1" noEditPoints="1" noAdjustHandles="1" noChangeArrowheads="1" noChangeShapeType="1" noTextEdit="1"/>
                </p:cNvSpPr>
                <p:nvPr/>
              </p:nvSpPr>
              <p:spPr>
                <a:xfrm>
                  <a:off x="6659362" y="1621507"/>
                  <a:ext cx="1506503" cy="307777"/>
                </a:xfrm>
                <a:prstGeom prst="rect">
                  <a:avLst/>
                </a:prstGeom>
                <a:blipFill rotWithShape="0">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7" name="Rectangle 246"/>
                <p:cNvSpPr/>
                <p:nvPr/>
              </p:nvSpPr>
              <p:spPr>
                <a:xfrm>
                  <a:off x="8114637" y="1643098"/>
                  <a:ext cx="356616" cy="265040"/>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𝐯</m:t>
                                    </m:r>
                                  </m:e>
                                </m:acc>
                              </m:e>
                            </m:acc>
                          </m:e>
                          <m:sub>
                            <m:r>
                              <a:rPr lang="en-US" sz="1200" i="1">
                                <a:solidFill>
                                  <a:schemeClr val="tx1"/>
                                </a:solidFill>
                                <a:latin typeface="Cambria Math" charset="0"/>
                                <a:ea typeface="Frutiger LT Std 45 Light" charset="0"/>
                                <a:cs typeface="Frutiger LT Std 45 Light" charset="0"/>
                              </a:rPr>
                              <m:t>𝑚</m:t>
                            </m:r>
                            <m:r>
                              <a:rPr lang="en-US" sz="1200" i="1">
                                <a:solidFill>
                                  <a:schemeClr val="tx1"/>
                                </a:solidFill>
                                <a:latin typeface="Cambria Math" charset="0"/>
                                <a:ea typeface="Frutiger LT Std 45 Light" charset="0"/>
                                <a:cs typeface="Frutiger LT Std 45 Light" charset="0"/>
                              </a:rPr>
                              <m:t>,</m:t>
                            </m:r>
                            <m:r>
                              <a:rPr lang="en-US" sz="1200" i="1">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247" name="Rectangle 246"/>
                <p:cNvSpPr>
                  <a:spLocks noRot="1" noChangeAspect="1" noMove="1" noResize="1" noEditPoints="1" noAdjustHandles="1" noChangeArrowheads="1" noChangeShapeType="1" noTextEdit="1"/>
                </p:cNvSpPr>
                <p:nvPr/>
              </p:nvSpPr>
              <p:spPr>
                <a:xfrm>
                  <a:off x="8114637" y="1643098"/>
                  <a:ext cx="356616" cy="265040"/>
                </a:xfrm>
                <a:prstGeom prst="rect">
                  <a:avLst/>
                </a:prstGeom>
                <a:blipFill rotWithShape="0">
                  <a:blip r:embed="rId35"/>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2880001" y="1618112"/>
                  <a:ext cx="150284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r>
                                  <a:rPr lang="en-US" sz="1400" i="1">
                                    <a:latin typeface="Cambria Math" charset="0"/>
                                    <a:ea typeface="Frutiger LT Std 45 Light" charset="0"/>
                                    <a:cs typeface="Frutiger LT Std 45 Light" charset="0"/>
                                  </a:rPr>
                                  <m:t>𝐻</m:t>
                                </m:r>
                                <m:d>
                                  <m:dPr>
                                    <m:ctrlPr>
                                      <a:rPr lang="en-US" sz="1400" i="1">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𝑅𝐵</m:t>
                                        </m:r>
                                      </m:sub>
                                    </m:sSub>
                                  </m:e>
                                </m:d>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r>
                                      <a:rPr lang="en-US" sz="1400" b="0" i="1" smtClean="0">
                                        <a:latin typeface="Cambria Math" charset="0"/>
                                        <a:ea typeface="Frutiger LT Std 45 Light" charset="0"/>
                                        <a:cs typeface="Frutiger LT Std 45 Light" charset="0"/>
                                      </a:rPr>
                                      <m:t>𝑃</m:t>
                                    </m:r>
                                  </m:sub>
                                </m:sSub>
                              </m:e>
                            </m:d>
                          </m:e>
                          <m:sup>
                            <m:r>
                              <a:rPr lang="en-US" sz="1400" i="1">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92" name="Rectangle 91"/>
                <p:cNvSpPr>
                  <a:spLocks noRot="1" noChangeAspect="1" noMove="1" noResize="1" noEditPoints="1" noAdjustHandles="1" noChangeArrowheads="1" noChangeShapeType="1" noTextEdit="1"/>
                </p:cNvSpPr>
                <p:nvPr/>
              </p:nvSpPr>
              <p:spPr>
                <a:xfrm>
                  <a:off x="2880001" y="1618112"/>
                  <a:ext cx="1502847" cy="307777"/>
                </a:xfrm>
                <a:prstGeom prst="rect">
                  <a:avLst/>
                </a:prstGeom>
                <a:blipFill rotWithShape="0">
                  <a:blip r:embed="rId36"/>
                  <a:stretch>
                    <a:fillRect/>
                  </a:stretch>
                </a:blipFill>
              </p:spPr>
              <p:txBody>
                <a:bodyPr/>
                <a:lstStyle/>
                <a:p>
                  <a:r>
                    <a:rPr lang="en-US">
                      <a:noFill/>
                    </a:rPr>
                    <a:t> </a:t>
                  </a:r>
                </a:p>
              </p:txBody>
            </p:sp>
          </mc:Fallback>
        </mc:AlternateContent>
      </p:grpSp>
      <p:sp>
        <p:nvSpPr>
          <p:cNvPr id="381" name="Freeform 380"/>
          <p:cNvSpPr/>
          <p:nvPr/>
        </p:nvSpPr>
        <p:spPr>
          <a:xfrm>
            <a:off x="2374525" y="2880362"/>
            <a:ext cx="2760427" cy="3190107"/>
          </a:xfrm>
          <a:custGeom>
            <a:avLst/>
            <a:gdLst>
              <a:gd name="connsiteX0" fmla="*/ 1288951 w 2760427"/>
              <a:gd name="connsiteY0" fmla="*/ 3007456 h 3190107"/>
              <a:gd name="connsiteX1" fmla="*/ 1471477 w 2760427"/>
              <a:gd name="connsiteY1" fmla="*/ 3007456 h 3190107"/>
              <a:gd name="connsiteX2" fmla="*/ 1471477 w 2760427"/>
              <a:gd name="connsiteY2" fmla="*/ 3190107 h 3190107"/>
              <a:gd name="connsiteX3" fmla="*/ 1288951 w 2760427"/>
              <a:gd name="connsiteY3" fmla="*/ 3190107 h 3190107"/>
              <a:gd name="connsiteX4" fmla="*/ 2577901 w 2760427"/>
              <a:gd name="connsiteY4" fmla="*/ 3007454 h 3190107"/>
              <a:gd name="connsiteX5" fmla="*/ 2760427 w 2760427"/>
              <a:gd name="connsiteY5" fmla="*/ 3007454 h 3190107"/>
              <a:gd name="connsiteX6" fmla="*/ 2760427 w 2760427"/>
              <a:gd name="connsiteY6" fmla="*/ 3190105 h 3190107"/>
              <a:gd name="connsiteX7" fmla="*/ 2577901 w 2760427"/>
              <a:gd name="connsiteY7" fmla="*/ 3190105 h 3190107"/>
              <a:gd name="connsiteX8" fmla="*/ 1 w 2760427"/>
              <a:gd name="connsiteY8" fmla="*/ 3007454 h 3190107"/>
              <a:gd name="connsiteX9" fmla="*/ 182527 w 2760427"/>
              <a:gd name="connsiteY9" fmla="*/ 3007454 h 3190107"/>
              <a:gd name="connsiteX10" fmla="*/ 182527 w 2760427"/>
              <a:gd name="connsiteY10" fmla="*/ 3190105 h 3190107"/>
              <a:gd name="connsiteX11" fmla="*/ 1 w 2760427"/>
              <a:gd name="connsiteY11" fmla="*/ 3190105 h 3190107"/>
              <a:gd name="connsiteX12" fmla="*/ 1288951 w 2760427"/>
              <a:gd name="connsiteY12" fmla="*/ 2792636 h 3190107"/>
              <a:gd name="connsiteX13" fmla="*/ 1471477 w 2760427"/>
              <a:gd name="connsiteY13" fmla="*/ 2792636 h 3190107"/>
              <a:gd name="connsiteX14" fmla="*/ 1471477 w 2760427"/>
              <a:gd name="connsiteY14" fmla="*/ 2975287 h 3190107"/>
              <a:gd name="connsiteX15" fmla="*/ 1288951 w 2760427"/>
              <a:gd name="connsiteY15" fmla="*/ 2975287 h 3190107"/>
              <a:gd name="connsiteX16" fmla="*/ 2577901 w 2760427"/>
              <a:gd name="connsiteY16" fmla="*/ 2792634 h 3190107"/>
              <a:gd name="connsiteX17" fmla="*/ 2760427 w 2760427"/>
              <a:gd name="connsiteY17" fmla="*/ 2792634 h 3190107"/>
              <a:gd name="connsiteX18" fmla="*/ 2760427 w 2760427"/>
              <a:gd name="connsiteY18" fmla="*/ 2975285 h 3190107"/>
              <a:gd name="connsiteX19" fmla="*/ 2577901 w 2760427"/>
              <a:gd name="connsiteY19" fmla="*/ 2975285 h 3190107"/>
              <a:gd name="connsiteX20" fmla="*/ 1 w 2760427"/>
              <a:gd name="connsiteY20" fmla="*/ 2792634 h 3190107"/>
              <a:gd name="connsiteX21" fmla="*/ 182527 w 2760427"/>
              <a:gd name="connsiteY21" fmla="*/ 2792634 h 3190107"/>
              <a:gd name="connsiteX22" fmla="*/ 182527 w 2760427"/>
              <a:gd name="connsiteY22" fmla="*/ 2975285 h 3190107"/>
              <a:gd name="connsiteX23" fmla="*/ 1 w 2760427"/>
              <a:gd name="connsiteY23" fmla="*/ 2975285 h 3190107"/>
              <a:gd name="connsiteX24" fmla="*/ 1288951 w 2760427"/>
              <a:gd name="connsiteY24" fmla="*/ 2577818 h 3190107"/>
              <a:gd name="connsiteX25" fmla="*/ 1471477 w 2760427"/>
              <a:gd name="connsiteY25" fmla="*/ 2577818 h 3190107"/>
              <a:gd name="connsiteX26" fmla="*/ 1471477 w 2760427"/>
              <a:gd name="connsiteY26" fmla="*/ 2760469 h 3190107"/>
              <a:gd name="connsiteX27" fmla="*/ 1288951 w 2760427"/>
              <a:gd name="connsiteY27" fmla="*/ 2760469 h 3190107"/>
              <a:gd name="connsiteX28" fmla="*/ 2577901 w 2760427"/>
              <a:gd name="connsiteY28" fmla="*/ 2577816 h 3190107"/>
              <a:gd name="connsiteX29" fmla="*/ 2760427 w 2760427"/>
              <a:gd name="connsiteY29" fmla="*/ 2577816 h 3190107"/>
              <a:gd name="connsiteX30" fmla="*/ 2760427 w 2760427"/>
              <a:gd name="connsiteY30" fmla="*/ 2760467 h 3190107"/>
              <a:gd name="connsiteX31" fmla="*/ 2577901 w 2760427"/>
              <a:gd name="connsiteY31" fmla="*/ 2760467 h 3190107"/>
              <a:gd name="connsiteX32" fmla="*/ 1 w 2760427"/>
              <a:gd name="connsiteY32" fmla="*/ 2577816 h 3190107"/>
              <a:gd name="connsiteX33" fmla="*/ 182527 w 2760427"/>
              <a:gd name="connsiteY33" fmla="*/ 2577816 h 3190107"/>
              <a:gd name="connsiteX34" fmla="*/ 182527 w 2760427"/>
              <a:gd name="connsiteY34" fmla="*/ 2760467 h 3190107"/>
              <a:gd name="connsiteX35" fmla="*/ 1 w 2760427"/>
              <a:gd name="connsiteY35" fmla="*/ 2760467 h 3190107"/>
              <a:gd name="connsiteX36" fmla="*/ 1288950 w 2760427"/>
              <a:gd name="connsiteY36" fmla="*/ 1718546 h 3190107"/>
              <a:gd name="connsiteX37" fmla="*/ 1471476 w 2760427"/>
              <a:gd name="connsiteY37" fmla="*/ 1718546 h 3190107"/>
              <a:gd name="connsiteX38" fmla="*/ 1471476 w 2760427"/>
              <a:gd name="connsiteY38" fmla="*/ 1901197 h 3190107"/>
              <a:gd name="connsiteX39" fmla="*/ 1288950 w 2760427"/>
              <a:gd name="connsiteY39" fmla="*/ 1901197 h 3190107"/>
              <a:gd name="connsiteX40" fmla="*/ 2577900 w 2760427"/>
              <a:gd name="connsiteY40" fmla="*/ 1718544 h 3190107"/>
              <a:gd name="connsiteX41" fmla="*/ 2760426 w 2760427"/>
              <a:gd name="connsiteY41" fmla="*/ 1718544 h 3190107"/>
              <a:gd name="connsiteX42" fmla="*/ 2760426 w 2760427"/>
              <a:gd name="connsiteY42" fmla="*/ 1901195 h 3190107"/>
              <a:gd name="connsiteX43" fmla="*/ 2577900 w 2760427"/>
              <a:gd name="connsiteY43" fmla="*/ 1901195 h 3190107"/>
              <a:gd name="connsiteX44" fmla="*/ 0 w 2760427"/>
              <a:gd name="connsiteY44" fmla="*/ 1718544 h 3190107"/>
              <a:gd name="connsiteX45" fmla="*/ 182526 w 2760427"/>
              <a:gd name="connsiteY45" fmla="*/ 1718544 h 3190107"/>
              <a:gd name="connsiteX46" fmla="*/ 182526 w 2760427"/>
              <a:gd name="connsiteY46" fmla="*/ 1901195 h 3190107"/>
              <a:gd name="connsiteX47" fmla="*/ 0 w 2760427"/>
              <a:gd name="connsiteY47" fmla="*/ 1901195 h 3190107"/>
              <a:gd name="connsiteX48" fmla="*/ 1288950 w 2760427"/>
              <a:gd name="connsiteY48" fmla="*/ 1503728 h 3190107"/>
              <a:gd name="connsiteX49" fmla="*/ 1471476 w 2760427"/>
              <a:gd name="connsiteY49" fmla="*/ 1503728 h 3190107"/>
              <a:gd name="connsiteX50" fmla="*/ 1471476 w 2760427"/>
              <a:gd name="connsiteY50" fmla="*/ 1686379 h 3190107"/>
              <a:gd name="connsiteX51" fmla="*/ 1288950 w 2760427"/>
              <a:gd name="connsiteY51" fmla="*/ 1686379 h 3190107"/>
              <a:gd name="connsiteX52" fmla="*/ 2577900 w 2760427"/>
              <a:gd name="connsiteY52" fmla="*/ 1503726 h 3190107"/>
              <a:gd name="connsiteX53" fmla="*/ 2760426 w 2760427"/>
              <a:gd name="connsiteY53" fmla="*/ 1503726 h 3190107"/>
              <a:gd name="connsiteX54" fmla="*/ 2760426 w 2760427"/>
              <a:gd name="connsiteY54" fmla="*/ 1686377 h 3190107"/>
              <a:gd name="connsiteX55" fmla="*/ 2577900 w 2760427"/>
              <a:gd name="connsiteY55" fmla="*/ 1686377 h 3190107"/>
              <a:gd name="connsiteX56" fmla="*/ 0 w 2760427"/>
              <a:gd name="connsiteY56" fmla="*/ 1503726 h 3190107"/>
              <a:gd name="connsiteX57" fmla="*/ 182526 w 2760427"/>
              <a:gd name="connsiteY57" fmla="*/ 1503726 h 3190107"/>
              <a:gd name="connsiteX58" fmla="*/ 182526 w 2760427"/>
              <a:gd name="connsiteY58" fmla="*/ 1686377 h 3190107"/>
              <a:gd name="connsiteX59" fmla="*/ 0 w 2760427"/>
              <a:gd name="connsiteY59" fmla="*/ 1686377 h 3190107"/>
              <a:gd name="connsiteX60" fmla="*/ 1288950 w 2760427"/>
              <a:gd name="connsiteY60" fmla="*/ 1288910 h 3190107"/>
              <a:gd name="connsiteX61" fmla="*/ 1471476 w 2760427"/>
              <a:gd name="connsiteY61" fmla="*/ 1288910 h 3190107"/>
              <a:gd name="connsiteX62" fmla="*/ 1471476 w 2760427"/>
              <a:gd name="connsiteY62" fmla="*/ 1471561 h 3190107"/>
              <a:gd name="connsiteX63" fmla="*/ 1288950 w 2760427"/>
              <a:gd name="connsiteY63" fmla="*/ 1471561 h 3190107"/>
              <a:gd name="connsiteX64" fmla="*/ 2577900 w 2760427"/>
              <a:gd name="connsiteY64" fmla="*/ 1288908 h 3190107"/>
              <a:gd name="connsiteX65" fmla="*/ 2760426 w 2760427"/>
              <a:gd name="connsiteY65" fmla="*/ 1288908 h 3190107"/>
              <a:gd name="connsiteX66" fmla="*/ 2760426 w 2760427"/>
              <a:gd name="connsiteY66" fmla="*/ 1471559 h 3190107"/>
              <a:gd name="connsiteX67" fmla="*/ 2577900 w 2760427"/>
              <a:gd name="connsiteY67" fmla="*/ 1471559 h 3190107"/>
              <a:gd name="connsiteX68" fmla="*/ 0 w 2760427"/>
              <a:gd name="connsiteY68" fmla="*/ 1288908 h 3190107"/>
              <a:gd name="connsiteX69" fmla="*/ 182526 w 2760427"/>
              <a:gd name="connsiteY69" fmla="*/ 1288908 h 3190107"/>
              <a:gd name="connsiteX70" fmla="*/ 182526 w 2760427"/>
              <a:gd name="connsiteY70" fmla="*/ 1471559 h 3190107"/>
              <a:gd name="connsiteX71" fmla="*/ 0 w 2760427"/>
              <a:gd name="connsiteY71" fmla="*/ 1471559 h 3190107"/>
              <a:gd name="connsiteX72" fmla="*/ 1288951 w 2760427"/>
              <a:gd name="connsiteY72" fmla="*/ 429638 h 3190107"/>
              <a:gd name="connsiteX73" fmla="*/ 1471477 w 2760427"/>
              <a:gd name="connsiteY73" fmla="*/ 429638 h 3190107"/>
              <a:gd name="connsiteX74" fmla="*/ 1471477 w 2760427"/>
              <a:gd name="connsiteY74" fmla="*/ 612289 h 3190107"/>
              <a:gd name="connsiteX75" fmla="*/ 1288951 w 2760427"/>
              <a:gd name="connsiteY75" fmla="*/ 612289 h 3190107"/>
              <a:gd name="connsiteX76" fmla="*/ 2577901 w 2760427"/>
              <a:gd name="connsiteY76" fmla="*/ 429636 h 3190107"/>
              <a:gd name="connsiteX77" fmla="*/ 2760427 w 2760427"/>
              <a:gd name="connsiteY77" fmla="*/ 429636 h 3190107"/>
              <a:gd name="connsiteX78" fmla="*/ 2760427 w 2760427"/>
              <a:gd name="connsiteY78" fmla="*/ 612287 h 3190107"/>
              <a:gd name="connsiteX79" fmla="*/ 2577901 w 2760427"/>
              <a:gd name="connsiteY79" fmla="*/ 612287 h 3190107"/>
              <a:gd name="connsiteX80" fmla="*/ 1 w 2760427"/>
              <a:gd name="connsiteY80" fmla="*/ 429636 h 3190107"/>
              <a:gd name="connsiteX81" fmla="*/ 182527 w 2760427"/>
              <a:gd name="connsiteY81" fmla="*/ 429636 h 3190107"/>
              <a:gd name="connsiteX82" fmla="*/ 182527 w 2760427"/>
              <a:gd name="connsiteY82" fmla="*/ 612287 h 3190107"/>
              <a:gd name="connsiteX83" fmla="*/ 1 w 2760427"/>
              <a:gd name="connsiteY83" fmla="*/ 612287 h 3190107"/>
              <a:gd name="connsiteX84" fmla="*/ 1288951 w 2760427"/>
              <a:gd name="connsiteY84" fmla="*/ 214820 h 3190107"/>
              <a:gd name="connsiteX85" fmla="*/ 1471477 w 2760427"/>
              <a:gd name="connsiteY85" fmla="*/ 214820 h 3190107"/>
              <a:gd name="connsiteX86" fmla="*/ 1471477 w 2760427"/>
              <a:gd name="connsiteY86" fmla="*/ 397471 h 3190107"/>
              <a:gd name="connsiteX87" fmla="*/ 1288951 w 2760427"/>
              <a:gd name="connsiteY87" fmla="*/ 397471 h 3190107"/>
              <a:gd name="connsiteX88" fmla="*/ 2577901 w 2760427"/>
              <a:gd name="connsiteY88" fmla="*/ 214818 h 3190107"/>
              <a:gd name="connsiteX89" fmla="*/ 2760427 w 2760427"/>
              <a:gd name="connsiteY89" fmla="*/ 214818 h 3190107"/>
              <a:gd name="connsiteX90" fmla="*/ 2760427 w 2760427"/>
              <a:gd name="connsiteY90" fmla="*/ 397469 h 3190107"/>
              <a:gd name="connsiteX91" fmla="*/ 2577901 w 2760427"/>
              <a:gd name="connsiteY91" fmla="*/ 397469 h 3190107"/>
              <a:gd name="connsiteX92" fmla="*/ 1 w 2760427"/>
              <a:gd name="connsiteY92" fmla="*/ 214818 h 3190107"/>
              <a:gd name="connsiteX93" fmla="*/ 182527 w 2760427"/>
              <a:gd name="connsiteY93" fmla="*/ 214818 h 3190107"/>
              <a:gd name="connsiteX94" fmla="*/ 182527 w 2760427"/>
              <a:gd name="connsiteY94" fmla="*/ 397469 h 3190107"/>
              <a:gd name="connsiteX95" fmla="*/ 1 w 2760427"/>
              <a:gd name="connsiteY95" fmla="*/ 397469 h 3190107"/>
              <a:gd name="connsiteX96" fmla="*/ 1288951 w 2760427"/>
              <a:gd name="connsiteY96" fmla="*/ 2 h 3190107"/>
              <a:gd name="connsiteX97" fmla="*/ 1471477 w 2760427"/>
              <a:gd name="connsiteY97" fmla="*/ 2 h 3190107"/>
              <a:gd name="connsiteX98" fmla="*/ 1471477 w 2760427"/>
              <a:gd name="connsiteY98" fmla="*/ 182653 h 3190107"/>
              <a:gd name="connsiteX99" fmla="*/ 1288951 w 2760427"/>
              <a:gd name="connsiteY99" fmla="*/ 182653 h 3190107"/>
              <a:gd name="connsiteX100" fmla="*/ 2577901 w 2760427"/>
              <a:gd name="connsiteY100" fmla="*/ 0 h 3190107"/>
              <a:gd name="connsiteX101" fmla="*/ 2760427 w 2760427"/>
              <a:gd name="connsiteY101" fmla="*/ 0 h 3190107"/>
              <a:gd name="connsiteX102" fmla="*/ 2760427 w 2760427"/>
              <a:gd name="connsiteY102" fmla="*/ 182651 h 3190107"/>
              <a:gd name="connsiteX103" fmla="*/ 2577901 w 2760427"/>
              <a:gd name="connsiteY103" fmla="*/ 182651 h 3190107"/>
              <a:gd name="connsiteX104" fmla="*/ 1 w 2760427"/>
              <a:gd name="connsiteY104" fmla="*/ 0 h 3190107"/>
              <a:gd name="connsiteX105" fmla="*/ 182527 w 2760427"/>
              <a:gd name="connsiteY105" fmla="*/ 0 h 3190107"/>
              <a:gd name="connsiteX106" fmla="*/ 182527 w 2760427"/>
              <a:gd name="connsiteY106" fmla="*/ 182651 h 3190107"/>
              <a:gd name="connsiteX107" fmla="*/ 1 w 2760427"/>
              <a:gd name="connsiteY107" fmla="*/ 182651 h 319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60427" h="3190107">
                <a:moveTo>
                  <a:pt x="1288951" y="3007456"/>
                </a:moveTo>
                <a:lnTo>
                  <a:pt x="1471477" y="3007456"/>
                </a:lnTo>
                <a:lnTo>
                  <a:pt x="1471477" y="3190107"/>
                </a:lnTo>
                <a:lnTo>
                  <a:pt x="1288951" y="3190107"/>
                </a:lnTo>
                <a:close/>
                <a:moveTo>
                  <a:pt x="2577901" y="3007454"/>
                </a:moveTo>
                <a:lnTo>
                  <a:pt x="2760427" y="3007454"/>
                </a:lnTo>
                <a:lnTo>
                  <a:pt x="2760427" y="3190105"/>
                </a:lnTo>
                <a:lnTo>
                  <a:pt x="2577901" y="3190105"/>
                </a:lnTo>
                <a:close/>
                <a:moveTo>
                  <a:pt x="1" y="3007454"/>
                </a:moveTo>
                <a:lnTo>
                  <a:pt x="182527" y="3007454"/>
                </a:lnTo>
                <a:lnTo>
                  <a:pt x="182527" y="3190105"/>
                </a:lnTo>
                <a:lnTo>
                  <a:pt x="1" y="3190105"/>
                </a:lnTo>
                <a:close/>
                <a:moveTo>
                  <a:pt x="1288951" y="2792636"/>
                </a:moveTo>
                <a:lnTo>
                  <a:pt x="1471477" y="2792636"/>
                </a:lnTo>
                <a:lnTo>
                  <a:pt x="1471477" y="2975287"/>
                </a:lnTo>
                <a:lnTo>
                  <a:pt x="1288951" y="2975287"/>
                </a:lnTo>
                <a:close/>
                <a:moveTo>
                  <a:pt x="2577901" y="2792634"/>
                </a:moveTo>
                <a:lnTo>
                  <a:pt x="2760427" y="2792634"/>
                </a:lnTo>
                <a:lnTo>
                  <a:pt x="2760427" y="2975285"/>
                </a:lnTo>
                <a:lnTo>
                  <a:pt x="2577901" y="2975285"/>
                </a:lnTo>
                <a:close/>
                <a:moveTo>
                  <a:pt x="1" y="2792634"/>
                </a:moveTo>
                <a:lnTo>
                  <a:pt x="182527" y="2792634"/>
                </a:lnTo>
                <a:lnTo>
                  <a:pt x="182527" y="2975285"/>
                </a:lnTo>
                <a:lnTo>
                  <a:pt x="1" y="2975285"/>
                </a:lnTo>
                <a:close/>
                <a:moveTo>
                  <a:pt x="1288951" y="2577818"/>
                </a:moveTo>
                <a:lnTo>
                  <a:pt x="1471477" y="2577818"/>
                </a:lnTo>
                <a:lnTo>
                  <a:pt x="1471477" y="2760469"/>
                </a:lnTo>
                <a:lnTo>
                  <a:pt x="1288951" y="2760469"/>
                </a:lnTo>
                <a:close/>
                <a:moveTo>
                  <a:pt x="2577901" y="2577816"/>
                </a:moveTo>
                <a:lnTo>
                  <a:pt x="2760427" y="2577816"/>
                </a:lnTo>
                <a:lnTo>
                  <a:pt x="2760427" y="2760467"/>
                </a:lnTo>
                <a:lnTo>
                  <a:pt x="2577901" y="2760467"/>
                </a:lnTo>
                <a:close/>
                <a:moveTo>
                  <a:pt x="1" y="2577816"/>
                </a:moveTo>
                <a:lnTo>
                  <a:pt x="182527" y="2577816"/>
                </a:lnTo>
                <a:lnTo>
                  <a:pt x="182527" y="2760467"/>
                </a:lnTo>
                <a:lnTo>
                  <a:pt x="1" y="2760467"/>
                </a:lnTo>
                <a:close/>
                <a:moveTo>
                  <a:pt x="1288950" y="1718546"/>
                </a:moveTo>
                <a:lnTo>
                  <a:pt x="1471476" y="1718546"/>
                </a:lnTo>
                <a:lnTo>
                  <a:pt x="1471476" y="1901197"/>
                </a:lnTo>
                <a:lnTo>
                  <a:pt x="1288950" y="1901197"/>
                </a:lnTo>
                <a:close/>
                <a:moveTo>
                  <a:pt x="2577900" y="1718544"/>
                </a:moveTo>
                <a:lnTo>
                  <a:pt x="2760426" y="1718544"/>
                </a:lnTo>
                <a:lnTo>
                  <a:pt x="2760426" y="1901195"/>
                </a:lnTo>
                <a:lnTo>
                  <a:pt x="2577900" y="1901195"/>
                </a:lnTo>
                <a:close/>
                <a:moveTo>
                  <a:pt x="0" y="1718544"/>
                </a:moveTo>
                <a:lnTo>
                  <a:pt x="182526" y="1718544"/>
                </a:lnTo>
                <a:lnTo>
                  <a:pt x="182526" y="1901195"/>
                </a:lnTo>
                <a:lnTo>
                  <a:pt x="0" y="1901195"/>
                </a:lnTo>
                <a:close/>
                <a:moveTo>
                  <a:pt x="1288950" y="1503728"/>
                </a:moveTo>
                <a:lnTo>
                  <a:pt x="1471476" y="1503728"/>
                </a:lnTo>
                <a:lnTo>
                  <a:pt x="1471476" y="1686379"/>
                </a:lnTo>
                <a:lnTo>
                  <a:pt x="1288950" y="1686379"/>
                </a:lnTo>
                <a:close/>
                <a:moveTo>
                  <a:pt x="2577900" y="1503726"/>
                </a:moveTo>
                <a:lnTo>
                  <a:pt x="2760426" y="1503726"/>
                </a:lnTo>
                <a:lnTo>
                  <a:pt x="2760426" y="1686377"/>
                </a:lnTo>
                <a:lnTo>
                  <a:pt x="2577900" y="1686377"/>
                </a:lnTo>
                <a:close/>
                <a:moveTo>
                  <a:pt x="0" y="1503726"/>
                </a:moveTo>
                <a:lnTo>
                  <a:pt x="182526" y="1503726"/>
                </a:lnTo>
                <a:lnTo>
                  <a:pt x="182526" y="1686377"/>
                </a:lnTo>
                <a:lnTo>
                  <a:pt x="0" y="1686377"/>
                </a:lnTo>
                <a:close/>
                <a:moveTo>
                  <a:pt x="1288950" y="1288910"/>
                </a:moveTo>
                <a:lnTo>
                  <a:pt x="1471476" y="1288910"/>
                </a:lnTo>
                <a:lnTo>
                  <a:pt x="1471476" y="1471561"/>
                </a:lnTo>
                <a:lnTo>
                  <a:pt x="1288950" y="1471561"/>
                </a:lnTo>
                <a:close/>
                <a:moveTo>
                  <a:pt x="2577900" y="1288908"/>
                </a:moveTo>
                <a:lnTo>
                  <a:pt x="2760426" y="1288908"/>
                </a:lnTo>
                <a:lnTo>
                  <a:pt x="2760426" y="1471559"/>
                </a:lnTo>
                <a:lnTo>
                  <a:pt x="2577900" y="1471559"/>
                </a:lnTo>
                <a:close/>
                <a:moveTo>
                  <a:pt x="0" y="1288908"/>
                </a:moveTo>
                <a:lnTo>
                  <a:pt x="182526" y="1288908"/>
                </a:lnTo>
                <a:lnTo>
                  <a:pt x="182526" y="1471559"/>
                </a:lnTo>
                <a:lnTo>
                  <a:pt x="0" y="1471559"/>
                </a:lnTo>
                <a:close/>
                <a:moveTo>
                  <a:pt x="1288951" y="429638"/>
                </a:moveTo>
                <a:lnTo>
                  <a:pt x="1471477" y="429638"/>
                </a:lnTo>
                <a:lnTo>
                  <a:pt x="1471477" y="612289"/>
                </a:lnTo>
                <a:lnTo>
                  <a:pt x="1288951" y="612289"/>
                </a:lnTo>
                <a:close/>
                <a:moveTo>
                  <a:pt x="2577901" y="429636"/>
                </a:moveTo>
                <a:lnTo>
                  <a:pt x="2760427" y="429636"/>
                </a:lnTo>
                <a:lnTo>
                  <a:pt x="2760427" y="612287"/>
                </a:lnTo>
                <a:lnTo>
                  <a:pt x="2577901" y="612287"/>
                </a:lnTo>
                <a:close/>
                <a:moveTo>
                  <a:pt x="1" y="429636"/>
                </a:moveTo>
                <a:lnTo>
                  <a:pt x="182527" y="429636"/>
                </a:lnTo>
                <a:lnTo>
                  <a:pt x="182527" y="612287"/>
                </a:lnTo>
                <a:lnTo>
                  <a:pt x="1" y="612287"/>
                </a:lnTo>
                <a:close/>
                <a:moveTo>
                  <a:pt x="1288951" y="214820"/>
                </a:moveTo>
                <a:lnTo>
                  <a:pt x="1471477" y="214820"/>
                </a:lnTo>
                <a:lnTo>
                  <a:pt x="1471477" y="397471"/>
                </a:lnTo>
                <a:lnTo>
                  <a:pt x="1288951" y="397471"/>
                </a:lnTo>
                <a:close/>
                <a:moveTo>
                  <a:pt x="2577901" y="214818"/>
                </a:moveTo>
                <a:lnTo>
                  <a:pt x="2760427" y="214818"/>
                </a:lnTo>
                <a:lnTo>
                  <a:pt x="2760427" y="397469"/>
                </a:lnTo>
                <a:lnTo>
                  <a:pt x="2577901" y="397469"/>
                </a:lnTo>
                <a:close/>
                <a:moveTo>
                  <a:pt x="1" y="214818"/>
                </a:moveTo>
                <a:lnTo>
                  <a:pt x="182527" y="214818"/>
                </a:lnTo>
                <a:lnTo>
                  <a:pt x="182527" y="397469"/>
                </a:lnTo>
                <a:lnTo>
                  <a:pt x="1" y="397469"/>
                </a:lnTo>
                <a:close/>
                <a:moveTo>
                  <a:pt x="1288951" y="2"/>
                </a:moveTo>
                <a:lnTo>
                  <a:pt x="1471477" y="2"/>
                </a:lnTo>
                <a:lnTo>
                  <a:pt x="1471477" y="182653"/>
                </a:lnTo>
                <a:lnTo>
                  <a:pt x="1288951" y="182653"/>
                </a:lnTo>
                <a:close/>
                <a:moveTo>
                  <a:pt x="2577901" y="0"/>
                </a:moveTo>
                <a:lnTo>
                  <a:pt x="2760427" y="0"/>
                </a:lnTo>
                <a:lnTo>
                  <a:pt x="2760427" y="182651"/>
                </a:lnTo>
                <a:lnTo>
                  <a:pt x="2577901" y="182651"/>
                </a:lnTo>
                <a:close/>
                <a:moveTo>
                  <a:pt x="1" y="0"/>
                </a:moveTo>
                <a:lnTo>
                  <a:pt x="182527" y="0"/>
                </a:lnTo>
                <a:lnTo>
                  <a:pt x="182527" y="182651"/>
                </a:lnTo>
                <a:lnTo>
                  <a:pt x="1" y="182651"/>
                </a:lnTo>
                <a:close/>
              </a:path>
            </a:pathLst>
          </a:cu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146" name="Freeform 145"/>
          <p:cNvSpPr/>
          <p:nvPr/>
        </p:nvSpPr>
        <p:spPr>
          <a:xfrm>
            <a:off x="2374525" y="2880362"/>
            <a:ext cx="2760427" cy="3190107"/>
          </a:xfrm>
          <a:custGeom>
            <a:avLst/>
            <a:gdLst>
              <a:gd name="connsiteX0" fmla="*/ 1288951 w 2760427"/>
              <a:gd name="connsiteY0" fmla="*/ 3007456 h 3190107"/>
              <a:gd name="connsiteX1" fmla="*/ 1471477 w 2760427"/>
              <a:gd name="connsiteY1" fmla="*/ 3007456 h 3190107"/>
              <a:gd name="connsiteX2" fmla="*/ 1471477 w 2760427"/>
              <a:gd name="connsiteY2" fmla="*/ 3190107 h 3190107"/>
              <a:gd name="connsiteX3" fmla="*/ 1288951 w 2760427"/>
              <a:gd name="connsiteY3" fmla="*/ 3190107 h 3190107"/>
              <a:gd name="connsiteX4" fmla="*/ 2577901 w 2760427"/>
              <a:gd name="connsiteY4" fmla="*/ 3007454 h 3190107"/>
              <a:gd name="connsiteX5" fmla="*/ 2760427 w 2760427"/>
              <a:gd name="connsiteY5" fmla="*/ 3007454 h 3190107"/>
              <a:gd name="connsiteX6" fmla="*/ 2760427 w 2760427"/>
              <a:gd name="connsiteY6" fmla="*/ 3190105 h 3190107"/>
              <a:gd name="connsiteX7" fmla="*/ 2577901 w 2760427"/>
              <a:gd name="connsiteY7" fmla="*/ 3190105 h 3190107"/>
              <a:gd name="connsiteX8" fmla="*/ 1 w 2760427"/>
              <a:gd name="connsiteY8" fmla="*/ 3007454 h 3190107"/>
              <a:gd name="connsiteX9" fmla="*/ 182527 w 2760427"/>
              <a:gd name="connsiteY9" fmla="*/ 3007454 h 3190107"/>
              <a:gd name="connsiteX10" fmla="*/ 182527 w 2760427"/>
              <a:gd name="connsiteY10" fmla="*/ 3190105 h 3190107"/>
              <a:gd name="connsiteX11" fmla="*/ 1 w 2760427"/>
              <a:gd name="connsiteY11" fmla="*/ 3190105 h 3190107"/>
              <a:gd name="connsiteX12" fmla="*/ 1288951 w 2760427"/>
              <a:gd name="connsiteY12" fmla="*/ 2792636 h 3190107"/>
              <a:gd name="connsiteX13" fmla="*/ 1471477 w 2760427"/>
              <a:gd name="connsiteY13" fmla="*/ 2792636 h 3190107"/>
              <a:gd name="connsiteX14" fmla="*/ 1471477 w 2760427"/>
              <a:gd name="connsiteY14" fmla="*/ 2975287 h 3190107"/>
              <a:gd name="connsiteX15" fmla="*/ 1288951 w 2760427"/>
              <a:gd name="connsiteY15" fmla="*/ 2975287 h 3190107"/>
              <a:gd name="connsiteX16" fmla="*/ 2577901 w 2760427"/>
              <a:gd name="connsiteY16" fmla="*/ 2792634 h 3190107"/>
              <a:gd name="connsiteX17" fmla="*/ 2760427 w 2760427"/>
              <a:gd name="connsiteY17" fmla="*/ 2792634 h 3190107"/>
              <a:gd name="connsiteX18" fmla="*/ 2760427 w 2760427"/>
              <a:gd name="connsiteY18" fmla="*/ 2975285 h 3190107"/>
              <a:gd name="connsiteX19" fmla="*/ 2577901 w 2760427"/>
              <a:gd name="connsiteY19" fmla="*/ 2975285 h 3190107"/>
              <a:gd name="connsiteX20" fmla="*/ 1 w 2760427"/>
              <a:gd name="connsiteY20" fmla="*/ 2792634 h 3190107"/>
              <a:gd name="connsiteX21" fmla="*/ 182527 w 2760427"/>
              <a:gd name="connsiteY21" fmla="*/ 2792634 h 3190107"/>
              <a:gd name="connsiteX22" fmla="*/ 182527 w 2760427"/>
              <a:gd name="connsiteY22" fmla="*/ 2975285 h 3190107"/>
              <a:gd name="connsiteX23" fmla="*/ 1 w 2760427"/>
              <a:gd name="connsiteY23" fmla="*/ 2975285 h 3190107"/>
              <a:gd name="connsiteX24" fmla="*/ 1288951 w 2760427"/>
              <a:gd name="connsiteY24" fmla="*/ 2577818 h 3190107"/>
              <a:gd name="connsiteX25" fmla="*/ 1471477 w 2760427"/>
              <a:gd name="connsiteY25" fmla="*/ 2577818 h 3190107"/>
              <a:gd name="connsiteX26" fmla="*/ 1471477 w 2760427"/>
              <a:gd name="connsiteY26" fmla="*/ 2760469 h 3190107"/>
              <a:gd name="connsiteX27" fmla="*/ 1288951 w 2760427"/>
              <a:gd name="connsiteY27" fmla="*/ 2760469 h 3190107"/>
              <a:gd name="connsiteX28" fmla="*/ 2577901 w 2760427"/>
              <a:gd name="connsiteY28" fmla="*/ 2577816 h 3190107"/>
              <a:gd name="connsiteX29" fmla="*/ 2760427 w 2760427"/>
              <a:gd name="connsiteY29" fmla="*/ 2577816 h 3190107"/>
              <a:gd name="connsiteX30" fmla="*/ 2760427 w 2760427"/>
              <a:gd name="connsiteY30" fmla="*/ 2760467 h 3190107"/>
              <a:gd name="connsiteX31" fmla="*/ 2577901 w 2760427"/>
              <a:gd name="connsiteY31" fmla="*/ 2760467 h 3190107"/>
              <a:gd name="connsiteX32" fmla="*/ 1 w 2760427"/>
              <a:gd name="connsiteY32" fmla="*/ 2577816 h 3190107"/>
              <a:gd name="connsiteX33" fmla="*/ 182527 w 2760427"/>
              <a:gd name="connsiteY33" fmla="*/ 2577816 h 3190107"/>
              <a:gd name="connsiteX34" fmla="*/ 182527 w 2760427"/>
              <a:gd name="connsiteY34" fmla="*/ 2760467 h 3190107"/>
              <a:gd name="connsiteX35" fmla="*/ 1 w 2760427"/>
              <a:gd name="connsiteY35" fmla="*/ 2760467 h 3190107"/>
              <a:gd name="connsiteX36" fmla="*/ 1288950 w 2760427"/>
              <a:gd name="connsiteY36" fmla="*/ 1718546 h 3190107"/>
              <a:gd name="connsiteX37" fmla="*/ 1471476 w 2760427"/>
              <a:gd name="connsiteY37" fmla="*/ 1718546 h 3190107"/>
              <a:gd name="connsiteX38" fmla="*/ 1471476 w 2760427"/>
              <a:gd name="connsiteY38" fmla="*/ 1901197 h 3190107"/>
              <a:gd name="connsiteX39" fmla="*/ 1288950 w 2760427"/>
              <a:gd name="connsiteY39" fmla="*/ 1901197 h 3190107"/>
              <a:gd name="connsiteX40" fmla="*/ 2577900 w 2760427"/>
              <a:gd name="connsiteY40" fmla="*/ 1718544 h 3190107"/>
              <a:gd name="connsiteX41" fmla="*/ 2760426 w 2760427"/>
              <a:gd name="connsiteY41" fmla="*/ 1718544 h 3190107"/>
              <a:gd name="connsiteX42" fmla="*/ 2760426 w 2760427"/>
              <a:gd name="connsiteY42" fmla="*/ 1901195 h 3190107"/>
              <a:gd name="connsiteX43" fmla="*/ 2577900 w 2760427"/>
              <a:gd name="connsiteY43" fmla="*/ 1901195 h 3190107"/>
              <a:gd name="connsiteX44" fmla="*/ 0 w 2760427"/>
              <a:gd name="connsiteY44" fmla="*/ 1718544 h 3190107"/>
              <a:gd name="connsiteX45" fmla="*/ 182526 w 2760427"/>
              <a:gd name="connsiteY45" fmla="*/ 1718544 h 3190107"/>
              <a:gd name="connsiteX46" fmla="*/ 182526 w 2760427"/>
              <a:gd name="connsiteY46" fmla="*/ 1901195 h 3190107"/>
              <a:gd name="connsiteX47" fmla="*/ 0 w 2760427"/>
              <a:gd name="connsiteY47" fmla="*/ 1901195 h 3190107"/>
              <a:gd name="connsiteX48" fmla="*/ 1288950 w 2760427"/>
              <a:gd name="connsiteY48" fmla="*/ 1503728 h 3190107"/>
              <a:gd name="connsiteX49" fmla="*/ 1471476 w 2760427"/>
              <a:gd name="connsiteY49" fmla="*/ 1503728 h 3190107"/>
              <a:gd name="connsiteX50" fmla="*/ 1471476 w 2760427"/>
              <a:gd name="connsiteY50" fmla="*/ 1686379 h 3190107"/>
              <a:gd name="connsiteX51" fmla="*/ 1288950 w 2760427"/>
              <a:gd name="connsiteY51" fmla="*/ 1686379 h 3190107"/>
              <a:gd name="connsiteX52" fmla="*/ 2577900 w 2760427"/>
              <a:gd name="connsiteY52" fmla="*/ 1503726 h 3190107"/>
              <a:gd name="connsiteX53" fmla="*/ 2760426 w 2760427"/>
              <a:gd name="connsiteY53" fmla="*/ 1503726 h 3190107"/>
              <a:gd name="connsiteX54" fmla="*/ 2760426 w 2760427"/>
              <a:gd name="connsiteY54" fmla="*/ 1686377 h 3190107"/>
              <a:gd name="connsiteX55" fmla="*/ 2577900 w 2760427"/>
              <a:gd name="connsiteY55" fmla="*/ 1686377 h 3190107"/>
              <a:gd name="connsiteX56" fmla="*/ 0 w 2760427"/>
              <a:gd name="connsiteY56" fmla="*/ 1503726 h 3190107"/>
              <a:gd name="connsiteX57" fmla="*/ 182526 w 2760427"/>
              <a:gd name="connsiteY57" fmla="*/ 1503726 h 3190107"/>
              <a:gd name="connsiteX58" fmla="*/ 182526 w 2760427"/>
              <a:gd name="connsiteY58" fmla="*/ 1686377 h 3190107"/>
              <a:gd name="connsiteX59" fmla="*/ 0 w 2760427"/>
              <a:gd name="connsiteY59" fmla="*/ 1686377 h 3190107"/>
              <a:gd name="connsiteX60" fmla="*/ 1288950 w 2760427"/>
              <a:gd name="connsiteY60" fmla="*/ 1288910 h 3190107"/>
              <a:gd name="connsiteX61" fmla="*/ 1471476 w 2760427"/>
              <a:gd name="connsiteY61" fmla="*/ 1288910 h 3190107"/>
              <a:gd name="connsiteX62" fmla="*/ 1471476 w 2760427"/>
              <a:gd name="connsiteY62" fmla="*/ 1471561 h 3190107"/>
              <a:gd name="connsiteX63" fmla="*/ 1288950 w 2760427"/>
              <a:gd name="connsiteY63" fmla="*/ 1471561 h 3190107"/>
              <a:gd name="connsiteX64" fmla="*/ 2577900 w 2760427"/>
              <a:gd name="connsiteY64" fmla="*/ 1288908 h 3190107"/>
              <a:gd name="connsiteX65" fmla="*/ 2760426 w 2760427"/>
              <a:gd name="connsiteY65" fmla="*/ 1288908 h 3190107"/>
              <a:gd name="connsiteX66" fmla="*/ 2760426 w 2760427"/>
              <a:gd name="connsiteY66" fmla="*/ 1471559 h 3190107"/>
              <a:gd name="connsiteX67" fmla="*/ 2577900 w 2760427"/>
              <a:gd name="connsiteY67" fmla="*/ 1471559 h 3190107"/>
              <a:gd name="connsiteX68" fmla="*/ 0 w 2760427"/>
              <a:gd name="connsiteY68" fmla="*/ 1288908 h 3190107"/>
              <a:gd name="connsiteX69" fmla="*/ 182526 w 2760427"/>
              <a:gd name="connsiteY69" fmla="*/ 1288908 h 3190107"/>
              <a:gd name="connsiteX70" fmla="*/ 182526 w 2760427"/>
              <a:gd name="connsiteY70" fmla="*/ 1471559 h 3190107"/>
              <a:gd name="connsiteX71" fmla="*/ 0 w 2760427"/>
              <a:gd name="connsiteY71" fmla="*/ 1471559 h 3190107"/>
              <a:gd name="connsiteX72" fmla="*/ 1288951 w 2760427"/>
              <a:gd name="connsiteY72" fmla="*/ 429638 h 3190107"/>
              <a:gd name="connsiteX73" fmla="*/ 1471477 w 2760427"/>
              <a:gd name="connsiteY73" fmla="*/ 429638 h 3190107"/>
              <a:gd name="connsiteX74" fmla="*/ 1471477 w 2760427"/>
              <a:gd name="connsiteY74" fmla="*/ 612289 h 3190107"/>
              <a:gd name="connsiteX75" fmla="*/ 1288951 w 2760427"/>
              <a:gd name="connsiteY75" fmla="*/ 612289 h 3190107"/>
              <a:gd name="connsiteX76" fmla="*/ 2577901 w 2760427"/>
              <a:gd name="connsiteY76" fmla="*/ 429636 h 3190107"/>
              <a:gd name="connsiteX77" fmla="*/ 2760427 w 2760427"/>
              <a:gd name="connsiteY77" fmla="*/ 429636 h 3190107"/>
              <a:gd name="connsiteX78" fmla="*/ 2760427 w 2760427"/>
              <a:gd name="connsiteY78" fmla="*/ 612287 h 3190107"/>
              <a:gd name="connsiteX79" fmla="*/ 2577901 w 2760427"/>
              <a:gd name="connsiteY79" fmla="*/ 612287 h 3190107"/>
              <a:gd name="connsiteX80" fmla="*/ 1 w 2760427"/>
              <a:gd name="connsiteY80" fmla="*/ 429636 h 3190107"/>
              <a:gd name="connsiteX81" fmla="*/ 182527 w 2760427"/>
              <a:gd name="connsiteY81" fmla="*/ 429636 h 3190107"/>
              <a:gd name="connsiteX82" fmla="*/ 182527 w 2760427"/>
              <a:gd name="connsiteY82" fmla="*/ 612287 h 3190107"/>
              <a:gd name="connsiteX83" fmla="*/ 1 w 2760427"/>
              <a:gd name="connsiteY83" fmla="*/ 612287 h 3190107"/>
              <a:gd name="connsiteX84" fmla="*/ 1288951 w 2760427"/>
              <a:gd name="connsiteY84" fmla="*/ 214820 h 3190107"/>
              <a:gd name="connsiteX85" fmla="*/ 1471477 w 2760427"/>
              <a:gd name="connsiteY85" fmla="*/ 214820 h 3190107"/>
              <a:gd name="connsiteX86" fmla="*/ 1471477 w 2760427"/>
              <a:gd name="connsiteY86" fmla="*/ 397471 h 3190107"/>
              <a:gd name="connsiteX87" fmla="*/ 1288951 w 2760427"/>
              <a:gd name="connsiteY87" fmla="*/ 397471 h 3190107"/>
              <a:gd name="connsiteX88" fmla="*/ 2577901 w 2760427"/>
              <a:gd name="connsiteY88" fmla="*/ 214818 h 3190107"/>
              <a:gd name="connsiteX89" fmla="*/ 2760427 w 2760427"/>
              <a:gd name="connsiteY89" fmla="*/ 214818 h 3190107"/>
              <a:gd name="connsiteX90" fmla="*/ 2760427 w 2760427"/>
              <a:gd name="connsiteY90" fmla="*/ 397469 h 3190107"/>
              <a:gd name="connsiteX91" fmla="*/ 2577901 w 2760427"/>
              <a:gd name="connsiteY91" fmla="*/ 397469 h 3190107"/>
              <a:gd name="connsiteX92" fmla="*/ 1 w 2760427"/>
              <a:gd name="connsiteY92" fmla="*/ 214818 h 3190107"/>
              <a:gd name="connsiteX93" fmla="*/ 182527 w 2760427"/>
              <a:gd name="connsiteY93" fmla="*/ 214818 h 3190107"/>
              <a:gd name="connsiteX94" fmla="*/ 182527 w 2760427"/>
              <a:gd name="connsiteY94" fmla="*/ 397469 h 3190107"/>
              <a:gd name="connsiteX95" fmla="*/ 1 w 2760427"/>
              <a:gd name="connsiteY95" fmla="*/ 397469 h 3190107"/>
              <a:gd name="connsiteX96" fmla="*/ 1288951 w 2760427"/>
              <a:gd name="connsiteY96" fmla="*/ 2 h 3190107"/>
              <a:gd name="connsiteX97" fmla="*/ 1471477 w 2760427"/>
              <a:gd name="connsiteY97" fmla="*/ 2 h 3190107"/>
              <a:gd name="connsiteX98" fmla="*/ 1471477 w 2760427"/>
              <a:gd name="connsiteY98" fmla="*/ 182653 h 3190107"/>
              <a:gd name="connsiteX99" fmla="*/ 1288951 w 2760427"/>
              <a:gd name="connsiteY99" fmla="*/ 182653 h 3190107"/>
              <a:gd name="connsiteX100" fmla="*/ 2577901 w 2760427"/>
              <a:gd name="connsiteY100" fmla="*/ 0 h 3190107"/>
              <a:gd name="connsiteX101" fmla="*/ 2760427 w 2760427"/>
              <a:gd name="connsiteY101" fmla="*/ 0 h 3190107"/>
              <a:gd name="connsiteX102" fmla="*/ 2760427 w 2760427"/>
              <a:gd name="connsiteY102" fmla="*/ 182651 h 3190107"/>
              <a:gd name="connsiteX103" fmla="*/ 2577901 w 2760427"/>
              <a:gd name="connsiteY103" fmla="*/ 182651 h 3190107"/>
              <a:gd name="connsiteX104" fmla="*/ 1 w 2760427"/>
              <a:gd name="connsiteY104" fmla="*/ 0 h 3190107"/>
              <a:gd name="connsiteX105" fmla="*/ 182527 w 2760427"/>
              <a:gd name="connsiteY105" fmla="*/ 0 h 3190107"/>
              <a:gd name="connsiteX106" fmla="*/ 182527 w 2760427"/>
              <a:gd name="connsiteY106" fmla="*/ 182651 h 3190107"/>
              <a:gd name="connsiteX107" fmla="*/ 1 w 2760427"/>
              <a:gd name="connsiteY107" fmla="*/ 182651 h 319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60427" h="3190107">
                <a:moveTo>
                  <a:pt x="1288951" y="3007456"/>
                </a:moveTo>
                <a:lnTo>
                  <a:pt x="1471477" y="3007456"/>
                </a:lnTo>
                <a:lnTo>
                  <a:pt x="1471477" y="3190107"/>
                </a:lnTo>
                <a:lnTo>
                  <a:pt x="1288951" y="3190107"/>
                </a:lnTo>
                <a:close/>
                <a:moveTo>
                  <a:pt x="2577901" y="3007454"/>
                </a:moveTo>
                <a:lnTo>
                  <a:pt x="2760427" y="3007454"/>
                </a:lnTo>
                <a:lnTo>
                  <a:pt x="2760427" y="3190105"/>
                </a:lnTo>
                <a:lnTo>
                  <a:pt x="2577901" y="3190105"/>
                </a:lnTo>
                <a:close/>
                <a:moveTo>
                  <a:pt x="1" y="3007454"/>
                </a:moveTo>
                <a:lnTo>
                  <a:pt x="182527" y="3007454"/>
                </a:lnTo>
                <a:lnTo>
                  <a:pt x="182527" y="3190105"/>
                </a:lnTo>
                <a:lnTo>
                  <a:pt x="1" y="3190105"/>
                </a:lnTo>
                <a:close/>
                <a:moveTo>
                  <a:pt x="1288951" y="2792636"/>
                </a:moveTo>
                <a:lnTo>
                  <a:pt x="1471477" y="2792636"/>
                </a:lnTo>
                <a:lnTo>
                  <a:pt x="1471477" y="2975287"/>
                </a:lnTo>
                <a:lnTo>
                  <a:pt x="1288951" y="2975287"/>
                </a:lnTo>
                <a:close/>
                <a:moveTo>
                  <a:pt x="2577901" y="2792634"/>
                </a:moveTo>
                <a:lnTo>
                  <a:pt x="2760427" y="2792634"/>
                </a:lnTo>
                <a:lnTo>
                  <a:pt x="2760427" y="2975285"/>
                </a:lnTo>
                <a:lnTo>
                  <a:pt x="2577901" y="2975285"/>
                </a:lnTo>
                <a:close/>
                <a:moveTo>
                  <a:pt x="1" y="2792634"/>
                </a:moveTo>
                <a:lnTo>
                  <a:pt x="182527" y="2792634"/>
                </a:lnTo>
                <a:lnTo>
                  <a:pt x="182527" y="2975285"/>
                </a:lnTo>
                <a:lnTo>
                  <a:pt x="1" y="2975285"/>
                </a:lnTo>
                <a:close/>
                <a:moveTo>
                  <a:pt x="1288951" y="2577818"/>
                </a:moveTo>
                <a:lnTo>
                  <a:pt x="1471477" y="2577818"/>
                </a:lnTo>
                <a:lnTo>
                  <a:pt x="1471477" y="2760469"/>
                </a:lnTo>
                <a:lnTo>
                  <a:pt x="1288951" y="2760469"/>
                </a:lnTo>
                <a:close/>
                <a:moveTo>
                  <a:pt x="2577901" y="2577816"/>
                </a:moveTo>
                <a:lnTo>
                  <a:pt x="2760427" y="2577816"/>
                </a:lnTo>
                <a:lnTo>
                  <a:pt x="2760427" y="2760467"/>
                </a:lnTo>
                <a:lnTo>
                  <a:pt x="2577901" y="2760467"/>
                </a:lnTo>
                <a:close/>
                <a:moveTo>
                  <a:pt x="1" y="2577816"/>
                </a:moveTo>
                <a:lnTo>
                  <a:pt x="182527" y="2577816"/>
                </a:lnTo>
                <a:lnTo>
                  <a:pt x="182527" y="2760467"/>
                </a:lnTo>
                <a:lnTo>
                  <a:pt x="1" y="2760467"/>
                </a:lnTo>
                <a:close/>
                <a:moveTo>
                  <a:pt x="1288950" y="1718546"/>
                </a:moveTo>
                <a:lnTo>
                  <a:pt x="1471476" y="1718546"/>
                </a:lnTo>
                <a:lnTo>
                  <a:pt x="1471476" y="1901197"/>
                </a:lnTo>
                <a:lnTo>
                  <a:pt x="1288950" y="1901197"/>
                </a:lnTo>
                <a:close/>
                <a:moveTo>
                  <a:pt x="2577900" y="1718544"/>
                </a:moveTo>
                <a:lnTo>
                  <a:pt x="2760426" y="1718544"/>
                </a:lnTo>
                <a:lnTo>
                  <a:pt x="2760426" y="1901195"/>
                </a:lnTo>
                <a:lnTo>
                  <a:pt x="2577900" y="1901195"/>
                </a:lnTo>
                <a:close/>
                <a:moveTo>
                  <a:pt x="0" y="1718544"/>
                </a:moveTo>
                <a:lnTo>
                  <a:pt x="182526" y="1718544"/>
                </a:lnTo>
                <a:lnTo>
                  <a:pt x="182526" y="1901195"/>
                </a:lnTo>
                <a:lnTo>
                  <a:pt x="0" y="1901195"/>
                </a:lnTo>
                <a:close/>
                <a:moveTo>
                  <a:pt x="1288950" y="1503728"/>
                </a:moveTo>
                <a:lnTo>
                  <a:pt x="1471476" y="1503728"/>
                </a:lnTo>
                <a:lnTo>
                  <a:pt x="1471476" y="1686379"/>
                </a:lnTo>
                <a:lnTo>
                  <a:pt x="1288950" y="1686379"/>
                </a:lnTo>
                <a:close/>
                <a:moveTo>
                  <a:pt x="2577900" y="1503726"/>
                </a:moveTo>
                <a:lnTo>
                  <a:pt x="2760426" y="1503726"/>
                </a:lnTo>
                <a:lnTo>
                  <a:pt x="2760426" y="1686377"/>
                </a:lnTo>
                <a:lnTo>
                  <a:pt x="2577900" y="1686377"/>
                </a:lnTo>
                <a:close/>
                <a:moveTo>
                  <a:pt x="0" y="1503726"/>
                </a:moveTo>
                <a:lnTo>
                  <a:pt x="182526" y="1503726"/>
                </a:lnTo>
                <a:lnTo>
                  <a:pt x="182526" y="1686377"/>
                </a:lnTo>
                <a:lnTo>
                  <a:pt x="0" y="1686377"/>
                </a:lnTo>
                <a:close/>
                <a:moveTo>
                  <a:pt x="1288950" y="1288910"/>
                </a:moveTo>
                <a:lnTo>
                  <a:pt x="1471476" y="1288910"/>
                </a:lnTo>
                <a:lnTo>
                  <a:pt x="1471476" y="1471561"/>
                </a:lnTo>
                <a:lnTo>
                  <a:pt x="1288950" y="1471561"/>
                </a:lnTo>
                <a:close/>
                <a:moveTo>
                  <a:pt x="2577900" y="1288908"/>
                </a:moveTo>
                <a:lnTo>
                  <a:pt x="2760426" y="1288908"/>
                </a:lnTo>
                <a:lnTo>
                  <a:pt x="2760426" y="1471559"/>
                </a:lnTo>
                <a:lnTo>
                  <a:pt x="2577900" y="1471559"/>
                </a:lnTo>
                <a:close/>
                <a:moveTo>
                  <a:pt x="0" y="1288908"/>
                </a:moveTo>
                <a:lnTo>
                  <a:pt x="182526" y="1288908"/>
                </a:lnTo>
                <a:lnTo>
                  <a:pt x="182526" y="1471559"/>
                </a:lnTo>
                <a:lnTo>
                  <a:pt x="0" y="1471559"/>
                </a:lnTo>
                <a:close/>
                <a:moveTo>
                  <a:pt x="1288951" y="429638"/>
                </a:moveTo>
                <a:lnTo>
                  <a:pt x="1471477" y="429638"/>
                </a:lnTo>
                <a:lnTo>
                  <a:pt x="1471477" y="612289"/>
                </a:lnTo>
                <a:lnTo>
                  <a:pt x="1288951" y="612289"/>
                </a:lnTo>
                <a:close/>
                <a:moveTo>
                  <a:pt x="2577901" y="429636"/>
                </a:moveTo>
                <a:lnTo>
                  <a:pt x="2760427" y="429636"/>
                </a:lnTo>
                <a:lnTo>
                  <a:pt x="2760427" y="612287"/>
                </a:lnTo>
                <a:lnTo>
                  <a:pt x="2577901" y="612287"/>
                </a:lnTo>
                <a:close/>
                <a:moveTo>
                  <a:pt x="1" y="429636"/>
                </a:moveTo>
                <a:lnTo>
                  <a:pt x="182527" y="429636"/>
                </a:lnTo>
                <a:lnTo>
                  <a:pt x="182527" y="612287"/>
                </a:lnTo>
                <a:lnTo>
                  <a:pt x="1" y="612287"/>
                </a:lnTo>
                <a:close/>
                <a:moveTo>
                  <a:pt x="1288951" y="214820"/>
                </a:moveTo>
                <a:lnTo>
                  <a:pt x="1471477" y="214820"/>
                </a:lnTo>
                <a:lnTo>
                  <a:pt x="1471477" y="397471"/>
                </a:lnTo>
                <a:lnTo>
                  <a:pt x="1288951" y="397471"/>
                </a:lnTo>
                <a:close/>
                <a:moveTo>
                  <a:pt x="2577901" y="214818"/>
                </a:moveTo>
                <a:lnTo>
                  <a:pt x="2760427" y="214818"/>
                </a:lnTo>
                <a:lnTo>
                  <a:pt x="2760427" y="397469"/>
                </a:lnTo>
                <a:lnTo>
                  <a:pt x="2577901" y="397469"/>
                </a:lnTo>
                <a:close/>
                <a:moveTo>
                  <a:pt x="1" y="214818"/>
                </a:moveTo>
                <a:lnTo>
                  <a:pt x="182527" y="214818"/>
                </a:lnTo>
                <a:lnTo>
                  <a:pt x="182527" y="397469"/>
                </a:lnTo>
                <a:lnTo>
                  <a:pt x="1" y="397469"/>
                </a:lnTo>
                <a:close/>
                <a:moveTo>
                  <a:pt x="1288951" y="2"/>
                </a:moveTo>
                <a:lnTo>
                  <a:pt x="1471477" y="2"/>
                </a:lnTo>
                <a:lnTo>
                  <a:pt x="1471477" y="182653"/>
                </a:lnTo>
                <a:lnTo>
                  <a:pt x="1288951" y="182653"/>
                </a:lnTo>
                <a:close/>
                <a:moveTo>
                  <a:pt x="2577901" y="0"/>
                </a:moveTo>
                <a:lnTo>
                  <a:pt x="2760427" y="0"/>
                </a:lnTo>
                <a:lnTo>
                  <a:pt x="2760427" y="182651"/>
                </a:lnTo>
                <a:lnTo>
                  <a:pt x="2577901" y="182651"/>
                </a:lnTo>
                <a:close/>
                <a:moveTo>
                  <a:pt x="1" y="0"/>
                </a:moveTo>
                <a:lnTo>
                  <a:pt x="182527" y="0"/>
                </a:lnTo>
                <a:lnTo>
                  <a:pt x="182527" y="182651"/>
                </a:lnTo>
                <a:lnTo>
                  <a:pt x="1" y="182651"/>
                </a:lnTo>
                <a:close/>
              </a:path>
            </a:pathLst>
          </a:cu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89" name="Freeform 388"/>
          <p:cNvSpPr/>
          <p:nvPr/>
        </p:nvSpPr>
        <p:spPr>
          <a:xfrm>
            <a:off x="2971800" y="2277944"/>
            <a:ext cx="3190079" cy="2760469"/>
          </a:xfrm>
          <a:custGeom>
            <a:avLst/>
            <a:gdLst>
              <a:gd name="connsiteX0" fmla="*/ 1718601 w 3190079"/>
              <a:gd name="connsiteY0" fmla="*/ 2577818 h 2760469"/>
              <a:gd name="connsiteX1" fmla="*/ 1901127 w 3190079"/>
              <a:gd name="connsiteY1" fmla="*/ 2577818 h 2760469"/>
              <a:gd name="connsiteX2" fmla="*/ 1901127 w 3190079"/>
              <a:gd name="connsiteY2" fmla="*/ 2760469 h 2760469"/>
              <a:gd name="connsiteX3" fmla="*/ 1718601 w 3190079"/>
              <a:gd name="connsiteY3" fmla="*/ 2760469 h 2760469"/>
              <a:gd name="connsiteX4" fmla="*/ 1503776 w 3190079"/>
              <a:gd name="connsiteY4" fmla="*/ 2577818 h 2760469"/>
              <a:gd name="connsiteX5" fmla="*/ 1686302 w 3190079"/>
              <a:gd name="connsiteY5" fmla="*/ 2577818 h 2760469"/>
              <a:gd name="connsiteX6" fmla="*/ 1686302 w 3190079"/>
              <a:gd name="connsiteY6" fmla="*/ 2760469 h 2760469"/>
              <a:gd name="connsiteX7" fmla="*/ 1503776 w 3190079"/>
              <a:gd name="connsiteY7" fmla="*/ 2760469 h 2760469"/>
              <a:gd name="connsiteX8" fmla="*/ 1288951 w 3190079"/>
              <a:gd name="connsiteY8" fmla="*/ 2577818 h 2760469"/>
              <a:gd name="connsiteX9" fmla="*/ 1471477 w 3190079"/>
              <a:gd name="connsiteY9" fmla="*/ 2577818 h 2760469"/>
              <a:gd name="connsiteX10" fmla="*/ 1471477 w 3190079"/>
              <a:gd name="connsiteY10" fmla="*/ 2760469 h 2760469"/>
              <a:gd name="connsiteX11" fmla="*/ 1288951 w 3190079"/>
              <a:gd name="connsiteY11" fmla="*/ 2760469 h 2760469"/>
              <a:gd name="connsiteX12" fmla="*/ 3007553 w 3190079"/>
              <a:gd name="connsiteY12" fmla="*/ 2577816 h 2760469"/>
              <a:gd name="connsiteX13" fmla="*/ 3190079 w 3190079"/>
              <a:gd name="connsiteY13" fmla="*/ 2577816 h 2760469"/>
              <a:gd name="connsiteX14" fmla="*/ 3190079 w 3190079"/>
              <a:gd name="connsiteY14" fmla="*/ 2760467 h 2760469"/>
              <a:gd name="connsiteX15" fmla="*/ 3007553 w 3190079"/>
              <a:gd name="connsiteY15" fmla="*/ 2760467 h 2760469"/>
              <a:gd name="connsiteX16" fmla="*/ 2792726 w 3190079"/>
              <a:gd name="connsiteY16" fmla="*/ 2577816 h 2760469"/>
              <a:gd name="connsiteX17" fmla="*/ 2975252 w 3190079"/>
              <a:gd name="connsiteY17" fmla="*/ 2577816 h 2760469"/>
              <a:gd name="connsiteX18" fmla="*/ 2975252 w 3190079"/>
              <a:gd name="connsiteY18" fmla="*/ 2760467 h 2760469"/>
              <a:gd name="connsiteX19" fmla="*/ 2792726 w 3190079"/>
              <a:gd name="connsiteY19" fmla="*/ 2760467 h 2760469"/>
              <a:gd name="connsiteX20" fmla="*/ 2577901 w 3190079"/>
              <a:gd name="connsiteY20" fmla="*/ 2577816 h 2760469"/>
              <a:gd name="connsiteX21" fmla="*/ 2760427 w 3190079"/>
              <a:gd name="connsiteY21" fmla="*/ 2577816 h 2760469"/>
              <a:gd name="connsiteX22" fmla="*/ 2760427 w 3190079"/>
              <a:gd name="connsiteY22" fmla="*/ 2760467 h 2760469"/>
              <a:gd name="connsiteX23" fmla="*/ 2577901 w 3190079"/>
              <a:gd name="connsiteY23" fmla="*/ 2760467 h 2760469"/>
              <a:gd name="connsiteX24" fmla="*/ 429651 w 3190079"/>
              <a:gd name="connsiteY24" fmla="*/ 2577816 h 2760469"/>
              <a:gd name="connsiteX25" fmla="*/ 612177 w 3190079"/>
              <a:gd name="connsiteY25" fmla="*/ 2577816 h 2760469"/>
              <a:gd name="connsiteX26" fmla="*/ 612177 w 3190079"/>
              <a:gd name="connsiteY26" fmla="*/ 2760467 h 2760469"/>
              <a:gd name="connsiteX27" fmla="*/ 429651 w 3190079"/>
              <a:gd name="connsiteY27" fmla="*/ 2760467 h 2760469"/>
              <a:gd name="connsiteX28" fmla="*/ 214826 w 3190079"/>
              <a:gd name="connsiteY28" fmla="*/ 2577816 h 2760469"/>
              <a:gd name="connsiteX29" fmla="*/ 397352 w 3190079"/>
              <a:gd name="connsiteY29" fmla="*/ 2577816 h 2760469"/>
              <a:gd name="connsiteX30" fmla="*/ 397352 w 3190079"/>
              <a:gd name="connsiteY30" fmla="*/ 2760467 h 2760469"/>
              <a:gd name="connsiteX31" fmla="*/ 214826 w 3190079"/>
              <a:gd name="connsiteY31" fmla="*/ 2760467 h 2760469"/>
              <a:gd name="connsiteX32" fmla="*/ 1 w 3190079"/>
              <a:gd name="connsiteY32" fmla="*/ 2577816 h 2760469"/>
              <a:gd name="connsiteX33" fmla="*/ 182527 w 3190079"/>
              <a:gd name="connsiteY33" fmla="*/ 2577816 h 2760469"/>
              <a:gd name="connsiteX34" fmla="*/ 182527 w 3190079"/>
              <a:gd name="connsiteY34" fmla="*/ 2760467 h 2760469"/>
              <a:gd name="connsiteX35" fmla="*/ 1 w 3190079"/>
              <a:gd name="connsiteY35" fmla="*/ 2760467 h 2760469"/>
              <a:gd name="connsiteX36" fmla="*/ 1718600 w 3190079"/>
              <a:gd name="connsiteY36" fmla="*/ 1288910 h 2760469"/>
              <a:gd name="connsiteX37" fmla="*/ 1901126 w 3190079"/>
              <a:gd name="connsiteY37" fmla="*/ 1288910 h 2760469"/>
              <a:gd name="connsiteX38" fmla="*/ 1901126 w 3190079"/>
              <a:gd name="connsiteY38" fmla="*/ 1471561 h 2760469"/>
              <a:gd name="connsiteX39" fmla="*/ 1718600 w 3190079"/>
              <a:gd name="connsiteY39" fmla="*/ 1471561 h 2760469"/>
              <a:gd name="connsiteX40" fmla="*/ 1503775 w 3190079"/>
              <a:gd name="connsiteY40" fmla="*/ 1288910 h 2760469"/>
              <a:gd name="connsiteX41" fmla="*/ 1686301 w 3190079"/>
              <a:gd name="connsiteY41" fmla="*/ 1288910 h 2760469"/>
              <a:gd name="connsiteX42" fmla="*/ 1686301 w 3190079"/>
              <a:gd name="connsiteY42" fmla="*/ 1471561 h 2760469"/>
              <a:gd name="connsiteX43" fmla="*/ 1503775 w 3190079"/>
              <a:gd name="connsiteY43" fmla="*/ 1471561 h 2760469"/>
              <a:gd name="connsiteX44" fmla="*/ 1288950 w 3190079"/>
              <a:gd name="connsiteY44" fmla="*/ 1288910 h 2760469"/>
              <a:gd name="connsiteX45" fmla="*/ 1471476 w 3190079"/>
              <a:gd name="connsiteY45" fmla="*/ 1288910 h 2760469"/>
              <a:gd name="connsiteX46" fmla="*/ 1471476 w 3190079"/>
              <a:gd name="connsiteY46" fmla="*/ 1471561 h 2760469"/>
              <a:gd name="connsiteX47" fmla="*/ 1288950 w 3190079"/>
              <a:gd name="connsiteY47" fmla="*/ 1471561 h 2760469"/>
              <a:gd name="connsiteX48" fmla="*/ 3007552 w 3190079"/>
              <a:gd name="connsiteY48" fmla="*/ 1288908 h 2760469"/>
              <a:gd name="connsiteX49" fmla="*/ 3190078 w 3190079"/>
              <a:gd name="connsiteY49" fmla="*/ 1288908 h 2760469"/>
              <a:gd name="connsiteX50" fmla="*/ 3190078 w 3190079"/>
              <a:gd name="connsiteY50" fmla="*/ 1471559 h 2760469"/>
              <a:gd name="connsiteX51" fmla="*/ 3007552 w 3190079"/>
              <a:gd name="connsiteY51" fmla="*/ 1471559 h 2760469"/>
              <a:gd name="connsiteX52" fmla="*/ 2792725 w 3190079"/>
              <a:gd name="connsiteY52" fmla="*/ 1288908 h 2760469"/>
              <a:gd name="connsiteX53" fmla="*/ 2975251 w 3190079"/>
              <a:gd name="connsiteY53" fmla="*/ 1288908 h 2760469"/>
              <a:gd name="connsiteX54" fmla="*/ 2975251 w 3190079"/>
              <a:gd name="connsiteY54" fmla="*/ 1471559 h 2760469"/>
              <a:gd name="connsiteX55" fmla="*/ 2792725 w 3190079"/>
              <a:gd name="connsiteY55" fmla="*/ 1471559 h 2760469"/>
              <a:gd name="connsiteX56" fmla="*/ 2577900 w 3190079"/>
              <a:gd name="connsiteY56" fmla="*/ 1288908 h 2760469"/>
              <a:gd name="connsiteX57" fmla="*/ 2760426 w 3190079"/>
              <a:gd name="connsiteY57" fmla="*/ 1288908 h 2760469"/>
              <a:gd name="connsiteX58" fmla="*/ 2760426 w 3190079"/>
              <a:gd name="connsiteY58" fmla="*/ 1471559 h 2760469"/>
              <a:gd name="connsiteX59" fmla="*/ 2577900 w 3190079"/>
              <a:gd name="connsiteY59" fmla="*/ 1471559 h 2760469"/>
              <a:gd name="connsiteX60" fmla="*/ 429650 w 3190079"/>
              <a:gd name="connsiteY60" fmla="*/ 1288908 h 2760469"/>
              <a:gd name="connsiteX61" fmla="*/ 612176 w 3190079"/>
              <a:gd name="connsiteY61" fmla="*/ 1288908 h 2760469"/>
              <a:gd name="connsiteX62" fmla="*/ 612176 w 3190079"/>
              <a:gd name="connsiteY62" fmla="*/ 1471559 h 2760469"/>
              <a:gd name="connsiteX63" fmla="*/ 429650 w 3190079"/>
              <a:gd name="connsiteY63" fmla="*/ 1471559 h 2760469"/>
              <a:gd name="connsiteX64" fmla="*/ 214825 w 3190079"/>
              <a:gd name="connsiteY64" fmla="*/ 1288908 h 2760469"/>
              <a:gd name="connsiteX65" fmla="*/ 397351 w 3190079"/>
              <a:gd name="connsiteY65" fmla="*/ 1288908 h 2760469"/>
              <a:gd name="connsiteX66" fmla="*/ 397351 w 3190079"/>
              <a:gd name="connsiteY66" fmla="*/ 1471559 h 2760469"/>
              <a:gd name="connsiteX67" fmla="*/ 214825 w 3190079"/>
              <a:gd name="connsiteY67" fmla="*/ 1471559 h 2760469"/>
              <a:gd name="connsiteX68" fmla="*/ 0 w 3190079"/>
              <a:gd name="connsiteY68" fmla="*/ 1288908 h 2760469"/>
              <a:gd name="connsiteX69" fmla="*/ 182526 w 3190079"/>
              <a:gd name="connsiteY69" fmla="*/ 1288908 h 2760469"/>
              <a:gd name="connsiteX70" fmla="*/ 182526 w 3190079"/>
              <a:gd name="connsiteY70" fmla="*/ 1471559 h 2760469"/>
              <a:gd name="connsiteX71" fmla="*/ 0 w 3190079"/>
              <a:gd name="connsiteY71" fmla="*/ 1471559 h 2760469"/>
              <a:gd name="connsiteX72" fmla="*/ 1718601 w 3190079"/>
              <a:gd name="connsiteY72" fmla="*/ 2 h 2760469"/>
              <a:gd name="connsiteX73" fmla="*/ 1901127 w 3190079"/>
              <a:gd name="connsiteY73" fmla="*/ 2 h 2760469"/>
              <a:gd name="connsiteX74" fmla="*/ 1901127 w 3190079"/>
              <a:gd name="connsiteY74" fmla="*/ 182653 h 2760469"/>
              <a:gd name="connsiteX75" fmla="*/ 1718601 w 3190079"/>
              <a:gd name="connsiteY75" fmla="*/ 182653 h 2760469"/>
              <a:gd name="connsiteX76" fmla="*/ 1503776 w 3190079"/>
              <a:gd name="connsiteY76" fmla="*/ 2 h 2760469"/>
              <a:gd name="connsiteX77" fmla="*/ 1686302 w 3190079"/>
              <a:gd name="connsiteY77" fmla="*/ 2 h 2760469"/>
              <a:gd name="connsiteX78" fmla="*/ 1686302 w 3190079"/>
              <a:gd name="connsiteY78" fmla="*/ 182653 h 2760469"/>
              <a:gd name="connsiteX79" fmla="*/ 1503776 w 3190079"/>
              <a:gd name="connsiteY79" fmla="*/ 182653 h 2760469"/>
              <a:gd name="connsiteX80" fmla="*/ 1288951 w 3190079"/>
              <a:gd name="connsiteY80" fmla="*/ 2 h 2760469"/>
              <a:gd name="connsiteX81" fmla="*/ 1471477 w 3190079"/>
              <a:gd name="connsiteY81" fmla="*/ 2 h 2760469"/>
              <a:gd name="connsiteX82" fmla="*/ 1471477 w 3190079"/>
              <a:gd name="connsiteY82" fmla="*/ 182653 h 2760469"/>
              <a:gd name="connsiteX83" fmla="*/ 1288951 w 3190079"/>
              <a:gd name="connsiteY83" fmla="*/ 182653 h 2760469"/>
              <a:gd name="connsiteX84" fmla="*/ 3007553 w 3190079"/>
              <a:gd name="connsiteY84" fmla="*/ 0 h 2760469"/>
              <a:gd name="connsiteX85" fmla="*/ 3190079 w 3190079"/>
              <a:gd name="connsiteY85" fmla="*/ 0 h 2760469"/>
              <a:gd name="connsiteX86" fmla="*/ 3190079 w 3190079"/>
              <a:gd name="connsiteY86" fmla="*/ 182651 h 2760469"/>
              <a:gd name="connsiteX87" fmla="*/ 3007553 w 3190079"/>
              <a:gd name="connsiteY87" fmla="*/ 182651 h 2760469"/>
              <a:gd name="connsiteX88" fmla="*/ 2792726 w 3190079"/>
              <a:gd name="connsiteY88" fmla="*/ 0 h 2760469"/>
              <a:gd name="connsiteX89" fmla="*/ 2975252 w 3190079"/>
              <a:gd name="connsiteY89" fmla="*/ 0 h 2760469"/>
              <a:gd name="connsiteX90" fmla="*/ 2975252 w 3190079"/>
              <a:gd name="connsiteY90" fmla="*/ 182651 h 2760469"/>
              <a:gd name="connsiteX91" fmla="*/ 2792726 w 3190079"/>
              <a:gd name="connsiteY91" fmla="*/ 182651 h 2760469"/>
              <a:gd name="connsiteX92" fmla="*/ 2577901 w 3190079"/>
              <a:gd name="connsiteY92" fmla="*/ 0 h 2760469"/>
              <a:gd name="connsiteX93" fmla="*/ 2760427 w 3190079"/>
              <a:gd name="connsiteY93" fmla="*/ 0 h 2760469"/>
              <a:gd name="connsiteX94" fmla="*/ 2760427 w 3190079"/>
              <a:gd name="connsiteY94" fmla="*/ 182651 h 2760469"/>
              <a:gd name="connsiteX95" fmla="*/ 2577901 w 3190079"/>
              <a:gd name="connsiteY95" fmla="*/ 182651 h 2760469"/>
              <a:gd name="connsiteX96" fmla="*/ 429651 w 3190079"/>
              <a:gd name="connsiteY96" fmla="*/ 0 h 2760469"/>
              <a:gd name="connsiteX97" fmla="*/ 612177 w 3190079"/>
              <a:gd name="connsiteY97" fmla="*/ 0 h 2760469"/>
              <a:gd name="connsiteX98" fmla="*/ 612177 w 3190079"/>
              <a:gd name="connsiteY98" fmla="*/ 182651 h 2760469"/>
              <a:gd name="connsiteX99" fmla="*/ 429651 w 3190079"/>
              <a:gd name="connsiteY99" fmla="*/ 182651 h 2760469"/>
              <a:gd name="connsiteX100" fmla="*/ 214826 w 3190079"/>
              <a:gd name="connsiteY100" fmla="*/ 0 h 2760469"/>
              <a:gd name="connsiteX101" fmla="*/ 397352 w 3190079"/>
              <a:gd name="connsiteY101" fmla="*/ 0 h 2760469"/>
              <a:gd name="connsiteX102" fmla="*/ 397352 w 3190079"/>
              <a:gd name="connsiteY102" fmla="*/ 182651 h 2760469"/>
              <a:gd name="connsiteX103" fmla="*/ 214826 w 3190079"/>
              <a:gd name="connsiteY103" fmla="*/ 182651 h 2760469"/>
              <a:gd name="connsiteX104" fmla="*/ 1 w 3190079"/>
              <a:gd name="connsiteY104" fmla="*/ 0 h 2760469"/>
              <a:gd name="connsiteX105" fmla="*/ 182527 w 3190079"/>
              <a:gd name="connsiteY105" fmla="*/ 0 h 2760469"/>
              <a:gd name="connsiteX106" fmla="*/ 182527 w 3190079"/>
              <a:gd name="connsiteY106" fmla="*/ 182651 h 2760469"/>
              <a:gd name="connsiteX107" fmla="*/ 1 w 3190079"/>
              <a:gd name="connsiteY107" fmla="*/ 182651 h 27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9" h="2760469">
                <a:moveTo>
                  <a:pt x="1718601" y="2577818"/>
                </a:moveTo>
                <a:lnTo>
                  <a:pt x="1901127" y="2577818"/>
                </a:lnTo>
                <a:lnTo>
                  <a:pt x="1901127" y="2760469"/>
                </a:lnTo>
                <a:lnTo>
                  <a:pt x="1718601" y="2760469"/>
                </a:lnTo>
                <a:close/>
                <a:moveTo>
                  <a:pt x="1503776" y="2577818"/>
                </a:moveTo>
                <a:lnTo>
                  <a:pt x="1686302" y="2577818"/>
                </a:lnTo>
                <a:lnTo>
                  <a:pt x="1686302" y="2760469"/>
                </a:lnTo>
                <a:lnTo>
                  <a:pt x="1503776" y="2760469"/>
                </a:lnTo>
                <a:close/>
                <a:moveTo>
                  <a:pt x="1288951" y="2577818"/>
                </a:moveTo>
                <a:lnTo>
                  <a:pt x="1471477" y="2577818"/>
                </a:lnTo>
                <a:lnTo>
                  <a:pt x="1471477" y="2760469"/>
                </a:lnTo>
                <a:lnTo>
                  <a:pt x="1288951" y="2760469"/>
                </a:lnTo>
                <a:close/>
                <a:moveTo>
                  <a:pt x="3007553" y="2577816"/>
                </a:moveTo>
                <a:lnTo>
                  <a:pt x="3190079" y="2577816"/>
                </a:lnTo>
                <a:lnTo>
                  <a:pt x="3190079" y="2760467"/>
                </a:lnTo>
                <a:lnTo>
                  <a:pt x="3007553" y="2760467"/>
                </a:lnTo>
                <a:close/>
                <a:moveTo>
                  <a:pt x="2792726" y="2577816"/>
                </a:moveTo>
                <a:lnTo>
                  <a:pt x="2975252" y="2577816"/>
                </a:lnTo>
                <a:lnTo>
                  <a:pt x="2975252" y="2760467"/>
                </a:lnTo>
                <a:lnTo>
                  <a:pt x="2792726" y="2760467"/>
                </a:lnTo>
                <a:close/>
                <a:moveTo>
                  <a:pt x="2577901" y="2577816"/>
                </a:moveTo>
                <a:lnTo>
                  <a:pt x="2760427" y="2577816"/>
                </a:lnTo>
                <a:lnTo>
                  <a:pt x="2760427" y="2760467"/>
                </a:lnTo>
                <a:lnTo>
                  <a:pt x="2577901" y="2760467"/>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1718600" y="1288910"/>
                </a:moveTo>
                <a:lnTo>
                  <a:pt x="1901126" y="1288910"/>
                </a:lnTo>
                <a:lnTo>
                  <a:pt x="1901126" y="1471561"/>
                </a:lnTo>
                <a:lnTo>
                  <a:pt x="1718600" y="1471561"/>
                </a:lnTo>
                <a:close/>
                <a:moveTo>
                  <a:pt x="1503775" y="1288910"/>
                </a:moveTo>
                <a:lnTo>
                  <a:pt x="1686301" y="1288910"/>
                </a:lnTo>
                <a:lnTo>
                  <a:pt x="1686301" y="1471561"/>
                </a:lnTo>
                <a:lnTo>
                  <a:pt x="1503775" y="1471561"/>
                </a:lnTo>
                <a:close/>
                <a:moveTo>
                  <a:pt x="1288950" y="1288910"/>
                </a:moveTo>
                <a:lnTo>
                  <a:pt x="1471476" y="1288910"/>
                </a:lnTo>
                <a:lnTo>
                  <a:pt x="1471476" y="1471561"/>
                </a:lnTo>
                <a:lnTo>
                  <a:pt x="1288950" y="1471561"/>
                </a:lnTo>
                <a:close/>
                <a:moveTo>
                  <a:pt x="3007552" y="1288908"/>
                </a:moveTo>
                <a:lnTo>
                  <a:pt x="3190078" y="1288908"/>
                </a:lnTo>
                <a:lnTo>
                  <a:pt x="3190078" y="1471559"/>
                </a:lnTo>
                <a:lnTo>
                  <a:pt x="3007552" y="1471559"/>
                </a:lnTo>
                <a:close/>
                <a:moveTo>
                  <a:pt x="2792725" y="1288908"/>
                </a:moveTo>
                <a:lnTo>
                  <a:pt x="2975251" y="1288908"/>
                </a:lnTo>
                <a:lnTo>
                  <a:pt x="2975251" y="1471559"/>
                </a:lnTo>
                <a:lnTo>
                  <a:pt x="2792725" y="1471559"/>
                </a:lnTo>
                <a:close/>
                <a:moveTo>
                  <a:pt x="2577900" y="1288908"/>
                </a:moveTo>
                <a:lnTo>
                  <a:pt x="2760426" y="1288908"/>
                </a:lnTo>
                <a:lnTo>
                  <a:pt x="2760426" y="1471559"/>
                </a:lnTo>
                <a:lnTo>
                  <a:pt x="2577900"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1" y="2"/>
                </a:moveTo>
                <a:lnTo>
                  <a:pt x="1901127" y="2"/>
                </a:lnTo>
                <a:lnTo>
                  <a:pt x="1901127" y="182653"/>
                </a:lnTo>
                <a:lnTo>
                  <a:pt x="1718601" y="182653"/>
                </a:lnTo>
                <a:close/>
                <a:moveTo>
                  <a:pt x="1503776" y="2"/>
                </a:moveTo>
                <a:lnTo>
                  <a:pt x="1686302" y="2"/>
                </a:lnTo>
                <a:lnTo>
                  <a:pt x="1686302" y="182653"/>
                </a:lnTo>
                <a:lnTo>
                  <a:pt x="1503776" y="182653"/>
                </a:lnTo>
                <a:close/>
                <a:moveTo>
                  <a:pt x="1288951" y="2"/>
                </a:moveTo>
                <a:lnTo>
                  <a:pt x="1471477" y="2"/>
                </a:lnTo>
                <a:lnTo>
                  <a:pt x="1471477" y="182653"/>
                </a:lnTo>
                <a:lnTo>
                  <a:pt x="1288951" y="182653"/>
                </a:lnTo>
                <a:close/>
                <a:moveTo>
                  <a:pt x="3007553" y="0"/>
                </a:moveTo>
                <a:lnTo>
                  <a:pt x="3190079" y="0"/>
                </a:lnTo>
                <a:lnTo>
                  <a:pt x="3190079" y="182651"/>
                </a:lnTo>
                <a:lnTo>
                  <a:pt x="3007553" y="182651"/>
                </a:lnTo>
                <a:close/>
                <a:moveTo>
                  <a:pt x="2792726" y="0"/>
                </a:moveTo>
                <a:lnTo>
                  <a:pt x="2975252" y="0"/>
                </a:lnTo>
                <a:lnTo>
                  <a:pt x="2975252" y="182651"/>
                </a:lnTo>
                <a:lnTo>
                  <a:pt x="2792726" y="182651"/>
                </a:lnTo>
                <a:close/>
                <a:moveTo>
                  <a:pt x="2577901" y="0"/>
                </a:moveTo>
                <a:lnTo>
                  <a:pt x="2760427" y="0"/>
                </a:lnTo>
                <a:lnTo>
                  <a:pt x="2760427" y="182651"/>
                </a:lnTo>
                <a:lnTo>
                  <a:pt x="2577901" y="182651"/>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148" name="Freeform 147"/>
          <p:cNvSpPr/>
          <p:nvPr/>
        </p:nvSpPr>
        <p:spPr>
          <a:xfrm>
            <a:off x="2971800" y="2277944"/>
            <a:ext cx="3190079" cy="2760469"/>
          </a:xfrm>
          <a:custGeom>
            <a:avLst/>
            <a:gdLst>
              <a:gd name="connsiteX0" fmla="*/ 1718601 w 3190079"/>
              <a:gd name="connsiteY0" fmla="*/ 2577818 h 2760469"/>
              <a:gd name="connsiteX1" fmla="*/ 1901127 w 3190079"/>
              <a:gd name="connsiteY1" fmla="*/ 2577818 h 2760469"/>
              <a:gd name="connsiteX2" fmla="*/ 1901127 w 3190079"/>
              <a:gd name="connsiteY2" fmla="*/ 2760469 h 2760469"/>
              <a:gd name="connsiteX3" fmla="*/ 1718601 w 3190079"/>
              <a:gd name="connsiteY3" fmla="*/ 2760469 h 2760469"/>
              <a:gd name="connsiteX4" fmla="*/ 1503776 w 3190079"/>
              <a:gd name="connsiteY4" fmla="*/ 2577818 h 2760469"/>
              <a:gd name="connsiteX5" fmla="*/ 1686302 w 3190079"/>
              <a:gd name="connsiteY5" fmla="*/ 2577818 h 2760469"/>
              <a:gd name="connsiteX6" fmla="*/ 1686302 w 3190079"/>
              <a:gd name="connsiteY6" fmla="*/ 2760469 h 2760469"/>
              <a:gd name="connsiteX7" fmla="*/ 1503776 w 3190079"/>
              <a:gd name="connsiteY7" fmla="*/ 2760469 h 2760469"/>
              <a:gd name="connsiteX8" fmla="*/ 1288951 w 3190079"/>
              <a:gd name="connsiteY8" fmla="*/ 2577818 h 2760469"/>
              <a:gd name="connsiteX9" fmla="*/ 1471477 w 3190079"/>
              <a:gd name="connsiteY9" fmla="*/ 2577818 h 2760469"/>
              <a:gd name="connsiteX10" fmla="*/ 1471477 w 3190079"/>
              <a:gd name="connsiteY10" fmla="*/ 2760469 h 2760469"/>
              <a:gd name="connsiteX11" fmla="*/ 1288951 w 3190079"/>
              <a:gd name="connsiteY11" fmla="*/ 2760469 h 2760469"/>
              <a:gd name="connsiteX12" fmla="*/ 3007553 w 3190079"/>
              <a:gd name="connsiteY12" fmla="*/ 2577816 h 2760469"/>
              <a:gd name="connsiteX13" fmla="*/ 3190079 w 3190079"/>
              <a:gd name="connsiteY13" fmla="*/ 2577816 h 2760469"/>
              <a:gd name="connsiteX14" fmla="*/ 3190079 w 3190079"/>
              <a:gd name="connsiteY14" fmla="*/ 2760467 h 2760469"/>
              <a:gd name="connsiteX15" fmla="*/ 3007553 w 3190079"/>
              <a:gd name="connsiteY15" fmla="*/ 2760467 h 2760469"/>
              <a:gd name="connsiteX16" fmla="*/ 2792726 w 3190079"/>
              <a:gd name="connsiteY16" fmla="*/ 2577816 h 2760469"/>
              <a:gd name="connsiteX17" fmla="*/ 2975252 w 3190079"/>
              <a:gd name="connsiteY17" fmla="*/ 2577816 h 2760469"/>
              <a:gd name="connsiteX18" fmla="*/ 2975252 w 3190079"/>
              <a:gd name="connsiteY18" fmla="*/ 2760467 h 2760469"/>
              <a:gd name="connsiteX19" fmla="*/ 2792726 w 3190079"/>
              <a:gd name="connsiteY19" fmla="*/ 2760467 h 2760469"/>
              <a:gd name="connsiteX20" fmla="*/ 2577901 w 3190079"/>
              <a:gd name="connsiteY20" fmla="*/ 2577816 h 2760469"/>
              <a:gd name="connsiteX21" fmla="*/ 2760427 w 3190079"/>
              <a:gd name="connsiteY21" fmla="*/ 2577816 h 2760469"/>
              <a:gd name="connsiteX22" fmla="*/ 2760427 w 3190079"/>
              <a:gd name="connsiteY22" fmla="*/ 2760467 h 2760469"/>
              <a:gd name="connsiteX23" fmla="*/ 2577901 w 3190079"/>
              <a:gd name="connsiteY23" fmla="*/ 2760467 h 2760469"/>
              <a:gd name="connsiteX24" fmla="*/ 429651 w 3190079"/>
              <a:gd name="connsiteY24" fmla="*/ 2577816 h 2760469"/>
              <a:gd name="connsiteX25" fmla="*/ 612177 w 3190079"/>
              <a:gd name="connsiteY25" fmla="*/ 2577816 h 2760469"/>
              <a:gd name="connsiteX26" fmla="*/ 612177 w 3190079"/>
              <a:gd name="connsiteY26" fmla="*/ 2760467 h 2760469"/>
              <a:gd name="connsiteX27" fmla="*/ 429651 w 3190079"/>
              <a:gd name="connsiteY27" fmla="*/ 2760467 h 2760469"/>
              <a:gd name="connsiteX28" fmla="*/ 214826 w 3190079"/>
              <a:gd name="connsiteY28" fmla="*/ 2577816 h 2760469"/>
              <a:gd name="connsiteX29" fmla="*/ 397352 w 3190079"/>
              <a:gd name="connsiteY29" fmla="*/ 2577816 h 2760469"/>
              <a:gd name="connsiteX30" fmla="*/ 397352 w 3190079"/>
              <a:gd name="connsiteY30" fmla="*/ 2760467 h 2760469"/>
              <a:gd name="connsiteX31" fmla="*/ 214826 w 3190079"/>
              <a:gd name="connsiteY31" fmla="*/ 2760467 h 2760469"/>
              <a:gd name="connsiteX32" fmla="*/ 1 w 3190079"/>
              <a:gd name="connsiteY32" fmla="*/ 2577816 h 2760469"/>
              <a:gd name="connsiteX33" fmla="*/ 182527 w 3190079"/>
              <a:gd name="connsiteY33" fmla="*/ 2577816 h 2760469"/>
              <a:gd name="connsiteX34" fmla="*/ 182527 w 3190079"/>
              <a:gd name="connsiteY34" fmla="*/ 2760467 h 2760469"/>
              <a:gd name="connsiteX35" fmla="*/ 1 w 3190079"/>
              <a:gd name="connsiteY35" fmla="*/ 2760467 h 2760469"/>
              <a:gd name="connsiteX36" fmla="*/ 1718600 w 3190079"/>
              <a:gd name="connsiteY36" fmla="*/ 1288910 h 2760469"/>
              <a:gd name="connsiteX37" fmla="*/ 1901126 w 3190079"/>
              <a:gd name="connsiteY37" fmla="*/ 1288910 h 2760469"/>
              <a:gd name="connsiteX38" fmla="*/ 1901126 w 3190079"/>
              <a:gd name="connsiteY38" fmla="*/ 1471561 h 2760469"/>
              <a:gd name="connsiteX39" fmla="*/ 1718600 w 3190079"/>
              <a:gd name="connsiteY39" fmla="*/ 1471561 h 2760469"/>
              <a:gd name="connsiteX40" fmla="*/ 1503775 w 3190079"/>
              <a:gd name="connsiteY40" fmla="*/ 1288910 h 2760469"/>
              <a:gd name="connsiteX41" fmla="*/ 1686301 w 3190079"/>
              <a:gd name="connsiteY41" fmla="*/ 1288910 h 2760469"/>
              <a:gd name="connsiteX42" fmla="*/ 1686301 w 3190079"/>
              <a:gd name="connsiteY42" fmla="*/ 1471561 h 2760469"/>
              <a:gd name="connsiteX43" fmla="*/ 1503775 w 3190079"/>
              <a:gd name="connsiteY43" fmla="*/ 1471561 h 2760469"/>
              <a:gd name="connsiteX44" fmla="*/ 1288950 w 3190079"/>
              <a:gd name="connsiteY44" fmla="*/ 1288910 h 2760469"/>
              <a:gd name="connsiteX45" fmla="*/ 1471476 w 3190079"/>
              <a:gd name="connsiteY45" fmla="*/ 1288910 h 2760469"/>
              <a:gd name="connsiteX46" fmla="*/ 1471476 w 3190079"/>
              <a:gd name="connsiteY46" fmla="*/ 1471561 h 2760469"/>
              <a:gd name="connsiteX47" fmla="*/ 1288950 w 3190079"/>
              <a:gd name="connsiteY47" fmla="*/ 1471561 h 2760469"/>
              <a:gd name="connsiteX48" fmla="*/ 3007552 w 3190079"/>
              <a:gd name="connsiteY48" fmla="*/ 1288908 h 2760469"/>
              <a:gd name="connsiteX49" fmla="*/ 3190078 w 3190079"/>
              <a:gd name="connsiteY49" fmla="*/ 1288908 h 2760469"/>
              <a:gd name="connsiteX50" fmla="*/ 3190078 w 3190079"/>
              <a:gd name="connsiteY50" fmla="*/ 1471559 h 2760469"/>
              <a:gd name="connsiteX51" fmla="*/ 3007552 w 3190079"/>
              <a:gd name="connsiteY51" fmla="*/ 1471559 h 2760469"/>
              <a:gd name="connsiteX52" fmla="*/ 2792725 w 3190079"/>
              <a:gd name="connsiteY52" fmla="*/ 1288908 h 2760469"/>
              <a:gd name="connsiteX53" fmla="*/ 2975251 w 3190079"/>
              <a:gd name="connsiteY53" fmla="*/ 1288908 h 2760469"/>
              <a:gd name="connsiteX54" fmla="*/ 2975251 w 3190079"/>
              <a:gd name="connsiteY54" fmla="*/ 1471559 h 2760469"/>
              <a:gd name="connsiteX55" fmla="*/ 2792725 w 3190079"/>
              <a:gd name="connsiteY55" fmla="*/ 1471559 h 2760469"/>
              <a:gd name="connsiteX56" fmla="*/ 2577900 w 3190079"/>
              <a:gd name="connsiteY56" fmla="*/ 1288908 h 2760469"/>
              <a:gd name="connsiteX57" fmla="*/ 2760426 w 3190079"/>
              <a:gd name="connsiteY57" fmla="*/ 1288908 h 2760469"/>
              <a:gd name="connsiteX58" fmla="*/ 2760426 w 3190079"/>
              <a:gd name="connsiteY58" fmla="*/ 1471559 h 2760469"/>
              <a:gd name="connsiteX59" fmla="*/ 2577900 w 3190079"/>
              <a:gd name="connsiteY59" fmla="*/ 1471559 h 2760469"/>
              <a:gd name="connsiteX60" fmla="*/ 429650 w 3190079"/>
              <a:gd name="connsiteY60" fmla="*/ 1288908 h 2760469"/>
              <a:gd name="connsiteX61" fmla="*/ 612176 w 3190079"/>
              <a:gd name="connsiteY61" fmla="*/ 1288908 h 2760469"/>
              <a:gd name="connsiteX62" fmla="*/ 612176 w 3190079"/>
              <a:gd name="connsiteY62" fmla="*/ 1471559 h 2760469"/>
              <a:gd name="connsiteX63" fmla="*/ 429650 w 3190079"/>
              <a:gd name="connsiteY63" fmla="*/ 1471559 h 2760469"/>
              <a:gd name="connsiteX64" fmla="*/ 214825 w 3190079"/>
              <a:gd name="connsiteY64" fmla="*/ 1288908 h 2760469"/>
              <a:gd name="connsiteX65" fmla="*/ 397351 w 3190079"/>
              <a:gd name="connsiteY65" fmla="*/ 1288908 h 2760469"/>
              <a:gd name="connsiteX66" fmla="*/ 397351 w 3190079"/>
              <a:gd name="connsiteY66" fmla="*/ 1471559 h 2760469"/>
              <a:gd name="connsiteX67" fmla="*/ 214825 w 3190079"/>
              <a:gd name="connsiteY67" fmla="*/ 1471559 h 2760469"/>
              <a:gd name="connsiteX68" fmla="*/ 0 w 3190079"/>
              <a:gd name="connsiteY68" fmla="*/ 1288908 h 2760469"/>
              <a:gd name="connsiteX69" fmla="*/ 182526 w 3190079"/>
              <a:gd name="connsiteY69" fmla="*/ 1288908 h 2760469"/>
              <a:gd name="connsiteX70" fmla="*/ 182526 w 3190079"/>
              <a:gd name="connsiteY70" fmla="*/ 1471559 h 2760469"/>
              <a:gd name="connsiteX71" fmla="*/ 0 w 3190079"/>
              <a:gd name="connsiteY71" fmla="*/ 1471559 h 2760469"/>
              <a:gd name="connsiteX72" fmla="*/ 1718601 w 3190079"/>
              <a:gd name="connsiteY72" fmla="*/ 2 h 2760469"/>
              <a:gd name="connsiteX73" fmla="*/ 1901127 w 3190079"/>
              <a:gd name="connsiteY73" fmla="*/ 2 h 2760469"/>
              <a:gd name="connsiteX74" fmla="*/ 1901127 w 3190079"/>
              <a:gd name="connsiteY74" fmla="*/ 182653 h 2760469"/>
              <a:gd name="connsiteX75" fmla="*/ 1718601 w 3190079"/>
              <a:gd name="connsiteY75" fmla="*/ 182653 h 2760469"/>
              <a:gd name="connsiteX76" fmla="*/ 1503776 w 3190079"/>
              <a:gd name="connsiteY76" fmla="*/ 2 h 2760469"/>
              <a:gd name="connsiteX77" fmla="*/ 1686302 w 3190079"/>
              <a:gd name="connsiteY77" fmla="*/ 2 h 2760469"/>
              <a:gd name="connsiteX78" fmla="*/ 1686302 w 3190079"/>
              <a:gd name="connsiteY78" fmla="*/ 182653 h 2760469"/>
              <a:gd name="connsiteX79" fmla="*/ 1503776 w 3190079"/>
              <a:gd name="connsiteY79" fmla="*/ 182653 h 2760469"/>
              <a:gd name="connsiteX80" fmla="*/ 1288951 w 3190079"/>
              <a:gd name="connsiteY80" fmla="*/ 2 h 2760469"/>
              <a:gd name="connsiteX81" fmla="*/ 1471477 w 3190079"/>
              <a:gd name="connsiteY81" fmla="*/ 2 h 2760469"/>
              <a:gd name="connsiteX82" fmla="*/ 1471477 w 3190079"/>
              <a:gd name="connsiteY82" fmla="*/ 182653 h 2760469"/>
              <a:gd name="connsiteX83" fmla="*/ 1288951 w 3190079"/>
              <a:gd name="connsiteY83" fmla="*/ 182653 h 2760469"/>
              <a:gd name="connsiteX84" fmla="*/ 3007553 w 3190079"/>
              <a:gd name="connsiteY84" fmla="*/ 0 h 2760469"/>
              <a:gd name="connsiteX85" fmla="*/ 3190079 w 3190079"/>
              <a:gd name="connsiteY85" fmla="*/ 0 h 2760469"/>
              <a:gd name="connsiteX86" fmla="*/ 3190079 w 3190079"/>
              <a:gd name="connsiteY86" fmla="*/ 182651 h 2760469"/>
              <a:gd name="connsiteX87" fmla="*/ 3007553 w 3190079"/>
              <a:gd name="connsiteY87" fmla="*/ 182651 h 2760469"/>
              <a:gd name="connsiteX88" fmla="*/ 2792726 w 3190079"/>
              <a:gd name="connsiteY88" fmla="*/ 0 h 2760469"/>
              <a:gd name="connsiteX89" fmla="*/ 2975252 w 3190079"/>
              <a:gd name="connsiteY89" fmla="*/ 0 h 2760469"/>
              <a:gd name="connsiteX90" fmla="*/ 2975252 w 3190079"/>
              <a:gd name="connsiteY90" fmla="*/ 182651 h 2760469"/>
              <a:gd name="connsiteX91" fmla="*/ 2792726 w 3190079"/>
              <a:gd name="connsiteY91" fmla="*/ 182651 h 2760469"/>
              <a:gd name="connsiteX92" fmla="*/ 2577901 w 3190079"/>
              <a:gd name="connsiteY92" fmla="*/ 0 h 2760469"/>
              <a:gd name="connsiteX93" fmla="*/ 2760427 w 3190079"/>
              <a:gd name="connsiteY93" fmla="*/ 0 h 2760469"/>
              <a:gd name="connsiteX94" fmla="*/ 2760427 w 3190079"/>
              <a:gd name="connsiteY94" fmla="*/ 182651 h 2760469"/>
              <a:gd name="connsiteX95" fmla="*/ 2577901 w 3190079"/>
              <a:gd name="connsiteY95" fmla="*/ 182651 h 2760469"/>
              <a:gd name="connsiteX96" fmla="*/ 429651 w 3190079"/>
              <a:gd name="connsiteY96" fmla="*/ 0 h 2760469"/>
              <a:gd name="connsiteX97" fmla="*/ 612177 w 3190079"/>
              <a:gd name="connsiteY97" fmla="*/ 0 h 2760469"/>
              <a:gd name="connsiteX98" fmla="*/ 612177 w 3190079"/>
              <a:gd name="connsiteY98" fmla="*/ 182651 h 2760469"/>
              <a:gd name="connsiteX99" fmla="*/ 429651 w 3190079"/>
              <a:gd name="connsiteY99" fmla="*/ 182651 h 2760469"/>
              <a:gd name="connsiteX100" fmla="*/ 214826 w 3190079"/>
              <a:gd name="connsiteY100" fmla="*/ 0 h 2760469"/>
              <a:gd name="connsiteX101" fmla="*/ 397352 w 3190079"/>
              <a:gd name="connsiteY101" fmla="*/ 0 h 2760469"/>
              <a:gd name="connsiteX102" fmla="*/ 397352 w 3190079"/>
              <a:gd name="connsiteY102" fmla="*/ 182651 h 2760469"/>
              <a:gd name="connsiteX103" fmla="*/ 214826 w 3190079"/>
              <a:gd name="connsiteY103" fmla="*/ 182651 h 2760469"/>
              <a:gd name="connsiteX104" fmla="*/ 1 w 3190079"/>
              <a:gd name="connsiteY104" fmla="*/ 0 h 2760469"/>
              <a:gd name="connsiteX105" fmla="*/ 182527 w 3190079"/>
              <a:gd name="connsiteY105" fmla="*/ 0 h 2760469"/>
              <a:gd name="connsiteX106" fmla="*/ 182527 w 3190079"/>
              <a:gd name="connsiteY106" fmla="*/ 182651 h 2760469"/>
              <a:gd name="connsiteX107" fmla="*/ 1 w 3190079"/>
              <a:gd name="connsiteY107" fmla="*/ 182651 h 27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9" h="2760469">
                <a:moveTo>
                  <a:pt x="1718601" y="2577818"/>
                </a:moveTo>
                <a:lnTo>
                  <a:pt x="1901127" y="2577818"/>
                </a:lnTo>
                <a:lnTo>
                  <a:pt x="1901127" y="2760469"/>
                </a:lnTo>
                <a:lnTo>
                  <a:pt x="1718601" y="2760469"/>
                </a:lnTo>
                <a:close/>
                <a:moveTo>
                  <a:pt x="1503776" y="2577818"/>
                </a:moveTo>
                <a:lnTo>
                  <a:pt x="1686302" y="2577818"/>
                </a:lnTo>
                <a:lnTo>
                  <a:pt x="1686302" y="2760469"/>
                </a:lnTo>
                <a:lnTo>
                  <a:pt x="1503776" y="2760469"/>
                </a:lnTo>
                <a:close/>
                <a:moveTo>
                  <a:pt x="1288951" y="2577818"/>
                </a:moveTo>
                <a:lnTo>
                  <a:pt x="1471477" y="2577818"/>
                </a:lnTo>
                <a:lnTo>
                  <a:pt x="1471477" y="2760469"/>
                </a:lnTo>
                <a:lnTo>
                  <a:pt x="1288951" y="2760469"/>
                </a:lnTo>
                <a:close/>
                <a:moveTo>
                  <a:pt x="3007553" y="2577816"/>
                </a:moveTo>
                <a:lnTo>
                  <a:pt x="3190079" y="2577816"/>
                </a:lnTo>
                <a:lnTo>
                  <a:pt x="3190079" y="2760467"/>
                </a:lnTo>
                <a:lnTo>
                  <a:pt x="3007553" y="2760467"/>
                </a:lnTo>
                <a:close/>
                <a:moveTo>
                  <a:pt x="2792726" y="2577816"/>
                </a:moveTo>
                <a:lnTo>
                  <a:pt x="2975252" y="2577816"/>
                </a:lnTo>
                <a:lnTo>
                  <a:pt x="2975252" y="2760467"/>
                </a:lnTo>
                <a:lnTo>
                  <a:pt x="2792726" y="2760467"/>
                </a:lnTo>
                <a:close/>
                <a:moveTo>
                  <a:pt x="2577901" y="2577816"/>
                </a:moveTo>
                <a:lnTo>
                  <a:pt x="2760427" y="2577816"/>
                </a:lnTo>
                <a:lnTo>
                  <a:pt x="2760427" y="2760467"/>
                </a:lnTo>
                <a:lnTo>
                  <a:pt x="2577901" y="2760467"/>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1718600" y="1288910"/>
                </a:moveTo>
                <a:lnTo>
                  <a:pt x="1901126" y="1288910"/>
                </a:lnTo>
                <a:lnTo>
                  <a:pt x="1901126" y="1471561"/>
                </a:lnTo>
                <a:lnTo>
                  <a:pt x="1718600" y="1471561"/>
                </a:lnTo>
                <a:close/>
                <a:moveTo>
                  <a:pt x="1503775" y="1288910"/>
                </a:moveTo>
                <a:lnTo>
                  <a:pt x="1686301" y="1288910"/>
                </a:lnTo>
                <a:lnTo>
                  <a:pt x="1686301" y="1471561"/>
                </a:lnTo>
                <a:lnTo>
                  <a:pt x="1503775" y="1471561"/>
                </a:lnTo>
                <a:close/>
                <a:moveTo>
                  <a:pt x="1288950" y="1288910"/>
                </a:moveTo>
                <a:lnTo>
                  <a:pt x="1471476" y="1288910"/>
                </a:lnTo>
                <a:lnTo>
                  <a:pt x="1471476" y="1471561"/>
                </a:lnTo>
                <a:lnTo>
                  <a:pt x="1288950" y="1471561"/>
                </a:lnTo>
                <a:close/>
                <a:moveTo>
                  <a:pt x="3007552" y="1288908"/>
                </a:moveTo>
                <a:lnTo>
                  <a:pt x="3190078" y="1288908"/>
                </a:lnTo>
                <a:lnTo>
                  <a:pt x="3190078" y="1471559"/>
                </a:lnTo>
                <a:lnTo>
                  <a:pt x="3007552" y="1471559"/>
                </a:lnTo>
                <a:close/>
                <a:moveTo>
                  <a:pt x="2792725" y="1288908"/>
                </a:moveTo>
                <a:lnTo>
                  <a:pt x="2975251" y="1288908"/>
                </a:lnTo>
                <a:lnTo>
                  <a:pt x="2975251" y="1471559"/>
                </a:lnTo>
                <a:lnTo>
                  <a:pt x="2792725" y="1471559"/>
                </a:lnTo>
                <a:close/>
                <a:moveTo>
                  <a:pt x="2577900" y="1288908"/>
                </a:moveTo>
                <a:lnTo>
                  <a:pt x="2760426" y="1288908"/>
                </a:lnTo>
                <a:lnTo>
                  <a:pt x="2760426" y="1471559"/>
                </a:lnTo>
                <a:lnTo>
                  <a:pt x="2577900"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1" y="2"/>
                </a:moveTo>
                <a:lnTo>
                  <a:pt x="1901127" y="2"/>
                </a:lnTo>
                <a:lnTo>
                  <a:pt x="1901127" y="182653"/>
                </a:lnTo>
                <a:lnTo>
                  <a:pt x="1718601" y="182653"/>
                </a:lnTo>
                <a:close/>
                <a:moveTo>
                  <a:pt x="1503776" y="2"/>
                </a:moveTo>
                <a:lnTo>
                  <a:pt x="1686302" y="2"/>
                </a:lnTo>
                <a:lnTo>
                  <a:pt x="1686302" y="182653"/>
                </a:lnTo>
                <a:lnTo>
                  <a:pt x="1503776" y="182653"/>
                </a:lnTo>
                <a:close/>
                <a:moveTo>
                  <a:pt x="1288951" y="2"/>
                </a:moveTo>
                <a:lnTo>
                  <a:pt x="1471477" y="2"/>
                </a:lnTo>
                <a:lnTo>
                  <a:pt x="1471477" y="182653"/>
                </a:lnTo>
                <a:lnTo>
                  <a:pt x="1288951" y="182653"/>
                </a:lnTo>
                <a:close/>
                <a:moveTo>
                  <a:pt x="3007553" y="0"/>
                </a:moveTo>
                <a:lnTo>
                  <a:pt x="3190079" y="0"/>
                </a:lnTo>
                <a:lnTo>
                  <a:pt x="3190079" y="182651"/>
                </a:lnTo>
                <a:lnTo>
                  <a:pt x="3007553" y="182651"/>
                </a:lnTo>
                <a:close/>
                <a:moveTo>
                  <a:pt x="2792726" y="0"/>
                </a:moveTo>
                <a:lnTo>
                  <a:pt x="2975252" y="0"/>
                </a:lnTo>
                <a:lnTo>
                  <a:pt x="2975252" y="182651"/>
                </a:lnTo>
                <a:lnTo>
                  <a:pt x="2792726" y="182651"/>
                </a:lnTo>
                <a:close/>
                <a:moveTo>
                  <a:pt x="2577901" y="0"/>
                </a:moveTo>
                <a:lnTo>
                  <a:pt x="2760427" y="0"/>
                </a:lnTo>
                <a:lnTo>
                  <a:pt x="2760427" y="182651"/>
                </a:lnTo>
                <a:lnTo>
                  <a:pt x="2577901" y="182651"/>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329" name="Freeform 328"/>
          <p:cNvSpPr/>
          <p:nvPr/>
        </p:nvSpPr>
        <p:spPr>
          <a:xfrm>
            <a:off x="4009046" y="2880362"/>
            <a:ext cx="2764223" cy="3190110"/>
          </a:xfrm>
          <a:custGeom>
            <a:avLst/>
            <a:gdLst>
              <a:gd name="connsiteX0" fmla="*/ 1285758 w 2764223"/>
              <a:gd name="connsiteY0" fmla="*/ 3007459 h 3190110"/>
              <a:gd name="connsiteX1" fmla="*/ 1468284 w 2764223"/>
              <a:gd name="connsiteY1" fmla="*/ 3007459 h 3190110"/>
              <a:gd name="connsiteX2" fmla="*/ 1468284 w 2764223"/>
              <a:gd name="connsiteY2" fmla="*/ 3190110 h 3190110"/>
              <a:gd name="connsiteX3" fmla="*/ 1285758 w 2764223"/>
              <a:gd name="connsiteY3" fmla="*/ 3190110 h 3190110"/>
              <a:gd name="connsiteX4" fmla="*/ 1 w 2764223"/>
              <a:gd name="connsiteY4" fmla="*/ 3007459 h 3190110"/>
              <a:gd name="connsiteX5" fmla="*/ 182527 w 2764223"/>
              <a:gd name="connsiteY5" fmla="*/ 3007459 h 3190110"/>
              <a:gd name="connsiteX6" fmla="*/ 182527 w 2764223"/>
              <a:gd name="connsiteY6" fmla="*/ 3190110 h 3190110"/>
              <a:gd name="connsiteX7" fmla="*/ 1 w 2764223"/>
              <a:gd name="connsiteY7" fmla="*/ 3190110 h 3190110"/>
              <a:gd name="connsiteX8" fmla="*/ 2581697 w 2764223"/>
              <a:gd name="connsiteY8" fmla="*/ 3007454 h 3190110"/>
              <a:gd name="connsiteX9" fmla="*/ 2764223 w 2764223"/>
              <a:gd name="connsiteY9" fmla="*/ 3007454 h 3190110"/>
              <a:gd name="connsiteX10" fmla="*/ 2764223 w 2764223"/>
              <a:gd name="connsiteY10" fmla="*/ 3190105 h 3190110"/>
              <a:gd name="connsiteX11" fmla="*/ 2581697 w 2764223"/>
              <a:gd name="connsiteY11" fmla="*/ 3190105 h 3190110"/>
              <a:gd name="connsiteX12" fmla="*/ 1285758 w 2764223"/>
              <a:gd name="connsiteY12" fmla="*/ 2792639 h 3190110"/>
              <a:gd name="connsiteX13" fmla="*/ 1468284 w 2764223"/>
              <a:gd name="connsiteY13" fmla="*/ 2792639 h 3190110"/>
              <a:gd name="connsiteX14" fmla="*/ 1468284 w 2764223"/>
              <a:gd name="connsiteY14" fmla="*/ 2975290 h 3190110"/>
              <a:gd name="connsiteX15" fmla="*/ 1285758 w 2764223"/>
              <a:gd name="connsiteY15" fmla="*/ 2975290 h 3190110"/>
              <a:gd name="connsiteX16" fmla="*/ 1 w 2764223"/>
              <a:gd name="connsiteY16" fmla="*/ 2792639 h 3190110"/>
              <a:gd name="connsiteX17" fmla="*/ 182527 w 2764223"/>
              <a:gd name="connsiteY17" fmla="*/ 2792639 h 3190110"/>
              <a:gd name="connsiteX18" fmla="*/ 182527 w 2764223"/>
              <a:gd name="connsiteY18" fmla="*/ 2975290 h 3190110"/>
              <a:gd name="connsiteX19" fmla="*/ 1 w 2764223"/>
              <a:gd name="connsiteY19" fmla="*/ 2975290 h 3190110"/>
              <a:gd name="connsiteX20" fmla="*/ 2581697 w 2764223"/>
              <a:gd name="connsiteY20" fmla="*/ 2792634 h 3190110"/>
              <a:gd name="connsiteX21" fmla="*/ 2764223 w 2764223"/>
              <a:gd name="connsiteY21" fmla="*/ 2792634 h 3190110"/>
              <a:gd name="connsiteX22" fmla="*/ 2764223 w 2764223"/>
              <a:gd name="connsiteY22" fmla="*/ 2975285 h 3190110"/>
              <a:gd name="connsiteX23" fmla="*/ 2581697 w 2764223"/>
              <a:gd name="connsiteY23" fmla="*/ 2975285 h 3190110"/>
              <a:gd name="connsiteX24" fmla="*/ 1285758 w 2764223"/>
              <a:gd name="connsiteY24" fmla="*/ 2577821 h 3190110"/>
              <a:gd name="connsiteX25" fmla="*/ 1468284 w 2764223"/>
              <a:gd name="connsiteY25" fmla="*/ 2577821 h 3190110"/>
              <a:gd name="connsiteX26" fmla="*/ 1468284 w 2764223"/>
              <a:gd name="connsiteY26" fmla="*/ 2760472 h 3190110"/>
              <a:gd name="connsiteX27" fmla="*/ 1285758 w 2764223"/>
              <a:gd name="connsiteY27" fmla="*/ 2760472 h 3190110"/>
              <a:gd name="connsiteX28" fmla="*/ 1 w 2764223"/>
              <a:gd name="connsiteY28" fmla="*/ 2577821 h 3190110"/>
              <a:gd name="connsiteX29" fmla="*/ 182527 w 2764223"/>
              <a:gd name="connsiteY29" fmla="*/ 2577821 h 3190110"/>
              <a:gd name="connsiteX30" fmla="*/ 182527 w 2764223"/>
              <a:gd name="connsiteY30" fmla="*/ 2760472 h 3190110"/>
              <a:gd name="connsiteX31" fmla="*/ 1 w 2764223"/>
              <a:gd name="connsiteY31" fmla="*/ 2760472 h 3190110"/>
              <a:gd name="connsiteX32" fmla="*/ 2581697 w 2764223"/>
              <a:gd name="connsiteY32" fmla="*/ 2577816 h 3190110"/>
              <a:gd name="connsiteX33" fmla="*/ 2764223 w 2764223"/>
              <a:gd name="connsiteY33" fmla="*/ 2577816 h 3190110"/>
              <a:gd name="connsiteX34" fmla="*/ 2764223 w 2764223"/>
              <a:gd name="connsiteY34" fmla="*/ 2760467 h 3190110"/>
              <a:gd name="connsiteX35" fmla="*/ 2581697 w 2764223"/>
              <a:gd name="connsiteY35" fmla="*/ 2760467 h 3190110"/>
              <a:gd name="connsiteX36" fmla="*/ 1285757 w 2764223"/>
              <a:gd name="connsiteY36" fmla="*/ 1718549 h 3190110"/>
              <a:gd name="connsiteX37" fmla="*/ 1468283 w 2764223"/>
              <a:gd name="connsiteY37" fmla="*/ 1718549 h 3190110"/>
              <a:gd name="connsiteX38" fmla="*/ 1468283 w 2764223"/>
              <a:gd name="connsiteY38" fmla="*/ 1901200 h 3190110"/>
              <a:gd name="connsiteX39" fmla="*/ 1285757 w 2764223"/>
              <a:gd name="connsiteY39" fmla="*/ 1901200 h 3190110"/>
              <a:gd name="connsiteX40" fmla="*/ 0 w 2764223"/>
              <a:gd name="connsiteY40" fmla="*/ 1718549 h 3190110"/>
              <a:gd name="connsiteX41" fmla="*/ 182526 w 2764223"/>
              <a:gd name="connsiteY41" fmla="*/ 1718549 h 3190110"/>
              <a:gd name="connsiteX42" fmla="*/ 182526 w 2764223"/>
              <a:gd name="connsiteY42" fmla="*/ 1901200 h 3190110"/>
              <a:gd name="connsiteX43" fmla="*/ 0 w 2764223"/>
              <a:gd name="connsiteY43" fmla="*/ 1901200 h 3190110"/>
              <a:gd name="connsiteX44" fmla="*/ 2581696 w 2764223"/>
              <a:gd name="connsiteY44" fmla="*/ 1718544 h 3190110"/>
              <a:gd name="connsiteX45" fmla="*/ 2764222 w 2764223"/>
              <a:gd name="connsiteY45" fmla="*/ 1718544 h 3190110"/>
              <a:gd name="connsiteX46" fmla="*/ 2764222 w 2764223"/>
              <a:gd name="connsiteY46" fmla="*/ 1901195 h 3190110"/>
              <a:gd name="connsiteX47" fmla="*/ 2581696 w 2764223"/>
              <a:gd name="connsiteY47" fmla="*/ 1901195 h 3190110"/>
              <a:gd name="connsiteX48" fmla="*/ 1285757 w 2764223"/>
              <a:gd name="connsiteY48" fmla="*/ 1503731 h 3190110"/>
              <a:gd name="connsiteX49" fmla="*/ 1468283 w 2764223"/>
              <a:gd name="connsiteY49" fmla="*/ 1503731 h 3190110"/>
              <a:gd name="connsiteX50" fmla="*/ 1468283 w 2764223"/>
              <a:gd name="connsiteY50" fmla="*/ 1686382 h 3190110"/>
              <a:gd name="connsiteX51" fmla="*/ 1285757 w 2764223"/>
              <a:gd name="connsiteY51" fmla="*/ 1686382 h 3190110"/>
              <a:gd name="connsiteX52" fmla="*/ 0 w 2764223"/>
              <a:gd name="connsiteY52" fmla="*/ 1503731 h 3190110"/>
              <a:gd name="connsiteX53" fmla="*/ 182526 w 2764223"/>
              <a:gd name="connsiteY53" fmla="*/ 1503731 h 3190110"/>
              <a:gd name="connsiteX54" fmla="*/ 182526 w 2764223"/>
              <a:gd name="connsiteY54" fmla="*/ 1686382 h 3190110"/>
              <a:gd name="connsiteX55" fmla="*/ 0 w 2764223"/>
              <a:gd name="connsiteY55" fmla="*/ 1686382 h 3190110"/>
              <a:gd name="connsiteX56" fmla="*/ 2581696 w 2764223"/>
              <a:gd name="connsiteY56" fmla="*/ 1503726 h 3190110"/>
              <a:gd name="connsiteX57" fmla="*/ 2764222 w 2764223"/>
              <a:gd name="connsiteY57" fmla="*/ 1503726 h 3190110"/>
              <a:gd name="connsiteX58" fmla="*/ 2764222 w 2764223"/>
              <a:gd name="connsiteY58" fmla="*/ 1686377 h 3190110"/>
              <a:gd name="connsiteX59" fmla="*/ 2581696 w 2764223"/>
              <a:gd name="connsiteY59" fmla="*/ 1686377 h 3190110"/>
              <a:gd name="connsiteX60" fmla="*/ 1285757 w 2764223"/>
              <a:gd name="connsiteY60" fmla="*/ 1288913 h 3190110"/>
              <a:gd name="connsiteX61" fmla="*/ 1468283 w 2764223"/>
              <a:gd name="connsiteY61" fmla="*/ 1288913 h 3190110"/>
              <a:gd name="connsiteX62" fmla="*/ 1468283 w 2764223"/>
              <a:gd name="connsiteY62" fmla="*/ 1471564 h 3190110"/>
              <a:gd name="connsiteX63" fmla="*/ 1285757 w 2764223"/>
              <a:gd name="connsiteY63" fmla="*/ 1471564 h 3190110"/>
              <a:gd name="connsiteX64" fmla="*/ 0 w 2764223"/>
              <a:gd name="connsiteY64" fmla="*/ 1288913 h 3190110"/>
              <a:gd name="connsiteX65" fmla="*/ 182526 w 2764223"/>
              <a:gd name="connsiteY65" fmla="*/ 1288913 h 3190110"/>
              <a:gd name="connsiteX66" fmla="*/ 182526 w 2764223"/>
              <a:gd name="connsiteY66" fmla="*/ 1471564 h 3190110"/>
              <a:gd name="connsiteX67" fmla="*/ 0 w 2764223"/>
              <a:gd name="connsiteY67" fmla="*/ 1471564 h 3190110"/>
              <a:gd name="connsiteX68" fmla="*/ 2581696 w 2764223"/>
              <a:gd name="connsiteY68" fmla="*/ 1288908 h 3190110"/>
              <a:gd name="connsiteX69" fmla="*/ 2764222 w 2764223"/>
              <a:gd name="connsiteY69" fmla="*/ 1288908 h 3190110"/>
              <a:gd name="connsiteX70" fmla="*/ 2764222 w 2764223"/>
              <a:gd name="connsiteY70" fmla="*/ 1471559 h 3190110"/>
              <a:gd name="connsiteX71" fmla="*/ 2581696 w 2764223"/>
              <a:gd name="connsiteY71" fmla="*/ 1471559 h 3190110"/>
              <a:gd name="connsiteX72" fmla="*/ 1285758 w 2764223"/>
              <a:gd name="connsiteY72" fmla="*/ 429641 h 3190110"/>
              <a:gd name="connsiteX73" fmla="*/ 1468284 w 2764223"/>
              <a:gd name="connsiteY73" fmla="*/ 429641 h 3190110"/>
              <a:gd name="connsiteX74" fmla="*/ 1468284 w 2764223"/>
              <a:gd name="connsiteY74" fmla="*/ 612292 h 3190110"/>
              <a:gd name="connsiteX75" fmla="*/ 1285758 w 2764223"/>
              <a:gd name="connsiteY75" fmla="*/ 612292 h 3190110"/>
              <a:gd name="connsiteX76" fmla="*/ 1 w 2764223"/>
              <a:gd name="connsiteY76" fmla="*/ 429641 h 3190110"/>
              <a:gd name="connsiteX77" fmla="*/ 182527 w 2764223"/>
              <a:gd name="connsiteY77" fmla="*/ 429641 h 3190110"/>
              <a:gd name="connsiteX78" fmla="*/ 182527 w 2764223"/>
              <a:gd name="connsiteY78" fmla="*/ 612292 h 3190110"/>
              <a:gd name="connsiteX79" fmla="*/ 1 w 2764223"/>
              <a:gd name="connsiteY79" fmla="*/ 612292 h 3190110"/>
              <a:gd name="connsiteX80" fmla="*/ 2581697 w 2764223"/>
              <a:gd name="connsiteY80" fmla="*/ 429636 h 3190110"/>
              <a:gd name="connsiteX81" fmla="*/ 2764223 w 2764223"/>
              <a:gd name="connsiteY81" fmla="*/ 429636 h 3190110"/>
              <a:gd name="connsiteX82" fmla="*/ 2764223 w 2764223"/>
              <a:gd name="connsiteY82" fmla="*/ 612287 h 3190110"/>
              <a:gd name="connsiteX83" fmla="*/ 2581697 w 2764223"/>
              <a:gd name="connsiteY83" fmla="*/ 612287 h 3190110"/>
              <a:gd name="connsiteX84" fmla="*/ 1285758 w 2764223"/>
              <a:gd name="connsiteY84" fmla="*/ 214823 h 3190110"/>
              <a:gd name="connsiteX85" fmla="*/ 1468284 w 2764223"/>
              <a:gd name="connsiteY85" fmla="*/ 214823 h 3190110"/>
              <a:gd name="connsiteX86" fmla="*/ 1468284 w 2764223"/>
              <a:gd name="connsiteY86" fmla="*/ 397474 h 3190110"/>
              <a:gd name="connsiteX87" fmla="*/ 1285758 w 2764223"/>
              <a:gd name="connsiteY87" fmla="*/ 397474 h 3190110"/>
              <a:gd name="connsiteX88" fmla="*/ 1 w 2764223"/>
              <a:gd name="connsiteY88" fmla="*/ 214823 h 3190110"/>
              <a:gd name="connsiteX89" fmla="*/ 182527 w 2764223"/>
              <a:gd name="connsiteY89" fmla="*/ 214823 h 3190110"/>
              <a:gd name="connsiteX90" fmla="*/ 182527 w 2764223"/>
              <a:gd name="connsiteY90" fmla="*/ 397474 h 3190110"/>
              <a:gd name="connsiteX91" fmla="*/ 1 w 2764223"/>
              <a:gd name="connsiteY91" fmla="*/ 397474 h 3190110"/>
              <a:gd name="connsiteX92" fmla="*/ 2581697 w 2764223"/>
              <a:gd name="connsiteY92" fmla="*/ 214818 h 3190110"/>
              <a:gd name="connsiteX93" fmla="*/ 2764223 w 2764223"/>
              <a:gd name="connsiteY93" fmla="*/ 214818 h 3190110"/>
              <a:gd name="connsiteX94" fmla="*/ 2764223 w 2764223"/>
              <a:gd name="connsiteY94" fmla="*/ 397469 h 3190110"/>
              <a:gd name="connsiteX95" fmla="*/ 2581697 w 2764223"/>
              <a:gd name="connsiteY95" fmla="*/ 397469 h 3190110"/>
              <a:gd name="connsiteX96" fmla="*/ 1285758 w 2764223"/>
              <a:gd name="connsiteY96" fmla="*/ 5 h 3190110"/>
              <a:gd name="connsiteX97" fmla="*/ 1468284 w 2764223"/>
              <a:gd name="connsiteY97" fmla="*/ 5 h 3190110"/>
              <a:gd name="connsiteX98" fmla="*/ 1468284 w 2764223"/>
              <a:gd name="connsiteY98" fmla="*/ 182656 h 3190110"/>
              <a:gd name="connsiteX99" fmla="*/ 1285758 w 2764223"/>
              <a:gd name="connsiteY99" fmla="*/ 182656 h 3190110"/>
              <a:gd name="connsiteX100" fmla="*/ 1 w 2764223"/>
              <a:gd name="connsiteY100" fmla="*/ 5 h 3190110"/>
              <a:gd name="connsiteX101" fmla="*/ 182527 w 2764223"/>
              <a:gd name="connsiteY101" fmla="*/ 5 h 3190110"/>
              <a:gd name="connsiteX102" fmla="*/ 182527 w 2764223"/>
              <a:gd name="connsiteY102" fmla="*/ 182656 h 3190110"/>
              <a:gd name="connsiteX103" fmla="*/ 1 w 2764223"/>
              <a:gd name="connsiteY103" fmla="*/ 182656 h 3190110"/>
              <a:gd name="connsiteX104" fmla="*/ 2581697 w 2764223"/>
              <a:gd name="connsiteY104" fmla="*/ 0 h 3190110"/>
              <a:gd name="connsiteX105" fmla="*/ 2764223 w 2764223"/>
              <a:gd name="connsiteY105" fmla="*/ 0 h 3190110"/>
              <a:gd name="connsiteX106" fmla="*/ 2764223 w 2764223"/>
              <a:gd name="connsiteY106" fmla="*/ 182651 h 3190110"/>
              <a:gd name="connsiteX107" fmla="*/ 2581697 w 2764223"/>
              <a:gd name="connsiteY107" fmla="*/ 182651 h 319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64223" h="3190110">
                <a:moveTo>
                  <a:pt x="1285758" y="3007459"/>
                </a:moveTo>
                <a:lnTo>
                  <a:pt x="1468284" y="3007459"/>
                </a:lnTo>
                <a:lnTo>
                  <a:pt x="1468284" y="3190110"/>
                </a:lnTo>
                <a:lnTo>
                  <a:pt x="1285758" y="3190110"/>
                </a:lnTo>
                <a:close/>
                <a:moveTo>
                  <a:pt x="1" y="3007459"/>
                </a:moveTo>
                <a:lnTo>
                  <a:pt x="182527" y="3007459"/>
                </a:lnTo>
                <a:lnTo>
                  <a:pt x="182527" y="3190110"/>
                </a:lnTo>
                <a:lnTo>
                  <a:pt x="1" y="3190110"/>
                </a:lnTo>
                <a:close/>
                <a:moveTo>
                  <a:pt x="2581697" y="3007454"/>
                </a:moveTo>
                <a:lnTo>
                  <a:pt x="2764223" y="3007454"/>
                </a:lnTo>
                <a:lnTo>
                  <a:pt x="2764223" y="3190105"/>
                </a:lnTo>
                <a:lnTo>
                  <a:pt x="2581697" y="3190105"/>
                </a:lnTo>
                <a:close/>
                <a:moveTo>
                  <a:pt x="1285758" y="2792639"/>
                </a:moveTo>
                <a:lnTo>
                  <a:pt x="1468284" y="2792639"/>
                </a:lnTo>
                <a:lnTo>
                  <a:pt x="1468284" y="2975290"/>
                </a:lnTo>
                <a:lnTo>
                  <a:pt x="1285758" y="2975290"/>
                </a:lnTo>
                <a:close/>
                <a:moveTo>
                  <a:pt x="1" y="2792639"/>
                </a:moveTo>
                <a:lnTo>
                  <a:pt x="182527" y="2792639"/>
                </a:lnTo>
                <a:lnTo>
                  <a:pt x="182527" y="2975290"/>
                </a:lnTo>
                <a:lnTo>
                  <a:pt x="1" y="2975290"/>
                </a:lnTo>
                <a:close/>
                <a:moveTo>
                  <a:pt x="2581697" y="2792634"/>
                </a:moveTo>
                <a:lnTo>
                  <a:pt x="2764223" y="2792634"/>
                </a:lnTo>
                <a:lnTo>
                  <a:pt x="2764223" y="2975285"/>
                </a:lnTo>
                <a:lnTo>
                  <a:pt x="2581697" y="2975285"/>
                </a:lnTo>
                <a:close/>
                <a:moveTo>
                  <a:pt x="1285758" y="2577821"/>
                </a:moveTo>
                <a:lnTo>
                  <a:pt x="1468284" y="2577821"/>
                </a:lnTo>
                <a:lnTo>
                  <a:pt x="1468284" y="2760472"/>
                </a:lnTo>
                <a:lnTo>
                  <a:pt x="1285758" y="2760472"/>
                </a:lnTo>
                <a:close/>
                <a:moveTo>
                  <a:pt x="1" y="2577821"/>
                </a:moveTo>
                <a:lnTo>
                  <a:pt x="182527" y="2577821"/>
                </a:lnTo>
                <a:lnTo>
                  <a:pt x="182527" y="2760472"/>
                </a:lnTo>
                <a:lnTo>
                  <a:pt x="1" y="2760472"/>
                </a:lnTo>
                <a:close/>
                <a:moveTo>
                  <a:pt x="2581697" y="2577816"/>
                </a:moveTo>
                <a:lnTo>
                  <a:pt x="2764223" y="2577816"/>
                </a:lnTo>
                <a:lnTo>
                  <a:pt x="2764223" y="2760467"/>
                </a:lnTo>
                <a:lnTo>
                  <a:pt x="2581697" y="2760467"/>
                </a:lnTo>
                <a:close/>
                <a:moveTo>
                  <a:pt x="1285757" y="1718549"/>
                </a:moveTo>
                <a:lnTo>
                  <a:pt x="1468283" y="1718549"/>
                </a:lnTo>
                <a:lnTo>
                  <a:pt x="1468283" y="1901200"/>
                </a:lnTo>
                <a:lnTo>
                  <a:pt x="1285757" y="1901200"/>
                </a:lnTo>
                <a:close/>
                <a:moveTo>
                  <a:pt x="0" y="1718549"/>
                </a:moveTo>
                <a:lnTo>
                  <a:pt x="182526" y="1718549"/>
                </a:lnTo>
                <a:lnTo>
                  <a:pt x="182526" y="1901200"/>
                </a:lnTo>
                <a:lnTo>
                  <a:pt x="0" y="1901200"/>
                </a:lnTo>
                <a:close/>
                <a:moveTo>
                  <a:pt x="2581696" y="1718544"/>
                </a:moveTo>
                <a:lnTo>
                  <a:pt x="2764222" y="1718544"/>
                </a:lnTo>
                <a:lnTo>
                  <a:pt x="2764222" y="1901195"/>
                </a:lnTo>
                <a:lnTo>
                  <a:pt x="2581696" y="1901195"/>
                </a:lnTo>
                <a:close/>
                <a:moveTo>
                  <a:pt x="1285757" y="1503731"/>
                </a:moveTo>
                <a:lnTo>
                  <a:pt x="1468283" y="1503731"/>
                </a:lnTo>
                <a:lnTo>
                  <a:pt x="1468283" y="1686382"/>
                </a:lnTo>
                <a:lnTo>
                  <a:pt x="1285757" y="1686382"/>
                </a:lnTo>
                <a:close/>
                <a:moveTo>
                  <a:pt x="0" y="1503731"/>
                </a:moveTo>
                <a:lnTo>
                  <a:pt x="182526" y="1503731"/>
                </a:lnTo>
                <a:lnTo>
                  <a:pt x="182526" y="1686382"/>
                </a:lnTo>
                <a:lnTo>
                  <a:pt x="0" y="1686382"/>
                </a:lnTo>
                <a:close/>
                <a:moveTo>
                  <a:pt x="2581696" y="1503726"/>
                </a:moveTo>
                <a:lnTo>
                  <a:pt x="2764222" y="1503726"/>
                </a:lnTo>
                <a:lnTo>
                  <a:pt x="2764222" y="1686377"/>
                </a:lnTo>
                <a:lnTo>
                  <a:pt x="2581696" y="1686377"/>
                </a:lnTo>
                <a:close/>
                <a:moveTo>
                  <a:pt x="1285757" y="1288913"/>
                </a:moveTo>
                <a:lnTo>
                  <a:pt x="1468283" y="1288913"/>
                </a:lnTo>
                <a:lnTo>
                  <a:pt x="1468283" y="1471564"/>
                </a:lnTo>
                <a:lnTo>
                  <a:pt x="1285757" y="1471564"/>
                </a:lnTo>
                <a:close/>
                <a:moveTo>
                  <a:pt x="0" y="1288913"/>
                </a:moveTo>
                <a:lnTo>
                  <a:pt x="182526" y="1288913"/>
                </a:lnTo>
                <a:lnTo>
                  <a:pt x="182526" y="1471564"/>
                </a:lnTo>
                <a:lnTo>
                  <a:pt x="0" y="1471564"/>
                </a:lnTo>
                <a:close/>
                <a:moveTo>
                  <a:pt x="2581696" y="1288908"/>
                </a:moveTo>
                <a:lnTo>
                  <a:pt x="2764222" y="1288908"/>
                </a:lnTo>
                <a:lnTo>
                  <a:pt x="2764222" y="1471559"/>
                </a:lnTo>
                <a:lnTo>
                  <a:pt x="2581696" y="1471559"/>
                </a:lnTo>
                <a:close/>
                <a:moveTo>
                  <a:pt x="1285758" y="429641"/>
                </a:moveTo>
                <a:lnTo>
                  <a:pt x="1468284" y="429641"/>
                </a:lnTo>
                <a:lnTo>
                  <a:pt x="1468284" y="612292"/>
                </a:lnTo>
                <a:lnTo>
                  <a:pt x="1285758" y="612292"/>
                </a:lnTo>
                <a:close/>
                <a:moveTo>
                  <a:pt x="1" y="429641"/>
                </a:moveTo>
                <a:lnTo>
                  <a:pt x="182527" y="429641"/>
                </a:lnTo>
                <a:lnTo>
                  <a:pt x="182527" y="612292"/>
                </a:lnTo>
                <a:lnTo>
                  <a:pt x="1" y="612292"/>
                </a:lnTo>
                <a:close/>
                <a:moveTo>
                  <a:pt x="2581697" y="429636"/>
                </a:moveTo>
                <a:lnTo>
                  <a:pt x="2764223" y="429636"/>
                </a:lnTo>
                <a:lnTo>
                  <a:pt x="2764223" y="612287"/>
                </a:lnTo>
                <a:lnTo>
                  <a:pt x="2581697" y="612287"/>
                </a:lnTo>
                <a:close/>
                <a:moveTo>
                  <a:pt x="1285758" y="214823"/>
                </a:moveTo>
                <a:lnTo>
                  <a:pt x="1468284" y="214823"/>
                </a:lnTo>
                <a:lnTo>
                  <a:pt x="1468284" y="397474"/>
                </a:lnTo>
                <a:lnTo>
                  <a:pt x="1285758" y="397474"/>
                </a:lnTo>
                <a:close/>
                <a:moveTo>
                  <a:pt x="1" y="214823"/>
                </a:moveTo>
                <a:lnTo>
                  <a:pt x="182527" y="214823"/>
                </a:lnTo>
                <a:lnTo>
                  <a:pt x="182527" y="397474"/>
                </a:lnTo>
                <a:lnTo>
                  <a:pt x="1" y="397474"/>
                </a:lnTo>
                <a:close/>
                <a:moveTo>
                  <a:pt x="2581697" y="214818"/>
                </a:moveTo>
                <a:lnTo>
                  <a:pt x="2764223" y="214818"/>
                </a:lnTo>
                <a:lnTo>
                  <a:pt x="2764223" y="397469"/>
                </a:lnTo>
                <a:lnTo>
                  <a:pt x="2581697" y="397469"/>
                </a:lnTo>
                <a:close/>
                <a:moveTo>
                  <a:pt x="1285758" y="5"/>
                </a:moveTo>
                <a:lnTo>
                  <a:pt x="1468284" y="5"/>
                </a:lnTo>
                <a:lnTo>
                  <a:pt x="1468284" y="182656"/>
                </a:lnTo>
                <a:lnTo>
                  <a:pt x="1285758" y="182656"/>
                </a:lnTo>
                <a:close/>
                <a:moveTo>
                  <a:pt x="1" y="5"/>
                </a:moveTo>
                <a:lnTo>
                  <a:pt x="182527" y="5"/>
                </a:lnTo>
                <a:lnTo>
                  <a:pt x="182527" y="182656"/>
                </a:lnTo>
                <a:lnTo>
                  <a:pt x="1" y="182656"/>
                </a:lnTo>
                <a:close/>
                <a:moveTo>
                  <a:pt x="2581697" y="0"/>
                </a:moveTo>
                <a:lnTo>
                  <a:pt x="2764223" y="0"/>
                </a:lnTo>
                <a:lnTo>
                  <a:pt x="2764223" y="182651"/>
                </a:lnTo>
                <a:lnTo>
                  <a:pt x="2581697" y="182651"/>
                </a:lnTo>
                <a:close/>
              </a:path>
            </a:pathLst>
          </a:cu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145" name="Freeform 144"/>
          <p:cNvSpPr/>
          <p:nvPr/>
        </p:nvSpPr>
        <p:spPr>
          <a:xfrm>
            <a:off x="4009046" y="2880362"/>
            <a:ext cx="2764223" cy="3190110"/>
          </a:xfrm>
          <a:custGeom>
            <a:avLst/>
            <a:gdLst>
              <a:gd name="connsiteX0" fmla="*/ 1285758 w 2764223"/>
              <a:gd name="connsiteY0" fmla="*/ 3007459 h 3190110"/>
              <a:gd name="connsiteX1" fmla="*/ 1468284 w 2764223"/>
              <a:gd name="connsiteY1" fmla="*/ 3007459 h 3190110"/>
              <a:gd name="connsiteX2" fmla="*/ 1468284 w 2764223"/>
              <a:gd name="connsiteY2" fmla="*/ 3190110 h 3190110"/>
              <a:gd name="connsiteX3" fmla="*/ 1285758 w 2764223"/>
              <a:gd name="connsiteY3" fmla="*/ 3190110 h 3190110"/>
              <a:gd name="connsiteX4" fmla="*/ 1 w 2764223"/>
              <a:gd name="connsiteY4" fmla="*/ 3007459 h 3190110"/>
              <a:gd name="connsiteX5" fmla="*/ 182527 w 2764223"/>
              <a:gd name="connsiteY5" fmla="*/ 3007459 h 3190110"/>
              <a:gd name="connsiteX6" fmla="*/ 182527 w 2764223"/>
              <a:gd name="connsiteY6" fmla="*/ 3190110 h 3190110"/>
              <a:gd name="connsiteX7" fmla="*/ 1 w 2764223"/>
              <a:gd name="connsiteY7" fmla="*/ 3190110 h 3190110"/>
              <a:gd name="connsiteX8" fmla="*/ 2581697 w 2764223"/>
              <a:gd name="connsiteY8" fmla="*/ 3007454 h 3190110"/>
              <a:gd name="connsiteX9" fmla="*/ 2764223 w 2764223"/>
              <a:gd name="connsiteY9" fmla="*/ 3007454 h 3190110"/>
              <a:gd name="connsiteX10" fmla="*/ 2764223 w 2764223"/>
              <a:gd name="connsiteY10" fmla="*/ 3190105 h 3190110"/>
              <a:gd name="connsiteX11" fmla="*/ 2581697 w 2764223"/>
              <a:gd name="connsiteY11" fmla="*/ 3190105 h 3190110"/>
              <a:gd name="connsiteX12" fmla="*/ 1285758 w 2764223"/>
              <a:gd name="connsiteY12" fmla="*/ 2792639 h 3190110"/>
              <a:gd name="connsiteX13" fmla="*/ 1468284 w 2764223"/>
              <a:gd name="connsiteY13" fmla="*/ 2792639 h 3190110"/>
              <a:gd name="connsiteX14" fmla="*/ 1468284 w 2764223"/>
              <a:gd name="connsiteY14" fmla="*/ 2975290 h 3190110"/>
              <a:gd name="connsiteX15" fmla="*/ 1285758 w 2764223"/>
              <a:gd name="connsiteY15" fmla="*/ 2975290 h 3190110"/>
              <a:gd name="connsiteX16" fmla="*/ 1 w 2764223"/>
              <a:gd name="connsiteY16" fmla="*/ 2792639 h 3190110"/>
              <a:gd name="connsiteX17" fmla="*/ 182527 w 2764223"/>
              <a:gd name="connsiteY17" fmla="*/ 2792639 h 3190110"/>
              <a:gd name="connsiteX18" fmla="*/ 182527 w 2764223"/>
              <a:gd name="connsiteY18" fmla="*/ 2975290 h 3190110"/>
              <a:gd name="connsiteX19" fmla="*/ 1 w 2764223"/>
              <a:gd name="connsiteY19" fmla="*/ 2975290 h 3190110"/>
              <a:gd name="connsiteX20" fmla="*/ 2581697 w 2764223"/>
              <a:gd name="connsiteY20" fmla="*/ 2792634 h 3190110"/>
              <a:gd name="connsiteX21" fmla="*/ 2764223 w 2764223"/>
              <a:gd name="connsiteY21" fmla="*/ 2792634 h 3190110"/>
              <a:gd name="connsiteX22" fmla="*/ 2764223 w 2764223"/>
              <a:gd name="connsiteY22" fmla="*/ 2975285 h 3190110"/>
              <a:gd name="connsiteX23" fmla="*/ 2581697 w 2764223"/>
              <a:gd name="connsiteY23" fmla="*/ 2975285 h 3190110"/>
              <a:gd name="connsiteX24" fmla="*/ 1285758 w 2764223"/>
              <a:gd name="connsiteY24" fmla="*/ 2577821 h 3190110"/>
              <a:gd name="connsiteX25" fmla="*/ 1468284 w 2764223"/>
              <a:gd name="connsiteY25" fmla="*/ 2577821 h 3190110"/>
              <a:gd name="connsiteX26" fmla="*/ 1468284 w 2764223"/>
              <a:gd name="connsiteY26" fmla="*/ 2760472 h 3190110"/>
              <a:gd name="connsiteX27" fmla="*/ 1285758 w 2764223"/>
              <a:gd name="connsiteY27" fmla="*/ 2760472 h 3190110"/>
              <a:gd name="connsiteX28" fmla="*/ 1 w 2764223"/>
              <a:gd name="connsiteY28" fmla="*/ 2577821 h 3190110"/>
              <a:gd name="connsiteX29" fmla="*/ 182527 w 2764223"/>
              <a:gd name="connsiteY29" fmla="*/ 2577821 h 3190110"/>
              <a:gd name="connsiteX30" fmla="*/ 182527 w 2764223"/>
              <a:gd name="connsiteY30" fmla="*/ 2760472 h 3190110"/>
              <a:gd name="connsiteX31" fmla="*/ 1 w 2764223"/>
              <a:gd name="connsiteY31" fmla="*/ 2760472 h 3190110"/>
              <a:gd name="connsiteX32" fmla="*/ 2581697 w 2764223"/>
              <a:gd name="connsiteY32" fmla="*/ 2577816 h 3190110"/>
              <a:gd name="connsiteX33" fmla="*/ 2764223 w 2764223"/>
              <a:gd name="connsiteY33" fmla="*/ 2577816 h 3190110"/>
              <a:gd name="connsiteX34" fmla="*/ 2764223 w 2764223"/>
              <a:gd name="connsiteY34" fmla="*/ 2760467 h 3190110"/>
              <a:gd name="connsiteX35" fmla="*/ 2581697 w 2764223"/>
              <a:gd name="connsiteY35" fmla="*/ 2760467 h 3190110"/>
              <a:gd name="connsiteX36" fmla="*/ 1285757 w 2764223"/>
              <a:gd name="connsiteY36" fmla="*/ 1718549 h 3190110"/>
              <a:gd name="connsiteX37" fmla="*/ 1468283 w 2764223"/>
              <a:gd name="connsiteY37" fmla="*/ 1718549 h 3190110"/>
              <a:gd name="connsiteX38" fmla="*/ 1468283 w 2764223"/>
              <a:gd name="connsiteY38" fmla="*/ 1901200 h 3190110"/>
              <a:gd name="connsiteX39" fmla="*/ 1285757 w 2764223"/>
              <a:gd name="connsiteY39" fmla="*/ 1901200 h 3190110"/>
              <a:gd name="connsiteX40" fmla="*/ 0 w 2764223"/>
              <a:gd name="connsiteY40" fmla="*/ 1718549 h 3190110"/>
              <a:gd name="connsiteX41" fmla="*/ 182526 w 2764223"/>
              <a:gd name="connsiteY41" fmla="*/ 1718549 h 3190110"/>
              <a:gd name="connsiteX42" fmla="*/ 182526 w 2764223"/>
              <a:gd name="connsiteY42" fmla="*/ 1901200 h 3190110"/>
              <a:gd name="connsiteX43" fmla="*/ 0 w 2764223"/>
              <a:gd name="connsiteY43" fmla="*/ 1901200 h 3190110"/>
              <a:gd name="connsiteX44" fmla="*/ 2581696 w 2764223"/>
              <a:gd name="connsiteY44" fmla="*/ 1718544 h 3190110"/>
              <a:gd name="connsiteX45" fmla="*/ 2764222 w 2764223"/>
              <a:gd name="connsiteY45" fmla="*/ 1718544 h 3190110"/>
              <a:gd name="connsiteX46" fmla="*/ 2764222 w 2764223"/>
              <a:gd name="connsiteY46" fmla="*/ 1901195 h 3190110"/>
              <a:gd name="connsiteX47" fmla="*/ 2581696 w 2764223"/>
              <a:gd name="connsiteY47" fmla="*/ 1901195 h 3190110"/>
              <a:gd name="connsiteX48" fmla="*/ 1285757 w 2764223"/>
              <a:gd name="connsiteY48" fmla="*/ 1503731 h 3190110"/>
              <a:gd name="connsiteX49" fmla="*/ 1468283 w 2764223"/>
              <a:gd name="connsiteY49" fmla="*/ 1503731 h 3190110"/>
              <a:gd name="connsiteX50" fmla="*/ 1468283 w 2764223"/>
              <a:gd name="connsiteY50" fmla="*/ 1686382 h 3190110"/>
              <a:gd name="connsiteX51" fmla="*/ 1285757 w 2764223"/>
              <a:gd name="connsiteY51" fmla="*/ 1686382 h 3190110"/>
              <a:gd name="connsiteX52" fmla="*/ 0 w 2764223"/>
              <a:gd name="connsiteY52" fmla="*/ 1503731 h 3190110"/>
              <a:gd name="connsiteX53" fmla="*/ 182526 w 2764223"/>
              <a:gd name="connsiteY53" fmla="*/ 1503731 h 3190110"/>
              <a:gd name="connsiteX54" fmla="*/ 182526 w 2764223"/>
              <a:gd name="connsiteY54" fmla="*/ 1686382 h 3190110"/>
              <a:gd name="connsiteX55" fmla="*/ 0 w 2764223"/>
              <a:gd name="connsiteY55" fmla="*/ 1686382 h 3190110"/>
              <a:gd name="connsiteX56" fmla="*/ 2581696 w 2764223"/>
              <a:gd name="connsiteY56" fmla="*/ 1503726 h 3190110"/>
              <a:gd name="connsiteX57" fmla="*/ 2764222 w 2764223"/>
              <a:gd name="connsiteY57" fmla="*/ 1503726 h 3190110"/>
              <a:gd name="connsiteX58" fmla="*/ 2764222 w 2764223"/>
              <a:gd name="connsiteY58" fmla="*/ 1686377 h 3190110"/>
              <a:gd name="connsiteX59" fmla="*/ 2581696 w 2764223"/>
              <a:gd name="connsiteY59" fmla="*/ 1686377 h 3190110"/>
              <a:gd name="connsiteX60" fmla="*/ 1285757 w 2764223"/>
              <a:gd name="connsiteY60" fmla="*/ 1288913 h 3190110"/>
              <a:gd name="connsiteX61" fmla="*/ 1468283 w 2764223"/>
              <a:gd name="connsiteY61" fmla="*/ 1288913 h 3190110"/>
              <a:gd name="connsiteX62" fmla="*/ 1468283 w 2764223"/>
              <a:gd name="connsiteY62" fmla="*/ 1471564 h 3190110"/>
              <a:gd name="connsiteX63" fmla="*/ 1285757 w 2764223"/>
              <a:gd name="connsiteY63" fmla="*/ 1471564 h 3190110"/>
              <a:gd name="connsiteX64" fmla="*/ 0 w 2764223"/>
              <a:gd name="connsiteY64" fmla="*/ 1288913 h 3190110"/>
              <a:gd name="connsiteX65" fmla="*/ 182526 w 2764223"/>
              <a:gd name="connsiteY65" fmla="*/ 1288913 h 3190110"/>
              <a:gd name="connsiteX66" fmla="*/ 182526 w 2764223"/>
              <a:gd name="connsiteY66" fmla="*/ 1471564 h 3190110"/>
              <a:gd name="connsiteX67" fmla="*/ 0 w 2764223"/>
              <a:gd name="connsiteY67" fmla="*/ 1471564 h 3190110"/>
              <a:gd name="connsiteX68" fmla="*/ 2581696 w 2764223"/>
              <a:gd name="connsiteY68" fmla="*/ 1288908 h 3190110"/>
              <a:gd name="connsiteX69" fmla="*/ 2764222 w 2764223"/>
              <a:gd name="connsiteY69" fmla="*/ 1288908 h 3190110"/>
              <a:gd name="connsiteX70" fmla="*/ 2764222 w 2764223"/>
              <a:gd name="connsiteY70" fmla="*/ 1471559 h 3190110"/>
              <a:gd name="connsiteX71" fmla="*/ 2581696 w 2764223"/>
              <a:gd name="connsiteY71" fmla="*/ 1471559 h 3190110"/>
              <a:gd name="connsiteX72" fmla="*/ 1285758 w 2764223"/>
              <a:gd name="connsiteY72" fmla="*/ 429641 h 3190110"/>
              <a:gd name="connsiteX73" fmla="*/ 1468284 w 2764223"/>
              <a:gd name="connsiteY73" fmla="*/ 429641 h 3190110"/>
              <a:gd name="connsiteX74" fmla="*/ 1468284 w 2764223"/>
              <a:gd name="connsiteY74" fmla="*/ 612292 h 3190110"/>
              <a:gd name="connsiteX75" fmla="*/ 1285758 w 2764223"/>
              <a:gd name="connsiteY75" fmla="*/ 612292 h 3190110"/>
              <a:gd name="connsiteX76" fmla="*/ 1 w 2764223"/>
              <a:gd name="connsiteY76" fmla="*/ 429641 h 3190110"/>
              <a:gd name="connsiteX77" fmla="*/ 182527 w 2764223"/>
              <a:gd name="connsiteY77" fmla="*/ 429641 h 3190110"/>
              <a:gd name="connsiteX78" fmla="*/ 182527 w 2764223"/>
              <a:gd name="connsiteY78" fmla="*/ 612292 h 3190110"/>
              <a:gd name="connsiteX79" fmla="*/ 1 w 2764223"/>
              <a:gd name="connsiteY79" fmla="*/ 612292 h 3190110"/>
              <a:gd name="connsiteX80" fmla="*/ 2581697 w 2764223"/>
              <a:gd name="connsiteY80" fmla="*/ 429636 h 3190110"/>
              <a:gd name="connsiteX81" fmla="*/ 2764223 w 2764223"/>
              <a:gd name="connsiteY81" fmla="*/ 429636 h 3190110"/>
              <a:gd name="connsiteX82" fmla="*/ 2764223 w 2764223"/>
              <a:gd name="connsiteY82" fmla="*/ 612287 h 3190110"/>
              <a:gd name="connsiteX83" fmla="*/ 2581697 w 2764223"/>
              <a:gd name="connsiteY83" fmla="*/ 612287 h 3190110"/>
              <a:gd name="connsiteX84" fmla="*/ 1285758 w 2764223"/>
              <a:gd name="connsiteY84" fmla="*/ 214823 h 3190110"/>
              <a:gd name="connsiteX85" fmla="*/ 1468284 w 2764223"/>
              <a:gd name="connsiteY85" fmla="*/ 214823 h 3190110"/>
              <a:gd name="connsiteX86" fmla="*/ 1468284 w 2764223"/>
              <a:gd name="connsiteY86" fmla="*/ 397474 h 3190110"/>
              <a:gd name="connsiteX87" fmla="*/ 1285758 w 2764223"/>
              <a:gd name="connsiteY87" fmla="*/ 397474 h 3190110"/>
              <a:gd name="connsiteX88" fmla="*/ 1 w 2764223"/>
              <a:gd name="connsiteY88" fmla="*/ 214823 h 3190110"/>
              <a:gd name="connsiteX89" fmla="*/ 182527 w 2764223"/>
              <a:gd name="connsiteY89" fmla="*/ 214823 h 3190110"/>
              <a:gd name="connsiteX90" fmla="*/ 182527 w 2764223"/>
              <a:gd name="connsiteY90" fmla="*/ 397474 h 3190110"/>
              <a:gd name="connsiteX91" fmla="*/ 1 w 2764223"/>
              <a:gd name="connsiteY91" fmla="*/ 397474 h 3190110"/>
              <a:gd name="connsiteX92" fmla="*/ 2581697 w 2764223"/>
              <a:gd name="connsiteY92" fmla="*/ 214818 h 3190110"/>
              <a:gd name="connsiteX93" fmla="*/ 2764223 w 2764223"/>
              <a:gd name="connsiteY93" fmla="*/ 214818 h 3190110"/>
              <a:gd name="connsiteX94" fmla="*/ 2764223 w 2764223"/>
              <a:gd name="connsiteY94" fmla="*/ 397469 h 3190110"/>
              <a:gd name="connsiteX95" fmla="*/ 2581697 w 2764223"/>
              <a:gd name="connsiteY95" fmla="*/ 397469 h 3190110"/>
              <a:gd name="connsiteX96" fmla="*/ 1285758 w 2764223"/>
              <a:gd name="connsiteY96" fmla="*/ 5 h 3190110"/>
              <a:gd name="connsiteX97" fmla="*/ 1468284 w 2764223"/>
              <a:gd name="connsiteY97" fmla="*/ 5 h 3190110"/>
              <a:gd name="connsiteX98" fmla="*/ 1468284 w 2764223"/>
              <a:gd name="connsiteY98" fmla="*/ 182656 h 3190110"/>
              <a:gd name="connsiteX99" fmla="*/ 1285758 w 2764223"/>
              <a:gd name="connsiteY99" fmla="*/ 182656 h 3190110"/>
              <a:gd name="connsiteX100" fmla="*/ 1 w 2764223"/>
              <a:gd name="connsiteY100" fmla="*/ 5 h 3190110"/>
              <a:gd name="connsiteX101" fmla="*/ 182527 w 2764223"/>
              <a:gd name="connsiteY101" fmla="*/ 5 h 3190110"/>
              <a:gd name="connsiteX102" fmla="*/ 182527 w 2764223"/>
              <a:gd name="connsiteY102" fmla="*/ 182656 h 3190110"/>
              <a:gd name="connsiteX103" fmla="*/ 1 w 2764223"/>
              <a:gd name="connsiteY103" fmla="*/ 182656 h 3190110"/>
              <a:gd name="connsiteX104" fmla="*/ 2581697 w 2764223"/>
              <a:gd name="connsiteY104" fmla="*/ 0 h 3190110"/>
              <a:gd name="connsiteX105" fmla="*/ 2764223 w 2764223"/>
              <a:gd name="connsiteY105" fmla="*/ 0 h 3190110"/>
              <a:gd name="connsiteX106" fmla="*/ 2764223 w 2764223"/>
              <a:gd name="connsiteY106" fmla="*/ 182651 h 3190110"/>
              <a:gd name="connsiteX107" fmla="*/ 2581697 w 2764223"/>
              <a:gd name="connsiteY107" fmla="*/ 182651 h 319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64223" h="3190110">
                <a:moveTo>
                  <a:pt x="1285758" y="3007459"/>
                </a:moveTo>
                <a:lnTo>
                  <a:pt x="1468284" y="3007459"/>
                </a:lnTo>
                <a:lnTo>
                  <a:pt x="1468284" y="3190110"/>
                </a:lnTo>
                <a:lnTo>
                  <a:pt x="1285758" y="3190110"/>
                </a:lnTo>
                <a:close/>
                <a:moveTo>
                  <a:pt x="1" y="3007459"/>
                </a:moveTo>
                <a:lnTo>
                  <a:pt x="182527" y="3007459"/>
                </a:lnTo>
                <a:lnTo>
                  <a:pt x="182527" y="3190110"/>
                </a:lnTo>
                <a:lnTo>
                  <a:pt x="1" y="3190110"/>
                </a:lnTo>
                <a:close/>
                <a:moveTo>
                  <a:pt x="2581697" y="3007454"/>
                </a:moveTo>
                <a:lnTo>
                  <a:pt x="2764223" y="3007454"/>
                </a:lnTo>
                <a:lnTo>
                  <a:pt x="2764223" y="3190105"/>
                </a:lnTo>
                <a:lnTo>
                  <a:pt x="2581697" y="3190105"/>
                </a:lnTo>
                <a:close/>
                <a:moveTo>
                  <a:pt x="1285758" y="2792639"/>
                </a:moveTo>
                <a:lnTo>
                  <a:pt x="1468284" y="2792639"/>
                </a:lnTo>
                <a:lnTo>
                  <a:pt x="1468284" y="2975290"/>
                </a:lnTo>
                <a:lnTo>
                  <a:pt x="1285758" y="2975290"/>
                </a:lnTo>
                <a:close/>
                <a:moveTo>
                  <a:pt x="1" y="2792639"/>
                </a:moveTo>
                <a:lnTo>
                  <a:pt x="182527" y="2792639"/>
                </a:lnTo>
                <a:lnTo>
                  <a:pt x="182527" y="2975290"/>
                </a:lnTo>
                <a:lnTo>
                  <a:pt x="1" y="2975290"/>
                </a:lnTo>
                <a:close/>
                <a:moveTo>
                  <a:pt x="2581697" y="2792634"/>
                </a:moveTo>
                <a:lnTo>
                  <a:pt x="2764223" y="2792634"/>
                </a:lnTo>
                <a:lnTo>
                  <a:pt x="2764223" y="2975285"/>
                </a:lnTo>
                <a:lnTo>
                  <a:pt x="2581697" y="2975285"/>
                </a:lnTo>
                <a:close/>
                <a:moveTo>
                  <a:pt x="1285758" y="2577821"/>
                </a:moveTo>
                <a:lnTo>
                  <a:pt x="1468284" y="2577821"/>
                </a:lnTo>
                <a:lnTo>
                  <a:pt x="1468284" y="2760472"/>
                </a:lnTo>
                <a:lnTo>
                  <a:pt x="1285758" y="2760472"/>
                </a:lnTo>
                <a:close/>
                <a:moveTo>
                  <a:pt x="1" y="2577821"/>
                </a:moveTo>
                <a:lnTo>
                  <a:pt x="182527" y="2577821"/>
                </a:lnTo>
                <a:lnTo>
                  <a:pt x="182527" y="2760472"/>
                </a:lnTo>
                <a:lnTo>
                  <a:pt x="1" y="2760472"/>
                </a:lnTo>
                <a:close/>
                <a:moveTo>
                  <a:pt x="2581697" y="2577816"/>
                </a:moveTo>
                <a:lnTo>
                  <a:pt x="2764223" y="2577816"/>
                </a:lnTo>
                <a:lnTo>
                  <a:pt x="2764223" y="2760467"/>
                </a:lnTo>
                <a:lnTo>
                  <a:pt x="2581697" y="2760467"/>
                </a:lnTo>
                <a:close/>
                <a:moveTo>
                  <a:pt x="1285757" y="1718549"/>
                </a:moveTo>
                <a:lnTo>
                  <a:pt x="1468283" y="1718549"/>
                </a:lnTo>
                <a:lnTo>
                  <a:pt x="1468283" y="1901200"/>
                </a:lnTo>
                <a:lnTo>
                  <a:pt x="1285757" y="1901200"/>
                </a:lnTo>
                <a:close/>
                <a:moveTo>
                  <a:pt x="0" y="1718549"/>
                </a:moveTo>
                <a:lnTo>
                  <a:pt x="182526" y="1718549"/>
                </a:lnTo>
                <a:lnTo>
                  <a:pt x="182526" y="1901200"/>
                </a:lnTo>
                <a:lnTo>
                  <a:pt x="0" y="1901200"/>
                </a:lnTo>
                <a:close/>
                <a:moveTo>
                  <a:pt x="2581696" y="1718544"/>
                </a:moveTo>
                <a:lnTo>
                  <a:pt x="2764222" y="1718544"/>
                </a:lnTo>
                <a:lnTo>
                  <a:pt x="2764222" y="1901195"/>
                </a:lnTo>
                <a:lnTo>
                  <a:pt x="2581696" y="1901195"/>
                </a:lnTo>
                <a:close/>
                <a:moveTo>
                  <a:pt x="1285757" y="1503731"/>
                </a:moveTo>
                <a:lnTo>
                  <a:pt x="1468283" y="1503731"/>
                </a:lnTo>
                <a:lnTo>
                  <a:pt x="1468283" y="1686382"/>
                </a:lnTo>
                <a:lnTo>
                  <a:pt x="1285757" y="1686382"/>
                </a:lnTo>
                <a:close/>
                <a:moveTo>
                  <a:pt x="0" y="1503731"/>
                </a:moveTo>
                <a:lnTo>
                  <a:pt x="182526" y="1503731"/>
                </a:lnTo>
                <a:lnTo>
                  <a:pt x="182526" y="1686382"/>
                </a:lnTo>
                <a:lnTo>
                  <a:pt x="0" y="1686382"/>
                </a:lnTo>
                <a:close/>
                <a:moveTo>
                  <a:pt x="2581696" y="1503726"/>
                </a:moveTo>
                <a:lnTo>
                  <a:pt x="2764222" y="1503726"/>
                </a:lnTo>
                <a:lnTo>
                  <a:pt x="2764222" y="1686377"/>
                </a:lnTo>
                <a:lnTo>
                  <a:pt x="2581696" y="1686377"/>
                </a:lnTo>
                <a:close/>
                <a:moveTo>
                  <a:pt x="1285757" y="1288913"/>
                </a:moveTo>
                <a:lnTo>
                  <a:pt x="1468283" y="1288913"/>
                </a:lnTo>
                <a:lnTo>
                  <a:pt x="1468283" y="1471564"/>
                </a:lnTo>
                <a:lnTo>
                  <a:pt x="1285757" y="1471564"/>
                </a:lnTo>
                <a:close/>
                <a:moveTo>
                  <a:pt x="0" y="1288913"/>
                </a:moveTo>
                <a:lnTo>
                  <a:pt x="182526" y="1288913"/>
                </a:lnTo>
                <a:lnTo>
                  <a:pt x="182526" y="1471564"/>
                </a:lnTo>
                <a:lnTo>
                  <a:pt x="0" y="1471564"/>
                </a:lnTo>
                <a:close/>
                <a:moveTo>
                  <a:pt x="2581696" y="1288908"/>
                </a:moveTo>
                <a:lnTo>
                  <a:pt x="2764222" y="1288908"/>
                </a:lnTo>
                <a:lnTo>
                  <a:pt x="2764222" y="1471559"/>
                </a:lnTo>
                <a:lnTo>
                  <a:pt x="2581696" y="1471559"/>
                </a:lnTo>
                <a:close/>
                <a:moveTo>
                  <a:pt x="1285758" y="429641"/>
                </a:moveTo>
                <a:lnTo>
                  <a:pt x="1468284" y="429641"/>
                </a:lnTo>
                <a:lnTo>
                  <a:pt x="1468284" y="612292"/>
                </a:lnTo>
                <a:lnTo>
                  <a:pt x="1285758" y="612292"/>
                </a:lnTo>
                <a:close/>
                <a:moveTo>
                  <a:pt x="1" y="429641"/>
                </a:moveTo>
                <a:lnTo>
                  <a:pt x="182527" y="429641"/>
                </a:lnTo>
                <a:lnTo>
                  <a:pt x="182527" y="612292"/>
                </a:lnTo>
                <a:lnTo>
                  <a:pt x="1" y="612292"/>
                </a:lnTo>
                <a:close/>
                <a:moveTo>
                  <a:pt x="2581697" y="429636"/>
                </a:moveTo>
                <a:lnTo>
                  <a:pt x="2764223" y="429636"/>
                </a:lnTo>
                <a:lnTo>
                  <a:pt x="2764223" y="612287"/>
                </a:lnTo>
                <a:lnTo>
                  <a:pt x="2581697" y="612287"/>
                </a:lnTo>
                <a:close/>
                <a:moveTo>
                  <a:pt x="1285758" y="214823"/>
                </a:moveTo>
                <a:lnTo>
                  <a:pt x="1468284" y="214823"/>
                </a:lnTo>
                <a:lnTo>
                  <a:pt x="1468284" y="397474"/>
                </a:lnTo>
                <a:lnTo>
                  <a:pt x="1285758" y="397474"/>
                </a:lnTo>
                <a:close/>
                <a:moveTo>
                  <a:pt x="1" y="214823"/>
                </a:moveTo>
                <a:lnTo>
                  <a:pt x="182527" y="214823"/>
                </a:lnTo>
                <a:lnTo>
                  <a:pt x="182527" y="397474"/>
                </a:lnTo>
                <a:lnTo>
                  <a:pt x="1" y="397474"/>
                </a:lnTo>
                <a:close/>
                <a:moveTo>
                  <a:pt x="2581697" y="214818"/>
                </a:moveTo>
                <a:lnTo>
                  <a:pt x="2764223" y="214818"/>
                </a:lnTo>
                <a:lnTo>
                  <a:pt x="2764223" y="397469"/>
                </a:lnTo>
                <a:lnTo>
                  <a:pt x="2581697" y="397469"/>
                </a:lnTo>
                <a:close/>
                <a:moveTo>
                  <a:pt x="1285758" y="5"/>
                </a:moveTo>
                <a:lnTo>
                  <a:pt x="1468284" y="5"/>
                </a:lnTo>
                <a:lnTo>
                  <a:pt x="1468284" y="182656"/>
                </a:lnTo>
                <a:lnTo>
                  <a:pt x="1285758" y="182656"/>
                </a:lnTo>
                <a:close/>
                <a:moveTo>
                  <a:pt x="1" y="5"/>
                </a:moveTo>
                <a:lnTo>
                  <a:pt x="182527" y="5"/>
                </a:lnTo>
                <a:lnTo>
                  <a:pt x="182527" y="182656"/>
                </a:lnTo>
                <a:lnTo>
                  <a:pt x="1" y="182656"/>
                </a:lnTo>
                <a:close/>
                <a:moveTo>
                  <a:pt x="2581697" y="0"/>
                </a:moveTo>
                <a:lnTo>
                  <a:pt x="2764223" y="0"/>
                </a:lnTo>
                <a:lnTo>
                  <a:pt x="2764223" y="182651"/>
                </a:lnTo>
                <a:lnTo>
                  <a:pt x="2581697" y="182651"/>
                </a:lnTo>
                <a:close/>
              </a:path>
            </a:pathLst>
          </a:cu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2" name="Title 1"/>
          <p:cNvSpPr>
            <a:spLocks noGrp="1"/>
          </p:cNvSpPr>
          <p:nvPr>
            <p:ph type="title"/>
          </p:nvPr>
        </p:nvSpPr>
        <p:spPr/>
        <p:txBody>
          <a:bodyPr/>
          <a:lstStyle/>
          <a:p>
            <a:r>
              <a:rPr lang="en-US" dirty="0" smtClean="0"/>
              <a:t>Stage 2</a:t>
            </a:r>
            <a:endParaRPr lang="en-US" dirty="0"/>
          </a:p>
        </p:txBody>
      </p:sp>
      <p:sp>
        <p:nvSpPr>
          <p:cNvPr id="386" name="Freeform 385"/>
          <p:cNvSpPr/>
          <p:nvPr/>
        </p:nvSpPr>
        <p:spPr>
          <a:xfrm>
            <a:off x="2971800" y="3912410"/>
            <a:ext cx="3190079" cy="2760469"/>
          </a:xfrm>
          <a:custGeom>
            <a:avLst/>
            <a:gdLst>
              <a:gd name="connsiteX0" fmla="*/ 1718601 w 3190079"/>
              <a:gd name="connsiteY0" fmla="*/ 2577818 h 2760469"/>
              <a:gd name="connsiteX1" fmla="*/ 1901127 w 3190079"/>
              <a:gd name="connsiteY1" fmla="*/ 2577818 h 2760469"/>
              <a:gd name="connsiteX2" fmla="*/ 1901127 w 3190079"/>
              <a:gd name="connsiteY2" fmla="*/ 2760469 h 2760469"/>
              <a:gd name="connsiteX3" fmla="*/ 1718601 w 3190079"/>
              <a:gd name="connsiteY3" fmla="*/ 2760469 h 2760469"/>
              <a:gd name="connsiteX4" fmla="*/ 1503776 w 3190079"/>
              <a:gd name="connsiteY4" fmla="*/ 2577818 h 2760469"/>
              <a:gd name="connsiteX5" fmla="*/ 1686302 w 3190079"/>
              <a:gd name="connsiteY5" fmla="*/ 2577818 h 2760469"/>
              <a:gd name="connsiteX6" fmla="*/ 1686302 w 3190079"/>
              <a:gd name="connsiteY6" fmla="*/ 2760469 h 2760469"/>
              <a:gd name="connsiteX7" fmla="*/ 1503776 w 3190079"/>
              <a:gd name="connsiteY7" fmla="*/ 2760469 h 2760469"/>
              <a:gd name="connsiteX8" fmla="*/ 1288951 w 3190079"/>
              <a:gd name="connsiteY8" fmla="*/ 2577818 h 2760469"/>
              <a:gd name="connsiteX9" fmla="*/ 1471477 w 3190079"/>
              <a:gd name="connsiteY9" fmla="*/ 2577818 h 2760469"/>
              <a:gd name="connsiteX10" fmla="*/ 1471477 w 3190079"/>
              <a:gd name="connsiteY10" fmla="*/ 2760469 h 2760469"/>
              <a:gd name="connsiteX11" fmla="*/ 1288951 w 3190079"/>
              <a:gd name="connsiteY11" fmla="*/ 2760469 h 2760469"/>
              <a:gd name="connsiteX12" fmla="*/ 3007553 w 3190079"/>
              <a:gd name="connsiteY12" fmla="*/ 2577816 h 2760469"/>
              <a:gd name="connsiteX13" fmla="*/ 3190079 w 3190079"/>
              <a:gd name="connsiteY13" fmla="*/ 2577816 h 2760469"/>
              <a:gd name="connsiteX14" fmla="*/ 3190079 w 3190079"/>
              <a:gd name="connsiteY14" fmla="*/ 2760467 h 2760469"/>
              <a:gd name="connsiteX15" fmla="*/ 3007553 w 3190079"/>
              <a:gd name="connsiteY15" fmla="*/ 2760467 h 2760469"/>
              <a:gd name="connsiteX16" fmla="*/ 2792726 w 3190079"/>
              <a:gd name="connsiteY16" fmla="*/ 2577816 h 2760469"/>
              <a:gd name="connsiteX17" fmla="*/ 2975252 w 3190079"/>
              <a:gd name="connsiteY17" fmla="*/ 2577816 h 2760469"/>
              <a:gd name="connsiteX18" fmla="*/ 2975252 w 3190079"/>
              <a:gd name="connsiteY18" fmla="*/ 2760467 h 2760469"/>
              <a:gd name="connsiteX19" fmla="*/ 2792726 w 3190079"/>
              <a:gd name="connsiteY19" fmla="*/ 2760467 h 2760469"/>
              <a:gd name="connsiteX20" fmla="*/ 2577901 w 3190079"/>
              <a:gd name="connsiteY20" fmla="*/ 2577816 h 2760469"/>
              <a:gd name="connsiteX21" fmla="*/ 2760427 w 3190079"/>
              <a:gd name="connsiteY21" fmla="*/ 2577816 h 2760469"/>
              <a:gd name="connsiteX22" fmla="*/ 2760427 w 3190079"/>
              <a:gd name="connsiteY22" fmla="*/ 2760467 h 2760469"/>
              <a:gd name="connsiteX23" fmla="*/ 2577901 w 3190079"/>
              <a:gd name="connsiteY23" fmla="*/ 2760467 h 2760469"/>
              <a:gd name="connsiteX24" fmla="*/ 429651 w 3190079"/>
              <a:gd name="connsiteY24" fmla="*/ 2577816 h 2760469"/>
              <a:gd name="connsiteX25" fmla="*/ 612177 w 3190079"/>
              <a:gd name="connsiteY25" fmla="*/ 2577816 h 2760469"/>
              <a:gd name="connsiteX26" fmla="*/ 612177 w 3190079"/>
              <a:gd name="connsiteY26" fmla="*/ 2760467 h 2760469"/>
              <a:gd name="connsiteX27" fmla="*/ 429651 w 3190079"/>
              <a:gd name="connsiteY27" fmla="*/ 2760467 h 2760469"/>
              <a:gd name="connsiteX28" fmla="*/ 214826 w 3190079"/>
              <a:gd name="connsiteY28" fmla="*/ 2577816 h 2760469"/>
              <a:gd name="connsiteX29" fmla="*/ 397352 w 3190079"/>
              <a:gd name="connsiteY29" fmla="*/ 2577816 h 2760469"/>
              <a:gd name="connsiteX30" fmla="*/ 397352 w 3190079"/>
              <a:gd name="connsiteY30" fmla="*/ 2760467 h 2760469"/>
              <a:gd name="connsiteX31" fmla="*/ 214826 w 3190079"/>
              <a:gd name="connsiteY31" fmla="*/ 2760467 h 2760469"/>
              <a:gd name="connsiteX32" fmla="*/ 1 w 3190079"/>
              <a:gd name="connsiteY32" fmla="*/ 2577816 h 2760469"/>
              <a:gd name="connsiteX33" fmla="*/ 182527 w 3190079"/>
              <a:gd name="connsiteY33" fmla="*/ 2577816 h 2760469"/>
              <a:gd name="connsiteX34" fmla="*/ 182527 w 3190079"/>
              <a:gd name="connsiteY34" fmla="*/ 2760467 h 2760469"/>
              <a:gd name="connsiteX35" fmla="*/ 1 w 3190079"/>
              <a:gd name="connsiteY35" fmla="*/ 2760467 h 2760469"/>
              <a:gd name="connsiteX36" fmla="*/ 1718600 w 3190079"/>
              <a:gd name="connsiteY36" fmla="*/ 1288910 h 2760469"/>
              <a:gd name="connsiteX37" fmla="*/ 1901126 w 3190079"/>
              <a:gd name="connsiteY37" fmla="*/ 1288910 h 2760469"/>
              <a:gd name="connsiteX38" fmla="*/ 1901126 w 3190079"/>
              <a:gd name="connsiteY38" fmla="*/ 1471561 h 2760469"/>
              <a:gd name="connsiteX39" fmla="*/ 1718600 w 3190079"/>
              <a:gd name="connsiteY39" fmla="*/ 1471561 h 2760469"/>
              <a:gd name="connsiteX40" fmla="*/ 1503775 w 3190079"/>
              <a:gd name="connsiteY40" fmla="*/ 1288910 h 2760469"/>
              <a:gd name="connsiteX41" fmla="*/ 1686301 w 3190079"/>
              <a:gd name="connsiteY41" fmla="*/ 1288910 h 2760469"/>
              <a:gd name="connsiteX42" fmla="*/ 1686301 w 3190079"/>
              <a:gd name="connsiteY42" fmla="*/ 1471561 h 2760469"/>
              <a:gd name="connsiteX43" fmla="*/ 1503775 w 3190079"/>
              <a:gd name="connsiteY43" fmla="*/ 1471561 h 2760469"/>
              <a:gd name="connsiteX44" fmla="*/ 1288950 w 3190079"/>
              <a:gd name="connsiteY44" fmla="*/ 1288910 h 2760469"/>
              <a:gd name="connsiteX45" fmla="*/ 1471476 w 3190079"/>
              <a:gd name="connsiteY45" fmla="*/ 1288910 h 2760469"/>
              <a:gd name="connsiteX46" fmla="*/ 1471476 w 3190079"/>
              <a:gd name="connsiteY46" fmla="*/ 1471561 h 2760469"/>
              <a:gd name="connsiteX47" fmla="*/ 1288950 w 3190079"/>
              <a:gd name="connsiteY47" fmla="*/ 1471561 h 2760469"/>
              <a:gd name="connsiteX48" fmla="*/ 3007552 w 3190079"/>
              <a:gd name="connsiteY48" fmla="*/ 1288908 h 2760469"/>
              <a:gd name="connsiteX49" fmla="*/ 3190078 w 3190079"/>
              <a:gd name="connsiteY49" fmla="*/ 1288908 h 2760469"/>
              <a:gd name="connsiteX50" fmla="*/ 3190078 w 3190079"/>
              <a:gd name="connsiteY50" fmla="*/ 1471559 h 2760469"/>
              <a:gd name="connsiteX51" fmla="*/ 3007552 w 3190079"/>
              <a:gd name="connsiteY51" fmla="*/ 1471559 h 2760469"/>
              <a:gd name="connsiteX52" fmla="*/ 2792725 w 3190079"/>
              <a:gd name="connsiteY52" fmla="*/ 1288908 h 2760469"/>
              <a:gd name="connsiteX53" fmla="*/ 2975251 w 3190079"/>
              <a:gd name="connsiteY53" fmla="*/ 1288908 h 2760469"/>
              <a:gd name="connsiteX54" fmla="*/ 2975251 w 3190079"/>
              <a:gd name="connsiteY54" fmla="*/ 1471559 h 2760469"/>
              <a:gd name="connsiteX55" fmla="*/ 2792725 w 3190079"/>
              <a:gd name="connsiteY55" fmla="*/ 1471559 h 2760469"/>
              <a:gd name="connsiteX56" fmla="*/ 2577900 w 3190079"/>
              <a:gd name="connsiteY56" fmla="*/ 1288908 h 2760469"/>
              <a:gd name="connsiteX57" fmla="*/ 2760426 w 3190079"/>
              <a:gd name="connsiteY57" fmla="*/ 1288908 h 2760469"/>
              <a:gd name="connsiteX58" fmla="*/ 2760426 w 3190079"/>
              <a:gd name="connsiteY58" fmla="*/ 1471559 h 2760469"/>
              <a:gd name="connsiteX59" fmla="*/ 2577900 w 3190079"/>
              <a:gd name="connsiteY59" fmla="*/ 1471559 h 2760469"/>
              <a:gd name="connsiteX60" fmla="*/ 429650 w 3190079"/>
              <a:gd name="connsiteY60" fmla="*/ 1288908 h 2760469"/>
              <a:gd name="connsiteX61" fmla="*/ 612176 w 3190079"/>
              <a:gd name="connsiteY61" fmla="*/ 1288908 h 2760469"/>
              <a:gd name="connsiteX62" fmla="*/ 612176 w 3190079"/>
              <a:gd name="connsiteY62" fmla="*/ 1471559 h 2760469"/>
              <a:gd name="connsiteX63" fmla="*/ 429650 w 3190079"/>
              <a:gd name="connsiteY63" fmla="*/ 1471559 h 2760469"/>
              <a:gd name="connsiteX64" fmla="*/ 214825 w 3190079"/>
              <a:gd name="connsiteY64" fmla="*/ 1288908 h 2760469"/>
              <a:gd name="connsiteX65" fmla="*/ 397351 w 3190079"/>
              <a:gd name="connsiteY65" fmla="*/ 1288908 h 2760469"/>
              <a:gd name="connsiteX66" fmla="*/ 397351 w 3190079"/>
              <a:gd name="connsiteY66" fmla="*/ 1471559 h 2760469"/>
              <a:gd name="connsiteX67" fmla="*/ 214825 w 3190079"/>
              <a:gd name="connsiteY67" fmla="*/ 1471559 h 2760469"/>
              <a:gd name="connsiteX68" fmla="*/ 0 w 3190079"/>
              <a:gd name="connsiteY68" fmla="*/ 1288908 h 2760469"/>
              <a:gd name="connsiteX69" fmla="*/ 182526 w 3190079"/>
              <a:gd name="connsiteY69" fmla="*/ 1288908 h 2760469"/>
              <a:gd name="connsiteX70" fmla="*/ 182526 w 3190079"/>
              <a:gd name="connsiteY70" fmla="*/ 1471559 h 2760469"/>
              <a:gd name="connsiteX71" fmla="*/ 0 w 3190079"/>
              <a:gd name="connsiteY71" fmla="*/ 1471559 h 2760469"/>
              <a:gd name="connsiteX72" fmla="*/ 1718601 w 3190079"/>
              <a:gd name="connsiteY72" fmla="*/ 2 h 2760469"/>
              <a:gd name="connsiteX73" fmla="*/ 1901127 w 3190079"/>
              <a:gd name="connsiteY73" fmla="*/ 2 h 2760469"/>
              <a:gd name="connsiteX74" fmla="*/ 1901127 w 3190079"/>
              <a:gd name="connsiteY74" fmla="*/ 182653 h 2760469"/>
              <a:gd name="connsiteX75" fmla="*/ 1718601 w 3190079"/>
              <a:gd name="connsiteY75" fmla="*/ 182653 h 2760469"/>
              <a:gd name="connsiteX76" fmla="*/ 1503776 w 3190079"/>
              <a:gd name="connsiteY76" fmla="*/ 2 h 2760469"/>
              <a:gd name="connsiteX77" fmla="*/ 1686302 w 3190079"/>
              <a:gd name="connsiteY77" fmla="*/ 2 h 2760469"/>
              <a:gd name="connsiteX78" fmla="*/ 1686302 w 3190079"/>
              <a:gd name="connsiteY78" fmla="*/ 182653 h 2760469"/>
              <a:gd name="connsiteX79" fmla="*/ 1503776 w 3190079"/>
              <a:gd name="connsiteY79" fmla="*/ 182653 h 2760469"/>
              <a:gd name="connsiteX80" fmla="*/ 1288951 w 3190079"/>
              <a:gd name="connsiteY80" fmla="*/ 2 h 2760469"/>
              <a:gd name="connsiteX81" fmla="*/ 1471477 w 3190079"/>
              <a:gd name="connsiteY81" fmla="*/ 2 h 2760469"/>
              <a:gd name="connsiteX82" fmla="*/ 1471477 w 3190079"/>
              <a:gd name="connsiteY82" fmla="*/ 182653 h 2760469"/>
              <a:gd name="connsiteX83" fmla="*/ 1288951 w 3190079"/>
              <a:gd name="connsiteY83" fmla="*/ 182653 h 2760469"/>
              <a:gd name="connsiteX84" fmla="*/ 3007553 w 3190079"/>
              <a:gd name="connsiteY84" fmla="*/ 0 h 2760469"/>
              <a:gd name="connsiteX85" fmla="*/ 3190079 w 3190079"/>
              <a:gd name="connsiteY85" fmla="*/ 0 h 2760469"/>
              <a:gd name="connsiteX86" fmla="*/ 3190079 w 3190079"/>
              <a:gd name="connsiteY86" fmla="*/ 182651 h 2760469"/>
              <a:gd name="connsiteX87" fmla="*/ 3007553 w 3190079"/>
              <a:gd name="connsiteY87" fmla="*/ 182651 h 2760469"/>
              <a:gd name="connsiteX88" fmla="*/ 2792726 w 3190079"/>
              <a:gd name="connsiteY88" fmla="*/ 0 h 2760469"/>
              <a:gd name="connsiteX89" fmla="*/ 2975252 w 3190079"/>
              <a:gd name="connsiteY89" fmla="*/ 0 h 2760469"/>
              <a:gd name="connsiteX90" fmla="*/ 2975252 w 3190079"/>
              <a:gd name="connsiteY90" fmla="*/ 182651 h 2760469"/>
              <a:gd name="connsiteX91" fmla="*/ 2792726 w 3190079"/>
              <a:gd name="connsiteY91" fmla="*/ 182651 h 2760469"/>
              <a:gd name="connsiteX92" fmla="*/ 2577901 w 3190079"/>
              <a:gd name="connsiteY92" fmla="*/ 0 h 2760469"/>
              <a:gd name="connsiteX93" fmla="*/ 2760427 w 3190079"/>
              <a:gd name="connsiteY93" fmla="*/ 0 h 2760469"/>
              <a:gd name="connsiteX94" fmla="*/ 2760427 w 3190079"/>
              <a:gd name="connsiteY94" fmla="*/ 182651 h 2760469"/>
              <a:gd name="connsiteX95" fmla="*/ 2577901 w 3190079"/>
              <a:gd name="connsiteY95" fmla="*/ 182651 h 2760469"/>
              <a:gd name="connsiteX96" fmla="*/ 429651 w 3190079"/>
              <a:gd name="connsiteY96" fmla="*/ 0 h 2760469"/>
              <a:gd name="connsiteX97" fmla="*/ 612177 w 3190079"/>
              <a:gd name="connsiteY97" fmla="*/ 0 h 2760469"/>
              <a:gd name="connsiteX98" fmla="*/ 612177 w 3190079"/>
              <a:gd name="connsiteY98" fmla="*/ 182651 h 2760469"/>
              <a:gd name="connsiteX99" fmla="*/ 429651 w 3190079"/>
              <a:gd name="connsiteY99" fmla="*/ 182651 h 2760469"/>
              <a:gd name="connsiteX100" fmla="*/ 214826 w 3190079"/>
              <a:gd name="connsiteY100" fmla="*/ 0 h 2760469"/>
              <a:gd name="connsiteX101" fmla="*/ 397352 w 3190079"/>
              <a:gd name="connsiteY101" fmla="*/ 0 h 2760469"/>
              <a:gd name="connsiteX102" fmla="*/ 397352 w 3190079"/>
              <a:gd name="connsiteY102" fmla="*/ 182651 h 2760469"/>
              <a:gd name="connsiteX103" fmla="*/ 214826 w 3190079"/>
              <a:gd name="connsiteY103" fmla="*/ 182651 h 2760469"/>
              <a:gd name="connsiteX104" fmla="*/ 1 w 3190079"/>
              <a:gd name="connsiteY104" fmla="*/ 0 h 2760469"/>
              <a:gd name="connsiteX105" fmla="*/ 182527 w 3190079"/>
              <a:gd name="connsiteY105" fmla="*/ 0 h 2760469"/>
              <a:gd name="connsiteX106" fmla="*/ 182527 w 3190079"/>
              <a:gd name="connsiteY106" fmla="*/ 182651 h 2760469"/>
              <a:gd name="connsiteX107" fmla="*/ 1 w 3190079"/>
              <a:gd name="connsiteY107" fmla="*/ 182651 h 27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9" h="2760469">
                <a:moveTo>
                  <a:pt x="1718601" y="2577818"/>
                </a:moveTo>
                <a:lnTo>
                  <a:pt x="1901127" y="2577818"/>
                </a:lnTo>
                <a:lnTo>
                  <a:pt x="1901127" y="2760469"/>
                </a:lnTo>
                <a:lnTo>
                  <a:pt x="1718601" y="2760469"/>
                </a:lnTo>
                <a:close/>
                <a:moveTo>
                  <a:pt x="1503776" y="2577818"/>
                </a:moveTo>
                <a:lnTo>
                  <a:pt x="1686302" y="2577818"/>
                </a:lnTo>
                <a:lnTo>
                  <a:pt x="1686302" y="2760469"/>
                </a:lnTo>
                <a:lnTo>
                  <a:pt x="1503776" y="2760469"/>
                </a:lnTo>
                <a:close/>
                <a:moveTo>
                  <a:pt x="1288951" y="2577818"/>
                </a:moveTo>
                <a:lnTo>
                  <a:pt x="1471477" y="2577818"/>
                </a:lnTo>
                <a:lnTo>
                  <a:pt x="1471477" y="2760469"/>
                </a:lnTo>
                <a:lnTo>
                  <a:pt x="1288951" y="2760469"/>
                </a:lnTo>
                <a:close/>
                <a:moveTo>
                  <a:pt x="3007553" y="2577816"/>
                </a:moveTo>
                <a:lnTo>
                  <a:pt x="3190079" y="2577816"/>
                </a:lnTo>
                <a:lnTo>
                  <a:pt x="3190079" y="2760467"/>
                </a:lnTo>
                <a:lnTo>
                  <a:pt x="3007553" y="2760467"/>
                </a:lnTo>
                <a:close/>
                <a:moveTo>
                  <a:pt x="2792726" y="2577816"/>
                </a:moveTo>
                <a:lnTo>
                  <a:pt x="2975252" y="2577816"/>
                </a:lnTo>
                <a:lnTo>
                  <a:pt x="2975252" y="2760467"/>
                </a:lnTo>
                <a:lnTo>
                  <a:pt x="2792726" y="2760467"/>
                </a:lnTo>
                <a:close/>
                <a:moveTo>
                  <a:pt x="2577901" y="2577816"/>
                </a:moveTo>
                <a:lnTo>
                  <a:pt x="2760427" y="2577816"/>
                </a:lnTo>
                <a:lnTo>
                  <a:pt x="2760427" y="2760467"/>
                </a:lnTo>
                <a:lnTo>
                  <a:pt x="2577901" y="2760467"/>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1718600" y="1288910"/>
                </a:moveTo>
                <a:lnTo>
                  <a:pt x="1901126" y="1288910"/>
                </a:lnTo>
                <a:lnTo>
                  <a:pt x="1901126" y="1471561"/>
                </a:lnTo>
                <a:lnTo>
                  <a:pt x="1718600" y="1471561"/>
                </a:lnTo>
                <a:close/>
                <a:moveTo>
                  <a:pt x="1503775" y="1288910"/>
                </a:moveTo>
                <a:lnTo>
                  <a:pt x="1686301" y="1288910"/>
                </a:lnTo>
                <a:lnTo>
                  <a:pt x="1686301" y="1471561"/>
                </a:lnTo>
                <a:lnTo>
                  <a:pt x="1503775" y="1471561"/>
                </a:lnTo>
                <a:close/>
                <a:moveTo>
                  <a:pt x="1288950" y="1288910"/>
                </a:moveTo>
                <a:lnTo>
                  <a:pt x="1471476" y="1288910"/>
                </a:lnTo>
                <a:lnTo>
                  <a:pt x="1471476" y="1471561"/>
                </a:lnTo>
                <a:lnTo>
                  <a:pt x="1288950" y="1471561"/>
                </a:lnTo>
                <a:close/>
                <a:moveTo>
                  <a:pt x="3007552" y="1288908"/>
                </a:moveTo>
                <a:lnTo>
                  <a:pt x="3190078" y="1288908"/>
                </a:lnTo>
                <a:lnTo>
                  <a:pt x="3190078" y="1471559"/>
                </a:lnTo>
                <a:lnTo>
                  <a:pt x="3007552" y="1471559"/>
                </a:lnTo>
                <a:close/>
                <a:moveTo>
                  <a:pt x="2792725" y="1288908"/>
                </a:moveTo>
                <a:lnTo>
                  <a:pt x="2975251" y="1288908"/>
                </a:lnTo>
                <a:lnTo>
                  <a:pt x="2975251" y="1471559"/>
                </a:lnTo>
                <a:lnTo>
                  <a:pt x="2792725" y="1471559"/>
                </a:lnTo>
                <a:close/>
                <a:moveTo>
                  <a:pt x="2577900" y="1288908"/>
                </a:moveTo>
                <a:lnTo>
                  <a:pt x="2760426" y="1288908"/>
                </a:lnTo>
                <a:lnTo>
                  <a:pt x="2760426" y="1471559"/>
                </a:lnTo>
                <a:lnTo>
                  <a:pt x="2577900"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1" y="2"/>
                </a:moveTo>
                <a:lnTo>
                  <a:pt x="1901127" y="2"/>
                </a:lnTo>
                <a:lnTo>
                  <a:pt x="1901127" y="182653"/>
                </a:lnTo>
                <a:lnTo>
                  <a:pt x="1718601" y="182653"/>
                </a:lnTo>
                <a:close/>
                <a:moveTo>
                  <a:pt x="1503776" y="2"/>
                </a:moveTo>
                <a:lnTo>
                  <a:pt x="1686302" y="2"/>
                </a:lnTo>
                <a:lnTo>
                  <a:pt x="1686302" y="182653"/>
                </a:lnTo>
                <a:lnTo>
                  <a:pt x="1503776" y="182653"/>
                </a:lnTo>
                <a:close/>
                <a:moveTo>
                  <a:pt x="1288951" y="2"/>
                </a:moveTo>
                <a:lnTo>
                  <a:pt x="1471477" y="2"/>
                </a:lnTo>
                <a:lnTo>
                  <a:pt x="1471477" y="182653"/>
                </a:lnTo>
                <a:lnTo>
                  <a:pt x="1288951" y="182653"/>
                </a:lnTo>
                <a:close/>
                <a:moveTo>
                  <a:pt x="3007553" y="0"/>
                </a:moveTo>
                <a:lnTo>
                  <a:pt x="3190079" y="0"/>
                </a:lnTo>
                <a:lnTo>
                  <a:pt x="3190079" y="182651"/>
                </a:lnTo>
                <a:lnTo>
                  <a:pt x="3007553" y="182651"/>
                </a:lnTo>
                <a:close/>
                <a:moveTo>
                  <a:pt x="2792726" y="0"/>
                </a:moveTo>
                <a:lnTo>
                  <a:pt x="2975252" y="0"/>
                </a:lnTo>
                <a:lnTo>
                  <a:pt x="2975252" y="182651"/>
                </a:lnTo>
                <a:lnTo>
                  <a:pt x="2792726" y="182651"/>
                </a:lnTo>
                <a:close/>
                <a:moveTo>
                  <a:pt x="2577901" y="0"/>
                </a:moveTo>
                <a:lnTo>
                  <a:pt x="2760427" y="0"/>
                </a:lnTo>
                <a:lnTo>
                  <a:pt x="2760427" y="182651"/>
                </a:lnTo>
                <a:lnTo>
                  <a:pt x="2577901" y="182651"/>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i="1" dirty="0">
              <a:solidFill>
                <a:schemeClr val="tx1"/>
              </a:solidFill>
              <a:latin typeface="Cambria Math" charset="0"/>
              <a:ea typeface="Frutiger LT Std 45 Light" charset="0"/>
              <a:cs typeface="Frutiger LT Std 45 Light" charset="0"/>
            </a:endParaRPr>
          </a:p>
        </p:txBody>
      </p:sp>
      <p:sp>
        <p:nvSpPr>
          <p:cNvPr id="147" name="Freeform 146"/>
          <p:cNvSpPr/>
          <p:nvPr/>
        </p:nvSpPr>
        <p:spPr>
          <a:xfrm>
            <a:off x="2971800" y="3912410"/>
            <a:ext cx="3190079" cy="2760469"/>
          </a:xfrm>
          <a:custGeom>
            <a:avLst/>
            <a:gdLst>
              <a:gd name="connsiteX0" fmla="*/ 1718601 w 3190079"/>
              <a:gd name="connsiteY0" fmla="*/ 2577818 h 2760469"/>
              <a:gd name="connsiteX1" fmla="*/ 1901127 w 3190079"/>
              <a:gd name="connsiteY1" fmla="*/ 2577818 h 2760469"/>
              <a:gd name="connsiteX2" fmla="*/ 1901127 w 3190079"/>
              <a:gd name="connsiteY2" fmla="*/ 2760469 h 2760469"/>
              <a:gd name="connsiteX3" fmla="*/ 1718601 w 3190079"/>
              <a:gd name="connsiteY3" fmla="*/ 2760469 h 2760469"/>
              <a:gd name="connsiteX4" fmla="*/ 1503776 w 3190079"/>
              <a:gd name="connsiteY4" fmla="*/ 2577818 h 2760469"/>
              <a:gd name="connsiteX5" fmla="*/ 1686302 w 3190079"/>
              <a:gd name="connsiteY5" fmla="*/ 2577818 h 2760469"/>
              <a:gd name="connsiteX6" fmla="*/ 1686302 w 3190079"/>
              <a:gd name="connsiteY6" fmla="*/ 2760469 h 2760469"/>
              <a:gd name="connsiteX7" fmla="*/ 1503776 w 3190079"/>
              <a:gd name="connsiteY7" fmla="*/ 2760469 h 2760469"/>
              <a:gd name="connsiteX8" fmla="*/ 1288951 w 3190079"/>
              <a:gd name="connsiteY8" fmla="*/ 2577818 h 2760469"/>
              <a:gd name="connsiteX9" fmla="*/ 1471477 w 3190079"/>
              <a:gd name="connsiteY9" fmla="*/ 2577818 h 2760469"/>
              <a:gd name="connsiteX10" fmla="*/ 1471477 w 3190079"/>
              <a:gd name="connsiteY10" fmla="*/ 2760469 h 2760469"/>
              <a:gd name="connsiteX11" fmla="*/ 1288951 w 3190079"/>
              <a:gd name="connsiteY11" fmla="*/ 2760469 h 2760469"/>
              <a:gd name="connsiteX12" fmla="*/ 3007553 w 3190079"/>
              <a:gd name="connsiteY12" fmla="*/ 2577816 h 2760469"/>
              <a:gd name="connsiteX13" fmla="*/ 3190079 w 3190079"/>
              <a:gd name="connsiteY13" fmla="*/ 2577816 h 2760469"/>
              <a:gd name="connsiteX14" fmla="*/ 3190079 w 3190079"/>
              <a:gd name="connsiteY14" fmla="*/ 2760467 h 2760469"/>
              <a:gd name="connsiteX15" fmla="*/ 3007553 w 3190079"/>
              <a:gd name="connsiteY15" fmla="*/ 2760467 h 2760469"/>
              <a:gd name="connsiteX16" fmla="*/ 2792726 w 3190079"/>
              <a:gd name="connsiteY16" fmla="*/ 2577816 h 2760469"/>
              <a:gd name="connsiteX17" fmla="*/ 2975252 w 3190079"/>
              <a:gd name="connsiteY17" fmla="*/ 2577816 h 2760469"/>
              <a:gd name="connsiteX18" fmla="*/ 2975252 w 3190079"/>
              <a:gd name="connsiteY18" fmla="*/ 2760467 h 2760469"/>
              <a:gd name="connsiteX19" fmla="*/ 2792726 w 3190079"/>
              <a:gd name="connsiteY19" fmla="*/ 2760467 h 2760469"/>
              <a:gd name="connsiteX20" fmla="*/ 2577901 w 3190079"/>
              <a:gd name="connsiteY20" fmla="*/ 2577816 h 2760469"/>
              <a:gd name="connsiteX21" fmla="*/ 2760427 w 3190079"/>
              <a:gd name="connsiteY21" fmla="*/ 2577816 h 2760469"/>
              <a:gd name="connsiteX22" fmla="*/ 2760427 w 3190079"/>
              <a:gd name="connsiteY22" fmla="*/ 2760467 h 2760469"/>
              <a:gd name="connsiteX23" fmla="*/ 2577901 w 3190079"/>
              <a:gd name="connsiteY23" fmla="*/ 2760467 h 2760469"/>
              <a:gd name="connsiteX24" fmla="*/ 429651 w 3190079"/>
              <a:gd name="connsiteY24" fmla="*/ 2577816 h 2760469"/>
              <a:gd name="connsiteX25" fmla="*/ 612177 w 3190079"/>
              <a:gd name="connsiteY25" fmla="*/ 2577816 h 2760469"/>
              <a:gd name="connsiteX26" fmla="*/ 612177 w 3190079"/>
              <a:gd name="connsiteY26" fmla="*/ 2760467 h 2760469"/>
              <a:gd name="connsiteX27" fmla="*/ 429651 w 3190079"/>
              <a:gd name="connsiteY27" fmla="*/ 2760467 h 2760469"/>
              <a:gd name="connsiteX28" fmla="*/ 214826 w 3190079"/>
              <a:gd name="connsiteY28" fmla="*/ 2577816 h 2760469"/>
              <a:gd name="connsiteX29" fmla="*/ 397352 w 3190079"/>
              <a:gd name="connsiteY29" fmla="*/ 2577816 h 2760469"/>
              <a:gd name="connsiteX30" fmla="*/ 397352 w 3190079"/>
              <a:gd name="connsiteY30" fmla="*/ 2760467 h 2760469"/>
              <a:gd name="connsiteX31" fmla="*/ 214826 w 3190079"/>
              <a:gd name="connsiteY31" fmla="*/ 2760467 h 2760469"/>
              <a:gd name="connsiteX32" fmla="*/ 1 w 3190079"/>
              <a:gd name="connsiteY32" fmla="*/ 2577816 h 2760469"/>
              <a:gd name="connsiteX33" fmla="*/ 182527 w 3190079"/>
              <a:gd name="connsiteY33" fmla="*/ 2577816 h 2760469"/>
              <a:gd name="connsiteX34" fmla="*/ 182527 w 3190079"/>
              <a:gd name="connsiteY34" fmla="*/ 2760467 h 2760469"/>
              <a:gd name="connsiteX35" fmla="*/ 1 w 3190079"/>
              <a:gd name="connsiteY35" fmla="*/ 2760467 h 2760469"/>
              <a:gd name="connsiteX36" fmla="*/ 1718600 w 3190079"/>
              <a:gd name="connsiteY36" fmla="*/ 1288910 h 2760469"/>
              <a:gd name="connsiteX37" fmla="*/ 1901126 w 3190079"/>
              <a:gd name="connsiteY37" fmla="*/ 1288910 h 2760469"/>
              <a:gd name="connsiteX38" fmla="*/ 1901126 w 3190079"/>
              <a:gd name="connsiteY38" fmla="*/ 1471561 h 2760469"/>
              <a:gd name="connsiteX39" fmla="*/ 1718600 w 3190079"/>
              <a:gd name="connsiteY39" fmla="*/ 1471561 h 2760469"/>
              <a:gd name="connsiteX40" fmla="*/ 1503775 w 3190079"/>
              <a:gd name="connsiteY40" fmla="*/ 1288910 h 2760469"/>
              <a:gd name="connsiteX41" fmla="*/ 1686301 w 3190079"/>
              <a:gd name="connsiteY41" fmla="*/ 1288910 h 2760469"/>
              <a:gd name="connsiteX42" fmla="*/ 1686301 w 3190079"/>
              <a:gd name="connsiteY42" fmla="*/ 1471561 h 2760469"/>
              <a:gd name="connsiteX43" fmla="*/ 1503775 w 3190079"/>
              <a:gd name="connsiteY43" fmla="*/ 1471561 h 2760469"/>
              <a:gd name="connsiteX44" fmla="*/ 1288950 w 3190079"/>
              <a:gd name="connsiteY44" fmla="*/ 1288910 h 2760469"/>
              <a:gd name="connsiteX45" fmla="*/ 1471476 w 3190079"/>
              <a:gd name="connsiteY45" fmla="*/ 1288910 h 2760469"/>
              <a:gd name="connsiteX46" fmla="*/ 1471476 w 3190079"/>
              <a:gd name="connsiteY46" fmla="*/ 1471561 h 2760469"/>
              <a:gd name="connsiteX47" fmla="*/ 1288950 w 3190079"/>
              <a:gd name="connsiteY47" fmla="*/ 1471561 h 2760469"/>
              <a:gd name="connsiteX48" fmla="*/ 3007552 w 3190079"/>
              <a:gd name="connsiteY48" fmla="*/ 1288908 h 2760469"/>
              <a:gd name="connsiteX49" fmla="*/ 3190078 w 3190079"/>
              <a:gd name="connsiteY49" fmla="*/ 1288908 h 2760469"/>
              <a:gd name="connsiteX50" fmla="*/ 3190078 w 3190079"/>
              <a:gd name="connsiteY50" fmla="*/ 1471559 h 2760469"/>
              <a:gd name="connsiteX51" fmla="*/ 3007552 w 3190079"/>
              <a:gd name="connsiteY51" fmla="*/ 1471559 h 2760469"/>
              <a:gd name="connsiteX52" fmla="*/ 2792725 w 3190079"/>
              <a:gd name="connsiteY52" fmla="*/ 1288908 h 2760469"/>
              <a:gd name="connsiteX53" fmla="*/ 2975251 w 3190079"/>
              <a:gd name="connsiteY53" fmla="*/ 1288908 h 2760469"/>
              <a:gd name="connsiteX54" fmla="*/ 2975251 w 3190079"/>
              <a:gd name="connsiteY54" fmla="*/ 1471559 h 2760469"/>
              <a:gd name="connsiteX55" fmla="*/ 2792725 w 3190079"/>
              <a:gd name="connsiteY55" fmla="*/ 1471559 h 2760469"/>
              <a:gd name="connsiteX56" fmla="*/ 2577900 w 3190079"/>
              <a:gd name="connsiteY56" fmla="*/ 1288908 h 2760469"/>
              <a:gd name="connsiteX57" fmla="*/ 2760426 w 3190079"/>
              <a:gd name="connsiteY57" fmla="*/ 1288908 h 2760469"/>
              <a:gd name="connsiteX58" fmla="*/ 2760426 w 3190079"/>
              <a:gd name="connsiteY58" fmla="*/ 1471559 h 2760469"/>
              <a:gd name="connsiteX59" fmla="*/ 2577900 w 3190079"/>
              <a:gd name="connsiteY59" fmla="*/ 1471559 h 2760469"/>
              <a:gd name="connsiteX60" fmla="*/ 429650 w 3190079"/>
              <a:gd name="connsiteY60" fmla="*/ 1288908 h 2760469"/>
              <a:gd name="connsiteX61" fmla="*/ 612176 w 3190079"/>
              <a:gd name="connsiteY61" fmla="*/ 1288908 h 2760469"/>
              <a:gd name="connsiteX62" fmla="*/ 612176 w 3190079"/>
              <a:gd name="connsiteY62" fmla="*/ 1471559 h 2760469"/>
              <a:gd name="connsiteX63" fmla="*/ 429650 w 3190079"/>
              <a:gd name="connsiteY63" fmla="*/ 1471559 h 2760469"/>
              <a:gd name="connsiteX64" fmla="*/ 214825 w 3190079"/>
              <a:gd name="connsiteY64" fmla="*/ 1288908 h 2760469"/>
              <a:gd name="connsiteX65" fmla="*/ 397351 w 3190079"/>
              <a:gd name="connsiteY65" fmla="*/ 1288908 h 2760469"/>
              <a:gd name="connsiteX66" fmla="*/ 397351 w 3190079"/>
              <a:gd name="connsiteY66" fmla="*/ 1471559 h 2760469"/>
              <a:gd name="connsiteX67" fmla="*/ 214825 w 3190079"/>
              <a:gd name="connsiteY67" fmla="*/ 1471559 h 2760469"/>
              <a:gd name="connsiteX68" fmla="*/ 0 w 3190079"/>
              <a:gd name="connsiteY68" fmla="*/ 1288908 h 2760469"/>
              <a:gd name="connsiteX69" fmla="*/ 182526 w 3190079"/>
              <a:gd name="connsiteY69" fmla="*/ 1288908 h 2760469"/>
              <a:gd name="connsiteX70" fmla="*/ 182526 w 3190079"/>
              <a:gd name="connsiteY70" fmla="*/ 1471559 h 2760469"/>
              <a:gd name="connsiteX71" fmla="*/ 0 w 3190079"/>
              <a:gd name="connsiteY71" fmla="*/ 1471559 h 2760469"/>
              <a:gd name="connsiteX72" fmla="*/ 1718601 w 3190079"/>
              <a:gd name="connsiteY72" fmla="*/ 2 h 2760469"/>
              <a:gd name="connsiteX73" fmla="*/ 1901127 w 3190079"/>
              <a:gd name="connsiteY73" fmla="*/ 2 h 2760469"/>
              <a:gd name="connsiteX74" fmla="*/ 1901127 w 3190079"/>
              <a:gd name="connsiteY74" fmla="*/ 182653 h 2760469"/>
              <a:gd name="connsiteX75" fmla="*/ 1718601 w 3190079"/>
              <a:gd name="connsiteY75" fmla="*/ 182653 h 2760469"/>
              <a:gd name="connsiteX76" fmla="*/ 1503776 w 3190079"/>
              <a:gd name="connsiteY76" fmla="*/ 2 h 2760469"/>
              <a:gd name="connsiteX77" fmla="*/ 1686302 w 3190079"/>
              <a:gd name="connsiteY77" fmla="*/ 2 h 2760469"/>
              <a:gd name="connsiteX78" fmla="*/ 1686302 w 3190079"/>
              <a:gd name="connsiteY78" fmla="*/ 182653 h 2760469"/>
              <a:gd name="connsiteX79" fmla="*/ 1503776 w 3190079"/>
              <a:gd name="connsiteY79" fmla="*/ 182653 h 2760469"/>
              <a:gd name="connsiteX80" fmla="*/ 1288951 w 3190079"/>
              <a:gd name="connsiteY80" fmla="*/ 2 h 2760469"/>
              <a:gd name="connsiteX81" fmla="*/ 1471477 w 3190079"/>
              <a:gd name="connsiteY81" fmla="*/ 2 h 2760469"/>
              <a:gd name="connsiteX82" fmla="*/ 1471477 w 3190079"/>
              <a:gd name="connsiteY82" fmla="*/ 182653 h 2760469"/>
              <a:gd name="connsiteX83" fmla="*/ 1288951 w 3190079"/>
              <a:gd name="connsiteY83" fmla="*/ 182653 h 2760469"/>
              <a:gd name="connsiteX84" fmla="*/ 3007553 w 3190079"/>
              <a:gd name="connsiteY84" fmla="*/ 0 h 2760469"/>
              <a:gd name="connsiteX85" fmla="*/ 3190079 w 3190079"/>
              <a:gd name="connsiteY85" fmla="*/ 0 h 2760469"/>
              <a:gd name="connsiteX86" fmla="*/ 3190079 w 3190079"/>
              <a:gd name="connsiteY86" fmla="*/ 182651 h 2760469"/>
              <a:gd name="connsiteX87" fmla="*/ 3007553 w 3190079"/>
              <a:gd name="connsiteY87" fmla="*/ 182651 h 2760469"/>
              <a:gd name="connsiteX88" fmla="*/ 2792726 w 3190079"/>
              <a:gd name="connsiteY88" fmla="*/ 0 h 2760469"/>
              <a:gd name="connsiteX89" fmla="*/ 2975252 w 3190079"/>
              <a:gd name="connsiteY89" fmla="*/ 0 h 2760469"/>
              <a:gd name="connsiteX90" fmla="*/ 2975252 w 3190079"/>
              <a:gd name="connsiteY90" fmla="*/ 182651 h 2760469"/>
              <a:gd name="connsiteX91" fmla="*/ 2792726 w 3190079"/>
              <a:gd name="connsiteY91" fmla="*/ 182651 h 2760469"/>
              <a:gd name="connsiteX92" fmla="*/ 2577901 w 3190079"/>
              <a:gd name="connsiteY92" fmla="*/ 0 h 2760469"/>
              <a:gd name="connsiteX93" fmla="*/ 2760427 w 3190079"/>
              <a:gd name="connsiteY93" fmla="*/ 0 h 2760469"/>
              <a:gd name="connsiteX94" fmla="*/ 2760427 w 3190079"/>
              <a:gd name="connsiteY94" fmla="*/ 182651 h 2760469"/>
              <a:gd name="connsiteX95" fmla="*/ 2577901 w 3190079"/>
              <a:gd name="connsiteY95" fmla="*/ 182651 h 2760469"/>
              <a:gd name="connsiteX96" fmla="*/ 429651 w 3190079"/>
              <a:gd name="connsiteY96" fmla="*/ 0 h 2760469"/>
              <a:gd name="connsiteX97" fmla="*/ 612177 w 3190079"/>
              <a:gd name="connsiteY97" fmla="*/ 0 h 2760469"/>
              <a:gd name="connsiteX98" fmla="*/ 612177 w 3190079"/>
              <a:gd name="connsiteY98" fmla="*/ 182651 h 2760469"/>
              <a:gd name="connsiteX99" fmla="*/ 429651 w 3190079"/>
              <a:gd name="connsiteY99" fmla="*/ 182651 h 2760469"/>
              <a:gd name="connsiteX100" fmla="*/ 214826 w 3190079"/>
              <a:gd name="connsiteY100" fmla="*/ 0 h 2760469"/>
              <a:gd name="connsiteX101" fmla="*/ 397352 w 3190079"/>
              <a:gd name="connsiteY101" fmla="*/ 0 h 2760469"/>
              <a:gd name="connsiteX102" fmla="*/ 397352 w 3190079"/>
              <a:gd name="connsiteY102" fmla="*/ 182651 h 2760469"/>
              <a:gd name="connsiteX103" fmla="*/ 214826 w 3190079"/>
              <a:gd name="connsiteY103" fmla="*/ 182651 h 2760469"/>
              <a:gd name="connsiteX104" fmla="*/ 1 w 3190079"/>
              <a:gd name="connsiteY104" fmla="*/ 0 h 2760469"/>
              <a:gd name="connsiteX105" fmla="*/ 182527 w 3190079"/>
              <a:gd name="connsiteY105" fmla="*/ 0 h 2760469"/>
              <a:gd name="connsiteX106" fmla="*/ 182527 w 3190079"/>
              <a:gd name="connsiteY106" fmla="*/ 182651 h 2760469"/>
              <a:gd name="connsiteX107" fmla="*/ 1 w 3190079"/>
              <a:gd name="connsiteY107" fmla="*/ 182651 h 27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9" h="2760469">
                <a:moveTo>
                  <a:pt x="1718601" y="2577818"/>
                </a:moveTo>
                <a:lnTo>
                  <a:pt x="1901127" y="2577818"/>
                </a:lnTo>
                <a:lnTo>
                  <a:pt x="1901127" y="2760469"/>
                </a:lnTo>
                <a:lnTo>
                  <a:pt x="1718601" y="2760469"/>
                </a:lnTo>
                <a:close/>
                <a:moveTo>
                  <a:pt x="1503776" y="2577818"/>
                </a:moveTo>
                <a:lnTo>
                  <a:pt x="1686302" y="2577818"/>
                </a:lnTo>
                <a:lnTo>
                  <a:pt x="1686302" y="2760469"/>
                </a:lnTo>
                <a:lnTo>
                  <a:pt x="1503776" y="2760469"/>
                </a:lnTo>
                <a:close/>
                <a:moveTo>
                  <a:pt x="1288951" y="2577818"/>
                </a:moveTo>
                <a:lnTo>
                  <a:pt x="1471477" y="2577818"/>
                </a:lnTo>
                <a:lnTo>
                  <a:pt x="1471477" y="2760469"/>
                </a:lnTo>
                <a:lnTo>
                  <a:pt x="1288951" y="2760469"/>
                </a:lnTo>
                <a:close/>
                <a:moveTo>
                  <a:pt x="3007553" y="2577816"/>
                </a:moveTo>
                <a:lnTo>
                  <a:pt x="3190079" y="2577816"/>
                </a:lnTo>
                <a:lnTo>
                  <a:pt x="3190079" y="2760467"/>
                </a:lnTo>
                <a:lnTo>
                  <a:pt x="3007553" y="2760467"/>
                </a:lnTo>
                <a:close/>
                <a:moveTo>
                  <a:pt x="2792726" y="2577816"/>
                </a:moveTo>
                <a:lnTo>
                  <a:pt x="2975252" y="2577816"/>
                </a:lnTo>
                <a:lnTo>
                  <a:pt x="2975252" y="2760467"/>
                </a:lnTo>
                <a:lnTo>
                  <a:pt x="2792726" y="2760467"/>
                </a:lnTo>
                <a:close/>
                <a:moveTo>
                  <a:pt x="2577901" y="2577816"/>
                </a:moveTo>
                <a:lnTo>
                  <a:pt x="2760427" y="2577816"/>
                </a:lnTo>
                <a:lnTo>
                  <a:pt x="2760427" y="2760467"/>
                </a:lnTo>
                <a:lnTo>
                  <a:pt x="2577901" y="2760467"/>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1718600" y="1288910"/>
                </a:moveTo>
                <a:lnTo>
                  <a:pt x="1901126" y="1288910"/>
                </a:lnTo>
                <a:lnTo>
                  <a:pt x="1901126" y="1471561"/>
                </a:lnTo>
                <a:lnTo>
                  <a:pt x="1718600" y="1471561"/>
                </a:lnTo>
                <a:close/>
                <a:moveTo>
                  <a:pt x="1503775" y="1288910"/>
                </a:moveTo>
                <a:lnTo>
                  <a:pt x="1686301" y="1288910"/>
                </a:lnTo>
                <a:lnTo>
                  <a:pt x="1686301" y="1471561"/>
                </a:lnTo>
                <a:lnTo>
                  <a:pt x="1503775" y="1471561"/>
                </a:lnTo>
                <a:close/>
                <a:moveTo>
                  <a:pt x="1288950" y="1288910"/>
                </a:moveTo>
                <a:lnTo>
                  <a:pt x="1471476" y="1288910"/>
                </a:lnTo>
                <a:lnTo>
                  <a:pt x="1471476" y="1471561"/>
                </a:lnTo>
                <a:lnTo>
                  <a:pt x="1288950" y="1471561"/>
                </a:lnTo>
                <a:close/>
                <a:moveTo>
                  <a:pt x="3007552" y="1288908"/>
                </a:moveTo>
                <a:lnTo>
                  <a:pt x="3190078" y="1288908"/>
                </a:lnTo>
                <a:lnTo>
                  <a:pt x="3190078" y="1471559"/>
                </a:lnTo>
                <a:lnTo>
                  <a:pt x="3007552" y="1471559"/>
                </a:lnTo>
                <a:close/>
                <a:moveTo>
                  <a:pt x="2792725" y="1288908"/>
                </a:moveTo>
                <a:lnTo>
                  <a:pt x="2975251" y="1288908"/>
                </a:lnTo>
                <a:lnTo>
                  <a:pt x="2975251" y="1471559"/>
                </a:lnTo>
                <a:lnTo>
                  <a:pt x="2792725" y="1471559"/>
                </a:lnTo>
                <a:close/>
                <a:moveTo>
                  <a:pt x="2577900" y="1288908"/>
                </a:moveTo>
                <a:lnTo>
                  <a:pt x="2760426" y="1288908"/>
                </a:lnTo>
                <a:lnTo>
                  <a:pt x="2760426" y="1471559"/>
                </a:lnTo>
                <a:lnTo>
                  <a:pt x="2577900"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1" y="2"/>
                </a:moveTo>
                <a:lnTo>
                  <a:pt x="1901127" y="2"/>
                </a:lnTo>
                <a:lnTo>
                  <a:pt x="1901127" y="182653"/>
                </a:lnTo>
                <a:lnTo>
                  <a:pt x="1718601" y="182653"/>
                </a:lnTo>
                <a:close/>
                <a:moveTo>
                  <a:pt x="1503776" y="2"/>
                </a:moveTo>
                <a:lnTo>
                  <a:pt x="1686302" y="2"/>
                </a:lnTo>
                <a:lnTo>
                  <a:pt x="1686302" y="182653"/>
                </a:lnTo>
                <a:lnTo>
                  <a:pt x="1503776" y="182653"/>
                </a:lnTo>
                <a:close/>
                <a:moveTo>
                  <a:pt x="1288951" y="2"/>
                </a:moveTo>
                <a:lnTo>
                  <a:pt x="1471477" y="2"/>
                </a:lnTo>
                <a:lnTo>
                  <a:pt x="1471477" y="182653"/>
                </a:lnTo>
                <a:lnTo>
                  <a:pt x="1288951" y="182653"/>
                </a:lnTo>
                <a:close/>
                <a:moveTo>
                  <a:pt x="3007553" y="0"/>
                </a:moveTo>
                <a:lnTo>
                  <a:pt x="3190079" y="0"/>
                </a:lnTo>
                <a:lnTo>
                  <a:pt x="3190079" y="182651"/>
                </a:lnTo>
                <a:lnTo>
                  <a:pt x="3007553" y="182651"/>
                </a:lnTo>
                <a:close/>
                <a:moveTo>
                  <a:pt x="2792726" y="0"/>
                </a:moveTo>
                <a:lnTo>
                  <a:pt x="2975252" y="0"/>
                </a:lnTo>
                <a:lnTo>
                  <a:pt x="2975252" y="182651"/>
                </a:lnTo>
                <a:lnTo>
                  <a:pt x="2792726" y="182651"/>
                </a:lnTo>
                <a:close/>
                <a:moveTo>
                  <a:pt x="2577901" y="0"/>
                </a:moveTo>
                <a:lnTo>
                  <a:pt x="2760427" y="0"/>
                </a:lnTo>
                <a:lnTo>
                  <a:pt x="2760427" y="182651"/>
                </a:lnTo>
                <a:lnTo>
                  <a:pt x="2577901" y="182651"/>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grpSp>
        <p:nvGrpSpPr>
          <p:cNvPr id="5" name="Group 4"/>
          <p:cNvGrpSpPr/>
          <p:nvPr/>
        </p:nvGrpSpPr>
        <p:grpSpPr>
          <a:xfrm>
            <a:off x="2720095" y="2880360"/>
            <a:ext cx="182527" cy="3190105"/>
            <a:chOff x="2762135" y="2880360"/>
            <a:chExt cx="182527" cy="3190105"/>
          </a:xfrm>
          <a:noFill/>
        </p:grpSpPr>
        <p:sp>
          <p:nvSpPr>
            <p:cNvPr id="392" name="Rectangle 391"/>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394" name="Rectangle 393"/>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396" name="Rectangle 395"/>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04" name="Rectangle 403"/>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06" name="Rectangle 405"/>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08" name="Rectangle 407"/>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16" name="Rectangle 415"/>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18" name="Rectangle 417"/>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0" name="Rectangle 419"/>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424" name="Group 423"/>
          <p:cNvGrpSpPr/>
          <p:nvPr/>
        </p:nvGrpSpPr>
        <p:grpSpPr>
          <a:xfrm>
            <a:off x="6245172" y="2880362"/>
            <a:ext cx="182527" cy="3190105"/>
            <a:chOff x="2762135" y="2880360"/>
            <a:chExt cx="182527" cy="3190105"/>
          </a:xfrm>
          <a:noFill/>
        </p:grpSpPr>
        <p:sp>
          <p:nvSpPr>
            <p:cNvPr id="425" name="Rectangle 424"/>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6" name="Rectangle 425"/>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7" name="Rectangle 426"/>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8" name="Rectangle 427"/>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9" name="Rectangle 428"/>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0" name="Rectangle 429"/>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1" name="Rectangle 430"/>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2" name="Rectangle 431"/>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3" name="Rectangle 432"/>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7" name="Group 6"/>
          <p:cNvGrpSpPr/>
          <p:nvPr/>
        </p:nvGrpSpPr>
        <p:grpSpPr>
          <a:xfrm>
            <a:off x="2976961" y="6144674"/>
            <a:ext cx="3190078" cy="182653"/>
            <a:chOff x="2976961" y="6102634"/>
            <a:chExt cx="3190078" cy="182653"/>
          </a:xfrm>
        </p:grpSpPr>
        <p:sp>
          <p:nvSpPr>
            <p:cNvPr id="451" name="Rectangle 450"/>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2" name="Rectangle 451"/>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3" name="Rectangle 452"/>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7" name="Rectangle 456"/>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8" name="Rectangle 457"/>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9" name="Rectangle 458"/>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63" name="Rectangle 462"/>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64" name="Rectangle 463"/>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65" name="Rectangle 464"/>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492" name="Group 491"/>
          <p:cNvGrpSpPr/>
          <p:nvPr/>
        </p:nvGrpSpPr>
        <p:grpSpPr>
          <a:xfrm>
            <a:off x="2976960" y="2623504"/>
            <a:ext cx="3190078" cy="182653"/>
            <a:chOff x="2976961" y="6102634"/>
            <a:chExt cx="3190078" cy="182653"/>
          </a:xfrm>
        </p:grpSpPr>
        <p:sp>
          <p:nvSpPr>
            <p:cNvPr id="493" name="Rectangle 492"/>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4" name="Rectangle 493"/>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5" name="Rectangle 494"/>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6" name="Rectangle 495"/>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7" name="Rectangle 496"/>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8" name="Rectangle 497"/>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9" name="Rectangle 498"/>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0" name="Rectangle 499"/>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1" name="Rectangle 500"/>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13" name="Group 12"/>
          <p:cNvGrpSpPr/>
          <p:nvPr/>
        </p:nvGrpSpPr>
        <p:grpSpPr>
          <a:xfrm>
            <a:off x="594294" y="1454753"/>
            <a:ext cx="1918236" cy="316369"/>
            <a:chOff x="594294" y="882935"/>
            <a:chExt cx="1918236" cy="316369"/>
          </a:xfrm>
        </p:grpSpPr>
        <mc:AlternateContent xmlns:mc="http://schemas.openxmlformats.org/markup-compatibility/2006" xmlns:a14="http://schemas.microsoft.com/office/drawing/2010/main">
          <mc:Choice Requires="a14">
            <p:sp>
              <p:nvSpPr>
                <p:cNvPr id="151" name="Rectangle 150"/>
                <p:cNvSpPr/>
                <p:nvPr/>
              </p:nvSpPr>
              <p:spPr>
                <a:xfrm>
                  <a:off x="2159745" y="931314"/>
                  <a:ext cx="352785" cy="219052"/>
                </a:xfrm>
                <a:prstGeom prst="rect">
                  <a:avLst/>
                </a:pr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𝐲</m:t>
                                </m:r>
                              </m:e>
                            </m:acc>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51" name="Rectangle 150"/>
                <p:cNvSpPr>
                  <a:spLocks noRot="1" noChangeAspect="1" noMove="1" noResize="1" noEditPoints="1" noAdjustHandles="1" noChangeArrowheads="1" noChangeShapeType="1" noTextEdit="1"/>
                </p:cNvSpPr>
                <p:nvPr/>
              </p:nvSpPr>
              <p:spPr>
                <a:xfrm>
                  <a:off x="2159745" y="931314"/>
                  <a:ext cx="352785" cy="219052"/>
                </a:xfrm>
                <a:prstGeom prst="rect">
                  <a:avLst/>
                </a:prstGeom>
                <a:blipFill rotWithShape="0">
                  <a:blip r:embed="rId37"/>
                  <a:stretch>
                    <a:fillRect/>
                  </a:stretch>
                </a:blipFill>
                <a:ln>
                  <a:solidFill>
                    <a:schemeClr val="bg2">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Rectangle 151"/>
                <p:cNvSpPr/>
                <p:nvPr/>
              </p:nvSpPr>
              <p:spPr>
                <a:xfrm>
                  <a:off x="594294" y="931592"/>
                  <a:ext cx="352785" cy="219052"/>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52" name="Rectangle 151"/>
                <p:cNvSpPr>
                  <a:spLocks noRot="1" noChangeAspect="1" noMove="1" noResize="1" noEditPoints="1" noAdjustHandles="1" noChangeArrowheads="1" noChangeShapeType="1" noTextEdit="1"/>
                </p:cNvSpPr>
                <p:nvPr/>
              </p:nvSpPr>
              <p:spPr>
                <a:xfrm>
                  <a:off x="594294" y="931592"/>
                  <a:ext cx="352785" cy="219052"/>
                </a:xfrm>
                <a:prstGeom prst="rect">
                  <a:avLst/>
                </a:prstGeom>
                <a:blipFill rotWithShape="0">
                  <a:blip r:embed="rId38"/>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Rectangle 152"/>
                <p:cNvSpPr/>
                <p:nvPr/>
              </p:nvSpPr>
              <p:spPr>
                <a:xfrm>
                  <a:off x="1425748" y="931592"/>
                  <a:ext cx="516515" cy="219052"/>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Frutiger LT Std 45 Light" charset="0"/>
                    <a:ea typeface="Frutiger LT Std 45 Light" charset="0"/>
                    <a:cs typeface="Frutiger LT Std 45 Light" charset="0"/>
                  </a:endParaRPr>
                </a:p>
              </p:txBody>
            </p:sp>
          </mc:Choice>
          <mc:Fallback xmlns="">
            <p:sp>
              <p:nvSpPr>
                <p:cNvPr id="153" name="Rectangle 152"/>
                <p:cNvSpPr>
                  <a:spLocks noRot="1" noChangeAspect="1" noMove="1" noResize="1" noEditPoints="1" noAdjustHandles="1" noChangeArrowheads="1" noChangeShapeType="1" noTextEdit="1"/>
                </p:cNvSpPr>
                <p:nvPr/>
              </p:nvSpPr>
              <p:spPr>
                <a:xfrm>
                  <a:off x="1425748" y="931592"/>
                  <a:ext cx="516515" cy="219052"/>
                </a:xfrm>
                <a:prstGeom prst="rect">
                  <a:avLst/>
                </a:prstGeom>
                <a:blipFill rotWithShape="0">
                  <a:blip r:embed="rId39"/>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890187" y="882935"/>
                  <a:ext cx="631198" cy="316369"/>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𝑏</m:t>
                            </m:r>
                          </m:sup>
                        </m:sSubSup>
                      </m:oMath>
                    </m:oMathPara>
                  </a14:m>
                  <a:endParaRPr lang="en-US" sz="1400" dirty="0">
                    <a:latin typeface="Frutiger LT Std 45 Light" charset="0"/>
                    <a:ea typeface="Frutiger LT Std 45 Light" charset="0"/>
                    <a:cs typeface="Frutiger LT Std 45 Light" charset="0"/>
                  </a:endParaRPr>
                </a:p>
              </p:txBody>
            </p:sp>
          </mc:Choice>
          <mc:Fallback xmlns="">
            <p:sp>
              <p:nvSpPr>
                <p:cNvPr id="154" name="TextBox 153"/>
                <p:cNvSpPr txBox="1">
                  <a:spLocks noRot="1" noChangeAspect="1" noMove="1" noResize="1" noEditPoints="1" noAdjustHandles="1" noChangeArrowheads="1" noChangeShapeType="1" noTextEdit="1"/>
                </p:cNvSpPr>
                <p:nvPr/>
              </p:nvSpPr>
              <p:spPr>
                <a:xfrm>
                  <a:off x="890187" y="882935"/>
                  <a:ext cx="631198" cy="316369"/>
                </a:xfrm>
                <a:prstGeom prst="rect">
                  <a:avLst/>
                </a:prstGeom>
                <a:blipFill rotWithShape="0">
                  <a:blip r:embed="rId4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TextBox 154"/>
                <p:cNvSpPr txBox="1"/>
                <p:nvPr/>
              </p:nvSpPr>
              <p:spPr>
                <a:xfrm>
                  <a:off x="1911860" y="910028"/>
                  <a:ext cx="313676" cy="261624"/>
                </a:xfrm>
                <a:prstGeom prst="rect">
                  <a:avLst/>
                </a:prstGeom>
                <a:noFill/>
                <a:ln>
                  <a:noFill/>
                </a:ln>
              </p:spPr>
              <p:txBody>
                <a:bodyPr wrap="none" rtlCol="0" anchor="ctr">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155" name="TextBox 154"/>
                <p:cNvSpPr txBox="1">
                  <a:spLocks noRot="1" noChangeAspect="1" noMove="1" noResize="1" noEditPoints="1" noAdjustHandles="1" noChangeArrowheads="1" noChangeShapeType="1" noTextEdit="1"/>
                </p:cNvSpPr>
                <p:nvPr/>
              </p:nvSpPr>
              <p:spPr>
                <a:xfrm>
                  <a:off x="1911860" y="910028"/>
                  <a:ext cx="313676" cy="261624"/>
                </a:xfrm>
                <a:prstGeom prst="rect">
                  <a:avLst/>
                </a:prstGeom>
                <a:blipFill rotWithShape="0">
                  <a:blip r:embed="rId41"/>
                  <a:stretch>
                    <a:fillRect/>
                  </a:stretch>
                </a:blipFill>
                <a:ln>
                  <a:noFill/>
                </a:ln>
              </p:spPr>
              <p:txBody>
                <a:bodyPr/>
                <a:lstStyle/>
                <a:p>
                  <a:r>
                    <a:rPr lang="en-US">
                      <a:noFill/>
                    </a:rPr>
                    <a:t> </a:t>
                  </a:r>
                </a:p>
              </p:txBody>
            </p:sp>
          </mc:Fallback>
        </mc:AlternateContent>
      </p:grpSp>
      <p:grpSp>
        <p:nvGrpSpPr>
          <p:cNvPr id="12" name="Group 11"/>
          <p:cNvGrpSpPr/>
          <p:nvPr/>
        </p:nvGrpSpPr>
        <p:grpSpPr>
          <a:xfrm>
            <a:off x="594296" y="1457747"/>
            <a:ext cx="3581083" cy="316369"/>
            <a:chOff x="594296" y="1190737"/>
            <a:chExt cx="3581083" cy="316369"/>
          </a:xfrm>
        </p:grpSpPr>
        <mc:AlternateContent xmlns:mc="http://schemas.openxmlformats.org/markup-compatibility/2006" xmlns:a14="http://schemas.microsoft.com/office/drawing/2010/main">
          <mc:Choice Requires="a14">
            <p:sp>
              <p:nvSpPr>
                <p:cNvPr id="157" name="Rectangle 156"/>
                <p:cNvSpPr/>
                <p:nvPr/>
              </p:nvSpPr>
              <p:spPr>
                <a:xfrm>
                  <a:off x="3818763" y="1239000"/>
                  <a:ext cx="356616" cy="219040"/>
                </a:xfrm>
                <a:prstGeom prst="rect">
                  <a:avLst/>
                </a:pr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𝐳</m:t>
                                </m:r>
                              </m:e>
                            </m:acc>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57" name="Rectangle 156"/>
                <p:cNvSpPr>
                  <a:spLocks noRot="1" noChangeAspect="1" noMove="1" noResize="1" noEditPoints="1" noAdjustHandles="1" noChangeArrowheads="1" noChangeShapeType="1" noTextEdit="1"/>
                </p:cNvSpPr>
                <p:nvPr/>
              </p:nvSpPr>
              <p:spPr>
                <a:xfrm>
                  <a:off x="3818763" y="1239000"/>
                  <a:ext cx="356616" cy="219040"/>
                </a:xfrm>
                <a:prstGeom prst="rect">
                  <a:avLst/>
                </a:prstGeom>
                <a:blipFill rotWithShape="0">
                  <a:blip r:embed="rId42"/>
                  <a:stretch>
                    <a:fillRect/>
                  </a:stretch>
                </a:blipFill>
                <a:ln>
                  <a:solidFill>
                    <a:schemeClr val="accent4">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Rectangle 157"/>
                <p:cNvSpPr/>
                <p:nvPr/>
              </p:nvSpPr>
              <p:spPr>
                <a:xfrm>
                  <a:off x="594296" y="1239279"/>
                  <a:ext cx="352768" cy="219040"/>
                </a:xfrm>
                <a:prstGeom prst="rect">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𝐳</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58" name="Rectangle 157"/>
                <p:cNvSpPr>
                  <a:spLocks noRot="1" noChangeAspect="1" noMove="1" noResize="1" noEditPoints="1" noAdjustHandles="1" noChangeArrowheads="1" noChangeShapeType="1" noTextEdit="1"/>
                </p:cNvSpPr>
                <p:nvPr/>
              </p:nvSpPr>
              <p:spPr>
                <a:xfrm>
                  <a:off x="594296" y="1239279"/>
                  <a:ext cx="352768" cy="219040"/>
                </a:xfrm>
                <a:prstGeom prst="rect">
                  <a:avLst/>
                </a:prstGeom>
                <a:blipFill rotWithShape="0">
                  <a:blip r:embed="rId8"/>
                  <a:stretch>
                    <a:fillRect/>
                  </a:stretch>
                </a:blipFill>
                <a:ln>
                  <a:solidFill>
                    <a:schemeClr val="accent4">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Rectangle 158"/>
                <p:cNvSpPr/>
                <p:nvPr/>
              </p:nvSpPr>
              <p:spPr>
                <a:xfrm>
                  <a:off x="1431063" y="1239279"/>
                  <a:ext cx="516487" cy="219040"/>
                </a:xfrm>
                <a:prstGeom prst="rect">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𝐳</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59" name="Rectangle 158"/>
                <p:cNvSpPr>
                  <a:spLocks noRot="1" noChangeAspect="1" noMove="1" noResize="1" noEditPoints="1" noAdjustHandles="1" noChangeArrowheads="1" noChangeShapeType="1" noTextEdit="1"/>
                </p:cNvSpPr>
                <p:nvPr/>
              </p:nvSpPr>
              <p:spPr>
                <a:xfrm>
                  <a:off x="1431063" y="1239279"/>
                  <a:ext cx="516487" cy="219040"/>
                </a:xfrm>
                <a:prstGeom prst="rect">
                  <a:avLst/>
                </a:prstGeom>
                <a:blipFill rotWithShape="0">
                  <a:blip r:embed="rId43"/>
                  <a:stretch>
                    <a:fillRect/>
                  </a:stretch>
                </a:blipFill>
                <a:ln>
                  <a:solidFill>
                    <a:schemeClr val="accent4">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TextBox 159"/>
                <p:cNvSpPr txBox="1"/>
                <p:nvPr/>
              </p:nvSpPr>
              <p:spPr>
                <a:xfrm>
                  <a:off x="893664" y="1190737"/>
                  <a:ext cx="635495" cy="316369"/>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m:t>
                            </m:r>
                          </m:sub>
                          <m:sup>
                            <m:r>
                              <a:rPr lang="en-US" sz="1400" i="1">
                                <a:latin typeface="Cambria Math" charset="0"/>
                                <a:ea typeface="Frutiger LT Std 45 Light" charset="0"/>
                                <a:cs typeface="Frutiger LT Std 45 Light" charset="0"/>
                              </a:rPr>
                              <m:t>𝑏</m:t>
                            </m:r>
                          </m:sup>
                        </m:sSubSup>
                      </m:oMath>
                    </m:oMathPara>
                  </a14:m>
                  <a:endParaRPr lang="en-US" sz="1400" dirty="0">
                    <a:latin typeface="Frutiger LT Std 45 Light" charset="0"/>
                    <a:ea typeface="Frutiger LT Std 45 Light" charset="0"/>
                    <a:cs typeface="Frutiger LT Std 45 Light" charset="0"/>
                  </a:endParaRPr>
                </a:p>
              </p:txBody>
            </p:sp>
          </mc:Choice>
          <mc:Fallback xmlns="">
            <p:sp>
              <p:nvSpPr>
                <p:cNvPr id="160" name="TextBox 159"/>
                <p:cNvSpPr txBox="1">
                  <a:spLocks noRot="1" noChangeAspect="1" noMove="1" noResize="1" noEditPoints="1" noAdjustHandles="1" noChangeArrowheads="1" noChangeShapeType="1" noTextEdit="1"/>
                </p:cNvSpPr>
                <p:nvPr/>
              </p:nvSpPr>
              <p:spPr>
                <a:xfrm>
                  <a:off x="893664" y="1190737"/>
                  <a:ext cx="635495" cy="316369"/>
                </a:xfrm>
                <a:prstGeom prst="rect">
                  <a:avLst/>
                </a:prstGeom>
                <a:blipFill rotWithShape="0">
                  <a:blip r:embed="rId4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1908914" y="1217716"/>
                  <a:ext cx="1100724" cy="261610"/>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 </m:t>
                        </m:r>
                        <m:r>
                          <a:rPr lang="en-US" sz="1400" b="0" i="1" smtClean="0">
                            <a:latin typeface="Cambria Math" charset="0"/>
                            <a:ea typeface="Frutiger LT Std 45 Light" charset="0"/>
                            <a:cs typeface="Frutiger LT Std 45 Light" charset="0"/>
                          </a:rPr>
                          <m:t>𝐻</m:t>
                        </m:r>
                        <m:d>
                          <m:dPr>
                            <m:ctrlPr>
                              <a:rPr lang="en-US" sz="1400" b="0" i="1" smtClean="0">
                                <a:latin typeface="Cambria Math" charset="0"/>
                                <a:ea typeface="Frutiger LT Std 45 Light" charset="0"/>
                                <a:cs typeface="Frutiger LT Std 45 Light" charset="0"/>
                              </a:rPr>
                            </m:ctrlPr>
                          </m:dPr>
                          <m:e>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𝑅𝐵</m:t>
                                </m:r>
                              </m:sub>
                            </m:sSub>
                          </m:e>
                        </m:d>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𝐹𝑃</m:t>
                            </m:r>
                          </m:sub>
                        </m:sSub>
                      </m:oMath>
                    </m:oMathPara>
                  </a14:m>
                  <a:endParaRPr lang="en-US" sz="1400" dirty="0">
                    <a:latin typeface="Frutiger LT Std 45 Light" charset="0"/>
                    <a:ea typeface="Frutiger LT Std 45 Light" charset="0"/>
                    <a:cs typeface="Frutiger LT Std 45 Light" charset="0"/>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1908914" y="1217716"/>
                  <a:ext cx="1100724" cy="261610"/>
                </a:xfrm>
                <a:prstGeom prst="rect">
                  <a:avLst/>
                </a:prstGeom>
                <a:blipFill rotWithShape="0">
                  <a:blip r:embed="rId45"/>
                  <a:stretch>
                    <a:fillRect t="-111905" r="-6077" b="-14047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ectangle 161"/>
                <p:cNvSpPr/>
                <p:nvPr/>
              </p:nvSpPr>
              <p:spPr>
                <a:xfrm>
                  <a:off x="3089320" y="1236508"/>
                  <a:ext cx="512064" cy="21904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62" name="Rectangle 161"/>
                <p:cNvSpPr>
                  <a:spLocks noRot="1" noChangeAspect="1" noMove="1" noResize="1" noEditPoints="1" noAdjustHandles="1" noChangeArrowheads="1" noChangeShapeType="1" noTextEdit="1"/>
                </p:cNvSpPr>
                <p:nvPr/>
              </p:nvSpPr>
              <p:spPr>
                <a:xfrm>
                  <a:off x="3089320" y="1236508"/>
                  <a:ext cx="512064" cy="219040"/>
                </a:xfrm>
                <a:prstGeom prst="rect">
                  <a:avLst/>
                </a:prstGeom>
                <a:blipFill rotWithShape="0">
                  <a:blip r:embed="rId46"/>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TextBox 162"/>
                <p:cNvSpPr txBox="1"/>
                <p:nvPr/>
              </p:nvSpPr>
              <p:spPr>
                <a:xfrm>
                  <a:off x="3580842" y="1215222"/>
                  <a:ext cx="313659" cy="261610"/>
                </a:xfrm>
                <a:prstGeom prst="rect">
                  <a:avLst/>
                </a:prstGeom>
                <a:noFill/>
                <a:ln>
                  <a:noFill/>
                </a:ln>
              </p:spPr>
              <p:txBody>
                <a:bodyPr wrap="none" rtlCol="0" anchor="ctr">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163" name="TextBox 162"/>
                <p:cNvSpPr txBox="1">
                  <a:spLocks noRot="1" noChangeAspect="1" noMove="1" noResize="1" noEditPoints="1" noAdjustHandles="1" noChangeArrowheads="1" noChangeShapeType="1" noTextEdit="1"/>
                </p:cNvSpPr>
                <p:nvPr/>
              </p:nvSpPr>
              <p:spPr>
                <a:xfrm>
                  <a:off x="3580842" y="1215222"/>
                  <a:ext cx="313659" cy="261610"/>
                </a:xfrm>
                <a:prstGeom prst="rect">
                  <a:avLst/>
                </a:prstGeom>
                <a:blipFill rotWithShape="0">
                  <a:blip r:embed="rId47"/>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8847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wipe(left)">
                                      <p:cBhvr>
                                        <p:cTn id="11" dur="500"/>
                                        <p:tgtEl>
                                          <p:spTgt spid="145"/>
                                        </p:tgtEl>
                                      </p:cBhvr>
                                    </p:animEffect>
                                  </p:childTnLst>
                                </p:cTn>
                              </p:par>
                              <p:par>
                                <p:cTn id="12" presetID="22" presetClass="exit" presetSubtype="8" fill="hold" grpId="0" nodeType="withEffect">
                                  <p:stCondLst>
                                    <p:cond delay="0"/>
                                  </p:stCondLst>
                                  <p:childTnLst>
                                    <p:animEffect transition="out" filter="wipe(left)">
                                      <p:cBhvr>
                                        <p:cTn id="13" dur="500"/>
                                        <p:tgtEl>
                                          <p:spTgt spid="329"/>
                                        </p:tgtEl>
                                      </p:cBhvr>
                                    </p:animEffect>
                                    <p:set>
                                      <p:cBhvr>
                                        <p:cTn id="14" dur="1" fill="hold">
                                          <p:stCondLst>
                                            <p:cond delay="499"/>
                                          </p:stCondLst>
                                        </p:cTn>
                                        <p:tgtEl>
                                          <p:spTgt spid="3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wipe(right)">
                                      <p:cBhvr>
                                        <p:cTn id="25" dur="500"/>
                                        <p:tgtEl>
                                          <p:spTgt spid="146"/>
                                        </p:tgtEl>
                                      </p:cBhvr>
                                    </p:animEffect>
                                  </p:childTnLst>
                                </p:cTn>
                              </p:par>
                              <p:par>
                                <p:cTn id="26" presetID="22" presetClass="exit" presetSubtype="2" fill="hold" grpId="0" nodeType="withEffect">
                                  <p:stCondLst>
                                    <p:cond delay="0"/>
                                  </p:stCondLst>
                                  <p:childTnLst>
                                    <p:animEffect transition="out" filter="wipe(right)">
                                      <p:cBhvr>
                                        <p:cTn id="27" dur="500"/>
                                        <p:tgtEl>
                                          <p:spTgt spid="381"/>
                                        </p:tgtEl>
                                      </p:cBhvr>
                                    </p:animEffect>
                                    <p:set>
                                      <p:cBhvr>
                                        <p:cTn id="28" dur="1" fill="hold">
                                          <p:stCondLst>
                                            <p:cond delay="499"/>
                                          </p:stCondLst>
                                        </p:cTn>
                                        <p:tgtEl>
                                          <p:spTgt spid="38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wipe(up)">
                                      <p:cBhvr>
                                        <p:cTn id="39" dur="500"/>
                                        <p:tgtEl>
                                          <p:spTgt spid="147"/>
                                        </p:tgtEl>
                                      </p:cBhvr>
                                    </p:animEffect>
                                  </p:childTnLst>
                                </p:cTn>
                              </p:par>
                              <p:par>
                                <p:cTn id="40" presetID="22" presetClass="exit" presetSubtype="1" fill="hold" grpId="0" nodeType="withEffect">
                                  <p:stCondLst>
                                    <p:cond delay="0"/>
                                  </p:stCondLst>
                                  <p:childTnLst>
                                    <p:animEffect transition="out" filter="wipe(up)">
                                      <p:cBhvr>
                                        <p:cTn id="41" dur="500"/>
                                        <p:tgtEl>
                                          <p:spTgt spid="386"/>
                                        </p:tgtEl>
                                      </p:cBhvr>
                                    </p:animEffect>
                                    <p:set>
                                      <p:cBhvr>
                                        <p:cTn id="42" dur="1" fill="hold">
                                          <p:stCondLst>
                                            <p:cond delay="499"/>
                                          </p:stCondLst>
                                        </p:cTn>
                                        <p:tgtEl>
                                          <p:spTgt spid="38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8"/>
                                        </p:tgtEl>
                                        <p:attrNameLst>
                                          <p:attrName>style.visibility</p:attrName>
                                        </p:attrNameLst>
                                      </p:cBhvr>
                                      <p:to>
                                        <p:strVal val="visible"/>
                                      </p:to>
                                    </p:set>
                                    <p:animEffect transition="in" filter="wipe(down)">
                                      <p:cBhvr>
                                        <p:cTn id="53" dur="500"/>
                                        <p:tgtEl>
                                          <p:spTgt spid="148"/>
                                        </p:tgtEl>
                                      </p:cBhvr>
                                    </p:animEffect>
                                  </p:childTnLst>
                                </p:cTn>
                              </p:par>
                              <p:par>
                                <p:cTn id="54" presetID="22" presetClass="exit" presetSubtype="4" fill="hold" grpId="0" nodeType="withEffect">
                                  <p:stCondLst>
                                    <p:cond delay="0"/>
                                  </p:stCondLst>
                                  <p:childTnLst>
                                    <p:animEffect transition="out" filter="wipe(down)">
                                      <p:cBhvr>
                                        <p:cTn id="55" dur="500"/>
                                        <p:tgtEl>
                                          <p:spTgt spid="389"/>
                                        </p:tgtEl>
                                      </p:cBhvr>
                                    </p:animEffect>
                                    <p:set>
                                      <p:cBhvr>
                                        <p:cTn id="56" dur="1" fill="hold">
                                          <p:stCondLst>
                                            <p:cond delay="499"/>
                                          </p:stCondLst>
                                        </p:cTn>
                                        <p:tgtEl>
                                          <p:spTgt spid="3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P spid="146" grpId="0" animBg="1"/>
      <p:bldP spid="389" grpId="0" animBg="1"/>
      <p:bldP spid="148" grpId="0" animBg="1"/>
      <p:bldP spid="329" grpId="0" animBg="1"/>
      <p:bldP spid="145" grpId="0" animBg="1"/>
      <p:bldP spid="386" grpId="0" animBg="1"/>
      <p:bldP spid="1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20096" y="2880360"/>
            <a:ext cx="4053173" cy="3190112"/>
            <a:chOff x="2720096" y="2880360"/>
            <a:chExt cx="4053173" cy="3190112"/>
          </a:xfrm>
        </p:grpSpPr>
        <p:grpSp>
          <p:nvGrpSpPr>
            <p:cNvPr id="148" name="Group 147"/>
            <p:cNvGrpSpPr/>
            <p:nvPr/>
          </p:nvGrpSpPr>
          <p:grpSpPr>
            <a:xfrm>
              <a:off x="2720096" y="2880360"/>
              <a:ext cx="224566" cy="3190105"/>
              <a:chOff x="2720096" y="2880360"/>
              <a:chExt cx="224566" cy="3190105"/>
            </a:xfrm>
            <a:noFill/>
          </p:grpSpPr>
          <p:sp>
            <p:nvSpPr>
              <p:cNvPr id="149" name="Rectangle 148"/>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50" name="Rectangle 149"/>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51" name="Rectangle 150"/>
              <p:cNvSpPr/>
              <p:nvPr/>
            </p:nvSpPr>
            <p:spPr>
              <a:xfrm>
                <a:off x="272009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52" name="Rectangle 151"/>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53" name="Rectangle 152"/>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54" name="Rectangle 153"/>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55" name="Rectangle 154"/>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56" name="Rectangle 155"/>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57" name="Rectangle 156"/>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sp>
          <p:nvSpPr>
            <p:cNvPr id="146" name="Freeform 145"/>
            <p:cNvSpPr/>
            <p:nvPr/>
          </p:nvSpPr>
          <p:spPr>
            <a:xfrm>
              <a:off x="4009046" y="2880362"/>
              <a:ext cx="2764223" cy="3190110"/>
            </a:xfrm>
            <a:custGeom>
              <a:avLst/>
              <a:gdLst>
                <a:gd name="connsiteX0" fmla="*/ 1285758 w 2764223"/>
                <a:gd name="connsiteY0" fmla="*/ 3007459 h 3190110"/>
                <a:gd name="connsiteX1" fmla="*/ 1468284 w 2764223"/>
                <a:gd name="connsiteY1" fmla="*/ 3007459 h 3190110"/>
                <a:gd name="connsiteX2" fmla="*/ 1468284 w 2764223"/>
                <a:gd name="connsiteY2" fmla="*/ 3190110 h 3190110"/>
                <a:gd name="connsiteX3" fmla="*/ 1285758 w 2764223"/>
                <a:gd name="connsiteY3" fmla="*/ 3190110 h 3190110"/>
                <a:gd name="connsiteX4" fmla="*/ 1 w 2764223"/>
                <a:gd name="connsiteY4" fmla="*/ 3007459 h 3190110"/>
                <a:gd name="connsiteX5" fmla="*/ 182527 w 2764223"/>
                <a:gd name="connsiteY5" fmla="*/ 3007459 h 3190110"/>
                <a:gd name="connsiteX6" fmla="*/ 182527 w 2764223"/>
                <a:gd name="connsiteY6" fmla="*/ 3190110 h 3190110"/>
                <a:gd name="connsiteX7" fmla="*/ 1 w 2764223"/>
                <a:gd name="connsiteY7" fmla="*/ 3190110 h 3190110"/>
                <a:gd name="connsiteX8" fmla="*/ 2581697 w 2764223"/>
                <a:gd name="connsiteY8" fmla="*/ 3007454 h 3190110"/>
                <a:gd name="connsiteX9" fmla="*/ 2764223 w 2764223"/>
                <a:gd name="connsiteY9" fmla="*/ 3007454 h 3190110"/>
                <a:gd name="connsiteX10" fmla="*/ 2764223 w 2764223"/>
                <a:gd name="connsiteY10" fmla="*/ 3190105 h 3190110"/>
                <a:gd name="connsiteX11" fmla="*/ 2581697 w 2764223"/>
                <a:gd name="connsiteY11" fmla="*/ 3190105 h 3190110"/>
                <a:gd name="connsiteX12" fmla="*/ 1285758 w 2764223"/>
                <a:gd name="connsiteY12" fmla="*/ 2792639 h 3190110"/>
                <a:gd name="connsiteX13" fmla="*/ 1468284 w 2764223"/>
                <a:gd name="connsiteY13" fmla="*/ 2792639 h 3190110"/>
                <a:gd name="connsiteX14" fmla="*/ 1468284 w 2764223"/>
                <a:gd name="connsiteY14" fmla="*/ 2975290 h 3190110"/>
                <a:gd name="connsiteX15" fmla="*/ 1285758 w 2764223"/>
                <a:gd name="connsiteY15" fmla="*/ 2975290 h 3190110"/>
                <a:gd name="connsiteX16" fmla="*/ 1 w 2764223"/>
                <a:gd name="connsiteY16" fmla="*/ 2792639 h 3190110"/>
                <a:gd name="connsiteX17" fmla="*/ 182527 w 2764223"/>
                <a:gd name="connsiteY17" fmla="*/ 2792639 h 3190110"/>
                <a:gd name="connsiteX18" fmla="*/ 182527 w 2764223"/>
                <a:gd name="connsiteY18" fmla="*/ 2975290 h 3190110"/>
                <a:gd name="connsiteX19" fmla="*/ 1 w 2764223"/>
                <a:gd name="connsiteY19" fmla="*/ 2975290 h 3190110"/>
                <a:gd name="connsiteX20" fmla="*/ 2581697 w 2764223"/>
                <a:gd name="connsiteY20" fmla="*/ 2792634 h 3190110"/>
                <a:gd name="connsiteX21" fmla="*/ 2764223 w 2764223"/>
                <a:gd name="connsiteY21" fmla="*/ 2792634 h 3190110"/>
                <a:gd name="connsiteX22" fmla="*/ 2764223 w 2764223"/>
                <a:gd name="connsiteY22" fmla="*/ 2975285 h 3190110"/>
                <a:gd name="connsiteX23" fmla="*/ 2581697 w 2764223"/>
                <a:gd name="connsiteY23" fmla="*/ 2975285 h 3190110"/>
                <a:gd name="connsiteX24" fmla="*/ 1285758 w 2764223"/>
                <a:gd name="connsiteY24" fmla="*/ 2577821 h 3190110"/>
                <a:gd name="connsiteX25" fmla="*/ 1468284 w 2764223"/>
                <a:gd name="connsiteY25" fmla="*/ 2577821 h 3190110"/>
                <a:gd name="connsiteX26" fmla="*/ 1468284 w 2764223"/>
                <a:gd name="connsiteY26" fmla="*/ 2760472 h 3190110"/>
                <a:gd name="connsiteX27" fmla="*/ 1285758 w 2764223"/>
                <a:gd name="connsiteY27" fmla="*/ 2760472 h 3190110"/>
                <a:gd name="connsiteX28" fmla="*/ 1 w 2764223"/>
                <a:gd name="connsiteY28" fmla="*/ 2577821 h 3190110"/>
                <a:gd name="connsiteX29" fmla="*/ 182527 w 2764223"/>
                <a:gd name="connsiteY29" fmla="*/ 2577821 h 3190110"/>
                <a:gd name="connsiteX30" fmla="*/ 182527 w 2764223"/>
                <a:gd name="connsiteY30" fmla="*/ 2760472 h 3190110"/>
                <a:gd name="connsiteX31" fmla="*/ 1 w 2764223"/>
                <a:gd name="connsiteY31" fmla="*/ 2760472 h 3190110"/>
                <a:gd name="connsiteX32" fmla="*/ 2581697 w 2764223"/>
                <a:gd name="connsiteY32" fmla="*/ 2577816 h 3190110"/>
                <a:gd name="connsiteX33" fmla="*/ 2764223 w 2764223"/>
                <a:gd name="connsiteY33" fmla="*/ 2577816 h 3190110"/>
                <a:gd name="connsiteX34" fmla="*/ 2764223 w 2764223"/>
                <a:gd name="connsiteY34" fmla="*/ 2760467 h 3190110"/>
                <a:gd name="connsiteX35" fmla="*/ 2581697 w 2764223"/>
                <a:gd name="connsiteY35" fmla="*/ 2760467 h 3190110"/>
                <a:gd name="connsiteX36" fmla="*/ 1285757 w 2764223"/>
                <a:gd name="connsiteY36" fmla="*/ 1718549 h 3190110"/>
                <a:gd name="connsiteX37" fmla="*/ 1468283 w 2764223"/>
                <a:gd name="connsiteY37" fmla="*/ 1718549 h 3190110"/>
                <a:gd name="connsiteX38" fmla="*/ 1468283 w 2764223"/>
                <a:gd name="connsiteY38" fmla="*/ 1901200 h 3190110"/>
                <a:gd name="connsiteX39" fmla="*/ 1285757 w 2764223"/>
                <a:gd name="connsiteY39" fmla="*/ 1901200 h 3190110"/>
                <a:gd name="connsiteX40" fmla="*/ 0 w 2764223"/>
                <a:gd name="connsiteY40" fmla="*/ 1718549 h 3190110"/>
                <a:gd name="connsiteX41" fmla="*/ 182526 w 2764223"/>
                <a:gd name="connsiteY41" fmla="*/ 1718549 h 3190110"/>
                <a:gd name="connsiteX42" fmla="*/ 182526 w 2764223"/>
                <a:gd name="connsiteY42" fmla="*/ 1901200 h 3190110"/>
                <a:gd name="connsiteX43" fmla="*/ 0 w 2764223"/>
                <a:gd name="connsiteY43" fmla="*/ 1901200 h 3190110"/>
                <a:gd name="connsiteX44" fmla="*/ 2581696 w 2764223"/>
                <a:gd name="connsiteY44" fmla="*/ 1718544 h 3190110"/>
                <a:gd name="connsiteX45" fmla="*/ 2764222 w 2764223"/>
                <a:gd name="connsiteY45" fmla="*/ 1718544 h 3190110"/>
                <a:gd name="connsiteX46" fmla="*/ 2764222 w 2764223"/>
                <a:gd name="connsiteY46" fmla="*/ 1901195 h 3190110"/>
                <a:gd name="connsiteX47" fmla="*/ 2581696 w 2764223"/>
                <a:gd name="connsiteY47" fmla="*/ 1901195 h 3190110"/>
                <a:gd name="connsiteX48" fmla="*/ 1285757 w 2764223"/>
                <a:gd name="connsiteY48" fmla="*/ 1503731 h 3190110"/>
                <a:gd name="connsiteX49" fmla="*/ 1468283 w 2764223"/>
                <a:gd name="connsiteY49" fmla="*/ 1503731 h 3190110"/>
                <a:gd name="connsiteX50" fmla="*/ 1468283 w 2764223"/>
                <a:gd name="connsiteY50" fmla="*/ 1686382 h 3190110"/>
                <a:gd name="connsiteX51" fmla="*/ 1285757 w 2764223"/>
                <a:gd name="connsiteY51" fmla="*/ 1686382 h 3190110"/>
                <a:gd name="connsiteX52" fmla="*/ 0 w 2764223"/>
                <a:gd name="connsiteY52" fmla="*/ 1503731 h 3190110"/>
                <a:gd name="connsiteX53" fmla="*/ 182526 w 2764223"/>
                <a:gd name="connsiteY53" fmla="*/ 1503731 h 3190110"/>
                <a:gd name="connsiteX54" fmla="*/ 182526 w 2764223"/>
                <a:gd name="connsiteY54" fmla="*/ 1686382 h 3190110"/>
                <a:gd name="connsiteX55" fmla="*/ 0 w 2764223"/>
                <a:gd name="connsiteY55" fmla="*/ 1686382 h 3190110"/>
                <a:gd name="connsiteX56" fmla="*/ 2581696 w 2764223"/>
                <a:gd name="connsiteY56" fmla="*/ 1503726 h 3190110"/>
                <a:gd name="connsiteX57" fmla="*/ 2764222 w 2764223"/>
                <a:gd name="connsiteY57" fmla="*/ 1503726 h 3190110"/>
                <a:gd name="connsiteX58" fmla="*/ 2764222 w 2764223"/>
                <a:gd name="connsiteY58" fmla="*/ 1686377 h 3190110"/>
                <a:gd name="connsiteX59" fmla="*/ 2581696 w 2764223"/>
                <a:gd name="connsiteY59" fmla="*/ 1686377 h 3190110"/>
                <a:gd name="connsiteX60" fmla="*/ 1285757 w 2764223"/>
                <a:gd name="connsiteY60" fmla="*/ 1288913 h 3190110"/>
                <a:gd name="connsiteX61" fmla="*/ 1468283 w 2764223"/>
                <a:gd name="connsiteY61" fmla="*/ 1288913 h 3190110"/>
                <a:gd name="connsiteX62" fmla="*/ 1468283 w 2764223"/>
                <a:gd name="connsiteY62" fmla="*/ 1471564 h 3190110"/>
                <a:gd name="connsiteX63" fmla="*/ 1285757 w 2764223"/>
                <a:gd name="connsiteY63" fmla="*/ 1471564 h 3190110"/>
                <a:gd name="connsiteX64" fmla="*/ 0 w 2764223"/>
                <a:gd name="connsiteY64" fmla="*/ 1288913 h 3190110"/>
                <a:gd name="connsiteX65" fmla="*/ 182526 w 2764223"/>
                <a:gd name="connsiteY65" fmla="*/ 1288913 h 3190110"/>
                <a:gd name="connsiteX66" fmla="*/ 182526 w 2764223"/>
                <a:gd name="connsiteY66" fmla="*/ 1471564 h 3190110"/>
                <a:gd name="connsiteX67" fmla="*/ 0 w 2764223"/>
                <a:gd name="connsiteY67" fmla="*/ 1471564 h 3190110"/>
                <a:gd name="connsiteX68" fmla="*/ 2581696 w 2764223"/>
                <a:gd name="connsiteY68" fmla="*/ 1288908 h 3190110"/>
                <a:gd name="connsiteX69" fmla="*/ 2764222 w 2764223"/>
                <a:gd name="connsiteY69" fmla="*/ 1288908 h 3190110"/>
                <a:gd name="connsiteX70" fmla="*/ 2764222 w 2764223"/>
                <a:gd name="connsiteY70" fmla="*/ 1471559 h 3190110"/>
                <a:gd name="connsiteX71" fmla="*/ 2581696 w 2764223"/>
                <a:gd name="connsiteY71" fmla="*/ 1471559 h 3190110"/>
                <a:gd name="connsiteX72" fmla="*/ 1285758 w 2764223"/>
                <a:gd name="connsiteY72" fmla="*/ 429641 h 3190110"/>
                <a:gd name="connsiteX73" fmla="*/ 1468284 w 2764223"/>
                <a:gd name="connsiteY73" fmla="*/ 429641 h 3190110"/>
                <a:gd name="connsiteX74" fmla="*/ 1468284 w 2764223"/>
                <a:gd name="connsiteY74" fmla="*/ 612292 h 3190110"/>
                <a:gd name="connsiteX75" fmla="*/ 1285758 w 2764223"/>
                <a:gd name="connsiteY75" fmla="*/ 612292 h 3190110"/>
                <a:gd name="connsiteX76" fmla="*/ 1 w 2764223"/>
                <a:gd name="connsiteY76" fmla="*/ 429641 h 3190110"/>
                <a:gd name="connsiteX77" fmla="*/ 182527 w 2764223"/>
                <a:gd name="connsiteY77" fmla="*/ 429641 h 3190110"/>
                <a:gd name="connsiteX78" fmla="*/ 182527 w 2764223"/>
                <a:gd name="connsiteY78" fmla="*/ 612292 h 3190110"/>
                <a:gd name="connsiteX79" fmla="*/ 1 w 2764223"/>
                <a:gd name="connsiteY79" fmla="*/ 612292 h 3190110"/>
                <a:gd name="connsiteX80" fmla="*/ 2581697 w 2764223"/>
                <a:gd name="connsiteY80" fmla="*/ 429636 h 3190110"/>
                <a:gd name="connsiteX81" fmla="*/ 2764223 w 2764223"/>
                <a:gd name="connsiteY81" fmla="*/ 429636 h 3190110"/>
                <a:gd name="connsiteX82" fmla="*/ 2764223 w 2764223"/>
                <a:gd name="connsiteY82" fmla="*/ 612287 h 3190110"/>
                <a:gd name="connsiteX83" fmla="*/ 2581697 w 2764223"/>
                <a:gd name="connsiteY83" fmla="*/ 612287 h 3190110"/>
                <a:gd name="connsiteX84" fmla="*/ 1285758 w 2764223"/>
                <a:gd name="connsiteY84" fmla="*/ 214823 h 3190110"/>
                <a:gd name="connsiteX85" fmla="*/ 1468284 w 2764223"/>
                <a:gd name="connsiteY85" fmla="*/ 214823 h 3190110"/>
                <a:gd name="connsiteX86" fmla="*/ 1468284 w 2764223"/>
                <a:gd name="connsiteY86" fmla="*/ 397474 h 3190110"/>
                <a:gd name="connsiteX87" fmla="*/ 1285758 w 2764223"/>
                <a:gd name="connsiteY87" fmla="*/ 397474 h 3190110"/>
                <a:gd name="connsiteX88" fmla="*/ 1 w 2764223"/>
                <a:gd name="connsiteY88" fmla="*/ 214823 h 3190110"/>
                <a:gd name="connsiteX89" fmla="*/ 182527 w 2764223"/>
                <a:gd name="connsiteY89" fmla="*/ 214823 h 3190110"/>
                <a:gd name="connsiteX90" fmla="*/ 182527 w 2764223"/>
                <a:gd name="connsiteY90" fmla="*/ 397474 h 3190110"/>
                <a:gd name="connsiteX91" fmla="*/ 1 w 2764223"/>
                <a:gd name="connsiteY91" fmla="*/ 397474 h 3190110"/>
                <a:gd name="connsiteX92" fmla="*/ 2581697 w 2764223"/>
                <a:gd name="connsiteY92" fmla="*/ 214818 h 3190110"/>
                <a:gd name="connsiteX93" fmla="*/ 2764223 w 2764223"/>
                <a:gd name="connsiteY93" fmla="*/ 214818 h 3190110"/>
                <a:gd name="connsiteX94" fmla="*/ 2764223 w 2764223"/>
                <a:gd name="connsiteY94" fmla="*/ 397469 h 3190110"/>
                <a:gd name="connsiteX95" fmla="*/ 2581697 w 2764223"/>
                <a:gd name="connsiteY95" fmla="*/ 397469 h 3190110"/>
                <a:gd name="connsiteX96" fmla="*/ 1285758 w 2764223"/>
                <a:gd name="connsiteY96" fmla="*/ 5 h 3190110"/>
                <a:gd name="connsiteX97" fmla="*/ 1468284 w 2764223"/>
                <a:gd name="connsiteY97" fmla="*/ 5 h 3190110"/>
                <a:gd name="connsiteX98" fmla="*/ 1468284 w 2764223"/>
                <a:gd name="connsiteY98" fmla="*/ 182656 h 3190110"/>
                <a:gd name="connsiteX99" fmla="*/ 1285758 w 2764223"/>
                <a:gd name="connsiteY99" fmla="*/ 182656 h 3190110"/>
                <a:gd name="connsiteX100" fmla="*/ 1 w 2764223"/>
                <a:gd name="connsiteY100" fmla="*/ 5 h 3190110"/>
                <a:gd name="connsiteX101" fmla="*/ 182527 w 2764223"/>
                <a:gd name="connsiteY101" fmla="*/ 5 h 3190110"/>
                <a:gd name="connsiteX102" fmla="*/ 182527 w 2764223"/>
                <a:gd name="connsiteY102" fmla="*/ 182656 h 3190110"/>
                <a:gd name="connsiteX103" fmla="*/ 1 w 2764223"/>
                <a:gd name="connsiteY103" fmla="*/ 182656 h 3190110"/>
                <a:gd name="connsiteX104" fmla="*/ 2581697 w 2764223"/>
                <a:gd name="connsiteY104" fmla="*/ 0 h 3190110"/>
                <a:gd name="connsiteX105" fmla="*/ 2764223 w 2764223"/>
                <a:gd name="connsiteY105" fmla="*/ 0 h 3190110"/>
                <a:gd name="connsiteX106" fmla="*/ 2764223 w 2764223"/>
                <a:gd name="connsiteY106" fmla="*/ 182651 h 3190110"/>
                <a:gd name="connsiteX107" fmla="*/ 2581697 w 2764223"/>
                <a:gd name="connsiteY107" fmla="*/ 182651 h 319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64223" h="3190110">
                  <a:moveTo>
                    <a:pt x="1285758" y="3007459"/>
                  </a:moveTo>
                  <a:lnTo>
                    <a:pt x="1468284" y="3007459"/>
                  </a:lnTo>
                  <a:lnTo>
                    <a:pt x="1468284" y="3190110"/>
                  </a:lnTo>
                  <a:lnTo>
                    <a:pt x="1285758" y="3190110"/>
                  </a:lnTo>
                  <a:close/>
                  <a:moveTo>
                    <a:pt x="1" y="3007459"/>
                  </a:moveTo>
                  <a:lnTo>
                    <a:pt x="182527" y="3007459"/>
                  </a:lnTo>
                  <a:lnTo>
                    <a:pt x="182527" y="3190110"/>
                  </a:lnTo>
                  <a:lnTo>
                    <a:pt x="1" y="3190110"/>
                  </a:lnTo>
                  <a:close/>
                  <a:moveTo>
                    <a:pt x="2581697" y="3007454"/>
                  </a:moveTo>
                  <a:lnTo>
                    <a:pt x="2764223" y="3007454"/>
                  </a:lnTo>
                  <a:lnTo>
                    <a:pt x="2764223" y="3190105"/>
                  </a:lnTo>
                  <a:lnTo>
                    <a:pt x="2581697" y="3190105"/>
                  </a:lnTo>
                  <a:close/>
                  <a:moveTo>
                    <a:pt x="1285758" y="2792639"/>
                  </a:moveTo>
                  <a:lnTo>
                    <a:pt x="1468284" y="2792639"/>
                  </a:lnTo>
                  <a:lnTo>
                    <a:pt x="1468284" y="2975290"/>
                  </a:lnTo>
                  <a:lnTo>
                    <a:pt x="1285758" y="2975290"/>
                  </a:lnTo>
                  <a:close/>
                  <a:moveTo>
                    <a:pt x="1" y="2792639"/>
                  </a:moveTo>
                  <a:lnTo>
                    <a:pt x="182527" y="2792639"/>
                  </a:lnTo>
                  <a:lnTo>
                    <a:pt x="182527" y="2975290"/>
                  </a:lnTo>
                  <a:lnTo>
                    <a:pt x="1" y="2975290"/>
                  </a:lnTo>
                  <a:close/>
                  <a:moveTo>
                    <a:pt x="2581697" y="2792634"/>
                  </a:moveTo>
                  <a:lnTo>
                    <a:pt x="2764223" y="2792634"/>
                  </a:lnTo>
                  <a:lnTo>
                    <a:pt x="2764223" y="2975285"/>
                  </a:lnTo>
                  <a:lnTo>
                    <a:pt x="2581697" y="2975285"/>
                  </a:lnTo>
                  <a:close/>
                  <a:moveTo>
                    <a:pt x="1285758" y="2577821"/>
                  </a:moveTo>
                  <a:lnTo>
                    <a:pt x="1468284" y="2577821"/>
                  </a:lnTo>
                  <a:lnTo>
                    <a:pt x="1468284" y="2760472"/>
                  </a:lnTo>
                  <a:lnTo>
                    <a:pt x="1285758" y="2760472"/>
                  </a:lnTo>
                  <a:close/>
                  <a:moveTo>
                    <a:pt x="1" y="2577821"/>
                  </a:moveTo>
                  <a:lnTo>
                    <a:pt x="182527" y="2577821"/>
                  </a:lnTo>
                  <a:lnTo>
                    <a:pt x="182527" y="2760472"/>
                  </a:lnTo>
                  <a:lnTo>
                    <a:pt x="1" y="2760472"/>
                  </a:lnTo>
                  <a:close/>
                  <a:moveTo>
                    <a:pt x="2581697" y="2577816"/>
                  </a:moveTo>
                  <a:lnTo>
                    <a:pt x="2764223" y="2577816"/>
                  </a:lnTo>
                  <a:lnTo>
                    <a:pt x="2764223" y="2760467"/>
                  </a:lnTo>
                  <a:lnTo>
                    <a:pt x="2581697" y="2760467"/>
                  </a:lnTo>
                  <a:close/>
                  <a:moveTo>
                    <a:pt x="1285757" y="1718549"/>
                  </a:moveTo>
                  <a:lnTo>
                    <a:pt x="1468283" y="1718549"/>
                  </a:lnTo>
                  <a:lnTo>
                    <a:pt x="1468283" y="1901200"/>
                  </a:lnTo>
                  <a:lnTo>
                    <a:pt x="1285757" y="1901200"/>
                  </a:lnTo>
                  <a:close/>
                  <a:moveTo>
                    <a:pt x="0" y="1718549"/>
                  </a:moveTo>
                  <a:lnTo>
                    <a:pt x="182526" y="1718549"/>
                  </a:lnTo>
                  <a:lnTo>
                    <a:pt x="182526" y="1901200"/>
                  </a:lnTo>
                  <a:lnTo>
                    <a:pt x="0" y="1901200"/>
                  </a:lnTo>
                  <a:close/>
                  <a:moveTo>
                    <a:pt x="2581696" y="1718544"/>
                  </a:moveTo>
                  <a:lnTo>
                    <a:pt x="2764222" y="1718544"/>
                  </a:lnTo>
                  <a:lnTo>
                    <a:pt x="2764222" y="1901195"/>
                  </a:lnTo>
                  <a:lnTo>
                    <a:pt x="2581696" y="1901195"/>
                  </a:lnTo>
                  <a:close/>
                  <a:moveTo>
                    <a:pt x="1285757" y="1503731"/>
                  </a:moveTo>
                  <a:lnTo>
                    <a:pt x="1468283" y="1503731"/>
                  </a:lnTo>
                  <a:lnTo>
                    <a:pt x="1468283" y="1686382"/>
                  </a:lnTo>
                  <a:lnTo>
                    <a:pt x="1285757" y="1686382"/>
                  </a:lnTo>
                  <a:close/>
                  <a:moveTo>
                    <a:pt x="0" y="1503731"/>
                  </a:moveTo>
                  <a:lnTo>
                    <a:pt x="182526" y="1503731"/>
                  </a:lnTo>
                  <a:lnTo>
                    <a:pt x="182526" y="1686382"/>
                  </a:lnTo>
                  <a:lnTo>
                    <a:pt x="0" y="1686382"/>
                  </a:lnTo>
                  <a:close/>
                  <a:moveTo>
                    <a:pt x="2581696" y="1503726"/>
                  </a:moveTo>
                  <a:lnTo>
                    <a:pt x="2764222" y="1503726"/>
                  </a:lnTo>
                  <a:lnTo>
                    <a:pt x="2764222" y="1686377"/>
                  </a:lnTo>
                  <a:lnTo>
                    <a:pt x="2581696" y="1686377"/>
                  </a:lnTo>
                  <a:close/>
                  <a:moveTo>
                    <a:pt x="1285757" y="1288913"/>
                  </a:moveTo>
                  <a:lnTo>
                    <a:pt x="1468283" y="1288913"/>
                  </a:lnTo>
                  <a:lnTo>
                    <a:pt x="1468283" y="1471564"/>
                  </a:lnTo>
                  <a:lnTo>
                    <a:pt x="1285757" y="1471564"/>
                  </a:lnTo>
                  <a:close/>
                  <a:moveTo>
                    <a:pt x="0" y="1288913"/>
                  </a:moveTo>
                  <a:lnTo>
                    <a:pt x="182526" y="1288913"/>
                  </a:lnTo>
                  <a:lnTo>
                    <a:pt x="182526" y="1471564"/>
                  </a:lnTo>
                  <a:lnTo>
                    <a:pt x="0" y="1471564"/>
                  </a:lnTo>
                  <a:close/>
                  <a:moveTo>
                    <a:pt x="2581696" y="1288908"/>
                  </a:moveTo>
                  <a:lnTo>
                    <a:pt x="2764222" y="1288908"/>
                  </a:lnTo>
                  <a:lnTo>
                    <a:pt x="2764222" y="1471559"/>
                  </a:lnTo>
                  <a:lnTo>
                    <a:pt x="2581696" y="1471559"/>
                  </a:lnTo>
                  <a:close/>
                  <a:moveTo>
                    <a:pt x="1285758" y="429641"/>
                  </a:moveTo>
                  <a:lnTo>
                    <a:pt x="1468284" y="429641"/>
                  </a:lnTo>
                  <a:lnTo>
                    <a:pt x="1468284" y="612292"/>
                  </a:lnTo>
                  <a:lnTo>
                    <a:pt x="1285758" y="612292"/>
                  </a:lnTo>
                  <a:close/>
                  <a:moveTo>
                    <a:pt x="1" y="429641"/>
                  </a:moveTo>
                  <a:lnTo>
                    <a:pt x="182527" y="429641"/>
                  </a:lnTo>
                  <a:lnTo>
                    <a:pt x="182527" y="612292"/>
                  </a:lnTo>
                  <a:lnTo>
                    <a:pt x="1" y="612292"/>
                  </a:lnTo>
                  <a:close/>
                  <a:moveTo>
                    <a:pt x="2581697" y="429636"/>
                  </a:moveTo>
                  <a:lnTo>
                    <a:pt x="2764223" y="429636"/>
                  </a:lnTo>
                  <a:lnTo>
                    <a:pt x="2764223" y="612287"/>
                  </a:lnTo>
                  <a:lnTo>
                    <a:pt x="2581697" y="612287"/>
                  </a:lnTo>
                  <a:close/>
                  <a:moveTo>
                    <a:pt x="1285758" y="214823"/>
                  </a:moveTo>
                  <a:lnTo>
                    <a:pt x="1468284" y="214823"/>
                  </a:lnTo>
                  <a:lnTo>
                    <a:pt x="1468284" y="397474"/>
                  </a:lnTo>
                  <a:lnTo>
                    <a:pt x="1285758" y="397474"/>
                  </a:lnTo>
                  <a:close/>
                  <a:moveTo>
                    <a:pt x="1" y="214823"/>
                  </a:moveTo>
                  <a:lnTo>
                    <a:pt x="182527" y="214823"/>
                  </a:lnTo>
                  <a:lnTo>
                    <a:pt x="182527" y="397474"/>
                  </a:lnTo>
                  <a:lnTo>
                    <a:pt x="1" y="397474"/>
                  </a:lnTo>
                  <a:close/>
                  <a:moveTo>
                    <a:pt x="2581697" y="214818"/>
                  </a:moveTo>
                  <a:lnTo>
                    <a:pt x="2764223" y="214818"/>
                  </a:lnTo>
                  <a:lnTo>
                    <a:pt x="2764223" y="397469"/>
                  </a:lnTo>
                  <a:lnTo>
                    <a:pt x="2581697" y="397469"/>
                  </a:lnTo>
                  <a:close/>
                  <a:moveTo>
                    <a:pt x="1285758" y="5"/>
                  </a:moveTo>
                  <a:lnTo>
                    <a:pt x="1468284" y="5"/>
                  </a:lnTo>
                  <a:lnTo>
                    <a:pt x="1468284" y="182656"/>
                  </a:lnTo>
                  <a:lnTo>
                    <a:pt x="1285758" y="182656"/>
                  </a:lnTo>
                  <a:close/>
                  <a:moveTo>
                    <a:pt x="1" y="5"/>
                  </a:moveTo>
                  <a:lnTo>
                    <a:pt x="182527" y="5"/>
                  </a:lnTo>
                  <a:lnTo>
                    <a:pt x="182527" y="182656"/>
                  </a:lnTo>
                  <a:lnTo>
                    <a:pt x="1" y="182656"/>
                  </a:lnTo>
                  <a:close/>
                  <a:moveTo>
                    <a:pt x="2581697" y="0"/>
                  </a:moveTo>
                  <a:lnTo>
                    <a:pt x="2764223" y="0"/>
                  </a:lnTo>
                  <a:lnTo>
                    <a:pt x="2764223" y="182651"/>
                  </a:lnTo>
                  <a:lnTo>
                    <a:pt x="2581697" y="182651"/>
                  </a:lnTo>
                  <a:close/>
                </a:path>
              </a:pathLst>
            </a:cu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grpSp>
      <p:sp>
        <p:nvSpPr>
          <p:cNvPr id="191" name="Freeform 190"/>
          <p:cNvSpPr/>
          <p:nvPr/>
        </p:nvSpPr>
        <p:spPr>
          <a:xfrm>
            <a:off x="2971800" y="3912410"/>
            <a:ext cx="3190079" cy="2760469"/>
          </a:xfrm>
          <a:custGeom>
            <a:avLst/>
            <a:gdLst>
              <a:gd name="connsiteX0" fmla="*/ 1718601 w 3190079"/>
              <a:gd name="connsiteY0" fmla="*/ 2577818 h 2760469"/>
              <a:gd name="connsiteX1" fmla="*/ 1901127 w 3190079"/>
              <a:gd name="connsiteY1" fmla="*/ 2577818 h 2760469"/>
              <a:gd name="connsiteX2" fmla="*/ 1901127 w 3190079"/>
              <a:gd name="connsiteY2" fmla="*/ 2760469 h 2760469"/>
              <a:gd name="connsiteX3" fmla="*/ 1718601 w 3190079"/>
              <a:gd name="connsiteY3" fmla="*/ 2760469 h 2760469"/>
              <a:gd name="connsiteX4" fmla="*/ 1503776 w 3190079"/>
              <a:gd name="connsiteY4" fmla="*/ 2577818 h 2760469"/>
              <a:gd name="connsiteX5" fmla="*/ 1686302 w 3190079"/>
              <a:gd name="connsiteY5" fmla="*/ 2577818 h 2760469"/>
              <a:gd name="connsiteX6" fmla="*/ 1686302 w 3190079"/>
              <a:gd name="connsiteY6" fmla="*/ 2760469 h 2760469"/>
              <a:gd name="connsiteX7" fmla="*/ 1503776 w 3190079"/>
              <a:gd name="connsiteY7" fmla="*/ 2760469 h 2760469"/>
              <a:gd name="connsiteX8" fmla="*/ 1288951 w 3190079"/>
              <a:gd name="connsiteY8" fmla="*/ 2577818 h 2760469"/>
              <a:gd name="connsiteX9" fmla="*/ 1471477 w 3190079"/>
              <a:gd name="connsiteY9" fmla="*/ 2577818 h 2760469"/>
              <a:gd name="connsiteX10" fmla="*/ 1471477 w 3190079"/>
              <a:gd name="connsiteY10" fmla="*/ 2760469 h 2760469"/>
              <a:gd name="connsiteX11" fmla="*/ 1288951 w 3190079"/>
              <a:gd name="connsiteY11" fmla="*/ 2760469 h 2760469"/>
              <a:gd name="connsiteX12" fmla="*/ 3007553 w 3190079"/>
              <a:gd name="connsiteY12" fmla="*/ 2577816 h 2760469"/>
              <a:gd name="connsiteX13" fmla="*/ 3190079 w 3190079"/>
              <a:gd name="connsiteY13" fmla="*/ 2577816 h 2760469"/>
              <a:gd name="connsiteX14" fmla="*/ 3190079 w 3190079"/>
              <a:gd name="connsiteY14" fmla="*/ 2760467 h 2760469"/>
              <a:gd name="connsiteX15" fmla="*/ 3007553 w 3190079"/>
              <a:gd name="connsiteY15" fmla="*/ 2760467 h 2760469"/>
              <a:gd name="connsiteX16" fmla="*/ 2792726 w 3190079"/>
              <a:gd name="connsiteY16" fmla="*/ 2577816 h 2760469"/>
              <a:gd name="connsiteX17" fmla="*/ 2975252 w 3190079"/>
              <a:gd name="connsiteY17" fmla="*/ 2577816 h 2760469"/>
              <a:gd name="connsiteX18" fmla="*/ 2975252 w 3190079"/>
              <a:gd name="connsiteY18" fmla="*/ 2760467 h 2760469"/>
              <a:gd name="connsiteX19" fmla="*/ 2792726 w 3190079"/>
              <a:gd name="connsiteY19" fmla="*/ 2760467 h 2760469"/>
              <a:gd name="connsiteX20" fmla="*/ 2577901 w 3190079"/>
              <a:gd name="connsiteY20" fmla="*/ 2577816 h 2760469"/>
              <a:gd name="connsiteX21" fmla="*/ 2760427 w 3190079"/>
              <a:gd name="connsiteY21" fmla="*/ 2577816 h 2760469"/>
              <a:gd name="connsiteX22" fmla="*/ 2760427 w 3190079"/>
              <a:gd name="connsiteY22" fmla="*/ 2760467 h 2760469"/>
              <a:gd name="connsiteX23" fmla="*/ 2577901 w 3190079"/>
              <a:gd name="connsiteY23" fmla="*/ 2760467 h 2760469"/>
              <a:gd name="connsiteX24" fmla="*/ 429651 w 3190079"/>
              <a:gd name="connsiteY24" fmla="*/ 2577816 h 2760469"/>
              <a:gd name="connsiteX25" fmla="*/ 612177 w 3190079"/>
              <a:gd name="connsiteY25" fmla="*/ 2577816 h 2760469"/>
              <a:gd name="connsiteX26" fmla="*/ 612177 w 3190079"/>
              <a:gd name="connsiteY26" fmla="*/ 2760467 h 2760469"/>
              <a:gd name="connsiteX27" fmla="*/ 429651 w 3190079"/>
              <a:gd name="connsiteY27" fmla="*/ 2760467 h 2760469"/>
              <a:gd name="connsiteX28" fmla="*/ 214826 w 3190079"/>
              <a:gd name="connsiteY28" fmla="*/ 2577816 h 2760469"/>
              <a:gd name="connsiteX29" fmla="*/ 397352 w 3190079"/>
              <a:gd name="connsiteY29" fmla="*/ 2577816 h 2760469"/>
              <a:gd name="connsiteX30" fmla="*/ 397352 w 3190079"/>
              <a:gd name="connsiteY30" fmla="*/ 2760467 h 2760469"/>
              <a:gd name="connsiteX31" fmla="*/ 214826 w 3190079"/>
              <a:gd name="connsiteY31" fmla="*/ 2760467 h 2760469"/>
              <a:gd name="connsiteX32" fmla="*/ 1 w 3190079"/>
              <a:gd name="connsiteY32" fmla="*/ 2577816 h 2760469"/>
              <a:gd name="connsiteX33" fmla="*/ 182527 w 3190079"/>
              <a:gd name="connsiteY33" fmla="*/ 2577816 h 2760469"/>
              <a:gd name="connsiteX34" fmla="*/ 182527 w 3190079"/>
              <a:gd name="connsiteY34" fmla="*/ 2760467 h 2760469"/>
              <a:gd name="connsiteX35" fmla="*/ 1 w 3190079"/>
              <a:gd name="connsiteY35" fmla="*/ 2760467 h 2760469"/>
              <a:gd name="connsiteX36" fmla="*/ 1718600 w 3190079"/>
              <a:gd name="connsiteY36" fmla="*/ 1288910 h 2760469"/>
              <a:gd name="connsiteX37" fmla="*/ 1901126 w 3190079"/>
              <a:gd name="connsiteY37" fmla="*/ 1288910 h 2760469"/>
              <a:gd name="connsiteX38" fmla="*/ 1901126 w 3190079"/>
              <a:gd name="connsiteY38" fmla="*/ 1471561 h 2760469"/>
              <a:gd name="connsiteX39" fmla="*/ 1718600 w 3190079"/>
              <a:gd name="connsiteY39" fmla="*/ 1471561 h 2760469"/>
              <a:gd name="connsiteX40" fmla="*/ 1503775 w 3190079"/>
              <a:gd name="connsiteY40" fmla="*/ 1288910 h 2760469"/>
              <a:gd name="connsiteX41" fmla="*/ 1686301 w 3190079"/>
              <a:gd name="connsiteY41" fmla="*/ 1288910 h 2760469"/>
              <a:gd name="connsiteX42" fmla="*/ 1686301 w 3190079"/>
              <a:gd name="connsiteY42" fmla="*/ 1471561 h 2760469"/>
              <a:gd name="connsiteX43" fmla="*/ 1503775 w 3190079"/>
              <a:gd name="connsiteY43" fmla="*/ 1471561 h 2760469"/>
              <a:gd name="connsiteX44" fmla="*/ 1288950 w 3190079"/>
              <a:gd name="connsiteY44" fmla="*/ 1288910 h 2760469"/>
              <a:gd name="connsiteX45" fmla="*/ 1471476 w 3190079"/>
              <a:gd name="connsiteY45" fmla="*/ 1288910 h 2760469"/>
              <a:gd name="connsiteX46" fmla="*/ 1471476 w 3190079"/>
              <a:gd name="connsiteY46" fmla="*/ 1471561 h 2760469"/>
              <a:gd name="connsiteX47" fmla="*/ 1288950 w 3190079"/>
              <a:gd name="connsiteY47" fmla="*/ 1471561 h 2760469"/>
              <a:gd name="connsiteX48" fmla="*/ 3007552 w 3190079"/>
              <a:gd name="connsiteY48" fmla="*/ 1288908 h 2760469"/>
              <a:gd name="connsiteX49" fmla="*/ 3190078 w 3190079"/>
              <a:gd name="connsiteY49" fmla="*/ 1288908 h 2760469"/>
              <a:gd name="connsiteX50" fmla="*/ 3190078 w 3190079"/>
              <a:gd name="connsiteY50" fmla="*/ 1471559 h 2760469"/>
              <a:gd name="connsiteX51" fmla="*/ 3007552 w 3190079"/>
              <a:gd name="connsiteY51" fmla="*/ 1471559 h 2760469"/>
              <a:gd name="connsiteX52" fmla="*/ 2792725 w 3190079"/>
              <a:gd name="connsiteY52" fmla="*/ 1288908 h 2760469"/>
              <a:gd name="connsiteX53" fmla="*/ 2975251 w 3190079"/>
              <a:gd name="connsiteY53" fmla="*/ 1288908 h 2760469"/>
              <a:gd name="connsiteX54" fmla="*/ 2975251 w 3190079"/>
              <a:gd name="connsiteY54" fmla="*/ 1471559 h 2760469"/>
              <a:gd name="connsiteX55" fmla="*/ 2792725 w 3190079"/>
              <a:gd name="connsiteY55" fmla="*/ 1471559 h 2760469"/>
              <a:gd name="connsiteX56" fmla="*/ 2577900 w 3190079"/>
              <a:gd name="connsiteY56" fmla="*/ 1288908 h 2760469"/>
              <a:gd name="connsiteX57" fmla="*/ 2760426 w 3190079"/>
              <a:gd name="connsiteY57" fmla="*/ 1288908 h 2760469"/>
              <a:gd name="connsiteX58" fmla="*/ 2760426 w 3190079"/>
              <a:gd name="connsiteY58" fmla="*/ 1471559 h 2760469"/>
              <a:gd name="connsiteX59" fmla="*/ 2577900 w 3190079"/>
              <a:gd name="connsiteY59" fmla="*/ 1471559 h 2760469"/>
              <a:gd name="connsiteX60" fmla="*/ 429650 w 3190079"/>
              <a:gd name="connsiteY60" fmla="*/ 1288908 h 2760469"/>
              <a:gd name="connsiteX61" fmla="*/ 612176 w 3190079"/>
              <a:gd name="connsiteY61" fmla="*/ 1288908 h 2760469"/>
              <a:gd name="connsiteX62" fmla="*/ 612176 w 3190079"/>
              <a:gd name="connsiteY62" fmla="*/ 1471559 h 2760469"/>
              <a:gd name="connsiteX63" fmla="*/ 429650 w 3190079"/>
              <a:gd name="connsiteY63" fmla="*/ 1471559 h 2760469"/>
              <a:gd name="connsiteX64" fmla="*/ 214825 w 3190079"/>
              <a:gd name="connsiteY64" fmla="*/ 1288908 h 2760469"/>
              <a:gd name="connsiteX65" fmla="*/ 397351 w 3190079"/>
              <a:gd name="connsiteY65" fmla="*/ 1288908 h 2760469"/>
              <a:gd name="connsiteX66" fmla="*/ 397351 w 3190079"/>
              <a:gd name="connsiteY66" fmla="*/ 1471559 h 2760469"/>
              <a:gd name="connsiteX67" fmla="*/ 214825 w 3190079"/>
              <a:gd name="connsiteY67" fmla="*/ 1471559 h 2760469"/>
              <a:gd name="connsiteX68" fmla="*/ 0 w 3190079"/>
              <a:gd name="connsiteY68" fmla="*/ 1288908 h 2760469"/>
              <a:gd name="connsiteX69" fmla="*/ 182526 w 3190079"/>
              <a:gd name="connsiteY69" fmla="*/ 1288908 h 2760469"/>
              <a:gd name="connsiteX70" fmla="*/ 182526 w 3190079"/>
              <a:gd name="connsiteY70" fmla="*/ 1471559 h 2760469"/>
              <a:gd name="connsiteX71" fmla="*/ 0 w 3190079"/>
              <a:gd name="connsiteY71" fmla="*/ 1471559 h 2760469"/>
              <a:gd name="connsiteX72" fmla="*/ 1718601 w 3190079"/>
              <a:gd name="connsiteY72" fmla="*/ 2 h 2760469"/>
              <a:gd name="connsiteX73" fmla="*/ 1901127 w 3190079"/>
              <a:gd name="connsiteY73" fmla="*/ 2 h 2760469"/>
              <a:gd name="connsiteX74" fmla="*/ 1901127 w 3190079"/>
              <a:gd name="connsiteY74" fmla="*/ 182653 h 2760469"/>
              <a:gd name="connsiteX75" fmla="*/ 1718601 w 3190079"/>
              <a:gd name="connsiteY75" fmla="*/ 182653 h 2760469"/>
              <a:gd name="connsiteX76" fmla="*/ 1503776 w 3190079"/>
              <a:gd name="connsiteY76" fmla="*/ 2 h 2760469"/>
              <a:gd name="connsiteX77" fmla="*/ 1686302 w 3190079"/>
              <a:gd name="connsiteY77" fmla="*/ 2 h 2760469"/>
              <a:gd name="connsiteX78" fmla="*/ 1686302 w 3190079"/>
              <a:gd name="connsiteY78" fmla="*/ 182653 h 2760469"/>
              <a:gd name="connsiteX79" fmla="*/ 1503776 w 3190079"/>
              <a:gd name="connsiteY79" fmla="*/ 182653 h 2760469"/>
              <a:gd name="connsiteX80" fmla="*/ 1288951 w 3190079"/>
              <a:gd name="connsiteY80" fmla="*/ 2 h 2760469"/>
              <a:gd name="connsiteX81" fmla="*/ 1471477 w 3190079"/>
              <a:gd name="connsiteY81" fmla="*/ 2 h 2760469"/>
              <a:gd name="connsiteX82" fmla="*/ 1471477 w 3190079"/>
              <a:gd name="connsiteY82" fmla="*/ 182653 h 2760469"/>
              <a:gd name="connsiteX83" fmla="*/ 1288951 w 3190079"/>
              <a:gd name="connsiteY83" fmla="*/ 182653 h 2760469"/>
              <a:gd name="connsiteX84" fmla="*/ 3007553 w 3190079"/>
              <a:gd name="connsiteY84" fmla="*/ 0 h 2760469"/>
              <a:gd name="connsiteX85" fmla="*/ 3190079 w 3190079"/>
              <a:gd name="connsiteY85" fmla="*/ 0 h 2760469"/>
              <a:gd name="connsiteX86" fmla="*/ 3190079 w 3190079"/>
              <a:gd name="connsiteY86" fmla="*/ 182651 h 2760469"/>
              <a:gd name="connsiteX87" fmla="*/ 3007553 w 3190079"/>
              <a:gd name="connsiteY87" fmla="*/ 182651 h 2760469"/>
              <a:gd name="connsiteX88" fmla="*/ 2792726 w 3190079"/>
              <a:gd name="connsiteY88" fmla="*/ 0 h 2760469"/>
              <a:gd name="connsiteX89" fmla="*/ 2975252 w 3190079"/>
              <a:gd name="connsiteY89" fmla="*/ 0 h 2760469"/>
              <a:gd name="connsiteX90" fmla="*/ 2975252 w 3190079"/>
              <a:gd name="connsiteY90" fmla="*/ 182651 h 2760469"/>
              <a:gd name="connsiteX91" fmla="*/ 2792726 w 3190079"/>
              <a:gd name="connsiteY91" fmla="*/ 182651 h 2760469"/>
              <a:gd name="connsiteX92" fmla="*/ 2577901 w 3190079"/>
              <a:gd name="connsiteY92" fmla="*/ 0 h 2760469"/>
              <a:gd name="connsiteX93" fmla="*/ 2760427 w 3190079"/>
              <a:gd name="connsiteY93" fmla="*/ 0 h 2760469"/>
              <a:gd name="connsiteX94" fmla="*/ 2760427 w 3190079"/>
              <a:gd name="connsiteY94" fmla="*/ 182651 h 2760469"/>
              <a:gd name="connsiteX95" fmla="*/ 2577901 w 3190079"/>
              <a:gd name="connsiteY95" fmla="*/ 182651 h 2760469"/>
              <a:gd name="connsiteX96" fmla="*/ 429651 w 3190079"/>
              <a:gd name="connsiteY96" fmla="*/ 0 h 2760469"/>
              <a:gd name="connsiteX97" fmla="*/ 612177 w 3190079"/>
              <a:gd name="connsiteY97" fmla="*/ 0 h 2760469"/>
              <a:gd name="connsiteX98" fmla="*/ 612177 w 3190079"/>
              <a:gd name="connsiteY98" fmla="*/ 182651 h 2760469"/>
              <a:gd name="connsiteX99" fmla="*/ 429651 w 3190079"/>
              <a:gd name="connsiteY99" fmla="*/ 182651 h 2760469"/>
              <a:gd name="connsiteX100" fmla="*/ 214826 w 3190079"/>
              <a:gd name="connsiteY100" fmla="*/ 0 h 2760469"/>
              <a:gd name="connsiteX101" fmla="*/ 397352 w 3190079"/>
              <a:gd name="connsiteY101" fmla="*/ 0 h 2760469"/>
              <a:gd name="connsiteX102" fmla="*/ 397352 w 3190079"/>
              <a:gd name="connsiteY102" fmla="*/ 182651 h 2760469"/>
              <a:gd name="connsiteX103" fmla="*/ 214826 w 3190079"/>
              <a:gd name="connsiteY103" fmla="*/ 182651 h 2760469"/>
              <a:gd name="connsiteX104" fmla="*/ 1 w 3190079"/>
              <a:gd name="connsiteY104" fmla="*/ 0 h 2760469"/>
              <a:gd name="connsiteX105" fmla="*/ 182527 w 3190079"/>
              <a:gd name="connsiteY105" fmla="*/ 0 h 2760469"/>
              <a:gd name="connsiteX106" fmla="*/ 182527 w 3190079"/>
              <a:gd name="connsiteY106" fmla="*/ 182651 h 2760469"/>
              <a:gd name="connsiteX107" fmla="*/ 1 w 3190079"/>
              <a:gd name="connsiteY107" fmla="*/ 182651 h 27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9" h="2760469">
                <a:moveTo>
                  <a:pt x="1718601" y="2577818"/>
                </a:moveTo>
                <a:lnTo>
                  <a:pt x="1901127" y="2577818"/>
                </a:lnTo>
                <a:lnTo>
                  <a:pt x="1901127" y="2760469"/>
                </a:lnTo>
                <a:lnTo>
                  <a:pt x="1718601" y="2760469"/>
                </a:lnTo>
                <a:close/>
                <a:moveTo>
                  <a:pt x="1503776" y="2577818"/>
                </a:moveTo>
                <a:lnTo>
                  <a:pt x="1686302" y="2577818"/>
                </a:lnTo>
                <a:lnTo>
                  <a:pt x="1686302" y="2760469"/>
                </a:lnTo>
                <a:lnTo>
                  <a:pt x="1503776" y="2760469"/>
                </a:lnTo>
                <a:close/>
                <a:moveTo>
                  <a:pt x="1288951" y="2577818"/>
                </a:moveTo>
                <a:lnTo>
                  <a:pt x="1471477" y="2577818"/>
                </a:lnTo>
                <a:lnTo>
                  <a:pt x="1471477" y="2760469"/>
                </a:lnTo>
                <a:lnTo>
                  <a:pt x="1288951" y="2760469"/>
                </a:lnTo>
                <a:close/>
                <a:moveTo>
                  <a:pt x="3007553" y="2577816"/>
                </a:moveTo>
                <a:lnTo>
                  <a:pt x="3190079" y="2577816"/>
                </a:lnTo>
                <a:lnTo>
                  <a:pt x="3190079" y="2760467"/>
                </a:lnTo>
                <a:lnTo>
                  <a:pt x="3007553" y="2760467"/>
                </a:lnTo>
                <a:close/>
                <a:moveTo>
                  <a:pt x="2792726" y="2577816"/>
                </a:moveTo>
                <a:lnTo>
                  <a:pt x="2975252" y="2577816"/>
                </a:lnTo>
                <a:lnTo>
                  <a:pt x="2975252" y="2760467"/>
                </a:lnTo>
                <a:lnTo>
                  <a:pt x="2792726" y="2760467"/>
                </a:lnTo>
                <a:close/>
                <a:moveTo>
                  <a:pt x="2577901" y="2577816"/>
                </a:moveTo>
                <a:lnTo>
                  <a:pt x="2760427" y="2577816"/>
                </a:lnTo>
                <a:lnTo>
                  <a:pt x="2760427" y="2760467"/>
                </a:lnTo>
                <a:lnTo>
                  <a:pt x="2577901" y="2760467"/>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1718600" y="1288910"/>
                </a:moveTo>
                <a:lnTo>
                  <a:pt x="1901126" y="1288910"/>
                </a:lnTo>
                <a:lnTo>
                  <a:pt x="1901126" y="1471561"/>
                </a:lnTo>
                <a:lnTo>
                  <a:pt x="1718600" y="1471561"/>
                </a:lnTo>
                <a:close/>
                <a:moveTo>
                  <a:pt x="1503775" y="1288910"/>
                </a:moveTo>
                <a:lnTo>
                  <a:pt x="1686301" y="1288910"/>
                </a:lnTo>
                <a:lnTo>
                  <a:pt x="1686301" y="1471561"/>
                </a:lnTo>
                <a:lnTo>
                  <a:pt x="1503775" y="1471561"/>
                </a:lnTo>
                <a:close/>
                <a:moveTo>
                  <a:pt x="1288950" y="1288910"/>
                </a:moveTo>
                <a:lnTo>
                  <a:pt x="1471476" y="1288910"/>
                </a:lnTo>
                <a:lnTo>
                  <a:pt x="1471476" y="1471561"/>
                </a:lnTo>
                <a:lnTo>
                  <a:pt x="1288950" y="1471561"/>
                </a:lnTo>
                <a:close/>
                <a:moveTo>
                  <a:pt x="3007552" y="1288908"/>
                </a:moveTo>
                <a:lnTo>
                  <a:pt x="3190078" y="1288908"/>
                </a:lnTo>
                <a:lnTo>
                  <a:pt x="3190078" y="1471559"/>
                </a:lnTo>
                <a:lnTo>
                  <a:pt x="3007552" y="1471559"/>
                </a:lnTo>
                <a:close/>
                <a:moveTo>
                  <a:pt x="2792725" y="1288908"/>
                </a:moveTo>
                <a:lnTo>
                  <a:pt x="2975251" y="1288908"/>
                </a:lnTo>
                <a:lnTo>
                  <a:pt x="2975251" y="1471559"/>
                </a:lnTo>
                <a:lnTo>
                  <a:pt x="2792725" y="1471559"/>
                </a:lnTo>
                <a:close/>
                <a:moveTo>
                  <a:pt x="2577900" y="1288908"/>
                </a:moveTo>
                <a:lnTo>
                  <a:pt x="2760426" y="1288908"/>
                </a:lnTo>
                <a:lnTo>
                  <a:pt x="2760426" y="1471559"/>
                </a:lnTo>
                <a:lnTo>
                  <a:pt x="2577900"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1" y="2"/>
                </a:moveTo>
                <a:lnTo>
                  <a:pt x="1901127" y="2"/>
                </a:lnTo>
                <a:lnTo>
                  <a:pt x="1901127" y="182653"/>
                </a:lnTo>
                <a:lnTo>
                  <a:pt x="1718601" y="182653"/>
                </a:lnTo>
                <a:close/>
                <a:moveTo>
                  <a:pt x="1503776" y="2"/>
                </a:moveTo>
                <a:lnTo>
                  <a:pt x="1686302" y="2"/>
                </a:lnTo>
                <a:lnTo>
                  <a:pt x="1686302" y="182653"/>
                </a:lnTo>
                <a:lnTo>
                  <a:pt x="1503776" y="182653"/>
                </a:lnTo>
                <a:close/>
                <a:moveTo>
                  <a:pt x="1288951" y="2"/>
                </a:moveTo>
                <a:lnTo>
                  <a:pt x="1471477" y="2"/>
                </a:lnTo>
                <a:lnTo>
                  <a:pt x="1471477" y="182653"/>
                </a:lnTo>
                <a:lnTo>
                  <a:pt x="1288951" y="182653"/>
                </a:lnTo>
                <a:close/>
                <a:moveTo>
                  <a:pt x="3007553" y="0"/>
                </a:moveTo>
                <a:lnTo>
                  <a:pt x="3190079" y="0"/>
                </a:lnTo>
                <a:lnTo>
                  <a:pt x="3190079" y="182651"/>
                </a:lnTo>
                <a:lnTo>
                  <a:pt x="3007553" y="182651"/>
                </a:lnTo>
                <a:close/>
                <a:moveTo>
                  <a:pt x="2792726" y="0"/>
                </a:moveTo>
                <a:lnTo>
                  <a:pt x="2975252" y="0"/>
                </a:lnTo>
                <a:lnTo>
                  <a:pt x="2975252" y="182651"/>
                </a:lnTo>
                <a:lnTo>
                  <a:pt x="2792726" y="182651"/>
                </a:lnTo>
                <a:close/>
                <a:moveTo>
                  <a:pt x="2577901" y="0"/>
                </a:moveTo>
                <a:lnTo>
                  <a:pt x="2760427" y="0"/>
                </a:lnTo>
                <a:lnTo>
                  <a:pt x="2760427" y="182651"/>
                </a:lnTo>
                <a:lnTo>
                  <a:pt x="2577901" y="182651"/>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312" name="Freeform 311"/>
          <p:cNvSpPr/>
          <p:nvPr/>
        </p:nvSpPr>
        <p:spPr>
          <a:xfrm>
            <a:off x="2976960" y="2880360"/>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13" name="Freeform 312"/>
          <p:cNvSpPr/>
          <p:nvPr/>
        </p:nvSpPr>
        <p:spPr>
          <a:xfrm>
            <a:off x="4265910" y="2880362"/>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14" name="Freeform 313"/>
          <p:cNvSpPr/>
          <p:nvPr/>
        </p:nvSpPr>
        <p:spPr>
          <a:xfrm>
            <a:off x="5554860" y="2880360"/>
            <a:ext cx="612179" cy="3190105"/>
          </a:xfrm>
          <a:custGeom>
            <a:avLst/>
            <a:gdLst>
              <a:gd name="connsiteX0" fmla="*/ 429653 w 612179"/>
              <a:gd name="connsiteY0" fmla="*/ 3007454 h 3190105"/>
              <a:gd name="connsiteX1" fmla="*/ 612179 w 612179"/>
              <a:gd name="connsiteY1" fmla="*/ 3007454 h 3190105"/>
              <a:gd name="connsiteX2" fmla="*/ 612179 w 612179"/>
              <a:gd name="connsiteY2" fmla="*/ 3190105 h 3190105"/>
              <a:gd name="connsiteX3" fmla="*/ 429653 w 612179"/>
              <a:gd name="connsiteY3" fmla="*/ 3190105 h 3190105"/>
              <a:gd name="connsiteX4" fmla="*/ 214826 w 612179"/>
              <a:gd name="connsiteY4" fmla="*/ 3007454 h 3190105"/>
              <a:gd name="connsiteX5" fmla="*/ 397352 w 612179"/>
              <a:gd name="connsiteY5" fmla="*/ 3007454 h 3190105"/>
              <a:gd name="connsiteX6" fmla="*/ 397352 w 612179"/>
              <a:gd name="connsiteY6" fmla="*/ 3190105 h 3190105"/>
              <a:gd name="connsiteX7" fmla="*/ 214826 w 612179"/>
              <a:gd name="connsiteY7" fmla="*/ 3190105 h 3190105"/>
              <a:gd name="connsiteX8" fmla="*/ 1 w 612179"/>
              <a:gd name="connsiteY8" fmla="*/ 3007454 h 3190105"/>
              <a:gd name="connsiteX9" fmla="*/ 182527 w 612179"/>
              <a:gd name="connsiteY9" fmla="*/ 3007454 h 3190105"/>
              <a:gd name="connsiteX10" fmla="*/ 182527 w 612179"/>
              <a:gd name="connsiteY10" fmla="*/ 3190105 h 3190105"/>
              <a:gd name="connsiteX11" fmla="*/ 1 w 612179"/>
              <a:gd name="connsiteY11" fmla="*/ 3190105 h 3190105"/>
              <a:gd name="connsiteX12" fmla="*/ 429653 w 612179"/>
              <a:gd name="connsiteY12" fmla="*/ 2792634 h 3190105"/>
              <a:gd name="connsiteX13" fmla="*/ 612179 w 612179"/>
              <a:gd name="connsiteY13" fmla="*/ 2792634 h 3190105"/>
              <a:gd name="connsiteX14" fmla="*/ 612179 w 612179"/>
              <a:gd name="connsiteY14" fmla="*/ 2975285 h 3190105"/>
              <a:gd name="connsiteX15" fmla="*/ 429653 w 612179"/>
              <a:gd name="connsiteY15" fmla="*/ 2975285 h 3190105"/>
              <a:gd name="connsiteX16" fmla="*/ 214826 w 612179"/>
              <a:gd name="connsiteY16" fmla="*/ 2792634 h 3190105"/>
              <a:gd name="connsiteX17" fmla="*/ 397352 w 612179"/>
              <a:gd name="connsiteY17" fmla="*/ 2792634 h 3190105"/>
              <a:gd name="connsiteX18" fmla="*/ 397352 w 612179"/>
              <a:gd name="connsiteY18" fmla="*/ 2975285 h 3190105"/>
              <a:gd name="connsiteX19" fmla="*/ 214826 w 612179"/>
              <a:gd name="connsiteY19" fmla="*/ 2975285 h 3190105"/>
              <a:gd name="connsiteX20" fmla="*/ 1 w 612179"/>
              <a:gd name="connsiteY20" fmla="*/ 2792634 h 3190105"/>
              <a:gd name="connsiteX21" fmla="*/ 182527 w 612179"/>
              <a:gd name="connsiteY21" fmla="*/ 2792634 h 3190105"/>
              <a:gd name="connsiteX22" fmla="*/ 182527 w 612179"/>
              <a:gd name="connsiteY22" fmla="*/ 2975285 h 3190105"/>
              <a:gd name="connsiteX23" fmla="*/ 1 w 612179"/>
              <a:gd name="connsiteY23" fmla="*/ 2975285 h 3190105"/>
              <a:gd name="connsiteX24" fmla="*/ 429653 w 612179"/>
              <a:gd name="connsiteY24" fmla="*/ 2577816 h 3190105"/>
              <a:gd name="connsiteX25" fmla="*/ 612179 w 612179"/>
              <a:gd name="connsiteY25" fmla="*/ 2577816 h 3190105"/>
              <a:gd name="connsiteX26" fmla="*/ 612179 w 612179"/>
              <a:gd name="connsiteY26" fmla="*/ 2760467 h 3190105"/>
              <a:gd name="connsiteX27" fmla="*/ 429653 w 612179"/>
              <a:gd name="connsiteY27" fmla="*/ 2760467 h 3190105"/>
              <a:gd name="connsiteX28" fmla="*/ 214826 w 612179"/>
              <a:gd name="connsiteY28" fmla="*/ 2577816 h 3190105"/>
              <a:gd name="connsiteX29" fmla="*/ 397352 w 612179"/>
              <a:gd name="connsiteY29" fmla="*/ 2577816 h 3190105"/>
              <a:gd name="connsiteX30" fmla="*/ 397352 w 612179"/>
              <a:gd name="connsiteY30" fmla="*/ 2760467 h 3190105"/>
              <a:gd name="connsiteX31" fmla="*/ 214826 w 612179"/>
              <a:gd name="connsiteY31" fmla="*/ 2760467 h 3190105"/>
              <a:gd name="connsiteX32" fmla="*/ 1 w 612179"/>
              <a:gd name="connsiteY32" fmla="*/ 2577816 h 3190105"/>
              <a:gd name="connsiteX33" fmla="*/ 182527 w 612179"/>
              <a:gd name="connsiteY33" fmla="*/ 2577816 h 3190105"/>
              <a:gd name="connsiteX34" fmla="*/ 182527 w 612179"/>
              <a:gd name="connsiteY34" fmla="*/ 2760467 h 3190105"/>
              <a:gd name="connsiteX35" fmla="*/ 1 w 612179"/>
              <a:gd name="connsiteY35" fmla="*/ 2760467 h 3190105"/>
              <a:gd name="connsiteX36" fmla="*/ 429652 w 612179"/>
              <a:gd name="connsiteY36" fmla="*/ 1718544 h 3190105"/>
              <a:gd name="connsiteX37" fmla="*/ 612178 w 612179"/>
              <a:gd name="connsiteY37" fmla="*/ 1718544 h 3190105"/>
              <a:gd name="connsiteX38" fmla="*/ 612178 w 612179"/>
              <a:gd name="connsiteY38" fmla="*/ 1901195 h 3190105"/>
              <a:gd name="connsiteX39" fmla="*/ 429652 w 612179"/>
              <a:gd name="connsiteY39" fmla="*/ 1901195 h 3190105"/>
              <a:gd name="connsiteX40" fmla="*/ 214825 w 612179"/>
              <a:gd name="connsiteY40" fmla="*/ 1718544 h 3190105"/>
              <a:gd name="connsiteX41" fmla="*/ 397351 w 612179"/>
              <a:gd name="connsiteY41" fmla="*/ 1718544 h 3190105"/>
              <a:gd name="connsiteX42" fmla="*/ 397351 w 612179"/>
              <a:gd name="connsiteY42" fmla="*/ 1901195 h 3190105"/>
              <a:gd name="connsiteX43" fmla="*/ 214825 w 612179"/>
              <a:gd name="connsiteY43" fmla="*/ 1901195 h 3190105"/>
              <a:gd name="connsiteX44" fmla="*/ 0 w 612179"/>
              <a:gd name="connsiteY44" fmla="*/ 1718544 h 3190105"/>
              <a:gd name="connsiteX45" fmla="*/ 182526 w 612179"/>
              <a:gd name="connsiteY45" fmla="*/ 1718544 h 3190105"/>
              <a:gd name="connsiteX46" fmla="*/ 182526 w 612179"/>
              <a:gd name="connsiteY46" fmla="*/ 1901195 h 3190105"/>
              <a:gd name="connsiteX47" fmla="*/ 0 w 612179"/>
              <a:gd name="connsiteY47" fmla="*/ 1901195 h 3190105"/>
              <a:gd name="connsiteX48" fmla="*/ 429652 w 612179"/>
              <a:gd name="connsiteY48" fmla="*/ 1503726 h 3190105"/>
              <a:gd name="connsiteX49" fmla="*/ 612178 w 612179"/>
              <a:gd name="connsiteY49" fmla="*/ 1503726 h 3190105"/>
              <a:gd name="connsiteX50" fmla="*/ 612178 w 612179"/>
              <a:gd name="connsiteY50" fmla="*/ 1686377 h 3190105"/>
              <a:gd name="connsiteX51" fmla="*/ 429652 w 612179"/>
              <a:gd name="connsiteY51" fmla="*/ 1686377 h 3190105"/>
              <a:gd name="connsiteX52" fmla="*/ 214825 w 612179"/>
              <a:gd name="connsiteY52" fmla="*/ 1503726 h 3190105"/>
              <a:gd name="connsiteX53" fmla="*/ 397351 w 612179"/>
              <a:gd name="connsiteY53" fmla="*/ 1503726 h 3190105"/>
              <a:gd name="connsiteX54" fmla="*/ 397351 w 612179"/>
              <a:gd name="connsiteY54" fmla="*/ 1686377 h 3190105"/>
              <a:gd name="connsiteX55" fmla="*/ 214825 w 612179"/>
              <a:gd name="connsiteY55" fmla="*/ 1686377 h 3190105"/>
              <a:gd name="connsiteX56" fmla="*/ 0 w 612179"/>
              <a:gd name="connsiteY56" fmla="*/ 1503726 h 3190105"/>
              <a:gd name="connsiteX57" fmla="*/ 182526 w 612179"/>
              <a:gd name="connsiteY57" fmla="*/ 1503726 h 3190105"/>
              <a:gd name="connsiteX58" fmla="*/ 182526 w 612179"/>
              <a:gd name="connsiteY58" fmla="*/ 1686377 h 3190105"/>
              <a:gd name="connsiteX59" fmla="*/ 0 w 612179"/>
              <a:gd name="connsiteY59" fmla="*/ 1686377 h 3190105"/>
              <a:gd name="connsiteX60" fmla="*/ 429652 w 612179"/>
              <a:gd name="connsiteY60" fmla="*/ 1288908 h 3190105"/>
              <a:gd name="connsiteX61" fmla="*/ 612178 w 612179"/>
              <a:gd name="connsiteY61" fmla="*/ 1288908 h 3190105"/>
              <a:gd name="connsiteX62" fmla="*/ 612178 w 612179"/>
              <a:gd name="connsiteY62" fmla="*/ 1471559 h 3190105"/>
              <a:gd name="connsiteX63" fmla="*/ 429652 w 612179"/>
              <a:gd name="connsiteY63" fmla="*/ 1471559 h 3190105"/>
              <a:gd name="connsiteX64" fmla="*/ 214825 w 612179"/>
              <a:gd name="connsiteY64" fmla="*/ 1288908 h 3190105"/>
              <a:gd name="connsiteX65" fmla="*/ 397351 w 612179"/>
              <a:gd name="connsiteY65" fmla="*/ 1288908 h 3190105"/>
              <a:gd name="connsiteX66" fmla="*/ 397351 w 612179"/>
              <a:gd name="connsiteY66" fmla="*/ 1471559 h 3190105"/>
              <a:gd name="connsiteX67" fmla="*/ 214825 w 612179"/>
              <a:gd name="connsiteY67" fmla="*/ 1471559 h 3190105"/>
              <a:gd name="connsiteX68" fmla="*/ 0 w 612179"/>
              <a:gd name="connsiteY68" fmla="*/ 1288908 h 3190105"/>
              <a:gd name="connsiteX69" fmla="*/ 182526 w 612179"/>
              <a:gd name="connsiteY69" fmla="*/ 1288908 h 3190105"/>
              <a:gd name="connsiteX70" fmla="*/ 182526 w 612179"/>
              <a:gd name="connsiteY70" fmla="*/ 1471559 h 3190105"/>
              <a:gd name="connsiteX71" fmla="*/ 0 w 612179"/>
              <a:gd name="connsiteY71" fmla="*/ 1471559 h 3190105"/>
              <a:gd name="connsiteX72" fmla="*/ 429653 w 612179"/>
              <a:gd name="connsiteY72" fmla="*/ 429636 h 3190105"/>
              <a:gd name="connsiteX73" fmla="*/ 612179 w 612179"/>
              <a:gd name="connsiteY73" fmla="*/ 429636 h 3190105"/>
              <a:gd name="connsiteX74" fmla="*/ 612179 w 612179"/>
              <a:gd name="connsiteY74" fmla="*/ 612287 h 3190105"/>
              <a:gd name="connsiteX75" fmla="*/ 429653 w 612179"/>
              <a:gd name="connsiteY75" fmla="*/ 612287 h 3190105"/>
              <a:gd name="connsiteX76" fmla="*/ 214826 w 612179"/>
              <a:gd name="connsiteY76" fmla="*/ 429636 h 3190105"/>
              <a:gd name="connsiteX77" fmla="*/ 397352 w 612179"/>
              <a:gd name="connsiteY77" fmla="*/ 429636 h 3190105"/>
              <a:gd name="connsiteX78" fmla="*/ 397352 w 612179"/>
              <a:gd name="connsiteY78" fmla="*/ 612287 h 3190105"/>
              <a:gd name="connsiteX79" fmla="*/ 214826 w 612179"/>
              <a:gd name="connsiteY79" fmla="*/ 612287 h 3190105"/>
              <a:gd name="connsiteX80" fmla="*/ 1 w 612179"/>
              <a:gd name="connsiteY80" fmla="*/ 429636 h 3190105"/>
              <a:gd name="connsiteX81" fmla="*/ 182527 w 612179"/>
              <a:gd name="connsiteY81" fmla="*/ 429636 h 3190105"/>
              <a:gd name="connsiteX82" fmla="*/ 182527 w 612179"/>
              <a:gd name="connsiteY82" fmla="*/ 612287 h 3190105"/>
              <a:gd name="connsiteX83" fmla="*/ 1 w 612179"/>
              <a:gd name="connsiteY83" fmla="*/ 612287 h 3190105"/>
              <a:gd name="connsiteX84" fmla="*/ 429653 w 612179"/>
              <a:gd name="connsiteY84" fmla="*/ 214818 h 3190105"/>
              <a:gd name="connsiteX85" fmla="*/ 612179 w 612179"/>
              <a:gd name="connsiteY85" fmla="*/ 214818 h 3190105"/>
              <a:gd name="connsiteX86" fmla="*/ 612179 w 612179"/>
              <a:gd name="connsiteY86" fmla="*/ 397469 h 3190105"/>
              <a:gd name="connsiteX87" fmla="*/ 429653 w 612179"/>
              <a:gd name="connsiteY87" fmla="*/ 397469 h 3190105"/>
              <a:gd name="connsiteX88" fmla="*/ 214826 w 612179"/>
              <a:gd name="connsiteY88" fmla="*/ 214818 h 3190105"/>
              <a:gd name="connsiteX89" fmla="*/ 397352 w 612179"/>
              <a:gd name="connsiteY89" fmla="*/ 214818 h 3190105"/>
              <a:gd name="connsiteX90" fmla="*/ 397352 w 612179"/>
              <a:gd name="connsiteY90" fmla="*/ 397469 h 3190105"/>
              <a:gd name="connsiteX91" fmla="*/ 214826 w 612179"/>
              <a:gd name="connsiteY91" fmla="*/ 397469 h 3190105"/>
              <a:gd name="connsiteX92" fmla="*/ 1 w 612179"/>
              <a:gd name="connsiteY92" fmla="*/ 214818 h 3190105"/>
              <a:gd name="connsiteX93" fmla="*/ 182527 w 612179"/>
              <a:gd name="connsiteY93" fmla="*/ 214818 h 3190105"/>
              <a:gd name="connsiteX94" fmla="*/ 182527 w 612179"/>
              <a:gd name="connsiteY94" fmla="*/ 397469 h 3190105"/>
              <a:gd name="connsiteX95" fmla="*/ 1 w 612179"/>
              <a:gd name="connsiteY95" fmla="*/ 397469 h 3190105"/>
              <a:gd name="connsiteX96" fmla="*/ 429653 w 612179"/>
              <a:gd name="connsiteY96" fmla="*/ 0 h 3190105"/>
              <a:gd name="connsiteX97" fmla="*/ 612179 w 612179"/>
              <a:gd name="connsiteY97" fmla="*/ 0 h 3190105"/>
              <a:gd name="connsiteX98" fmla="*/ 612179 w 612179"/>
              <a:gd name="connsiteY98" fmla="*/ 182651 h 3190105"/>
              <a:gd name="connsiteX99" fmla="*/ 429653 w 612179"/>
              <a:gd name="connsiteY99" fmla="*/ 182651 h 3190105"/>
              <a:gd name="connsiteX100" fmla="*/ 214826 w 612179"/>
              <a:gd name="connsiteY100" fmla="*/ 0 h 3190105"/>
              <a:gd name="connsiteX101" fmla="*/ 397352 w 612179"/>
              <a:gd name="connsiteY101" fmla="*/ 0 h 3190105"/>
              <a:gd name="connsiteX102" fmla="*/ 397352 w 612179"/>
              <a:gd name="connsiteY102" fmla="*/ 182651 h 3190105"/>
              <a:gd name="connsiteX103" fmla="*/ 214826 w 612179"/>
              <a:gd name="connsiteY103" fmla="*/ 182651 h 3190105"/>
              <a:gd name="connsiteX104" fmla="*/ 1 w 612179"/>
              <a:gd name="connsiteY104" fmla="*/ 0 h 3190105"/>
              <a:gd name="connsiteX105" fmla="*/ 182527 w 612179"/>
              <a:gd name="connsiteY105" fmla="*/ 0 h 3190105"/>
              <a:gd name="connsiteX106" fmla="*/ 182527 w 612179"/>
              <a:gd name="connsiteY106" fmla="*/ 182651 h 3190105"/>
              <a:gd name="connsiteX107" fmla="*/ 1 w 612179"/>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9" h="3190105">
                <a:moveTo>
                  <a:pt x="429653" y="3007454"/>
                </a:moveTo>
                <a:lnTo>
                  <a:pt x="612179" y="3007454"/>
                </a:lnTo>
                <a:lnTo>
                  <a:pt x="612179" y="3190105"/>
                </a:lnTo>
                <a:lnTo>
                  <a:pt x="429653"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3" y="2792634"/>
                </a:moveTo>
                <a:lnTo>
                  <a:pt x="612179" y="2792634"/>
                </a:lnTo>
                <a:lnTo>
                  <a:pt x="612179" y="2975285"/>
                </a:lnTo>
                <a:lnTo>
                  <a:pt x="429653"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3" y="2577816"/>
                </a:moveTo>
                <a:lnTo>
                  <a:pt x="612179" y="2577816"/>
                </a:lnTo>
                <a:lnTo>
                  <a:pt x="612179" y="2760467"/>
                </a:lnTo>
                <a:lnTo>
                  <a:pt x="429653"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2" y="1718544"/>
                </a:moveTo>
                <a:lnTo>
                  <a:pt x="612178" y="1718544"/>
                </a:lnTo>
                <a:lnTo>
                  <a:pt x="612178" y="1901195"/>
                </a:lnTo>
                <a:lnTo>
                  <a:pt x="429652"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2" y="1503726"/>
                </a:moveTo>
                <a:lnTo>
                  <a:pt x="612178" y="1503726"/>
                </a:lnTo>
                <a:lnTo>
                  <a:pt x="612178" y="1686377"/>
                </a:lnTo>
                <a:lnTo>
                  <a:pt x="429652"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2" y="1288908"/>
                </a:moveTo>
                <a:lnTo>
                  <a:pt x="612178" y="1288908"/>
                </a:lnTo>
                <a:lnTo>
                  <a:pt x="612178" y="1471559"/>
                </a:lnTo>
                <a:lnTo>
                  <a:pt x="429652"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3" y="429636"/>
                </a:moveTo>
                <a:lnTo>
                  <a:pt x="612179" y="429636"/>
                </a:lnTo>
                <a:lnTo>
                  <a:pt x="612179" y="612287"/>
                </a:lnTo>
                <a:lnTo>
                  <a:pt x="429653"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3" y="214818"/>
                </a:moveTo>
                <a:lnTo>
                  <a:pt x="612179" y="214818"/>
                </a:lnTo>
                <a:lnTo>
                  <a:pt x="612179" y="397469"/>
                </a:lnTo>
                <a:lnTo>
                  <a:pt x="429653"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3" y="0"/>
                </a:moveTo>
                <a:lnTo>
                  <a:pt x="612179" y="0"/>
                </a:lnTo>
                <a:lnTo>
                  <a:pt x="612179" y="182651"/>
                </a:lnTo>
                <a:lnTo>
                  <a:pt x="429653"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11" name="Freeform 310"/>
          <p:cNvSpPr/>
          <p:nvPr/>
        </p:nvSpPr>
        <p:spPr>
          <a:xfrm>
            <a:off x="2974620" y="2880354"/>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18" name="Freeform 317"/>
          <p:cNvSpPr/>
          <p:nvPr/>
        </p:nvSpPr>
        <p:spPr>
          <a:xfrm>
            <a:off x="4261260" y="2880353"/>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19" name="Freeform 318"/>
          <p:cNvSpPr/>
          <p:nvPr/>
        </p:nvSpPr>
        <p:spPr>
          <a:xfrm>
            <a:off x="5554862" y="2880354"/>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73" name="Freeform 372"/>
          <p:cNvSpPr/>
          <p:nvPr/>
        </p:nvSpPr>
        <p:spPr>
          <a:xfrm>
            <a:off x="5556977" y="2880331"/>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74" name="Freeform 373"/>
          <p:cNvSpPr/>
          <p:nvPr/>
        </p:nvSpPr>
        <p:spPr>
          <a:xfrm>
            <a:off x="4265909" y="2880329"/>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75" name="Freeform 374"/>
          <p:cNvSpPr/>
          <p:nvPr/>
        </p:nvSpPr>
        <p:spPr>
          <a:xfrm>
            <a:off x="2969583" y="2880329"/>
            <a:ext cx="612177" cy="3190105"/>
          </a:xfrm>
          <a:custGeom>
            <a:avLst/>
            <a:gdLst>
              <a:gd name="connsiteX0" fmla="*/ 429651 w 612177"/>
              <a:gd name="connsiteY0" fmla="*/ 3007454 h 3190105"/>
              <a:gd name="connsiteX1" fmla="*/ 612177 w 612177"/>
              <a:gd name="connsiteY1" fmla="*/ 3007454 h 3190105"/>
              <a:gd name="connsiteX2" fmla="*/ 612177 w 612177"/>
              <a:gd name="connsiteY2" fmla="*/ 3190105 h 3190105"/>
              <a:gd name="connsiteX3" fmla="*/ 429651 w 612177"/>
              <a:gd name="connsiteY3" fmla="*/ 3190105 h 3190105"/>
              <a:gd name="connsiteX4" fmla="*/ 214826 w 612177"/>
              <a:gd name="connsiteY4" fmla="*/ 3007454 h 3190105"/>
              <a:gd name="connsiteX5" fmla="*/ 397352 w 612177"/>
              <a:gd name="connsiteY5" fmla="*/ 3007454 h 3190105"/>
              <a:gd name="connsiteX6" fmla="*/ 397352 w 612177"/>
              <a:gd name="connsiteY6" fmla="*/ 3190105 h 3190105"/>
              <a:gd name="connsiteX7" fmla="*/ 214826 w 612177"/>
              <a:gd name="connsiteY7" fmla="*/ 3190105 h 3190105"/>
              <a:gd name="connsiteX8" fmla="*/ 1 w 612177"/>
              <a:gd name="connsiteY8" fmla="*/ 3007454 h 3190105"/>
              <a:gd name="connsiteX9" fmla="*/ 182527 w 612177"/>
              <a:gd name="connsiteY9" fmla="*/ 3007454 h 3190105"/>
              <a:gd name="connsiteX10" fmla="*/ 182527 w 612177"/>
              <a:gd name="connsiteY10" fmla="*/ 3190105 h 3190105"/>
              <a:gd name="connsiteX11" fmla="*/ 1 w 612177"/>
              <a:gd name="connsiteY11" fmla="*/ 3190105 h 3190105"/>
              <a:gd name="connsiteX12" fmla="*/ 429651 w 612177"/>
              <a:gd name="connsiteY12" fmla="*/ 2792634 h 3190105"/>
              <a:gd name="connsiteX13" fmla="*/ 612177 w 612177"/>
              <a:gd name="connsiteY13" fmla="*/ 2792634 h 3190105"/>
              <a:gd name="connsiteX14" fmla="*/ 612177 w 612177"/>
              <a:gd name="connsiteY14" fmla="*/ 2975285 h 3190105"/>
              <a:gd name="connsiteX15" fmla="*/ 429651 w 612177"/>
              <a:gd name="connsiteY15" fmla="*/ 2975285 h 3190105"/>
              <a:gd name="connsiteX16" fmla="*/ 214826 w 612177"/>
              <a:gd name="connsiteY16" fmla="*/ 2792634 h 3190105"/>
              <a:gd name="connsiteX17" fmla="*/ 397352 w 612177"/>
              <a:gd name="connsiteY17" fmla="*/ 2792634 h 3190105"/>
              <a:gd name="connsiteX18" fmla="*/ 397352 w 612177"/>
              <a:gd name="connsiteY18" fmla="*/ 2975285 h 3190105"/>
              <a:gd name="connsiteX19" fmla="*/ 214826 w 612177"/>
              <a:gd name="connsiteY19" fmla="*/ 2975285 h 3190105"/>
              <a:gd name="connsiteX20" fmla="*/ 1 w 612177"/>
              <a:gd name="connsiteY20" fmla="*/ 2792634 h 3190105"/>
              <a:gd name="connsiteX21" fmla="*/ 182527 w 612177"/>
              <a:gd name="connsiteY21" fmla="*/ 2792634 h 3190105"/>
              <a:gd name="connsiteX22" fmla="*/ 182527 w 612177"/>
              <a:gd name="connsiteY22" fmla="*/ 2975285 h 3190105"/>
              <a:gd name="connsiteX23" fmla="*/ 1 w 612177"/>
              <a:gd name="connsiteY23" fmla="*/ 2975285 h 3190105"/>
              <a:gd name="connsiteX24" fmla="*/ 429651 w 612177"/>
              <a:gd name="connsiteY24" fmla="*/ 2577816 h 3190105"/>
              <a:gd name="connsiteX25" fmla="*/ 612177 w 612177"/>
              <a:gd name="connsiteY25" fmla="*/ 2577816 h 3190105"/>
              <a:gd name="connsiteX26" fmla="*/ 612177 w 612177"/>
              <a:gd name="connsiteY26" fmla="*/ 2760467 h 3190105"/>
              <a:gd name="connsiteX27" fmla="*/ 429651 w 612177"/>
              <a:gd name="connsiteY27" fmla="*/ 2760467 h 3190105"/>
              <a:gd name="connsiteX28" fmla="*/ 214826 w 612177"/>
              <a:gd name="connsiteY28" fmla="*/ 2577816 h 3190105"/>
              <a:gd name="connsiteX29" fmla="*/ 397352 w 612177"/>
              <a:gd name="connsiteY29" fmla="*/ 2577816 h 3190105"/>
              <a:gd name="connsiteX30" fmla="*/ 397352 w 612177"/>
              <a:gd name="connsiteY30" fmla="*/ 2760467 h 3190105"/>
              <a:gd name="connsiteX31" fmla="*/ 214826 w 612177"/>
              <a:gd name="connsiteY31" fmla="*/ 2760467 h 3190105"/>
              <a:gd name="connsiteX32" fmla="*/ 1 w 612177"/>
              <a:gd name="connsiteY32" fmla="*/ 2577816 h 3190105"/>
              <a:gd name="connsiteX33" fmla="*/ 182527 w 612177"/>
              <a:gd name="connsiteY33" fmla="*/ 2577816 h 3190105"/>
              <a:gd name="connsiteX34" fmla="*/ 182527 w 612177"/>
              <a:gd name="connsiteY34" fmla="*/ 2760467 h 3190105"/>
              <a:gd name="connsiteX35" fmla="*/ 1 w 612177"/>
              <a:gd name="connsiteY35" fmla="*/ 2760467 h 3190105"/>
              <a:gd name="connsiteX36" fmla="*/ 429650 w 612177"/>
              <a:gd name="connsiteY36" fmla="*/ 1718544 h 3190105"/>
              <a:gd name="connsiteX37" fmla="*/ 612176 w 612177"/>
              <a:gd name="connsiteY37" fmla="*/ 1718544 h 3190105"/>
              <a:gd name="connsiteX38" fmla="*/ 612176 w 612177"/>
              <a:gd name="connsiteY38" fmla="*/ 1901195 h 3190105"/>
              <a:gd name="connsiteX39" fmla="*/ 429650 w 612177"/>
              <a:gd name="connsiteY39" fmla="*/ 1901195 h 3190105"/>
              <a:gd name="connsiteX40" fmla="*/ 214825 w 612177"/>
              <a:gd name="connsiteY40" fmla="*/ 1718544 h 3190105"/>
              <a:gd name="connsiteX41" fmla="*/ 397351 w 612177"/>
              <a:gd name="connsiteY41" fmla="*/ 1718544 h 3190105"/>
              <a:gd name="connsiteX42" fmla="*/ 397351 w 612177"/>
              <a:gd name="connsiteY42" fmla="*/ 1901195 h 3190105"/>
              <a:gd name="connsiteX43" fmla="*/ 214825 w 612177"/>
              <a:gd name="connsiteY43" fmla="*/ 1901195 h 3190105"/>
              <a:gd name="connsiteX44" fmla="*/ 0 w 612177"/>
              <a:gd name="connsiteY44" fmla="*/ 1718544 h 3190105"/>
              <a:gd name="connsiteX45" fmla="*/ 182526 w 612177"/>
              <a:gd name="connsiteY45" fmla="*/ 1718544 h 3190105"/>
              <a:gd name="connsiteX46" fmla="*/ 182526 w 612177"/>
              <a:gd name="connsiteY46" fmla="*/ 1901195 h 3190105"/>
              <a:gd name="connsiteX47" fmla="*/ 0 w 612177"/>
              <a:gd name="connsiteY47" fmla="*/ 1901195 h 3190105"/>
              <a:gd name="connsiteX48" fmla="*/ 429650 w 612177"/>
              <a:gd name="connsiteY48" fmla="*/ 1503726 h 3190105"/>
              <a:gd name="connsiteX49" fmla="*/ 612176 w 612177"/>
              <a:gd name="connsiteY49" fmla="*/ 1503726 h 3190105"/>
              <a:gd name="connsiteX50" fmla="*/ 612176 w 612177"/>
              <a:gd name="connsiteY50" fmla="*/ 1686377 h 3190105"/>
              <a:gd name="connsiteX51" fmla="*/ 429650 w 612177"/>
              <a:gd name="connsiteY51" fmla="*/ 1686377 h 3190105"/>
              <a:gd name="connsiteX52" fmla="*/ 214825 w 612177"/>
              <a:gd name="connsiteY52" fmla="*/ 1503726 h 3190105"/>
              <a:gd name="connsiteX53" fmla="*/ 397351 w 612177"/>
              <a:gd name="connsiteY53" fmla="*/ 1503726 h 3190105"/>
              <a:gd name="connsiteX54" fmla="*/ 397351 w 612177"/>
              <a:gd name="connsiteY54" fmla="*/ 1686377 h 3190105"/>
              <a:gd name="connsiteX55" fmla="*/ 214825 w 612177"/>
              <a:gd name="connsiteY55" fmla="*/ 1686377 h 3190105"/>
              <a:gd name="connsiteX56" fmla="*/ 0 w 612177"/>
              <a:gd name="connsiteY56" fmla="*/ 1503726 h 3190105"/>
              <a:gd name="connsiteX57" fmla="*/ 182526 w 612177"/>
              <a:gd name="connsiteY57" fmla="*/ 1503726 h 3190105"/>
              <a:gd name="connsiteX58" fmla="*/ 182526 w 612177"/>
              <a:gd name="connsiteY58" fmla="*/ 1686377 h 3190105"/>
              <a:gd name="connsiteX59" fmla="*/ 0 w 612177"/>
              <a:gd name="connsiteY59" fmla="*/ 1686377 h 3190105"/>
              <a:gd name="connsiteX60" fmla="*/ 429650 w 612177"/>
              <a:gd name="connsiteY60" fmla="*/ 1288908 h 3190105"/>
              <a:gd name="connsiteX61" fmla="*/ 612176 w 612177"/>
              <a:gd name="connsiteY61" fmla="*/ 1288908 h 3190105"/>
              <a:gd name="connsiteX62" fmla="*/ 612176 w 612177"/>
              <a:gd name="connsiteY62" fmla="*/ 1471559 h 3190105"/>
              <a:gd name="connsiteX63" fmla="*/ 429650 w 612177"/>
              <a:gd name="connsiteY63" fmla="*/ 1471559 h 3190105"/>
              <a:gd name="connsiteX64" fmla="*/ 214825 w 612177"/>
              <a:gd name="connsiteY64" fmla="*/ 1288908 h 3190105"/>
              <a:gd name="connsiteX65" fmla="*/ 397351 w 612177"/>
              <a:gd name="connsiteY65" fmla="*/ 1288908 h 3190105"/>
              <a:gd name="connsiteX66" fmla="*/ 397351 w 612177"/>
              <a:gd name="connsiteY66" fmla="*/ 1471559 h 3190105"/>
              <a:gd name="connsiteX67" fmla="*/ 214825 w 612177"/>
              <a:gd name="connsiteY67" fmla="*/ 1471559 h 3190105"/>
              <a:gd name="connsiteX68" fmla="*/ 0 w 612177"/>
              <a:gd name="connsiteY68" fmla="*/ 1288908 h 3190105"/>
              <a:gd name="connsiteX69" fmla="*/ 182526 w 612177"/>
              <a:gd name="connsiteY69" fmla="*/ 1288908 h 3190105"/>
              <a:gd name="connsiteX70" fmla="*/ 182526 w 612177"/>
              <a:gd name="connsiteY70" fmla="*/ 1471559 h 3190105"/>
              <a:gd name="connsiteX71" fmla="*/ 0 w 612177"/>
              <a:gd name="connsiteY71" fmla="*/ 1471559 h 3190105"/>
              <a:gd name="connsiteX72" fmla="*/ 429651 w 612177"/>
              <a:gd name="connsiteY72" fmla="*/ 429636 h 3190105"/>
              <a:gd name="connsiteX73" fmla="*/ 612177 w 612177"/>
              <a:gd name="connsiteY73" fmla="*/ 429636 h 3190105"/>
              <a:gd name="connsiteX74" fmla="*/ 612177 w 612177"/>
              <a:gd name="connsiteY74" fmla="*/ 612287 h 3190105"/>
              <a:gd name="connsiteX75" fmla="*/ 429651 w 612177"/>
              <a:gd name="connsiteY75" fmla="*/ 612287 h 3190105"/>
              <a:gd name="connsiteX76" fmla="*/ 214826 w 612177"/>
              <a:gd name="connsiteY76" fmla="*/ 429636 h 3190105"/>
              <a:gd name="connsiteX77" fmla="*/ 397352 w 612177"/>
              <a:gd name="connsiteY77" fmla="*/ 429636 h 3190105"/>
              <a:gd name="connsiteX78" fmla="*/ 397352 w 612177"/>
              <a:gd name="connsiteY78" fmla="*/ 612287 h 3190105"/>
              <a:gd name="connsiteX79" fmla="*/ 214826 w 612177"/>
              <a:gd name="connsiteY79" fmla="*/ 612287 h 3190105"/>
              <a:gd name="connsiteX80" fmla="*/ 1 w 612177"/>
              <a:gd name="connsiteY80" fmla="*/ 429636 h 3190105"/>
              <a:gd name="connsiteX81" fmla="*/ 182527 w 612177"/>
              <a:gd name="connsiteY81" fmla="*/ 429636 h 3190105"/>
              <a:gd name="connsiteX82" fmla="*/ 182527 w 612177"/>
              <a:gd name="connsiteY82" fmla="*/ 612287 h 3190105"/>
              <a:gd name="connsiteX83" fmla="*/ 1 w 612177"/>
              <a:gd name="connsiteY83" fmla="*/ 612287 h 3190105"/>
              <a:gd name="connsiteX84" fmla="*/ 429651 w 612177"/>
              <a:gd name="connsiteY84" fmla="*/ 214818 h 3190105"/>
              <a:gd name="connsiteX85" fmla="*/ 612177 w 612177"/>
              <a:gd name="connsiteY85" fmla="*/ 214818 h 3190105"/>
              <a:gd name="connsiteX86" fmla="*/ 612177 w 612177"/>
              <a:gd name="connsiteY86" fmla="*/ 397469 h 3190105"/>
              <a:gd name="connsiteX87" fmla="*/ 429651 w 612177"/>
              <a:gd name="connsiteY87" fmla="*/ 397469 h 3190105"/>
              <a:gd name="connsiteX88" fmla="*/ 214826 w 612177"/>
              <a:gd name="connsiteY88" fmla="*/ 214818 h 3190105"/>
              <a:gd name="connsiteX89" fmla="*/ 397352 w 612177"/>
              <a:gd name="connsiteY89" fmla="*/ 214818 h 3190105"/>
              <a:gd name="connsiteX90" fmla="*/ 397352 w 612177"/>
              <a:gd name="connsiteY90" fmla="*/ 397469 h 3190105"/>
              <a:gd name="connsiteX91" fmla="*/ 214826 w 612177"/>
              <a:gd name="connsiteY91" fmla="*/ 397469 h 3190105"/>
              <a:gd name="connsiteX92" fmla="*/ 1 w 612177"/>
              <a:gd name="connsiteY92" fmla="*/ 214818 h 3190105"/>
              <a:gd name="connsiteX93" fmla="*/ 182527 w 612177"/>
              <a:gd name="connsiteY93" fmla="*/ 214818 h 3190105"/>
              <a:gd name="connsiteX94" fmla="*/ 182527 w 612177"/>
              <a:gd name="connsiteY94" fmla="*/ 397469 h 3190105"/>
              <a:gd name="connsiteX95" fmla="*/ 1 w 612177"/>
              <a:gd name="connsiteY95" fmla="*/ 397469 h 3190105"/>
              <a:gd name="connsiteX96" fmla="*/ 429651 w 612177"/>
              <a:gd name="connsiteY96" fmla="*/ 0 h 3190105"/>
              <a:gd name="connsiteX97" fmla="*/ 612177 w 612177"/>
              <a:gd name="connsiteY97" fmla="*/ 0 h 3190105"/>
              <a:gd name="connsiteX98" fmla="*/ 612177 w 612177"/>
              <a:gd name="connsiteY98" fmla="*/ 182651 h 3190105"/>
              <a:gd name="connsiteX99" fmla="*/ 429651 w 612177"/>
              <a:gd name="connsiteY99" fmla="*/ 182651 h 3190105"/>
              <a:gd name="connsiteX100" fmla="*/ 214826 w 612177"/>
              <a:gd name="connsiteY100" fmla="*/ 0 h 3190105"/>
              <a:gd name="connsiteX101" fmla="*/ 397352 w 612177"/>
              <a:gd name="connsiteY101" fmla="*/ 0 h 3190105"/>
              <a:gd name="connsiteX102" fmla="*/ 397352 w 612177"/>
              <a:gd name="connsiteY102" fmla="*/ 182651 h 3190105"/>
              <a:gd name="connsiteX103" fmla="*/ 214826 w 612177"/>
              <a:gd name="connsiteY103" fmla="*/ 182651 h 3190105"/>
              <a:gd name="connsiteX104" fmla="*/ 1 w 612177"/>
              <a:gd name="connsiteY104" fmla="*/ 0 h 3190105"/>
              <a:gd name="connsiteX105" fmla="*/ 182527 w 612177"/>
              <a:gd name="connsiteY105" fmla="*/ 0 h 3190105"/>
              <a:gd name="connsiteX106" fmla="*/ 182527 w 612177"/>
              <a:gd name="connsiteY106" fmla="*/ 182651 h 3190105"/>
              <a:gd name="connsiteX107" fmla="*/ 1 w 612177"/>
              <a:gd name="connsiteY107"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2177" h="3190105">
                <a:moveTo>
                  <a:pt x="429651" y="3007454"/>
                </a:moveTo>
                <a:lnTo>
                  <a:pt x="612177" y="3007454"/>
                </a:lnTo>
                <a:lnTo>
                  <a:pt x="612177" y="3190105"/>
                </a:lnTo>
                <a:lnTo>
                  <a:pt x="429651" y="3190105"/>
                </a:lnTo>
                <a:close/>
                <a:moveTo>
                  <a:pt x="214826" y="3007454"/>
                </a:moveTo>
                <a:lnTo>
                  <a:pt x="397352" y="3007454"/>
                </a:lnTo>
                <a:lnTo>
                  <a:pt x="397352" y="3190105"/>
                </a:lnTo>
                <a:lnTo>
                  <a:pt x="214826" y="3190105"/>
                </a:lnTo>
                <a:close/>
                <a:moveTo>
                  <a:pt x="1" y="3007454"/>
                </a:moveTo>
                <a:lnTo>
                  <a:pt x="182527" y="3007454"/>
                </a:lnTo>
                <a:lnTo>
                  <a:pt x="182527" y="3190105"/>
                </a:lnTo>
                <a:lnTo>
                  <a:pt x="1" y="3190105"/>
                </a:lnTo>
                <a:close/>
                <a:moveTo>
                  <a:pt x="429651" y="2792634"/>
                </a:moveTo>
                <a:lnTo>
                  <a:pt x="612177" y="2792634"/>
                </a:lnTo>
                <a:lnTo>
                  <a:pt x="612177" y="2975285"/>
                </a:lnTo>
                <a:lnTo>
                  <a:pt x="429651" y="2975285"/>
                </a:lnTo>
                <a:close/>
                <a:moveTo>
                  <a:pt x="214826" y="2792634"/>
                </a:moveTo>
                <a:lnTo>
                  <a:pt x="397352" y="2792634"/>
                </a:lnTo>
                <a:lnTo>
                  <a:pt x="397352" y="2975285"/>
                </a:lnTo>
                <a:lnTo>
                  <a:pt x="214826" y="2975285"/>
                </a:lnTo>
                <a:close/>
                <a:moveTo>
                  <a:pt x="1" y="2792634"/>
                </a:moveTo>
                <a:lnTo>
                  <a:pt x="182527" y="2792634"/>
                </a:lnTo>
                <a:lnTo>
                  <a:pt x="182527" y="2975285"/>
                </a:lnTo>
                <a:lnTo>
                  <a:pt x="1" y="2975285"/>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429651" y="429636"/>
                </a:moveTo>
                <a:lnTo>
                  <a:pt x="612177" y="429636"/>
                </a:lnTo>
                <a:lnTo>
                  <a:pt x="612177" y="612287"/>
                </a:lnTo>
                <a:lnTo>
                  <a:pt x="429651" y="612287"/>
                </a:lnTo>
                <a:close/>
                <a:moveTo>
                  <a:pt x="214826" y="429636"/>
                </a:moveTo>
                <a:lnTo>
                  <a:pt x="397352" y="429636"/>
                </a:lnTo>
                <a:lnTo>
                  <a:pt x="397352" y="612287"/>
                </a:lnTo>
                <a:lnTo>
                  <a:pt x="214826" y="612287"/>
                </a:lnTo>
                <a:close/>
                <a:moveTo>
                  <a:pt x="1" y="429636"/>
                </a:moveTo>
                <a:lnTo>
                  <a:pt x="182527" y="429636"/>
                </a:lnTo>
                <a:lnTo>
                  <a:pt x="182527" y="612287"/>
                </a:lnTo>
                <a:lnTo>
                  <a:pt x="1" y="612287"/>
                </a:lnTo>
                <a:close/>
                <a:moveTo>
                  <a:pt x="429651" y="214818"/>
                </a:moveTo>
                <a:lnTo>
                  <a:pt x="612177" y="214818"/>
                </a:lnTo>
                <a:lnTo>
                  <a:pt x="612177" y="397469"/>
                </a:lnTo>
                <a:lnTo>
                  <a:pt x="429651" y="397469"/>
                </a:lnTo>
                <a:close/>
                <a:moveTo>
                  <a:pt x="214826" y="214818"/>
                </a:moveTo>
                <a:lnTo>
                  <a:pt x="397352" y="214818"/>
                </a:lnTo>
                <a:lnTo>
                  <a:pt x="397352" y="397469"/>
                </a:lnTo>
                <a:lnTo>
                  <a:pt x="214826" y="397469"/>
                </a:lnTo>
                <a:close/>
                <a:moveTo>
                  <a:pt x="1" y="214818"/>
                </a:moveTo>
                <a:lnTo>
                  <a:pt x="182527" y="214818"/>
                </a:lnTo>
                <a:lnTo>
                  <a:pt x="182527" y="397469"/>
                </a:lnTo>
                <a:lnTo>
                  <a:pt x="1" y="397469"/>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586" name="Freeform 585"/>
          <p:cNvSpPr/>
          <p:nvPr/>
        </p:nvSpPr>
        <p:spPr>
          <a:xfrm>
            <a:off x="2976960" y="4169264"/>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587" name="Freeform 586"/>
          <p:cNvSpPr/>
          <p:nvPr/>
        </p:nvSpPr>
        <p:spPr>
          <a:xfrm>
            <a:off x="2969583" y="5458143"/>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588" name="Freeform 587"/>
          <p:cNvSpPr/>
          <p:nvPr/>
        </p:nvSpPr>
        <p:spPr>
          <a:xfrm>
            <a:off x="2969583" y="2880329"/>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590" name="Freeform 589"/>
          <p:cNvSpPr/>
          <p:nvPr/>
        </p:nvSpPr>
        <p:spPr>
          <a:xfrm>
            <a:off x="2976960" y="4169264"/>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591" name="Freeform 590"/>
          <p:cNvSpPr/>
          <p:nvPr/>
        </p:nvSpPr>
        <p:spPr>
          <a:xfrm>
            <a:off x="2969583" y="5458143"/>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592" name="Freeform 591"/>
          <p:cNvSpPr/>
          <p:nvPr/>
        </p:nvSpPr>
        <p:spPr>
          <a:xfrm>
            <a:off x="2969583" y="2880329"/>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593" name="Freeform 592"/>
          <p:cNvSpPr/>
          <p:nvPr/>
        </p:nvSpPr>
        <p:spPr>
          <a:xfrm>
            <a:off x="2971800" y="4169264"/>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594" name="Freeform 593"/>
          <p:cNvSpPr/>
          <p:nvPr/>
        </p:nvSpPr>
        <p:spPr>
          <a:xfrm>
            <a:off x="2969583" y="2880329"/>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595" name="Freeform 594"/>
          <p:cNvSpPr/>
          <p:nvPr/>
        </p:nvSpPr>
        <p:spPr>
          <a:xfrm>
            <a:off x="2969583" y="5458143"/>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2" name="Title 1"/>
          <p:cNvSpPr>
            <a:spLocks noGrp="1"/>
          </p:cNvSpPr>
          <p:nvPr>
            <p:ph type="title"/>
          </p:nvPr>
        </p:nvSpPr>
        <p:spPr/>
        <p:txBody>
          <a:bodyPr/>
          <a:lstStyle/>
          <a:p>
            <a:r>
              <a:rPr lang="en-US" dirty="0" smtClean="0"/>
              <a:t>Stage 3</a:t>
            </a:r>
            <a:endParaRPr lang="en-US" dirty="0"/>
          </a:p>
        </p:txBody>
      </p:sp>
      <p:grpSp>
        <p:nvGrpSpPr>
          <p:cNvPr id="158" name="Group 157"/>
          <p:cNvGrpSpPr/>
          <p:nvPr/>
        </p:nvGrpSpPr>
        <p:grpSpPr>
          <a:xfrm>
            <a:off x="6245172" y="2880362"/>
            <a:ext cx="182527" cy="3190105"/>
            <a:chOff x="2762135" y="2880360"/>
            <a:chExt cx="182527" cy="3190105"/>
          </a:xfrm>
          <a:noFill/>
        </p:grpSpPr>
        <p:sp>
          <p:nvSpPr>
            <p:cNvPr id="159" name="Rectangle 158"/>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60" name="Rectangle 159"/>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61" name="Rectangle 160"/>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62" name="Rectangle 161"/>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63" name="Rectangle 162"/>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64" name="Rectangle 163"/>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65" name="Rectangle 164"/>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66" name="Rectangle 165"/>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67" name="Rectangle 166"/>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168" name="Group 167"/>
          <p:cNvGrpSpPr/>
          <p:nvPr/>
        </p:nvGrpSpPr>
        <p:grpSpPr>
          <a:xfrm>
            <a:off x="2976961" y="6144674"/>
            <a:ext cx="3190078" cy="182653"/>
            <a:chOff x="2976961" y="6102634"/>
            <a:chExt cx="3190078" cy="182653"/>
          </a:xfrm>
        </p:grpSpPr>
        <p:sp>
          <p:nvSpPr>
            <p:cNvPr id="169" name="Rectangle 168"/>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70" name="Rectangle 169"/>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71" name="Rectangle 170"/>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72" name="Rectangle 171"/>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73" name="Rectangle 172"/>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74" name="Rectangle 173"/>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75" name="Rectangle 174"/>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76" name="Rectangle 175"/>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77" name="Rectangle 176"/>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178" name="Group 177"/>
          <p:cNvGrpSpPr/>
          <p:nvPr/>
        </p:nvGrpSpPr>
        <p:grpSpPr>
          <a:xfrm>
            <a:off x="2976960" y="2623504"/>
            <a:ext cx="3190078" cy="182653"/>
            <a:chOff x="2976961" y="6102634"/>
            <a:chExt cx="3190078" cy="182653"/>
          </a:xfrm>
        </p:grpSpPr>
        <p:sp>
          <p:nvSpPr>
            <p:cNvPr id="179" name="Rectangle 178"/>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80" name="Rectangle 179"/>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81" name="Rectangle 180"/>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82" name="Rectangle 181"/>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83" name="Rectangle 182"/>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84" name="Rectangle 183"/>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85" name="Rectangle 184"/>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86" name="Rectangle 185"/>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187" name="Rectangle 186"/>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sp>
        <p:nvSpPr>
          <p:cNvPr id="194" name="Rectangle 193"/>
          <p:cNvSpPr/>
          <p:nvPr/>
        </p:nvSpPr>
        <p:spPr>
          <a:xfrm>
            <a:off x="6450406" y="2665510"/>
            <a:ext cx="524933" cy="3619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rot="16200000">
            <a:off x="4302155" y="4783706"/>
            <a:ext cx="524933" cy="3619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2374525" y="2880362"/>
            <a:ext cx="2760427" cy="3190107"/>
          </a:xfrm>
          <a:custGeom>
            <a:avLst/>
            <a:gdLst>
              <a:gd name="connsiteX0" fmla="*/ 1288951 w 2760427"/>
              <a:gd name="connsiteY0" fmla="*/ 3007456 h 3190107"/>
              <a:gd name="connsiteX1" fmla="*/ 1471477 w 2760427"/>
              <a:gd name="connsiteY1" fmla="*/ 3007456 h 3190107"/>
              <a:gd name="connsiteX2" fmla="*/ 1471477 w 2760427"/>
              <a:gd name="connsiteY2" fmla="*/ 3190107 h 3190107"/>
              <a:gd name="connsiteX3" fmla="*/ 1288951 w 2760427"/>
              <a:gd name="connsiteY3" fmla="*/ 3190107 h 3190107"/>
              <a:gd name="connsiteX4" fmla="*/ 2577901 w 2760427"/>
              <a:gd name="connsiteY4" fmla="*/ 3007454 h 3190107"/>
              <a:gd name="connsiteX5" fmla="*/ 2760427 w 2760427"/>
              <a:gd name="connsiteY5" fmla="*/ 3007454 h 3190107"/>
              <a:gd name="connsiteX6" fmla="*/ 2760427 w 2760427"/>
              <a:gd name="connsiteY6" fmla="*/ 3190105 h 3190107"/>
              <a:gd name="connsiteX7" fmla="*/ 2577901 w 2760427"/>
              <a:gd name="connsiteY7" fmla="*/ 3190105 h 3190107"/>
              <a:gd name="connsiteX8" fmla="*/ 1 w 2760427"/>
              <a:gd name="connsiteY8" fmla="*/ 3007454 h 3190107"/>
              <a:gd name="connsiteX9" fmla="*/ 182527 w 2760427"/>
              <a:gd name="connsiteY9" fmla="*/ 3007454 h 3190107"/>
              <a:gd name="connsiteX10" fmla="*/ 182527 w 2760427"/>
              <a:gd name="connsiteY10" fmla="*/ 3190105 h 3190107"/>
              <a:gd name="connsiteX11" fmla="*/ 1 w 2760427"/>
              <a:gd name="connsiteY11" fmla="*/ 3190105 h 3190107"/>
              <a:gd name="connsiteX12" fmla="*/ 1288951 w 2760427"/>
              <a:gd name="connsiteY12" fmla="*/ 2792636 h 3190107"/>
              <a:gd name="connsiteX13" fmla="*/ 1471477 w 2760427"/>
              <a:gd name="connsiteY13" fmla="*/ 2792636 h 3190107"/>
              <a:gd name="connsiteX14" fmla="*/ 1471477 w 2760427"/>
              <a:gd name="connsiteY14" fmla="*/ 2975287 h 3190107"/>
              <a:gd name="connsiteX15" fmla="*/ 1288951 w 2760427"/>
              <a:gd name="connsiteY15" fmla="*/ 2975287 h 3190107"/>
              <a:gd name="connsiteX16" fmla="*/ 2577901 w 2760427"/>
              <a:gd name="connsiteY16" fmla="*/ 2792634 h 3190107"/>
              <a:gd name="connsiteX17" fmla="*/ 2760427 w 2760427"/>
              <a:gd name="connsiteY17" fmla="*/ 2792634 h 3190107"/>
              <a:gd name="connsiteX18" fmla="*/ 2760427 w 2760427"/>
              <a:gd name="connsiteY18" fmla="*/ 2975285 h 3190107"/>
              <a:gd name="connsiteX19" fmla="*/ 2577901 w 2760427"/>
              <a:gd name="connsiteY19" fmla="*/ 2975285 h 3190107"/>
              <a:gd name="connsiteX20" fmla="*/ 1 w 2760427"/>
              <a:gd name="connsiteY20" fmla="*/ 2792634 h 3190107"/>
              <a:gd name="connsiteX21" fmla="*/ 182527 w 2760427"/>
              <a:gd name="connsiteY21" fmla="*/ 2792634 h 3190107"/>
              <a:gd name="connsiteX22" fmla="*/ 182527 w 2760427"/>
              <a:gd name="connsiteY22" fmla="*/ 2975285 h 3190107"/>
              <a:gd name="connsiteX23" fmla="*/ 1 w 2760427"/>
              <a:gd name="connsiteY23" fmla="*/ 2975285 h 3190107"/>
              <a:gd name="connsiteX24" fmla="*/ 1288951 w 2760427"/>
              <a:gd name="connsiteY24" fmla="*/ 2577818 h 3190107"/>
              <a:gd name="connsiteX25" fmla="*/ 1471477 w 2760427"/>
              <a:gd name="connsiteY25" fmla="*/ 2577818 h 3190107"/>
              <a:gd name="connsiteX26" fmla="*/ 1471477 w 2760427"/>
              <a:gd name="connsiteY26" fmla="*/ 2760469 h 3190107"/>
              <a:gd name="connsiteX27" fmla="*/ 1288951 w 2760427"/>
              <a:gd name="connsiteY27" fmla="*/ 2760469 h 3190107"/>
              <a:gd name="connsiteX28" fmla="*/ 2577901 w 2760427"/>
              <a:gd name="connsiteY28" fmla="*/ 2577816 h 3190107"/>
              <a:gd name="connsiteX29" fmla="*/ 2760427 w 2760427"/>
              <a:gd name="connsiteY29" fmla="*/ 2577816 h 3190107"/>
              <a:gd name="connsiteX30" fmla="*/ 2760427 w 2760427"/>
              <a:gd name="connsiteY30" fmla="*/ 2760467 h 3190107"/>
              <a:gd name="connsiteX31" fmla="*/ 2577901 w 2760427"/>
              <a:gd name="connsiteY31" fmla="*/ 2760467 h 3190107"/>
              <a:gd name="connsiteX32" fmla="*/ 1 w 2760427"/>
              <a:gd name="connsiteY32" fmla="*/ 2577816 h 3190107"/>
              <a:gd name="connsiteX33" fmla="*/ 182527 w 2760427"/>
              <a:gd name="connsiteY33" fmla="*/ 2577816 h 3190107"/>
              <a:gd name="connsiteX34" fmla="*/ 182527 w 2760427"/>
              <a:gd name="connsiteY34" fmla="*/ 2760467 h 3190107"/>
              <a:gd name="connsiteX35" fmla="*/ 1 w 2760427"/>
              <a:gd name="connsiteY35" fmla="*/ 2760467 h 3190107"/>
              <a:gd name="connsiteX36" fmla="*/ 1288950 w 2760427"/>
              <a:gd name="connsiteY36" fmla="*/ 1718546 h 3190107"/>
              <a:gd name="connsiteX37" fmla="*/ 1471476 w 2760427"/>
              <a:gd name="connsiteY37" fmla="*/ 1718546 h 3190107"/>
              <a:gd name="connsiteX38" fmla="*/ 1471476 w 2760427"/>
              <a:gd name="connsiteY38" fmla="*/ 1901197 h 3190107"/>
              <a:gd name="connsiteX39" fmla="*/ 1288950 w 2760427"/>
              <a:gd name="connsiteY39" fmla="*/ 1901197 h 3190107"/>
              <a:gd name="connsiteX40" fmla="*/ 2577900 w 2760427"/>
              <a:gd name="connsiteY40" fmla="*/ 1718544 h 3190107"/>
              <a:gd name="connsiteX41" fmla="*/ 2760426 w 2760427"/>
              <a:gd name="connsiteY41" fmla="*/ 1718544 h 3190107"/>
              <a:gd name="connsiteX42" fmla="*/ 2760426 w 2760427"/>
              <a:gd name="connsiteY42" fmla="*/ 1901195 h 3190107"/>
              <a:gd name="connsiteX43" fmla="*/ 2577900 w 2760427"/>
              <a:gd name="connsiteY43" fmla="*/ 1901195 h 3190107"/>
              <a:gd name="connsiteX44" fmla="*/ 0 w 2760427"/>
              <a:gd name="connsiteY44" fmla="*/ 1718544 h 3190107"/>
              <a:gd name="connsiteX45" fmla="*/ 182526 w 2760427"/>
              <a:gd name="connsiteY45" fmla="*/ 1718544 h 3190107"/>
              <a:gd name="connsiteX46" fmla="*/ 182526 w 2760427"/>
              <a:gd name="connsiteY46" fmla="*/ 1901195 h 3190107"/>
              <a:gd name="connsiteX47" fmla="*/ 0 w 2760427"/>
              <a:gd name="connsiteY47" fmla="*/ 1901195 h 3190107"/>
              <a:gd name="connsiteX48" fmla="*/ 1288950 w 2760427"/>
              <a:gd name="connsiteY48" fmla="*/ 1503728 h 3190107"/>
              <a:gd name="connsiteX49" fmla="*/ 1471476 w 2760427"/>
              <a:gd name="connsiteY49" fmla="*/ 1503728 h 3190107"/>
              <a:gd name="connsiteX50" fmla="*/ 1471476 w 2760427"/>
              <a:gd name="connsiteY50" fmla="*/ 1686379 h 3190107"/>
              <a:gd name="connsiteX51" fmla="*/ 1288950 w 2760427"/>
              <a:gd name="connsiteY51" fmla="*/ 1686379 h 3190107"/>
              <a:gd name="connsiteX52" fmla="*/ 2577900 w 2760427"/>
              <a:gd name="connsiteY52" fmla="*/ 1503726 h 3190107"/>
              <a:gd name="connsiteX53" fmla="*/ 2760426 w 2760427"/>
              <a:gd name="connsiteY53" fmla="*/ 1503726 h 3190107"/>
              <a:gd name="connsiteX54" fmla="*/ 2760426 w 2760427"/>
              <a:gd name="connsiteY54" fmla="*/ 1686377 h 3190107"/>
              <a:gd name="connsiteX55" fmla="*/ 2577900 w 2760427"/>
              <a:gd name="connsiteY55" fmla="*/ 1686377 h 3190107"/>
              <a:gd name="connsiteX56" fmla="*/ 0 w 2760427"/>
              <a:gd name="connsiteY56" fmla="*/ 1503726 h 3190107"/>
              <a:gd name="connsiteX57" fmla="*/ 182526 w 2760427"/>
              <a:gd name="connsiteY57" fmla="*/ 1503726 h 3190107"/>
              <a:gd name="connsiteX58" fmla="*/ 182526 w 2760427"/>
              <a:gd name="connsiteY58" fmla="*/ 1686377 h 3190107"/>
              <a:gd name="connsiteX59" fmla="*/ 0 w 2760427"/>
              <a:gd name="connsiteY59" fmla="*/ 1686377 h 3190107"/>
              <a:gd name="connsiteX60" fmla="*/ 1288950 w 2760427"/>
              <a:gd name="connsiteY60" fmla="*/ 1288910 h 3190107"/>
              <a:gd name="connsiteX61" fmla="*/ 1471476 w 2760427"/>
              <a:gd name="connsiteY61" fmla="*/ 1288910 h 3190107"/>
              <a:gd name="connsiteX62" fmla="*/ 1471476 w 2760427"/>
              <a:gd name="connsiteY62" fmla="*/ 1471561 h 3190107"/>
              <a:gd name="connsiteX63" fmla="*/ 1288950 w 2760427"/>
              <a:gd name="connsiteY63" fmla="*/ 1471561 h 3190107"/>
              <a:gd name="connsiteX64" fmla="*/ 2577900 w 2760427"/>
              <a:gd name="connsiteY64" fmla="*/ 1288908 h 3190107"/>
              <a:gd name="connsiteX65" fmla="*/ 2760426 w 2760427"/>
              <a:gd name="connsiteY65" fmla="*/ 1288908 h 3190107"/>
              <a:gd name="connsiteX66" fmla="*/ 2760426 w 2760427"/>
              <a:gd name="connsiteY66" fmla="*/ 1471559 h 3190107"/>
              <a:gd name="connsiteX67" fmla="*/ 2577900 w 2760427"/>
              <a:gd name="connsiteY67" fmla="*/ 1471559 h 3190107"/>
              <a:gd name="connsiteX68" fmla="*/ 0 w 2760427"/>
              <a:gd name="connsiteY68" fmla="*/ 1288908 h 3190107"/>
              <a:gd name="connsiteX69" fmla="*/ 182526 w 2760427"/>
              <a:gd name="connsiteY69" fmla="*/ 1288908 h 3190107"/>
              <a:gd name="connsiteX70" fmla="*/ 182526 w 2760427"/>
              <a:gd name="connsiteY70" fmla="*/ 1471559 h 3190107"/>
              <a:gd name="connsiteX71" fmla="*/ 0 w 2760427"/>
              <a:gd name="connsiteY71" fmla="*/ 1471559 h 3190107"/>
              <a:gd name="connsiteX72" fmla="*/ 1288951 w 2760427"/>
              <a:gd name="connsiteY72" fmla="*/ 429638 h 3190107"/>
              <a:gd name="connsiteX73" fmla="*/ 1471477 w 2760427"/>
              <a:gd name="connsiteY73" fmla="*/ 429638 h 3190107"/>
              <a:gd name="connsiteX74" fmla="*/ 1471477 w 2760427"/>
              <a:gd name="connsiteY74" fmla="*/ 612289 h 3190107"/>
              <a:gd name="connsiteX75" fmla="*/ 1288951 w 2760427"/>
              <a:gd name="connsiteY75" fmla="*/ 612289 h 3190107"/>
              <a:gd name="connsiteX76" fmla="*/ 2577901 w 2760427"/>
              <a:gd name="connsiteY76" fmla="*/ 429636 h 3190107"/>
              <a:gd name="connsiteX77" fmla="*/ 2760427 w 2760427"/>
              <a:gd name="connsiteY77" fmla="*/ 429636 h 3190107"/>
              <a:gd name="connsiteX78" fmla="*/ 2760427 w 2760427"/>
              <a:gd name="connsiteY78" fmla="*/ 612287 h 3190107"/>
              <a:gd name="connsiteX79" fmla="*/ 2577901 w 2760427"/>
              <a:gd name="connsiteY79" fmla="*/ 612287 h 3190107"/>
              <a:gd name="connsiteX80" fmla="*/ 1 w 2760427"/>
              <a:gd name="connsiteY80" fmla="*/ 429636 h 3190107"/>
              <a:gd name="connsiteX81" fmla="*/ 182527 w 2760427"/>
              <a:gd name="connsiteY81" fmla="*/ 429636 h 3190107"/>
              <a:gd name="connsiteX82" fmla="*/ 182527 w 2760427"/>
              <a:gd name="connsiteY82" fmla="*/ 612287 h 3190107"/>
              <a:gd name="connsiteX83" fmla="*/ 1 w 2760427"/>
              <a:gd name="connsiteY83" fmla="*/ 612287 h 3190107"/>
              <a:gd name="connsiteX84" fmla="*/ 1288951 w 2760427"/>
              <a:gd name="connsiteY84" fmla="*/ 214820 h 3190107"/>
              <a:gd name="connsiteX85" fmla="*/ 1471477 w 2760427"/>
              <a:gd name="connsiteY85" fmla="*/ 214820 h 3190107"/>
              <a:gd name="connsiteX86" fmla="*/ 1471477 w 2760427"/>
              <a:gd name="connsiteY86" fmla="*/ 397471 h 3190107"/>
              <a:gd name="connsiteX87" fmla="*/ 1288951 w 2760427"/>
              <a:gd name="connsiteY87" fmla="*/ 397471 h 3190107"/>
              <a:gd name="connsiteX88" fmla="*/ 2577901 w 2760427"/>
              <a:gd name="connsiteY88" fmla="*/ 214818 h 3190107"/>
              <a:gd name="connsiteX89" fmla="*/ 2760427 w 2760427"/>
              <a:gd name="connsiteY89" fmla="*/ 214818 h 3190107"/>
              <a:gd name="connsiteX90" fmla="*/ 2760427 w 2760427"/>
              <a:gd name="connsiteY90" fmla="*/ 397469 h 3190107"/>
              <a:gd name="connsiteX91" fmla="*/ 2577901 w 2760427"/>
              <a:gd name="connsiteY91" fmla="*/ 397469 h 3190107"/>
              <a:gd name="connsiteX92" fmla="*/ 1 w 2760427"/>
              <a:gd name="connsiteY92" fmla="*/ 214818 h 3190107"/>
              <a:gd name="connsiteX93" fmla="*/ 182527 w 2760427"/>
              <a:gd name="connsiteY93" fmla="*/ 214818 h 3190107"/>
              <a:gd name="connsiteX94" fmla="*/ 182527 w 2760427"/>
              <a:gd name="connsiteY94" fmla="*/ 397469 h 3190107"/>
              <a:gd name="connsiteX95" fmla="*/ 1 w 2760427"/>
              <a:gd name="connsiteY95" fmla="*/ 397469 h 3190107"/>
              <a:gd name="connsiteX96" fmla="*/ 1288951 w 2760427"/>
              <a:gd name="connsiteY96" fmla="*/ 2 h 3190107"/>
              <a:gd name="connsiteX97" fmla="*/ 1471477 w 2760427"/>
              <a:gd name="connsiteY97" fmla="*/ 2 h 3190107"/>
              <a:gd name="connsiteX98" fmla="*/ 1471477 w 2760427"/>
              <a:gd name="connsiteY98" fmla="*/ 182653 h 3190107"/>
              <a:gd name="connsiteX99" fmla="*/ 1288951 w 2760427"/>
              <a:gd name="connsiteY99" fmla="*/ 182653 h 3190107"/>
              <a:gd name="connsiteX100" fmla="*/ 2577901 w 2760427"/>
              <a:gd name="connsiteY100" fmla="*/ 0 h 3190107"/>
              <a:gd name="connsiteX101" fmla="*/ 2760427 w 2760427"/>
              <a:gd name="connsiteY101" fmla="*/ 0 h 3190107"/>
              <a:gd name="connsiteX102" fmla="*/ 2760427 w 2760427"/>
              <a:gd name="connsiteY102" fmla="*/ 182651 h 3190107"/>
              <a:gd name="connsiteX103" fmla="*/ 2577901 w 2760427"/>
              <a:gd name="connsiteY103" fmla="*/ 182651 h 3190107"/>
              <a:gd name="connsiteX104" fmla="*/ 1 w 2760427"/>
              <a:gd name="connsiteY104" fmla="*/ 0 h 3190107"/>
              <a:gd name="connsiteX105" fmla="*/ 182527 w 2760427"/>
              <a:gd name="connsiteY105" fmla="*/ 0 h 3190107"/>
              <a:gd name="connsiteX106" fmla="*/ 182527 w 2760427"/>
              <a:gd name="connsiteY106" fmla="*/ 182651 h 3190107"/>
              <a:gd name="connsiteX107" fmla="*/ 1 w 2760427"/>
              <a:gd name="connsiteY107" fmla="*/ 182651 h 319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60427" h="3190107">
                <a:moveTo>
                  <a:pt x="1288951" y="3007456"/>
                </a:moveTo>
                <a:lnTo>
                  <a:pt x="1471477" y="3007456"/>
                </a:lnTo>
                <a:lnTo>
                  <a:pt x="1471477" y="3190107"/>
                </a:lnTo>
                <a:lnTo>
                  <a:pt x="1288951" y="3190107"/>
                </a:lnTo>
                <a:close/>
                <a:moveTo>
                  <a:pt x="2577901" y="3007454"/>
                </a:moveTo>
                <a:lnTo>
                  <a:pt x="2760427" y="3007454"/>
                </a:lnTo>
                <a:lnTo>
                  <a:pt x="2760427" y="3190105"/>
                </a:lnTo>
                <a:lnTo>
                  <a:pt x="2577901" y="3190105"/>
                </a:lnTo>
                <a:close/>
                <a:moveTo>
                  <a:pt x="1" y="3007454"/>
                </a:moveTo>
                <a:lnTo>
                  <a:pt x="182527" y="3007454"/>
                </a:lnTo>
                <a:lnTo>
                  <a:pt x="182527" y="3190105"/>
                </a:lnTo>
                <a:lnTo>
                  <a:pt x="1" y="3190105"/>
                </a:lnTo>
                <a:close/>
                <a:moveTo>
                  <a:pt x="1288951" y="2792636"/>
                </a:moveTo>
                <a:lnTo>
                  <a:pt x="1471477" y="2792636"/>
                </a:lnTo>
                <a:lnTo>
                  <a:pt x="1471477" y="2975287"/>
                </a:lnTo>
                <a:lnTo>
                  <a:pt x="1288951" y="2975287"/>
                </a:lnTo>
                <a:close/>
                <a:moveTo>
                  <a:pt x="2577901" y="2792634"/>
                </a:moveTo>
                <a:lnTo>
                  <a:pt x="2760427" y="2792634"/>
                </a:lnTo>
                <a:lnTo>
                  <a:pt x="2760427" y="2975285"/>
                </a:lnTo>
                <a:lnTo>
                  <a:pt x="2577901" y="2975285"/>
                </a:lnTo>
                <a:close/>
                <a:moveTo>
                  <a:pt x="1" y="2792634"/>
                </a:moveTo>
                <a:lnTo>
                  <a:pt x="182527" y="2792634"/>
                </a:lnTo>
                <a:lnTo>
                  <a:pt x="182527" y="2975285"/>
                </a:lnTo>
                <a:lnTo>
                  <a:pt x="1" y="2975285"/>
                </a:lnTo>
                <a:close/>
                <a:moveTo>
                  <a:pt x="1288951" y="2577818"/>
                </a:moveTo>
                <a:lnTo>
                  <a:pt x="1471477" y="2577818"/>
                </a:lnTo>
                <a:lnTo>
                  <a:pt x="1471477" y="2760469"/>
                </a:lnTo>
                <a:lnTo>
                  <a:pt x="1288951" y="2760469"/>
                </a:lnTo>
                <a:close/>
                <a:moveTo>
                  <a:pt x="2577901" y="2577816"/>
                </a:moveTo>
                <a:lnTo>
                  <a:pt x="2760427" y="2577816"/>
                </a:lnTo>
                <a:lnTo>
                  <a:pt x="2760427" y="2760467"/>
                </a:lnTo>
                <a:lnTo>
                  <a:pt x="2577901" y="2760467"/>
                </a:lnTo>
                <a:close/>
                <a:moveTo>
                  <a:pt x="1" y="2577816"/>
                </a:moveTo>
                <a:lnTo>
                  <a:pt x="182527" y="2577816"/>
                </a:lnTo>
                <a:lnTo>
                  <a:pt x="182527" y="2760467"/>
                </a:lnTo>
                <a:lnTo>
                  <a:pt x="1" y="2760467"/>
                </a:lnTo>
                <a:close/>
                <a:moveTo>
                  <a:pt x="1288950" y="1718546"/>
                </a:moveTo>
                <a:lnTo>
                  <a:pt x="1471476" y="1718546"/>
                </a:lnTo>
                <a:lnTo>
                  <a:pt x="1471476" y="1901197"/>
                </a:lnTo>
                <a:lnTo>
                  <a:pt x="1288950" y="1901197"/>
                </a:lnTo>
                <a:close/>
                <a:moveTo>
                  <a:pt x="2577900" y="1718544"/>
                </a:moveTo>
                <a:lnTo>
                  <a:pt x="2760426" y="1718544"/>
                </a:lnTo>
                <a:lnTo>
                  <a:pt x="2760426" y="1901195"/>
                </a:lnTo>
                <a:lnTo>
                  <a:pt x="2577900" y="1901195"/>
                </a:lnTo>
                <a:close/>
                <a:moveTo>
                  <a:pt x="0" y="1718544"/>
                </a:moveTo>
                <a:lnTo>
                  <a:pt x="182526" y="1718544"/>
                </a:lnTo>
                <a:lnTo>
                  <a:pt x="182526" y="1901195"/>
                </a:lnTo>
                <a:lnTo>
                  <a:pt x="0" y="1901195"/>
                </a:lnTo>
                <a:close/>
                <a:moveTo>
                  <a:pt x="1288950" y="1503728"/>
                </a:moveTo>
                <a:lnTo>
                  <a:pt x="1471476" y="1503728"/>
                </a:lnTo>
                <a:lnTo>
                  <a:pt x="1471476" y="1686379"/>
                </a:lnTo>
                <a:lnTo>
                  <a:pt x="1288950" y="1686379"/>
                </a:lnTo>
                <a:close/>
                <a:moveTo>
                  <a:pt x="2577900" y="1503726"/>
                </a:moveTo>
                <a:lnTo>
                  <a:pt x="2760426" y="1503726"/>
                </a:lnTo>
                <a:lnTo>
                  <a:pt x="2760426" y="1686377"/>
                </a:lnTo>
                <a:lnTo>
                  <a:pt x="2577900" y="1686377"/>
                </a:lnTo>
                <a:close/>
                <a:moveTo>
                  <a:pt x="0" y="1503726"/>
                </a:moveTo>
                <a:lnTo>
                  <a:pt x="182526" y="1503726"/>
                </a:lnTo>
                <a:lnTo>
                  <a:pt x="182526" y="1686377"/>
                </a:lnTo>
                <a:lnTo>
                  <a:pt x="0" y="1686377"/>
                </a:lnTo>
                <a:close/>
                <a:moveTo>
                  <a:pt x="1288950" y="1288910"/>
                </a:moveTo>
                <a:lnTo>
                  <a:pt x="1471476" y="1288910"/>
                </a:lnTo>
                <a:lnTo>
                  <a:pt x="1471476" y="1471561"/>
                </a:lnTo>
                <a:lnTo>
                  <a:pt x="1288950" y="1471561"/>
                </a:lnTo>
                <a:close/>
                <a:moveTo>
                  <a:pt x="2577900" y="1288908"/>
                </a:moveTo>
                <a:lnTo>
                  <a:pt x="2760426" y="1288908"/>
                </a:lnTo>
                <a:lnTo>
                  <a:pt x="2760426" y="1471559"/>
                </a:lnTo>
                <a:lnTo>
                  <a:pt x="2577900" y="1471559"/>
                </a:lnTo>
                <a:close/>
                <a:moveTo>
                  <a:pt x="0" y="1288908"/>
                </a:moveTo>
                <a:lnTo>
                  <a:pt x="182526" y="1288908"/>
                </a:lnTo>
                <a:lnTo>
                  <a:pt x="182526" y="1471559"/>
                </a:lnTo>
                <a:lnTo>
                  <a:pt x="0" y="1471559"/>
                </a:lnTo>
                <a:close/>
                <a:moveTo>
                  <a:pt x="1288951" y="429638"/>
                </a:moveTo>
                <a:lnTo>
                  <a:pt x="1471477" y="429638"/>
                </a:lnTo>
                <a:lnTo>
                  <a:pt x="1471477" y="612289"/>
                </a:lnTo>
                <a:lnTo>
                  <a:pt x="1288951" y="612289"/>
                </a:lnTo>
                <a:close/>
                <a:moveTo>
                  <a:pt x="2577901" y="429636"/>
                </a:moveTo>
                <a:lnTo>
                  <a:pt x="2760427" y="429636"/>
                </a:lnTo>
                <a:lnTo>
                  <a:pt x="2760427" y="612287"/>
                </a:lnTo>
                <a:lnTo>
                  <a:pt x="2577901" y="612287"/>
                </a:lnTo>
                <a:close/>
                <a:moveTo>
                  <a:pt x="1" y="429636"/>
                </a:moveTo>
                <a:lnTo>
                  <a:pt x="182527" y="429636"/>
                </a:lnTo>
                <a:lnTo>
                  <a:pt x="182527" y="612287"/>
                </a:lnTo>
                <a:lnTo>
                  <a:pt x="1" y="612287"/>
                </a:lnTo>
                <a:close/>
                <a:moveTo>
                  <a:pt x="1288951" y="214820"/>
                </a:moveTo>
                <a:lnTo>
                  <a:pt x="1471477" y="214820"/>
                </a:lnTo>
                <a:lnTo>
                  <a:pt x="1471477" y="397471"/>
                </a:lnTo>
                <a:lnTo>
                  <a:pt x="1288951" y="397471"/>
                </a:lnTo>
                <a:close/>
                <a:moveTo>
                  <a:pt x="2577901" y="214818"/>
                </a:moveTo>
                <a:lnTo>
                  <a:pt x="2760427" y="214818"/>
                </a:lnTo>
                <a:lnTo>
                  <a:pt x="2760427" y="397469"/>
                </a:lnTo>
                <a:lnTo>
                  <a:pt x="2577901" y="397469"/>
                </a:lnTo>
                <a:close/>
                <a:moveTo>
                  <a:pt x="1" y="214818"/>
                </a:moveTo>
                <a:lnTo>
                  <a:pt x="182527" y="214818"/>
                </a:lnTo>
                <a:lnTo>
                  <a:pt x="182527" y="397469"/>
                </a:lnTo>
                <a:lnTo>
                  <a:pt x="1" y="397469"/>
                </a:lnTo>
                <a:close/>
                <a:moveTo>
                  <a:pt x="1288951" y="2"/>
                </a:moveTo>
                <a:lnTo>
                  <a:pt x="1471477" y="2"/>
                </a:lnTo>
                <a:lnTo>
                  <a:pt x="1471477" y="182653"/>
                </a:lnTo>
                <a:lnTo>
                  <a:pt x="1288951" y="182653"/>
                </a:lnTo>
                <a:close/>
                <a:moveTo>
                  <a:pt x="2577901" y="0"/>
                </a:moveTo>
                <a:lnTo>
                  <a:pt x="2760427" y="0"/>
                </a:lnTo>
                <a:lnTo>
                  <a:pt x="2760427" y="182651"/>
                </a:lnTo>
                <a:lnTo>
                  <a:pt x="2577901" y="182651"/>
                </a:lnTo>
                <a:close/>
                <a:moveTo>
                  <a:pt x="1" y="0"/>
                </a:moveTo>
                <a:lnTo>
                  <a:pt x="182527" y="0"/>
                </a:lnTo>
                <a:lnTo>
                  <a:pt x="182527" y="182651"/>
                </a:lnTo>
                <a:lnTo>
                  <a:pt x="1" y="182651"/>
                </a:lnTo>
                <a:close/>
              </a:path>
            </a:pathLst>
          </a:cu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3" name="Rectangle 2"/>
          <p:cNvSpPr/>
          <p:nvPr/>
        </p:nvSpPr>
        <p:spPr>
          <a:xfrm>
            <a:off x="2167467" y="2665544"/>
            <a:ext cx="524933" cy="3619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2971800" y="2277944"/>
            <a:ext cx="3190079" cy="2760469"/>
          </a:xfrm>
          <a:custGeom>
            <a:avLst/>
            <a:gdLst>
              <a:gd name="connsiteX0" fmla="*/ 1718601 w 3190079"/>
              <a:gd name="connsiteY0" fmla="*/ 2577818 h 2760469"/>
              <a:gd name="connsiteX1" fmla="*/ 1901127 w 3190079"/>
              <a:gd name="connsiteY1" fmla="*/ 2577818 h 2760469"/>
              <a:gd name="connsiteX2" fmla="*/ 1901127 w 3190079"/>
              <a:gd name="connsiteY2" fmla="*/ 2760469 h 2760469"/>
              <a:gd name="connsiteX3" fmla="*/ 1718601 w 3190079"/>
              <a:gd name="connsiteY3" fmla="*/ 2760469 h 2760469"/>
              <a:gd name="connsiteX4" fmla="*/ 1503776 w 3190079"/>
              <a:gd name="connsiteY4" fmla="*/ 2577818 h 2760469"/>
              <a:gd name="connsiteX5" fmla="*/ 1686302 w 3190079"/>
              <a:gd name="connsiteY5" fmla="*/ 2577818 h 2760469"/>
              <a:gd name="connsiteX6" fmla="*/ 1686302 w 3190079"/>
              <a:gd name="connsiteY6" fmla="*/ 2760469 h 2760469"/>
              <a:gd name="connsiteX7" fmla="*/ 1503776 w 3190079"/>
              <a:gd name="connsiteY7" fmla="*/ 2760469 h 2760469"/>
              <a:gd name="connsiteX8" fmla="*/ 1288951 w 3190079"/>
              <a:gd name="connsiteY8" fmla="*/ 2577818 h 2760469"/>
              <a:gd name="connsiteX9" fmla="*/ 1471477 w 3190079"/>
              <a:gd name="connsiteY9" fmla="*/ 2577818 h 2760469"/>
              <a:gd name="connsiteX10" fmla="*/ 1471477 w 3190079"/>
              <a:gd name="connsiteY10" fmla="*/ 2760469 h 2760469"/>
              <a:gd name="connsiteX11" fmla="*/ 1288951 w 3190079"/>
              <a:gd name="connsiteY11" fmla="*/ 2760469 h 2760469"/>
              <a:gd name="connsiteX12" fmla="*/ 3007553 w 3190079"/>
              <a:gd name="connsiteY12" fmla="*/ 2577816 h 2760469"/>
              <a:gd name="connsiteX13" fmla="*/ 3190079 w 3190079"/>
              <a:gd name="connsiteY13" fmla="*/ 2577816 h 2760469"/>
              <a:gd name="connsiteX14" fmla="*/ 3190079 w 3190079"/>
              <a:gd name="connsiteY14" fmla="*/ 2760467 h 2760469"/>
              <a:gd name="connsiteX15" fmla="*/ 3007553 w 3190079"/>
              <a:gd name="connsiteY15" fmla="*/ 2760467 h 2760469"/>
              <a:gd name="connsiteX16" fmla="*/ 2792726 w 3190079"/>
              <a:gd name="connsiteY16" fmla="*/ 2577816 h 2760469"/>
              <a:gd name="connsiteX17" fmla="*/ 2975252 w 3190079"/>
              <a:gd name="connsiteY17" fmla="*/ 2577816 h 2760469"/>
              <a:gd name="connsiteX18" fmla="*/ 2975252 w 3190079"/>
              <a:gd name="connsiteY18" fmla="*/ 2760467 h 2760469"/>
              <a:gd name="connsiteX19" fmla="*/ 2792726 w 3190079"/>
              <a:gd name="connsiteY19" fmla="*/ 2760467 h 2760469"/>
              <a:gd name="connsiteX20" fmla="*/ 2577901 w 3190079"/>
              <a:gd name="connsiteY20" fmla="*/ 2577816 h 2760469"/>
              <a:gd name="connsiteX21" fmla="*/ 2760427 w 3190079"/>
              <a:gd name="connsiteY21" fmla="*/ 2577816 h 2760469"/>
              <a:gd name="connsiteX22" fmla="*/ 2760427 w 3190079"/>
              <a:gd name="connsiteY22" fmla="*/ 2760467 h 2760469"/>
              <a:gd name="connsiteX23" fmla="*/ 2577901 w 3190079"/>
              <a:gd name="connsiteY23" fmla="*/ 2760467 h 2760469"/>
              <a:gd name="connsiteX24" fmla="*/ 429651 w 3190079"/>
              <a:gd name="connsiteY24" fmla="*/ 2577816 h 2760469"/>
              <a:gd name="connsiteX25" fmla="*/ 612177 w 3190079"/>
              <a:gd name="connsiteY25" fmla="*/ 2577816 h 2760469"/>
              <a:gd name="connsiteX26" fmla="*/ 612177 w 3190079"/>
              <a:gd name="connsiteY26" fmla="*/ 2760467 h 2760469"/>
              <a:gd name="connsiteX27" fmla="*/ 429651 w 3190079"/>
              <a:gd name="connsiteY27" fmla="*/ 2760467 h 2760469"/>
              <a:gd name="connsiteX28" fmla="*/ 214826 w 3190079"/>
              <a:gd name="connsiteY28" fmla="*/ 2577816 h 2760469"/>
              <a:gd name="connsiteX29" fmla="*/ 397352 w 3190079"/>
              <a:gd name="connsiteY29" fmla="*/ 2577816 h 2760469"/>
              <a:gd name="connsiteX30" fmla="*/ 397352 w 3190079"/>
              <a:gd name="connsiteY30" fmla="*/ 2760467 h 2760469"/>
              <a:gd name="connsiteX31" fmla="*/ 214826 w 3190079"/>
              <a:gd name="connsiteY31" fmla="*/ 2760467 h 2760469"/>
              <a:gd name="connsiteX32" fmla="*/ 1 w 3190079"/>
              <a:gd name="connsiteY32" fmla="*/ 2577816 h 2760469"/>
              <a:gd name="connsiteX33" fmla="*/ 182527 w 3190079"/>
              <a:gd name="connsiteY33" fmla="*/ 2577816 h 2760469"/>
              <a:gd name="connsiteX34" fmla="*/ 182527 w 3190079"/>
              <a:gd name="connsiteY34" fmla="*/ 2760467 h 2760469"/>
              <a:gd name="connsiteX35" fmla="*/ 1 w 3190079"/>
              <a:gd name="connsiteY35" fmla="*/ 2760467 h 2760469"/>
              <a:gd name="connsiteX36" fmla="*/ 1718600 w 3190079"/>
              <a:gd name="connsiteY36" fmla="*/ 1288910 h 2760469"/>
              <a:gd name="connsiteX37" fmla="*/ 1901126 w 3190079"/>
              <a:gd name="connsiteY37" fmla="*/ 1288910 h 2760469"/>
              <a:gd name="connsiteX38" fmla="*/ 1901126 w 3190079"/>
              <a:gd name="connsiteY38" fmla="*/ 1471561 h 2760469"/>
              <a:gd name="connsiteX39" fmla="*/ 1718600 w 3190079"/>
              <a:gd name="connsiteY39" fmla="*/ 1471561 h 2760469"/>
              <a:gd name="connsiteX40" fmla="*/ 1503775 w 3190079"/>
              <a:gd name="connsiteY40" fmla="*/ 1288910 h 2760469"/>
              <a:gd name="connsiteX41" fmla="*/ 1686301 w 3190079"/>
              <a:gd name="connsiteY41" fmla="*/ 1288910 h 2760469"/>
              <a:gd name="connsiteX42" fmla="*/ 1686301 w 3190079"/>
              <a:gd name="connsiteY42" fmla="*/ 1471561 h 2760469"/>
              <a:gd name="connsiteX43" fmla="*/ 1503775 w 3190079"/>
              <a:gd name="connsiteY43" fmla="*/ 1471561 h 2760469"/>
              <a:gd name="connsiteX44" fmla="*/ 1288950 w 3190079"/>
              <a:gd name="connsiteY44" fmla="*/ 1288910 h 2760469"/>
              <a:gd name="connsiteX45" fmla="*/ 1471476 w 3190079"/>
              <a:gd name="connsiteY45" fmla="*/ 1288910 h 2760469"/>
              <a:gd name="connsiteX46" fmla="*/ 1471476 w 3190079"/>
              <a:gd name="connsiteY46" fmla="*/ 1471561 h 2760469"/>
              <a:gd name="connsiteX47" fmla="*/ 1288950 w 3190079"/>
              <a:gd name="connsiteY47" fmla="*/ 1471561 h 2760469"/>
              <a:gd name="connsiteX48" fmla="*/ 3007552 w 3190079"/>
              <a:gd name="connsiteY48" fmla="*/ 1288908 h 2760469"/>
              <a:gd name="connsiteX49" fmla="*/ 3190078 w 3190079"/>
              <a:gd name="connsiteY49" fmla="*/ 1288908 h 2760469"/>
              <a:gd name="connsiteX50" fmla="*/ 3190078 w 3190079"/>
              <a:gd name="connsiteY50" fmla="*/ 1471559 h 2760469"/>
              <a:gd name="connsiteX51" fmla="*/ 3007552 w 3190079"/>
              <a:gd name="connsiteY51" fmla="*/ 1471559 h 2760469"/>
              <a:gd name="connsiteX52" fmla="*/ 2792725 w 3190079"/>
              <a:gd name="connsiteY52" fmla="*/ 1288908 h 2760469"/>
              <a:gd name="connsiteX53" fmla="*/ 2975251 w 3190079"/>
              <a:gd name="connsiteY53" fmla="*/ 1288908 h 2760469"/>
              <a:gd name="connsiteX54" fmla="*/ 2975251 w 3190079"/>
              <a:gd name="connsiteY54" fmla="*/ 1471559 h 2760469"/>
              <a:gd name="connsiteX55" fmla="*/ 2792725 w 3190079"/>
              <a:gd name="connsiteY55" fmla="*/ 1471559 h 2760469"/>
              <a:gd name="connsiteX56" fmla="*/ 2577900 w 3190079"/>
              <a:gd name="connsiteY56" fmla="*/ 1288908 h 2760469"/>
              <a:gd name="connsiteX57" fmla="*/ 2760426 w 3190079"/>
              <a:gd name="connsiteY57" fmla="*/ 1288908 h 2760469"/>
              <a:gd name="connsiteX58" fmla="*/ 2760426 w 3190079"/>
              <a:gd name="connsiteY58" fmla="*/ 1471559 h 2760469"/>
              <a:gd name="connsiteX59" fmla="*/ 2577900 w 3190079"/>
              <a:gd name="connsiteY59" fmla="*/ 1471559 h 2760469"/>
              <a:gd name="connsiteX60" fmla="*/ 429650 w 3190079"/>
              <a:gd name="connsiteY60" fmla="*/ 1288908 h 2760469"/>
              <a:gd name="connsiteX61" fmla="*/ 612176 w 3190079"/>
              <a:gd name="connsiteY61" fmla="*/ 1288908 h 2760469"/>
              <a:gd name="connsiteX62" fmla="*/ 612176 w 3190079"/>
              <a:gd name="connsiteY62" fmla="*/ 1471559 h 2760469"/>
              <a:gd name="connsiteX63" fmla="*/ 429650 w 3190079"/>
              <a:gd name="connsiteY63" fmla="*/ 1471559 h 2760469"/>
              <a:gd name="connsiteX64" fmla="*/ 214825 w 3190079"/>
              <a:gd name="connsiteY64" fmla="*/ 1288908 h 2760469"/>
              <a:gd name="connsiteX65" fmla="*/ 397351 w 3190079"/>
              <a:gd name="connsiteY65" fmla="*/ 1288908 h 2760469"/>
              <a:gd name="connsiteX66" fmla="*/ 397351 w 3190079"/>
              <a:gd name="connsiteY66" fmla="*/ 1471559 h 2760469"/>
              <a:gd name="connsiteX67" fmla="*/ 214825 w 3190079"/>
              <a:gd name="connsiteY67" fmla="*/ 1471559 h 2760469"/>
              <a:gd name="connsiteX68" fmla="*/ 0 w 3190079"/>
              <a:gd name="connsiteY68" fmla="*/ 1288908 h 2760469"/>
              <a:gd name="connsiteX69" fmla="*/ 182526 w 3190079"/>
              <a:gd name="connsiteY69" fmla="*/ 1288908 h 2760469"/>
              <a:gd name="connsiteX70" fmla="*/ 182526 w 3190079"/>
              <a:gd name="connsiteY70" fmla="*/ 1471559 h 2760469"/>
              <a:gd name="connsiteX71" fmla="*/ 0 w 3190079"/>
              <a:gd name="connsiteY71" fmla="*/ 1471559 h 2760469"/>
              <a:gd name="connsiteX72" fmla="*/ 1718601 w 3190079"/>
              <a:gd name="connsiteY72" fmla="*/ 2 h 2760469"/>
              <a:gd name="connsiteX73" fmla="*/ 1901127 w 3190079"/>
              <a:gd name="connsiteY73" fmla="*/ 2 h 2760469"/>
              <a:gd name="connsiteX74" fmla="*/ 1901127 w 3190079"/>
              <a:gd name="connsiteY74" fmla="*/ 182653 h 2760469"/>
              <a:gd name="connsiteX75" fmla="*/ 1718601 w 3190079"/>
              <a:gd name="connsiteY75" fmla="*/ 182653 h 2760469"/>
              <a:gd name="connsiteX76" fmla="*/ 1503776 w 3190079"/>
              <a:gd name="connsiteY76" fmla="*/ 2 h 2760469"/>
              <a:gd name="connsiteX77" fmla="*/ 1686302 w 3190079"/>
              <a:gd name="connsiteY77" fmla="*/ 2 h 2760469"/>
              <a:gd name="connsiteX78" fmla="*/ 1686302 w 3190079"/>
              <a:gd name="connsiteY78" fmla="*/ 182653 h 2760469"/>
              <a:gd name="connsiteX79" fmla="*/ 1503776 w 3190079"/>
              <a:gd name="connsiteY79" fmla="*/ 182653 h 2760469"/>
              <a:gd name="connsiteX80" fmla="*/ 1288951 w 3190079"/>
              <a:gd name="connsiteY80" fmla="*/ 2 h 2760469"/>
              <a:gd name="connsiteX81" fmla="*/ 1471477 w 3190079"/>
              <a:gd name="connsiteY81" fmla="*/ 2 h 2760469"/>
              <a:gd name="connsiteX82" fmla="*/ 1471477 w 3190079"/>
              <a:gd name="connsiteY82" fmla="*/ 182653 h 2760469"/>
              <a:gd name="connsiteX83" fmla="*/ 1288951 w 3190079"/>
              <a:gd name="connsiteY83" fmla="*/ 182653 h 2760469"/>
              <a:gd name="connsiteX84" fmla="*/ 3007553 w 3190079"/>
              <a:gd name="connsiteY84" fmla="*/ 0 h 2760469"/>
              <a:gd name="connsiteX85" fmla="*/ 3190079 w 3190079"/>
              <a:gd name="connsiteY85" fmla="*/ 0 h 2760469"/>
              <a:gd name="connsiteX86" fmla="*/ 3190079 w 3190079"/>
              <a:gd name="connsiteY86" fmla="*/ 182651 h 2760469"/>
              <a:gd name="connsiteX87" fmla="*/ 3007553 w 3190079"/>
              <a:gd name="connsiteY87" fmla="*/ 182651 h 2760469"/>
              <a:gd name="connsiteX88" fmla="*/ 2792726 w 3190079"/>
              <a:gd name="connsiteY88" fmla="*/ 0 h 2760469"/>
              <a:gd name="connsiteX89" fmla="*/ 2975252 w 3190079"/>
              <a:gd name="connsiteY89" fmla="*/ 0 h 2760469"/>
              <a:gd name="connsiteX90" fmla="*/ 2975252 w 3190079"/>
              <a:gd name="connsiteY90" fmla="*/ 182651 h 2760469"/>
              <a:gd name="connsiteX91" fmla="*/ 2792726 w 3190079"/>
              <a:gd name="connsiteY91" fmla="*/ 182651 h 2760469"/>
              <a:gd name="connsiteX92" fmla="*/ 2577901 w 3190079"/>
              <a:gd name="connsiteY92" fmla="*/ 0 h 2760469"/>
              <a:gd name="connsiteX93" fmla="*/ 2760427 w 3190079"/>
              <a:gd name="connsiteY93" fmla="*/ 0 h 2760469"/>
              <a:gd name="connsiteX94" fmla="*/ 2760427 w 3190079"/>
              <a:gd name="connsiteY94" fmla="*/ 182651 h 2760469"/>
              <a:gd name="connsiteX95" fmla="*/ 2577901 w 3190079"/>
              <a:gd name="connsiteY95" fmla="*/ 182651 h 2760469"/>
              <a:gd name="connsiteX96" fmla="*/ 429651 w 3190079"/>
              <a:gd name="connsiteY96" fmla="*/ 0 h 2760469"/>
              <a:gd name="connsiteX97" fmla="*/ 612177 w 3190079"/>
              <a:gd name="connsiteY97" fmla="*/ 0 h 2760469"/>
              <a:gd name="connsiteX98" fmla="*/ 612177 w 3190079"/>
              <a:gd name="connsiteY98" fmla="*/ 182651 h 2760469"/>
              <a:gd name="connsiteX99" fmla="*/ 429651 w 3190079"/>
              <a:gd name="connsiteY99" fmla="*/ 182651 h 2760469"/>
              <a:gd name="connsiteX100" fmla="*/ 214826 w 3190079"/>
              <a:gd name="connsiteY100" fmla="*/ 0 h 2760469"/>
              <a:gd name="connsiteX101" fmla="*/ 397352 w 3190079"/>
              <a:gd name="connsiteY101" fmla="*/ 0 h 2760469"/>
              <a:gd name="connsiteX102" fmla="*/ 397352 w 3190079"/>
              <a:gd name="connsiteY102" fmla="*/ 182651 h 2760469"/>
              <a:gd name="connsiteX103" fmla="*/ 214826 w 3190079"/>
              <a:gd name="connsiteY103" fmla="*/ 182651 h 2760469"/>
              <a:gd name="connsiteX104" fmla="*/ 1 w 3190079"/>
              <a:gd name="connsiteY104" fmla="*/ 0 h 2760469"/>
              <a:gd name="connsiteX105" fmla="*/ 182527 w 3190079"/>
              <a:gd name="connsiteY105" fmla="*/ 0 h 2760469"/>
              <a:gd name="connsiteX106" fmla="*/ 182527 w 3190079"/>
              <a:gd name="connsiteY106" fmla="*/ 182651 h 2760469"/>
              <a:gd name="connsiteX107" fmla="*/ 1 w 3190079"/>
              <a:gd name="connsiteY107" fmla="*/ 182651 h 27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9" h="2760469">
                <a:moveTo>
                  <a:pt x="1718601" y="2577818"/>
                </a:moveTo>
                <a:lnTo>
                  <a:pt x="1901127" y="2577818"/>
                </a:lnTo>
                <a:lnTo>
                  <a:pt x="1901127" y="2760469"/>
                </a:lnTo>
                <a:lnTo>
                  <a:pt x="1718601" y="2760469"/>
                </a:lnTo>
                <a:close/>
                <a:moveTo>
                  <a:pt x="1503776" y="2577818"/>
                </a:moveTo>
                <a:lnTo>
                  <a:pt x="1686302" y="2577818"/>
                </a:lnTo>
                <a:lnTo>
                  <a:pt x="1686302" y="2760469"/>
                </a:lnTo>
                <a:lnTo>
                  <a:pt x="1503776" y="2760469"/>
                </a:lnTo>
                <a:close/>
                <a:moveTo>
                  <a:pt x="1288951" y="2577818"/>
                </a:moveTo>
                <a:lnTo>
                  <a:pt x="1471477" y="2577818"/>
                </a:lnTo>
                <a:lnTo>
                  <a:pt x="1471477" y="2760469"/>
                </a:lnTo>
                <a:lnTo>
                  <a:pt x="1288951" y="2760469"/>
                </a:lnTo>
                <a:close/>
                <a:moveTo>
                  <a:pt x="3007553" y="2577816"/>
                </a:moveTo>
                <a:lnTo>
                  <a:pt x="3190079" y="2577816"/>
                </a:lnTo>
                <a:lnTo>
                  <a:pt x="3190079" y="2760467"/>
                </a:lnTo>
                <a:lnTo>
                  <a:pt x="3007553" y="2760467"/>
                </a:lnTo>
                <a:close/>
                <a:moveTo>
                  <a:pt x="2792726" y="2577816"/>
                </a:moveTo>
                <a:lnTo>
                  <a:pt x="2975252" y="2577816"/>
                </a:lnTo>
                <a:lnTo>
                  <a:pt x="2975252" y="2760467"/>
                </a:lnTo>
                <a:lnTo>
                  <a:pt x="2792726" y="2760467"/>
                </a:lnTo>
                <a:close/>
                <a:moveTo>
                  <a:pt x="2577901" y="2577816"/>
                </a:moveTo>
                <a:lnTo>
                  <a:pt x="2760427" y="2577816"/>
                </a:lnTo>
                <a:lnTo>
                  <a:pt x="2760427" y="2760467"/>
                </a:lnTo>
                <a:lnTo>
                  <a:pt x="2577901" y="2760467"/>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1718600" y="1288910"/>
                </a:moveTo>
                <a:lnTo>
                  <a:pt x="1901126" y="1288910"/>
                </a:lnTo>
                <a:lnTo>
                  <a:pt x="1901126" y="1471561"/>
                </a:lnTo>
                <a:lnTo>
                  <a:pt x="1718600" y="1471561"/>
                </a:lnTo>
                <a:close/>
                <a:moveTo>
                  <a:pt x="1503775" y="1288910"/>
                </a:moveTo>
                <a:lnTo>
                  <a:pt x="1686301" y="1288910"/>
                </a:lnTo>
                <a:lnTo>
                  <a:pt x="1686301" y="1471561"/>
                </a:lnTo>
                <a:lnTo>
                  <a:pt x="1503775" y="1471561"/>
                </a:lnTo>
                <a:close/>
                <a:moveTo>
                  <a:pt x="1288950" y="1288910"/>
                </a:moveTo>
                <a:lnTo>
                  <a:pt x="1471476" y="1288910"/>
                </a:lnTo>
                <a:lnTo>
                  <a:pt x="1471476" y="1471561"/>
                </a:lnTo>
                <a:lnTo>
                  <a:pt x="1288950" y="1471561"/>
                </a:lnTo>
                <a:close/>
                <a:moveTo>
                  <a:pt x="3007552" y="1288908"/>
                </a:moveTo>
                <a:lnTo>
                  <a:pt x="3190078" y="1288908"/>
                </a:lnTo>
                <a:lnTo>
                  <a:pt x="3190078" y="1471559"/>
                </a:lnTo>
                <a:lnTo>
                  <a:pt x="3007552" y="1471559"/>
                </a:lnTo>
                <a:close/>
                <a:moveTo>
                  <a:pt x="2792725" y="1288908"/>
                </a:moveTo>
                <a:lnTo>
                  <a:pt x="2975251" y="1288908"/>
                </a:lnTo>
                <a:lnTo>
                  <a:pt x="2975251" y="1471559"/>
                </a:lnTo>
                <a:lnTo>
                  <a:pt x="2792725" y="1471559"/>
                </a:lnTo>
                <a:close/>
                <a:moveTo>
                  <a:pt x="2577900" y="1288908"/>
                </a:moveTo>
                <a:lnTo>
                  <a:pt x="2760426" y="1288908"/>
                </a:lnTo>
                <a:lnTo>
                  <a:pt x="2760426" y="1471559"/>
                </a:lnTo>
                <a:lnTo>
                  <a:pt x="2577900"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1" y="2"/>
                </a:moveTo>
                <a:lnTo>
                  <a:pt x="1901127" y="2"/>
                </a:lnTo>
                <a:lnTo>
                  <a:pt x="1901127" y="182653"/>
                </a:lnTo>
                <a:lnTo>
                  <a:pt x="1718601" y="182653"/>
                </a:lnTo>
                <a:close/>
                <a:moveTo>
                  <a:pt x="1503776" y="2"/>
                </a:moveTo>
                <a:lnTo>
                  <a:pt x="1686302" y="2"/>
                </a:lnTo>
                <a:lnTo>
                  <a:pt x="1686302" y="182653"/>
                </a:lnTo>
                <a:lnTo>
                  <a:pt x="1503776" y="182653"/>
                </a:lnTo>
                <a:close/>
                <a:moveTo>
                  <a:pt x="1288951" y="2"/>
                </a:moveTo>
                <a:lnTo>
                  <a:pt x="1471477" y="2"/>
                </a:lnTo>
                <a:lnTo>
                  <a:pt x="1471477" y="182653"/>
                </a:lnTo>
                <a:lnTo>
                  <a:pt x="1288951" y="182653"/>
                </a:lnTo>
                <a:close/>
                <a:moveTo>
                  <a:pt x="3007553" y="0"/>
                </a:moveTo>
                <a:lnTo>
                  <a:pt x="3190079" y="0"/>
                </a:lnTo>
                <a:lnTo>
                  <a:pt x="3190079" y="182651"/>
                </a:lnTo>
                <a:lnTo>
                  <a:pt x="3007553" y="182651"/>
                </a:lnTo>
                <a:close/>
                <a:moveTo>
                  <a:pt x="2792726" y="0"/>
                </a:moveTo>
                <a:lnTo>
                  <a:pt x="2975252" y="0"/>
                </a:lnTo>
                <a:lnTo>
                  <a:pt x="2975252" y="182651"/>
                </a:lnTo>
                <a:lnTo>
                  <a:pt x="2792726" y="182651"/>
                </a:lnTo>
                <a:close/>
                <a:moveTo>
                  <a:pt x="2577901" y="0"/>
                </a:moveTo>
                <a:lnTo>
                  <a:pt x="2760427" y="0"/>
                </a:lnTo>
                <a:lnTo>
                  <a:pt x="2760427" y="182651"/>
                </a:lnTo>
                <a:lnTo>
                  <a:pt x="2577901" y="182651"/>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195" name="Rectangle 194"/>
          <p:cNvSpPr/>
          <p:nvPr/>
        </p:nvSpPr>
        <p:spPr>
          <a:xfrm rot="16200000">
            <a:off x="4313321" y="484875"/>
            <a:ext cx="524933" cy="3619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12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12"/>
                                        </p:tgtEl>
                                      </p:cBhvr>
                                    </p:animEffect>
                                    <p:set>
                                      <p:cBhvr>
                                        <p:cTn id="7" dur="1" fill="hold">
                                          <p:stCondLst>
                                            <p:cond delay="499"/>
                                          </p:stCondLst>
                                        </p:cTn>
                                        <p:tgtEl>
                                          <p:spTgt spid="312"/>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313"/>
                                        </p:tgtEl>
                                      </p:cBhvr>
                                    </p:animEffect>
                                    <p:set>
                                      <p:cBhvr>
                                        <p:cTn id="10" dur="1" fill="hold">
                                          <p:stCondLst>
                                            <p:cond delay="499"/>
                                          </p:stCondLst>
                                        </p:cTn>
                                        <p:tgtEl>
                                          <p:spTgt spid="313"/>
                                        </p:tgtEl>
                                        <p:attrNameLst>
                                          <p:attrName>style.visibility</p:attrName>
                                        </p:attrNameLst>
                                      </p:cBhvr>
                                      <p:to>
                                        <p:strVal val="hidden"/>
                                      </p:to>
                                    </p:set>
                                  </p:childTnLst>
                                </p:cTn>
                              </p:par>
                              <p:par>
                                <p:cTn id="11" presetID="22" presetClass="exit" presetSubtype="8" fill="hold" grpId="0" nodeType="withEffect">
                                  <p:stCondLst>
                                    <p:cond delay="0"/>
                                  </p:stCondLst>
                                  <p:childTnLst>
                                    <p:animEffect transition="out" filter="wipe(left)">
                                      <p:cBhvr>
                                        <p:cTn id="12" dur="500"/>
                                        <p:tgtEl>
                                          <p:spTgt spid="314"/>
                                        </p:tgtEl>
                                      </p:cBhvr>
                                    </p:animEffect>
                                    <p:set>
                                      <p:cBhvr>
                                        <p:cTn id="13" dur="1" fill="hold">
                                          <p:stCondLst>
                                            <p:cond delay="499"/>
                                          </p:stCondLst>
                                        </p:cTn>
                                        <p:tgtEl>
                                          <p:spTgt spid="314"/>
                                        </p:tgtEl>
                                        <p:attrNameLst>
                                          <p:attrName>style.visibility</p:attrName>
                                        </p:attrNameLst>
                                      </p:cBhvr>
                                      <p:to>
                                        <p:strVal val="hidden"/>
                                      </p:to>
                                    </p:set>
                                  </p:childTnLst>
                                </p:cTn>
                              </p:par>
                              <p:par>
                                <p:cTn id="14" presetID="22" presetClass="entr" presetSubtype="8" fill="hold" grpId="0" nodeType="withEffect">
                                  <p:stCondLst>
                                    <p:cond delay="0"/>
                                  </p:stCondLst>
                                  <p:childTnLst>
                                    <p:set>
                                      <p:cBhvr>
                                        <p:cTn id="15" dur="1" fill="hold">
                                          <p:stCondLst>
                                            <p:cond delay="0"/>
                                          </p:stCondLst>
                                        </p:cTn>
                                        <p:tgtEl>
                                          <p:spTgt spid="311"/>
                                        </p:tgtEl>
                                        <p:attrNameLst>
                                          <p:attrName>style.visibility</p:attrName>
                                        </p:attrNameLst>
                                      </p:cBhvr>
                                      <p:to>
                                        <p:strVal val="visible"/>
                                      </p:to>
                                    </p:set>
                                    <p:animEffect transition="in" filter="wipe(left)">
                                      <p:cBhvr>
                                        <p:cTn id="16" dur="500"/>
                                        <p:tgtEl>
                                          <p:spTgt spid="3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8"/>
                                        </p:tgtEl>
                                        <p:attrNameLst>
                                          <p:attrName>style.visibility</p:attrName>
                                        </p:attrNameLst>
                                      </p:cBhvr>
                                      <p:to>
                                        <p:strVal val="visible"/>
                                      </p:to>
                                    </p:set>
                                    <p:animEffect transition="in" filter="wipe(left)">
                                      <p:cBhvr>
                                        <p:cTn id="19" dur="500"/>
                                        <p:tgtEl>
                                          <p:spTgt spid="31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9"/>
                                        </p:tgtEl>
                                        <p:attrNameLst>
                                          <p:attrName>style.visibility</p:attrName>
                                        </p:attrNameLst>
                                      </p:cBhvr>
                                      <p:to>
                                        <p:strVal val="visible"/>
                                      </p:to>
                                    </p:set>
                                    <p:animEffect transition="in" filter="wipe(left)">
                                      <p:cBhvr>
                                        <p:cTn id="22" dur="500"/>
                                        <p:tgtEl>
                                          <p:spTgt spid="3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318"/>
                                        </p:tgtEl>
                                      </p:cBhvr>
                                    </p:animEffect>
                                    <p:set>
                                      <p:cBhvr>
                                        <p:cTn id="27" dur="1" fill="hold">
                                          <p:stCondLst>
                                            <p:cond delay="499"/>
                                          </p:stCondLst>
                                        </p:cTn>
                                        <p:tgtEl>
                                          <p:spTgt spid="318"/>
                                        </p:tgtEl>
                                        <p:attrNameLst>
                                          <p:attrName>style.visibility</p:attrName>
                                        </p:attrNameLst>
                                      </p:cBhvr>
                                      <p:to>
                                        <p:strVal val="hidden"/>
                                      </p:to>
                                    </p:set>
                                  </p:childTnLst>
                                </p:cTn>
                              </p:par>
                              <p:par>
                                <p:cTn id="28" presetID="22" presetClass="exit" presetSubtype="2" fill="hold" grpId="1" nodeType="withEffect">
                                  <p:stCondLst>
                                    <p:cond delay="0"/>
                                  </p:stCondLst>
                                  <p:childTnLst>
                                    <p:animEffect transition="out" filter="wipe(right)">
                                      <p:cBhvr>
                                        <p:cTn id="29" dur="500"/>
                                        <p:tgtEl>
                                          <p:spTgt spid="311"/>
                                        </p:tgtEl>
                                      </p:cBhvr>
                                    </p:animEffect>
                                    <p:set>
                                      <p:cBhvr>
                                        <p:cTn id="30" dur="1" fill="hold">
                                          <p:stCondLst>
                                            <p:cond delay="499"/>
                                          </p:stCondLst>
                                        </p:cTn>
                                        <p:tgtEl>
                                          <p:spTgt spid="311"/>
                                        </p:tgtEl>
                                        <p:attrNameLst>
                                          <p:attrName>style.visibility</p:attrName>
                                        </p:attrNameLst>
                                      </p:cBhvr>
                                      <p:to>
                                        <p:strVal val="hidden"/>
                                      </p:to>
                                    </p:set>
                                  </p:childTnLst>
                                </p:cTn>
                              </p:par>
                              <p:par>
                                <p:cTn id="31" presetID="22" presetClass="exit" presetSubtype="2" fill="hold" grpId="1" nodeType="withEffect">
                                  <p:stCondLst>
                                    <p:cond delay="0"/>
                                  </p:stCondLst>
                                  <p:childTnLst>
                                    <p:animEffect transition="out" filter="wipe(right)">
                                      <p:cBhvr>
                                        <p:cTn id="32" dur="500"/>
                                        <p:tgtEl>
                                          <p:spTgt spid="319"/>
                                        </p:tgtEl>
                                      </p:cBhvr>
                                    </p:animEffect>
                                    <p:set>
                                      <p:cBhvr>
                                        <p:cTn id="33" dur="1" fill="hold">
                                          <p:stCondLst>
                                            <p:cond delay="499"/>
                                          </p:stCondLst>
                                        </p:cTn>
                                        <p:tgtEl>
                                          <p:spTgt spid="319"/>
                                        </p:tgtEl>
                                        <p:attrNameLst>
                                          <p:attrName>style.visibility</p:attrName>
                                        </p:attrNameLst>
                                      </p:cBhvr>
                                      <p:to>
                                        <p:strVal val="hidden"/>
                                      </p:to>
                                    </p:set>
                                  </p:childTnLst>
                                </p:cTn>
                              </p:par>
                              <p:par>
                                <p:cTn id="34" presetID="22" presetClass="entr" presetSubtype="2" fill="hold" grpId="0" nodeType="withEffect">
                                  <p:stCondLst>
                                    <p:cond delay="0"/>
                                  </p:stCondLst>
                                  <p:childTnLst>
                                    <p:set>
                                      <p:cBhvr>
                                        <p:cTn id="35" dur="1" fill="hold">
                                          <p:stCondLst>
                                            <p:cond delay="0"/>
                                          </p:stCondLst>
                                        </p:cTn>
                                        <p:tgtEl>
                                          <p:spTgt spid="375"/>
                                        </p:tgtEl>
                                        <p:attrNameLst>
                                          <p:attrName>style.visibility</p:attrName>
                                        </p:attrNameLst>
                                      </p:cBhvr>
                                      <p:to>
                                        <p:strVal val="visible"/>
                                      </p:to>
                                    </p:set>
                                    <p:animEffect transition="in" filter="wipe(right)">
                                      <p:cBhvr>
                                        <p:cTn id="36" dur="500"/>
                                        <p:tgtEl>
                                          <p:spTgt spid="375"/>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74"/>
                                        </p:tgtEl>
                                        <p:attrNameLst>
                                          <p:attrName>style.visibility</p:attrName>
                                        </p:attrNameLst>
                                      </p:cBhvr>
                                      <p:to>
                                        <p:strVal val="visible"/>
                                      </p:to>
                                    </p:set>
                                    <p:animEffect transition="in" filter="wipe(right)">
                                      <p:cBhvr>
                                        <p:cTn id="39" dur="500"/>
                                        <p:tgtEl>
                                          <p:spTgt spid="37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73"/>
                                        </p:tgtEl>
                                        <p:attrNameLst>
                                          <p:attrName>style.visibility</p:attrName>
                                        </p:attrNameLst>
                                      </p:cBhvr>
                                      <p:to>
                                        <p:strVal val="visible"/>
                                      </p:to>
                                    </p:set>
                                    <p:animEffect transition="in" filter="wipe(right)">
                                      <p:cBhvr>
                                        <p:cTn id="42" dur="500"/>
                                        <p:tgtEl>
                                          <p:spTgt spid="37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7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7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73"/>
                                        </p:tgtEl>
                                        <p:attrNameLst>
                                          <p:attrName>style.visibility</p:attrName>
                                        </p:attrNameLst>
                                      </p:cBhvr>
                                      <p:to>
                                        <p:strVal val="hidden"/>
                                      </p:to>
                                    </p:set>
                                  </p:childTnLst>
                                </p:cTn>
                              </p:par>
                              <p:par>
                                <p:cTn id="51" presetID="1" presetClass="entr" presetSubtype="0" fill="hold" grpId="1" nodeType="withEffect">
                                  <p:stCondLst>
                                    <p:cond delay="0"/>
                                  </p:stCondLst>
                                  <p:childTnLst>
                                    <p:set>
                                      <p:cBhvr>
                                        <p:cTn id="52" dur="1" fill="hold">
                                          <p:stCondLst>
                                            <p:cond delay="0"/>
                                          </p:stCondLst>
                                        </p:cTn>
                                        <p:tgtEl>
                                          <p:spTgt spid="588"/>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586"/>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587"/>
                                        </p:tgtEl>
                                        <p:attrNameLst>
                                          <p:attrName>style.visibility</p:attrName>
                                        </p:attrNameLst>
                                      </p:cBhvr>
                                      <p:to>
                                        <p:strVal val="visible"/>
                                      </p:to>
                                    </p:set>
                                  </p:childTnLst>
                                </p:cTn>
                              </p:par>
                              <p:par>
                                <p:cTn id="57" presetID="22" presetClass="exit" presetSubtype="1" fill="hold" grpId="0" nodeType="withEffect">
                                  <p:stCondLst>
                                    <p:cond delay="0"/>
                                  </p:stCondLst>
                                  <p:childTnLst>
                                    <p:animEffect transition="out" filter="wipe(up)">
                                      <p:cBhvr>
                                        <p:cTn id="58" dur="500"/>
                                        <p:tgtEl>
                                          <p:spTgt spid="588"/>
                                        </p:tgtEl>
                                      </p:cBhvr>
                                    </p:animEffect>
                                    <p:set>
                                      <p:cBhvr>
                                        <p:cTn id="59" dur="1" fill="hold">
                                          <p:stCondLst>
                                            <p:cond delay="499"/>
                                          </p:stCondLst>
                                        </p:cTn>
                                        <p:tgtEl>
                                          <p:spTgt spid="588"/>
                                        </p:tgtEl>
                                        <p:attrNameLst>
                                          <p:attrName>style.visibility</p:attrName>
                                        </p:attrNameLst>
                                      </p:cBhvr>
                                      <p:to>
                                        <p:strVal val="hidden"/>
                                      </p:to>
                                    </p:set>
                                  </p:childTnLst>
                                </p:cTn>
                              </p:par>
                              <p:par>
                                <p:cTn id="60" presetID="22" presetClass="exit" presetSubtype="1" fill="hold" grpId="0" nodeType="withEffect">
                                  <p:stCondLst>
                                    <p:cond delay="0"/>
                                  </p:stCondLst>
                                  <p:childTnLst>
                                    <p:animEffect transition="out" filter="wipe(up)">
                                      <p:cBhvr>
                                        <p:cTn id="61" dur="500"/>
                                        <p:tgtEl>
                                          <p:spTgt spid="586"/>
                                        </p:tgtEl>
                                      </p:cBhvr>
                                    </p:animEffect>
                                    <p:set>
                                      <p:cBhvr>
                                        <p:cTn id="62" dur="1" fill="hold">
                                          <p:stCondLst>
                                            <p:cond delay="499"/>
                                          </p:stCondLst>
                                        </p:cTn>
                                        <p:tgtEl>
                                          <p:spTgt spid="586"/>
                                        </p:tgtEl>
                                        <p:attrNameLst>
                                          <p:attrName>style.visibility</p:attrName>
                                        </p:attrNameLst>
                                      </p:cBhvr>
                                      <p:to>
                                        <p:strVal val="hidden"/>
                                      </p:to>
                                    </p:set>
                                  </p:childTnLst>
                                </p:cTn>
                              </p:par>
                              <p:par>
                                <p:cTn id="63" presetID="22" presetClass="exit" presetSubtype="1" fill="hold" grpId="0" nodeType="withEffect">
                                  <p:stCondLst>
                                    <p:cond delay="0"/>
                                  </p:stCondLst>
                                  <p:childTnLst>
                                    <p:animEffect transition="out" filter="wipe(up)">
                                      <p:cBhvr>
                                        <p:cTn id="64" dur="500"/>
                                        <p:tgtEl>
                                          <p:spTgt spid="587"/>
                                        </p:tgtEl>
                                      </p:cBhvr>
                                    </p:animEffect>
                                    <p:set>
                                      <p:cBhvr>
                                        <p:cTn id="65" dur="1" fill="hold">
                                          <p:stCondLst>
                                            <p:cond delay="499"/>
                                          </p:stCondLst>
                                        </p:cTn>
                                        <p:tgtEl>
                                          <p:spTgt spid="587"/>
                                        </p:tgtEl>
                                        <p:attrNameLst>
                                          <p:attrName>style.visibility</p:attrName>
                                        </p:attrNameLst>
                                      </p:cBhvr>
                                      <p:to>
                                        <p:strVal val="hidden"/>
                                      </p:to>
                                    </p:set>
                                  </p:childTnLst>
                                </p:cTn>
                              </p:par>
                              <p:par>
                                <p:cTn id="66" presetID="22" presetClass="entr" presetSubtype="1" fill="hold" grpId="0" nodeType="withEffect">
                                  <p:stCondLst>
                                    <p:cond delay="0"/>
                                  </p:stCondLst>
                                  <p:childTnLst>
                                    <p:set>
                                      <p:cBhvr>
                                        <p:cTn id="67" dur="1" fill="hold">
                                          <p:stCondLst>
                                            <p:cond delay="0"/>
                                          </p:stCondLst>
                                        </p:cTn>
                                        <p:tgtEl>
                                          <p:spTgt spid="592"/>
                                        </p:tgtEl>
                                        <p:attrNameLst>
                                          <p:attrName>style.visibility</p:attrName>
                                        </p:attrNameLst>
                                      </p:cBhvr>
                                      <p:to>
                                        <p:strVal val="visible"/>
                                      </p:to>
                                    </p:set>
                                    <p:animEffect transition="in" filter="wipe(up)">
                                      <p:cBhvr>
                                        <p:cTn id="68" dur="500"/>
                                        <p:tgtEl>
                                          <p:spTgt spid="59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590"/>
                                        </p:tgtEl>
                                        <p:attrNameLst>
                                          <p:attrName>style.visibility</p:attrName>
                                        </p:attrNameLst>
                                      </p:cBhvr>
                                      <p:to>
                                        <p:strVal val="visible"/>
                                      </p:to>
                                    </p:set>
                                    <p:animEffect transition="in" filter="wipe(up)">
                                      <p:cBhvr>
                                        <p:cTn id="71" dur="500"/>
                                        <p:tgtEl>
                                          <p:spTgt spid="590"/>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591"/>
                                        </p:tgtEl>
                                        <p:attrNameLst>
                                          <p:attrName>style.visibility</p:attrName>
                                        </p:attrNameLst>
                                      </p:cBhvr>
                                      <p:to>
                                        <p:strVal val="visible"/>
                                      </p:to>
                                    </p:set>
                                    <p:animEffect transition="in" filter="wipe(up)">
                                      <p:cBhvr>
                                        <p:cTn id="74" dur="500"/>
                                        <p:tgtEl>
                                          <p:spTgt spid="59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grpId="1" nodeType="clickEffect">
                                  <p:stCondLst>
                                    <p:cond delay="0"/>
                                  </p:stCondLst>
                                  <p:childTnLst>
                                    <p:animEffect transition="out" filter="wipe(down)">
                                      <p:cBhvr>
                                        <p:cTn id="78" dur="500"/>
                                        <p:tgtEl>
                                          <p:spTgt spid="592"/>
                                        </p:tgtEl>
                                      </p:cBhvr>
                                    </p:animEffect>
                                    <p:set>
                                      <p:cBhvr>
                                        <p:cTn id="79" dur="1" fill="hold">
                                          <p:stCondLst>
                                            <p:cond delay="499"/>
                                          </p:stCondLst>
                                        </p:cTn>
                                        <p:tgtEl>
                                          <p:spTgt spid="592"/>
                                        </p:tgtEl>
                                        <p:attrNameLst>
                                          <p:attrName>style.visibility</p:attrName>
                                        </p:attrNameLst>
                                      </p:cBhvr>
                                      <p:to>
                                        <p:strVal val="hidden"/>
                                      </p:to>
                                    </p:set>
                                  </p:childTnLst>
                                </p:cTn>
                              </p:par>
                              <p:par>
                                <p:cTn id="80" presetID="22" presetClass="exit" presetSubtype="4" fill="hold" grpId="1" nodeType="withEffect">
                                  <p:stCondLst>
                                    <p:cond delay="0"/>
                                  </p:stCondLst>
                                  <p:childTnLst>
                                    <p:animEffect transition="out" filter="wipe(down)">
                                      <p:cBhvr>
                                        <p:cTn id="81" dur="500"/>
                                        <p:tgtEl>
                                          <p:spTgt spid="590"/>
                                        </p:tgtEl>
                                      </p:cBhvr>
                                    </p:animEffect>
                                    <p:set>
                                      <p:cBhvr>
                                        <p:cTn id="82" dur="1" fill="hold">
                                          <p:stCondLst>
                                            <p:cond delay="499"/>
                                          </p:stCondLst>
                                        </p:cTn>
                                        <p:tgtEl>
                                          <p:spTgt spid="590"/>
                                        </p:tgtEl>
                                        <p:attrNameLst>
                                          <p:attrName>style.visibility</p:attrName>
                                        </p:attrNameLst>
                                      </p:cBhvr>
                                      <p:to>
                                        <p:strVal val="hidden"/>
                                      </p:to>
                                    </p:set>
                                  </p:childTnLst>
                                </p:cTn>
                              </p:par>
                              <p:par>
                                <p:cTn id="83" presetID="22" presetClass="exit" presetSubtype="4" fill="hold" grpId="1" nodeType="withEffect">
                                  <p:stCondLst>
                                    <p:cond delay="0"/>
                                  </p:stCondLst>
                                  <p:childTnLst>
                                    <p:animEffect transition="out" filter="wipe(down)">
                                      <p:cBhvr>
                                        <p:cTn id="84" dur="500"/>
                                        <p:tgtEl>
                                          <p:spTgt spid="591"/>
                                        </p:tgtEl>
                                      </p:cBhvr>
                                    </p:animEffect>
                                    <p:set>
                                      <p:cBhvr>
                                        <p:cTn id="85" dur="1" fill="hold">
                                          <p:stCondLst>
                                            <p:cond delay="499"/>
                                          </p:stCondLst>
                                        </p:cTn>
                                        <p:tgtEl>
                                          <p:spTgt spid="591"/>
                                        </p:tgtEl>
                                        <p:attrNameLst>
                                          <p:attrName>style.visibility</p:attrName>
                                        </p:attrNameLst>
                                      </p:cBhvr>
                                      <p:to>
                                        <p:strVal val="hidden"/>
                                      </p:to>
                                    </p:set>
                                  </p:childTnLst>
                                </p:cTn>
                              </p:par>
                              <p:par>
                                <p:cTn id="86" presetID="22" presetClass="entr" presetSubtype="4" fill="hold" grpId="0" nodeType="withEffect">
                                  <p:stCondLst>
                                    <p:cond delay="0"/>
                                  </p:stCondLst>
                                  <p:childTnLst>
                                    <p:set>
                                      <p:cBhvr>
                                        <p:cTn id="87" dur="1" fill="hold">
                                          <p:stCondLst>
                                            <p:cond delay="0"/>
                                          </p:stCondLst>
                                        </p:cTn>
                                        <p:tgtEl>
                                          <p:spTgt spid="594"/>
                                        </p:tgtEl>
                                        <p:attrNameLst>
                                          <p:attrName>style.visibility</p:attrName>
                                        </p:attrNameLst>
                                      </p:cBhvr>
                                      <p:to>
                                        <p:strVal val="visible"/>
                                      </p:to>
                                    </p:set>
                                    <p:animEffect transition="in" filter="wipe(down)">
                                      <p:cBhvr>
                                        <p:cTn id="88" dur="500"/>
                                        <p:tgtEl>
                                          <p:spTgt spid="59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93"/>
                                        </p:tgtEl>
                                        <p:attrNameLst>
                                          <p:attrName>style.visibility</p:attrName>
                                        </p:attrNameLst>
                                      </p:cBhvr>
                                      <p:to>
                                        <p:strVal val="visible"/>
                                      </p:to>
                                    </p:set>
                                    <p:animEffect transition="in" filter="wipe(down)">
                                      <p:cBhvr>
                                        <p:cTn id="91" dur="500"/>
                                        <p:tgtEl>
                                          <p:spTgt spid="593"/>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595"/>
                                        </p:tgtEl>
                                        <p:attrNameLst>
                                          <p:attrName>style.visibility</p:attrName>
                                        </p:attrNameLst>
                                      </p:cBhvr>
                                      <p:to>
                                        <p:strVal val="visible"/>
                                      </p:to>
                                    </p:set>
                                    <p:animEffect transition="in" filter="wipe(down)">
                                      <p:cBhvr>
                                        <p:cTn id="94" dur="5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animBg="1"/>
      <p:bldP spid="313" grpId="0" animBg="1"/>
      <p:bldP spid="314" grpId="0" animBg="1"/>
      <p:bldP spid="311" grpId="0" animBg="1"/>
      <p:bldP spid="311" grpId="1" animBg="1"/>
      <p:bldP spid="318" grpId="0" animBg="1"/>
      <p:bldP spid="318" grpId="1" animBg="1"/>
      <p:bldP spid="319" grpId="0" animBg="1"/>
      <p:bldP spid="319" grpId="1" animBg="1"/>
      <p:bldP spid="373" grpId="0" animBg="1"/>
      <p:bldP spid="373" grpId="1" animBg="1"/>
      <p:bldP spid="374" grpId="0" animBg="1"/>
      <p:bldP spid="374" grpId="1" animBg="1"/>
      <p:bldP spid="375" grpId="0" animBg="1"/>
      <p:bldP spid="375" grpId="1" animBg="1"/>
      <p:bldP spid="586" grpId="0" animBg="1"/>
      <p:bldP spid="586" grpId="1" animBg="1"/>
      <p:bldP spid="587" grpId="0" animBg="1"/>
      <p:bldP spid="587" grpId="1" animBg="1"/>
      <p:bldP spid="588" grpId="0" animBg="1"/>
      <p:bldP spid="588" grpId="1" animBg="1"/>
      <p:bldP spid="590" grpId="0" animBg="1"/>
      <p:bldP spid="590" grpId="1" animBg="1"/>
      <p:bldP spid="591" grpId="0" animBg="1"/>
      <p:bldP spid="591" grpId="1" animBg="1"/>
      <p:bldP spid="592" grpId="0" animBg="1"/>
      <p:bldP spid="592" grpId="1" animBg="1"/>
      <p:bldP spid="593" grpId="0" animBg="1"/>
      <p:bldP spid="594" grpId="0" animBg="1"/>
      <p:bldP spid="5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Freeform 592"/>
          <p:cNvSpPr/>
          <p:nvPr/>
        </p:nvSpPr>
        <p:spPr>
          <a:xfrm>
            <a:off x="2971800" y="4169264"/>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594" name="Freeform 593"/>
          <p:cNvSpPr/>
          <p:nvPr/>
        </p:nvSpPr>
        <p:spPr>
          <a:xfrm>
            <a:off x="2969583" y="2880329"/>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595" name="Freeform 594"/>
          <p:cNvSpPr/>
          <p:nvPr/>
        </p:nvSpPr>
        <p:spPr>
          <a:xfrm>
            <a:off x="2969583" y="5458143"/>
            <a:ext cx="3190078" cy="612291"/>
          </a:xfrm>
          <a:custGeom>
            <a:avLst/>
            <a:gdLst>
              <a:gd name="connsiteX0" fmla="*/ 1718600 w 3190078"/>
              <a:gd name="connsiteY0" fmla="*/ 429640 h 612291"/>
              <a:gd name="connsiteX1" fmla="*/ 1901126 w 3190078"/>
              <a:gd name="connsiteY1" fmla="*/ 429640 h 612291"/>
              <a:gd name="connsiteX2" fmla="*/ 1901126 w 3190078"/>
              <a:gd name="connsiteY2" fmla="*/ 612291 h 612291"/>
              <a:gd name="connsiteX3" fmla="*/ 1718600 w 3190078"/>
              <a:gd name="connsiteY3" fmla="*/ 612291 h 612291"/>
              <a:gd name="connsiteX4" fmla="*/ 1503775 w 3190078"/>
              <a:gd name="connsiteY4" fmla="*/ 429640 h 612291"/>
              <a:gd name="connsiteX5" fmla="*/ 1686301 w 3190078"/>
              <a:gd name="connsiteY5" fmla="*/ 429640 h 612291"/>
              <a:gd name="connsiteX6" fmla="*/ 1686301 w 3190078"/>
              <a:gd name="connsiteY6" fmla="*/ 612291 h 612291"/>
              <a:gd name="connsiteX7" fmla="*/ 1503775 w 3190078"/>
              <a:gd name="connsiteY7" fmla="*/ 612291 h 612291"/>
              <a:gd name="connsiteX8" fmla="*/ 1288950 w 3190078"/>
              <a:gd name="connsiteY8" fmla="*/ 429640 h 612291"/>
              <a:gd name="connsiteX9" fmla="*/ 1471476 w 3190078"/>
              <a:gd name="connsiteY9" fmla="*/ 429640 h 612291"/>
              <a:gd name="connsiteX10" fmla="*/ 1471476 w 3190078"/>
              <a:gd name="connsiteY10" fmla="*/ 612291 h 612291"/>
              <a:gd name="connsiteX11" fmla="*/ 1288950 w 3190078"/>
              <a:gd name="connsiteY11" fmla="*/ 612291 h 612291"/>
              <a:gd name="connsiteX12" fmla="*/ 3007552 w 3190078"/>
              <a:gd name="connsiteY12" fmla="*/ 429638 h 612291"/>
              <a:gd name="connsiteX13" fmla="*/ 3190078 w 3190078"/>
              <a:gd name="connsiteY13" fmla="*/ 429638 h 612291"/>
              <a:gd name="connsiteX14" fmla="*/ 3190078 w 3190078"/>
              <a:gd name="connsiteY14" fmla="*/ 612289 h 612291"/>
              <a:gd name="connsiteX15" fmla="*/ 3007552 w 3190078"/>
              <a:gd name="connsiteY15" fmla="*/ 612289 h 612291"/>
              <a:gd name="connsiteX16" fmla="*/ 2792725 w 3190078"/>
              <a:gd name="connsiteY16" fmla="*/ 429638 h 612291"/>
              <a:gd name="connsiteX17" fmla="*/ 2975251 w 3190078"/>
              <a:gd name="connsiteY17" fmla="*/ 429638 h 612291"/>
              <a:gd name="connsiteX18" fmla="*/ 2975251 w 3190078"/>
              <a:gd name="connsiteY18" fmla="*/ 612289 h 612291"/>
              <a:gd name="connsiteX19" fmla="*/ 2792725 w 3190078"/>
              <a:gd name="connsiteY19" fmla="*/ 612289 h 612291"/>
              <a:gd name="connsiteX20" fmla="*/ 2577900 w 3190078"/>
              <a:gd name="connsiteY20" fmla="*/ 429638 h 612291"/>
              <a:gd name="connsiteX21" fmla="*/ 2760426 w 3190078"/>
              <a:gd name="connsiteY21" fmla="*/ 429638 h 612291"/>
              <a:gd name="connsiteX22" fmla="*/ 2760426 w 3190078"/>
              <a:gd name="connsiteY22" fmla="*/ 612289 h 612291"/>
              <a:gd name="connsiteX23" fmla="*/ 2577900 w 3190078"/>
              <a:gd name="connsiteY23" fmla="*/ 612289 h 612291"/>
              <a:gd name="connsiteX24" fmla="*/ 429650 w 3190078"/>
              <a:gd name="connsiteY24" fmla="*/ 429638 h 612291"/>
              <a:gd name="connsiteX25" fmla="*/ 612176 w 3190078"/>
              <a:gd name="connsiteY25" fmla="*/ 429638 h 612291"/>
              <a:gd name="connsiteX26" fmla="*/ 612176 w 3190078"/>
              <a:gd name="connsiteY26" fmla="*/ 612289 h 612291"/>
              <a:gd name="connsiteX27" fmla="*/ 429650 w 3190078"/>
              <a:gd name="connsiteY27" fmla="*/ 612289 h 612291"/>
              <a:gd name="connsiteX28" fmla="*/ 214825 w 3190078"/>
              <a:gd name="connsiteY28" fmla="*/ 429638 h 612291"/>
              <a:gd name="connsiteX29" fmla="*/ 397351 w 3190078"/>
              <a:gd name="connsiteY29" fmla="*/ 429638 h 612291"/>
              <a:gd name="connsiteX30" fmla="*/ 397351 w 3190078"/>
              <a:gd name="connsiteY30" fmla="*/ 612289 h 612291"/>
              <a:gd name="connsiteX31" fmla="*/ 214825 w 3190078"/>
              <a:gd name="connsiteY31" fmla="*/ 612289 h 612291"/>
              <a:gd name="connsiteX32" fmla="*/ 0 w 3190078"/>
              <a:gd name="connsiteY32" fmla="*/ 429638 h 612291"/>
              <a:gd name="connsiteX33" fmla="*/ 182526 w 3190078"/>
              <a:gd name="connsiteY33" fmla="*/ 429638 h 612291"/>
              <a:gd name="connsiteX34" fmla="*/ 182526 w 3190078"/>
              <a:gd name="connsiteY34" fmla="*/ 612289 h 612291"/>
              <a:gd name="connsiteX35" fmla="*/ 0 w 3190078"/>
              <a:gd name="connsiteY35" fmla="*/ 612289 h 612291"/>
              <a:gd name="connsiteX36" fmla="*/ 1718600 w 3190078"/>
              <a:gd name="connsiteY36" fmla="*/ 214820 h 612291"/>
              <a:gd name="connsiteX37" fmla="*/ 1901126 w 3190078"/>
              <a:gd name="connsiteY37" fmla="*/ 214820 h 612291"/>
              <a:gd name="connsiteX38" fmla="*/ 1901126 w 3190078"/>
              <a:gd name="connsiteY38" fmla="*/ 397471 h 612291"/>
              <a:gd name="connsiteX39" fmla="*/ 1718600 w 3190078"/>
              <a:gd name="connsiteY39" fmla="*/ 397471 h 612291"/>
              <a:gd name="connsiteX40" fmla="*/ 1503775 w 3190078"/>
              <a:gd name="connsiteY40" fmla="*/ 214820 h 612291"/>
              <a:gd name="connsiteX41" fmla="*/ 1686301 w 3190078"/>
              <a:gd name="connsiteY41" fmla="*/ 214820 h 612291"/>
              <a:gd name="connsiteX42" fmla="*/ 1686301 w 3190078"/>
              <a:gd name="connsiteY42" fmla="*/ 397471 h 612291"/>
              <a:gd name="connsiteX43" fmla="*/ 1503775 w 3190078"/>
              <a:gd name="connsiteY43" fmla="*/ 397471 h 612291"/>
              <a:gd name="connsiteX44" fmla="*/ 1288950 w 3190078"/>
              <a:gd name="connsiteY44" fmla="*/ 214820 h 612291"/>
              <a:gd name="connsiteX45" fmla="*/ 1471476 w 3190078"/>
              <a:gd name="connsiteY45" fmla="*/ 214820 h 612291"/>
              <a:gd name="connsiteX46" fmla="*/ 1471476 w 3190078"/>
              <a:gd name="connsiteY46" fmla="*/ 397471 h 612291"/>
              <a:gd name="connsiteX47" fmla="*/ 1288950 w 3190078"/>
              <a:gd name="connsiteY47" fmla="*/ 397471 h 612291"/>
              <a:gd name="connsiteX48" fmla="*/ 3007552 w 3190078"/>
              <a:gd name="connsiteY48" fmla="*/ 214818 h 612291"/>
              <a:gd name="connsiteX49" fmla="*/ 3190078 w 3190078"/>
              <a:gd name="connsiteY49" fmla="*/ 214818 h 612291"/>
              <a:gd name="connsiteX50" fmla="*/ 3190078 w 3190078"/>
              <a:gd name="connsiteY50" fmla="*/ 397469 h 612291"/>
              <a:gd name="connsiteX51" fmla="*/ 3007552 w 3190078"/>
              <a:gd name="connsiteY51" fmla="*/ 397469 h 612291"/>
              <a:gd name="connsiteX52" fmla="*/ 2792725 w 3190078"/>
              <a:gd name="connsiteY52" fmla="*/ 214818 h 612291"/>
              <a:gd name="connsiteX53" fmla="*/ 2975251 w 3190078"/>
              <a:gd name="connsiteY53" fmla="*/ 214818 h 612291"/>
              <a:gd name="connsiteX54" fmla="*/ 2975251 w 3190078"/>
              <a:gd name="connsiteY54" fmla="*/ 397469 h 612291"/>
              <a:gd name="connsiteX55" fmla="*/ 2792725 w 3190078"/>
              <a:gd name="connsiteY55" fmla="*/ 397469 h 612291"/>
              <a:gd name="connsiteX56" fmla="*/ 2577900 w 3190078"/>
              <a:gd name="connsiteY56" fmla="*/ 214818 h 612291"/>
              <a:gd name="connsiteX57" fmla="*/ 2760426 w 3190078"/>
              <a:gd name="connsiteY57" fmla="*/ 214818 h 612291"/>
              <a:gd name="connsiteX58" fmla="*/ 2760426 w 3190078"/>
              <a:gd name="connsiteY58" fmla="*/ 397469 h 612291"/>
              <a:gd name="connsiteX59" fmla="*/ 2577900 w 3190078"/>
              <a:gd name="connsiteY59" fmla="*/ 397469 h 612291"/>
              <a:gd name="connsiteX60" fmla="*/ 429650 w 3190078"/>
              <a:gd name="connsiteY60" fmla="*/ 214818 h 612291"/>
              <a:gd name="connsiteX61" fmla="*/ 612176 w 3190078"/>
              <a:gd name="connsiteY61" fmla="*/ 214818 h 612291"/>
              <a:gd name="connsiteX62" fmla="*/ 612176 w 3190078"/>
              <a:gd name="connsiteY62" fmla="*/ 397469 h 612291"/>
              <a:gd name="connsiteX63" fmla="*/ 429650 w 3190078"/>
              <a:gd name="connsiteY63" fmla="*/ 397469 h 612291"/>
              <a:gd name="connsiteX64" fmla="*/ 214825 w 3190078"/>
              <a:gd name="connsiteY64" fmla="*/ 214818 h 612291"/>
              <a:gd name="connsiteX65" fmla="*/ 397351 w 3190078"/>
              <a:gd name="connsiteY65" fmla="*/ 214818 h 612291"/>
              <a:gd name="connsiteX66" fmla="*/ 397351 w 3190078"/>
              <a:gd name="connsiteY66" fmla="*/ 397469 h 612291"/>
              <a:gd name="connsiteX67" fmla="*/ 214825 w 3190078"/>
              <a:gd name="connsiteY67" fmla="*/ 397469 h 612291"/>
              <a:gd name="connsiteX68" fmla="*/ 0 w 3190078"/>
              <a:gd name="connsiteY68" fmla="*/ 214818 h 612291"/>
              <a:gd name="connsiteX69" fmla="*/ 182526 w 3190078"/>
              <a:gd name="connsiteY69" fmla="*/ 214818 h 612291"/>
              <a:gd name="connsiteX70" fmla="*/ 182526 w 3190078"/>
              <a:gd name="connsiteY70" fmla="*/ 397469 h 612291"/>
              <a:gd name="connsiteX71" fmla="*/ 0 w 3190078"/>
              <a:gd name="connsiteY71" fmla="*/ 397469 h 612291"/>
              <a:gd name="connsiteX72" fmla="*/ 1718600 w 3190078"/>
              <a:gd name="connsiteY72" fmla="*/ 2 h 612291"/>
              <a:gd name="connsiteX73" fmla="*/ 1901126 w 3190078"/>
              <a:gd name="connsiteY73" fmla="*/ 2 h 612291"/>
              <a:gd name="connsiteX74" fmla="*/ 1901126 w 3190078"/>
              <a:gd name="connsiteY74" fmla="*/ 182653 h 612291"/>
              <a:gd name="connsiteX75" fmla="*/ 1718600 w 3190078"/>
              <a:gd name="connsiteY75" fmla="*/ 182653 h 612291"/>
              <a:gd name="connsiteX76" fmla="*/ 1503775 w 3190078"/>
              <a:gd name="connsiteY76" fmla="*/ 2 h 612291"/>
              <a:gd name="connsiteX77" fmla="*/ 1686301 w 3190078"/>
              <a:gd name="connsiteY77" fmla="*/ 2 h 612291"/>
              <a:gd name="connsiteX78" fmla="*/ 1686301 w 3190078"/>
              <a:gd name="connsiteY78" fmla="*/ 182653 h 612291"/>
              <a:gd name="connsiteX79" fmla="*/ 1503775 w 3190078"/>
              <a:gd name="connsiteY79" fmla="*/ 182653 h 612291"/>
              <a:gd name="connsiteX80" fmla="*/ 1288950 w 3190078"/>
              <a:gd name="connsiteY80" fmla="*/ 2 h 612291"/>
              <a:gd name="connsiteX81" fmla="*/ 1471476 w 3190078"/>
              <a:gd name="connsiteY81" fmla="*/ 2 h 612291"/>
              <a:gd name="connsiteX82" fmla="*/ 1471476 w 3190078"/>
              <a:gd name="connsiteY82" fmla="*/ 182653 h 612291"/>
              <a:gd name="connsiteX83" fmla="*/ 1288950 w 3190078"/>
              <a:gd name="connsiteY83" fmla="*/ 182653 h 612291"/>
              <a:gd name="connsiteX84" fmla="*/ 3007552 w 3190078"/>
              <a:gd name="connsiteY84" fmla="*/ 0 h 612291"/>
              <a:gd name="connsiteX85" fmla="*/ 3190078 w 3190078"/>
              <a:gd name="connsiteY85" fmla="*/ 0 h 612291"/>
              <a:gd name="connsiteX86" fmla="*/ 3190078 w 3190078"/>
              <a:gd name="connsiteY86" fmla="*/ 182651 h 612291"/>
              <a:gd name="connsiteX87" fmla="*/ 3007552 w 3190078"/>
              <a:gd name="connsiteY87" fmla="*/ 182651 h 612291"/>
              <a:gd name="connsiteX88" fmla="*/ 2792725 w 3190078"/>
              <a:gd name="connsiteY88" fmla="*/ 0 h 612291"/>
              <a:gd name="connsiteX89" fmla="*/ 2975251 w 3190078"/>
              <a:gd name="connsiteY89" fmla="*/ 0 h 612291"/>
              <a:gd name="connsiteX90" fmla="*/ 2975251 w 3190078"/>
              <a:gd name="connsiteY90" fmla="*/ 182651 h 612291"/>
              <a:gd name="connsiteX91" fmla="*/ 2792725 w 3190078"/>
              <a:gd name="connsiteY91" fmla="*/ 182651 h 612291"/>
              <a:gd name="connsiteX92" fmla="*/ 2577900 w 3190078"/>
              <a:gd name="connsiteY92" fmla="*/ 0 h 612291"/>
              <a:gd name="connsiteX93" fmla="*/ 2760426 w 3190078"/>
              <a:gd name="connsiteY93" fmla="*/ 0 h 612291"/>
              <a:gd name="connsiteX94" fmla="*/ 2760426 w 3190078"/>
              <a:gd name="connsiteY94" fmla="*/ 182651 h 612291"/>
              <a:gd name="connsiteX95" fmla="*/ 2577900 w 3190078"/>
              <a:gd name="connsiteY95" fmla="*/ 182651 h 612291"/>
              <a:gd name="connsiteX96" fmla="*/ 429650 w 3190078"/>
              <a:gd name="connsiteY96" fmla="*/ 0 h 612291"/>
              <a:gd name="connsiteX97" fmla="*/ 612176 w 3190078"/>
              <a:gd name="connsiteY97" fmla="*/ 0 h 612291"/>
              <a:gd name="connsiteX98" fmla="*/ 612176 w 3190078"/>
              <a:gd name="connsiteY98" fmla="*/ 182651 h 612291"/>
              <a:gd name="connsiteX99" fmla="*/ 429650 w 3190078"/>
              <a:gd name="connsiteY99" fmla="*/ 182651 h 612291"/>
              <a:gd name="connsiteX100" fmla="*/ 214825 w 3190078"/>
              <a:gd name="connsiteY100" fmla="*/ 0 h 612291"/>
              <a:gd name="connsiteX101" fmla="*/ 397351 w 3190078"/>
              <a:gd name="connsiteY101" fmla="*/ 0 h 612291"/>
              <a:gd name="connsiteX102" fmla="*/ 397351 w 3190078"/>
              <a:gd name="connsiteY102" fmla="*/ 182651 h 612291"/>
              <a:gd name="connsiteX103" fmla="*/ 214825 w 3190078"/>
              <a:gd name="connsiteY103" fmla="*/ 182651 h 612291"/>
              <a:gd name="connsiteX104" fmla="*/ 0 w 3190078"/>
              <a:gd name="connsiteY104" fmla="*/ 0 h 612291"/>
              <a:gd name="connsiteX105" fmla="*/ 182526 w 3190078"/>
              <a:gd name="connsiteY105" fmla="*/ 0 h 612291"/>
              <a:gd name="connsiteX106" fmla="*/ 182526 w 3190078"/>
              <a:gd name="connsiteY106" fmla="*/ 182651 h 612291"/>
              <a:gd name="connsiteX107" fmla="*/ 0 w 3190078"/>
              <a:gd name="connsiteY107" fmla="*/ 182651 h 6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8" h="612291">
                <a:moveTo>
                  <a:pt x="1718600" y="429640"/>
                </a:moveTo>
                <a:lnTo>
                  <a:pt x="1901126" y="429640"/>
                </a:lnTo>
                <a:lnTo>
                  <a:pt x="1901126" y="612291"/>
                </a:lnTo>
                <a:lnTo>
                  <a:pt x="1718600" y="612291"/>
                </a:lnTo>
                <a:close/>
                <a:moveTo>
                  <a:pt x="1503775" y="429640"/>
                </a:moveTo>
                <a:lnTo>
                  <a:pt x="1686301" y="429640"/>
                </a:lnTo>
                <a:lnTo>
                  <a:pt x="1686301" y="612291"/>
                </a:lnTo>
                <a:lnTo>
                  <a:pt x="1503775" y="612291"/>
                </a:lnTo>
                <a:close/>
                <a:moveTo>
                  <a:pt x="1288950" y="429640"/>
                </a:moveTo>
                <a:lnTo>
                  <a:pt x="1471476" y="429640"/>
                </a:lnTo>
                <a:lnTo>
                  <a:pt x="1471476" y="612291"/>
                </a:lnTo>
                <a:lnTo>
                  <a:pt x="1288950" y="612291"/>
                </a:lnTo>
                <a:close/>
                <a:moveTo>
                  <a:pt x="3007552" y="429638"/>
                </a:moveTo>
                <a:lnTo>
                  <a:pt x="3190078" y="429638"/>
                </a:lnTo>
                <a:lnTo>
                  <a:pt x="3190078" y="612289"/>
                </a:lnTo>
                <a:lnTo>
                  <a:pt x="3007552" y="612289"/>
                </a:lnTo>
                <a:close/>
                <a:moveTo>
                  <a:pt x="2792725" y="429638"/>
                </a:moveTo>
                <a:lnTo>
                  <a:pt x="2975251" y="429638"/>
                </a:lnTo>
                <a:lnTo>
                  <a:pt x="2975251" y="612289"/>
                </a:lnTo>
                <a:lnTo>
                  <a:pt x="2792725" y="612289"/>
                </a:lnTo>
                <a:close/>
                <a:moveTo>
                  <a:pt x="2577900" y="429638"/>
                </a:moveTo>
                <a:lnTo>
                  <a:pt x="2760426" y="429638"/>
                </a:lnTo>
                <a:lnTo>
                  <a:pt x="2760426" y="612289"/>
                </a:lnTo>
                <a:lnTo>
                  <a:pt x="2577900" y="612289"/>
                </a:lnTo>
                <a:close/>
                <a:moveTo>
                  <a:pt x="429650" y="429638"/>
                </a:moveTo>
                <a:lnTo>
                  <a:pt x="612176" y="429638"/>
                </a:lnTo>
                <a:lnTo>
                  <a:pt x="612176" y="612289"/>
                </a:lnTo>
                <a:lnTo>
                  <a:pt x="429650" y="612289"/>
                </a:lnTo>
                <a:close/>
                <a:moveTo>
                  <a:pt x="214825" y="429638"/>
                </a:moveTo>
                <a:lnTo>
                  <a:pt x="397351" y="429638"/>
                </a:lnTo>
                <a:lnTo>
                  <a:pt x="397351" y="612289"/>
                </a:lnTo>
                <a:lnTo>
                  <a:pt x="214825" y="612289"/>
                </a:lnTo>
                <a:close/>
                <a:moveTo>
                  <a:pt x="0" y="429638"/>
                </a:moveTo>
                <a:lnTo>
                  <a:pt x="182526" y="429638"/>
                </a:lnTo>
                <a:lnTo>
                  <a:pt x="182526" y="612289"/>
                </a:lnTo>
                <a:lnTo>
                  <a:pt x="0" y="612289"/>
                </a:lnTo>
                <a:close/>
                <a:moveTo>
                  <a:pt x="1718600" y="214820"/>
                </a:moveTo>
                <a:lnTo>
                  <a:pt x="1901126" y="214820"/>
                </a:lnTo>
                <a:lnTo>
                  <a:pt x="1901126" y="397471"/>
                </a:lnTo>
                <a:lnTo>
                  <a:pt x="1718600" y="397471"/>
                </a:lnTo>
                <a:close/>
                <a:moveTo>
                  <a:pt x="1503775" y="214820"/>
                </a:moveTo>
                <a:lnTo>
                  <a:pt x="1686301" y="214820"/>
                </a:lnTo>
                <a:lnTo>
                  <a:pt x="1686301" y="397471"/>
                </a:lnTo>
                <a:lnTo>
                  <a:pt x="1503775" y="397471"/>
                </a:lnTo>
                <a:close/>
                <a:moveTo>
                  <a:pt x="1288950" y="214820"/>
                </a:moveTo>
                <a:lnTo>
                  <a:pt x="1471476" y="214820"/>
                </a:lnTo>
                <a:lnTo>
                  <a:pt x="1471476" y="397471"/>
                </a:lnTo>
                <a:lnTo>
                  <a:pt x="1288950" y="397471"/>
                </a:lnTo>
                <a:close/>
                <a:moveTo>
                  <a:pt x="3007552" y="214818"/>
                </a:moveTo>
                <a:lnTo>
                  <a:pt x="3190078" y="214818"/>
                </a:lnTo>
                <a:lnTo>
                  <a:pt x="3190078" y="397469"/>
                </a:lnTo>
                <a:lnTo>
                  <a:pt x="3007552" y="397469"/>
                </a:lnTo>
                <a:close/>
                <a:moveTo>
                  <a:pt x="2792725" y="214818"/>
                </a:moveTo>
                <a:lnTo>
                  <a:pt x="2975251" y="214818"/>
                </a:lnTo>
                <a:lnTo>
                  <a:pt x="2975251" y="397469"/>
                </a:lnTo>
                <a:lnTo>
                  <a:pt x="2792725" y="397469"/>
                </a:lnTo>
                <a:close/>
                <a:moveTo>
                  <a:pt x="2577900" y="214818"/>
                </a:moveTo>
                <a:lnTo>
                  <a:pt x="2760426" y="214818"/>
                </a:lnTo>
                <a:lnTo>
                  <a:pt x="2760426" y="397469"/>
                </a:lnTo>
                <a:lnTo>
                  <a:pt x="2577900"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2" name="Title 1"/>
          <p:cNvSpPr>
            <a:spLocks noGrp="1"/>
          </p:cNvSpPr>
          <p:nvPr>
            <p:ph type="title"/>
          </p:nvPr>
        </p:nvSpPr>
        <p:spPr/>
        <p:txBody>
          <a:bodyPr/>
          <a:lstStyle/>
          <a:p>
            <a:r>
              <a:rPr lang="en-US" dirty="0" smtClean="0"/>
              <a:t>Stage 3</a:t>
            </a:r>
            <a:endParaRPr lang="en-US" dirty="0"/>
          </a:p>
        </p:txBody>
      </p:sp>
      <p:sp>
        <p:nvSpPr>
          <p:cNvPr id="194" name="Rectangle 193"/>
          <p:cNvSpPr/>
          <p:nvPr/>
        </p:nvSpPr>
        <p:spPr>
          <a:xfrm>
            <a:off x="6450406" y="2665510"/>
            <a:ext cx="524933" cy="3619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rot="16200000">
            <a:off x="4302155" y="4783706"/>
            <a:ext cx="524933" cy="3619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6200000">
            <a:off x="4313321" y="484875"/>
            <a:ext cx="524933" cy="3619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621435" y="3524816"/>
            <a:ext cx="1901126" cy="1901195"/>
          </a:xfrm>
          <a:custGeom>
            <a:avLst/>
            <a:gdLst>
              <a:gd name="connsiteX0" fmla="*/ 1718600 w 1901126"/>
              <a:gd name="connsiteY0" fmla="*/ 1718544 h 1901195"/>
              <a:gd name="connsiteX1" fmla="*/ 1901126 w 1901126"/>
              <a:gd name="connsiteY1" fmla="*/ 1718544 h 1901195"/>
              <a:gd name="connsiteX2" fmla="*/ 1901126 w 1901126"/>
              <a:gd name="connsiteY2" fmla="*/ 1901195 h 1901195"/>
              <a:gd name="connsiteX3" fmla="*/ 1718600 w 1901126"/>
              <a:gd name="connsiteY3" fmla="*/ 1901195 h 1901195"/>
              <a:gd name="connsiteX4" fmla="*/ 1503775 w 1901126"/>
              <a:gd name="connsiteY4" fmla="*/ 1718544 h 1901195"/>
              <a:gd name="connsiteX5" fmla="*/ 1686301 w 1901126"/>
              <a:gd name="connsiteY5" fmla="*/ 1718544 h 1901195"/>
              <a:gd name="connsiteX6" fmla="*/ 1686301 w 1901126"/>
              <a:gd name="connsiteY6" fmla="*/ 1901195 h 1901195"/>
              <a:gd name="connsiteX7" fmla="*/ 1503775 w 1901126"/>
              <a:gd name="connsiteY7" fmla="*/ 1901195 h 1901195"/>
              <a:gd name="connsiteX8" fmla="*/ 1288950 w 1901126"/>
              <a:gd name="connsiteY8" fmla="*/ 1718544 h 1901195"/>
              <a:gd name="connsiteX9" fmla="*/ 1471476 w 1901126"/>
              <a:gd name="connsiteY9" fmla="*/ 1718544 h 1901195"/>
              <a:gd name="connsiteX10" fmla="*/ 1471476 w 1901126"/>
              <a:gd name="connsiteY10" fmla="*/ 1901195 h 1901195"/>
              <a:gd name="connsiteX11" fmla="*/ 1288950 w 1901126"/>
              <a:gd name="connsiteY11" fmla="*/ 1901195 h 1901195"/>
              <a:gd name="connsiteX12" fmla="*/ 1074125 w 1901126"/>
              <a:gd name="connsiteY12" fmla="*/ 1718544 h 1901195"/>
              <a:gd name="connsiteX13" fmla="*/ 1256651 w 1901126"/>
              <a:gd name="connsiteY13" fmla="*/ 1718544 h 1901195"/>
              <a:gd name="connsiteX14" fmla="*/ 1256651 w 1901126"/>
              <a:gd name="connsiteY14" fmla="*/ 1901195 h 1901195"/>
              <a:gd name="connsiteX15" fmla="*/ 1074125 w 1901126"/>
              <a:gd name="connsiteY15" fmla="*/ 1901195 h 1901195"/>
              <a:gd name="connsiteX16" fmla="*/ 859300 w 1901126"/>
              <a:gd name="connsiteY16" fmla="*/ 1718544 h 1901195"/>
              <a:gd name="connsiteX17" fmla="*/ 1041826 w 1901126"/>
              <a:gd name="connsiteY17" fmla="*/ 1718544 h 1901195"/>
              <a:gd name="connsiteX18" fmla="*/ 1041826 w 1901126"/>
              <a:gd name="connsiteY18" fmla="*/ 1901195 h 1901195"/>
              <a:gd name="connsiteX19" fmla="*/ 859300 w 1901126"/>
              <a:gd name="connsiteY19" fmla="*/ 1901195 h 1901195"/>
              <a:gd name="connsiteX20" fmla="*/ 644475 w 1901126"/>
              <a:gd name="connsiteY20" fmla="*/ 1718544 h 1901195"/>
              <a:gd name="connsiteX21" fmla="*/ 827001 w 1901126"/>
              <a:gd name="connsiteY21" fmla="*/ 1718544 h 1901195"/>
              <a:gd name="connsiteX22" fmla="*/ 827001 w 1901126"/>
              <a:gd name="connsiteY22" fmla="*/ 1901195 h 1901195"/>
              <a:gd name="connsiteX23" fmla="*/ 644475 w 1901126"/>
              <a:gd name="connsiteY23" fmla="*/ 1901195 h 1901195"/>
              <a:gd name="connsiteX24" fmla="*/ 429650 w 1901126"/>
              <a:gd name="connsiteY24" fmla="*/ 1718544 h 1901195"/>
              <a:gd name="connsiteX25" fmla="*/ 612176 w 1901126"/>
              <a:gd name="connsiteY25" fmla="*/ 1718544 h 1901195"/>
              <a:gd name="connsiteX26" fmla="*/ 612176 w 1901126"/>
              <a:gd name="connsiteY26" fmla="*/ 1901195 h 1901195"/>
              <a:gd name="connsiteX27" fmla="*/ 429650 w 1901126"/>
              <a:gd name="connsiteY27" fmla="*/ 1901195 h 1901195"/>
              <a:gd name="connsiteX28" fmla="*/ 214825 w 1901126"/>
              <a:gd name="connsiteY28" fmla="*/ 1718544 h 1901195"/>
              <a:gd name="connsiteX29" fmla="*/ 397351 w 1901126"/>
              <a:gd name="connsiteY29" fmla="*/ 1718544 h 1901195"/>
              <a:gd name="connsiteX30" fmla="*/ 397351 w 1901126"/>
              <a:gd name="connsiteY30" fmla="*/ 1901195 h 1901195"/>
              <a:gd name="connsiteX31" fmla="*/ 214825 w 1901126"/>
              <a:gd name="connsiteY31" fmla="*/ 1901195 h 1901195"/>
              <a:gd name="connsiteX32" fmla="*/ 0 w 1901126"/>
              <a:gd name="connsiteY32" fmla="*/ 1718544 h 1901195"/>
              <a:gd name="connsiteX33" fmla="*/ 182526 w 1901126"/>
              <a:gd name="connsiteY33" fmla="*/ 1718544 h 1901195"/>
              <a:gd name="connsiteX34" fmla="*/ 182526 w 1901126"/>
              <a:gd name="connsiteY34" fmla="*/ 1901195 h 1901195"/>
              <a:gd name="connsiteX35" fmla="*/ 0 w 1901126"/>
              <a:gd name="connsiteY35" fmla="*/ 1901195 h 1901195"/>
              <a:gd name="connsiteX36" fmla="*/ 1718600 w 1901126"/>
              <a:gd name="connsiteY36" fmla="*/ 1503726 h 1901195"/>
              <a:gd name="connsiteX37" fmla="*/ 1901126 w 1901126"/>
              <a:gd name="connsiteY37" fmla="*/ 1503726 h 1901195"/>
              <a:gd name="connsiteX38" fmla="*/ 1901126 w 1901126"/>
              <a:gd name="connsiteY38" fmla="*/ 1686377 h 1901195"/>
              <a:gd name="connsiteX39" fmla="*/ 1718600 w 1901126"/>
              <a:gd name="connsiteY39" fmla="*/ 1686377 h 1901195"/>
              <a:gd name="connsiteX40" fmla="*/ 1503775 w 1901126"/>
              <a:gd name="connsiteY40" fmla="*/ 1503726 h 1901195"/>
              <a:gd name="connsiteX41" fmla="*/ 1686301 w 1901126"/>
              <a:gd name="connsiteY41" fmla="*/ 1503726 h 1901195"/>
              <a:gd name="connsiteX42" fmla="*/ 1686301 w 1901126"/>
              <a:gd name="connsiteY42" fmla="*/ 1686377 h 1901195"/>
              <a:gd name="connsiteX43" fmla="*/ 1503775 w 1901126"/>
              <a:gd name="connsiteY43" fmla="*/ 1686377 h 1901195"/>
              <a:gd name="connsiteX44" fmla="*/ 1288950 w 1901126"/>
              <a:gd name="connsiteY44" fmla="*/ 1503726 h 1901195"/>
              <a:gd name="connsiteX45" fmla="*/ 1471476 w 1901126"/>
              <a:gd name="connsiteY45" fmla="*/ 1503726 h 1901195"/>
              <a:gd name="connsiteX46" fmla="*/ 1471476 w 1901126"/>
              <a:gd name="connsiteY46" fmla="*/ 1686377 h 1901195"/>
              <a:gd name="connsiteX47" fmla="*/ 1288950 w 1901126"/>
              <a:gd name="connsiteY47" fmla="*/ 1686377 h 1901195"/>
              <a:gd name="connsiteX48" fmla="*/ 1074125 w 1901126"/>
              <a:gd name="connsiteY48" fmla="*/ 1503726 h 1901195"/>
              <a:gd name="connsiteX49" fmla="*/ 1256651 w 1901126"/>
              <a:gd name="connsiteY49" fmla="*/ 1503726 h 1901195"/>
              <a:gd name="connsiteX50" fmla="*/ 1256651 w 1901126"/>
              <a:gd name="connsiteY50" fmla="*/ 1686377 h 1901195"/>
              <a:gd name="connsiteX51" fmla="*/ 1074125 w 1901126"/>
              <a:gd name="connsiteY51" fmla="*/ 1686377 h 1901195"/>
              <a:gd name="connsiteX52" fmla="*/ 859300 w 1901126"/>
              <a:gd name="connsiteY52" fmla="*/ 1503726 h 1901195"/>
              <a:gd name="connsiteX53" fmla="*/ 1041826 w 1901126"/>
              <a:gd name="connsiteY53" fmla="*/ 1503726 h 1901195"/>
              <a:gd name="connsiteX54" fmla="*/ 1041826 w 1901126"/>
              <a:gd name="connsiteY54" fmla="*/ 1686377 h 1901195"/>
              <a:gd name="connsiteX55" fmla="*/ 859300 w 1901126"/>
              <a:gd name="connsiteY55" fmla="*/ 1686377 h 1901195"/>
              <a:gd name="connsiteX56" fmla="*/ 644475 w 1901126"/>
              <a:gd name="connsiteY56" fmla="*/ 1503726 h 1901195"/>
              <a:gd name="connsiteX57" fmla="*/ 827001 w 1901126"/>
              <a:gd name="connsiteY57" fmla="*/ 1503726 h 1901195"/>
              <a:gd name="connsiteX58" fmla="*/ 827001 w 1901126"/>
              <a:gd name="connsiteY58" fmla="*/ 1686377 h 1901195"/>
              <a:gd name="connsiteX59" fmla="*/ 644475 w 1901126"/>
              <a:gd name="connsiteY59" fmla="*/ 1686377 h 1901195"/>
              <a:gd name="connsiteX60" fmla="*/ 429650 w 1901126"/>
              <a:gd name="connsiteY60" fmla="*/ 1503726 h 1901195"/>
              <a:gd name="connsiteX61" fmla="*/ 612176 w 1901126"/>
              <a:gd name="connsiteY61" fmla="*/ 1503726 h 1901195"/>
              <a:gd name="connsiteX62" fmla="*/ 612176 w 1901126"/>
              <a:gd name="connsiteY62" fmla="*/ 1686377 h 1901195"/>
              <a:gd name="connsiteX63" fmla="*/ 429650 w 1901126"/>
              <a:gd name="connsiteY63" fmla="*/ 1686377 h 1901195"/>
              <a:gd name="connsiteX64" fmla="*/ 214825 w 1901126"/>
              <a:gd name="connsiteY64" fmla="*/ 1503726 h 1901195"/>
              <a:gd name="connsiteX65" fmla="*/ 397351 w 1901126"/>
              <a:gd name="connsiteY65" fmla="*/ 1503726 h 1901195"/>
              <a:gd name="connsiteX66" fmla="*/ 397351 w 1901126"/>
              <a:gd name="connsiteY66" fmla="*/ 1686377 h 1901195"/>
              <a:gd name="connsiteX67" fmla="*/ 214825 w 1901126"/>
              <a:gd name="connsiteY67" fmla="*/ 1686377 h 1901195"/>
              <a:gd name="connsiteX68" fmla="*/ 0 w 1901126"/>
              <a:gd name="connsiteY68" fmla="*/ 1503726 h 1901195"/>
              <a:gd name="connsiteX69" fmla="*/ 182526 w 1901126"/>
              <a:gd name="connsiteY69" fmla="*/ 1503726 h 1901195"/>
              <a:gd name="connsiteX70" fmla="*/ 182526 w 1901126"/>
              <a:gd name="connsiteY70" fmla="*/ 1686377 h 1901195"/>
              <a:gd name="connsiteX71" fmla="*/ 0 w 1901126"/>
              <a:gd name="connsiteY71" fmla="*/ 1686377 h 1901195"/>
              <a:gd name="connsiteX72" fmla="*/ 1718600 w 1901126"/>
              <a:gd name="connsiteY72" fmla="*/ 1288908 h 1901195"/>
              <a:gd name="connsiteX73" fmla="*/ 1901126 w 1901126"/>
              <a:gd name="connsiteY73" fmla="*/ 1288908 h 1901195"/>
              <a:gd name="connsiteX74" fmla="*/ 1901126 w 1901126"/>
              <a:gd name="connsiteY74" fmla="*/ 1471559 h 1901195"/>
              <a:gd name="connsiteX75" fmla="*/ 1718600 w 1901126"/>
              <a:gd name="connsiteY75" fmla="*/ 1471559 h 1901195"/>
              <a:gd name="connsiteX76" fmla="*/ 1503775 w 1901126"/>
              <a:gd name="connsiteY76" fmla="*/ 1288908 h 1901195"/>
              <a:gd name="connsiteX77" fmla="*/ 1686301 w 1901126"/>
              <a:gd name="connsiteY77" fmla="*/ 1288908 h 1901195"/>
              <a:gd name="connsiteX78" fmla="*/ 1686301 w 1901126"/>
              <a:gd name="connsiteY78" fmla="*/ 1471559 h 1901195"/>
              <a:gd name="connsiteX79" fmla="*/ 1503775 w 1901126"/>
              <a:gd name="connsiteY79" fmla="*/ 1471559 h 1901195"/>
              <a:gd name="connsiteX80" fmla="*/ 1288950 w 1901126"/>
              <a:gd name="connsiteY80" fmla="*/ 1288908 h 1901195"/>
              <a:gd name="connsiteX81" fmla="*/ 1471476 w 1901126"/>
              <a:gd name="connsiteY81" fmla="*/ 1288908 h 1901195"/>
              <a:gd name="connsiteX82" fmla="*/ 1471476 w 1901126"/>
              <a:gd name="connsiteY82" fmla="*/ 1471559 h 1901195"/>
              <a:gd name="connsiteX83" fmla="*/ 1288950 w 1901126"/>
              <a:gd name="connsiteY83" fmla="*/ 1471559 h 1901195"/>
              <a:gd name="connsiteX84" fmla="*/ 1074125 w 1901126"/>
              <a:gd name="connsiteY84" fmla="*/ 1288908 h 1901195"/>
              <a:gd name="connsiteX85" fmla="*/ 1256651 w 1901126"/>
              <a:gd name="connsiteY85" fmla="*/ 1288908 h 1901195"/>
              <a:gd name="connsiteX86" fmla="*/ 1256651 w 1901126"/>
              <a:gd name="connsiteY86" fmla="*/ 1471559 h 1901195"/>
              <a:gd name="connsiteX87" fmla="*/ 1074125 w 1901126"/>
              <a:gd name="connsiteY87" fmla="*/ 1471559 h 1901195"/>
              <a:gd name="connsiteX88" fmla="*/ 859300 w 1901126"/>
              <a:gd name="connsiteY88" fmla="*/ 1288908 h 1901195"/>
              <a:gd name="connsiteX89" fmla="*/ 1041826 w 1901126"/>
              <a:gd name="connsiteY89" fmla="*/ 1288908 h 1901195"/>
              <a:gd name="connsiteX90" fmla="*/ 1041826 w 1901126"/>
              <a:gd name="connsiteY90" fmla="*/ 1471559 h 1901195"/>
              <a:gd name="connsiteX91" fmla="*/ 859300 w 1901126"/>
              <a:gd name="connsiteY91" fmla="*/ 1471559 h 1901195"/>
              <a:gd name="connsiteX92" fmla="*/ 644475 w 1901126"/>
              <a:gd name="connsiteY92" fmla="*/ 1288908 h 1901195"/>
              <a:gd name="connsiteX93" fmla="*/ 827001 w 1901126"/>
              <a:gd name="connsiteY93" fmla="*/ 1288908 h 1901195"/>
              <a:gd name="connsiteX94" fmla="*/ 827001 w 1901126"/>
              <a:gd name="connsiteY94" fmla="*/ 1471559 h 1901195"/>
              <a:gd name="connsiteX95" fmla="*/ 644475 w 1901126"/>
              <a:gd name="connsiteY95" fmla="*/ 1471559 h 1901195"/>
              <a:gd name="connsiteX96" fmla="*/ 429650 w 1901126"/>
              <a:gd name="connsiteY96" fmla="*/ 1288908 h 1901195"/>
              <a:gd name="connsiteX97" fmla="*/ 612176 w 1901126"/>
              <a:gd name="connsiteY97" fmla="*/ 1288908 h 1901195"/>
              <a:gd name="connsiteX98" fmla="*/ 612176 w 1901126"/>
              <a:gd name="connsiteY98" fmla="*/ 1471559 h 1901195"/>
              <a:gd name="connsiteX99" fmla="*/ 429650 w 1901126"/>
              <a:gd name="connsiteY99" fmla="*/ 1471559 h 1901195"/>
              <a:gd name="connsiteX100" fmla="*/ 214825 w 1901126"/>
              <a:gd name="connsiteY100" fmla="*/ 1288908 h 1901195"/>
              <a:gd name="connsiteX101" fmla="*/ 397351 w 1901126"/>
              <a:gd name="connsiteY101" fmla="*/ 1288908 h 1901195"/>
              <a:gd name="connsiteX102" fmla="*/ 397351 w 1901126"/>
              <a:gd name="connsiteY102" fmla="*/ 1471559 h 1901195"/>
              <a:gd name="connsiteX103" fmla="*/ 214825 w 1901126"/>
              <a:gd name="connsiteY103" fmla="*/ 1471559 h 1901195"/>
              <a:gd name="connsiteX104" fmla="*/ 0 w 1901126"/>
              <a:gd name="connsiteY104" fmla="*/ 1288908 h 1901195"/>
              <a:gd name="connsiteX105" fmla="*/ 182526 w 1901126"/>
              <a:gd name="connsiteY105" fmla="*/ 1288908 h 1901195"/>
              <a:gd name="connsiteX106" fmla="*/ 182526 w 1901126"/>
              <a:gd name="connsiteY106" fmla="*/ 1471559 h 1901195"/>
              <a:gd name="connsiteX107" fmla="*/ 0 w 1901126"/>
              <a:gd name="connsiteY107" fmla="*/ 1471559 h 1901195"/>
              <a:gd name="connsiteX108" fmla="*/ 1718600 w 1901126"/>
              <a:gd name="connsiteY108" fmla="*/ 1074090 h 1901195"/>
              <a:gd name="connsiteX109" fmla="*/ 1901126 w 1901126"/>
              <a:gd name="connsiteY109" fmla="*/ 1074090 h 1901195"/>
              <a:gd name="connsiteX110" fmla="*/ 1901126 w 1901126"/>
              <a:gd name="connsiteY110" fmla="*/ 1256741 h 1901195"/>
              <a:gd name="connsiteX111" fmla="*/ 1718600 w 1901126"/>
              <a:gd name="connsiteY111" fmla="*/ 1256741 h 1901195"/>
              <a:gd name="connsiteX112" fmla="*/ 1503775 w 1901126"/>
              <a:gd name="connsiteY112" fmla="*/ 1074090 h 1901195"/>
              <a:gd name="connsiteX113" fmla="*/ 1686301 w 1901126"/>
              <a:gd name="connsiteY113" fmla="*/ 1074090 h 1901195"/>
              <a:gd name="connsiteX114" fmla="*/ 1686301 w 1901126"/>
              <a:gd name="connsiteY114" fmla="*/ 1256741 h 1901195"/>
              <a:gd name="connsiteX115" fmla="*/ 1503775 w 1901126"/>
              <a:gd name="connsiteY115" fmla="*/ 1256741 h 1901195"/>
              <a:gd name="connsiteX116" fmla="*/ 1288950 w 1901126"/>
              <a:gd name="connsiteY116" fmla="*/ 1074090 h 1901195"/>
              <a:gd name="connsiteX117" fmla="*/ 1471476 w 1901126"/>
              <a:gd name="connsiteY117" fmla="*/ 1074090 h 1901195"/>
              <a:gd name="connsiteX118" fmla="*/ 1471476 w 1901126"/>
              <a:gd name="connsiteY118" fmla="*/ 1256741 h 1901195"/>
              <a:gd name="connsiteX119" fmla="*/ 1288950 w 1901126"/>
              <a:gd name="connsiteY119" fmla="*/ 1256741 h 1901195"/>
              <a:gd name="connsiteX120" fmla="*/ 1074125 w 1901126"/>
              <a:gd name="connsiteY120" fmla="*/ 1074090 h 1901195"/>
              <a:gd name="connsiteX121" fmla="*/ 1256651 w 1901126"/>
              <a:gd name="connsiteY121" fmla="*/ 1074090 h 1901195"/>
              <a:gd name="connsiteX122" fmla="*/ 1256651 w 1901126"/>
              <a:gd name="connsiteY122" fmla="*/ 1256741 h 1901195"/>
              <a:gd name="connsiteX123" fmla="*/ 1074125 w 1901126"/>
              <a:gd name="connsiteY123" fmla="*/ 1256741 h 1901195"/>
              <a:gd name="connsiteX124" fmla="*/ 859300 w 1901126"/>
              <a:gd name="connsiteY124" fmla="*/ 1074090 h 1901195"/>
              <a:gd name="connsiteX125" fmla="*/ 1041826 w 1901126"/>
              <a:gd name="connsiteY125" fmla="*/ 1074090 h 1901195"/>
              <a:gd name="connsiteX126" fmla="*/ 1041826 w 1901126"/>
              <a:gd name="connsiteY126" fmla="*/ 1256741 h 1901195"/>
              <a:gd name="connsiteX127" fmla="*/ 859300 w 1901126"/>
              <a:gd name="connsiteY127" fmla="*/ 1256741 h 1901195"/>
              <a:gd name="connsiteX128" fmla="*/ 644475 w 1901126"/>
              <a:gd name="connsiteY128" fmla="*/ 1074090 h 1901195"/>
              <a:gd name="connsiteX129" fmla="*/ 827001 w 1901126"/>
              <a:gd name="connsiteY129" fmla="*/ 1074090 h 1901195"/>
              <a:gd name="connsiteX130" fmla="*/ 827001 w 1901126"/>
              <a:gd name="connsiteY130" fmla="*/ 1256741 h 1901195"/>
              <a:gd name="connsiteX131" fmla="*/ 644475 w 1901126"/>
              <a:gd name="connsiteY131" fmla="*/ 1256741 h 1901195"/>
              <a:gd name="connsiteX132" fmla="*/ 429650 w 1901126"/>
              <a:gd name="connsiteY132" fmla="*/ 1074090 h 1901195"/>
              <a:gd name="connsiteX133" fmla="*/ 612176 w 1901126"/>
              <a:gd name="connsiteY133" fmla="*/ 1074090 h 1901195"/>
              <a:gd name="connsiteX134" fmla="*/ 612176 w 1901126"/>
              <a:gd name="connsiteY134" fmla="*/ 1256741 h 1901195"/>
              <a:gd name="connsiteX135" fmla="*/ 429650 w 1901126"/>
              <a:gd name="connsiteY135" fmla="*/ 1256741 h 1901195"/>
              <a:gd name="connsiteX136" fmla="*/ 214825 w 1901126"/>
              <a:gd name="connsiteY136" fmla="*/ 1074090 h 1901195"/>
              <a:gd name="connsiteX137" fmla="*/ 397351 w 1901126"/>
              <a:gd name="connsiteY137" fmla="*/ 1074090 h 1901195"/>
              <a:gd name="connsiteX138" fmla="*/ 397351 w 1901126"/>
              <a:gd name="connsiteY138" fmla="*/ 1256741 h 1901195"/>
              <a:gd name="connsiteX139" fmla="*/ 214825 w 1901126"/>
              <a:gd name="connsiteY139" fmla="*/ 1256741 h 1901195"/>
              <a:gd name="connsiteX140" fmla="*/ 0 w 1901126"/>
              <a:gd name="connsiteY140" fmla="*/ 1074090 h 1901195"/>
              <a:gd name="connsiteX141" fmla="*/ 182526 w 1901126"/>
              <a:gd name="connsiteY141" fmla="*/ 1074090 h 1901195"/>
              <a:gd name="connsiteX142" fmla="*/ 182526 w 1901126"/>
              <a:gd name="connsiteY142" fmla="*/ 1256741 h 1901195"/>
              <a:gd name="connsiteX143" fmla="*/ 0 w 1901126"/>
              <a:gd name="connsiteY143" fmla="*/ 1256741 h 1901195"/>
              <a:gd name="connsiteX144" fmla="*/ 1718600 w 1901126"/>
              <a:gd name="connsiteY144" fmla="*/ 859272 h 1901195"/>
              <a:gd name="connsiteX145" fmla="*/ 1901126 w 1901126"/>
              <a:gd name="connsiteY145" fmla="*/ 859272 h 1901195"/>
              <a:gd name="connsiteX146" fmla="*/ 1901126 w 1901126"/>
              <a:gd name="connsiteY146" fmla="*/ 1041923 h 1901195"/>
              <a:gd name="connsiteX147" fmla="*/ 1718600 w 1901126"/>
              <a:gd name="connsiteY147" fmla="*/ 1041923 h 1901195"/>
              <a:gd name="connsiteX148" fmla="*/ 1503775 w 1901126"/>
              <a:gd name="connsiteY148" fmla="*/ 859272 h 1901195"/>
              <a:gd name="connsiteX149" fmla="*/ 1686301 w 1901126"/>
              <a:gd name="connsiteY149" fmla="*/ 859272 h 1901195"/>
              <a:gd name="connsiteX150" fmla="*/ 1686301 w 1901126"/>
              <a:gd name="connsiteY150" fmla="*/ 1041923 h 1901195"/>
              <a:gd name="connsiteX151" fmla="*/ 1503775 w 1901126"/>
              <a:gd name="connsiteY151" fmla="*/ 1041923 h 1901195"/>
              <a:gd name="connsiteX152" fmla="*/ 1288950 w 1901126"/>
              <a:gd name="connsiteY152" fmla="*/ 859272 h 1901195"/>
              <a:gd name="connsiteX153" fmla="*/ 1471476 w 1901126"/>
              <a:gd name="connsiteY153" fmla="*/ 859272 h 1901195"/>
              <a:gd name="connsiteX154" fmla="*/ 1471476 w 1901126"/>
              <a:gd name="connsiteY154" fmla="*/ 1041923 h 1901195"/>
              <a:gd name="connsiteX155" fmla="*/ 1288950 w 1901126"/>
              <a:gd name="connsiteY155" fmla="*/ 1041923 h 1901195"/>
              <a:gd name="connsiteX156" fmla="*/ 1074125 w 1901126"/>
              <a:gd name="connsiteY156" fmla="*/ 859272 h 1901195"/>
              <a:gd name="connsiteX157" fmla="*/ 1256651 w 1901126"/>
              <a:gd name="connsiteY157" fmla="*/ 859272 h 1901195"/>
              <a:gd name="connsiteX158" fmla="*/ 1256651 w 1901126"/>
              <a:gd name="connsiteY158" fmla="*/ 1041923 h 1901195"/>
              <a:gd name="connsiteX159" fmla="*/ 1074125 w 1901126"/>
              <a:gd name="connsiteY159" fmla="*/ 1041923 h 1901195"/>
              <a:gd name="connsiteX160" fmla="*/ 859300 w 1901126"/>
              <a:gd name="connsiteY160" fmla="*/ 859272 h 1901195"/>
              <a:gd name="connsiteX161" fmla="*/ 1041826 w 1901126"/>
              <a:gd name="connsiteY161" fmla="*/ 859272 h 1901195"/>
              <a:gd name="connsiteX162" fmla="*/ 1041826 w 1901126"/>
              <a:gd name="connsiteY162" fmla="*/ 1041923 h 1901195"/>
              <a:gd name="connsiteX163" fmla="*/ 859300 w 1901126"/>
              <a:gd name="connsiteY163" fmla="*/ 1041923 h 1901195"/>
              <a:gd name="connsiteX164" fmla="*/ 644475 w 1901126"/>
              <a:gd name="connsiteY164" fmla="*/ 859272 h 1901195"/>
              <a:gd name="connsiteX165" fmla="*/ 827001 w 1901126"/>
              <a:gd name="connsiteY165" fmla="*/ 859272 h 1901195"/>
              <a:gd name="connsiteX166" fmla="*/ 827001 w 1901126"/>
              <a:gd name="connsiteY166" fmla="*/ 1041923 h 1901195"/>
              <a:gd name="connsiteX167" fmla="*/ 644475 w 1901126"/>
              <a:gd name="connsiteY167" fmla="*/ 1041923 h 1901195"/>
              <a:gd name="connsiteX168" fmla="*/ 429650 w 1901126"/>
              <a:gd name="connsiteY168" fmla="*/ 859272 h 1901195"/>
              <a:gd name="connsiteX169" fmla="*/ 612176 w 1901126"/>
              <a:gd name="connsiteY169" fmla="*/ 859272 h 1901195"/>
              <a:gd name="connsiteX170" fmla="*/ 612176 w 1901126"/>
              <a:gd name="connsiteY170" fmla="*/ 1041923 h 1901195"/>
              <a:gd name="connsiteX171" fmla="*/ 429650 w 1901126"/>
              <a:gd name="connsiteY171" fmla="*/ 1041923 h 1901195"/>
              <a:gd name="connsiteX172" fmla="*/ 214825 w 1901126"/>
              <a:gd name="connsiteY172" fmla="*/ 859272 h 1901195"/>
              <a:gd name="connsiteX173" fmla="*/ 397351 w 1901126"/>
              <a:gd name="connsiteY173" fmla="*/ 859272 h 1901195"/>
              <a:gd name="connsiteX174" fmla="*/ 397351 w 1901126"/>
              <a:gd name="connsiteY174" fmla="*/ 1041923 h 1901195"/>
              <a:gd name="connsiteX175" fmla="*/ 214825 w 1901126"/>
              <a:gd name="connsiteY175" fmla="*/ 1041923 h 1901195"/>
              <a:gd name="connsiteX176" fmla="*/ 0 w 1901126"/>
              <a:gd name="connsiteY176" fmla="*/ 859272 h 1901195"/>
              <a:gd name="connsiteX177" fmla="*/ 182526 w 1901126"/>
              <a:gd name="connsiteY177" fmla="*/ 859272 h 1901195"/>
              <a:gd name="connsiteX178" fmla="*/ 182526 w 1901126"/>
              <a:gd name="connsiteY178" fmla="*/ 1041923 h 1901195"/>
              <a:gd name="connsiteX179" fmla="*/ 0 w 1901126"/>
              <a:gd name="connsiteY179" fmla="*/ 1041923 h 1901195"/>
              <a:gd name="connsiteX180" fmla="*/ 1718600 w 1901126"/>
              <a:gd name="connsiteY180" fmla="*/ 644454 h 1901195"/>
              <a:gd name="connsiteX181" fmla="*/ 1901126 w 1901126"/>
              <a:gd name="connsiteY181" fmla="*/ 644454 h 1901195"/>
              <a:gd name="connsiteX182" fmla="*/ 1901126 w 1901126"/>
              <a:gd name="connsiteY182" fmla="*/ 827105 h 1901195"/>
              <a:gd name="connsiteX183" fmla="*/ 1718600 w 1901126"/>
              <a:gd name="connsiteY183" fmla="*/ 827105 h 1901195"/>
              <a:gd name="connsiteX184" fmla="*/ 1503775 w 1901126"/>
              <a:gd name="connsiteY184" fmla="*/ 644454 h 1901195"/>
              <a:gd name="connsiteX185" fmla="*/ 1686301 w 1901126"/>
              <a:gd name="connsiteY185" fmla="*/ 644454 h 1901195"/>
              <a:gd name="connsiteX186" fmla="*/ 1686301 w 1901126"/>
              <a:gd name="connsiteY186" fmla="*/ 827105 h 1901195"/>
              <a:gd name="connsiteX187" fmla="*/ 1503775 w 1901126"/>
              <a:gd name="connsiteY187" fmla="*/ 827105 h 1901195"/>
              <a:gd name="connsiteX188" fmla="*/ 1288950 w 1901126"/>
              <a:gd name="connsiteY188" fmla="*/ 644454 h 1901195"/>
              <a:gd name="connsiteX189" fmla="*/ 1471476 w 1901126"/>
              <a:gd name="connsiteY189" fmla="*/ 644454 h 1901195"/>
              <a:gd name="connsiteX190" fmla="*/ 1471476 w 1901126"/>
              <a:gd name="connsiteY190" fmla="*/ 827105 h 1901195"/>
              <a:gd name="connsiteX191" fmla="*/ 1288950 w 1901126"/>
              <a:gd name="connsiteY191" fmla="*/ 827105 h 1901195"/>
              <a:gd name="connsiteX192" fmla="*/ 1074125 w 1901126"/>
              <a:gd name="connsiteY192" fmla="*/ 644454 h 1901195"/>
              <a:gd name="connsiteX193" fmla="*/ 1256651 w 1901126"/>
              <a:gd name="connsiteY193" fmla="*/ 644454 h 1901195"/>
              <a:gd name="connsiteX194" fmla="*/ 1256651 w 1901126"/>
              <a:gd name="connsiteY194" fmla="*/ 827105 h 1901195"/>
              <a:gd name="connsiteX195" fmla="*/ 1074125 w 1901126"/>
              <a:gd name="connsiteY195" fmla="*/ 827105 h 1901195"/>
              <a:gd name="connsiteX196" fmla="*/ 859300 w 1901126"/>
              <a:gd name="connsiteY196" fmla="*/ 644454 h 1901195"/>
              <a:gd name="connsiteX197" fmla="*/ 1041826 w 1901126"/>
              <a:gd name="connsiteY197" fmla="*/ 644454 h 1901195"/>
              <a:gd name="connsiteX198" fmla="*/ 1041826 w 1901126"/>
              <a:gd name="connsiteY198" fmla="*/ 827105 h 1901195"/>
              <a:gd name="connsiteX199" fmla="*/ 859300 w 1901126"/>
              <a:gd name="connsiteY199" fmla="*/ 827105 h 1901195"/>
              <a:gd name="connsiteX200" fmla="*/ 644475 w 1901126"/>
              <a:gd name="connsiteY200" fmla="*/ 644454 h 1901195"/>
              <a:gd name="connsiteX201" fmla="*/ 827001 w 1901126"/>
              <a:gd name="connsiteY201" fmla="*/ 644454 h 1901195"/>
              <a:gd name="connsiteX202" fmla="*/ 827001 w 1901126"/>
              <a:gd name="connsiteY202" fmla="*/ 827105 h 1901195"/>
              <a:gd name="connsiteX203" fmla="*/ 644475 w 1901126"/>
              <a:gd name="connsiteY203" fmla="*/ 827105 h 1901195"/>
              <a:gd name="connsiteX204" fmla="*/ 429650 w 1901126"/>
              <a:gd name="connsiteY204" fmla="*/ 644454 h 1901195"/>
              <a:gd name="connsiteX205" fmla="*/ 612176 w 1901126"/>
              <a:gd name="connsiteY205" fmla="*/ 644454 h 1901195"/>
              <a:gd name="connsiteX206" fmla="*/ 612176 w 1901126"/>
              <a:gd name="connsiteY206" fmla="*/ 827105 h 1901195"/>
              <a:gd name="connsiteX207" fmla="*/ 429650 w 1901126"/>
              <a:gd name="connsiteY207" fmla="*/ 827105 h 1901195"/>
              <a:gd name="connsiteX208" fmla="*/ 214825 w 1901126"/>
              <a:gd name="connsiteY208" fmla="*/ 644454 h 1901195"/>
              <a:gd name="connsiteX209" fmla="*/ 397351 w 1901126"/>
              <a:gd name="connsiteY209" fmla="*/ 644454 h 1901195"/>
              <a:gd name="connsiteX210" fmla="*/ 397351 w 1901126"/>
              <a:gd name="connsiteY210" fmla="*/ 827105 h 1901195"/>
              <a:gd name="connsiteX211" fmla="*/ 214825 w 1901126"/>
              <a:gd name="connsiteY211" fmla="*/ 827105 h 1901195"/>
              <a:gd name="connsiteX212" fmla="*/ 0 w 1901126"/>
              <a:gd name="connsiteY212" fmla="*/ 644454 h 1901195"/>
              <a:gd name="connsiteX213" fmla="*/ 182526 w 1901126"/>
              <a:gd name="connsiteY213" fmla="*/ 644454 h 1901195"/>
              <a:gd name="connsiteX214" fmla="*/ 182526 w 1901126"/>
              <a:gd name="connsiteY214" fmla="*/ 827105 h 1901195"/>
              <a:gd name="connsiteX215" fmla="*/ 0 w 1901126"/>
              <a:gd name="connsiteY215" fmla="*/ 827105 h 1901195"/>
              <a:gd name="connsiteX216" fmla="*/ 1718600 w 1901126"/>
              <a:gd name="connsiteY216" fmla="*/ 429636 h 1901195"/>
              <a:gd name="connsiteX217" fmla="*/ 1901126 w 1901126"/>
              <a:gd name="connsiteY217" fmla="*/ 429636 h 1901195"/>
              <a:gd name="connsiteX218" fmla="*/ 1901126 w 1901126"/>
              <a:gd name="connsiteY218" fmla="*/ 612287 h 1901195"/>
              <a:gd name="connsiteX219" fmla="*/ 1718600 w 1901126"/>
              <a:gd name="connsiteY219" fmla="*/ 612287 h 1901195"/>
              <a:gd name="connsiteX220" fmla="*/ 1503775 w 1901126"/>
              <a:gd name="connsiteY220" fmla="*/ 429636 h 1901195"/>
              <a:gd name="connsiteX221" fmla="*/ 1686301 w 1901126"/>
              <a:gd name="connsiteY221" fmla="*/ 429636 h 1901195"/>
              <a:gd name="connsiteX222" fmla="*/ 1686301 w 1901126"/>
              <a:gd name="connsiteY222" fmla="*/ 612287 h 1901195"/>
              <a:gd name="connsiteX223" fmla="*/ 1503775 w 1901126"/>
              <a:gd name="connsiteY223" fmla="*/ 612287 h 1901195"/>
              <a:gd name="connsiteX224" fmla="*/ 1288950 w 1901126"/>
              <a:gd name="connsiteY224" fmla="*/ 429636 h 1901195"/>
              <a:gd name="connsiteX225" fmla="*/ 1471476 w 1901126"/>
              <a:gd name="connsiteY225" fmla="*/ 429636 h 1901195"/>
              <a:gd name="connsiteX226" fmla="*/ 1471476 w 1901126"/>
              <a:gd name="connsiteY226" fmla="*/ 612287 h 1901195"/>
              <a:gd name="connsiteX227" fmla="*/ 1288950 w 1901126"/>
              <a:gd name="connsiteY227" fmla="*/ 612287 h 1901195"/>
              <a:gd name="connsiteX228" fmla="*/ 1074125 w 1901126"/>
              <a:gd name="connsiteY228" fmla="*/ 429636 h 1901195"/>
              <a:gd name="connsiteX229" fmla="*/ 1256651 w 1901126"/>
              <a:gd name="connsiteY229" fmla="*/ 429636 h 1901195"/>
              <a:gd name="connsiteX230" fmla="*/ 1256651 w 1901126"/>
              <a:gd name="connsiteY230" fmla="*/ 612287 h 1901195"/>
              <a:gd name="connsiteX231" fmla="*/ 1074125 w 1901126"/>
              <a:gd name="connsiteY231" fmla="*/ 612287 h 1901195"/>
              <a:gd name="connsiteX232" fmla="*/ 859300 w 1901126"/>
              <a:gd name="connsiteY232" fmla="*/ 429636 h 1901195"/>
              <a:gd name="connsiteX233" fmla="*/ 1041826 w 1901126"/>
              <a:gd name="connsiteY233" fmla="*/ 429636 h 1901195"/>
              <a:gd name="connsiteX234" fmla="*/ 1041826 w 1901126"/>
              <a:gd name="connsiteY234" fmla="*/ 612287 h 1901195"/>
              <a:gd name="connsiteX235" fmla="*/ 859300 w 1901126"/>
              <a:gd name="connsiteY235" fmla="*/ 612287 h 1901195"/>
              <a:gd name="connsiteX236" fmla="*/ 644475 w 1901126"/>
              <a:gd name="connsiteY236" fmla="*/ 429636 h 1901195"/>
              <a:gd name="connsiteX237" fmla="*/ 827001 w 1901126"/>
              <a:gd name="connsiteY237" fmla="*/ 429636 h 1901195"/>
              <a:gd name="connsiteX238" fmla="*/ 827001 w 1901126"/>
              <a:gd name="connsiteY238" fmla="*/ 612287 h 1901195"/>
              <a:gd name="connsiteX239" fmla="*/ 644475 w 1901126"/>
              <a:gd name="connsiteY239" fmla="*/ 612287 h 1901195"/>
              <a:gd name="connsiteX240" fmla="*/ 429650 w 1901126"/>
              <a:gd name="connsiteY240" fmla="*/ 429636 h 1901195"/>
              <a:gd name="connsiteX241" fmla="*/ 612176 w 1901126"/>
              <a:gd name="connsiteY241" fmla="*/ 429636 h 1901195"/>
              <a:gd name="connsiteX242" fmla="*/ 612176 w 1901126"/>
              <a:gd name="connsiteY242" fmla="*/ 612287 h 1901195"/>
              <a:gd name="connsiteX243" fmla="*/ 429650 w 1901126"/>
              <a:gd name="connsiteY243" fmla="*/ 612287 h 1901195"/>
              <a:gd name="connsiteX244" fmla="*/ 214825 w 1901126"/>
              <a:gd name="connsiteY244" fmla="*/ 429636 h 1901195"/>
              <a:gd name="connsiteX245" fmla="*/ 397351 w 1901126"/>
              <a:gd name="connsiteY245" fmla="*/ 429636 h 1901195"/>
              <a:gd name="connsiteX246" fmla="*/ 397351 w 1901126"/>
              <a:gd name="connsiteY246" fmla="*/ 612287 h 1901195"/>
              <a:gd name="connsiteX247" fmla="*/ 214825 w 1901126"/>
              <a:gd name="connsiteY247" fmla="*/ 612287 h 1901195"/>
              <a:gd name="connsiteX248" fmla="*/ 0 w 1901126"/>
              <a:gd name="connsiteY248" fmla="*/ 429636 h 1901195"/>
              <a:gd name="connsiteX249" fmla="*/ 182526 w 1901126"/>
              <a:gd name="connsiteY249" fmla="*/ 429636 h 1901195"/>
              <a:gd name="connsiteX250" fmla="*/ 182526 w 1901126"/>
              <a:gd name="connsiteY250" fmla="*/ 612287 h 1901195"/>
              <a:gd name="connsiteX251" fmla="*/ 0 w 1901126"/>
              <a:gd name="connsiteY251" fmla="*/ 612287 h 1901195"/>
              <a:gd name="connsiteX252" fmla="*/ 1718600 w 1901126"/>
              <a:gd name="connsiteY252" fmla="*/ 214818 h 1901195"/>
              <a:gd name="connsiteX253" fmla="*/ 1901126 w 1901126"/>
              <a:gd name="connsiteY253" fmla="*/ 214818 h 1901195"/>
              <a:gd name="connsiteX254" fmla="*/ 1901126 w 1901126"/>
              <a:gd name="connsiteY254" fmla="*/ 397469 h 1901195"/>
              <a:gd name="connsiteX255" fmla="*/ 1718600 w 1901126"/>
              <a:gd name="connsiteY255" fmla="*/ 397469 h 1901195"/>
              <a:gd name="connsiteX256" fmla="*/ 1503775 w 1901126"/>
              <a:gd name="connsiteY256" fmla="*/ 214818 h 1901195"/>
              <a:gd name="connsiteX257" fmla="*/ 1686301 w 1901126"/>
              <a:gd name="connsiteY257" fmla="*/ 214818 h 1901195"/>
              <a:gd name="connsiteX258" fmla="*/ 1686301 w 1901126"/>
              <a:gd name="connsiteY258" fmla="*/ 397469 h 1901195"/>
              <a:gd name="connsiteX259" fmla="*/ 1503775 w 1901126"/>
              <a:gd name="connsiteY259" fmla="*/ 397469 h 1901195"/>
              <a:gd name="connsiteX260" fmla="*/ 1288950 w 1901126"/>
              <a:gd name="connsiteY260" fmla="*/ 214818 h 1901195"/>
              <a:gd name="connsiteX261" fmla="*/ 1471476 w 1901126"/>
              <a:gd name="connsiteY261" fmla="*/ 214818 h 1901195"/>
              <a:gd name="connsiteX262" fmla="*/ 1471476 w 1901126"/>
              <a:gd name="connsiteY262" fmla="*/ 397469 h 1901195"/>
              <a:gd name="connsiteX263" fmla="*/ 1288950 w 1901126"/>
              <a:gd name="connsiteY263" fmla="*/ 397469 h 1901195"/>
              <a:gd name="connsiteX264" fmla="*/ 1074125 w 1901126"/>
              <a:gd name="connsiteY264" fmla="*/ 214818 h 1901195"/>
              <a:gd name="connsiteX265" fmla="*/ 1256651 w 1901126"/>
              <a:gd name="connsiteY265" fmla="*/ 214818 h 1901195"/>
              <a:gd name="connsiteX266" fmla="*/ 1256651 w 1901126"/>
              <a:gd name="connsiteY266" fmla="*/ 397469 h 1901195"/>
              <a:gd name="connsiteX267" fmla="*/ 1074125 w 1901126"/>
              <a:gd name="connsiteY267" fmla="*/ 397469 h 1901195"/>
              <a:gd name="connsiteX268" fmla="*/ 859300 w 1901126"/>
              <a:gd name="connsiteY268" fmla="*/ 214818 h 1901195"/>
              <a:gd name="connsiteX269" fmla="*/ 1041826 w 1901126"/>
              <a:gd name="connsiteY269" fmla="*/ 214818 h 1901195"/>
              <a:gd name="connsiteX270" fmla="*/ 1041826 w 1901126"/>
              <a:gd name="connsiteY270" fmla="*/ 397469 h 1901195"/>
              <a:gd name="connsiteX271" fmla="*/ 859300 w 1901126"/>
              <a:gd name="connsiteY271" fmla="*/ 397469 h 1901195"/>
              <a:gd name="connsiteX272" fmla="*/ 644475 w 1901126"/>
              <a:gd name="connsiteY272" fmla="*/ 214818 h 1901195"/>
              <a:gd name="connsiteX273" fmla="*/ 827001 w 1901126"/>
              <a:gd name="connsiteY273" fmla="*/ 214818 h 1901195"/>
              <a:gd name="connsiteX274" fmla="*/ 827001 w 1901126"/>
              <a:gd name="connsiteY274" fmla="*/ 397469 h 1901195"/>
              <a:gd name="connsiteX275" fmla="*/ 644475 w 1901126"/>
              <a:gd name="connsiteY275" fmla="*/ 397469 h 1901195"/>
              <a:gd name="connsiteX276" fmla="*/ 429650 w 1901126"/>
              <a:gd name="connsiteY276" fmla="*/ 214818 h 1901195"/>
              <a:gd name="connsiteX277" fmla="*/ 612176 w 1901126"/>
              <a:gd name="connsiteY277" fmla="*/ 214818 h 1901195"/>
              <a:gd name="connsiteX278" fmla="*/ 612176 w 1901126"/>
              <a:gd name="connsiteY278" fmla="*/ 397469 h 1901195"/>
              <a:gd name="connsiteX279" fmla="*/ 429650 w 1901126"/>
              <a:gd name="connsiteY279" fmla="*/ 397469 h 1901195"/>
              <a:gd name="connsiteX280" fmla="*/ 214825 w 1901126"/>
              <a:gd name="connsiteY280" fmla="*/ 214818 h 1901195"/>
              <a:gd name="connsiteX281" fmla="*/ 397351 w 1901126"/>
              <a:gd name="connsiteY281" fmla="*/ 214818 h 1901195"/>
              <a:gd name="connsiteX282" fmla="*/ 397351 w 1901126"/>
              <a:gd name="connsiteY282" fmla="*/ 397469 h 1901195"/>
              <a:gd name="connsiteX283" fmla="*/ 214825 w 1901126"/>
              <a:gd name="connsiteY283" fmla="*/ 397469 h 1901195"/>
              <a:gd name="connsiteX284" fmla="*/ 0 w 1901126"/>
              <a:gd name="connsiteY284" fmla="*/ 214818 h 1901195"/>
              <a:gd name="connsiteX285" fmla="*/ 182526 w 1901126"/>
              <a:gd name="connsiteY285" fmla="*/ 214818 h 1901195"/>
              <a:gd name="connsiteX286" fmla="*/ 182526 w 1901126"/>
              <a:gd name="connsiteY286" fmla="*/ 397469 h 1901195"/>
              <a:gd name="connsiteX287" fmla="*/ 0 w 1901126"/>
              <a:gd name="connsiteY287" fmla="*/ 397469 h 1901195"/>
              <a:gd name="connsiteX288" fmla="*/ 1718600 w 1901126"/>
              <a:gd name="connsiteY288" fmla="*/ 0 h 1901195"/>
              <a:gd name="connsiteX289" fmla="*/ 1901126 w 1901126"/>
              <a:gd name="connsiteY289" fmla="*/ 0 h 1901195"/>
              <a:gd name="connsiteX290" fmla="*/ 1901126 w 1901126"/>
              <a:gd name="connsiteY290" fmla="*/ 182651 h 1901195"/>
              <a:gd name="connsiteX291" fmla="*/ 1718600 w 1901126"/>
              <a:gd name="connsiteY291" fmla="*/ 182651 h 1901195"/>
              <a:gd name="connsiteX292" fmla="*/ 1503775 w 1901126"/>
              <a:gd name="connsiteY292" fmla="*/ 0 h 1901195"/>
              <a:gd name="connsiteX293" fmla="*/ 1686301 w 1901126"/>
              <a:gd name="connsiteY293" fmla="*/ 0 h 1901195"/>
              <a:gd name="connsiteX294" fmla="*/ 1686301 w 1901126"/>
              <a:gd name="connsiteY294" fmla="*/ 182651 h 1901195"/>
              <a:gd name="connsiteX295" fmla="*/ 1503775 w 1901126"/>
              <a:gd name="connsiteY295" fmla="*/ 182651 h 1901195"/>
              <a:gd name="connsiteX296" fmla="*/ 1288950 w 1901126"/>
              <a:gd name="connsiteY296" fmla="*/ 0 h 1901195"/>
              <a:gd name="connsiteX297" fmla="*/ 1471476 w 1901126"/>
              <a:gd name="connsiteY297" fmla="*/ 0 h 1901195"/>
              <a:gd name="connsiteX298" fmla="*/ 1471476 w 1901126"/>
              <a:gd name="connsiteY298" fmla="*/ 182651 h 1901195"/>
              <a:gd name="connsiteX299" fmla="*/ 1288950 w 1901126"/>
              <a:gd name="connsiteY299" fmla="*/ 182651 h 1901195"/>
              <a:gd name="connsiteX300" fmla="*/ 1074125 w 1901126"/>
              <a:gd name="connsiteY300" fmla="*/ 0 h 1901195"/>
              <a:gd name="connsiteX301" fmla="*/ 1256651 w 1901126"/>
              <a:gd name="connsiteY301" fmla="*/ 0 h 1901195"/>
              <a:gd name="connsiteX302" fmla="*/ 1256651 w 1901126"/>
              <a:gd name="connsiteY302" fmla="*/ 182651 h 1901195"/>
              <a:gd name="connsiteX303" fmla="*/ 1074125 w 1901126"/>
              <a:gd name="connsiteY303" fmla="*/ 182651 h 1901195"/>
              <a:gd name="connsiteX304" fmla="*/ 859300 w 1901126"/>
              <a:gd name="connsiteY304" fmla="*/ 0 h 1901195"/>
              <a:gd name="connsiteX305" fmla="*/ 1041826 w 1901126"/>
              <a:gd name="connsiteY305" fmla="*/ 0 h 1901195"/>
              <a:gd name="connsiteX306" fmla="*/ 1041826 w 1901126"/>
              <a:gd name="connsiteY306" fmla="*/ 182651 h 1901195"/>
              <a:gd name="connsiteX307" fmla="*/ 859300 w 1901126"/>
              <a:gd name="connsiteY307" fmla="*/ 182651 h 1901195"/>
              <a:gd name="connsiteX308" fmla="*/ 644475 w 1901126"/>
              <a:gd name="connsiteY308" fmla="*/ 0 h 1901195"/>
              <a:gd name="connsiteX309" fmla="*/ 827001 w 1901126"/>
              <a:gd name="connsiteY309" fmla="*/ 0 h 1901195"/>
              <a:gd name="connsiteX310" fmla="*/ 827001 w 1901126"/>
              <a:gd name="connsiteY310" fmla="*/ 182651 h 1901195"/>
              <a:gd name="connsiteX311" fmla="*/ 644475 w 1901126"/>
              <a:gd name="connsiteY311" fmla="*/ 182651 h 1901195"/>
              <a:gd name="connsiteX312" fmla="*/ 429650 w 1901126"/>
              <a:gd name="connsiteY312" fmla="*/ 0 h 1901195"/>
              <a:gd name="connsiteX313" fmla="*/ 612176 w 1901126"/>
              <a:gd name="connsiteY313" fmla="*/ 0 h 1901195"/>
              <a:gd name="connsiteX314" fmla="*/ 612176 w 1901126"/>
              <a:gd name="connsiteY314" fmla="*/ 182651 h 1901195"/>
              <a:gd name="connsiteX315" fmla="*/ 429650 w 1901126"/>
              <a:gd name="connsiteY315" fmla="*/ 182651 h 1901195"/>
              <a:gd name="connsiteX316" fmla="*/ 214825 w 1901126"/>
              <a:gd name="connsiteY316" fmla="*/ 0 h 1901195"/>
              <a:gd name="connsiteX317" fmla="*/ 397351 w 1901126"/>
              <a:gd name="connsiteY317" fmla="*/ 0 h 1901195"/>
              <a:gd name="connsiteX318" fmla="*/ 397351 w 1901126"/>
              <a:gd name="connsiteY318" fmla="*/ 182651 h 1901195"/>
              <a:gd name="connsiteX319" fmla="*/ 214825 w 1901126"/>
              <a:gd name="connsiteY319" fmla="*/ 182651 h 1901195"/>
              <a:gd name="connsiteX320" fmla="*/ 0 w 1901126"/>
              <a:gd name="connsiteY320" fmla="*/ 0 h 1901195"/>
              <a:gd name="connsiteX321" fmla="*/ 182526 w 1901126"/>
              <a:gd name="connsiteY321" fmla="*/ 0 h 1901195"/>
              <a:gd name="connsiteX322" fmla="*/ 182526 w 1901126"/>
              <a:gd name="connsiteY322" fmla="*/ 182651 h 1901195"/>
              <a:gd name="connsiteX323" fmla="*/ 0 w 1901126"/>
              <a:gd name="connsiteY323" fmla="*/ 182651 h 190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1901126" h="1901195">
                <a:moveTo>
                  <a:pt x="1718600" y="1718544"/>
                </a:moveTo>
                <a:lnTo>
                  <a:pt x="1901126" y="1718544"/>
                </a:lnTo>
                <a:lnTo>
                  <a:pt x="1901126" y="1901195"/>
                </a:lnTo>
                <a:lnTo>
                  <a:pt x="1718600" y="1901195"/>
                </a:lnTo>
                <a:close/>
                <a:moveTo>
                  <a:pt x="1503775" y="1718544"/>
                </a:moveTo>
                <a:lnTo>
                  <a:pt x="1686301" y="1718544"/>
                </a:lnTo>
                <a:lnTo>
                  <a:pt x="1686301" y="1901195"/>
                </a:lnTo>
                <a:lnTo>
                  <a:pt x="1503775" y="1901195"/>
                </a:lnTo>
                <a:close/>
                <a:moveTo>
                  <a:pt x="1288950" y="1718544"/>
                </a:moveTo>
                <a:lnTo>
                  <a:pt x="1471476" y="1718544"/>
                </a:lnTo>
                <a:lnTo>
                  <a:pt x="1471476" y="1901195"/>
                </a:lnTo>
                <a:lnTo>
                  <a:pt x="1288950" y="1901195"/>
                </a:lnTo>
                <a:close/>
                <a:moveTo>
                  <a:pt x="1074125" y="1718544"/>
                </a:moveTo>
                <a:lnTo>
                  <a:pt x="1256651" y="1718544"/>
                </a:lnTo>
                <a:lnTo>
                  <a:pt x="1256651" y="1901195"/>
                </a:lnTo>
                <a:lnTo>
                  <a:pt x="1074125" y="1901195"/>
                </a:lnTo>
                <a:close/>
                <a:moveTo>
                  <a:pt x="859300" y="1718544"/>
                </a:moveTo>
                <a:lnTo>
                  <a:pt x="1041826" y="1718544"/>
                </a:lnTo>
                <a:lnTo>
                  <a:pt x="1041826" y="1901195"/>
                </a:lnTo>
                <a:lnTo>
                  <a:pt x="859300" y="1901195"/>
                </a:lnTo>
                <a:close/>
                <a:moveTo>
                  <a:pt x="644475" y="1718544"/>
                </a:moveTo>
                <a:lnTo>
                  <a:pt x="827001" y="1718544"/>
                </a:lnTo>
                <a:lnTo>
                  <a:pt x="827001" y="1901195"/>
                </a:lnTo>
                <a:lnTo>
                  <a:pt x="644475" y="1901195"/>
                </a:lnTo>
                <a:close/>
                <a:moveTo>
                  <a:pt x="429650" y="1718544"/>
                </a:moveTo>
                <a:lnTo>
                  <a:pt x="612176" y="1718544"/>
                </a:lnTo>
                <a:lnTo>
                  <a:pt x="612176" y="1901195"/>
                </a:lnTo>
                <a:lnTo>
                  <a:pt x="429650" y="1901195"/>
                </a:lnTo>
                <a:close/>
                <a:moveTo>
                  <a:pt x="214825" y="1718544"/>
                </a:moveTo>
                <a:lnTo>
                  <a:pt x="397351" y="1718544"/>
                </a:lnTo>
                <a:lnTo>
                  <a:pt x="397351" y="1901195"/>
                </a:lnTo>
                <a:lnTo>
                  <a:pt x="214825" y="1901195"/>
                </a:lnTo>
                <a:close/>
                <a:moveTo>
                  <a:pt x="0" y="1718544"/>
                </a:moveTo>
                <a:lnTo>
                  <a:pt x="182526" y="1718544"/>
                </a:lnTo>
                <a:lnTo>
                  <a:pt x="182526" y="1901195"/>
                </a:lnTo>
                <a:lnTo>
                  <a:pt x="0" y="1901195"/>
                </a:lnTo>
                <a:close/>
                <a:moveTo>
                  <a:pt x="1718600" y="1503726"/>
                </a:moveTo>
                <a:lnTo>
                  <a:pt x="1901126" y="1503726"/>
                </a:lnTo>
                <a:lnTo>
                  <a:pt x="1901126" y="1686377"/>
                </a:lnTo>
                <a:lnTo>
                  <a:pt x="1718600" y="1686377"/>
                </a:lnTo>
                <a:close/>
                <a:moveTo>
                  <a:pt x="1503775" y="1503726"/>
                </a:moveTo>
                <a:lnTo>
                  <a:pt x="1686301" y="1503726"/>
                </a:lnTo>
                <a:lnTo>
                  <a:pt x="1686301" y="1686377"/>
                </a:lnTo>
                <a:lnTo>
                  <a:pt x="1503775" y="1686377"/>
                </a:lnTo>
                <a:close/>
                <a:moveTo>
                  <a:pt x="1288950" y="1503726"/>
                </a:moveTo>
                <a:lnTo>
                  <a:pt x="1471476" y="1503726"/>
                </a:lnTo>
                <a:lnTo>
                  <a:pt x="1471476" y="1686377"/>
                </a:lnTo>
                <a:lnTo>
                  <a:pt x="1288950" y="1686377"/>
                </a:lnTo>
                <a:close/>
                <a:moveTo>
                  <a:pt x="1074125" y="1503726"/>
                </a:moveTo>
                <a:lnTo>
                  <a:pt x="1256651" y="1503726"/>
                </a:lnTo>
                <a:lnTo>
                  <a:pt x="1256651" y="1686377"/>
                </a:lnTo>
                <a:lnTo>
                  <a:pt x="1074125" y="1686377"/>
                </a:lnTo>
                <a:close/>
                <a:moveTo>
                  <a:pt x="859300" y="1503726"/>
                </a:moveTo>
                <a:lnTo>
                  <a:pt x="1041826" y="1503726"/>
                </a:lnTo>
                <a:lnTo>
                  <a:pt x="1041826" y="1686377"/>
                </a:lnTo>
                <a:lnTo>
                  <a:pt x="859300" y="1686377"/>
                </a:lnTo>
                <a:close/>
                <a:moveTo>
                  <a:pt x="644475" y="1503726"/>
                </a:moveTo>
                <a:lnTo>
                  <a:pt x="827001" y="1503726"/>
                </a:lnTo>
                <a:lnTo>
                  <a:pt x="827001" y="1686377"/>
                </a:lnTo>
                <a:lnTo>
                  <a:pt x="644475" y="1686377"/>
                </a:lnTo>
                <a:close/>
                <a:moveTo>
                  <a:pt x="429650" y="1503726"/>
                </a:moveTo>
                <a:lnTo>
                  <a:pt x="612176" y="1503726"/>
                </a:lnTo>
                <a:lnTo>
                  <a:pt x="612176" y="1686377"/>
                </a:lnTo>
                <a:lnTo>
                  <a:pt x="429650" y="1686377"/>
                </a:lnTo>
                <a:close/>
                <a:moveTo>
                  <a:pt x="214825" y="1503726"/>
                </a:moveTo>
                <a:lnTo>
                  <a:pt x="397351" y="1503726"/>
                </a:lnTo>
                <a:lnTo>
                  <a:pt x="397351" y="1686377"/>
                </a:lnTo>
                <a:lnTo>
                  <a:pt x="214825" y="1686377"/>
                </a:lnTo>
                <a:close/>
                <a:moveTo>
                  <a:pt x="0" y="1503726"/>
                </a:moveTo>
                <a:lnTo>
                  <a:pt x="182526" y="1503726"/>
                </a:lnTo>
                <a:lnTo>
                  <a:pt x="182526" y="1686377"/>
                </a:lnTo>
                <a:lnTo>
                  <a:pt x="0" y="1686377"/>
                </a:lnTo>
                <a:close/>
                <a:moveTo>
                  <a:pt x="1718600" y="1288908"/>
                </a:moveTo>
                <a:lnTo>
                  <a:pt x="1901126" y="1288908"/>
                </a:lnTo>
                <a:lnTo>
                  <a:pt x="1901126" y="1471559"/>
                </a:lnTo>
                <a:lnTo>
                  <a:pt x="1718600" y="1471559"/>
                </a:lnTo>
                <a:close/>
                <a:moveTo>
                  <a:pt x="1503775" y="1288908"/>
                </a:moveTo>
                <a:lnTo>
                  <a:pt x="1686301" y="1288908"/>
                </a:lnTo>
                <a:lnTo>
                  <a:pt x="1686301" y="1471559"/>
                </a:lnTo>
                <a:lnTo>
                  <a:pt x="1503775" y="1471559"/>
                </a:lnTo>
                <a:close/>
                <a:moveTo>
                  <a:pt x="1288950" y="1288908"/>
                </a:moveTo>
                <a:lnTo>
                  <a:pt x="1471476" y="1288908"/>
                </a:lnTo>
                <a:lnTo>
                  <a:pt x="1471476" y="1471559"/>
                </a:lnTo>
                <a:lnTo>
                  <a:pt x="1288950" y="1471559"/>
                </a:lnTo>
                <a:close/>
                <a:moveTo>
                  <a:pt x="1074125" y="1288908"/>
                </a:moveTo>
                <a:lnTo>
                  <a:pt x="1256651" y="1288908"/>
                </a:lnTo>
                <a:lnTo>
                  <a:pt x="1256651" y="1471559"/>
                </a:lnTo>
                <a:lnTo>
                  <a:pt x="1074125" y="1471559"/>
                </a:lnTo>
                <a:close/>
                <a:moveTo>
                  <a:pt x="859300" y="1288908"/>
                </a:moveTo>
                <a:lnTo>
                  <a:pt x="1041826" y="1288908"/>
                </a:lnTo>
                <a:lnTo>
                  <a:pt x="1041826" y="1471559"/>
                </a:lnTo>
                <a:lnTo>
                  <a:pt x="859300" y="1471559"/>
                </a:lnTo>
                <a:close/>
                <a:moveTo>
                  <a:pt x="644475" y="1288908"/>
                </a:moveTo>
                <a:lnTo>
                  <a:pt x="827001" y="1288908"/>
                </a:lnTo>
                <a:lnTo>
                  <a:pt x="827001" y="1471559"/>
                </a:lnTo>
                <a:lnTo>
                  <a:pt x="644475"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0" y="1074090"/>
                </a:moveTo>
                <a:lnTo>
                  <a:pt x="1901126" y="1074090"/>
                </a:lnTo>
                <a:lnTo>
                  <a:pt x="1901126" y="1256741"/>
                </a:lnTo>
                <a:lnTo>
                  <a:pt x="1718600" y="1256741"/>
                </a:lnTo>
                <a:close/>
                <a:moveTo>
                  <a:pt x="1503775" y="1074090"/>
                </a:moveTo>
                <a:lnTo>
                  <a:pt x="1686301" y="1074090"/>
                </a:lnTo>
                <a:lnTo>
                  <a:pt x="1686301" y="1256741"/>
                </a:lnTo>
                <a:lnTo>
                  <a:pt x="1503775" y="1256741"/>
                </a:lnTo>
                <a:close/>
                <a:moveTo>
                  <a:pt x="1288950" y="1074090"/>
                </a:moveTo>
                <a:lnTo>
                  <a:pt x="1471476" y="1074090"/>
                </a:lnTo>
                <a:lnTo>
                  <a:pt x="1471476" y="1256741"/>
                </a:lnTo>
                <a:lnTo>
                  <a:pt x="1288950" y="1256741"/>
                </a:lnTo>
                <a:close/>
                <a:moveTo>
                  <a:pt x="1074125" y="1074090"/>
                </a:moveTo>
                <a:lnTo>
                  <a:pt x="1256651" y="1074090"/>
                </a:lnTo>
                <a:lnTo>
                  <a:pt x="1256651" y="1256741"/>
                </a:lnTo>
                <a:lnTo>
                  <a:pt x="1074125" y="1256741"/>
                </a:lnTo>
                <a:close/>
                <a:moveTo>
                  <a:pt x="859300" y="1074090"/>
                </a:moveTo>
                <a:lnTo>
                  <a:pt x="1041826" y="1074090"/>
                </a:lnTo>
                <a:lnTo>
                  <a:pt x="1041826" y="1256741"/>
                </a:lnTo>
                <a:lnTo>
                  <a:pt x="859300" y="1256741"/>
                </a:lnTo>
                <a:close/>
                <a:moveTo>
                  <a:pt x="644475" y="1074090"/>
                </a:moveTo>
                <a:lnTo>
                  <a:pt x="827001" y="1074090"/>
                </a:lnTo>
                <a:lnTo>
                  <a:pt x="827001" y="1256741"/>
                </a:lnTo>
                <a:lnTo>
                  <a:pt x="644475" y="1256741"/>
                </a:lnTo>
                <a:close/>
                <a:moveTo>
                  <a:pt x="429650" y="1074090"/>
                </a:moveTo>
                <a:lnTo>
                  <a:pt x="612176" y="1074090"/>
                </a:lnTo>
                <a:lnTo>
                  <a:pt x="612176" y="1256741"/>
                </a:lnTo>
                <a:lnTo>
                  <a:pt x="429650" y="1256741"/>
                </a:lnTo>
                <a:close/>
                <a:moveTo>
                  <a:pt x="214825" y="1074090"/>
                </a:moveTo>
                <a:lnTo>
                  <a:pt x="397351" y="1074090"/>
                </a:lnTo>
                <a:lnTo>
                  <a:pt x="397351" y="1256741"/>
                </a:lnTo>
                <a:lnTo>
                  <a:pt x="214825" y="1256741"/>
                </a:lnTo>
                <a:close/>
                <a:moveTo>
                  <a:pt x="0" y="1074090"/>
                </a:moveTo>
                <a:lnTo>
                  <a:pt x="182526" y="1074090"/>
                </a:lnTo>
                <a:lnTo>
                  <a:pt x="182526" y="1256741"/>
                </a:lnTo>
                <a:lnTo>
                  <a:pt x="0" y="1256741"/>
                </a:lnTo>
                <a:close/>
                <a:moveTo>
                  <a:pt x="1718600" y="859272"/>
                </a:moveTo>
                <a:lnTo>
                  <a:pt x="1901126" y="859272"/>
                </a:lnTo>
                <a:lnTo>
                  <a:pt x="1901126" y="1041923"/>
                </a:lnTo>
                <a:lnTo>
                  <a:pt x="1718600" y="1041923"/>
                </a:lnTo>
                <a:close/>
                <a:moveTo>
                  <a:pt x="1503775" y="859272"/>
                </a:moveTo>
                <a:lnTo>
                  <a:pt x="1686301" y="859272"/>
                </a:lnTo>
                <a:lnTo>
                  <a:pt x="1686301" y="1041923"/>
                </a:lnTo>
                <a:lnTo>
                  <a:pt x="1503775" y="1041923"/>
                </a:lnTo>
                <a:close/>
                <a:moveTo>
                  <a:pt x="1288950" y="859272"/>
                </a:moveTo>
                <a:lnTo>
                  <a:pt x="1471476" y="859272"/>
                </a:lnTo>
                <a:lnTo>
                  <a:pt x="1471476" y="1041923"/>
                </a:lnTo>
                <a:lnTo>
                  <a:pt x="1288950" y="1041923"/>
                </a:lnTo>
                <a:close/>
                <a:moveTo>
                  <a:pt x="1074125" y="859272"/>
                </a:moveTo>
                <a:lnTo>
                  <a:pt x="1256651" y="859272"/>
                </a:lnTo>
                <a:lnTo>
                  <a:pt x="1256651" y="1041923"/>
                </a:lnTo>
                <a:lnTo>
                  <a:pt x="1074125" y="1041923"/>
                </a:lnTo>
                <a:close/>
                <a:moveTo>
                  <a:pt x="859300" y="859272"/>
                </a:moveTo>
                <a:lnTo>
                  <a:pt x="1041826" y="859272"/>
                </a:lnTo>
                <a:lnTo>
                  <a:pt x="1041826" y="1041923"/>
                </a:lnTo>
                <a:lnTo>
                  <a:pt x="859300" y="1041923"/>
                </a:lnTo>
                <a:close/>
                <a:moveTo>
                  <a:pt x="644475" y="859272"/>
                </a:moveTo>
                <a:lnTo>
                  <a:pt x="827001" y="859272"/>
                </a:lnTo>
                <a:lnTo>
                  <a:pt x="827001" y="1041923"/>
                </a:lnTo>
                <a:lnTo>
                  <a:pt x="644475" y="1041923"/>
                </a:lnTo>
                <a:close/>
                <a:moveTo>
                  <a:pt x="429650" y="859272"/>
                </a:moveTo>
                <a:lnTo>
                  <a:pt x="612176" y="859272"/>
                </a:lnTo>
                <a:lnTo>
                  <a:pt x="612176" y="1041923"/>
                </a:lnTo>
                <a:lnTo>
                  <a:pt x="429650" y="1041923"/>
                </a:lnTo>
                <a:close/>
                <a:moveTo>
                  <a:pt x="214825" y="859272"/>
                </a:moveTo>
                <a:lnTo>
                  <a:pt x="397351" y="859272"/>
                </a:lnTo>
                <a:lnTo>
                  <a:pt x="397351" y="1041923"/>
                </a:lnTo>
                <a:lnTo>
                  <a:pt x="214825" y="1041923"/>
                </a:lnTo>
                <a:close/>
                <a:moveTo>
                  <a:pt x="0" y="859272"/>
                </a:moveTo>
                <a:lnTo>
                  <a:pt x="182526" y="859272"/>
                </a:lnTo>
                <a:lnTo>
                  <a:pt x="182526" y="1041923"/>
                </a:lnTo>
                <a:lnTo>
                  <a:pt x="0" y="1041923"/>
                </a:lnTo>
                <a:close/>
                <a:moveTo>
                  <a:pt x="1718600" y="644454"/>
                </a:moveTo>
                <a:lnTo>
                  <a:pt x="1901126" y="644454"/>
                </a:lnTo>
                <a:lnTo>
                  <a:pt x="1901126" y="827105"/>
                </a:lnTo>
                <a:lnTo>
                  <a:pt x="1718600" y="827105"/>
                </a:lnTo>
                <a:close/>
                <a:moveTo>
                  <a:pt x="1503775" y="644454"/>
                </a:moveTo>
                <a:lnTo>
                  <a:pt x="1686301" y="644454"/>
                </a:lnTo>
                <a:lnTo>
                  <a:pt x="1686301" y="827105"/>
                </a:lnTo>
                <a:lnTo>
                  <a:pt x="1503775" y="827105"/>
                </a:lnTo>
                <a:close/>
                <a:moveTo>
                  <a:pt x="1288950" y="644454"/>
                </a:moveTo>
                <a:lnTo>
                  <a:pt x="1471476" y="644454"/>
                </a:lnTo>
                <a:lnTo>
                  <a:pt x="1471476" y="827105"/>
                </a:lnTo>
                <a:lnTo>
                  <a:pt x="1288950" y="827105"/>
                </a:lnTo>
                <a:close/>
                <a:moveTo>
                  <a:pt x="1074125" y="644454"/>
                </a:moveTo>
                <a:lnTo>
                  <a:pt x="1256651" y="644454"/>
                </a:lnTo>
                <a:lnTo>
                  <a:pt x="1256651" y="827105"/>
                </a:lnTo>
                <a:lnTo>
                  <a:pt x="1074125" y="827105"/>
                </a:lnTo>
                <a:close/>
                <a:moveTo>
                  <a:pt x="859300" y="644454"/>
                </a:moveTo>
                <a:lnTo>
                  <a:pt x="1041826" y="644454"/>
                </a:lnTo>
                <a:lnTo>
                  <a:pt x="1041826" y="827105"/>
                </a:lnTo>
                <a:lnTo>
                  <a:pt x="859300" y="827105"/>
                </a:lnTo>
                <a:close/>
                <a:moveTo>
                  <a:pt x="644475" y="644454"/>
                </a:moveTo>
                <a:lnTo>
                  <a:pt x="827001" y="644454"/>
                </a:lnTo>
                <a:lnTo>
                  <a:pt x="827001" y="827105"/>
                </a:lnTo>
                <a:lnTo>
                  <a:pt x="644475" y="827105"/>
                </a:lnTo>
                <a:close/>
                <a:moveTo>
                  <a:pt x="429650" y="644454"/>
                </a:moveTo>
                <a:lnTo>
                  <a:pt x="612176" y="644454"/>
                </a:lnTo>
                <a:lnTo>
                  <a:pt x="612176" y="827105"/>
                </a:lnTo>
                <a:lnTo>
                  <a:pt x="429650" y="827105"/>
                </a:lnTo>
                <a:close/>
                <a:moveTo>
                  <a:pt x="214825" y="644454"/>
                </a:moveTo>
                <a:lnTo>
                  <a:pt x="397351" y="644454"/>
                </a:lnTo>
                <a:lnTo>
                  <a:pt x="397351" y="827105"/>
                </a:lnTo>
                <a:lnTo>
                  <a:pt x="214825" y="827105"/>
                </a:lnTo>
                <a:close/>
                <a:moveTo>
                  <a:pt x="0" y="644454"/>
                </a:moveTo>
                <a:lnTo>
                  <a:pt x="182526" y="644454"/>
                </a:lnTo>
                <a:lnTo>
                  <a:pt x="182526" y="827105"/>
                </a:lnTo>
                <a:lnTo>
                  <a:pt x="0" y="827105"/>
                </a:lnTo>
                <a:close/>
                <a:moveTo>
                  <a:pt x="1718600" y="429636"/>
                </a:moveTo>
                <a:lnTo>
                  <a:pt x="1901126" y="429636"/>
                </a:lnTo>
                <a:lnTo>
                  <a:pt x="1901126" y="612287"/>
                </a:lnTo>
                <a:lnTo>
                  <a:pt x="1718600" y="612287"/>
                </a:lnTo>
                <a:close/>
                <a:moveTo>
                  <a:pt x="1503775" y="429636"/>
                </a:moveTo>
                <a:lnTo>
                  <a:pt x="1686301" y="429636"/>
                </a:lnTo>
                <a:lnTo>
                  <a:pt x="1686301" y="612287"/>
                </a:lnTo>
                <a:lnTo>
                  <a:pt x="1503775" y="612287"/>
                </a:lnTo>
                <a:close/>
                <a:moveTo>
                  <a:pt x="1288950" y="429636"/>
                </a:moveTo>
                <a:lnTo>
                  <a:pt x="1471476" y="429636"/>
                </a:lnTo>
                <a:lnTo>
                  <a:pt x="1471476" y="612287"/>
                </a:lnTo>
                <a:lnTo>
                  <a:pt x="1288950" y="612287"/>
                </a:lnTo>
                <a:close/>
                <a:moveTo>
                  <a:pt x="1074125" y="429636"/>
                </a:moveTo>
                <a:lnTo>
                  <a:pt x="1256651" y="429636"/>
                </a:lnTo>
                <a:lnTo>
                  <a:pt x="1256651" y="612287"/>
                </a:lnTo>
                <a:lnTo>
                  <a:pt x="1074125" y="612287"/>
                </a:lnTo>
                <a:close/>
                <a:moveTo>
                  <a:pt x="859300" y="429636"/>
                </a:moveTo>
                <a:lnTo>
                  <a:pt x="1041826" y="429636"/>
                </a:lnTo>
                <a:lnTo>
                  <a:pt x="1041826" y="612287"/>
                </a:lnTo>
                <a:lnTo>
                  <a:pt x="859300" y="612287"/>
                </a:lnTo>
                <a:close/>
                <a:moveTo>
                  <a:pt x="644475" y="429636"/>
                </a:moveTo>
                <a:lnTo>
                  <a:pt x="827001" y="429636"/>
                </a:lnTo>
                <a:lnTo>
                  <a:pt x="827001" y="612287"/>
                </a:lnTo>
                <a:lnTo>
                  <a:pt x="644475" y="612287"/>
                </a:lnTo>
                <a:close/>
                <a:moveTo>
                  <a:pt x="429650" y="429636"/>
                </a:moveTo>
                <a:lnTo>
                  <a:pt x="612176" y="429636"/>
                </a:lnTo>
                <a:lnTo>
                  <a:pt x="612176" y="612287"/>
                </a:lnTo>
                <a:lnTo>
                  <a:pt x="429650" y="612287"/>
                </a:lnTo>
                <a:close/>
                <a:moveTo>
                  <a:pt x="214825" y="429636"/>
                </a:moveTo>
                <a:lnTo>
                  <a:pt x="397351" y="429636"/>
                </a:lnTo>
                <a:lnTo>
                  <a:pt x="397351" y="612287"/>
                </a:lnTo>
                <a:lnTo>
                  <a:pt x="214825" y="612287"/>
                </a:lnTo>
                <a:close/>
                <a:moveTo>
                  <a:pt x="0" y="429636"/>
                </a:moveTo>
                <a:lnTo>
                  <a:pt x="182526" y="429636"/>
                </a:lnTo>
                <a:lnTo>
                  <a:pt x="182526" y="612287"/>
                </a:lnTo>
                <a:lnTo>
                  <a:pt x="0" y="612287"/>
                </a:lnTo>
                <a:close/>
                <a:moveTo>
                  <a:pt x="1718600" y="214818"/>
                </a:moveTo>
                <a:lnTo>
                  <a:pt x="1901126" y="214818"/>
                </a:lnTo>
                <a:lnTo>
                  <a:pt x="1901126" y="397469"/>
                </a:lnTo>
                <a:lnTo>
                  <a:pt x="1718600" y="397469"/>
                </a:lnTo>
                <a:close/>
                <a:moveTo>
                  <a:pt x="1503775" y="214818"/>
                </a:moveTo>
                <a:lnTo>
                  <a:pt x="1686301" y="214818"/>
                </a:lnTo>
                <a:lnTo>
                  <a:pt x="1686301" y="397469"/>
                </a:lnTo>
                <a:lnTo>
                  <a:pt x="1503775" y="397469"/>
                </a:lnTo>
                <a:close/>
                <a:moveTo>
                  <a:pt x="1288950" y="214818"/>
                </a:moveTo>
                <a:lnTo>
                  <a:pt x="1471476" y="214818"/>
                </a:lnTo>
                <a:lnTo>
                  <a:pt x="1471476" y="397469"/>
                </a:lnTo>
                <a:lnTo>
                  <a:pt x="1288950" y="397469"/>
                </a:lnTo>
                <a:close/>
                <a:moveTo>
                  <a:pt x="1074125" y="214818"/>
                </a:moveTo>
                <a:lnTo>
                  <a:pt x="1256651" y="214818"/>
                </a:lnTo>
                <a:lnTo>
                  <a:pt x="1256651" y="397469"/>
                </a:lnTo>
                <a:lnTo>
                  <a:pt x="1074125" y="397469"/>
                </a:lnTo>
                <a:close/>
                <a:moveTo>
                  <a:pt x="859300" y="214818"/>
                </a:moveTo>
                <a:lnTo>
                  <a:pt x="1041826" y="214818"/>
                </a:lnTo>
                <a:lnTo>
                  <a:pt x="1041826" y="397469"/>
                </a:lnTo>
                <a:lnTo>
                  <a:pt x="859300" y="397469"/>
                </a:lnTo>
                <a:close/>
                <a:moveTo>
                  <a:pt x="644475" y="214818"/>
                </a:moveTo>
                <a:lnTo>
                  <a:pt x="827001" y="214818"/>
                </a:lnTo>
                <a:lnTo>
                  <a:pt x="827001" y="397469"/>
                </a:lnTo>
                <a:lnTo>
                  <a:pt x="644475" y="397469"/>
                </a:lnTo>
                <a:close/>
                <a:moveTo>
                  <a:pt x="429650" y="214818"/>
                </a:moveTo>
                <a:lnTo>
                  <a:pt x="612176" y="214818"/>
                </a:lnTo>
                <a:lnTo>
                  <a:pt x="612176" y="397469"/>
                </a:lnTo>
                <a:lnTo>
                  <a:pt x="429650" y="397469"/>
                </a:lnTo>
                <a:close/>
                <a:moveTo>
                  <a:pt x="214825" y="214818"/>
                </a:moveTo>
                <a:lnTo>
                  <a:pt x="397351" y="214818"/>
                </a:lnTo>
                <a:lnTo>
                  <a:pt x="397351" y="397469"/>
                </a:lnTo>
                <a:lnTo>
                  <a:pt x="214825" y="397469"/>
                </a:lnTo>
                <a:close/>
                <a:moveTo>
                  <a:pt x="0" y="214818"/>
                </a:moveTo>
                <a:lnTo>
                  <a:pt x="182526" y="214818"/>
                </a:lnTo>
                <a:lnTo>
                  <a:pt x="182526" y="397469"/>
                </a:lnTo>
                <a:lnTo>
                  <a:pt x="0" y="397469"/>
                </a:lnTo>
                <a:close/>
                <a:moveTo>
                  <a:pt x="1718600" y="0"/>
                </a:moveTo>
                <a:lnTo>
                  <a:pt x="1901126" y="0"/>
                </a:lnTo>
                <a:lnTo>
                  <a:pt x="1901126" y="182651"/>
                </a:lnTo>
                <a:lnTo>
                  <a:pt x="1718600" y="182651"/>
                </a:lnTo>
                <a:close/>
                <a:moveTo>
                  <a:pt x="1503775" y="0"/>
                </a:moveTo>
                <a:lnTo>
                  <a:pt x="1686301" y="0"/>
                </a:lnTo>
                <a:lnTo>
                  <a:pt x="1686301" y="182651"/>
                </a:lnTo>
                <a:lnTo>
                  <a:pt x="1503775" y="182651"/>
                </a:lnTo>
                <a:close/>
                <a:moveTo>
                  <a:pt x="1288950" y="0"/>
                </a:moveTo>
                <a:lnTo>
                  <a:pt x="1471476" y="0"/>
                </a:lnTo>
                <a:lnTo>
                  <a:pt x="1471476" y="182651"/>
                </a:lnTo>
                <a:lnTo>
                  <a:pt x="1288950" y="182651"/>
                </a:lnTo>
                <a:close/>
                <a:moveTo>
                  <a:pt x="1074125" y="0"/>
                </a:moveTo>
                <a:lnTo>
                  <a:pt x="1256651" y="0"/>
                </a:lnTo>
                <a:lnTo>
                  <a:pt x="1256651" y="182651"/>
                </a:lnTo>
                <a:lnTo>
                  <a:pt x="1074125" y="182651"/>
                </a:lnTo>
                <a:close/>
                <a:moveTo>
                  <a:pt x="859300" y="0"/>
                </a:moveTo>
                <a:lnTo>
                  <a:pt x="1041826" y="0"/>
                </a:lnTo>
                <a:lnTo>
                  <a:pt x="1041826" y="182651"/>
                </a:lnTo>
                <a:lnTo>
                  <a:pt x="859300" y="182651"/>
                </a:lnTo>
                <a:close/>
                <a:moveTo>
                  <a:pt x="644475" y="0"/>
                </a:moveTo>
                <a:lnTo>
                  <a:pt x="827001" y="0"/>
                </a:lnTo>
                <a:lnTo>
                  <a:pt x="827001" y="182651"/>
                </a:lnTo>
                <a:lnTo>
                  <a:pt x="644475"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71" name="TextBox 70"/>
          <p:cNvSpPr txBox="1"/>
          <p:nvPr/>
        </p:nvSpPr>
        <p:spPr>
          <a:xfrm>
            <a:off x="4220963" y="5409202"/>
            <a:ext cx="700834" cy="307777"/>
          </a:xfrm>
          <a:prstGeom prst="rect">
            <a:avLst/>
          </a:prstGeom>
          <a:noFill/>
        </p:spPr>
        <p:txBody>
          <a:bodyPr wrap="none" rtlCol="0">
            <a:spAutoFit/>
          </a:bodyPr>
          <a:lstStyle/>
          <a:p>
            <a:pPr algn="ctr"/>
            <a:r>
              <a:rPr lang="en-US" sz="1400" dirty="0" smtClean="0">
                <a:latin typeface="Frutiger LT Std 45 Light" charset="0"/>
                <a:ea typeface="Frutiger LT Std 45 Light" charset="0"/>
                <a:cs typeface="Frutiger LT Std 45 Light" charset="0"/>
              </a:rPr>
              <a:t>output</a:t>
            </a:r>
            <a:endParaRPr lang="en-US" sz="1400" dirty="0">
              <a:latin typeface="Frutiger LT Std 45 Light" charset="0"/>
              <a:ea typeface="Frutiger LT Std 45 Light" charset="0"/>
              <a:cs typeface="Frutiger LT Std 45 Light" charset="0"/>
            </a:endParaRPr>
          </a:p>
        </p:txBody>
      </p:sp>
    </p:spTree>
    <p:extLst>
      <p:ext uri="{BB962C8B-B14F-4D97-AF65-F5344CB8AC3E}">
        <p14:creationId xmlns:p14="http://schemas.microsoft.com/office/powerpoint/2010/main" val="177580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9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9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animBg="1"/>
      <p:bldP spid="594" grpId="0" animBg="1"/>
      <p:bldP spid="595" grpId="0" animBg="1"/>
      <p:bldP spid="70" grpId="0" animBg="1"/>
      <p:bldP spid="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23"/>
          <p:cNvSpPr/>
          <p:nvPr/>
        </p:nvSpPr>
        <p:spPr>
          <a:xfrm>
            <a:off x="3673701" y="1834737"/>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txBody>
          <a:bodyPr/>
          <a:lstStyle/>
          <a:p>
            <a:endParaRPr lang="en-US" dirty="0"/>
          </a:p>
        </p:txBody>
      </p:sp>
      <p:sp>
        <p:nvSpPr>
          <p:cNvPr id="57" name="Freeform 23"/>
          <p:cNvSpPr/>
          <p:nvPr/>
        </p:nvSpPr>
        <p:spPr>
          <a:xfrm>
            <a:off x="4755565" y="1834737"/>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txBody>
          <a:bodyPr/>
          <a:lstStyle/>
          <a:p>
            <a:endParaRPr lang="en-US" dirty="0"/>
          </a:p>
        </p:txBody>
      </p:sp>
      <p:sp>
        <p:nvSpPr>
          <p:cNvPr id="54" name="Freeform 22"/>
          <p:cNvSpPr/>
          <p:nvPr/>
        </p:nvSpPr>
        <p:spPr>
          <a:xfrm>
            <a:off x="3673701" y="3457043"/>
            <a:ext cx="327" cy="2202261"/>
          </a:xfrm>
          <a:custGeom>
            <a:avLst/>
            <a:gdLst/>
            <a:ahLst/>
            <a:cxnLst/>
            <a:rect l="0" t="0" r="r" b="b"/>
            <a:pathLst>
              <a:path w="1" h="6744">
                <a:moveTo>
                  <a:pt x="0" y="6743"/>
                </a:moveTo>
                <a:cubicBezTo>
                  <a:pt x="0" y="4495"/>
                  <a:pt x="0" y="2247"/>
                  <a:pt x="0" y="0"/>
                </a:cubicBezTo>
              </a:path>
            </a:pathLst>
          </a:custGeom>
          <a:ln w="10800">
            <a:solidFill>
              <a:srgbClr val="B0B0B0"/>
            </a:solidFill>
            <a:round/>
          </a:ln>
        </p:spPr>
      </p:sp>
      <p:sp>
        <p:nvSpPr>
          <p:cNvPr id="55" name="Freeform 22"/>
          <p:cNvSpPr/>
          <p:nvPr/>
        </p:nvSpPr>
        <p:spPr>
          <a:xfrm>
            <a:off x="4755565" y="3457043"/>
            <a:ext cx="327" cy="2202261"/>
          </a:xfrm>
          <a:custGeom>
            <a:avLst/>
            <a:gdLst/>
            <a:ahLst/>
            <a:cxnLst/>
            <a:rect l="0" t="0" r="r" b="b"/>
            <a:pathLst>
              <a:path w="1" h="6744">
                <a:moveTo>
                  <a:pt x="0" y="6743"/>
                </a:moveTo>
                <a:cubicBezTo>
                  <a:pt x="0" y="4495"/>
                  <a:pt x="0" y="2247"/>
                  <a:pt x="0" y="0"/>
                </a:cubicBezTo>
              </a:path>
            </a:pathLst>
          </a:custGeom>
          <a:ln w="10800">
            <a:solidFill>
              <a:srgbClr val="B0B0B0"/>
            </a:solidFill>
            <a:round/>
          </a:ln>
        </p:spPr>
      </p:sp>
      <p:sp>
        <p:nvSpPr>
          <p:cNvPr id="1504" name="Freeform 2"/>
          <p:cNvSpPr/>
          <p:nvPr/>
        </p:nvSpPr>
        <p:spPr>
          <a:xfrm>
            <a:off x="1508667" y="5111351"/>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506" name="Freeform 4"/>
          <p:cNvSpPr/>
          <p:nvPr/>
        </p:nvSpPr>
        <p:spPr>
          <a:xfrm>
            <a:off x="1508667" y="4566663"/>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508" name="Freeform 6"/>
          <p:cNvSpPr/>
          <p:nvPr/>
        </p:nvSpPr>
        <p:spPr>
          <a:xfrm>
            <a:off x="1508667" y="4019037"/>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510" name="Freeform 8"/>
          <p:cNvSpPr/>
          <p:nvPr/>
        </p:nvSpPr>
        <p:spPr>
          <a:xfrm>
            <a:off x="1508667" y="3474350"/>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512" name="Freeform 10"/>
          <p:cNvSpPr/>
          <p:nvPr/>
        </p:nvSpPr>
        <p:spPr>
          <a:xfrm>
            <a:off x="1508667" y="2927050"/>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1513" name="Freeform 11"/>
          <p:cNvSpPr/>
          <p:nvPr/>
        </p:nvSpPr>
        <p:spPr>
          <a:xfrm>
            <a:off x="5440511" y="2927050"/>
            <a:ext cx="2560320" cy="327"/>
          </a:xfrm>
          <a:custGeom>
            <a:avLst/>
            <a:gdLst/>
            <a:ahLst/>
            <a:cxnLst/>
            <a:rect l="0" t="0" r="r" b="b"/>
            <a:pathLst>
              <a:path w="15674" h="1">
                <a:moveTo>
                  <a:pt x="0" y="0"/>
                </a:moveTo>
                <a:cubicBezTo>
                  <a:pt x="5224" y="0"/>
                  <a:pt x="10449" y="0"/>
                  <a:pt x="15673" y="0"/>
                </a:cubicBezTo>
              </a:path>
            </a:pathLst>
          </a:custGeom>
          <a:ln w="10800">
            <a:solidFill>
              <a:srgbClr val="B0B0B0"/>
            </a:solidFill>
            <a:round/>
          </a:ln>
        </p:spPr>
      </p:sp>
      <p:sp>
        <p:nvSpPr>
          <p:cNvPr id="1515" name="Freeform 13"/>
          <p:cNvSpPr/>
          <p:nvPr/>
        </p:nvSpPr>
        <p:spPr>
          <a:xfrm>
            <a:off x="1508667" y="2382036"/>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1516" name="Freeform 14"/>
          <p:cNvSpPr/>
          <p:nvPr/>
        </p:nvSpPr>
        <p:spPr>
          <a:xfrm>
            <a:off x="5440511" y="2382036"/>
            <a:ext cx="2560320" cy="327"/>
          </a:xfrm>
          <a:custGeom>
            <a:avLst/>
            <a:gdLst/>
            <a:ahLst/>
            <a:cxnLst/>
            <a:rect l="0" t="0" r="r" b="b"/>
            <a:pathLst>
              <a:path w="15674" h="1">
                <a:moveTo>
                  <a:pt x="0" y="0"/>
                </a:moveTo>
                <a:cubicBezTo>
                  <a:pt x="5224" y="0"/>
                  <a:pt x="10449" y="0"/>
                  <a:pt x="15673" y="0"/>
                </a:cubicBezTo>
              </a:path>
            </a:pathLst>
          </a:custGeom>
          <a:ln w="10800">
            <a:solidFill>
              <a:srgbClr val="B0B0B0"/>
            </a:solidFill>
            <a:round/>
          </a:ln>
        </p:spPr>
        <p:txBody>
          <a:bodyPr/>
          <a:lstStyle/>
          <a:p>
            <a:endParaRPr lang="en-US" dirty="0"/>
          </a:p>
        </p:txBody>
      </p:sp>
      <p:sp>
        <p:nvSpPr>
          <p:cNvPr id="1520" name="Freeform 18"/>
          <p:cNvSpPr/>
          <p:nvPr/>
        </p:nvSpPr>
        <p:spPr>
          <a:xfrm>
            <a:off x="1508667"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1524" name="Freeform 22"/>
          <p:cNvSpPr/>
          <p:nvPr/>
        </p:nvSpPr>
        <p:spPr>
          <a:xfrm>
            <a:off x="2591184" y="3457043"/>
            <a:ext cx="327" cy="2202261"/>
          </a:xfrm>
          <a:custGeom>
            <a:avLst/>
            <a:gdLst/>
            <a:ahLst/>
            <a:cxnLst/>
            <a:rect l="0" t="0" r="r" b="b"/>
            <a:pathLst>
              <a:path w="1" h="6744">
                <a:moveTo>
                  <a:pt x="0" y="6743"/>
                </a:moveTo>
                <a:cubicBezTo>
                  <a:pt x="0" y="4495"/>
                  <a:pt x="0" y="2247"/>
                  <a:pt x="0" y="0"/>
                </a:cubicBezTo>
              </a:path>
            </a:pathLst>
          </a:custGeom>
          <a:ln w="10800">
            <a:solidFill>
              <a:srgbClr val="B0B0B0"/>
            </a:solidFill>
            <a:round/>
          </a:ln>
        </p:spPr>
      </p:sp>
      <p:sp>
        <p:nvSpPr>
          <p:cNvPr id="1525" name="Freeform 23"/>
          <p:cNvSpPr/>
          <p:nvPr/>
        </p:nvSpPr>
        <p:spPr>
          <a:xfrm>
            <a:off x="2591184" y="1834737"/>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txBody>
          <a:bodyPr/>
          <a:lstStyle/>
          <a:p>
            <a:endParaRPr lang="en-US" dirty="0"/>
          </a:p>
        </p:txBody>
      </p:sp>
      <p:sp>
        <p:nvSpPr>
          <p:cNvPr id="1540" name="Freeform 38"/>
          <p:cNvSpPr/>
          <p:nvPr/>
        </p:nvSpPr>
        <p:spPr>
          <a:xfrm>
            <a:off x="5835470"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1546" name="Freeform 44"/>
          <p:cNvSpPr/>
          <p:nvPr/>
        </p:nvSpPr>
        <p:spPr>
          <a:xfrm>
            <a:off x="6917987"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1552" name="Freeform 50"/>
          <p:cNvSpPr/>
          <p:nvPr/>
        </p:nvSpPr>
        <p:spPr>
          <a:xfrm>
            <a:off x="8000504"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1622" name="Freeform 120"/>
          <p:cNvSpPr/>
          <p:nvPr/>
        </p:nvSpPr>
        <p:spPr>
          <a:xfrm>
            <a:off x="1508667" y="5313159"/>
            <a:ext cx="6492164" cy="338634"/>
          </a:xfrm>
          <a:custGeom>
            <a:avLst/>
            <a:gdLst/>
            <a:ahLst/>
            <a:cxnLst/>
            <a:rect l="0" t="0" r="r" b="b"/>
            <a:pathLst>
              <a:path w="19881" h="1037">
                <a:moveTo>
                  <a:pt x="0" y="1036"/>
                </a:moveTo>
                <a:cubicBezTo>
                  <a:pt x="1105" y="1028"/>
                  <a:pt x="2210" y="1021"/>
                  <a:pt x="3315" y="1013"/>
                </a:cubicBezTo>
                <a:cubicBezTo>
                  <a:pt x="3960" y="1005"/>
                  <a:pt x="4605" y="998"/>
                  <a:pt x="5250" y="990"/>
                </a:cubicBezTo>
                <a:cubicBezTo>
                  <a:pt x="5710" y="982"/>
                  <a:pt x="6170" y="975"/>
                  <a:pt x="6630" y="967"/>
                </a:cubicBezTo>
                <a:cubicBezTo>
                  <a:pt x="6985" y="959"/>
                  <a:pt x="7340" y="952"/>
                  <a:pt x="7696" y="944"/>
                </a:cubicBezTo>
                <a:cubicBezTo>
                  <a:pt x="7985" y="934"/>
                  <a:pt x="8275" y="924"/>
                  <a:pt x="8565" y="914"/>
                </a:cubicBezTo>
                <a:cubicBezTo>
                  <a:pt x="8811" y="906"/>
                  <a:pt x="9057" y="899"/>
                  <a:pt x="9304" y="891"/>
                </a:cubicBezTo>
                <a:cubicBezTo>
                  <a:pt x="9517" y="886"/>
                  <a:pt x="9730" y="881"/>
                  <a:pt x="9943" y="876"/>
                </a:cubicBezTo>
                <a:cubicBezTo>
                  <a:pt x="10129" y="868"/>
                  <a:pt x="10315" y="861"/>
                  <a:pt x="10500" y="853"/>
                </a:cubicBezTo>
                <a:cubicBezTo>
                  <a:pt x="10668" y="845"/>
                  <a:pt x="10836" y="838"/>
                  <a:pt x="11003" y="830"/>
                </a:cubicBezTo>
                <a:cubicBezTo>
                  <a:pt x="11156" y="822"/>
                  <a:pt x="11308" y="815"/>
                  <a:pt x="11460" y="807"/>
                </a:cubicBezTo>
                <a:cubicBezTo>
                  <a:pt x="11600" y="802"/>
                  <a:pt x="11740" y="797"/>
                  <a:pt x="11879" y="792"/>
                </a:cubicBezTo>
                <a:cubicBezTo>
                  <a:pt x="12006" y="784"/>
                  <a:pt x="12133" y="777"/>
                  <a:pt x="12260" y="769"/>
                </a:cubicBezTo>
                <a:cubicBezTo>
                  <a:pt x="12380" y="761"/>
                  <a:pt x="12499" y="754"/>
                  <a:pt x="12618" y="746"/>
                </a:cubicBezTo>
                <a:cubicBezTo>
                  <a:pt x="12728" y="739"/>
                  <a:pt x="12837" y="731"/>
                  <a:pt x="12946" y="723"/>
                </a:cubicBezTo>
                <a:cubicBezTo>
                  <a:pt x="13048" y="718"/>
                  <a:pt x="13149" y="713"/>
                  <a:pt x="13250" y="708"/>
                </a:cubicBezTo>
                <a:cubicBezTo>
                  <a:pt x="13347" y="701"/>
                  <a:pt x="13444" y="693"/>
                  <a:pt x="13540" y="685"/>
                </a:cubicBezTo>
                <a:cubicBezTo>
                  <a:pt x="13632" y="678"/>
                  <a:pt x="13723" y="670"/>
                  <a:pt x="13814" y="662"/>
                </a:cubicBezTo>
                <a:cubicBezTo>
                  <a:pt x="13901" y="655"/>
                  <a:pt x="13987" y="648"/>
                  <a:pt x="14073" y="640"/>
                </a:cubicBezTo>
                <a:cubicBezTo>
                  <a:pt x="14155" y="635"/>
                  <a:pt x="14236" y="630"/>
                  <a:pt x="14317" y="624"/>
                </a:cubicBezTo>
                <a:cubicBezTo>
                  <a:pt x="14396" y="617"/>
                  <a:pt x="14475" y="610"/>
                  <a:pt x="14553" y="602"/>
                </a:cubicBezTo>
                <a:cubicBezTo>
                  <a:pt x="14627" y="595"/>
                  <a:pt x="14701" y="587"/>
                  <a:pt x="14774" y="579"/>
                </a:cubicBezTo>
                <a:cubicBezTo>
                  <a:pt x="14846" y="574"/>
                  <a:pt x="14917" y="569"/>
                  <a:pt x="14988" y="563"/>
                </a:cubicBezTo>
                <a:cubicBezTo>
                  <a:pt x="15057" y="566"/>
                  <a:pt x="15126" y="569"/>
                  <a:pt x="15194" y="571"/>
                </a:cubicBezTo>
                <a:cubicBezTo>
                  <a:pt x="15258" y="554"/>
                  <a:pt x="15321" y="536"/>
                  <a:pt x="15384" y="518"/>
                </a:cubicBezTo>
                <a:cubicBezTo>
                  <a:pt x="15448" y="518"/>
                  <a:pt x="15512" y="518"/>
                  <a:pt x="15575" y="518"/>
                </a:cubicBezTo>
                <a:cubicBezTo>
                  <a:pt x="15636" y="513"/>
                  <a:pt x="15697" y="508"/>
                  <a:pt x="15757" y="502"/>
                </a:cubicBezTo>
                <a:cubicBezTo>
                  <a:pt x="15813" y="502"/>
                  <a:pt x="15869" y="502"/>
                  <a:pt x="15925" y="502"/>
                </a:cubicBezTo>
                <a:cubicBezTo>
                  <a:pt x="15981" y="495"/>
                  <a:pt x="16037" y="488"/>
                  <a:pt x="16093" y="480"/>
                </a:cubicBezTo>
                <a:cubicBezTo>
                  <a:pt x="16149" y="480"/>
                  <a:pt x="16205" y="480"/>
                  <a:pt x="16260" y="480"/>
                </a:cubicBezTo>
                <a:cubicBezTo>
                  <a:pt x="16311" y="468"/>
                  <a:pt x="16362" y="455"/>
                  <a:pt x="16413" y="442"/>
                </a:cubicBezTo>
                <a:cubicBezTo>
                  <a:pt x="16464" y="429"/>
                  <a:pt x="16515" y="416"/>
                  <a:pt x="16565" y="403"/>
                </a:cubicBezTo>
                <a:cubicBezTo>
                  <a:pt x="16614" y="403"/>
                  <a:pt x="16662" y="403"/>
                  <a:pt x="16710" y="403"/>
                </a:cubicBezTo>
                <a:cubicBezTo>
                  <a:pt x="16759" y="396"/>
                  <a:pt x="16807" y="389"/>
                  <a:pt x="16855" y="381"/>
                </a:cubicBezTo>
                <a:cubicBezTo>
                  <a:pt x="16901" y="374"/>
                  <a:pt x="16947" y="366"/>
                  <a:pt x="16992" y="358"/>
                </a:cubicBezTo>
                <a:cubicBezTo>
                  <a:pt x="17038" y="373"/>
                  <a:pt x="17083" y="388"/>
                  <a:pt x="17129" y="403"/>
                </a:cubicBezTo>
                <a:cubicBezTo>
                  <a:pt x="17172" y="376"/>
                  <a:pt x="17216" y="348"/>
                  <a:pt x="17259" y="320"/>
                </a:cubicBezTo>
                <a:cubicBezTo>
                  <a:pt x="17302" y="315"/>
                  <a:pt x="17345" y="310"/>
                  <a:pt x="17388" y="304"/>
                </a:cubicBezTo>
                <a:cubicBezTo>
                  <a:pt x="17429" y="312"/>
                  <a:pt x="17469" y="320"/>
                  <a:pt x="17510" y="327"/>
                </a:cubicBezTo>
                <a:cubicBezTo>
                  <a:pt x="17551" y="320"/>
                  <a:pt x="17591" y="312"/>
                  <a:pt x="17632" y="304"/>
                </a:cubicBezTo>
                <a:cubicBezTo>
                  <a:pt x="17673" y="327"/>
                  <a:pt x="17713" y="350"/>
                  <a:pt x="17754" y="373"/>
                </a:cubicBezTo>
                <a:cubicBezTo>
                  <a:pt x="17792" y="383"/>
                  <a:pt x="17830" y="393"/>
                  <a:pt x="17868" y="403"/>
                </a:cubicBezTo>
                <a:cubicBezTo>
                  <a:pt x="17906" y="348"/>
                  <a:pt x="17944" y="292"/>
                  <a:pt x="17982" y="236"/>
                </a:cubicBezTo>
                <a:cubicBezTo>
                  <a:pt x="18018" y="249"/>
                  <a:pt x="18053" y="262"/>
                  <a:pt x="18089" y="274"/>
                </a:cubicBezTo>
                <a:cubicBezTo>
                  <a:pt x="18125" y="284"/>
                  <a:pt x="18160" y="294"/>
                  <a:pt x="18196" y="304"/>
                </a:cubicBezTo>
                <a:cubicBezTo>
                  <a:pt x="18231" y="297"/>
                  <a:pt x="18267" y="289"/>
                  <a:pt x="18302" y="281"/>
                </a:cubicBezTo>
                <a:cubicBezTo>
                  <a:pt x="18335" y="292"/>
                  <a:pt x="18369" y="302"/>
                  <a:pt x="18402" y="312"/>
                </a:cubicBezTo>
                <a:cubicBezTo>
                  <a:pt x="18437" y="322"/>
                  <a:pt x="18473" y="332"/>
                  <a:pt x="18508" y="342"/>
                </a:cubicBezTo>
                <a:cubicBezTo>
                  <a:pt x="18539" y="322"/>
                  <a:pt x="18569" y="302"/>
                  <a:pt x="18600" y="281"/>
                </a:cubicBezTo>
                <a:cubicBezTo>
                  <a:pt x="18633" y="281"/>
                  <a:pt x="18666" y="281"/>
                  <a:pt x="18699" y="281"/>
                </a:cubicBezTo>
                <a:cubicBezTo>
                  <a:pt x="18732" y="292"/>
                  <a:pt x="18765" y="302"/>
                  <a:pt x="18798" y="312"/>
                </a:cubicBezTo>
                <a:cubicBezTo>
                  <a:pt x="18828" y="305"/>
                  <a:pt x="18859" y="297"/>
                  <a:pt x="18889" y="289"/>
                </a:cubicBezTo>
                <a:cubicBezTo>
                  <a:pt x="18920" y="282"/>
                  <a:pt x="18950" y="274"/>
                  <a:pt x="18981" y="266"/>
                </a:cubicBezTo>
                <a:cubicBezTo>
                  <a:pt x="19009" y="294"/>
                  <a:pt x="19036" y="322"/>
                  <a:pt x="19064" y="350"/>
                </a:cubicBezTo>
                <a:cubicBezTo>
                  <a:pt x="19095" y="333"/>
                  <a:pt x="19125" y="315"/>
                  <a:pt x="19156" y="297"/>
                </a:cubicBezTo>
                <a:cubicBezTo>
                  <a:pt x="19184" y="297"/>
                  <a:pt x="19212" y="297"/>
                  <a:pt x="19240" y="297"/>
                </a:cubicBezTo>
                <a:cubicBezTo>
                  <a:pt x="19268" y="292"/>
                  <a:pt x="19296" y="287"/>
                  <a:pt x="19324" y="281"/>
                </a:cubicBezTo>
                <a:cubicBezTo>
                  <a:pt x="19352" y="302"/>
                  <a:pt x="19379" y="322"/>
                  <a:pt x="19407" y="342"/>
                </a:cubicBezTo>
                <a:cubicBezTo>
                  <a:pt x="19435" y="327"/>
                  <a:pt x="19463" y="312"/>
                  <a:pt x="19491" y="297"/>
                </a:cubicBezTo>
                <a:cubicBezTo>
                  <a:pt x="19519" y="320"/>
                  <a:pt x="19547" y="343"/>
                  <a:pt x="19575" y="365"/>
                </a:cubicBezTo>
                <a:cubicBezTo>
                  <a:pt x="19600" y="348"/>
                  <a:pt x="19626" y="330"/>
                  <a:pt x="19651" y="312"/>
                </a:cubicBezTo>
                <a:cubicBezTo>
                  <a:pt x="19676" y="317"/>
                  <a:pt x="19702" y="322"/>
                  <a:pt x="19727" y="327"/>
                </a:cubicBezTo>
                <a:cubicBezTo>
                  <a:pt x="19753" y="312"/>
                  <a:pt x="19778" y="297"/>
                  <a:pt x="19804" y="281"/>
                </a:cubicBezTo>
                <a:cubicBezTo>
                  <a:pt x="19829" y="188"/>
                  <a:pt x="19855" y="94"/>
                  <a:pt x="19880" y="0"/>
                </a:cubicBezTo>
              </a:path>
            </a:pathLst>
          </a:custGeom>
          <a:ln w="34200">
            <a:solidFill>
              <a:schemeClr val="accent4"/>
            </a:solidFill>
            <a:round/>
          </a:ln>
        </p:spPr>
      </p:sp>
      <p:sp>
        <p:nvSpPr>
          <p:cNvPr id="1623" name="Freeform 121"/>
          <p:cNvSpPr/>
          <p:nvPr/>
        </p:nvSpPr>
        <p:spPr>
          <a:xfrm>
            <a:off x="1508667" y="3976912"/>
            <a:ext cx="6492164" cy="1627531"/>
          </a:xfrm>
          <a:custGeom>
            <a:avLst/>
            <a:gdLst/>
            <a:ahLst/>
            <a:cxnLst/>
            <a:rect l="0" t="0" r="r" b="b"/>
            <a:pathLst>
              <a:path w="19881" h="4984">
                <a:moveTo>
                  <a:pt x="0" y="4983"/>
                </a:moveTo>
                <a:cubicBezTo>
                  <a:pt x="1105" y="4831"/>
                  <a:pt x="2210" y="4679"/>
                  <a:pt x="3315" y="4526"/>
                </a:cubicBezTo>
                <a:cubicBezTo>
                  <a:pt x="3960" y="4313"/>
                  <a:pt x="4605" y="4100"/>
                  <a:pt x="5250" y="3886"/>
                </a:cubicBezTo>
                <a:cubicBezTo>
                  <a:pt x="5710" y="3670"/>
                  <a:pt x="6170" y="3454"/>
                  <a:pt x="6630" y="3238"/>
                </a:cubicBezTo>
                <a:cubicBezTo>
                  <a:pt x="6985" y="3038"/>
                  <a:pt x="7340" y="2837"/>
                  <a:pt x="7696" y="2636"/>
                </a:cubicBezTo>
                <a:cubicBezTo>
                  <a:pt x="7985" y="2647"/>
                  <a:pt x="8275" y="2657"/>
                  <a:pt x="8565" y="2667"/>
                </a:cubicBezTo>
                <a:cubicBezTo>
                  <a:pt x="8811" y="2545"/>
                  <a:pt x="9057" y="2423"/>
                  <a:pt x="9304" y="2301"/>
                </a:cubicBezTo>
                <a:cubicBezTo>
                  <a:pt x="9517" y="2273"/>
                  <a:pt x="9730" y="2245"/>
                  <a:pt x="9943" y="2217"/>
                </a:cubicBezTo>
                <a:cubicBezTo>
                  <a:pt x="10129" y="2118"/>
                  <a:pt x="10315" y="2019"/>
                  <a:pt x="10500" y="1920"/>
                </a:cubicBezTo>
                <a:cubicBezTo>
                  <a:pt x="10668" y="1877"/>
                  <a:pt x="10836" y="1834"/>
                  <a:pt x="11003" y="1790"/>
                </a:cubicBezTo>
                <a:cubicBezTo>
                  <a:pt x="11156" y="1707"/>
                  <a:pt x="11308" y="1623"/>
                  <a:pt x="11460" y="1539"/>
                </a:cubicBezTo>
                <a:cubicBezTo>
                  <a:pt x="11600" y="1478"/>
                  <a:pt x="11740" y="1417"/>
                  <a:pt x="11879" y="1356"/>
                </a:cubicBezTo>
                <a:cubicBezTo>
                  <a:pt x="12006" y="1354"/>
                  <a:pt x="12133" y="1351"/>
                  <a:pt x="12260" y="1348"/>
                </a:cubicBezTo>
                <a:cubicBezTo>
                  <a:pt x="12380" y="1308"/>
                  <a:pt x="12499" y="1267"/>
                  <a:pt x="12618" y="1226"/>
                </a:cubicBezTo>
                <a:cubicBezTo>
                  <a:pt x="12728" y="1173"/>
                  <a:pt x="12837" y="1120"/>
                  <a:pt x="12946" y="1066"/>
                </a:cubicBezTo>
                <a:cubicBezTo>
                  <a:pt x="13048" y="1064"/>
                  <a:pt x="13149" y="1062"/>
                  <a:pt x="13250" y="1059"/>
                </a:cubicBezTo>
                <a:cubicBezTo>
                  <a:pt x="13347" y="1003"/>
                  <a:pt x="13444" y="947"/>
                  <a:pt x="13540" y="891"/>
                </a:cubicBezTo>
                <a:cubicBezTo>
                  <a:pt x="13632" y="853"/>
                  <a:pt x="13723" y="815"/>
                  <a:pt x="13814" y="777"/>
                </a:cubicBezTo>
                <a:cubicBezTo>
                  <a:pt x="13901" y="762"/>
                  <a:pt x="13987" y="747"/>
                  <a:pt x="14073" y="731"/>
                </a:cubicBezTo>
                <a:cubicBezTo>
                  <a:pt x="14155" y="701"/>
                  <a:pt x="14236" y="671"/>
                  <a:pt x="14317" y="640"/>
                </a:cubicBezTo>
                <a:cubicBezTo>
                  <a:pt x="14396" y="671"/>
                  <a:pt x="14475" y="701"/>
                  <a:pt x="14553" y="731"/>
                </a:cubicBezTo>
                <a:cubicBezTo>
                  <a:pt x="14627" y="673"/>
                  <a:pt x="14701" y="615"/>
                  <a:pt x="14774" y="556"/>
                </a:cubicBezTo>
                <a:cubicBezTo>
                  <a:pt x="14846" y="533"/>
                  <a:pt x="14917" y="510"/>
                  <a:pt x="14988" y="487"/>
                </a:cubicBezTo>
                <a:cubicBezTo>
                  <a:pt x="15057" y="485"/>
                  <a:pt x="15126" y="483"/>
                  <a:pt x="15194" y="480"/>
                </a:cubicBezTo>
                <a:cubicBezTo>
                  <a:pt x="15258" y="452"/>
                  <a:pt x="15321" y="424"/>
                  <a:pt x="15384" y="396"/>
                </a:cubicBezTo>
                <a:cubicBezTo>
                  <a:pt x="15448" y="406"/>
                  <a:pt x="15512" y="416"/>
                  <a:pt x="15575" y="426"/>
                </a:cubicBezTo>
                <a:cubicBezTo>
                  <a:pt x="15636" y="404"/>
                  <a:pt x="15697" y="381"/>
                  <a:pt x="15757" y="358"/>
                </a:cubicBezTo>
                <a:cubicBezTo>
                  <a:pt x="15813" y="338"/>
                  <a:pt x="15869" y="318"/>
                  <a:pt x="15925" y="297"/>
                </a:cubicBezTo>
                <a:cubicBezTo>
                  <a:pt x="15981" y="285"/>
                  <a:pt x="16037" y="272"/>
                  <a:pt x="16093" y="259"/>
                </a:cubicBezTo>
                <a:cubicBezTo>
                  <a:pt x="16149" y="302"/>
                  <a:pt x="16205" y="345"/>
                  <a:pt x="16260" y="388"/>
                </a:cubicBezTo>
                <a:cubicBezTo>
                  <a:pt x="16311" y="343"/>
                  <a:pt x="16362" y="297"/>
                  <a:pt x="16413" y="251"/>
                </a:cubicBezTo>
                <a:cubicBezTo>
                  <a:pt x="16464" y="234"/>
                  <a:pt x="16515" y="216"/>
                  <a:pt x="16565" y="198"/>
                </a:cubicBezTo>
                <a:cubicBezTo>
                  <a:pt x="16614" y="196"/>
                  <a:pt x="16662" y="193"/>
                  <a:pt x="16710" y="190"/>
                </a:cubicBezTo>
                <a:cubicBezTo>
                  <a:pt x="16759" y="183"/>
                  <a:pt x="16807" y="175"/>
                  <a:pt x="16855" y="167"/>
                </a:cubicBezTo>
                <a:cubicBezTo>
                  <a:pt x="16901" y="157"/>
                  <a:pt x="16947" y="147"/>
                  <a:pt x="16992" y="137"/>
                </a:cubicBezTo>
                <a:cubicBezTo>
                  <a:pt x="17038" y="188"/>
                  <a:pt x="17083" y="239"/>
                  <a:pt x="17129" y="289"/>
                </a:cubicBezTo>
                <a:cubicBezTo>
                  <a:pt x="17172" y="226"/>
                  <a:pt x="17216" y="163"/>
                  <a:pt x="17259" y="99"/>
                </a:cubicBezTo>
                <a:cubicBezTo>
                  <a:pt x="17302" y="107"/>
                  <a:pt x="17345" y="115"/>
                  <a:pt x="17388" y="122"/>
                </a:cubicBezTo>
                <a:cubicBezTo>
                  <a:pt x="17429" y="127"/>
                  <a:pt x="17469" y="132"/>
                  <a:pt x="17510" y="137"/>
                </a:cubicBezTo>
                <a:cubicBezTo>
                  <a:pt x="17551" y="147"/>
                  <a:pt x="17591" y="157"/>
                  <a:pt x="17632" y="167"/>
                </a:cubicBezTo>
                <a:cubicBezTo>
                  <a:pt x="17673" y="183"/>
                  <a:pt x="17713" y="198"/>
                  <a:pt x="17754" y="213"/>
                </a:cubicBezTo>
                <a:cubicBezTo>
                  <a:pt x="17792" y="320"/>
                  <a:pt x="17830" y="427"/>
                  <a:pt x="17868" y="533"/>
                </a:cubicBezTo>
                <a:cubicBezTo>
                  <a:pt x="17906" y="416"/>
                  <a:pt x="17944" y="299"/>
                  <a:pt x="17982" y="182"/>
                </a:cubicBezTo>
                <a:cubicBezTo>
                  <a:pt x="18018" y="157"/>
                  <a:pt x="18053" y="132"/>
                  <a:pt x="18089" y="106"/>
                </a:cubicBezTo>
                <a:cubicBezTo>
                  <a:pt x="18125" y="122"/>
                  <a:pt x="18160" y="137"/>
                  <a:pt x="18196" y="152"/>
                </a:cubicBezTo>
                <a:cubicBezTo>
                  <a:pt x="18231" y="132"/>
                  <a:pt x="18267" y="112"/>
                  <a:pt x="18302" y="91"/>
                </a:cubicBezTo>
                <a:cubicBezTo>
                  <a:pt x="18335" y="99"/>
                  <a:pt x="18369" y="107"/>
                  <a:pt x="18402" y="114"/>
                </a:cubicBezTo>
                <a:cubicBezTo>
                  <a:pt x="18437" y="170"/>
                  <a:pt x="18473" y="226"/>
                  <a:pt x="18508" y="282"/>
                </a:cubicBezTo>
                <a:cubicBezTo>
                  <a:pt x="18539" y="216"/>
                  <a:pt x="18569" y="150"/>
                  <a:pt x="18600" y="83"/>
                </a:cubicBezTo>
                <a:cubicBezTo>
                  <a:pt x="18633" y="81"/>
                  <a:pt x="18666" y="79"/>
                  <a:pt x="18699" y="76"/>
                </a:cubicBezTo>
                <a:cubicBezTo>
                  <a:pt x="18732" y="84"/>
                  <a:pt x="18765" y="92"/>
                  <a:pt x="18798" y="99"/>
                </a:cubicBezTo>
                <a:cubicBezTo>
                  <a:pt x="18828" y="87"/>
                  <a:pt x="18859" y="74"/>
                  <a:pt x="18889" y="61"/>
                </a:cubicBezTo>
                <a:cubicBezTo>
                  <a:pt x="18920" y="51"/>
                  <a:pt x="18950" y="41"/>
                  <a:pt x="18981" y="30"/>
                </a:cubicBezTo>
                <a:cubicBezTo>
                  <a:pt x="19009" y="112"/>
                  <a:pt x="19036" y="193"/>
                  <a:pt x="19064" y="274"/>
                </a:cubicBezTo>
                <a:cubicBezTo>
                  <a:pt x="19095" y="201"/>
                  <a:pt x="19125" y="127"/>
                  <a:pt x="19156" y="53"/>
                </a:cubicBezTo>
                <a:cubicBezTo>
                  <a:pt x="19184" y="43"/>
                  <a:pt x="19212" y="33"/>
                  <a:pt x="19240" y="22"/>
                </a:cubicBezTo>
                <a:cubicBezTo>
                  <a:pt x="19268" y="30"/>
                  <a:pt x="19296" y="38"/>
                  <a:pt x="19324" y="45"/>
                </a:cubicBezTo>
                <a:cubicBezTo>
                  <a:pt x="19352" y="35"/>
                  <a:pt x="19379" y="25"/>
                  <a:pt x="19407" y="15"/>
                </a:cubicBezTo>
                <a:cubicBezTo>
                  <a:pt x="19435" y="13"/>
                  <a:pt x="19463" y="10"/>
                  <a:pt x="19491" y="7"/>
                </a:cubicBezTo>
                <a:cubicBezTo>
                  <a:pt x="19519" y="145"/>
                  <a:pt x="19547" y="282"/>
                  <a:pt x="19575" y="419"/>
                </a:cubicBezTo>
                <a:cubicBezTo>
                  <a:pt x="19600" y="295"/>
                  <a:pt x="19626" y="170"/>
                  <a:pt x="19651" y="45"/>
                </a:cubicBezTo>
                <a:cubicBezTo>
                  <a:pt x="19676" y="30"/>
                  <a:pt x="19702" y="15"/>
                  <a:pt x="19727" y="0"/>
                </a:cubicBezTo>
                <a:cubicBezTo>
                  <a:pt x="19753" y="137"/>
                  <a:pt x="19778" y="274"/>
                  <a:pt x="19804" y="411"/>
                </a:cubicBezTo>
                <a:cubicBezTo>
                  <a:pt x="19829" y="317"/>
                  <a:pt x="19855" y="223"/>
                  <a:pt x="19880" y="129"/>
                </a:cubicBezTo>
              </a:path>
            </a:pathLst>
          </a:custGeom>
          <a:ln w="34200">
            <a:solidFill>
              <a:srgbClr val="999999"/>
            </a:solidFill>
            <a:round/>
          </a:ln>
        </p:spPr>
      </p:sp>
      <p:sp>
        <p:nvSpPr>
          <p:cNvPr id="1624" name="Freeform 122"/>
          <p:cNvSpPr/>
          <p:nvPr/>
        </p:nvSpPr>
        <p:spPr>
          <a:xfrm>
            <a:off x="1508667" y="2849984"/>
            <a:ext cx="6492164" cy="2769481"/>
          </a:xfrm>
          <a:custGeom>
            <a:avLst/>
            <a:gdLst/>
            <a:ahLst/>
            <a:cxnLst/>
            <a:rect l="0" t="0" r="r" b="b"/>
            <a:pathLst>
              <a:path w="19881" h="8481">
                <a:moveTo>
                  <a:pt x="0" y="8480"/>
                </a:moveTo>
                <a:cubicBezTo>
                  <a:pt x="1105" y="8355"/>
                  <a:pt x="2210" y="8231"/>
                  <a:pt x="3315" y="8106"/>
                </a:cubicBezTo>
                <a:cubicBezTo>
                  <a:pt x="3960" y="7924"/>
                  <a:pt x="4605" y="7741"/>
                  <a:pt x="5250" y="7558"/>
                </a:cubicBezTo>
                <a:cubicBezTo>
                  <a:pt x="5710" y="7363"/>
                  <a:pt x="6170" y="7167"/>
                  <a:pt x="6630" y="6971"/>
                </a:cubicBezTo>
                <a:cubicBezTo>
                  <a:pt x="6985" y="6728"/>
                  <a:pt x="7340" y="6484"/>
                  <a:pt x="7696" y="6240"/>
                </a:cubicBezTo>
                <a:cubicBezTo>
                  <a:pt x="7985" y="5991"/>
                  <a:pt x="8275" y="5742"/>
                  <a:pt x="8565" y="5493"/>
                </a:cubicBezTo>
                <a:cubicBezTo>
                  <a:pt x="8811" y="5384"/>
                  <a:pt x="9057" y="5275"/>
                  <a:pt x="9304" y="5165"/>
                </a:cubicBezTo>
                <a:cubicBezTo>
                  <a:pt x="9517" y="5059"/>
                  <a:pt x="9730" y="4952"/>
                  <a:pt x="9943" y="4845"/>
                </a:cubicBezTo>
                <a:cubicBezTo>
                  <a:pt x="10129" y="4673"/>
                  <a:pt x="10315" y="4500"/>
                  <a:pt x="10500" y="4327"/>
                </a:cubicBezTo>
                <a:cubicBezTo>
                  <a:pt x="10668" y="4218"/>
                  <a:pt x="10836" y="4109"/>
                  <a:pt x="11003" y="3999"/>
                </a:cubicBezTo>
                <a:cubicBezTo>
                  <a:pt x="11156" y="3850"/>
                  <a:pt x="11308" y="3700"/>
                  <a:pt x="11460" y="3550"/>
                </a:cubicBezTo>
                <a:cubicBezTo>
                  <a:pt x="11600" y="3446"/>
                  <a:pt x="11740" y="3342"/>
                  <a:pt x="11879" y="3237"/>
                </a:cubicBezTo>
                <a:cubicBezTo>
                  <a:pt x="12006" y="3200"/>
                  <a:pt x="12133" y="3162"/>
                  <a:pt x="12260" y="3124"/>
                </a:cubicBezTo>
                <a:cubicBezTo>
                  <a:pt x="12380" y="2992"/>
                  <a:pt x="12499" y="2860"/>
                  <a:pt x="12618" y="2728"/>
                </a:cubicBezTo>
                <a:cubicBezTo>
                  <a:pt x="12728" y="2689"/>
                  <a:pt x="12837" y="2651"/>
                  <a:pt x="12946" y="2613"/>
                </a:cubicBezTo>
                <a:cubicBezTo>
                  <a:pt x="13048" y="2592"/>
                  <a:pt x="13149" y="2572"/>
                  <a:pt x="13250" y="2552"/>
                </a:cubicBezTo>
                <a:cubicBezTo>
                  <a:pt x="13347" y="2443"/>
                  <a:pt x="13444" y="2334"/>
                  <a:pt x="13540" y="2225"/>
                </a:cubicBezTo>
                <a:cubicBezTo>
                  <a:pt x="13632" y="2176"/>
                  <a:pt x="13723" y="2128"/>
                  <a:pt x="13814" y="2080"/>
                </a:cubicBezTo>
                <a:cubicBezTo>
                  <a:pt x="13901" y="2054"/>
                  <a:pt x="13987" y="2029"/>
                  <a:pt x="14073" y="2004"/>
                </a:cubicBezTo>
                <a:cubicBezTo>
                  <a:pt x="14155" y="1940"/>
                  <a:pt x="14236" y="1876"/>
                  <a:pt x="14317" y="1813"/>
                </a:cubicBezTo>
                <a:cubicBezTo>
                  <a:pt x="14396" y="1823"/>
                  <a:pt x="14475" y="1833"/>
                  <a:pt x="14553" y="1844"/>
                </a:cubicBezTo>
                <a:cubicBezTo>
                  <a:pt x="14627" y="1745"/>
                  <a:pt x="14701" y="1646"/>
                  <a:pt x="14774" y="1547"/>
                </a:cubicBezTo>
                <a:cubicBezTo>
                  <a:pt x="14846" y="1554"/>
                  <a:pt x="14917" y="1561"/>
                  <a:pt x="14988" y="1569"/>
                </a:cubicBezTo>
                <a:cubicBezTo>
                  <a:pt x="15057" y="1541"/>
                  <a:pt x="15126" y="1513"/>
                  <a:pt x="15194" y="1486"/>
                </a:cubicBezTo>
                <a:cubicBezTo>
                  <a:pt x="15258" y="1470"/>
                  <a:pt x="15321" y="1455"/>
                  <a:pt x="15384" y="1440"/>
                </a:cubicBezTo>
                <a:cubicBezTo>
                  <a:pt x="15448" y="1419"/>
                  <a:pt x="15512" y="1399"/>
                  <a:pt x="15575" y="1379"/>
                </a:cubicBezTo>
                <a:cubicBezTo>
                  <a:pt x="15636" y="1333"/>
                  <a:pt x="15697" y="1287"/>
                  <a:pt x="15757" y="1242"/>
                </a:cubicBezTo>
                <a:cubicBezTo>
                  <a:pt x="15813" y="1209"/>
                  <a:pt x="15869" y="1176"/>
                  <a:pt x="15925" y="1143"/>
                </a:cubicBezTo>
                <a:cubicBezTo>
                  <a:pt x="15981" y="1112"/>
                  <a:pt x="16037" y="1081"/>
                  <a:pt x="16093" y="1051"/>
                </a:cubicBezTo>
                <a:cubicBezTo>
                  <a:pt x="16149" y="1036"/>
                  <a:pt x="16205" y="1021"/>
                  <a:pt x="16260" y="1006"/>
                </a:cubicBezTo>
                <a:cubicBezTo>
                  <a:pt x="16311" y="978"/>
                  <a:pt x="16362" y="950"/>
                  <a:pt x="16413" y="922"/>
                </a:cubicBezTo>
                <a:cubicBezTo>
                  <a:pt x="16464" y="906"/>
                  <a:pt x="16515" y="891"/>
                  <a:pt x="16565" y="876"/>
                </a:cubicBezTo>
                <a:cubicBezTo>
                  <a:pt x="16614" y="871"/>
                  <a:pt x="16662" y="866"/>
                  <a:pt x="16710" y="861"/>
                </a:cubicBezTo>
                <a:cubicBezTo>
                  <a:pt x="16759" y="866"/>
                  <a:pt x="16807" y="871"/>
                  <a:pt x="16855" y="876"/>
                </a:cubicBezTo>
                <a:cubicBezTo>
                  <a:pt x="16901" y="838"/>
                  <a:pt x="16947" y="800"/>
                  <a:pt x="16992" y="762"/>
                </a:cubicBezTo>
                <a:cubicBezTo>
                  <a:pt x="17038" y="726"/>
                  <a:pt x="17083" y="690"/>
                  <a:pt x="17129" y="655"/>
                </a:cubicBezTo>
                <a:cubicBezTo>
                  <a:pt x="17172" y="655"/>
                  <a:pt x="17216" y="655"/>
                  <a:pt x="17259" y="655"/>
                </a:cubicBezTo>
                <a:cubicBezTo>
                  <a:pt x="17302" y="645"/>
                  <a:pt x="17345" y="635"/>
                  <a:pt x="17388" y="625"/>
                </a:cubicBezTo>
                <a:cubicBezTo>
                  <a:pt x="17429" y="612"/>
                  <a:pt x="17469" y="599"/>
                  <a:pt x="17510" y="586"/>
                </a:cubicBezTo>
                <a:cubicBezTo>
                  <a:pt x="17551" y="571"/>
                  <a:pt x="17591" y="556"/>
                  <a:pt x="17632" y="541"/>
                </a:cubicBezTo>
                <a:cubicBezTo>
                  <a:pt x="17673" y="530"/>
                  <a:pt x="17713" y="520"/>
                  <a:pt x="17754" y="510"/>
                </a:cubicBezTo>
                <a:cubicBezTo>
                  <a:pt x="17792" y="555"/>
                  <a:pt x="17830" y="601"/>
                  <a:pt x="17868" y="647"/>
                </a:cubicBezTo>
                <a:cubicBezTo>
                  <a:pt x="17906" y="553"/>
                  <a:pt x="17944" y="459"/>
                  <a:pt x="17982" y="366"/>
                </a:cubicBezTo>
                <a:cubicBezTo>
                  <a:pt x="18018" y="358"/>
                  <a:pt x="18053" y="350"/>
                  <a:pt x="18089" y="343"/>
                </a:cubicBezTo>
                <a:cubicBezTo>
                  <a:pt x="18125" y="350"/>
                  <a:pt x="18160" y="358"/>
                  <a:pt x="18196" y="366"/>
                </a:cubicBezTo>
                <a:cubicBezTo>
                  <a:pt x="18231" y="371"/>
                  <a:pt x="18267" y="376"/>
                  <a:pt x="18302" y="381"/>
                </a:cubicBezTo>
                <a:cubicBezTo>
                  <a:pt x="18335" y="393"/>
                  <a:pt x="18369" y="406"/>
                  <a:pt x="18402" y="419"/>
                </a:cubicBezTo>
                <a:cubicBezTo>
                  <a:pt x="18437" y="386"/>
                  <a:pt x="18473" y="353"/>
                  <a:pt x="18508" y="320"/>
                </a:cubicBezTo>
                <a:cubicBezTo>
                  <a:pt x="18539" y="345"/>
                  <a:pt x="18569" y="370"/>
                  <a:pt x="18600" y="396"/>
                </a:cubicBezTo>
                <a:cubicBezTo>
                  <a:pt x="18633" y="373"/>
                  <a:pt x="18666" y="350"/>
                  <a:pt x="18699" y="327"/>
                </a:cubicBezTo>
                <a:cubicBezTo>
                  <a:pt x="18732" y="301"/>
                  <a:pt x="18765" y="276"/>
                  <a:pt x="18798" y="251"/>
                </a:cubicBezTo>
                <a:cubicBezTo>
                  <a:pt x="18828" y="261"/>
                  <a:pt x="18859" y="271"/>
                  <a:pt x="18889" y="282"/>
                </a:cubicBezTo>
                <a:cubicBezTo>
                  <a:pt x="18920" y="269"/>
                  <a:pt x="18950" y="256"/>
                  <a:pt x="18981" y="244"/>
                </a:cubicBezTo>
                <a:cubicBezTo>
                  <a:pt x="19009" y="238"/>
                  <a:pt x="19036" y="233"/>
                  <a:pt x="19064" y="228"/>
                </a:cubicBezTo>
                <a:cubicBezTo>
                  <a:pt x="19095" y="228"/>
                  <a:pt x="19125" y="228"/>
                  <a:pt x="19156" y="228"/>
                </a:cubicBezTo>
                <a:cubicBezTo>
                  <a:pt x="19184" y="210"/>
                  <a:pt x="19212" y="192"/>
                  <a:pt x="19240" y="175"/>
                </a:cubicBezTo>
                <a:cubicBezTo>
                  <a:pt x="19268" y="167"/>
                  <a:pt x="19296" y="159"/>
                  <a:pt x="19324" y="152"/>
                </a:cubicBezTo>
                <a:cubicBezTo>
                  <a:pt x="19352" y="149"/>
                  <a:pt x="19379" y="147"/>
                  <a:pt x="19407" y="145"/>
                </a:cubicBezTo>
                <a:cubicBezTo>
                  <a:pt x="19435" y="137"/>
                  <a:pt x="19463" y="129"/>
                  <a:pt x="19491" y="122"/>
                </a:cubicBezTo>
                <a:cubicBezTo>
                  <a:pt x="19519" y="149"/>
                  <a:pt x="19547" y="177"/>
                  <a:pt x="19575" y="205"/>
                </a:cubicBezTo>
                <a:cubicBezTo>
                  <a:pt x="19600" y="195"/>
                  <a:pt x="19626" y="185"/>
                  <a:pt x="19651" y="175"/>
                </a:cubicBezTo>
                <a:cubicBezTo>
                  <a:pt x="19676" y="149"/>
                  <a:pt x="19702" y="124"/>
                  <a:pt x="19727" y="99"/>
                </a:cubicBezTo>
                <a:cubicBezTo>
                  <a:pt x="19753" y="233"/>
                  <a:pt x="19778" y="368"/>
                  <a:pt x="19804" y="503"/>
                </a:cubicBezTo>
                <a:cubicBezTo>
                  <a:pt x="19829" y="335"/>
                  <a:pt x="19855" y="167"/>
                  <a:pt x="19880" y="0"/>
                </a:cubicBezTo>
              </a:path>
            </a:pathLst>
          </a:custGeom>
          <a:ln w="34200">
            <a:solidFill>
              <a:srgbClr val="EE2E2F"/>
            </a:solidFill>
            <a:round/>
          </a:ln>
        </p:spPr>
      </p:sp>
      <p:sp>
        <p:nvSpPr>
          <p:cNvPr id="1625" name="Freeform 123"/>
          <p:cNvSpPr/>
          <p:nvPr/>
        </p:nvSpPr>
        <p:spPr>
          <a:xfrm>
            <a:off x="1508667" y="2347422"/>
            <a:ext cx="6492164" cy="3254409"/>
          </a:xfrm>
          <a:custGeom>
            <a:avLst/>
            <a:gdLst/>
            <a:ahLst/>
            <a:cxnLst/>
            <a:rect l="0" t="0" r="r" b="b"/>
            <a:pathLst>
              <a:path w="19881" h="9966">
                <a:moveTo>
                  <a:pt x="0" y="9965"/>
                </a:moveTo>
                <a:cubicBezTo>
                  <a:pt x="1105" y="9795"/>
                  <a:pt x="2210" y="9625"/>
                  <a:pt x="3315" y="9455"/>
                </a:cubicBezTo>
                <a:cubicBezTo>
                  <a:pt x="3960" y="9186"/>
                  <a:pt x="4605" y="8917"/>
                  <a:pt x="5250" y="8647"/>
                </a:cubicBezTo>
                <a:cubicBezTo>
                  <a:pt x="5710" y="8322"/>
                  <a:pt x="6170" y="7997"/>
                  <a:pt x="6630" y="7672"/>
                </a:cubicBezTo>
                <a:cubicBezTo>
                  <a:pt x="6985" y="7342"/>
                  <a:pt x="7340" y="7012"/>
                  <a:pt x="7696" y="6681"/>
                </a:cubicBezTo>
                <a:cubicBezTo>
                  <a:pt x="7985" y="6283"/>
                  <a:pt x="8275" y="5884"/>
                  <a:pt x="8565" y="5485"/>
                </a:cubicBezTo>
                <a:cubicBezTo>
                  <a:pt x="8811" y="5577"/>
                  <a:pt x="9057" y="5668"/>
                  <a:pt x="9304" y="5759"/>
                </a:cubicBezTo>
                <a:cubicBezTo>
                  <a:pt x="9517" y="5510"/>
                  <a:pt x="9730" y="5261"/>
                  <a:pt x="9943" y="5012"/>
                </a:cubicBezTo>
                <a:cubicBezTo>
                  <a:pt x="10129" y="4957"/>
                  <a:pt x="10315" y="4901"/>
                  <a:pt x="10500" y="4845"/>
                </a:cubicBezTo>
                <a:cubicBezTo>
                  <a:pt x="10668" y="4630"/>
                  <a:pt x="10836" y="4414"/>
                  <a:pt x="11003" y="4198"/>
                </a:cubicBezTo>
                <a:cubicBezTo>
                  <a:pt x="11156" y="4088"/>
                  <a:pt x="11308" y="3979"/>
                  <a:pt x="11460" y="3870"/>
                </a:cubicBezTo>
                <a:cubicBezTo>
                  <a:pt x="11600" y="3682"/>
                  <a:pt x="11740" y="3494"/>
                  <a:pt x="11879" y="3307"/>
                </a:cubicBezTo>
                <a:cubicBezTo>
                  <a:pt x="12006" y="3324"/>
                  <a:pt x="12133" y="3342"/>
                  <a:pt x="12260" y="3360"/>
                </a:cubicBezTo>
                <a:cubicBezTo>
                  <a:pt x="12380" y="3207"/>
                  <a:pt x="12499" y="3055"/>
                  <a:pt x="12618" y="2903"/>
                </a:cubicBezTo>
                <a:cubicBezTo>
                  <a:pt x="12728" y="2783"/>
                  <a:pt x="12837" y="2664"/>
                  <a:pt x="12946" y="2545"/>
                </a:cubicBezTo>
                <a:cubicBezTo>
                  <a:pt x="13048" y="2489"/>
                  <a:pt x="13149" y="2433"/>
                  <a:pt x="13250" y="2377"/>
                </a:cubicBezTo>
                <a:cubicBezTo>
                  <a:pt x="13347" y="2300"/>
                  <a:pt x="13444" y="2224"/>
                  <a:pt x="13540" y="2148"/>
                </a:cubicBezTo>
                <a:cubicBezTo>
                  <a:pt x="13632" y="2102"/>
                  <a:pt x="13723" y="2056"/>
                  <a:pt x="13814" y="2011"/>
                </a:cubicBezTo>
                <a:cubicBezTo>
                  <a:pt x="13901" y="1952"/>
                  <a:pt x="13987" y="1894"/>
                  <a:pt x="14073" y="1836"/>
                </a:cubicBezTo>
                <a:cubicBezTo>
                  <a:pt x="14155" y="1749"/>
                  <a:pt x="14236" y="1663"/>
                  <a:pt x="14317" y="1577"/>
                </a:cubicBezTo>
                <a:cubicBezTo>
                  <a:pt x="14396" y="1607"/>
                  <a:pt x="14475" y="1637"/>
                  <a:pt x="14553" y="1668"/>
                </a:cubicBezTo>
                <a:cubicBezTo>
                  <a:pt x="14627" y="1551"/>
                  <a:pt x="14701" y="1434"/>
                  <a:pt x="14774" y="1318"/>
                </a:cubicBezTo>
                <a:cubicBezTo>
                  <a:pt x="14846" y="1257"/>
                  <a:pt x="14917" y="1196"/>
                  <a:pt x="14988" y="1135"/>
                </a:cubicBezTo>
                <a:cubicBezTo>
                  <a:pt x="15057" y="1091"/>
                  <a:pt x="15126" y="1048"/>
                  <a:pt x="15194" y="1005"/>
                </a:cubicBezTo>
                <a:cubicBezTo>
                  <a:pt x="15258" y="984"/>
                  <a:pt x="15321" y="964"/>
                  <a:pt x="15384" y="944"/>
                </a:cubicBezTo>
                <a:cubicBezTo>
                  <a:pt x="15448" y="936"/>
                  <a:pt x="15512" y="929"/>
                  <a:pt x="15575" y="922"/>
                </a:cubicBezTo>
                <a:cubicBezTo>
                  <a:pt x="15636" y="878"/>
                  <a:pt x="15697" y="835"/>
                  <a:pt x="15757" y="792"/>
                </a:cubicBezTo>
                <a:cubicBezTo>
                  <a:pt x="15813" y="802"/>
                  <a:pt x="15869" y="812"/>
                  <a:pt x="15925" y="822"/>
                </a:cubicBezTo>
                <a:cubicBezTo>
                  <a:pt x="15981" y="809"/>
                  <a:pt x="16037" y="796"/>
                  <a:pt x="16093" y="784"/>
                </a:cubicBezTo>
                <a:cubicBezTo>
                  <a:pt x="16149" y="730"/>
                  <a:pt x="16205" y="677"/>
                  <a:pt x="16260" y="624"/>
                </a:cubicBezTo>
                <a:cubicBezTo>
                  <a:pt x="16311" y="662"/>
                  <a:pt x="16362" y="700"/>
                  <a:pt x="16413" y="739"/>
                </a:cubicBezTo>
                <a:cubicBezTo>
                  <a:pt x="16464" y="713"/>
                  <a:pt x="16515" y="687"/>
                  <a:pt x="16565" y="662"/>
                </a:cubicBezTo>
                <a:cubicBezTo>
                  <a:pt x="16614" y="621"/>
                  <a:pt x="16662" y="581"/>
                  <a:pt x="16710" y="541"/>
                </a:cubicBezTo>
                <a:cubicBezTo>
                  <a:pt x="16759" y="533"/>
                  <a:pt x="16807" y="525"/>
                  <a:pt x="16855" y="518"/>
                </a:cubicBezTo>
                <a:cubicBezTo>
                  <a:pt x="16901" y="490"/>
                  <a:pt x="16947" y="462"/>
                  <a:pt x="16992" y="434"/>
                </a:cubicBezTo>
                <a:cubicBezTo>
                  <a:pt x="17038" y="426"/>
                  <a:pt x="17083" y="418"/>
                  <a:pt x="17129" y="411"/>
                </a:cubicBezTo>
                <a:cubicBezTo>
                  <a:pt x="17172" y="444"/>
                  <a:pt x="17216" y="477"/>
                  <a:pt x="17259" y="510"/>
                </a:cubicBezTo>
                <a:cubicBezTo>
                  <a:pt x="17302" y="497"/>
                  <a:pt x="17345" y="484"/>
                  <a:pt x="17388" y="472"/>
                </a:cubicBezTo>
                <a:cubicBezTo>
                  <a:pt x="17429" y="418"/>
                  <a:pt x="17469" y="365"/>
                  <a:pt x="17510" y="312"/>
                </a:cubicBezTo>
                <a:cubicBezTo>
                  <a:pt x="17551" y="324"/>
                  <a:pt x="17591" y="337"/>
                  <a:pt x="17632" y="350"/>
                </a:cubicBezTo>
                <a:cubicBezTo>
                  <a:pt x="17673" y="345"/>
                  <a:pt x="17713" y="340"/>
                  <a:pt x="17754" y="335"/>
                </a:cubicBezTo>
                <a:cubicBezTo>
                  <a:pt x="17792" y="355"/>
                  <a:pt x="17830" y="375"/>
                  <a:pt x="17868" y="396"/>
                </a:cubicBezTo>
                <a:cubicBezTo>
                  <a:pt x="17906" y="363"/>
                  <a:pt x="17944" y="330"/>
                  <a:pt x="17982" y="297"/>
                </a:cubicBezTo>
                <a:cubicBezTo>
                  <a:pt x="18018" y="264"/>
                  <a:pt x="18053" y="231"/>
                  <a:pt x="18089" y="198"/>
                </a:cubicBezTo>
                <a:cubicBezTo>
                  <a:pt x="18125" y="192"/>
                  <a:pt x="18160" y="187"/>
                  <a:pt x="18196" y="182"/>
                </a:cubicBezTo>
                <a:cubicBezTo>
                  <a:pt x="18231" y="187"/>
                  <a:pt x="18267" y="192"/>
                  <a:pt x="18302" y="198"/>
                </a:cubicBezTo>
                <a:cubicBezTo>
                  <a:pt x="18335" y="198"/>
                  <a:pt x="18369" y="198"/>
                  <a:pt x="18402" y="198"/>
                </a:cubicBezTo>
                <a:cubicBezTo>
                  <a:pt x="18437" y="172"/>
                  <a:pt x="18473" y="146"/>
                  <a:pt x="18508" y="121"/>
                </a:cubicBezTo>
                <a:cubicBezTo>
                  <a:pt x="18539" y="139"/>
                  <a:pt x="18569" y="157"/>
                  <a:pt x="18600" y="175"/>
                </a:cubicBezTo>
                <a:cubicBezTo>
                  <a:pt x="18633" y="157"/>
                  <a:pt x="18666" y="139"/>
                  <a:pt x="18699" y="121"/>
                </a:cubicBezTo>
                <a:cubicBezTo>
                  <a:pt x="18732" y="144"/>
                  <a:pt x="18765" y="167"/>
                  <a:pt x="18798" y="190"/>
                </a:cubicBezTo>
                <a:cubicBezTo>
                  <a:pt x="18828" y="157"/>
                  <a:pt x="18859" y="124"/>
                  <a:pt x="18889" y="91"/>
                </a:cubicBezTo>
                <a:cubicBezTo>
                  <a:pt x="18920" y="86"/>
                  <a:pt x="18950" y="81"/>
                  <a:pt x="18981" y="76"/>
                </a:cubicBezTo>
                <a:cubicBezTo>
                  <a:pt x="19009" y="70"/>
                  <a:pt x="19036" y="65"/>
                  <a:pt x="19064" y="60"/>
                </a:cubicBezTo>
                <a:cubicBezTo>
                  <a:pt x="19095" y="62"/>
                  <a:pt x="19125" y="65"/>
                  <a:pt x="19156" y="68"/>
                </a:cubicBezTo>
                <a:cubicBezTo>
                  <a:pt x="19184" y="47"/>
                  <a:pt x="19212" y="27"/>
                  <a:pt x="19240" y="7"/>
                </a:cubicBezTo>
                <a:cubicBezTo>
                  <a:pt x="19268" y="9"/>
                  <a:pt x="19296" y="12"/>
                  <a:pt x="19324" y="15"/>
                </a:cubicBezTo>
                <a:cubicBezTo>
                  <a:pt x="19352" y="15"/>
                  <a:pt x="19379" y="15"/>
                  <a:pt x="19407" y="15"/>
                </a:cubicBezTo>
                <a:cubicBezTo>
                  <a:pt x="19435" y="10"/>
                  <a:pt x="19463" y="5"/>
                  <a:pt x="19491" y="0"/>
                </a:cubicBezTo>
                <a:cubicBezTo>
                  <a:pt x="19519" y="10"/>
                  <a:pt x="19547" y="20"/>
                  <a:pt x="19575" y="30"/>
                </a:cubicBezTo>
                <a:cubicBezTo>
                  <a:pt x="19600" y="45"/>
                  <a:pt x="19626" y="60"/>
                  <a:pt x="19651" y="76"/>
                </a:cubicBezTo>
                <a:cubicBezTo>
                  <a:pt x="19676" y="65"/>
                  <a:pt x="19702" y="55"/>
                  <a:pt x="19727" y="45"/>
                </a:cubicBezTo>
                <a:cubicBezTo>
                  <a:pt x="19753" y="210"/>
                  <a:pt x="19778" y="375"/>
                  <a:pt x="19804" y="541"/>
                </a:cubicBezTo>
                <a:cubicBezTo>
                  <a:pt x="19829" y="380"/>
                  <a:pt x="19855" y="220"/>
                  <a:pt x="19880" y="60"/>
                </a:cubicBezTo>
              </a:path>
            </a:pathLst>
          </a:custGeom>
          <a:ln w="34200">
            <a:solidFill>
              <a:srgbClr val="000000"/>
            </a:solidFill>
            <a:round/>
          </a:ln>
        </p:spPr>
        <p:txBody>
          <a:bodyPr/>
          <a:lstStyle/>
          <a:p>
            <a:endParaRPr lang="en-US" dirty="0"/>
          </a:p>
        </p:txBody>
      </p:sp>
      <p:sp>
        <p:nvSpPr>
          <p:cNvPr id="136" name="Rectangle 135"/>
          <p:cNvSpPr/>
          <p:nvPr/>
        </p:nvSpPr>
        <p:spPr>
          <a:xfrm>
            <a:off x="1504499" y="1834736"/>
            <a:ext cx="6496005" cy="382456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1123470" y="1658234"/>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7</a:t>
            </a:r>
            <a:endParaRPr lang="en-US" sz="1800" dirty="0">
              <a:latin typeface="Times" charset="0"/>
              <a:ea typeface="Times" charset="0"/>
              <a:cs typeface="Times" charset="0"/>
            </a:endParaRPr>
          </a:p>
        </p:txBody>
      </p:sp>
      <p:sp>
        <p:nvSpPr>
          <p:cNvPr id="138" name="TextBox 137"/>
          <p:cNvSpPr txBox="1"/>
          <p:nvPr/>
        </p:nvSpPr>
        <p:spPr>
          <a:xfrm>
            <a:off x="1123470" y="4933412"/>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a:t>
            </a:r>
            <a:endParaRPr lang="en-US" sz="1800" dirty="0">
              <a:latin typeface="Times" charset="0"/>
              <a:ea typeface="Times" charset="0"/>
              <a:cs typeface="Times" charset="0"/>
            </a:endParaRPr>
          </a:p>
        </p:txBody>
      </p:sp>
      <p:sp>
        <p:nvSpPr>
          <p:cNvPr id="139" name="TextBox 138"/>
          <p:cNvSpPr txBox="1"/>
          <p:nvPr/>
        </p:nvSpPr>
        <p:spPr>
          <a:xfrm>
            <a:off x="1123470" y="3841686"/>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3</a:t>
            </a:r>
            <a:endParaRPr lang="en-US" sz="1800" dirty="0">
              <a:latin typeface="Times" charset="0"/>
              <a:ea typeface="Times" charset="0"/>
              <a:cs typeface="Times" charset="0"/>
            </a:endParaRPr>
          </a:p>
        </p:txBody>
      </p:sp>
      <p:sp>
        <p:nvSpPr>
          <p:cNvPr id="140" name="TextBox 139"/>
          <p:cNvSpPr txBox="1"/>
          <p:nvPr/>
        </p:nvSpPr>
        <p:spPr>
          <a:xfrm>
            <a:off x="1123470" y="2749960"/>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a:t>
            </a:r>
            <a:endParaRPr lang="en-US" sz="1800" dirty="0">
              <a:latin typeface="Times" charset="0"/>
              <a:ea typeface="Times" charset="0"/>
              <a:cs typeface="Times" charset="0"/>
            </a:endParaRPr>
          </a:p>
        </p:txBody>
      </p:sp>
      <p:sp>
        <p:nvSpPr>
          <p:cNvPr id="141" name="TextBox 140"/>
          <p:cNvSpPr txBox="1"/>
          <p:nvPr/>
        </p:nvSpPr>
        <p:spPr>
          <a:xfrm rot="16200000">
            <a:off x="-75560" y="3562354"/>
            <a:ext cx="199926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Throughput (</a:t>
            </a:r>
            <a:r>
              <a:rPr lang="en-US" sz="1800" dirty="0" err="1" smtClean="0">
                <a:latin typeface="Times" charset="0"/>
                <a:ea typeface="Times" charset="0"/>
                <a:cs typeface="Times" charset="0"/>
              </a:rPr>
              <a:t>GiP</a:t>
            </a:r>
            <a:r>
              <a:rPr lang="en-US" sz="1800" dirty="0" smtClean="0">
                <a:latin typeface="Times" charset="0"/>
                <a:ea typeface="Times" charset="0"/>
                <a:cs typeface="Times" charset="0"/>
              </a:rPr>
              <a:t>/s)</a:t>
            </a:r>
            <a:endParaRPr lang="en-US" sz="1800" baseline="30000" dirty="0">
              <a:latin typeface="Times" charset="0"/>
              <a:ea typeface="Times" charset="0"/>
              <a:cs typeface="Times" charset="0"/>
            </a:endParaRPr>
          </a:p>
        </p:txBody>
      </p:sp>
      <p:sp>
        <p:nvSpPr>
          <p:cNvPr id="143" name="TextBox 142"/>
          <p:cNvSpPr txBox="1"/>
          <p:nvPr/>
        </p:nvSpPr>
        <p:spPr>
          <a:xfrm>
            <a:off x="4255265" y="1356173"/>
            <a:ext cx="998991"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1st order</a:t>
            </a:r>
            <a:endParaRPr lang="en-US" sz="1800" baseline="30000" dirty="0">
              <a:latin typeface="Times" charset="0"/>
              <a:ea typeface="Times" charset="0"/>
              <a:cs typeface="Times" charset="0"/>
            </a:endParaRPr>
          </a:p>
        </p:txBody>
      </p:sp>
      <p:grpSp>
        <p:nvGrpSpPr>
          <p:cNvPr id="3" name="Group 2"/>
          <p:cNvGrpSpPr/>
          <p:nvPr/>
        </p:nvGrpSpPr>
        <p:grpSpPr>
          <a:xfrm>
            <a:off x="1262446" y="5705632"/>
            <a:ext cx="7092864" cy="668495"/>
            <a:chOff x="1262446" y="5950734"/>
            <a:chExt cx="7092864" cy="668495"/>
          </a:xfrm>
        </p:grpSpPr>
        <p:sp>
          <p:nvSpPr>
            <p:cNvPr id="142" name="TextBox 141"/>
            <p:cNvSpPr txBox="1"/>
            <p:nvPr/>
          </p:nvSpPr>
          <p:spPr>
            <a:xfrm>
              <a:off x="3788057" y="6249897"/>
              <a:ext cx="1851790"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Input size (pixels)</a:t>
              </a:r>
              <a:endParaRPr lang="en-US" sz="1800" baseline="30000" dirty="0">
                <a:latin typeface="Times" charset="0"/>
                <a:ea typeface="Times" charset="0"/>
                <a:cs typeface="Times" charset="0"/>
              </a:endParaRPr>
            </a:p>
          </p:txBody>
        </p:sp>
        <p:grpSp>
          <p:nvGrpSpPr>
            <p:cNvPr id="2" name="Group 1"/>
            <p:cNvGrpSpPr/>
            <p:nvPr/>
          </p:nvGrpSpPr>
          <p:grpSpPr>
            <a:xfrm>
              <a:off x="1262446" y="5950734"/>
              <a:ext cx="7092864" cy="369332"/>
              <a:chOff x="1262446" y="5950734"/>
              <a:chExt cx="7092864" cy="369332"/>
            </a:xfrm>
          </p:grpSpPr>
          <p:sp>
            <p:nvSpPr>
              <p:cNvPr id="144" name="TextBox 143"/>
              <p:cNvSpPr txBox="1"/>
              <p:nvPr/>
            </p:nvSpPr>
            <p:spPr>
              <a:xfrm>
                <a:off x="1262446" y="5950734"/>
                <a:ext cx="492443"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64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5" name="TextBox 144"/>
              <p:cNvSpPr txBox="1"/>
              <p:nvPr/>
            </p:nvSpPr>
            <p:spPr>
              <a:xfrm>
                <a:off x="2294492"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128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6" name="TextBox 145"/>
              <p:cNvSpPr txBox="1"/>
              <p:nvPr/>
            </p:nvSpPr>
            <p:spPr>
              <a:xfrm>
                <a:off x="3378896"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256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7" name="TextBox 146"/>
              <p:cNvSpPr txBox="1"/>
              <p:nvPr/>
            </p:nvSpPr>
            <p:spPr>
              <a:xfrm>
                <a:off x="4452787"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512</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8" name="TextBox 147"/>
              <p:cNvSpPr txBox="1"/>
              <p:nvPr/>
            </p:nvSpPr>
            <p:spPr>
              <a:xfrm>
                <a:off x="5474128"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1024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9" name="TextBox 148"/>
              <p:cNvSpPr txBox="1"/>
              <p:nvPr/>
            </p:nvSpPr>
            <p:spPr>
              <a:xfrm>
                <a:off x="6558336"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2048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50" name="TextBox 149"/>
              <p:cNvSpPr txBox="1"/>
              <p:nvPr/>
            </p:nvSpPr>
            <p:spPr>
              <a:xfrm>
                <a:off x="7632035"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4096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grpSp>
      </p:grpSp>
      <p:sp>
        <p:nvSpPr>
          <p:cNvPr id="153" name="TextBox 152"/>
          <p:cNvSpPr txBox="1"/>
          <p:nvPr/>
        </p:nvSpPr>
        <p:spPr>
          <a:xfrm>
            <a:off x="5934172" y="6473112"/>
            <a:ext cx="3134192" cy="307777"/>
          </a:xfrm>
          <a:prstGeom prst="rect">
            <a:avLst/>
          </a:prstGeom>
          <a:solidFill>
            <a:schemeClr val="bg1"/>
          </a:solidFill>
          <a:ln>
            <a:noFill/>
          </a:ln>
        </p:spPr>
        <p:txBody>
          <a:bodyPr wrap="none" rtlCol="0" anchor="ctr">
            <a:spAutoFit/>
          </a:bodyPr>
          <a:lstStyle/>
          <a:p>
            <a:pPr algn="r"/>
            <a:r>
              <a:rPr lang="en-US" sz="1400" dirty="0" smtClean="0">
                <a:latin typeface="Frutiger LT Std 45 Light" charset="0"/>
                <a:ea typeface="Frutiger LT Std 45 Light" charset="0"/>
                <a:cs typeface="Frutiger LT Std 45 Light" charset="0"/>
              </a:rPr>
              <a:t>[Nehab, Maximo, Lima &amp; Hoppe 2011]</a:t>
            </a:r>
            <a:endParaRPr lang="en-US" sz="1400" dirty="0">
              <a:latin typeface="Frutiger LT Std 45 Light" charset="0"/>
              <a:ea typeface="Frutiger LT Std 45 Light" charset="0"/>
              <a:cs typeface="Frutiger LT Std 45 Light" charset="0"/>
            </a:endParaRPr>
          </a:p>
        </p:txBody>
      </p:sp>
      <p:sp>
        <p:nvSpPr>
          <p:cNvPr id="1635" name="Freeform 133"/>
          <p:cNvSpPr/>
          <p:nvPr/>
        </p:nvSpPr>
        <p:spPr>
          <a:xfrm>
            <a:off x="1896936" y="3279153"/>
            <a:ext cx="403291" cy="327"/>
          </a:xfrm>
          <a:custGeom>
            <a:avLst/>
            <a:gdLst/>
            <a:ahLst/>
            <a:cxnLst/>
            <a:rect l="0" t="0" r="r" b="b"/>
            <a:pathLst>
              <a:path w="1235" h="1">
                <a:moveTo>
                  <a:pt x="0" y="0"/>
                </a:moveTo>
                <a:cubicBezTo>
                  <a:pt x="411" y="0"/>
                  <a:pt x="822" y="0"/>
                  <a:pt x="1234" y="0"/>
                </a:cubicBezTo>
              </a:path>
            </a:pathLst>
          </a:custGeom>
          <a:ln w="34200">
            <a:solidFill>
              <a:srgbClr val="000000"/>
            </a:solidFill>
            <a:round/>
          </a:ln>
        </p:spPr>
      </p:sp>
      <p:sp>
        <p:nvSpPr>
          <p:cNvPr id="154" name="TextBox 153"/>
          <p:cNvSpPr txBox="1"/>
          <p:nvPr/>
        </p:nvSpPr>
        <p:spPr>
          <a:xfrm>
            <a:off x="2326972" y="3086404"/>
            <a:ext cx="2802370"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 overlap rows and columns</a:t>
            </a:r>
            <a:endParaRPr lang="en-US" sz="1800" baseline="-25000" dirty="0">
              <a:latin typeface="Times" charset="0"/>
              <a:ea typeface="Times" charset="0"/>
              <a:cs typeface="Times" charset="0"/>
            </a:endParaRPr>
          </a:p>
        </p:txBody>
      </p:sp>
      <p:grpSp>
        <p:nvGrpSpPr>
          <p:cNvPr id="4" name="Group 3"/>
          <p:cNvGrpSpPr/>
          <p:nvPr/>
        </p:nvGrpSpPr>
        <p:grpSpPr>
          <a:xfrm>
            <a:off x="1896936" y="2027644"/>
            <a:ext cx="3634759" cy="369332"/>
            <a:chOff x="1896936" y="3086404"/>
            <a:chExt cx="3634759" cy="369332"/>
          </a:xfrm>
        </p:grpSpPr>
        <p:sp>
          <p:nvSpPr>
            <p:cNvPr id="1629" name="Freeform 127"/>
            <p:cNvSpPr/>
            <p:nvPr/>
          </p:nvSpPr>
          <p:spPr>
            <a:xfrm>
              <a:off x="1896936" y="3280378"/>
              <a:ext cx="403291" cy="327"/>
            </a:xfrm>
            <a:custGeom>
              <a:avLst/>
              <a:gdLst/>
              <a:ahLst/>
              <a:cxnLst/>
              <a:rect l="0" t="0" r="r" b="b"/>
              <a:pathLst>
                <a:path w="1235" h="1">
                  <a:moveTo>
                    <a:pt x="0" y="0"/>
                  </a:moveTo>
                  <a:cubicBezTo>
                    <a:pt x="411" y="0"/>
                    <a:pt x="822" y="0"/>
                    <a:pt x="1234" y="0"/>
                  </a:cubicBezTo>
                </a:path>
              </a:pathLst>
            </a:custGeom>
            <a:ln w="34200">
              <a:solidFill>
                <a:schemeClr val="accent4"/>
              </a:solidFill>
              <a:round/>
            </a:ln>
          </p:spPr>
        </p:sp>
        <p:sp>
          <p:nvSpPr>
            <p:cNvPr id="155" name="TextBox 154"/>
            <p:cNvSpPr txBox="1"/>
            <p:nvPr/>
          </p:nvSpPr>
          <p:spPr>
            <a:xfrm>
              <a:off x="2326972" y="3086404"/>
              <a:ext cx="3204723"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independent rows then columns</a:t>
              </a:r>
              <a:endParaRPr lang="en-US" sz="1800" baseline="-25000" dirty="0">
                <a:latin typeface="Times" charset="0"/>
                <a:ea typeface="Times" charset="0"/>
                <a:cs typeface="Times" charset="0"/>
              </a:endParaRPr>
            </a:p>
          </p:txBody>
        </p:sp>
      </p:grpSp>
      <p:grpSp>
        <p:nvGrpSpPr>
          <p:cNvPr id="6" name="Group 5"/>
          <p:cNvGrpSpPr/>
          <p:nvPr/>
        </p:nvGrpSpPr>
        <p:grpSpPr>
          <a:xfrm>
            <a:off x="1896936" y="2380564"/>
            <a:ext cx="2937454" cy="369332"/>
            <a:chOff x="1896936" y="2733484"/>
            <a:chExt cx="2937454" cy="369332"/>
          </a:xfrm>
        </p:grpSpPr>
        <p:sp>
          <p:nvSpPr>
            <p:cNvPr id="1631" name="Freeform 129"/>
            <p:cNvSpPr/>
            <p:nvPr/>
          </p:nvSpPr>
          <p:spPr>
            <a:xfrm>
              <a:off x="1896936" y="2927050"/>
              <a:ext cx="403291" cy="327"/>
            </a:xfrm>
            <a:custGeom>
              <a:avLst/>
              <a:gdLst/>
              <a:ahLst/>
              <a:cxnLst/>
              <a:rect l="0" t="0" r="r" b="b"/>
              <a:pathLst>
                <a:path w="1235" h="1">
                  <a:moveTo>
                    <a:pt x="0" y="0"/>
                  </a:moveTo>
                  <a:cubicBezTo>
                    <a:pt x="411" y="0"/>
                    <a:pt x="822" y="0"/>
                    <a:pt x="1234" y="0"/>
                  </a:cubicBezTo>
                </a:path>
              </a:pathLst>
            </a:custGeom>
            <a:ln w="34200">
              <a:solidFill>
                <a:srgbClr val="999999"/>
              </a:solidFill>
              <a:round/>
            </a:ln>
          </p:spPr>
        </p:sp>
        <p:sp>
          <p:nvSpPr>
            <p:cNvPr id="156" name="TextBox 155"/>
            <p:cNvSpPr txBox="1"/>
            <p:nvPr/>
          </p:nvSpPr>
          <p:spPr>
            <a:xfrm>
              <a:off x="2326972" y="2733484"/>
              <a:ext cx="2507418"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 split rows and columns</a:t>
              </a:r>
              <a:endParaRPr lang="en-US" sz="1800" baseline="-25000" dirty="0">
                <a:latin typeface="Times" charset="0"/>
                <a:ea typeface="Times" charset="0"/>
                <a:cs typeface="Times" charset="0"/>
              </a:endParaRPr>
            </a:p>
          </p:txBody>
        </p:sp>
      </p:grpSp>
      <p:sp>
        <p:nvSpPr>
          <p:cNvPr id="1633" name="Freeform 131"/>
          <p:cNvSpPr/>
          <p:nvPr/>
        </p:nvSpPr>
        <p:spPr>
          <a:xfrm>
            <a:off x="1896936" y="2926641"/>
            <a:ext cx="403291" cy="327"/>
          </a:xfrm>
          <a:custGeom>
            <a:avLst/>
            <a:gdLst/>
            <a:ahLst/>
            <a:cxnLst/>
            <a:rect l="0" t="0" r="r" b="b"/>
            <a:pathLst>
              <a:path w="1235" h="1">
                <a:moveTo>
                  <a:pt x="0" y="0"/>
                </a:moveTo>
                <a:cubicBezTo>
                  <a:pt x="411" y="0"/>
                  <a:pt x="822" y="0"/>
                  <a:pt x="1234" y="0"/>
                </a:cubicBezTo>
              </a:path>
            </a:pathLst>
          </a:custGeom>
          <a:ln w="34200">
            <a:solidFill>
              <a:srgbClr val="EE2E2F"/>
            </a:solidFill>
            <a:round/>
          </a:ln>
        </p:spPr>
      </p:sp>
      <p:sp>
        <p:nvSpPr>
          <p:cNvPr id="157" name="TextBox 156"/>
          <p:cNvSpPr txBox="1"/>
          <p:nvPr/>
        </p:nvSpPr>
        <p:spPr>
          <a:xfrm>
            <a:off x="2323524" y="2733484"/>
            <a:ext cx="3071675"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 overlap causal and anticausal</a:t>
            </a:r>
            <a:endParaRPr lang="en-US" sz="1800" baseline="-25000" dirty="0">
              <a:latin typeface="Times" charset="0"/>
              <a:ea typeface="Times" charset="0"/>
              <a:cs typeface="Times" charset="0"/>
            </a:endParaRPr>
          </a:p>
        </p:txBody>
      </p:sp>
      <p:sp>
        <p:nvSpPr>
          <p:cNvPr id="5" name="Title 4"/>
          <p:cNvSpPr>
            <a:spLocks noGrp="1"/>
          </p:cNvSpPr>
          <p:nvPr>
            <p:ph type="title"/>
          </p:nvPr>
        </p:nvSpPr>
        <p:spPr/>
        <p:txBody>
          <a:bodyPr vert="horz" lIns="91440" tIns="45720" rIns="91440" bIns="45720" rtlCol="0" anchor="ctr">
            <a:normAutofit/>
          </a:bodyPr>
          <a:lstStyle/>
          <a:p>
            <a:r>
              <a:rPr lang="en-US" dirty="0"/>
              <a:t>Performance on </a:t>
            </a:r>
            <a:r>
              <a:rPr lang="en-US" dirty="0" smtClean="0"/>
              <a:t>Fermi (GF100)</a:t>
            </a:r>
            <a:endParaRPr lang="en-US" dirty="0"/>
          </a:p>
        </p:txBody>
      </p:sp>
    </p:spTree>
    <p:extLst>
      <p:ext uri="{BB962C8B-B14F-4D97-AF65-F5344CB8AC3E}">
        <p14:creationId xmlns:p14="http://schemas.microsoft.com/office/powerpoint/2010/main" val="11473129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18"/>
          <p:cNvSpPr/>
          <p:nvPr/>
        </p:nvSpPr>
        <p:spPr>
          <a:xfrm>
            <a:off x="4755565" y="1834737"/>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txBody>
          <a:bodyPr/>
          <a:lstStyle/>
          <a:p>
            <a:endParaRPr lang="en-US" dirty="0"/>
          </a:p>
        </p:txBody>
      </p:sp>
      <p:sp>
        <p:nvSpPr>
          <p:cNvPr id="47" name="Freeform 17"/>
          <p:cNvSpPr/>
          <p:nvPr/>
        </p:nvSpPr>
        <p:spPr>
          <a:xfrm>
            <a:off x="3673701" y="2824664"/>
            <a:ext cx="327" cy="2834640"/>
          </a:xfrm>
          <a:custGeom>
            <a:avLst/>
            <a:gdLst/>
            <a:ahLst/>
            <a:cxnLst/>
            <a:rect l="0" t="0" r="r" b="b"/>
            <a:pathLst>
              <a:path w="1" h="7826">
                <a:moveTo>
                  <a:pt x="0" y="7825"/>
                </a:moveTo>
                <a:cubicBezTo>
                  <a:pt x="0" y="5217"/>
                  <a:pt x="0" y="2608"/>
                  <a:pt x="0" y="0"/>
                </a:cubicBezTo>
              </a:path>
            </a:pathLst>
          </a:custGeom>
          <a:ln w="10800">
            <a:solidFill>
              <a:srgbClr val="B0B0B0"/>
            </a:solidFill>
            <a:round/>
          </a:ln>
        </p:spPr>
        <p:txBody>
          <a:bodyPr/>
          <a:lstStyle/>
          <a:p>
            <a:endParaRPr lang="en-US" dirty="0"/>
          </a:p>
        </p:txBody>
      </p:sp>
      <p:sp>
        <p:nvSpPr>
          <p:cNvPr id="49" name="Freeform 17"/>
          <p:cNvSpPr/>
          <p:nvPr/>
        </p:nvSpPr>
        <p:spPr>
          <a:xfrm>
            <a:off x="4755565" y="2824664"/>
            <a:ext cx="327" cy="2834640"/>
          </a:xfrm>
          <a:custGeom>
            <a:avLst/>
            <a:gdLst/>
            <a:ahLst/>
            <a:cxnLst/>
            <a:rect l="0" t="0" r="r" b="b"/>
            <a:pathLst>
              <a:path w="1" h="7826">
                <a:moveTo>
                  <a:pt x="0" y="7825"/>
                </a:moveTo>
                <a:cubicBezTo>
                  <a:pt x="0" y="5217"/>
                  <a:pt x="0" y="2608"/>
                  <a:pt x="0" y="0"/>
                </a:cubicBezTo>
              </a:path>
            </a:pathLst>
          </a:custGeom>
          <a:ln w="10800">
            <a:solidFill>
              <a:srgbClr val="B0B0B0"/>
            </a:solidFill>
            <a:round/>
          </a:ln>
        </p:spPr>
        <p:txBody>
          <a:bodyPr/>
          <a:lstStyle/>
          <a:p>
            <a:endParaRPr lang="en-US" dirty="0"/>
          </a:p>
        </p:txBody>
      </p:sp>
      <p:sp>
        <p:nvSpPr>
          <p:cNvPr id="1653" name="Freeform 17"/>
          <p:cNvSpPr/>
          <p:nvPr/>
        </p:nvSpPr>
        <p:spPr>
          <a:xfrm>
            <a:off x="2591184" y="2824664"/>
            <a:ext cx="327" cy="2834640"/>
          </a:xfrm>
          <a:custGeom>
            <a:avLst/>
            <a:gdLst/>
            <a:ahLst/>
            <a:cxnLst/>
            <a:rect l="0" t="0" r="r" b="b"/>
            <a:pathLst>
              <a:path w="1" h="7826">
                <a:moveTo>
                  <a:pt x="0" y="7825"/>
                </a:moveTo>
                <a:cubicBezTo>
                  <a:pt x="0" y="5217"/>
                  <a:pt x="0" y="2608"/>
                  <a:pt x="0" y="0"/>
                </a:cubicBezTo>
              </a:path>
            </a:pathLst>
          </a:custGeom>
          <a:ln w="10800">
            <a:solidFill>
              <a:srgbClr val="B0B0B0"/>
            </a:solidFill>
            <a:round/>
          </a:ln>
        </p:spPr>
        <p:txBody>
          <a:bodyPr/>
          <a:lstStyle/>
          <a:p>
            <a:endParaRPr lang="en-US" dirty="0"/>
          </a:p>
        </p:txBody>
      </p:sp>
      <p:sp>
        <p:nvSpPr>
          <p:cNvPr id="48" name="Freeform 18"/>
          <p:cNvSpPr/>
          <p:nvPr/>
        </p:nvSpPr>
        <p:spPr>
          <a:xfrm>
            <a:off x="3673701" y="1834737"/>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grpSp>
        <p:nvGrpSpPr>
          <p:cNvPr id="4" name="Group 3"/>
          <p:cNvGrpSpPr/>
          <p:nvPr/>
        </p:nvGrpSpPr>
        <p:grpSpPr>
          <a:xfrm>
            <a:off x="1896936" y="2380564"/>
            <a:ext cx="3232406" cy="369332"/>
            <a:chOff x="1896936" y="2733484"/>
            <a:chExt cx="3232406" cy="369332"/>
          </a:xfrm>
        </p:grpSpPr>
        <p:sp>
          <p:nvSpPr>
            <p:cNvPr id="1768" name="Freeform 132"/>
            <p:cNvSpPr/>
            <p:nvPr/>
          </p:nvSpPr>
          <p:spPr>
            <a:xfrm>
              <a:off x="1896936" y="2927050"/>
              <a:ext cx="403291" cy="327"/>
            </a:xfrm>
            <a:custGeom>
              <a:avLst/>
              <a:gdLst/>
              <a:ahLst/>
              <a:cxnLst/>
              <a:rect l="0" t="0" r="r" b="b"/>
              <a:pathLst>
                <a:path w="1235" h="1">
                  <a:moveTo>
                    <a:pt x="0" y="0"/>
                  </a:moveTo>
                  <a:cubicBezTo>
                    <a:pt x="411" y="0"/>
                    <a:pt x="822" y="0"/>
                    <a:pt x="1234" y="0"/>
                  </a:cubicBezTo>
                </a:path>
              </a:pathLst>
            </a:custGeom>
            <a:ln w="34200">
              <a:solidFill>
                <a:srgbClr val="000000"/>
              </a:solidFill>
              <a:round/>
            </a:ln>
          </p:spPr>
        </p:sp>
        <p:sp>
          <p:nvSpPr>
            <p:cNvPr id="156" name="TextBox 155"/>
            <p:cNvSpPr txBox="1"/>
            <p:nvPr/>
          </p:nvSpPr>
          <p:spPr>
            <a:xfrm>
              <a:off x="2326972" y="2733484"/>
              <a:ext cx="2802370"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 overlap rows and columns</a:t>
              </a:r>
              <a:endParaRPr lang="en-US" sz="1800" baseline="-25000" dirty="0">
                <a:latin typeface="Times" charset="0"/>
                <a:ea typeface="Times" charset="0"/>
                <a:cs typeface="Times" charset="0"/>
              </a:endParaRPr>
            </a:p>
          </p:txBody>
        </p:sp>
      </p:grpSp>
      <p:sp>
        <p:nvSpPr>
          <p:cNvPr id="1638" name="Freeform 2"/>
          <p:cNvSpPr/>
          <p:nvPr/>
        </p:nvSpPr>
        <p:spPr>
          <a:xfrm>
            <a:off x="1508667" y="4894847"/>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640" name="Freeform 4"/>
          <p:cNvSpPr/>
          <p:nvPr/>
        </p:nvSpPr>
        <p:spPr>
          <a:xfrm>
            <a:off x="1508667" y="4128432"/>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642" name="Freeform 6"/>
          <p:cNvSpPr/>
          <p:nvPr/>
        </p:nvSpPr>
        <p:spPr>
          <a:xfrm>
            <a:off x="1508667" y="3364955"/>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644" name="Freeform 8"/>
          <p:cNvSpPr/>
          <p:nvPr/>
        </p:nvSpPr>
        <p:spPr>
          <a:xfrm>
            <a:off x="1508667" y="2598539"/>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1647" name="Freeform 11"/>
          <p:cNvSpPr/>
          <p:nvPr/>
        </p:nvSpPr>
        <p:spPr>
          <a:xfrm>
            <a:off x="1508667" y="1834736"/>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649" name="Freeform 13"/>
          <p:cNvSpPr/>
          <p:nvPr/>
        </p:nvSpPr>
        <p:spPr>
          <a:xfrm>
            <a:off x="1508667"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1654" name="Freeform 18"/>
          <p:cNvSpPr/>
          <p:nvPr/>
        </p:nvSpPr>
        <p:spPr>
          <a:xfrm>
            <a:off x="2591184" y="1834737"/>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1669" name="Freeform 33"/>
          <p:cNvSpPr/>
          <p:nvPr/>
        </p:nvSpPr>
        <p:spPr>
          <a:xfrm>
            <a:off x="5835470"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1675" name="Freeform 39"/>
          <p:cNvSpPr/>
          <p:nvPr/>
        </p:nvSpPr>
        <p:spPr>
          <a:xfrm>
            <a:off x="6917987"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1681" name="Freeform 45"/>
          <p:cNvSpPr/>
          <p:nvPr/>
        </p:nvSpPr>
        <p:spPr>
          <a:xfrm>
            <a:off x="8000504"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1753" name="Freeform 117"/>
          <p:cNvSpPr/>
          <p:nvPr/>
        </p:nvSpPr>
        <p:spPr>
          <a:xfrm>
            <a:off x="1508667" y="2703036"/>
            <a:ext cx="6492164" cy="2884100"/>
          </a:xfrm>
          <a:custGeom>
            <a:avLst/>
            <a:gdLst/>
            <a:ahLst/>
            <a:cxnLst/>
            <a:rect l="0" t="0" r="r" b="b"/>
            <a:pathLst>
              <a:path w="19881" h="8832">
                <a:moveTo>
                  <a:pt x="0" y="8831"/>
                </a:moveTo>
                <a:cubicBezTo>
                  <a:pt x="1105" y="8633"/>
                  <a:pt x="2210" y="8435"/>
                  <a:pt x="3315" y="8236"/>
                </a:cubicBezTo>
                <a:cubicBezTo>
                  <a:pt x="3960" y="7952"/>
                  <a:pt x="4605" y="7668"/>
                  <a:pt x="5250" y="7383"/>
                </a:cubicBezTo>
                <a:cubicBezTo>
                  <a:pt x="5710" y="7048"/>
                  <a:pt x="6170" y="6713"/>
                  <a:pt x="6630" y="6377"/>
                </a:cubicBezTo>
                <a:cubicBezTo>
                  <a:pt x="6985" y="6022"/>
                  <a:pt x="7340" y="5666"/>
                  <a:pt x="7696" y="5310"/>
                </a:cubicBezTo>
                <a:cubicBezTo>
                  <a:pt x="7985" y="5295"/>
                  <a:pt x="8275" y="5280"/>
                  <a:pt x="8565" y="5265"/>
                </a:cubicBezTo>
                <a:cubicBezTo>
                  <a:pt x="8811" y="5032"/>
                  <a:pt x="9057" y="4798"/>
                  <a:pt x="9304" y="4564"/>
                </a:cubicBezTo>
                <a:cubicBezTo>
                  <a:pt x="9517" y="4496"/>
                  <a:pt x="9730" y="4427"/>
                  <a:pt x="9943" y="4358"/>
                </a:cubicBezTo>
                <a:cubicBezTo>
                  <a:pt x="10129" y="4206"/>
                  <a:pt x="10315" y="4054"/>
                  <a:pt x="10500" y="3901"/>
                </a:cubicBezTo>
                <a:cubicBezTo>
                  <a:pt x="10668" y="3764"/>
                  <a:pt x="10836" y="3627"/>
                  <a:pt x="11003" y="3490"/>
                </a:cubicBezTo>
                <a:cubicBezTo>
                  <a:pt x="11156" y="3426"/>
                  <a:pt x="11308" y="3363"/>
                  <a:pt x="11460" y="3300"/>
                </a:cubicBezTo>
                <a:cubicBezTo>
                  <a:pt x="11600" y="3142"/>
                  <a:pt x="11740" y="2984"/>
                  <a:pt x="11879" y="2827"/>
                </a:cubicBezTo>
                <a:cubicBezTo>
                  <a:pt x="12006" y="2799"/>
                  <a:pt x="12133" y="2771"/>
                  <a:pt x="12260" y="2743"/>
                </a:cubicBezTo>
                <a:cubicBezTo>
                  <a:pt x="12380" y="2608"/>
                  <a:pt x="12499" y="2474"/>
                  <a:pt x="12618" y="2340"/>
                </a:cubicBezTo>
                <a:cubicBezTo>
                  <a:pt x="12728" y="2291"/>
                  <a:pt x="12837" y="2243"/>
                  <a:pt x="12946" y="2195"/>
                </a:cubicBezTo>
                <a:cubicBezTo>
                  <a:pt x="13048" y="2129"/>
                  <a:pt x="13149" y="2063"/>
                  <a:pt x="13250" y="1997"/>
                </a:cubicBezTo>
                <a:cubicBezTo>
                  <a:pt x="13347" y="1930"/>
                  <a:pt x="13444" y="1864"/>
                  <a:pt x="13540" y="1798"/>
                </a:cubicBezTo>
                <a:cubicBezTo>
                  <a:pt x="13632" y="1709"/>
                  <a:pt x="13723" y="1620"/>
                  <a:pt x="13814" y="1532"/>
                </a:cubicBezTo>
                <a:cubicBezTo>
                  <a:pt x="13901" y="1527"/>
                  <a:pt x="13987" y="1522"/>
                  <a:pt x="14073" y="1517"/>
                </a:cubicBezTo>
                <a:cubicBezTo>
                  <a:pt x="14155" y="1478"/>
                  <a:pt x="14236" y="1440"/>
                  <a:pt x="14317" y="1402"/>
                </a:cubicBezTo>
                <a:cubicBezTo>
                  <a:pt x="14396" y="1458"/>
                  <a:pt x="14475" y="1514"/>
                  <a:pt x="14553" y="1570"/>
                </a:cubicBezTo>
                <a:cubicBezTo>
                  <a:pt x="14627" y="1483"/>
                  <a:pt x="14701" y="1397"/>
                  <a:pt x="14774" y="1311"/>
                </a:cubicBezTo>
                <a:cubicBezTo>
                  <a:pt x="14846" y="1283"/>
                  <a:pt x="14917" y="1255"/>
                  <a:pt x="14988" y="1227"/>
                </a:cubicBezTo>
                <a:cubicBezTo>
                  <a:pt x="15057" y="1181"/>
                  <a:pt x="15126" y="1135"/>
                  <a:pt x="15194" y="1090"/>
                </a:cubicBezTo>
                <a:cubicBezTo>
                  <a:pt x="15258" y="1079"/>
                  <a:pt x="15321" y="1069"/>
                  <a:pt x="15384" y="1059"/>
                </a:cubicBezTo>
                <a:cubicBezTo>
                  <a:pt x="15448" y="1033"/>
                  <a:pt x="15512" y="1008"/>
                  <a:pt x="15575" y="983"/>
                </a:cubicBezTo>
                <a:cubicBezTo>
                  <a:pt x="15636" y="970"/>
                  <a:pt x="15697" y="957"/>
                  <a:pt x="15757" y="945"/>
                </a:cubicBezTo>
                <a:cubicBezTo>
                  <a:pt x="15813" y="904"/>
                  <a:pt x="15869" y="863"/>
                  <a:pt x="15925" y="823"/>
                </a:cubicBezTo>
                <a:cubicBezTo>
                  <a:pt x="15981" y="813"/>
                  <a:pt x="16037" y="803"/>
                  <a:pt x="16093" y="793"/>
                </a:cubicBezTo>
                <a:cubicBezTo>
                  <a:pt x="16149" y="775"/>
                  <a:pt x="16205" y="757"/>
                  <a:pt x="16260" y="739"/>
                </a:cubicBezTo>
                <a:cubicBezTo>
                  <a:pt x="16311" y="757"/>
                  <a:pt x="16362" y="775"/>
                  <a:pt x="16413" y="793"/>
                </a:cubicBezTo>
                <a:cubicBezTo>
                  <a:pt x="16464" y="805"/>
                  <a:pt x="16515" y="818"/>
                  <a:pt x="16565" y="831"/>
                </a:cubicBezTo>
                <a:cubicBezTo>
                  <a:pt x="16614" y="798"/>
                  <a:pt x="16662" y="765"/>
                  <a:pt x="16710" y="732"/>
                </a:cubicBezTo>
                <a:cubicBezTo>
                  <a:pt x="16759" y="663"/>
                  <a:pt x="16807" y="594"/>
                  <a:pt x="16855" y="526"/>
                </a:cubicBezTo>
                <a:cubicBezTo>
                  <a:pt x="16901" y="528"/>
                  <a:pt x="16947" y="531"/>
                  <a:pt x="16992" y="534"/>
                </a:cubicBezTo>
                <a:cubicBezTo>
                  <a:pt x="17038" y="511"/>
                  <a:pt x="17083" y="488"/>
                  <a:pt x="17129" y="465"/>
                </a:cubicBezTo>
                <a:cubicBezTo>
                  <a:pt x="17172" y="465"/>
                  <a:pt x="17216" y="465"/>
                  <a:pt x="17259" y="465"/>
                </a:cubicBezTo>
                <a:cubicBezTo>
                  <a:pt x="17302" y="457"/>
                  <a:pt x="17345" y="449"/>
                  <a:pt x="17388" y="442"/>
                </a:cubicBezTo>
                <a:cubicBezTo>
                  <a:pt x="17429" y="432"/>
                  <a:pt x="17469" y="422"/>
                  <a:pt x="17510" y="412"/>
                </a:cubicBezTo>
                <a:cubicBezTo>
                  <a:pt x="17551" y="389"/>
                  <a:pt x="17591" y="366"/>
                  <a:pt x="17632" y="343"/>
                </a:cubicBezTo>
                <a:cubicBezTo>
                  <a:pt x="17673" y="353"/>
                  <a:pt x="17713" y="363"/>
                  <a:pt x="17754" y="374"/>
                </a:cubicBezTo>
                <a:cubicBezTo>
                  <a:pt x="17792" y="384"/>
                  <a:pt x="17830" y="394"/>
                  <a:pt x="17868" y="404"/>
                </a:cubicBezTo>
                <a:cubicBezTo>
                  <a:pt x="17906" y="394"/>
                  <a:pt x="17944" y="384"/>
                  <a:pt x="17982" y="374"/>
                </a:cubicBezTo>
                <a:cubicBezTo>
                  <a:pt x="18018" y="338"/>
                  <a:pt x="18053" y="302"/>
                  <a:pt x="18089" y="267"/>
                </a:cubicBezTo>
                <a:cubicBezTo>
                  <a:pt x="18125" y="262"/>
                  <a:pt x="18160" y="257"/>
                  <a:pt x="18196" y="252"/>
                </a:cubicBezTo>
                <a:cubicBezTo>
                  <a:pt x="18231" y="234"/>
                  <a:pt x="18267" y="216"/>
                  <a:pt x="18302" y="198"/>
                </a:cubicBezTo>
                <a:cubicBezTo>
                  <a:pt x="18335" y="210"/>
                  <a:pt x="18369" y="223"/>
                  <a:pt x="18402" y="236"/>
                </a:cubicBezTo>
                <a:cubicBezTo>
                  <a:pt x="18437" y="213"/>
                  <a:pt x="18473" y="190"/>
                  <a:pt x="18508" y="168"/>
                </a:cubicBezTo>
                <a:cubicBezTo>
                  <a:pt x="18539" y="170"/>
                  <a:pt x="18569" y="172"/>
                  <a:pt x="18600" y="175"/>
                </a:cubicBezTo>
                <a:cubicBezTo>
                  <a:pt x="18633" y="162"/>
                  <a:pt x="18666" y="149"/>
                  <a:pt x="18699" y="137"/>
                </a:cubicBezTo>
                <a:cubicBezTo>
                  <a:pt x="18732" y="137"/>
                  <a:pt x="18765" y="137"/>
                  <a:pt x="18798" y="137"/>
                </a:cubicBezTo>
                <a:cubicBezTo>
                  <a:pt x="18828" y="119"/>
                  <a:pt x="18859" y="101"/>
                  <a:pt x="18889" y="84"/>
                </a:cubicBezTo>
                <a:cubicBezTo>
                  <a:pt x="18920" y="89"/>
                  <a:pt x="18950" y="94"/>
                  <a:pt x="18981" y="99"/>
                </a:cubicBezTo>
                <a:cubicBezTo>
                  <a:pt x="19009" y="86"/>
                  <a:pt x="19036" y="73"/>
                  <a:pt x="19064" y="61"/>
                </a:cubicBezTo>
                <a:cubicBezTo>
                  <a:pt x="19095" y="61"/>
                  <a:pt x="19125" y="61"/>
                  <a:pt x="19156" y="61"/>
                </a:cubicBezTo>
                <a:cubicBezTo>
                  <a:pt x="19184" y="40"/>
                  <a:pt x="19212" y="20"/>
                  <a:pt x="19240" y="0"/>
                </a:cubicBezTo>
                <a:cubicBezTo>
                  <a:pt x="19268" y="10"/>
                  <a:pt x="19296" y="20"/>
                  <a:pt x="19324" y="31"/>
                </a:cubicBezTo>
                <a:cubicBezTo>
                  <a:pt x="19352" y="25"/>
                  <a:pt x="19379" y="20"/>
                  <a:pt x="19407" y="15"/>
                </a:cubicBezTo>
                <a:cubicBezTo>
                  <a:pt x="19435" y="20"/>
                  <a:pt x="19463" y="25"/>
                  <a:pt x="19491" y="31"/>
                </a:cubicBezTo>
                <a:cubicBezTo>
                  <a:pt x="19519" y="28"/>
                  <a:pt x="19547" y="25"/>
                  <a:pt x="19575" y="23"/>
                </a:cubicBezTo>
                <a:cubicBezTo>
                  <a:pt x="19600" y="33"/>
                  <a:pt x="19626" y="43"/>
                  <a:pt x="19651" y="54"/>
                </a:cubicBezTo>
                <a:cubicBezTo>
                  <a:pt x="19676" y="61"/>
                  <a:pt x="19702" y="68"/>
                  <a:pt x="19727" y="76"/>
                </a:cubicBezTo>
                <a:cubicBezTo>
                  <a:pt x="19753" y="180"/>
                  <a:pt x="19778" y="284"/>
                  <a:pt x="19804" y="389"/>
                </a:cubicBezTo>
                <a:cubicBezTo>
                  <a:pt x="19829" y="310"/>
                  <a:pt x="19855" y="231"/>
                  <a:pt x="19880" y="153"/>
                </a:cubicBezTo>
              </a:path>
            </a:pathLst>
          </a:custGeom>
          <a:ln w="34200">
            <a:solidFill>
              <a:srgbClr val="EE2E2F"/>
            </a:solidFill>
            <a:round/>
          </a:ln>
        </p:spPr>
      </p:sp>
      <p:sp>
        <p:nvSpPr>
          <p:cNvPr id="1755" name="Freeform 119"/>
          <p:cNvSpPr/>
          <p:nvPr/>
        </p:nvSpPr>
        <p:spPr>
          <a:xfrm>
            <a:off x="1508667" y="3292787"/>
            <a:ext cx="6492164" cy="2316554"/>
          </a:xfrm>
          <a:custGeom>
            <a:avLst/>
            <a:gdLst/>
            <a:ahLst/>
            <a:cxnLst/>
            <a:rect l="0" t="0" r="r" b="b"/>
            <a:pathLst>
              <a:path w="19881" h="7094">
                <a:moveTo>
                  <a:pt x="0" y="7093"/>
                </a:moveTo>
                <a:cubicBezTo>
                  <a:pt x="1105" y="7004"/>
                  <a:pt x="2210" y="6916"/>
                  <a:pt x="3315" y="6827"/>
                </a:cubicBezTo>
                <a:cubicBezTo>
                  <a:pt x="3960" y="6685"/>
                  <a:pt x="4605" y="6543"/>
                  <a:pt x="5250" y="6400"/>
                </a:cubicBezTo>
                <a:cubicBezTo>
                  <a:pt x="5710" y="6233"/>
                  <a:pt x="6170" y="6065"/>
                  <a:pt x="6630" y="5897"/>
                </a:cubicBezTo>
                <a:cubicBezTo>
                  <a:pt x="6985" y="5712"/>
                  <a:pt x="7340" y="5527"/>
                  <a:pt x="7696" y="5341"/>
                </a:cubicBezTo>
                <a:cubicBezTo>
                  <a:pt x="7985" y="5237"/>
                  <a:pt x="8275" y="5133"/>
                  <a:pt x="8565" y="5028"/>
                </a:cubicBezTo>
                <a:cubicBezTo>
                  <a:pt x="8811" y="4884"/>
                  <a:pt x="9057" y="4739"/>
                  <a:pt x="9304" y="4594"/>
                </a:cubicBezTo>
                <a:cubicBezTo>
                  <a:pt x="9517" y="4498"/>
                  <a:pt x="9730" y="4401"/>
                  <a:pt x="9943" y="4304"/>
                </a:cubicBezTo>
                <a:cubicBezTo>
                  <a:pt x="10129" y="4183"/>
                  <a:pt x="10315" y="4061"/>
                  <a:pt x="10500" y="3939"/>
                </a:cubicBezTo>
                <a:cubicBezTo>
                  <a:pt x="10668" y="3812"/>
                  <a:pt x="10836" y="3685"/>
                  <a:pt x="11003" y="3558"/>
                </a:cubicBezTo>
                <a:cubicBezTo>
                  <a:pt x="11156" y="3469"/>
                  <a:pt x="11308" y="3380"/>
                  <a:pt x="11460" y="3291"/>
                </a:cubicBezTo>
                <a:cubicBezTo>
                  <a:pt x="11600" y="3174"/>
                  <a:pt x="11740" y="3057"/>
                  <a:pt x="11879" y="2940"/>
                </a:cubicBezTo>
                <a:cubicBezTo>
                  <a:pt x="12006" y="2882"/>
                  <a:pt x="12133" y="2824"/>
                  <a:pt x="12260" y="2765"/>
                </a:cubicBezTo>
                <a:cubicBezTo>
                  <a:pt x="12380" y="2697"/>
                  <a:pt x="12499" y="2628"/>
                  <a:pt x="12618" y="2559"/>
                </a:cubicBezTo>
                <a:cubicBezTo>
                  <a:pt x="12728" y="2529"/>
                  <a:pt x="12837" y="2499"/>
                  <a:pt x="12946" y="2468"/>
                </a:cubicBezTo>
                <a:cubicBezTo>
                  <a:pt x="13048" y="2402"/>
                  <a:pt x="13149" y="2336"/>
                  <a:pt x="13250" y="2270"/>
                </a:cubicBezTo>
                <a:cubicBezTo>
                  <a:pt x="13347" y="2204"/>
                  <a:pt x="13444" y="2138"/>
                  <a:pt x="13540" y="2072"/>
                </a:cubicBezTo>
                <a:cubicBezTo>
                  <a:pt x="13632" y="1991"/>
                  <a:pt x="13723" y="1910"/>
                  <a:pt x="13814" y="1829"/>
                </a:cubicBezTo>
                <a:cubicBezTo>
                  <a:pt x="13901" y="1783"/>
                  <a:pt x="13987" y="1737"/>
                  <a:pt x="14073" y="1692"/>
                </a:cubicBezTo>
                <a:cubicBezTo>
                  <a:pt x="14155" y="1628"/>
                  <a:pt x="14236" y="1564"/>
                  <a:pt x="14317" y="1501"/>
                </a:cubicBezTo>
                <a:cubicBezTo>
                  <a:pt x="14396" y="1480"/>
                  <a:pt x="14475" y="1460"/>
                  <a:pt x="14553" y="1440"/>
                </a:cubicBezTo>
                <a:cubicBezTo>
                  <a:pt x="14627" y="1427"/>
                  <a:pt x="14701" y="1414"/>
                  <a:pt x="14774" y="1402"/>
                </a:cubicBezTo>
                <a:cubicBezTo>
                  <a:pt x="14846" y="1371"/>
                  <a:pt x="14917" y="1341"/>
                  <a:pt x="14988" y="1311"/>
                </a:cubicBezTo>
                <a:cubicBezTo>
                  <a:pt x="15057" y="1260"/>
                  <a:pt x="15126" y="1209"/>
                  <a:pt x="15194" y="1158"/>
                </a:cubicBezTo>
                <a:cubicBezTo>
                  <a:pt x="15258" y="1122"/>
                  <a:pt x="15321" y="1087"/>
                  <a:pt x="15384" y="1052"/>
                </a:cubicBezTo>
                <a:cubicBezTo>
                  <a:pt x="15448" y="1011"/>
                  <a:pt x="15512" y="970"/>
                  <a:pt x="15575" y="930"/>
                </a:cubicBezTo>
                <a:cubicBezTo>
                  <a:pt x="15636" y="894"/>
                  <a:pt x="15697" y="858"/>
                  <a:pt x="15757" y="823"/>
                </a:cubicBezTo>
                <a:cubicBezTo>
                  <a:pt x="15813" y="780"/>
                  <a:pt x="15869" y="737"/>
                  <a:pt x="15925" y="694"/>
                </a:cubicBezTo>
                <a:cubicBezTo>
                  <a:pt x="15981" y="683"/>
                  <a:pt x="16037" y="673"/>
                  <a:pt x="16093" y="663"/>
                </a:cubicBezTo>
                <a:cubicBezTo>
                  <a:pt x="16149" y="686"/>
                  <a:pt x="16205" y="709"/>
                  <a:pt x="16260" y="732"/>
                </a:cubicBezTo>
                <a:cubicBezTo>
                  <a:pt x="16311" y="724"/>
                  <a:pt x="16362" y="716"/>
                  <a:pt x="16413" y="709"/>
                </a:cubicBezTo>
                <a:cubicBezTo>
                  <a:pt x="16464" y="683"/>
                  <a:pt x="16515" y="658"/>
                  <a:pt x="16565" y="633"/>
                </a:cubicBezTo>
                <a:cubicBezTo>
                  <a:pt x="16614" y="597"/>
                  <a:pt x="16662" y="561"/>
                  <a:pt x="16710" y="526"/>
                </a:cubicBezTo>
                <a:cubicBezTo>
                  <a:pt x="16759" y="485"/>
                  <a:pt x="16807" y="444"/>
                  <a:pt x="16855" y="404"/>
                </a:cubicBezTo>
                <a:cubicBezTo>
                  <a:pt x="16901" y="383"/>
                  <a:pt x="16947" y="363"/>
                  <a:pt x="16992" y="343"/>
                </a:cubicBezTo>
                <a:cubicBezTo>
                  <a:pt x="17038" y="310"/>
                  <a:pt x="17083" y="277"/>
                  <a:pt x="17129" y="244"/>
                </a:cubicBezTo>
                <a:cubicBezTo>
                  <a:pt x="17172" y="249"/>
                  <a:pt x="17216" y="254"/>
                  <a:pt x="17259" y="259"/>
                </a:cubicBezTo>
                <a:cubicBezTo>
                  <a:pt x="17302" y="289"/>
                  <a:pt x="17345" y="320"/>
                  <a:pt x="17388" y="351"/>
                </a:cubicBezTo>
                <a:cubicBezTo>
                  <a:pt x="17429" y="340"/>
                  <a:pt x="17469" y="330"/>
                  <a:pt x="17510" y="320"/>
                </a:cubicBezTo>
                <a:cubicBezTo>
                  <a:pt x="17551" y="297"/>
                  <a:pt x="17591" y="274"/>
                  <a:pt x="17632" y="252"/>
                </a:cubicBezTo>
                <a:cubicBezTo>
                  <a:pt x="17673" y="229"/>
                  <a:pt x="17713" y="206"/>
                  <a:pt x="17754" y="183"/>
                </a:cubicBezTo>
                <a:cubicBezTo>
                  <a:pt x="17792" y="160"/>
                  <a:pt x="17830" y="137"/>
                  <a:pt x="17868" y="114"/>
                </a:cubicBezTo>
                <a:cubicBezTo>
                  <a:pt x="17906" y="101"/>
                  <a:pt x="17944" y="88"/>
                  <a:pt x="17982" y="76"/>
                </a:cubicBezTo>
                <a:cubicBezTo>
                  <a:pt x="18018" y="50"/>
                  <a:pt x="18053" y="25"/>
                  <a:pt x="18089" y="0"/>
                </a:cubicBezTo>
                <a:cubicBezTo>
                  <a:pt x="18125" y="7"/>
                  <a:pt x="18160" y="15"/>
                  <a:pt x="18196" y="23"/>
                </a:cubicBezTo>
                <a:cubicBezTo>
                  <a:pt x="18231" y="157"/>
                  <a:pt x="18267" y="292"/>
                  <a:pt x="18302" y="427"/>
                </a:cubicBezTo>
                <a:cubicBezTo>
                  <a:pt x="18335" y="432"/>
                  <a:pt x="18369" y="437"/>
                  <a:pt x="18402" y="442"/>
                </a:cubicBezTo>
                <a:cubicBezTo>
                  <a:pt x="18437" y="426"/>
                  <a:pt x="18473" y="411"/>
                  <a:pt x="18508" y="396"/>
                </a:cubicBezTo>
                <a:cubicBezTo>
                  <a:pt x="18539" y="378"/>
                  <a:pt x="18569" y="360"/>
                  <a:pt x="18600" y="343"/>
                </a:cubicBezTo>
                <a:cubicBezTo>
                  <a:pt x="18633" y="322"/>
                  <a:pt x="18666" y="302"/>
                  <a:pt x="18699" y="282"/>
                </a:cubicBezTo>
                <a:cubicBezTo>
                  <a:pt x="18732" y="274"/>
                  <a:pt x="18765" y="266"/>
                  <a:pt x="18798" y="259"/>
                </a:cubicBezTo>
                <a:cubicBezTo>
                  <a:pt x="18828" y="236"/>
                  <a:pt x="18859" y="213"/>
                  <a:pt x="18889" y="191"/>
                </a:cubicBezTo>
                <a:cubicBezTo>
                  <a:pt x="18920" y="206"/>
                  <a:pt x="18950" y="221"/>
                  <a:pt x="18981" y="236"/>
                </a:cubicBezTo>
                <a:cubicBezTo>
                  <a:pt x="19009" y="231"/>
                  <a:pt x="19036" y="226"/>
                  <a:pt x="19064" y="221"/>
                </a:cubicBezTo>
                <a:cubicBezTo>
                  <a:pt x="19095" y="205"/>
                  <a:pt x="19125" y="190"/>
                  <a:pt x="19156" y="175"/>
                </a:cubicBezTo>
                <a:cubicBezTo>
                  <a:pt x="19184" y="160"/>
                  <a:pt x="19212" y="145"/>
                  <a:pt x="19240" y="130"/>
                </a:cubicBezTo>
                <a:cubicBezTo>
                  <a:pt x="19268" y="119"/>
                  <a:pt x="19296" y="109"/>
                  <a:pt x="19324" y="99"/>
                </a:cubicBezTo>
                <a:cubicBezTo>
                  <a:pt x="19352" y="86"/>
                  <a:pt x="19379" y="73"/>
                  <a:pt x="19407" y="61"/>
                </a:cubicBezTo>
                <a:cubicBezTo>
                  <a:pt x="19435" y="53"/>
                  <a:pt x="19463" y="45"/>
                  <a:pt x="19491" y="38"/>
                </a:cubicBezTo>
                <a:cubicBezTo>
                  <a:pt x="19519" y="25"/>
                  <a:pt x="19547" y="12"/>
                  <a:pt x="19575" y="0"/>
                </a:cubicBezTo>
                <a:cubicBezTo>
                  <a:pt x="19600" y="127"/>
                  <a:pt x="19626" y="254"/>
                  <a:pt x="19651" y="381"/>
                </a:cubicBezTo>
                <a:cubicBezTo>
                  <a:pt x="19676" y="386"/>
                  <a:pt x="19702" y="391"/>
                  <a:pt x="19727" y="396"/>
                </a:cubicBezTo>
                <a:cubicBezTo>
                  <a:pt x="19753" y="416"/>
                  <a:pt x="19778" y="436"/>
                  <a:pt x="19804" y="457"/>
                </a:cubicBezTo>
                <a:cubicBezTo>
                  <a:pt x="19829" y="436"/>
                  <a:pt x="19855" y="416"/>
                  <a:pt x="19880" y="396"/>
                </a:cubicBezTo>
              </a:path>
            </a:pathLst>
          </a:custGeom>
          <a:ln w="34200">
            <a:solidFill>
              <a:srgbClr val="000000"/>
            </a:solidFill>
            <a:round/>
          </a:ln>
        </p:spPr>
      </p:sp>
      <p:sp>
        <p:nvSpPr>
          <p:cNvPr id="1759" name="Freeform 123"/>
          <p:cNvSpPr/>
          <p:nvPr/>
        </p:nvSpPr>
        <p:spPr>
          <a:xfrm>
            <a:off x="1896936" y="2220393"/>
            <a:ext cx="403291" cy="327"/>
          </a:xfrm>
          <a:custGeom>
            <a:avLst/>
            <a:gdLst/>
            <a:ahLst/>
            <a:cxnLst/>
            <a:rect l="0" t="0" r="r" b="b"/>
            <a:pathLst>
              <a:path w="1235" h="1">
                <a:moveTo>
                  <a:pt x="0" y="0"/>
                </a:moveTo>
                <a:cubicBezTo>
                  <a:pt x="411" y="0"/>
                  <a:pt x="822" y="0"/>
                  <a:pt x="1234" y="0"/>
                </a:cubicBezTo>
              </a:path>
            </a:pathLst>
          </a:custGeom>
          <a:ln w="34200">
            <a:solidFill>
              <a:srgbClr val="EE2E2F"/>
            </a:solidFill>
            <a:round/>
          </a:ln>
        </p:spPr>
      </p:sp>
      <p:sp>
        <p:nvSpPr>
          <p:cNvPr id="135" name="Rectangle 134"/>
          <p:cNvSpPr/>
          <p:nvPr/>
        </p:nvSpPr>
        <p:spPr>
          <a:xfrm>
            <a:off x="1504499" y="1834736"/>
            <a:ext cx="6496005" cy="382456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5934172" y="6473112"/>
            <a:ext cx="3134192" cy="307777"/>
          </a:xfrm>
          <a:prstGeom prst="rect">
            <a:avLst/>
          </a:prstGeom>
          <a:solidFill>
            <a:schemeClr val="bg1"/>
          </a:solidFill>
          <a:ln>
            <a:noFill/>
          </a:ln>
        </p:spPr>
        <p:txBody>
          <a:bodyPr wrap="none" rtlCol="0" anchor="ctr">
            <a:spAutoFit/>
          </a:bodyPr>
          <a:lstStyle/>
          <a:p>
            <a:pPr algn="r"/>
            <a:r>
              <a:rPr lang="en-US" sz="1400" dirty="0" smtClean="0">
                <a:latin typeface="Frutiger LT Std 45 Light" charset="0"/>
                <a:ea typeface="Frutiger LT Std 45 Light" charset="0"/>
                <a:cs typeface="Frutiger LT Std 45 Light" charset="0"/>
              </a:rPr>
              <a:t>[Nehab, Maximo, Lima &amp; Hoppe 2011]</a:t>
            </a:r>
            <a:endParaRPr lang="en-US" sz="1400" dirty="0">
              <a:latin typeface="Frutiger LT Std 45 Light" charset="0"/>
              <a:ea typeface="Frutiger LT Std 45 Light" charset="0"/>
              <a:cs typeface="Frutiger LT Std 45 Light" charset="0"/>
            </a:endParaRPr>
          </a:p>
        </p:txBody>
      </p:sp>
      <p:grpSp>
        <p:nvGrpSpPr>
          <p:cNvPr id="137" name="Group 136"/>
          <p:cNvGrpSpPr/>
          <p:nvPr/>
        </p:nvGrpSpPr>
        <p:grpSpPr>
          <a:xfrm>
            <a:off x="1262446" y="5705632"/>
            <a:ext cx="7092864" cy="668495"/>
            <a:chOff x="1262446" y="5950734"/>
            <a:chExt cx="7092864" cy="668495"/>
          </a:xfrm>
        </p:grpSpPr>
        <p:sp>
          <p:nvSpPr>
            <p:cNvPr id="138" name="TextBox 137"/>
            <p:cNvSpPr txBox="1"/>
            <p:nvPr/>
          </p:nvSpPr>
          <p:spPr>
            <a:xfrm>
              <a:off x="3788057" y="6249897"/>
              <a:ext cx="1851790"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Input size (pixels)</a:t>
              </a:r>
              <a:endParaRPr lang="en-US" sz="1800" baseline="30000" dirty="0">
                <a:latin typeface="Times" charset="0"/>
                <a:ea typeface="Times" charset="0"/>
                <a:cs typeface="Times" charset="0"/>
              </a:endParaRPr>
            </a:p>
          </p:txBody>
        </p:sp>
        <p:grpSp>
          <p:nvGrpSpPr>
            <p:cNvPr id="139" name="Group 138"/>
            <p:cNvGrpSpPr/>
            <p:nvPr/>
          </p:nvGrpSpPr>
          <p:grpSpPr>
            <a:xfrm>
              <a:off x="1262446" y="5950734"/>
              <a:ext cx="7092864" cy="369332"/>
              <a:chOff x="1262446" y="5950734"/>
              <a:chExt cx="7092864" cy="369332"/>
            </a:xfrm>
          </p:grpSpPr>
          <p:sp>
            <p:nvSpPr>
              <p:cNvPr id="140" name="TextBox 139"/>
              <p:cNvSpPr txBox="1"/>
              <p:nvPr/>
            </p:nvSpPr>
            <p:spPr>
              <a:xfrm>
                <a:off x="1262446" y="5950734"/>
                <a:ext cx="492443"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64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1" name="TextBox 140"/>
              <p:cNvSpPr txBox="1"/>
              <p:nvPr/>
            </p:nvSpPr>
            <p:spPr>
              <a:xfrm>
                <a:off x="2294492"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128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2" name="TextBox 141"/>
              <p:cNvSpPr txBox="1"/>
              <p:nvPr/>
            </p:nvSpPr>
            <p:spPr>
              <a:xfrm>
                <a:off x="3378896"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256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3" name="TextBox 142"/>
              <p:cNvSpPr txBox="1"/>
              <p:nvPr/>
            </p:nvSpPr>
            <p:spPr>
              <a:xfrm>
                <a:off x="4452787"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512</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4" name="TextBox 143"/>
              <p:cNvSpPr txBox="1"/>
              <p:nvPr/>
            </p:nvSpPr>
            <p:spPr>
              <a:xfrm>
                <a:off x="5474128"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1024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5" name="TextBox 144"/>
              <p:cNvSpPr txBox="1"/>
              <p:nvPr/>
            </p:nvSpPr>
            <p:spPr>
              <a:xfrm>
                <a:off x="6558336"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2048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46" name="TextBox 145"/>
              <p:cNvSpPr txBox="1"/>
              <p:nvPr/>
            </p:nvSpPr>
            <p:spPr>
              <a:xfrm>
                <a:off x="7632035"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4096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grpSp>
      </p:grpSp>
      <p:sp>
        <p:nvSpPr>
          <p:cNvPr id="147" name="TextBox 146"/>
          <p:cNvSpPr txBox="1"/>
          <p:nvPr/>
        </p:nvSpPr>
        <p:spPr>
          <a:xfrm>
            <a:off x="4216794" y="1356173"/>
            <a:ext cx="1075936"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2nd order</a:t>
            </a:r>
            <a:endParaRPr lang="en-US" sz="1800" baseline="30000" dirty="0">
              <a:latin typeface="Times" charset="0"/>
              <a:ea typeface="Times" charset="0"/>
              <a:cs typeface="Times" charset="0"/>
            </a:endParaRPr>
          </a:p>
        </p:txBody>
      </p:sp>
      <p:sp>
        <p:nvSpPr>
          <p:cNvPr id="148" name="TextBox 147"/>
          <p:cNvSpPr txBox="1"/>
          <p:nvPr/>
        </p:nvSpPr>
        <p:spPr>
          <a:xfrm>
            <a:off x="1123470" y="1658234"/>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a:t>
            </a:r>
            <a:endParaRPr lang="en-US" sz="1800" dirty="0">
              <a:latin typeface="Times" charset="0"/>
              <a:ea typeface="Times" charset="0"/>
              <a:cs typeface="Times" charset="0"/>
            </a:endParaRPr>
          </a:p>
        </p:txBody>
      </p:sp>
      <p:sp>
        <p:nvSpPr>
          <p:cNvPr id="149" name="TextBox 148"/>
          <p:cNvSpPr txBox="1"/>
          <p:nvPr/>
        </p:nvSpPr>
        <p:spPr>
          <a:xfrm>
            <a:off x="1123470" y="4719752"/>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a:t>
            </a:r>
            <a:endParaRPr lang="en-US" sz="1800" dirty="0">
              <a:latin typeface="Times" charset="0"/>
              <a:ea typeface="Times" charset="0"/>
              <a:cs typeface="Times" charset="0"/>
            </a:endParaRPr>
          </a:p>
        </p:txBody>
      </p:sp>
      <p:sp>
        <p:nvSpPr>
          <p:cNvPr id="150" name="TextBox 149"/>
          <p:cNvSpPr txBox="1"/>
          <p:nvPr/>
        </p:nvSpPr>
        <p:spPr>
          <a:xfrm>
            <a:off x="1123470" y="3954374"/>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a:t>
            </a:r>
            <a:endParaRPr lang="en-US" sz="1800" dirty="0">
              <a:latin typeface="Times" charset="0"/>
              <a:ea typeface="Times" charset="0"/>
              <a:cs typeface="Times" charset="0"/>
            </a:endParaRPr>
          </a:p>
        </p:txBody>
      </p:sp>
      <p:sp>
        <p:nvSpPr>
          <p:cNvPr id="151" name="TextBox 150"/>
          <p:cNvSpPr txBox="1"/>
          <p:nvPr/>
        </p:nvSpPr>
        <p:spPr>
          <a:xfrm>
            <a:off x="1123470" y="3188994"/>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3</a:t>
            </a:r>
            <a:endParaRPr lang="en-US" sz="1800" dirty="0">
              <a:latin typeface="Times" charset="0"/>
              <a:ea typeface="Times" charset="0"/>
              <a:cs typeface="Times" charset="0"/>
            </a:endParaRPr>
          </a:p>
        </p:txBody>
      </p:sp>
      <p:sp>
        <p:nvSpPr>
          <p:cNvPr id="152" name="TextBox 151"/>
          <p:cNvSpPr txBox="1"/>
          <p:nvPr/>
        </p:nvSpPr>
        <p:spPr>
          <a:xfrm rot="16200000">
            <a:off x="-75560" y="3562354"/>
            <a:ext cx="199926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Throughput (</a:t>
            </a:r>
            <a:r>
              <a:rPr lang="en-US" sz="1800" dirty="0" err="1" smtClean="0">
                <a:latin typeface="Times" charset="0"/>
                <a:ea typeface="Times" charset="0"/>
                <a:cs typeface="Times" charset="0"/>
              </a:rPr>
              <a:t>GiP</a:t>
            </a:r>
            <a:r>
              <a:rPr lang="en-US" sz="1800" dirty="0" smtClean="0">
                <a:latin typeface="Times" charset="0"/>
                <a:ea typeface="Times" charset="0"/>
                <a:cs typeface="Times" charset="0"/>
              </a:rPr>
              <a:t>/s)</a:t>
            </a:r>
            <a:endParaRPr lang="en-US" sz="1800" baseline="30000" dirty="0">
              <a:latin typeface="Times" charset="0"/>
              <a:ea typeface="Times" charset="0"/>
              <a:cs typeface="Times" charset="0"/>
            </a:endParaRPr>
          </a:p>
        </p:txBody>
      </p:sp>
      <p:sp>
        <p:nvSpPr>
          <p:cNvPr id="153" name="TextBox 152"/>
          <p:cNvSpPr txBox="1"/>
          <p:nvPr/>
        </p:nvSpPr>
        <p:spPr>
          <a:xfrm>
            <a:off x="1123470" y="2423614"/>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4</a:t>
            </a:r>
            <a:endParaRPr lang="en-US" sz="1800" dirty="0">
              <a:latin typeface="Times" charset="0"/>
              <a:ea typeface="Times" charset="0"/>
              <a:cs typeface="Times" charset="0"/>
            </a:endParaRPr>
          </a:p>
        </p:txBody>
      </p:sp>
      <p:sp>
        <p:nvSpPr>
          <p:cNvPr id="154" name="TextBox 153"/>
          <p:cNvSpPr txBox="1"/>
          <p:nvPr/>
        </p:nvSpPr>
        <p:spPr>
          <a:xfrm>
            <a:off x="2326972" y="2027644"/>
            <a:ext cx="2884123"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overlap causal and anticausal</a:t>
            </a:r>
            <a:endParaRPr lang="en-US" sz="1800" baseline="-25000" dirty="0">
              <a:latin typeface="Times" charset="0"/>
              <a:ea typeface="Times" charset="0"/>
              <a:cs typeface="Times" charset="0"/>
            </a:endParaRPr>
          </a:p>
        </p:txBody>
      </p:sp>
      <p:sp>
        <p:nvSpPr>
          <p:cNvPr id="2" name="Title 1"/>
          <p:cNvSpPr>
            <a:spLocks noGrp="1"/>
          </p:cNvSpPr>
          <p:nvPr>
            <p:ph type="title"/>
          </p:nvPr>
        </p:nvSpPr>
        <p:spPr/>
        <p:txBody>
          <a:bodyPr>
            <a:normAutofit/>
          </a:bodyPr>
          <a:lstStyle/>
          <a:p>
            <a:r>
              <a:rPr lang="en-US" dirty="0"/>
              <a:t>Performance on </a:t>
            </a:r>
            <a:r>
              <a:rPr lang="en-US" dirty="0" smtClean="0"/>
              <a:t>Fermi (GF100)</a:t>
            </a:r>
            <a:endParaRPr lang="en-US" dirty="0"/>
          </a:p>
        </p:txBody>
      </p:sp>
      <p:sp>
        <p:nvSpPr>
          <p:cNvPr id="51" name="Freeform 11"/>
          <p:cNvSpPr/>
          <p:nvPr/>
        </p:nvSpPr>
        <p:spPr>
          <a:xfrm>
            <a:off x="5440511" y="2553147"/>
            <a:ext cx="2560320" cy="327"/>
          </a:xfrm>
          <a:custGeom>
            <a:avLst/>
            <a:gdLst/>
            <a:ahLst/>
            <a:cxnLst/>
            <a:rect l="0" t="0" r="r" b="b"/>
            <a:pathLst>
              <a:path w="15674" h="1">
                <a:moveTo>
                  <a:pt x="0" y="0"/>
                </a:moveTo>
                <a:cubicBezTo>
                  <a:pt x="5224" y="0"/>
                  <a:pt x="10449" y="0"/>
                  <a:pt x="15673" y="0"/>
                </a:cubicBezTo>
              </a:path>
            </a:pathLst>
          </a:custGeom>
          <a:ln w="10800">
            <a:solidFill>
              <a:srgbClr val="B0B0B0"/>
            </a:solidFill>
            <a:round/>
          </a:ln>
        </p:spPr>
      </p:sp>
    </p:spTree>
    <p:extLst>
      <p:ext uri="{BB962C8B-B14F-4D97-AF65-F5344CB8AC3E}">
        <p14:creationId xmlns:p14="http://schemas.microsoft.com/office/powerpoint/2010/main" val="6335716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3841" y="4157981"/>
            <a:ext cx="7876957" cy="1048323"/>
            <a:chOff x="453841" y="4022898"/>
            <a:chExt cx="7876957" cy="1048323"/>
          </a:xfrm>
        </p:grpSpPr>
        <p:grpSp>
          <p:nvGrpSpPr>
            <p:cNvPr id="84" name="Group 83"/>
            <p:cNvGrpSpPr/>
            <p:nvPr/>
          </p:nvGrpSpPr>
          <p:grpSpPr>
            <a:xfrm>
              <a:off x="453841" y="4022898"/>
              <a:ext cx="5508323" cy="409729"/>
              <a:chOff x="594296" y="1441561"/>
              <a:chExt cx="5508323" cy="409729"/>
            </a:xfrm>
          </p:grpSpPr>
          <mc:AlternateContent xmlns:mc="http://schemas.openxmlformats.org/markup-compatibility/2006" xmlns:a14="http://schemas.microsoft.com/office/drawing/2010/main">
            <mc:Choice Requires="a14">
              <p:sp>
                <p:nvSpPr>
                  <p:cNvPr id="85" name="Rectangle 84"/>
                  <p:cNvSpPr/>
                  <p:nvPr/>
                </p:nvSpPr>
                <p:spPr>
                  <a:xfrm>
                    <a:off x="2244239" y="1451180"/>
                    <a:ext cx="27555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charset="0"/>
                                </a:rPr>
                              </m:ctrlPr>
                            </m:dPr>
                            <m:e>
                              <m:r>
                                <a:rPr lang="en-US" sz="2000" b="0" i="1" smtClean="0">
                                  <a:latin typeface="Cambria Math" charset="0"/>
                                </a:rPr>
                                <m:t>                                         </m:t>
                              </m:r>
                            </m:e>
                          </m:d>
                        </m:oMath>
                      </m:oMathPara>
                    </a14:m>
                    <a:endParaRPr lang="en-US" sz="1400" dirty="0"/>
                  </a:p>
                </p:txBody>
              </p:sp>
            </mc:Choice>
            <mc:Fallback xmlns="">
              <p:sp>
                <p:nvSpPr>
                  <p:cNvPr id="85" name="Rectangle 84"/>
                  <p:cNvSpPr>
                    <a:spLocks noRot="1" noChangeAspect="1" noMove="1" noResize="1" noEditPoints="1" noAdjustHandles="1" noChangeArrowheads="1" noChangeShapeType="1" noTextEdit="1"/>
                  </p:cNvSpPr>
                  <p:nvPr/>
                </p:nvSpPr>
                <p:spPr>
                  <a:xfrm>
                    <a:off x="2244239" y="1451180"/>
                    <a:ext cx="2755562" cy="400110"/>
                  </a:xfrm>
                  <a:prstGeom prst="rect">
                    <a:avLst/>
                  </a:prstGeom>
                  <a:blipFill rotWithShape="0">
                    <a:blip r:embed="rId3"/>
                    <a:stretch>
                      <a:fillRect t="-101538" b="-126154"/>
                    </a:stretch>
                  </a:blipFill>
                </p:spPr>
                <p:txBody>
                  <a:bodyPr/>
                  <a:lstStyle/>
                  <a:p>
                    <a:r>
                      <a:rPr lang="en-US">
                        <a:noFill/>
                      </a:rPr>
                      <a:t> </a:t>
                    </a:r>
                  </a:p>
                </p:txBody>
              </p:sp>
            </mc:Fallback>
          </mc:AlternateContent>
          <p:grpSp>
            <p:nvGrpSpPr>
              <p:cNvPr id="86" name="Group 85"/>
              <p:cNvGrpSpPr/>
              <p:nvPr/>
            </p:nvGrpSpPr>
            <p:grpSpPr>
              <a:xfrm>
                <a:off x="594296" y="1441561"/>
                <a:ext cx="5508323" cy="375424"/>
                <a:chOff x="594296" y="1441561"/>
                <a:chExt cx="5508323" cy="375424"/>
              </a:xfrm>
            </p:grpSpPr>
            <mc:AlternateContent xmlns:mc="http://schemas.openxmlformats.org/markup-compatibility/2006" xmlns:a14="http://schemas.microsoft.com/office/drawing/2010/main">
              <mc:Choice Requires="a14">
                <p:sp>
                  <p:nvSpPr>
                    <p:cNvPr id="87" name="Rectangle 86"/>
                    <p:cNvSpPr/>
                    <p:nvPr/>
                  </p:nvSpPr>
                  <p:spPr>
                    <a:xfrm>
                      <a:off x="5746003" y="1552647"/>
                      <a:ext cx="356616" cy="219041"/>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𝐮</m:t>
                                    </m:r>
                                  </m:e>
                                </m:acc>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87" name="Rectangle 86"/>
                    <p:cNvSpPr>
                      <a:spLocks noRot="1" noChangeAspect="1" noMove="1" noResize="1" noEditPoints="1" noAdjustHandles="1" noChangeArrowheads="1" noChangeShapeType="1" noTextEdit="1"/>
                    </p:cNvSpPr>
                    <p:nvPr/>
                  </p:nvSpPr>
                  <p:spPr>
                    <a:xfrm>
                      <a:off x="5746003" y="1552647"/>
                      <a:ext cx="356616" cy="219041"/>
                    </a:xfrm>
                    <a:prstGeom prst="rect">
                      <a:avLst/>
                    </a:prstGeom>
                    <a:blipFill rotWithShape="0">
                      <a:blip r:embed="rId4"/>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594296" y="1552647"/>
                      <a:ext cx="352768" cy="219041"/>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i="1">
                                    <a:solidFill>
                                      <a:schemeClr val="tx1"/>
                                    </a:solidFill>
                                    <a:latin typeface="Cambria Math" charset="0"/>
                                    <a:ea typeface="Frutiger LT Std 45 Light" charset="0"/>
                                    <a:cs typeface="Frutiger LT Std 45 Light" charset="0"/>
                                  </a:rPr>
                                  <m:t>𝐮</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207" name="Rectangle 206"/>
                    <p:cNvSpPr>
                      <a:spLocks noRot="1" noChangeAspect="1" noMove="1" noResize="1" noEditPoints="1" noAdjustHandles="1" noChangeArrowheads="1" noChangeShapeType="1" noTextEdit="1"/>
                    </p:cNvSpPr>
                    <p:nvPr/>
                  </p:nvSpPr>
                  <p:spPr>
                    <a:xfrm>
                      <a:off x="594296" y="1552647"/>
                      <a:ext cx="352768" cy="219041"/>
                    </a:xfrm>
                    <a:prstGeom prst="rect">
                      <a:avLst/>
                    </a:prstGeom>
                    <a:blipFill rotWithShape="0">
                      <a:blip r:embed="rId16"/>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1190840" y="1552647"/>
                      <a:ext cx="516487" cy="219041"/>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i="1">
                                    <a:solidFill>
                                      <a:schemeClr val="tx1"/>
                                    </a:solidFill>
                                    <a:latin typeface="Cambria Math" charset="0"/>
                                    <a:ea typeface="Frutiger LT Std 45 Light" charset="0"/>
                                    <a:cs typeface="Frutiger LT Std 45 Light" charset="0"/>
                                  </a:rPr>
                                  <m:t>𝐮</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r>
                                  <a:rPr lang="en-US" sz="1200" b="0" i="1" smtClean="0">
                                    <a:solidFill>
                                      <a:schemeClr val="tx1"/>
                                    </a:solidFill>
                                    <a:latin typeface="Cambria Math" charset="0"/>
                                    <a:ea typeface="Frutiger LT Std 45 Light" charset="0"/>
                                    <a:cs typeface="Frutiger LT Std 45 Light" charset="0"/>
                                  </a:rPr>
                                  <m:t>−1</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89" name="Rectangle 88"/>
                    <p:cNvSpPr>
                      <a:spLocks noRot="1" noChangeAspect="1" noMove="1" noResize="1" noEditPoints="1" noAdjustHandles="1" noChangeArrowheads="1" noChangeShapeType="1" noTextEdit="1"/>
                    </p:cNvSpPr>
                    <p:nvPr/>
                  </p:nvSpPr>
                  <p:spPr>
                    <a:xfrm>
                      <a:off x="1190840" y="1552647"/>
                      <a:ext cx="516487" cy="219041"/>
                    </a:xfrm>
                    <a:prstGeom prst="rect">
                      <a:avLst/>
                    </a:prstGeom>
                    <a:blipFill rotWithShape="0">
                      <a:blip r:embed="rId17"/>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894946" y="1502589"/>
                      <a:ext cx="369012" cy="307777"/>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charset="0"/>
                                <a:ea typeface="Frutiger LT Std 45 Light" charset="0"/>
                                <a:cs typeface="Frutiger LT Std 45 Light" charset="0"/>
                              </a:rPr>
                              <m:t>=</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894946" y="1502589"/>
                      <a:ext cx="369012" cy="307777"/>
                    </a:xfrm>
                    <a:prstGeom prst="rect">
                      <a:avLst/>
                    </a:prstGeom>
                    <a:blipFill rotWithShape="0">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p:cNvSpPr/>
                    <p:nvPr/>
                  </p:nvSpPr>
                  <p:spPr>
                    <a:xfrm>
                      <a:off x="1617643" y="1441561"/>
                      <a:ext cx="1302985" cy="3754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ea typeface="Frutiger LT Std 45 Light" charset="0"/>
                                    <a:cs typeface="Frutiger LT Std 45 Light" charset="0"/>
                                  </a:rPr>
                                </m:ctrlPr>
                              </m:sSupPr>
                              <m:e>
                                <m:d>
                                  <m:dPr>
                                    <m:ctrlPr>
                                      <a:rPr lang="en-US" sz="1400" b="0" i="1" smtClean="0">
                                        <a:latin typeface="Cambria Math" charset="0"/>
                                        <a:ea typeface="Frutiger LT Std 45 Light" charset="0"/>
                                        <a:cs typeface="Frutiger LT Std 45 Light" charset="0"/>
                                      </a:rPr>
                                    </m:ctrlPr>
                                  </m:dPr>
                                  <m:e>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𝑏</m:t>
                                        </m:r>
                                      </m:sup>
                                    </m:sSubSup>
                                  </m:e>
                                </m:d>
                              </m:e>
                              <m:sup>
                                <m:r>
                                  <a:rPr lang="en-US" sz="1400" b="0" i="1" smtClean="0">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𝑅𝐸</m:t>
                                </m:r>
                              </m:sub>
                            </m:sSub>
                          </m:oMath>
                        </m:oMathPara>
                      </a14:m>
                      <a:endParaRPr lang="en-US" sz="1400" dirty="0"/>
                    </a:p>
                  </p:txBody>
                </p:sp>
              </mc:Choice>
              <mc:Fallback xmlns="">
                <p:sp>
                  <p:nvSpPr>
                    <p:cNvPr id="91" name="Rectangle 90"/>
                    <p:cNvSpPr>
                      <a:spLocks noRot="1" noChangeAspect="1" noMove="1" noResize="1" noEditPoints="1" noAdjustHandles="1" noChangeArrowheads="1" noChangeShapeType="1" noTextEdit="1"/>
                    </p:cNvSpPr>
                    <p:nvPr/>
                  </p:nvSpPr>
                  <p:spPr>
                    <a:xfrm>
                      <a:off x="1617643" y="1441561"/>
                      <a:ext cx="1302985" cy="375424"/>
                    </a:xfrm>
                    <a:prstGeom prst="rect">
                      <a:avLst/>
                    </a:prstGeom>
                    <a:blipFill rotWithShape="0">
                      <a:blip r:embed="rId19"/>
                      <a:stretch>
                        <a:fillRect t="-53226" b="-8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3302147" y="1509208"/>
                      <a:ext cx="1003288" cy="307777"/>
                    </a:xfrm>
                    <a:prstGeom prst="rect">
                      <a:avLst/>
                    </a:prstGeom>
                  </p:spPr>
                  <p:txBody>
                    <a:bodyPr wrap="none">
                      <a:spAutoFit/>
                    </a:bodyPr>
                    <a:lstStyle/>
                    <a:p>
                      <a14:m>
                        <m:oMath xmlns:m="http://schemas.openxmlformats.org/officeDocument/2006/math">
                          <m:r>
                            <a:rPr lang="en-US" sz="1400" b="0" i="1" smtClean="0">
                              <a:latin typeface="Cambria Math" charset="0"/>
                              <a:ea typeface="Frutiger LT Std 45 Light" charset="0"/>
                              <a:cs typeface="Frutiger LT Std 45 Light" charset="0"/>
                            </a:rPr>
                            <m:t>+ </m:t>
                          </m:r>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𝑅𝐵</m:t>
                              </m:r>
                            </m:sub>
                          </m:sSub>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𝐹𝐵</m:t>
                              </m:r>
                            </m:sub>
                          </m:sSub>
                        </m:oMath>
                      </a14:m>
                      <a:r>
                        <a:rPr lang="en-US" sz="1400" dirty="0" smtClean="0"/>
                        <a:t> </a:t>
                      </a:r>
                      <a:endParaRPr lang="en-US" sz="1400" dirty="0"/>
                    </a:p>
                  </p:txBody>
                </p:sp>
              </mc:Choice>
              <mc:Fallback xmlns="">
                <p:sp>
                  <p:nvSpPr>
                    <p:cNvPr id="92" name="Rectangle 91"/>
                    <p:cNvSpPr>
                      <a:spLocks noRot="1" noChangeAspect="1" noMove="1" noResize="1" noEditPoints="1" noAdjustHandles="1" noChangeArrowheads="1" noChangeShapeType="1" noTextEdit="1"/>
                    </p:cNvSpPr>
                    <p:nvPr/>
                  </p:nvSpPr>
                  <p:spPr>
                    <a:xfrm>
                      <a:off x="3302147" y="1509208"/>
                      <a:ext cx="1003288" cy="307777"/>
                    </a:xfrm>
                    <a:prstGeom prst="rect">
                      <a:avLst/>
                    </a:prstGeom>
                    <a:blipFill rotWithShape="0">
                      <a:blip r:embed="rId20"/>
                      <a:stretch>
                        <a:fillRect t="-84314" b="-10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4773537" y="1509208"/>
                      <a:ext cx="102303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charset="0"/>
                                <a:ea typeface="Frutiger LT Std 45 Light" charset="0"/>
                                <a:cs typeface="Frutiger LT Std 45 Light" charset="0"/>
                              </a:rPr>
                              <m:t>𝑇</m:t>
                            </m:r>
                            <m:sSup>
                              <m:sSupPr>
                                <m:ctrlPr>
                                  <a:rPr lang="en-US" sz="1400" i="1">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𝐹𝐵</m:t>
                                        </m:r>
                                      </m:sub>
                                    </m:sSub>
                                  </m:e>
                                </m:d>
                              </m:e>
                              <m:sup>
                                <m:r>
                                  <a:rPr lang="en-US" sz="1400" i="1">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93" name="Rectangle 92"/>
                    <p:cNvSpPr>
                      <a:spLocks noRot="1" noChangeAspect="1" noMove="1" noResize="1" noEditPoints="1" noAdjustHandles="1" noChangeArrowheads="1" noChangeShapeType="1" noTextEdit="1"/>
                    </p:cNvSpPr>
                    <p:nvPr/>
                  </p:nvSpPr>
                  <p:spPr>
                    <a:xfrm>
                      <a:off x="4773537" y="1509208"/>
                      <a:ext cx="1023037" cy="307777"/>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2814695" y="1552648"/>
                      <a:ext cx="516487" cy="219040"/>
                    </a:xfrm>
                    <a:prstGeom prst="rect">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𝐳</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94" name="Rectangle 93"/>
                    <p:cNvSpPr>
                      <a:spLocks noRot="1" noChangeAspect="1" noMove="1" noResize="1" noEditPoints="1" noAdjustHandles="1" noChangeArrowheads="1" noChangeShapeType="1" noTextEdit="1"/>
                    </p:cNvSpPr>
                    <p:nvPr/>
                  </p:nvSpPr>
                  <p:spPr>
                    <a:xfrm>
                      <a:off x="2814695" y="1552648"/>
                      <a:ext cx="516487" cy="219040"/>
                    </a:xfrm>
                    <a:prstGeom prst="rect">
                      <a:avLst/>
                    </a:prstGeom>
                    <a:blipFill rotWithShape="0">
                      <a:blip r:embed="rId22"/>
                      <a:stretch>
                        <a:fillRect/>
                      </a:stretch>
                    </a:blipFill>
                    <a:ln>
                      <a:solidFill>
                        <a:schemeClr val="accent4">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4195301" y="1552648"/>
                      <a:ext cx="512064" cy="21904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95" name="Rectangle 94"/>
                    <p:cNvSpPr>
                      <a:spLocks noRot="1" noChangeAspect="1" noMove="1" noResize="1" noEditPoints="1" noAdjustHandles="1" noChangeArrowheads="1" noChangeShapeType="1" noTextEdit="1"/>
                    </p:cNvSpPr>
                    <p:nvPr/>
                  </p:nvSpPr>
                  <p:spPr>
                    <a:xfrm>
                      <a:off x="4195301" y="1552648"/>
                      <a:ext cx="512064" cy="219040"/>
                    </a:xfrm>
                    <a:prstGeom prst="rect">
                      <a:avLst/>
                    </a:prstGeom>
                    <a:blipFill rotWithShape="0">
                      <a:blip r:embed="rId23"/>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grpSp>
          <p:nvGrpSpPr>
            <p:cNvPr id="96" name="Group 95"/>
            <p:cNvGrpSpPr/>
            <p:nvPr/>
          </p:nvGrpSpPr>
          <p:grpSpPr>
            <a:xfrm>
              <a:off x="453841" y="4654177"/>
              <a:ext cx="7876957" cy="417044"/>
              <a:chOff x="594296" y="1555012"/>
              <a:chExt cx="7876957" cy="417044"/>
            </a:xfrm>
          </p:grpSpPr>
          <mc:AlternateContent xmlns:mc="http://schemas.openxmlformats.org/markup-compatibility/2006" xmlns:a14="http://schemas.microsoft.com/office/drawing/2010/main">
            <mc:Choice Requires="a14">
              <p:sp>
                <p:nvSpPr>
                  <p:cNvPr id="106" name="Rectangle 105"/>
                  <p:cNvSpPr/>
                  <p:nvPr/>
                </p:nvSpPr>
                <p:spPr>
                  <a:xfrm>
                    <a:off x="6079310" y="1666099"/>
                    <a:ext cx="512064" cy="21904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06" name="Rectangle 105"/>
                  <p:cNvSpPr>
                    <a:spLocks noRot="1" noChangeAspect="1" noMove="1" noResize="1" noEditPoints="1" noAdjustHandles="1" noChangeArrowheads="1" noChangeShapeType="1" noTextEdit="1"/>
                  </p:cNvSpPr>
                  <p:nvPr/>
                </p:nvSpPr>
                <p:spPr>
                  <a:xfrm>
                    <a:off x="6079310" y="1666099"/>
                    <a:ext cx="512064" cy="219040"/>
                  </a:xfrm>
                  <a:prstGeom prst="rect">
                    <a:avLst/>
                  </a:prstGeom>
                  <a:blipFill rotWithShape="0">
                    <a:blip r:embed="rId24"/>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p:cNvSpPr/>
                  <p:nvPr/>
                </p:nvSpPr>
                <p:spPr>
                  <a:xfrm>
                    <a:off x="1617643" y="1555012"/>
                    <a:ext cx="845873" cy="3754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ea typeface="Frutiger LT Std 45 Light" charset="0"/>
                                  <a:cs typeface="Frutiger LT Std 45 Light" charset="0"/>
                                </a:rPr>
                              </m:ctrlPr>
                            </m:sSupPr>
                            <m:e>
                              <m:d>
                                <m:dPr>
                                  <m:ctrlPr>
                                    <a:rPr lang="en-US" sz="1400" b="0" i="1" smtClean="0">
                                      <a:latin typeface="Cambria Math" charset="0"/>
                                      <a:ea typeface="Frutiger LT Std 45 Light" charset="0"/>
                                      <a:cs typeface="Frutiger LT Std 45 Light" charset="0"/>
                                    </a:rPr>
                                  </m:ctrlPr>
                                </m:dPr>
                                <m:e>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m:t>
                                      </m:r>
                                    </m:sub>
                                    <m:sup>
                                      <m:r>
                                        <a:rPr lang="en-US" sz="1400" i="1">
                                          <a:latin typeface="Cambria Math" charset="0"/>
                                          <a:ea typeface="Frutiger LT Std 45 Light" charset="0"/>
                                          <a:cs typeface="Frutiger LT Std 45 Light" charset="0"/>
                                        </a:rPr>
                                        <m:t>𝑏</m:t>
                                      </m:r>
                                    </m:sup>
                                  </m:sSubSup>
                                </m:e>
                              </m:d>
                            </m:e>
                            <m:sup>
                              <m:r>
                                <a:rPr lang="en-US" sz="1400" b="0" i="1" smtClean="0">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97" name="Rectangle 96"/>
                  <p:cNvSpPr>
                    <a:spLocks noRot="1" noChangeAspect="1" noMove="1" noResize="1" noEditPoints="1" noAdjustHandles="1" noChangeArrowheads="1" noChangeShapeType="1" noTextEdit="1"/>
                  </p:cNvSpPr>
                  <p:nvPr/>
                </p:nvSpPr>
                <p:spPr>
                  <a:xfrm>
                    <a:off x="1617643" y="1555012"/>
                    <a:ext cx="845873" cy="375424"/>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p:cNvSpPr/>
                  <p:nvPr/>
                </p:nvSpPr>
                <p:spPr>
                  <a:xfrm>
                    <a:off x="4153373" y="1571946"/>
                    <a:ext cx="27555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charset="0"/>
                                </a:rPr>
                              </m:ctrlPr>
                            </m:dPr>
                            <m:e>
                              <m:r>
                                <a:rPr lang="en-US" sz="2000" b="0" i="1" smtClean="0">
                                  <a:latin typeface="Cambria Math" charset="0"/>
                                </a:rPr>
                                <m:t>                                         </m:t>
                              </m:r>
                            </m:e>
                          </m:d>
                        </m:oMath>
                      </m:oMathPara>
                    </a14:m>
                    <a:endParaRPr lang="en-US" sz="1400" dirty="0"/>
                  </a:p>
                </p:txBody>
              </p:sp>
            </mc:Choice>
            <mc:Fallback xmlns="">
              <p:sp>
                <p:nvSpPr>
                  <p:cNvPr id="98" name="Rectangle 97"/>
                  <p:cNvSpPr>
                    <a:spLocks noRot="1" noChangeAspect="1" noMove="1" noResize="1" noEditPoints="1" noAdjustHandles="1" noChangeArrowheads="1" noChangeShapeType="1" noTextEdit="1"/>
                  </p:cNvSpPr>
                  <p:nvPr/>
                </p:nvSpPr>
                <p:spPr>
                  <a:xfrm>
                    <a:off x="4153373" y="1571946"/>
                    <a:ext cx="2755562" cy="400110"/>
                  </a:xfrm>
                  <a:prstGeom prst="rect">
                    <a:avLst/>
                  </a:prstGeom>
                  <a:blipFill rotWithShape="0">
                    <a:blip r:embed="rId26"/>
                    <a:stretch>
                      <a:fillRect t="-98485" b="-1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Rectangle 98"/>
                  <p:cNvSpPr/>
                  <p:nvPr/>
                </p:nvSpPr>
                <p:spPr>
                  <a:xfrm>
                    <a:off x="4713067" y="1666099"/>
                    <a:ext cx="516487" cy="219040"/>
                  </a:xfrm>
                  <a:prstGeom prst="rect">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𝐳</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99" name="Rectangle 98"/>
                  <p:cNvSpPr>
                    <a:spLocks noRot="1" noChangeAspect="1" noMove="1" noResize="1" noEditPoints="1" noAdjustHandles="1" noChangeArrowheads="1" noChangeShapeType="1" noTextEdit="1"/>
                  </p:cNvSpPr>
                  <p:nvPr/>
                </p:nvSpPr>
                <p:spPr>
                  <a:xfrm>
                    <a:off x="4713067" y="1666099"/>
                    <a:ext cx="516487" cy="219040"/>
                  </a:xfrm>
                  <a:prstGeom prst="rect">
                    <a:avLst/>
                  </a:prstGeom>
                  <a:blipFill rotWithShape="0">
                    <a:blip r:embed="rId27"/>
                    <a:stretch>
                      <a:fillRect/>
                    </a:stretch>
                  </a:blipFill>
                  <a:ln>
                    <a:solidFill>
                      <a:schemeClr val="accent4">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99"/>
                  <p:cNvSpPr/>
                  <p:nvPr/>
                </p:nvSpPr>
                <p:spPr>
                  <a:xfrm>
                    <a:off x="594296" y="1666098"/>
                    <a:ext cx="352768" cy="219041"/>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b="1" i="0" smtClean="0">
                                  <a:solidFill>
                                    <a:schemeClr val="tx1"/>
                                  </a:solidFill>
                                  <a:latin typeface="Cambria Math" charset="0"/>
                                  <a:ea typeface="Frutiger LT Std 45 Light" charset="0"/>
                                  <a:cs typeface="Frutiger LT Std 45 Light" charset="0"/>
                                </a:rPr>
                                <m:t>𝐯</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00" name="Rectangle 99"/>
                  <p:cNvSpPr>
                    <a:spLocks noRot="1" noChangeAspect="1" noMove="1" noResize="1" noEditPoints="1" noAdjustHandles="1" noChangeArrowheads="1" noChangeShapeType="1" noTextEdit="1"/>
                  </p:cNvSpPr>
                  <p:nvPr/>
                </p:nvSpPr>
                <p:spPr>
                  <a:xfrm>
                    <a:off x="594296" y="1666098"/>
                    <a:ext cx="352768" cy="219041"/>
                  </a:xfrm>
                  <a:prstGeom prst="rect">
                    <a:avLst/>
                  </a:prstGeom>
                  <a:blipFill rotWithShape="0">
                    <a:blip r:embed="rId28"/>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p:cNvSpPr/>
                  <p:nvPr/>
                </p:nvSpPr>
                <p:spPr>
                  <a:xfrm>
                    <a:off x="1190840" y="1666098"/>
                    <a:ext cx="516487" cy="219041"/>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b="1" i="0" smtClean="0">
                                  <a:solidFill>
                                    <a:schemeClr val="tx1"/>
                                  </a:solidFill>
                                  <a:latin typeface="Cambria Math" charset="0"/>
                                  <a:ea typeface="Frutiger LT Std 45 Light" charset="0"/>
                                  <a:cs typeface="Frutiger LT Std 45 Light" charset="0"/>
                                </a:rPr>
                                <m:t>𝐯</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r>
                                <a:rPr lang="en-US" sz="1200" b="0" i="1" smtClean="0">
                                  <a:solidFill>
                                    <a:schemeClr val="tx1"/>
                                  </a:solidFill>
                                  <a:latin typeface="Cambria Math" charset="0"/>
                                  <a:ea typeface="Frutiger LT Std 45 Light" charset="0"/>
                                  <a:cs typeface="Frutiger LT Std 45 Light" charset="0"/>
                                </a:rPr>
                                <m:t>+1</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01" name="Rectangle 100"/>
                  <p:cNvSpPr>
                    <a:spLocks noRot="1" noChangeAspect="1" noMove="1" noResize="1" noEditPoints="1" noAdjustHandles="1" noChangeArrowheads="1" noChangeShapeType="1" noTextEdit="1"/>
                  </p:cNvSpPr>
                  <p:nvPr/>
                </p:nvSpPr>
                <p:spPr>
                  <a:xfrm>
                    <a:off x="1190840" y="1666098"/>
                    <a:ext cx="516487" cy="219041"/>
                  </a:xfrm>
                  <a:prstGeom prst="rect">
                    <a:avLst/>
                  </a:prstGeom>
                  <a:blipFill rotWithShape="0">
                    <a:blip r:embed="rId29"/>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894946" y="1610724"/>
                    <a:ext cx="369012" cy="307777"/>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894946" y="1610724"/>
                    <a:ext cx="369012" cy="307777"/>
                  </a:xfrm>
                  <a:prstGeom prst="rect">
                    <a:avLst/>
                  </a:prstGeom>
                  <a:blipFill rotWithShape="0">
                    <a:blip r:embed="rId3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5193944" y="1622659"/>
                    <a:ext cx="999633" cy="307777"/>
                  </a:xfrm>
                  <a:prstGeom prst="rect">
                    <a:avLst/>
                  </a:prstGeom>
                </p:spPr>
                <p:txBody>
                  <a:bodyPr wrap="none">
                    <a:spAutoFit/>
                  </a:bodyPr>
                  <a:lstStyle/>
                  <a:p>
                    <a14:m>
                      <m:oMath xmlns:m="http://schemas.openxmlformats.org/officeDocument/2006/math">
                        <m:r>
                          <a:rPr lang="en-US" sz="1400" b="0" i="1" smtClean="0">
                            <a:latin typeface="Cambria Math" charset="0"/>
                            <a:ea typeface="Frutiger LT Std 45 Light" charset="0"/>
                            <a:cs typeface="Frutiger LT Std 45 Light" charset="0"/>
                          </a:rPr>
                          <m:t>+ </m:t>
                        </m:r>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𝑅𝐵</m:t>
                            </m:r>
                          </m:sub>
                        </m:sSub>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𝐹𝑃</m:t>
                            </m:r>
                          </m:sub>
                        </m:sSub>
                      </m:oMath>
                    </a14:m>
                    <a:r>
                      <a:rPr lang="en-US" sz="1400" dirty="0" smtClean="0"/>
                      <a:t> </a:t>
                    </a:r>
                    <a:endParaRPr lang="en-US" sz="1400" dirty="0"/>
                  </a:p>
                </p:txBody>
              </p:sp>
            </mc:Choice>
            <mc:Fallback xmlns="">
              <p:sp>
                <p:nvSpPr>
                  <p:cNvPr id="103" name="Rectangle 102"/>
                  <p:cNvSpPr>
                    <a:spLocks noRot="1" noChangeAspect="1" noMove="1" noResize="1" noEditPoints="1" noAdjustHandles="1" noChangeArrowheads="1" noChangeShapeType="1" noTextEdit="1"/>
                  </p:cNvSpPr>
                  <p:nvPr/>
                </p:nvSpPr>
                <p:spPr>
                  <a:xfrm>
                    <a:off x="5193944" y="1622659"/>
                    <a:ext cx="999633" cy="307777"/>
                  </a:xfrm>
                  <a:prstGeom prst="rect">
                    <a:avLst/>
                  </a:prstGeom>
                  <a:blipFill rotWithShape="0">
                    <a:blip r:embed="rId31"/>
                    <a:stretch>
                      <a:fillRect t="-84314" b="-10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4253990" y="1630852"/>
                    <a:ext cx="575542" cy="307777"/>
                  </a:xfrm>
                  <a:prstGeom prst="rect">
                    <a:avLst/>
                  </a:prstGeom>
                  <a:noFill/>
                  <a:ln>
                    <a:noFill/>
                  </a:ln>
                </p:spPr>
                <p:txBody>
                  <a:bodyPr wrap="none" rtlCol="0" anchor="ctr">
                    <a:spAutoFit/>
                  </a:bodyPr>
                  <a:lstStyle/>
                  <a:p>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𝑅𝐸</m:t>
                            </m:r>
                          </m:sub>
                        </m:sSub>
                      </m:oMath>
                    </a14:m>
                    <a:r>
                      <a:rPr lang="en-US" sz="1400" dirty="0" smtClean="0">
                        <a:latin typeface="Frutiger LT Std 45 Light" charset="0"/>
                        <a:ea typeface="Frutiger LT Std 45 Light" charset="0"/>
                        <a:cs typeface="Frutiger LT Std 45 Light" charset="0"/>
                      </a:rPr>
                      <a:t> </a:t>
                    </a:r>
                    <a:endParaRPr lang="en-US" sz="1400" dirty="0">
                      <a:latin typeface="Frutiger LT Std 45 Light" charset="0"/>
                      <a:ea typeface="Frutiger LT Std 45 Light" charset="0"/>
                      <a:cs typeface="Frutiger LT Std 45 Light" charset="0"/>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4253990" y="1630852"/>
                    <a:ext cx="575542" cy="307777"/>
                  </a:xfrm>
                  <a:prstGeom prst="rect">
                    <a:avLst/>
                  </a:prstGeom>
                  <a:blipFill rotWithShape="0">
                    <a:blip r:embed="rId32"/>
                    <a:stretch>
                      <a:fillRect t="-86000" b="-1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Rectangle 104"/>
                  <p:cNvSpPr/>
                  <p:nvPr/>
                </p:nvSpPr>
                <p:spPr>
                  <a:xfrm>
                    <a:off x="2418847" y="1666098"/>
                    <a:ext cx="516487" cy="219041"/>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i="1">
                                  <a:solidFill>
                                    <a:schemeClr val="tx1"/>
                                  </a:solidFill>
                                  <a:latin typeface="Cambria Math" charset="0"/>
                                  <a:ea typeface="Frutiger LT Std 45 Light" charset="0"/>
                                  <a:cs typeface="Frutiger LT Std 45 Light" charset="0"/>
                                </a:rPr>
                                <m:t>𝐮</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r>
                                <a:rPr lang="en-US" sz="1200" b="0" i="1" smtClean="0">
                                  <a:solidFill>
                                    <a:schemeClr val="tx1"/>
                                  </a:solidFill>
                                  <a:latin typeface="Cambria Math" charset="0"/>
                                  <a:ea typeface="Frutiger LT Std 45 Light" charset="0"/>
                                  <a:cs typeface="Frutiger LT Std 45 Light" charset="0"/>
                                </a:rPr>
                                <m:t>−1</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05" name="Rectangle 104"/>
                  <p:cNvSpPr>
                    <a:spLocks noRot="1" noChangeAspect="1" noMove="1" noResize="1" noEditPoints="1" noAdjustHandles="1" noChangeArrowheads="1" noChangeShapeType="1" noTextEdit="1"/>
                  </p:cNvSpPr>
                  <p:nvPr/>
                </p:nvSpPr>
                <p:spPr>
                  <a:xfrm>
                    <a:off x="2418847" y="1666098"/>
                    <a:ext cx="516487" cy="219041"/>
                  </a:xfrm>
                  <a:prstGeom prst="rect">
                    <a:avLst/>
                  </a:prstGeom>
                  <a:blipFill rotWithShape="0">
                    <a:blip r:embed="rId3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Rectangle 106"/>
                  <p:cNvSpPr/>
                  <p:nvPr/>
                </p:nvSpPr>
                <p:spPr>
                  <a:xfrm>
                    <a:off x="6659362" y="1621507"/>
                    <a:ext cx="150650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r>
                                    <a:rPr lang="en-US" sz="1400" i="1">
                                      <a:latin typeface="Cambria Math" charset="0"/>
                                      <a:ea typeface="Frutiger LT Std 45 Light" charset="0"/>
                                      <a:cs typeface="Frutiger LT Std 45 Light" charset="0"/>
                                    </a:rPr>
                                    <m:t>𝐻</m:t>
                                  </m:r>
                                  <m:d>
                                    <m:dPr>
                                      <m:ctrlPr>
                                        <a:rPr lang="en-US" sz="1400" i="1">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𝑅𝐵</m:t>
                                          </m:r>
                                        </m:sub>
                                      </m:sSub>
                                    </m:e>
                                  </m:d>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r>
                                        <a:rPr lang="en-US" sz="1400" b="0" i="1" smtClean="0">
                                          <a:latin typeface="Cambria Math" charset="0"/>
                                          <a:ea typeface="Frutiger LT Std 45 Light" charset="0"/>
                                          <a:cs typeface="Frutiger LT Std 45 Light" charset="0"/>
                                        </a:rPr>
                                        <m:t>𝐵</m:t>
                                      </m:r>
                                    </m:sub>
                                  </m:sSub>
                                </m:e>
                              </m:d>
                            </m:e>
                            <m:sup>
                              <m:r>
                                <a:rPr lang="en-US" sz="1400" i="1">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107" name="Rectangle 106"/>
                  <p:cNvSpPr>
                    <a:spLocks noRot="1" noChangeAspect="1" noMove="1" noResize="1" noEditPoints="1" noAdjustHandles="1" noChangeArrowheads="1" noChangeShapeType="1" noTextEdit="1"/>
                  </p:cNvSpPr>
                  <p:nvPr/>
                </p:nvSpPr>
                <p:spPr>
                  <a:xfrm>
                    <a:off x="6659362" y="1621507"/>
                    <a:ext cx="1506503" cy="307777"/>
                  </a:xfrm>
                  <a:prstGeom prst="rect">
                    <a:avLst/>
                  </a:prstGeom>
                  <a:blipFill rotWithShape="0">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8114637" y="1643098"/>
                    <a:ext cx="356616" cy="265040"/>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𝐯</m:t>
                                      </m:r>
                                    </m:e>
                                  </m:acc>
                                </m:e>
                              </m:acc>
                            </m:e>
                            <m:sub>
                              <m:r>
                                <a:rPr lang="en-US" sz="1200" i="1">
                                  <a:solidFill>
                                    <a:schemeClr val="tx1"/>
                                  </a:solidFill>
                                  <a:latin typeface="Cambria Math" charset="0"/>
                                  <a:ea typeface="Frutiger LT Std 45 Light" charset="0"/>
                                  <a:cs typeface="Frutiger LT Std 45 Light" charset="0"/>
                                </a:rPr>
                                <m:t>𝑚</m:t>
                              </m:r>
                              <m:r>
                                <a:rPr lang="en-US" sz="1200" i="1">
                                  <a:solidFill>
                                    <a:schemeClr val="tx1"/>
                                  </a:solidFill>
                                  <a:latin typeface="Cambria Math" charset="0"/>
                                  <a:ea typeface="Frutiger LT Std 45 Light" charset="0"/>
                                  <a:cs typeface="Frutiger LT Std 45 Light" charset="0"/>
                                </a:rPr>
                                <m:t>,</m:t>
                              </m:r>
                              <m:r>
                                <a:rPr lang="en-US" sz="1200" i="1">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8114637" y="1643098"/>
                    <a:ext cx="356616" cy="265040"/>
                  </a:xfrm>
                  <a:prstGeom prst="rect">
                    <a:avLst/>
                  </a:prstGeom>
                  <a:blipFill rotWithShape="0">
                    <a:blip r:embed="rId35"/>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2880001" y="1618112"/>
                    <a:ext cx="150284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r>
                                    <a:rPr lang="en-US" sz="1400" i="1">
                                      <a:latin typeface="Cambria Math" charset="0"/>
                                      <a:ea typeface="Frutiger LT Std 45 Light" charset="0"/>
                                      <a:cs typeface="Frutiger LT Std 45 Light" charset="0"/>
                                    </a:rPr>
                                    <m:t>𝐻</m:t>
                                  </m:r>
                                  <m:d>
                                    <m:dPr>
                                      <m:ctrlPr>
                                        <a:rPr lang="en-US" sz="1400" i="1">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𝑅𝐵</m:t>
                                          </m:r>
                                        </m:sub>
                                      </m:sSub>
                                    </m:e>
                                  </m:d>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r>
                                        <a:rPr lang="en-US" sz="1400" b="0" i="1" smtClean="0">
                                          <a:latin typeface="Cambria Math" charset="0"/>
                                          <a:ea typeface="Frutiger LT Std 45 Light" charset="0"/>
                                          <a:cs typeface="Frutiger LT Std 45 Light" charset="0"/>
                                        </a:rPr>
                                        <m:t>𝑃</m:t>
                                      </m:r>
                                    </m:sub>
                                  </m:sSub>
                                </m:e>
                              </m:d>
                            </m:e>
                            <m:sup>
                              <m:r>
                                <a:rPr lang="en-US" sz="1400" i="1">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109" name="Rectangle 108"/>
                  <p:cNvSpPr>
                    <a:spLocks noRot="1" noChangeAspect="1" noMove="1" noResize="1" noEditPoints="1" noAdjustHandles="1" noChangeArrowheads="1" noChangeShapeType="1" noTextEdit="1"/>
                  </p:cNvSpPr>
                  <p:nvPr/>
                </p:nvSpPr>
                <p:spPr>
                  <a:xfrm>
                    <a:off x="2880001" y="1618112"/>
                    <a:ext cx="1502847" cy="307777"/>
                  </a:xfrm>
                  <a:prstGeom prst="rect">
                    <a:avLst/>
                  </a:prstGeom>
                  <a:blipFill rotWithShape="0">
                    <a:blip r:embed="rId36"/>
                    <a:stretch>
                      <a:fillRect/>
                    </a:stretch>
                  </a:blipFill>
                </p:spPr>
                <p:txBody>
                  <a:bodyPr/>
                  <a:lstStyle/>
                  <a:p>
                    <a:r>
                      <a:rPr lang="en-US">
                        <a:noFill/>
                      </a:rPr>
                      <a:t> </a:t>
                    </a:r>
                  </a:p>
                </p:txBody>
              </p:sp>
            </mc:Fallback>
          </mc:AlternateContent>
        </p:grpSp>
      </p:grpSp>
      <p:grpSp>
        <p:nvGrpSpPr>
          <p:cNvPr id="3" name="Group 2"/>
          <p:cNvGrpSpPr/>
          <p:nvPr/>
        </p:nvGrpSpPr>
        <p:grpSpPr>
          <a:xfrm>
            <a:off x="453841" y="4157981"/>
            <a:ext cx="4076503" cy="1006703"/>
            <a:chOff x="453841" y="4022898"/>
            <a:chExt cx="4076503" cy="1006703"/>
          </a:xfrm>
        </p:grpSpPr>
        <p:grpSp>
          <p:nvGrpSpPr>
            <p:cNvPr id="167" name="Group 166"/>
            <p:cNvGrpSpPr/>
            <p:nvPr/>
          </p:nvGrpSpPr>
          <p:grpSpPr>
            <a:xfrm>
              <a:off x="453841" y="4654177"/>
              <a:ext cx="4076503" cy="375424"/>
              <a:chOff x="453841" y="4579466"/>
              <a:chExt cx="4076503" cy="375424"/>
            </a:xfrm>
          </p:grpSpPr>
          <mc:AlternateContent xmlns:mc="http://schemas.openxmlformats.org/markup-compatibility/2006" xmlns:a14="http://schemas.microsoft.com/office/drawing/2010/main">
            <mc:Choice Requires="a14">
              <p:sp>
                <p:nvSpPr>
                  <p:cNvPr id="153" name="Rectangle 152"/>
                  <p:cNvSpPr/>
                  <p:nvPr/>
                </p:nvSpPr>
                <p:spPr>
                  <a:xfrm>
                    <a:off x="1477188" y="4579466"/>
                    <a:ext cx="845873" cy="3754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ea typeface="Frutiger LT Std 45 Light" charset="0"/>
                                  <a:cs typeface="Frutiger LT Std 45 Light" charset="0"/>
                                </a:rPr>
                              </m:ctrlPr>
                            </m:sSupPr>
                            <m:e>
                              <m:d>
                                <m:dPr>
                                  <m:ctrlPr>
                                    <a:rPr lang="en-US" sz="1400" b="0" i="1" smtClean="0">
                                      <a:latin typeface="Cambria Math" charset="0"/>
                                      <a:ea typeface="Frutiger LT Std 45 Light" charset="0"/>
                                      <a:cs typeface="Frutiger LT Std 45 Light" charset="0"/>
                                    </a:rPr>
                                  </m:ctrlPr>
                                </m:dPr>
                                <m:e>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m:t>
                                      </m:r>
                                    </m:sub>
                                    <m:sup>
                                      <m:r>
                                        <a:rPr lang="en-US" sz="1400" i="1">
                                          <a:latin typeface="Cambria Math" charset="0"/>
                                          <a:ea typeface="Frutiger LT Std 45 Light" charset="0"/>
                                          <a:cs typeface="Frutiger LT Std 45 Light" charset="0"/>
                                        </a:rPr>
                                        <m:t>𝑏</m:t>
                                      </m:r>
                                    </m:sup>
                                  </m:sSubSup>
                                </m:e>
                              </m:d>
                            </m:e>
                            <m:sup>
                              <m:r>
                                <a:rPr lang="en-US" sz="1400" b="0" i="1" smtClean="0">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153" name="Rectangle 152"/>
                  <p:cNvSpPr>
                    <a:spLocks noRot="1" noChangeAspect="1" noMove="1" noResize="1" noEditPoints="1" noAdjustHandles="1" noChangeArrowheads="1" noChangeShapeType="1" noTextEdit="1"/>
                  </p:cNvSpPr>
                  <p:nvPr/>
                </p:nvSpPr>
                <p:spPr>
                  <a:xfrm>
                    <a:off x="1477188" y="4579466"/>
                    <a:ext cx="845873" cy="375424"/>
                  </a:xfrm>
                  <a:prstGeom prst="rect">
                    <a:avLst/>
                  </a:prstGeom>
                  <a:blipFill rotWithShape="0">
                    <a:blip r:embed="rId6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Rectangle 155"/>
                  <p:cNvSpPr/>
                  <p:nvPr/>
                </p:nvSpPr>
                <p:spPr>
                  <a:xfrm>
                    <a:off x="453841" y="4690552"/>
                    <a:ext cx="352768" cy="219041"/>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b="1" i="0" smtClean="0">
                                  <a:solidFill>
                                    <a:schemeClr val="tx1"/>
                                  </a:solidFill>
                                  <a:latin typeface="Cambria Math" charset="0"/>
                                  <a:ea typeface="Frutiger LT Std 45 Light" charset="0"/>
                                  <a:cs typeface="Frutiger LT Std 45 Light" charset="0"/>
                                </a:rPr>
                                <m:t>𝐯</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56" name="Rectangle 155"/>
                  <p:cNvSpPr>
                    <a:spLocks noRot="1" noChangeAspect="1" noMove="1" noResize="1" noEditPoints="1" noAdjustHandles="1" noChangeArrowheads="1" noChangeShapeType="1" noTextEdit="1"/>
                  </p:cNvSpPr>
                  <p:nvPr/>
                </p:nvSpPr>
                <p:spPr>
                  <a:xfrm>
                    <a:off x="453841" y="4690552"/>
                    <a:ext cx="352768" cy="219041"/>
                  </a:xfrm>
                  <a:prstGeom prst="rect">
                    <a:avLst/>
                  </a:prstGeom>
                  <a:blipFill rotWithShape="0">
                    <a:blip r:embed="rId62"/>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Rectangle 156"/>
                  <p:cNvSpPr/>
                  <p:nvPr/>
                </p:nvSpPr>
                <p:spPr>
                  <a:xfrm>
                    <a:off x="1050385" y="4690552"/>
                    <a:ext cx="516487" cy="219041"/>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b="1" i="0" smtClean="0">
                                  <a:solidFill>
                                    <a:schemeClr val="tx1"/>
                                  </a:solidFill>
                                  <a:latin typeface="Cambria Math" charset="0"/>
                                  <a:ea typeface="Frutiger LT Std 45 Light" charset="0"/>
                                  <a:cs typeface="Frutiger LT Std 45 Light" charset="0"/>
                                </a:rPr>
                                <m:t>𝐯</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r>
                                <a:rPr lang="en-US" sz="1200" b="0" i="1" smtClean="0">
                                  <a:solidFill>
                                    <a:schemeClr val="tx1"/>
                                  </a:solidFill>
                                  <a:latin typeface="Cambria Math" charset="0"/>
                                  <a:ea typeface="Frutiger LT Std 45 Light" charset="0"/>
                                  <a:cs typeface="Frutiger LT Std 45 Light" charset="0"/>
                                </a:rPr>
                                <m:t>+1</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57" name="Rectangle 156"/>
                  <p:cNvSpPr>
                    <a:spLocks noRot="1" noChangeAspect="1" noMove="1" noResize="1" noEditPoints="1" noAdjustHandles="1" noChangeArrowheads="1" noChangeShapeType="1" noTextEdit="1"/>
                  </p:cNvSpPr>
                  <p:nvPr/>
                </p:nvSpPr>
                <p:spPr>
                  <a:xfrm>
                    <a:off x="1050385" y="4690552"/>
                    <a:ext cx="516487" cy="219041"/>
                  </a:xfrm>
                  <a:prstGeom prst="rect">
                    <a:avLst/>
                  </a:prstGeom>
                  <a:blipFill rotWithShape="0">
                    <a:blip r:embed="rId63"/>
                    <a:stretch>
                      <a:fillRect/>
                    </a:stretch>
                  </a:blipFill>
                  <a:ln>
                    <a:solidFill>
                      <a:schemeClr val="accent6">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TextBox 157"/>
                  <p:cNvSpPr txBox="1"/>
                  <p:nvPr/>
                </p:nvSpPr>
                <p:spPr>
                  <a:xfrm>
                    <a:off x="754491" y="4635178"/>
                    <a:ext cx="369012" cy="307777"/>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158" name="TextBox 157"/>
                  <p:cNvSpPr txBox="1">
                    <a:spLocks noRot="1" noChangeAspect="1" noMove="1" noResize="1" noEditPoints="1" noAdjustHandles="1" noChangeArrowheads="1" noChangeShapeType="1" noTextEdit="1"/>
                  </p:cNvSpPr>
                  <p:nvPr/>
                </p:nvSpPr>
                <p:spPr>
                  <a:xfrm>
                    <a:off x="754491" y="4635178"/>
                    <a:ext cx="369012" cy="307777"/>
                  </a:xfrm>
                  <a:prstGeom prst="rect">
                    <a:avLst/>
                  </a:prstGeom>
                  <a:blipFill rotWithShape="0">
                    <a:blip r:embed="rId6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160"/>
                  <p:cNvSpPr/>
                  <p:nvPr/>
                </p:nvSpPr>
                <p:spPr>
                  <a:xfrm>
                    <a:off x="2278392" y="4690552"/>
                    <a:ext cx="516487" cy="219041"/>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i="1">
                                  <a:solidFill>
                                    <a:schemeClr val="tx1"/>
                                  </a:solidFill>
                                  <a:latin typeface="Cambria Math" charset="0"/>
                                  <a:ea typeface="Frutiger LT Std 45 Light" charset="0"/>
                                  <a:cs typeface="Frutiger LT Std 45 Light" charset="0"/>
                                </a:rPr>
                                <m:t>𝐮</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r>
                                <a:rPr lang="en-US" sz="1200" b="0" i="1" smtClean="0">
                                  <a:solidFill>
                                    <a:schemeClr val="tx1"/>
                                  </a:solidFill>
                                  <a:latin typeface="Cambria Math" charset="0"/>
                                  <a:ea typeface="Frutiger LT Std 45 Light" charset="0"/>
                                  <a:cs typeface="Frutiger LT Std 45 Light" charset="0"/>
                                </a:rPr>
                                <m:t>−1</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61" name="Rectangle 160"/>
                  <p:cNvSpPr>
                    <a:spLocks noRot="1" noChangeAspect="1" noMove="1" noResize="1" noEditPoints="1" noAdjustHandles="1" noChangeArrowheads="1" noChangeShapeType="1" noTextEdit="1"/>
                  </p:cNvSpPr>
                  <p:nvPr/>
                </p:nvSpPr>
                <p:spPr>
                  <a:xfrm>
                    <a:off x="2278392" y="4690552"/>
                    <a:ext cx="516487" cy="219041"/>
                  </a:xfrm>
                  <a:prstGeom prst="rect">
                    <a:avLst/>
                  </a:prstGeom>
                  <a:blipFill rotWithShape="0">
                    <a:blip r:embed="rId65"/>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ectangle 164"/>
                  <p:cNvSpPr/>
                  <p:nvPr/>
                </p:nvSpPr>
                <p:spPr>
                  <a:xfrm>
                    <a:off x="2739546" y="4642566"/>
                    <a:ext cx="150284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r>
                                    <a:rPr lang="en-US" sz="1400" i="1">
                                      <a:latin typeface="Cambria Math" charset="0"/>
                                      <a:ea typeface="Frutiger LT Std 45 Light" charset="0"/>
                                      <a:cs typeface="Frutiger LT Std 45 Light" charset="0"/>
                                    </a:rPr>
                                    <m:t>𝐻</m:t>
                                  </m:r>
                                  <m:d>
                                    <m:dPr>
                                      <m:ctrlPr>
                                        <a:rPr lang="en-US" sz="1400" i="1">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𝑅𝐵</m:t>
                                          </m:r>
                                        </m:sub>
                                      </m:sSub>
                                    </m:e>
                                  </m:d>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r>
                                        <a:rPr lang="en-US" sz="1400" b="0" i="1" smtClean="0">
                                          <a:latin typeface="Cambria Math" charset="0"/>
                                          <a:ea typeface="Frutiger LT Std 45 Light" charset="0"/>
                                          <a:cs typeface="Frutiger LT Std 45 Light" charset="0"/>
                                        </a:rPr>
                                        <m:t>𝑃</m:t>
                                      </m:r>
                                    </m:sub>
                                  </m:sSub>
                                </m:e>
                              </m:d>
                            </m:e>
                            <m:sup>
                              <m:r>
                                <a:rPr lang="en-US" sz="1400" i="1">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165" name="Rectangle 164"/>
                  <p:cNvSpPr>
                    <a:spLocks noRot="1" noChangeAspect="1" noMove="1" noResize="1" noEditPoints="1" noAdjustHandles="1" noChangeArrowheads="1" noChangeShapeType="1" noTextEdit="1"/>
                  </p:cNvSpPr>
                  <p:nvPr/>
                </p:nvSpPr>
                <p:spPr>
                  <a:xfrm>
                    <a:off x="2739546" y="4642566"/>
                    <a:ext cx="1502847" cy="307777"/>
                  </a:xfrm>
                  <a:prstGeom prst="rect">
                    <a:avLst/>
                  </a:prstGeom>
                  <a:blipFill rotWithShape="0">
                    <a:blip r:embed="rId6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Rectangle 165"/>
                  <p:cNvSpPr/>
                  <p:nvPr/>
                </p:nvSpPr>
                <p:spPr>
                  <a:xfrm>
                    <a:off x="4177576" y="4690552"/>
                    <a:ext cx="352768" cy="219041"/>
                  </a:xfrm>
                  <a:prstGeom prst="rect">
                    <a:avLst/>
                  </a:prstGeom>
                  <a:solidFill>
                    <a:schemeClr val="bg1"/>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smtClean="0">
                                      <a:solidFill>
                                        <a:schemeClr val="tx1"/>
                                      </a:solidFill>
                                      <a:latin typeface="Cambria Math" charset="0"/>
                                      <a:ea typeface="Frutiger LT Std 45 Light" charset="0"/>
                                      <a:cs typeface="Frutiger LT Std 45 Light" charset="0"/>
                                    </a:rPr>
                                  </m:ctrlPr>
                                </m:accPr>
                                <m:e>
                                  <m:r>
                                    <a:rPr lang="en-US" sz="1200" b="1" i="0" smtClean="0">
                                      <a:solidFill>
                                        <a:schemeClr val="tx1"/>
                                      </a:solidFill>
                                      <a:latin typeface="Cambria Math" charset="0"/>
                                      <a:ea typeface="Frutiger LT Std 45 Light" charset="0"/>
                                      <a:cs typeface="Frutiger LT Std 45 Light" charset="0"/>
                                    </a:rPr>
                                    <m:t>𝐯</m:t>
                                  </m:r>
                                </m:e>
                              </m:acc>
                            </m:e>
                            <m:sub>
                              <m:r>
                                <a:rPr lang="en-US" sz="1200" i="1">
                                  <a:solidFill>
                                    <a:schemeClr val="tx1"/>
                                  </a:solidFill>
                                  <a:latin typeface="Cambria Math" charset="0"/>
                                  <a:ea typeface="Frutiger LT Std 45 Light" charset="0"/>
                                  <a:cs typeface="Frutiger LT Std 45 Light" charset="0"/>
                                </a:rPr>
                                <m:t>𝑚</m:t>
                              </m:r>
                              <m:r>
                                <a:rPr lang="en-US" sz="1200" i="1">
                                  <a:solidFill>
                                    <a:schemeClr val="tx1"/>
                                  </a:solidFill>
                                  <a:latin typeface="Cambria Math" charset="0"/>
                                  <a:ea typeface="Frutiger LT Std 45 Light" charset="0"/>
                                  <a:cs typeface="Frutiger LT Std 45 Light" charset="0"/>
                                </a:rPr>
                                <m:t>,</m:t>
                              </m:r>
                              <m:r>
                                <a:rPr lang="en-US" sz="1200" i="1">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66" name="Rectangle 165"/>
                  <p:cNvSpPr>
                    <a:spLocks noRot="1" noChangeAspect="1" noMove="1" noResize="1" noEditPoints="1" noAdjustHandles="1" noChangeArrowheads="1" noChangeShapeType="1" noTextEdit="1"/>
                  </p:cNvSpPr>
                  <p:nvPr/>
                </p:nvSpPr>
                <p:spPr>
                  <a:xfrm>
                    <a:off x="4177576" y="4690552"/>
                    <a:ext cx="352768" cy="219041"/>
                  </a:xfrm>
                  <a:prstGeom prst="rect">
                    <a:avLst/>
                  </a:prstGeom>
                  <a:blipFill rotWithShape="0">
                    <a:blip r:embed="rId67"/>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182" name="Group 181"/>
            <p:cNvGrpSpPr/>
            <p:nvPr/>
          </p:nvGrpSpPr>
          <p:grpSpPr>
            <a:xfrm>
              <a:off x="453841" y="4022898"/>
              <a:ext cx="2170425" cy="375424"/>
              <a:chOff x="378036" y="1329083"/>
              <a:chExt cx="2170425" cy="375424"/>
            </a:xfrm>
          </p:grpSpPr>
          <mc:AlternateContent xmlns:mc="http://schemas.openxmlformats.org/markup-compatibility/2006" xmlns:a14="http://schemas.microsoft.com/office/drawing/2010/main">
            <mc:Choice Requires="a14">
              <p:sp>
                <p:nvSpPr>
                  <p:cNvPr id="173" name="Rectangle 172"/>
                  <p:cNvSpPr/>
                  <p:nvPr/>
                </p:nvSpPr>
                <p:spPr>
                  <a:xfrm>
                    <a:off x="378036" y="1440169"/>
                    <a:ext cx="352768" cy="219041"/>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i="1">
                                  <a:solidFill>
                                    <a:schemeClr val="tx1"/>
                                  </a:solidFill>
                                  <a:latin typeface="Cambria Math" charset="0"/>
                                  <a:ea typeface="Frutiger LT Std 45 Light" charset="0"/>
                                  <a:cs typeface="Frutiger LT Std 45 Light" charset="0"/>
                                </a:rPr>
                                <m:t>𝐮</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73" name="Rectangle 172"/>
                  <p:cNvSpPr>
                    <a:spLocks noRot="1" noChangeAspect="1" noMove="1" noResize="1" noEditPoints="1" noAdjustHandles="1" noChangeArrowheads="1" noChangeShapeType="1" noTextEdit="1"/>
                  </p:cNvSpPr>
                  <p:nvPr/>
                </p:nvSpPr>
                <p:spPr>
                  <a:xfrm>
                    <a:off x="378036" y="1440169"/>
                    <a:ext cx="352768" cy="219041"/>
                  </a:xfrm>
                  <a:prstGeom prst="rect">
                    <a:avLst/>
                  </a:prstGeom>
                  <a:blipFill rotWithShape="0">
                    <a:blip r:embed="rId68"/>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Rectangle 173"/>
                  <p:cNvSpPr/>
                  <p:nvPr/>
                </p:nvSpPr>
                <p:spPr>
                  <a:xfrm>
                    <a:off x="974580" y="1440169"/>
                    <a:ext cx="516487" cy="219041"/>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r>
                                <a:rPr lang="en-US" sz="1200" i="1">
                                  <a:solidFill>
                                    <a:schemeClr val="tx1"/>
                                  </a:solidFill>
                                  <a:latin typeface="Cambria Math" charset="0"/>
                                  <a:ea typeface="Frutiger LT Std 45 Light" charset="0"/>
                                  <a:cs typeface="Frutiger LT Std 45 Light" charset="0"/>
                                </a:rPr>
                                <m:t>𝐮</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r>
                                <a:rPr lang="en-US" sz="1200" b="0" i="1" smtClean="0">
                                  <a:solidFill>
                                    <a:schemeClr val="tx1"/>
                                  </a:solidFill>
                                  <a:latin typeface="Cambria Math" charset="0"/>
                                  <a:ea typeface="Frutiger LT Std 45 Light" charset="0"/>
                                  <a:cs typeface="Frutiger LT Std 45 Light" charset="0"/>
                                </a:rPr>
                                <m:t>−1</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74" name="Rectangle 173"/>
                  <p:cNvSpPr>
                    <a:spLocks noRot="1" noChangeAspect="1" noMove="1" noResize="1" noEditPoints="1" noAdjustHandles="1" noChangeArrowheads="1" noChangeShapeType="1" noTextEdit="1"/>
                  </p:cNvSpPr>
                  <p:nvPr/>
                </p:nvSpPr>
                <p:spPr>
                  <a:xfrm>
                    <a:off x="974580" y="1440169"/>
                    <a:ext cx="516487" cy="219041"/>
                  </a:xfrm>
                  <a:prstGeom prst="rect">
                    <a:avLst/>
                  </a:prstGeom>
                  <a:blipFill rotWithShape="0">
                    <a:blip r:embed="rId69"/>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5" name="TextBox 174"/>
                  <p:cNvSpPr txBox="1"/>
                  <p:nvPr/>
                </p:nvSpPr>
                <p:spPr>
                  <a:xfrm>
                    <a:off x="678686" y="1390111"/>
                    <a:ext cx="369012" cy="307777"/>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charset="0"/>
                              <a:ea typeface="Frutiger LT Std 45 Light" charset="0"/>
                              <a:cs typeface="Frutiger LT Std 45 Light" charset="0"/>
                            </a:rPr>
                            <m:t>=</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175" name="TextBox 174"/>
                  <p:cNvSpPr txBox="1">
                    <a:spLocks noRot="1" noChangeAspect="1" noMove="1" noResize="1" noEditPoints="1" noAdjustHandles="1" noChangeArrowheads="1" noChangeShapeType="1" noTextEdit="1"/>
                  </p:cNvSpPr>
                  <p:nvPr/>
                </p:nvSpPr>
                <p:spPr>
                  <a:xfrm>
                    <a:off x="678686" y="1390111"/>
                    <a:ext cx="369012" cy="307777"/>
                  </a:xfrm>
                  <a:prstGeom prst="rect">
                    <a:avLst/>
                  </a:prstGeom>
                  <a:blipFill rotWithShape="0">
                    <a:blip r:embed="rId6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Rectangle 175"/>
                  <p:cNvSpPr/>
                  <p:nvPr/>
                </p:nvSpPr>
                <p:spPr>
                  <a:xfrm>
                    <a:off x="1401383" y="1329083"/>
                    <a:ext cx="841576" cy="3754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ea typeface="Frutiger LT Std 45 Light" charset="0"/>
                                  <a:cs typeface="Frutiger LT Std 45 Light" charset="0"/>
                                </a:rPr>
                              </m:ctrlPr>
                            </m:sSupPr>
                            <m:e>
                              <m:d>
                                <m:dPr>
                                  <m:ctrlPr>
                                    <a:rPr lang="en-US" sz="1400" b="0" i="1" smtClean="0">
                                      <a:latin typeface="Cambria Math" charset="0"/>
                                      <a:ea typeface="Frutiger LT Std 45 Light" charset="0"/>
                                      <a:cs typeface="Frutiger LT Std 45 Light" charset="0"/>
                                    </a:rPr>
                                  </m:ctrlPr>
                                </m:dPr>
                                <m:e>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𝑏</m:t>
                                      </m:r>
                                    </m:sup>
                                  </m:sSubSup>
                                </m:e>
                              </m:d>
                            </m:e>
                            <m:sup>
                              <m:r>
                                <a:rPr lang="en-US" sz="1400" b="0" i="1" smtClean="0">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176" name="Rectangle 175"/>
                  <p:cNvSpPr>
                    <a:spLocks noRot="1" noChangeAspect="1" noMove="1" noResize="1" noEditPoints="1" noAdjustHandles="1" noChangeArrowheads="1" noChangeShapeType="1" noTextEdit="1"/>
                  </p:cNvSpPr>
                  <p:nvPr/>
                </p:nvSpPr>
                <p:spPr>
                  <a:xfrm>
                    <a:off x="1401383" y="1329083"/>
                    <a:ext cx="841576" cy="375424"/>
                  </a:xfrm>
                  <a:prstGeom prst="rect">
                    <a:avLst/>
                  </a:prstGeom>
                  <a:blipFill rotWithShape="0">
                    <a:blip r:embed="rId7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Rectangle 180"/>
                  <p:cNvSpPr/>
                  <p:nvPr/>
                </p:nvSpPr>
                <p:spPr>
                  <a:xfrm>
                    <a:off x="2195693" y="1440169"/>
                    <a:ext cx="352768" cy="219041"/>
                  </a:xfrm>
                  <a:prstGeom prst="rect">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𝐮</m:t>
                                  </m:r>
                                </m:e>
                              </m:acc>
                            </m:e>
                            <m:sub>
                              <m:r>
                                <a:rPr lang="en-US" sz="1200" i="1">
                                  <a:solidFill>
                                    <a:schemeClr val="tx1"/>
                                  </a:solidFill>
                                  <a:latin typeface="Cambria Math" charset="0"/>
                                  <a:ea typeface="Frutiger LT Std 45 Light" charset="0"/>
                                  <a:cs typeface="Frutiger LT Std 45 Light" charset="0"/>
                                </a:rPr>
                                <m:t>𝑚</m:t>
                              </m:r>
                              <m:r>
                                <a:rPr lang="en-US" sz="1200" i="1">
                                  <a:solidFill>
                                    <a:schemeClr val="tx1"/>
                                  </a:solidFill>
                                  <a:latin typeface="Cambria Math" charset="0"/>
                                  <a:ea typeface="Frutiger LT Std 45 Light" charset="0"/>
                                  <a:cs typeface="Frutiger LT Std 45 Light" charset="0"/>
                                </a:rPr>
                                <m:t>,</m:t>
                              </m:r>
                              <m:r>
                                <a:rPr lang="en-US" sz="1200" i="1">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81" name="Rectangle 180"/>
                  <p:cNvSpPr>
                    <a:spLocks noRot="1" noChangeAspect="1" noMove="1" noResize="1" noEditPoints="1" noAdjustHandles="1" noChangeArrowheads="1" noChangeShapeType="1" noTextEdit="1"/>
                  </p:cNvSpPr>
                  <p:nvPr/>
                </p:nvSpPr>
                <p:spPr>
                  <a:xfrm>
                    <a:off x="2195693" y="1440169"/>
                    <a:ext cx="352768" cy="219041"/>
                  </a:xfrm>
                  <a:prstGeom prst="rect">
                    <a:avLst/>
                  </a:prstGeom>
                  <a:blipFill rotWithShape="0">
                    <a:blip r:embed="rId71"/>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sp>
        <p:nvSpPr>
          <p:cNvPr id="2" name="Title 1"/>
          <p:cNvSpPr>
            <a:spLocks noGrp="1"/>
          </p:cNvSpPr>
          <p:nvPr>
            <p:ph type="title"/>
          </p:nvPr>
        </p:nvSpPr>
        <p:spPr/>
        <p:txBody>
          <a:bodyPr/>
          <a:lstStyle/>
          <a:p>
            <a:r>
              <a:rPr lang="en-US" dirty="0" smtClean="0"/>
              <a:t>New trick for better performance</a:t>
            </a:r>
            <a:endParaRPr lang="en-US" dirty="0"/>
          </a:p>
        </p:txBody>
      </p:sp>
      <p:grpSp>
        <p:nvGrpSpPr>
          <p:cNvPr id="258" name="Group 257"/>
          <p:cNvGrpSpPr/>
          <p:nvPr/>
        </p:nvGrpSpPr>
        <p:grpSpPr>
          <a:xfrm>
            <a:off x="453841" y="1701603"/>
            <a:ext cx="3581083" cy="888593"/>
            <a:chOff x="453841" y="1566520"/>
            <a:chExt cx="3581083" cy="888593"/>
          </a:xfrm>
        </p:grpSpPr>
        <p:grpSp>
          <p:nvGrpSpPr>
            <p:cNvPr id="110" name="Group 109"/>
            <p:cNvGrpSpPr/>
            <p:nvPr/>
          </p:nvGrpSpPr>
          <p:grpSpPr>
            <a:xfrm>
              <a:off x="453841" y="1566520"/>
              <a:ext cx="1918236" cy="316369"/>
              <a:chOff x="594294" y="882935"/>
              <a:chExt cx="1918236" cy="316369"/>
            </a:xfrm>
          </p:grpSpPr>
          <mc:AlternateContent xmlns:mc="http://schemas.openxmlformats.org/markup-compatibility/2006" xmlns:a14="http://schemas.microsoft.com/office/drawing/2010/main">
            <mc:Choice Requires="a14">
              <p:sp>
                <p:nvSpPr>
                  <p:cNvPr id="111" name="Rectangle 110"/>
                  <p:cNvSpPr/>
                  <p:nvPr/>
                </p:nvSpPr>
                <p:spPr>
                  <a:xfrm>
                    <a:off x="2159745" y="931314"/>
                    <a:ext cx="352785" cy="219052"/>
                  </a:xfrm>
                  <a:prstGeom prst="rect">
                    <a:avLst/>
                  </a:pr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𝐲</m:t>
                                  </m:r>
                                </m:e>
                              </m:acc>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11" name="Rectangle 110"/>
                  <p:cNvSpPr>
                    <a:spLocks noRot="1" noChangeAspect="1" noMove="1" noResize="1" noEditPoints="1" noAdjustHandles="1" noChangeArrowheads="1" noChangeShapeType="1" noTextEdit="1"/>
                  </p:cNvSpPr>
                  <p:nvPr/>
                </p:nvSpPr>
                <p:spPr>
                  <a:xfrm>
                    <a:off x="2159745" y="931314"/>
                    <a:ext cx="352785" cy="219052"/>
                  </a:xfrm>
                  <a:prstGeom prst="rect">
                    <a:avLst/>
                  </a:prstGeom>
                  <a:blipFill rotWithShape="0">
                    <a:blip r:embed="rId72"/>
                    <a:stretch>
                      <a:fillRect/>
                    </a:stretch>
                  </a:blipFill>
                  <a:ln>
                    <a:solidFill>
                      <a:schemeClr val="bg2">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p:cNvSpPr/>
                  <p:nvPr/>
                </p:nvSpPr>
                <p:spPr>
                  <a:xfrm>
                    <a:off x="594294" y="931592"/>
                    <a:ext cx="352785" cy="219052"/>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52" name="Rectangle 151"/>
                  <p:cNvSpPr>
                    <a:spLocks noRot="1" noChangeAspect="1" noMove="1" noResize="1" noEditPoints="1" noAdjustHandles="1" noChangeArrowheads="1" noChangeShapeType="1" noTextEdit="1"/>
                  </p:cNvSpPr>
                  <p:nvPr/>
                </p:nvSpPr>
                <p:spPr>
                  <a:xfrm>
                    <a:off x="594294" y="931592"/>
                    <a:ext cx="352785" cy="219052"/>
                  </a:xfrm>
                  <a:prstGeom prst="rect">
                    <a:avLst/>
                  </a:prstGeom>
                  <a:blipFill rotWithShape="0">
                    <a:blip r:embed="rId37"/>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Rectangle 112"/>
                  <p:cNvSpPr/>
                  <p:nvPr/>
                </p:nvSpPr>
                <p:spPr>
                  <a:xfrm>
                    <a:off x="1425748" y="931592"/>
                    <a:ext cx="516515" cy="219052"/>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Frutiger LT Std 45 Light" charset="0"/>
                      <a:ea typeface="Frutiger LT Std 45 Light" charset="0"/>
                      <a:cs typeface="Frutiger LT Std 45 Light" charset="0"/>
                    </a:endParaRPr>
                  </a:p>
                </p:txBody>
              </p:sp>
            </mc:Choice>
            <mc:Fallback xmlns="">
              <p:sp>
                <p:nvSpPr>
                  <p:cNvPr id="113" name="Rectangle 112"/>
                  <p:cNvSpPr>
                    <a:spLocks noRot="1" noChangeAspect="1" noMove="1" noResize="1" noEditPoints="1" noAdjustHandles="1" noChangeArrowheads="1" noChangeShapeType="1" noTextEdit="1"/>
                  </p:cNvSpPr>
                  <p:nvPr/>
                </p:nvSpPr>
                <p:spPr>
                  <a:xfrm>
                    <a:off x="1425748" y="931592"/>
                    <a:ext cx="516515" cy="219052"/>
                  </a:xfrm>
                  <a:prstGeom prst="rect">
                    <a:avLst/>
                  </a:prstGeom>
                  <a:blipFill rotWithShape="0">
                    <a:blip r:embed="rId38"/>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890187" y="882935"/>
                    <a:ext cx="631198" cy="316369"/>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sub>
                            <m:sup>
                              <m:r>
                                <a:rPr lang="en-US" sz="1400" i="1">
                                  <a:latin typeface="Cambria Math" charset="0"/>
                                  <a:ea typeface="Frutiger LT Std 45 Light" charset="0"/>
                                  <a:cs typeface="Frutiger LT Std 45 Light" charset="0"/>
                                </a:rPr>
                                <m:t>𝑏</m:t>
                              </m:r>
                            </m:sup>
                          </m:sSubSup>
                        </m:oMath>
                      </m:oMathPara>
                    </a14:m>
                    <a:endParaRPr lang="en-US" sz="1400" dirty="0">
                      <a:latin typeface="Frutiger LT Std 45 Light" charset="0"/>
                      <a:ea typeface="Frutiger LT Std 45 Light" charset="0"/>
                      <a:cs typeface="Frutiger LT Std 45 Light" charset="0"/>
                    </a:endParaRPr>
                  </a:p>
                </p:txBody>
              </p:sp>
            </mc:Choice>
            <mc:Fallback xmlns="">
              <p:sp>
                <p:nvSpPr>
                  <p:cNvPr id="114" name="TextBox 113"/>
                  <p:cNvSpPr txBox="1">
                    <a:spLocks noRot="1" noChangeAspect="1" noMove="1" noResize="1" noEditPoints="1" noAdjustHandles="1" noChangeArrowheads="1" noChangeShapeType="1" noTextEdit="1"/>
                  </p:cNvSpPr>
                  <p:nvPr/>
                </p:nvSpPr>
                <p:spPr>
                  <a:xfrm>
                    <a:off x="890187" y="882935"/>
                    <a:ext cx="631198" cy="316369"/>
                  </a:xfrm>
                  <a:prstGeom prst="rect">
                    <a:avLst/>
                  </a:prstGeom>
                  <a:blipFill rotWithShape="0">
                    <a:blip r:embed="rId3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1911860" y="910028"/>
                    <a:ext cx="313676" cy="261624"/>
                  </a:xfrm>
                  <a:prstGeom prst="rect">
                    <a:avLst/>
                  </a:prstGeom>
                  <a:noFill/>
                  <a:ln>
                    <a:noFill/>
                  </a:ln>
                </p:spPr>
                <p:txBody>
                  <a:bodyPr wrap="none" rtlCol="0" anchor="ctr">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1911860" y="910028"/>
                    <a:ext cx="313676" cy="261624"/>
                  </a:xfrm>
                  <a:prstGeom prst="rect">
                    <a:avLst/>
                  </a:prstGeom>
                  <a:blipFill rotWithShape="0">
                    <a:blip r:embed="rId40"/>
                    <a:stretch>
                      <a:fillRect/>
                    </a:stretch>
                  </a:blipFill>
                  <a:ln>
                    <a:noFill/>
                  </a:ln>
                </p:spPr>
                <p:txBody>
                  <a:bodyPr/>
                  <a:lstStyle/>
                  <a:p>
                    <a:r>
                      <a:rPr lang="en-US">
                        <a:noFill/>
                      </a:rPr>
                      <a:t> </a:t>
                    </a:r>
                  </a:p>
                </p:txBody>
              </p:sp>
            </mc:Fallback>
          </mc:AlternateContent>
        </p:grpSp>
        <p:grpSp>
          <p:nvGrpSpPr>
            <p:cNvPr id="116" name="Group 115"/>
            <p:cNvGrpSpPr/>
            <p:nvPr/>
          </p:nvGrpSpPr>
          <p:grpSpPr>
            <a:xfrm>
              <a:off x="453841" y="2138744"/>
              <a:ext cx="3581083" cy="316369"/>
              <a:chOff x="594296" y="1190737"/>
              <a:chExt cx="3581083" cy="316369"/>
            </a:xfrm>
          </p:grpSpPr>
          <mc:AlternateContent xmlns:mc="http://schemas.openxmlformats.org/markup-compatibility/2006" xmlns:a14="http://schemas.microsoft.com/office/drawing/2010/main">
            <mc:Choice Requires="a14">
              <p:sp>
                <p:nvSpPr>
                  <p:cNvPr id="117" name="Rectangle 116"/>
                  <p:cNvSpPr/>
                  <p:nvPr/>
                </p:nvSpPr>
                <p:spPr>
                  <a:xfrm>
                    <a:off x="3818763" y="1239000"/>
                    <a:ext cx="356616" cy="219040"/>
                  </a:xfrm>
                  <a:prstGeom prst="rect">
                    <a:avLst/>
                  </a:pr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𝐳</m:t>
                                  </m:r>
                                </m:e>
                              </m:acc>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17" name="Rectangle 116"/>
                  <p:cNvSpPr>
                    <a:spLocks noRot="1" noChangeAspect="1" noMove="1" noResize="1" noEditPoints="1" noAdjustHandles="1" noChangeArrowheads="1" noChangeShapeType="1" noTextEdit="1"/>
                  </p:cNvSpPr>
                  <p:nvPr/>
                </p:nvSpPr>
                <p:spPr>
                  <a:xfrm>
                    <a:off x="3818763" y="1239000"/>
                    <a:ext cx="356616" cy="219040"/>
                  </a:xfrm>
                  <a:prstGeom prst="rect">
                    <a:avLst/>
                  </a:prstGeom>
                  <a:blipFill rotWithShape="0">
                    <a:blip r:embed="rId41"/>
                    <a:stretch>
                      <a:fillRect/>
                    </a:stretch>
                  </a:blipFill>
                  <a:ln>
                    <a:solidFill>
                      <a:schemeClr val="accent4">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ectangle 117"/>
                  <p:cNvSpPr/>
                  <p:nvPr/>
                </p:nvSpPr>
                <p:spPr>
                  <a:xfrm>
                    <a:off x="594296" y="1239279"/>
                    <a:ext cx="352768" cy="219040"/>
                  </a:xfrm>
                  <a:prstGeom prst="rect">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𝐳</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58" name="Rectangle 157"/>
                  <p:cNvSpPr>
                    <a:spLocks noRot="1" noChangeAspect="1" noMove="1" noResize="1" noEditPoints="1" noAdjustHandles="1" noChangeArrowheads="1" noChangeShapeType="1" noTextEdit="1"/>
                  </p:cNvSpPr>
                  <p:nvPr/>
                </p:nvSpPr>
                <p:spPr>
                  <a:xfrm>
                    <a:off x="594296" y="1239279"/>
                    <a:ext cx="352768" cy="219040"/>
                  </a:xfrm>
                  <a:prstGeom prst="rect">
                    <a:avLst/>
                  </a:prstGeom>
                  <a:blipFill rotWithShape="0">
                    <a:blip r:embed="rId8"/>
                    <a:stretch>
                      <a:fillRect/>
                    </a:stretch>
                  </a:blipFill>
                  <a:ln>
                    <a:solidFill>
                      <a:schemeClr val="accent4">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1431063" y="1239279"/>
                    <a:ext cx="516487" cy="219040"/>
                  </a:xfrm>
                  <a:prstGeom prst="rect">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𝐳</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1431063" y="1239279"/>
                    <a:ext cx="516487" cy="219040"/>
                  </a:xfrm>
                  <a:prstGeom prst="rect">
                    <a:avLst/>
                  </a:prstGeom>
                  <a:blipFill rotWithShape="0">
                    <a:blip r:embed="rId42"/>
                    <a:stretch>
                      <a:fillRect/>
                    </a:stretch>
                  </a:blipFill>
                  <a:ln>
                    <a:solidFill>
                      <a:schemeClr val="accent4">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893664" y="1190737"/>
                    <a:ext cx="635495" cy="316369"/>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sSubSup>
                            <m:sSubSupPr>
                              <m:ctrlPr>
                                <a:rPr lang="en-US" sz="1400" i="1">
                                  <a:latin typeface="Cambria Math" charset="0"/>
                                  <a:ea typeface="Frutiger LT Std 45 Light" charset="0"/>
                                  <a:cs typeface="Frutiger LT Std 45 Light" charset="0"/>
                                </a:rPr>
                              </m:ctrlPr>
                            </m:sSubSupPr>
                            <m:e>
                              <m:r>
                                <a:rPr lang="en-US" sz="1400" b="1" i="1">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m:t>
                              </m:r>
                            </m:sub>
                            <m:sup>
                              <m:r>
                                <a:rPr lang="en-US" sz="1400" i="1">
                                  <a:latin typeface="Cambria Math" charset="0"/>
                                  <a:ea typeface="Frutiger LT Std 45 Light" charset="0"/>
                                  <a:cs typeface="Frutiger LT Std 45 Light" charset="0"/>
                                </a:rPr>
                                <m:t>𝑏</m:t>
                              </m:r>
                            </m:sup>
                          </m:sSubSup>
                        </m:oMath>
                      </m:oMathPara>
                    </a14:m>
                    <a:endParaRPr lang="en-US" sz="1400" dirty="0">
                      <a:latin typeface="Frutiger LT Std 45 Light" charset="0"/>
                      <a:ea typeface="Frutiger LT Std 45 Light" charset="0"/>
                      <a:cs typeface="Frutiger LT Std 45 Light" charset="0"/>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893664" y="1190737"/>
                    <a:ext cx="635495" cy="316369"/>
                  </a:xfrm>
                  <a:prstGeom prst="rect">
                    <a:avLst/>
                  </a:prstGeom>
                  <a:blipFill rotWithShape="0">
                    <a:blip r:embed="rId4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1908914" y="1217716"/>
                    <a:ext cx="1100724" cy="261610"/>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 </m:t>
                          </m:r>
                          <m:r>
                            <a:rPr lang="en-US" sz="1400" b="0" i="1" smtClean="0">
                              <a:latin typeface="Cambria Math" charset="0"/>
                              <a:ea typeface="Frutiger LT Std 45 Light" charset="0"/>
                              <a:cs typeface="Frutiger LT Std 45 Light" charset="0"/>
                            </a:rPr>
                            <m:t>𝐻</m:t>
                          </m:r>
                          <m:d>
                            <m:dPr>
                              <m:ctrlPr>
                                <a:rPr lang="en-US" sz="1400" b="0" i="1" smtClean="0">
                                  <a:latin typeface="Cambria Math" charset="0"/>
                                  <a:ea typeface="Frutiger LT Std 45 Light" charset="0"/>
                                  <a:cs typeface="Frutiger LT Std 45 Light" charset="0"/>
                                </a:rPr>
                              </m:ctrlPr>
                            </m:dPr>
                            <m:e>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𝑅𝐵</m:t>
                                  </m:r>
                                </m:sub>
                              </m:sSub>
                            </m:e>
                          </m:d>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𝐹𝑃</m:t>
                              </m:r>
                            </m:sub>
                          </m:sSub>
                        </m:oMath>
                      </m:oMathPara>
                    </a14:m>
                    <a:endParaRPr lang="en-US" sz="1400" dirty="0">
                      <a:latin typeface="Frutiger LT Std 45 Light" charset="0"/>
                      <a:ea typeface="Frutiger LT Std 45 Light" charset="0"/>
                      <a:cs typeface="Frutiger LT Std 45 Light" charset="0"/>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1908914" y="1217716"/>
                    <a:ext cx="1100724" cy="261610"/>
                  </a:xfrm>
                  <a:prstGeom prst="rect">
                    <a:avLst/>
                  </a:prstGeom>
                  <a:blipFill rotWithShape="0">
                    <a:blip r:embed="rId44"/>
                    <a:stretch>
                      <a:fillRect t="-106977" r="-6077" b="-13488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Rectangle 121"/>
                  <p:cNvSpPr/>
                  <p:nvPr/>
                </p:nvSpPr>
                <p:spPr>
                  <a:xfrm>
                    <a:off x="3089320" y="1236508"/>
                    <a:ext cx="512064" cy="21904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22" name="Rectangle 121"/>
                  <p:cNvSpPr>
                    <a:spLocks noRot="1" noChangeAspect="1" noMove="1" noResize="1" noEditPoints="1" noAdjustHandles="1" noChangeArrowheads="1" noChangeShapeType="1" noTextEdit="1"/>
                  </p:cNvSpPr>
                  <p:nvPr/>
                </p:nvSpPr>
                <p:spPr>
                  <a:xfrm>
                    <a:off x="3089320" y="1236508"/>
                    <a:ext cx="512064" cy="219040"/>
                  </a:xfrm>
                  <a:prstGeom prst="rect">
                    <a:avLst/>
                  </a:prstGeom>
                  <a:blipFill rotWithShape="0">
                    <a:blip r:embed="rId45"/>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3580842" y="1215222"/>
                    <a:ext cx="313659" cy="261610"/>
                  </a:xfrm>
                  <a:prstGeom prst="rect">
                    <a:avLst/>
                  </a:prstGeom>
                  <a:noFill/>
                  <a:ln>
                    <a:noFill/>
                  </a:ln>
                </p:spPr>
                <p:txBody>
                  <a:bodyPr wrap="none" rtlCol="0" anchor="ctr">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3580842" y="1215222"/>
                    <a:ext cx="313659" cy="261610"/>
                  </a:xfrm>
                  <a:prstGeom prst="rect">
                    <a:avLst/>
                  </a:prstGeom>
                  <a:blipFill rotWithShape="0">
                    <a:blip r:embed="rId46"/>
                    <a:stretch>
                      <a:fillRect/>
                    </a:stretch>
                  </a:blipFill>
                  <a:ln>
                    <a:noFill/>
                  </a:ln>
                </p:spPr>
                <p:txBody>
                  <a:bodyPr/>
                  <a:lstStyle/>
                  <a:p>
                    <a:r>
                      <a:rPr lang="en-US">
                        <a:noFill/>
                      </a:rPr>
                      <a:t> </a:t>
                    </a:r>
                  </a:p>
                </p:txBody>
              </p:sp>
            </mc:Fallback>
          </mc:AlternateContent>
        </p:grpSp>
      </p:grpSp>
      <p:grpSp>
        <p:nvGrpSpPr>
          <p:cNvPr id="125" name="Group 124"/>
          <p:cNvGrpSpPr/>
          <p:nvPr/>
        </p:nvGrpSpPr>
        <p:grpSpPr>
          <a:xfrm>
            <a:off x="938997" y="1273563"/>
            <a:ext cx="3941217" cy="307777"/>
            <a:chOff x="6115426" y="6033077"/>
            <a:chExt cx="3941217" cy="307777"/>
          </a:xfrm>
        </p:grpSpPr>
        <p:sp>
          <p:nvSpPr>
            <p:cNvPr id="129" name="Freeform 128"/>
            <p:cNvSpPr/>
            <p:nvPr/>
          </p:nvSpPr>
          <p:spPr>
            <a:xfrm>
              <a:off x="6115426" y="6182605"/>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TextBox 129"/>
            <p:cNvSpPr txBox="1"/>
            <p:nvPr/>
          </p:nvSpPr>
          <p:spPr>
            <a:xfrm>
              <a:off x="6425521" y="6033077"/>
              <a:ext cx="3631122"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sequentially find per-block column feedbacks</a:t>
              </a:r>
              <a:endParaRPr lang="en-US" sz="1400" dirty="0">
                <a:latin typeface="Frutiger LT Std 45 Light" charset="0"/>
                <a:ea typeface="Frutiger LT Std 45 Light" charset="0"/>
                <a:cs typeface="Frutiger LT Std 45 Light" charset="0"/>
              </a:endParaRPr>
            </a:p>
          </p:txBody>
        </p:sp>
      </p:grpSp>
      <p:grpSp>
        <p:nvGrpSpPr>
          <p:cNvPr id="141" name="Group 140"/>
          <p:cNvGrpSpPr/>
          <p:nvPr/>
        </p:nvGrpSpPr>
        <p:grpSpPr>
          <a:xfrm>
            <a:off x="938997" y="5330856"/>
            <a:ext cx="3671913" cy="307777"/>
            <a:chOff x="6115426" y="6033077"/>
            <a:chExt cx="3671913" cy="307777"/>
          </a:xfrm>
        </p:grpSpPr>
        <p:sp>
          <p:nvSpPr>
            <p:cNvPr id="142" name="Freeform 141"/>
            <p:cNvSpPr/>
            <p:nvPr/>
          </p:nvSpPr>
          <p:spPr>
            <a:xfrm flipV="1">
              <a:off x="6115426" y="6037131"/>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TextBox 145"/>
            <p:cNvSpPr txBox="1"/>
            <p:nvPr/>
          </p:nvSpPr>
          <p:spPr>
            <a:xfrm>
              <a:off x="6425521" y="6033077"/>
              <a:ext cx="3361818"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sequentially find per-block row feedbacks</a:t>
              </a:r>
              <a:endParaRPr lang="en-US" sz="1400" dirty="0">
                <a:latin typeface="Frutiger LT Std 45 Light" charset="0"/>
                <a:ea typeface="Frutiger LT Std 45 Light" charset="0"/>
                <a:cs typeface="Frutiger LT Std 45 Light" charset="0"/>
              </a:endParaRPr>
            </a:p>
          </p:txBody>
        </p:sp>
      </p:grpSp>
      <p:grpSp>
        <p:nvGrpSpPr>
          <p:cNvPr id="8" name="Group 7"/>
          <p:cNvGrpSpPr/>
          <p:nvPr/>
        </p:nvGrpSpPr>
        <p:grpSpPr>
          <a:xfrm>
            <a:off x="453841" y="2846051"/>
            <a:ext cx="8132156" cy="1056075"/>
            <a:chOff x="453841" y="2846051"/>
            <a:chExt cx="8132156" cy="1056075"/>
          </a:xfrm>
        </p:grpSpPr>
        <p:grpSp>
          <p:nvGrpSpPr>
            <p:cNvPr id="259" name="Group 258"/>
            <p:cNvGrpSpPr/>
            <p:nvPr/>
          </p:nvGrpSpPr>
          <p:grpSpPr>
            <a:xfrm>
              <a:off x="453841" y="2846051"/>
              <a:ext cx="4767433" cy="1056075"/>
              <a:chOff x="453841" y="2710968"/>
              <a:chExt cx="4767433" cy="1056075"/>
            </a:xfrm>
          </p:grpSpPr>
          <p:grpSp>
            <p:nvGrpSpPr>
              <p:cNvPr id="168" name="Group 167"/>
              <p:cNvGrpSpPr/>
              <p:nvPr/>
            </p:nvGrpSpPr>
            <p:grpSpPr>
              <a:xfrm>
                <a:off x="453841" y="2710968"/>
                <a:ext cx="4320657" cy="400110"/>
                <a:chOff x="1002909" y="3083056"/>
                <a:chExt cx="4320657" cy="400110"/>
              </a:xfrm>
            </p:grpSpPr>
            <mc:AlternateContent xmlns:mc="http://schemas.openxmlformats.org/markup-compatibility/2006" xmlns:a14="http://schemas.microsoft.com/office/drawing/2010/main">
              <mc:Choice Requires="a14">
                <p:sp>
                  <p:nvSpPr>
                    <p:cNvPr id="55" name="Rectangle 54"/>
                    <p:cNvSpPr/>
                    <p:nvPr/>
                  </p:nvSpPr>
                  <p:spPr>
                    <a:xfrm>
                      <a:off x="1002909" y="3184523"/>
                      <a:ext cx="352768" cy="219041"/>
                    </a:xfrm>
                    <a:prstGeom prst="rect">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𝐮</m:t>
                                    </m:r>
                                  </m:e>
                                </m:acc>
                              </m:e>
                              <m:sub>
                                <m:r>
                                  <a:rPr lang="en-US" sz="1200" i="1">
                                    <a:solidFill>
                                      <a:schemeClr val="tx1"/>
                                    </a:solidFill>
                                    <a:latin typeface="Cambria Math" charset="0"/>
                                    <a:ea typeface="Frutiger LT Std 45 Light" charset="0"/>
                                    <a:cs typeface="Frutiger LT Std 45 Light" charset="0"/>
                                  </a:rPr>
                                  <m:t>𝑚</m:t>
                                </m:r>
                                <m:r>
                                  <a:rPr lang="en-US" sz="1200" i="1">
                                    <a:solidFill>
                                      <a:schemeClr val="tx1"/>
                                    </a:solidFill>
                                    <a:latin typeface="Cambria Math" charset="0"/>
                                    <a:ea typeface="Frutiger LT Std 45 Light" charset="0"/>
                                    <a:cs typeface="Frutiger LT Std 45 Light" charset="0"/>
                                  </a:rPr>
                                  <m:t>,</m:t>
                                </m:r>
                                <m:r>
                                  <a:rPr lang="en-US" sz="1200" i="1">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002909" y="3184523"/>
                      <a:ext cx="352768" cy="219041"/>
                    </a:xfrm>
                    <a:prstGeom prst="rect">
                      <a:avLst/>
                    </a:prstGeom>
                    <a:blipFill rotWithShape="0">
                      <a:blip r:embed="rId47"/>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p:cNvSpPr/>
                    <p:nvPr/>
                  </p:nvSpPr>
                  <p:spPr>
                    <a:xfrm>
                      <a:off x="1465186" y="3083056"/>
                      <a:ext cx="27555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charset="0"/>
                                  </a:rPr>
                                </m:ctrlPr>
                              </m:dPr>
                              <m:e>
                                <m:r>
                                  <a:rPr lang="en-US" sz="2000" b="0" i="1" smtClean="0">
                                    <a:latin typeface="Cambria Math" charset="0"/>
                                  </a:rPr>
                                  <m:t>                                         </m:t>
                                </m:r>
                              </m:e>
                            </m:d>
                          </m:oMath>
                        </m:oMathPara>
                      </a14:m>
                      <a:endParaRPr lang="en-US" sz="1400" dirty="0"/>
                    </a:p>
                  </p:txBody>
                </p:sp>
              </mc:Choice>
              <mc:Fallback xmlns="">
                <p:sp>
                  <p:nvSpPr>
                    <p:cNvPr id="126" name="Rectangle 125"/>
                    <p:cNvSpPr>
                      <a:spLocks noRot="1" noChangeAspect="1" noMove="1" noResize="1" noEditPoints="1" noAdjustHandles="1" noChangeArrowheads="1" noChangeShapeType="1" noTextEdit="1"/>
                    </p:cNvSpPr>
                    <p:nvPr/>
                  </p:nvSpPr>
                  <p:spPr>
                    <a:xfrm>
                      <a:off x="1465186" y="3083056"/>
                      <a:ext cx="2755562" cy="400110"/>
                    </a:xfrm>
                    <a:prstGeom prst="rect">
                      <a:avLst/>
                    </a:prstGeom>
                    <a:blipFill rotWithShape="0">
                      <a:blip r:embed="rId48"/>
                      <a:stretch>
                        <a:fillRect t="-101538" b="-1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p:cNvSpPr/>
                    <p:nvPr/>
                  </p:nvSpPr>
                  <p:spPr>
                    <a:xfrm>
                      <a:off x="4966950" y="3184523"/>
                      <a:ext cx="356616" cy="219041"/>
                    </a:xfrm>
                    <a:prstGeom prst="rect">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𝐮</m:t>
                                    </m:r>
                                  </m:e>
                                </m:acc>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28" name="Rectangle 127"/>
                    <p:cNvSpPr>
                      <a:spLocks noRot="1" noChangeAspect="1" noMove="1" noResize="1" noEditPoints="1" noAdjustHandles="1" noChangeArrowheads="1" noChangeShapeType="1" noTextEdit="1"/>
                    </p:cNvSpPr>
                    <p:nvPr/>
                  </p:nvSpPr>
                  <p:spPr>
                    <a:xfrm>
                      <a:off x="4966950" y="3184523"/>
                      <a:ext cx="356616" cy="219041"/>
                    </a:xfrm>
                    <a:prstGeom prst="rect">
                      <a:avLst/>
                    </a:prstGeom>
                    <a:blipFill rotWithShape="0">
                      <a:blip r:embed="rId49"/>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1303559" y="3134465"/>
                      <a:ext cx="369012" cy="307777"/>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charset="0"/>
                                <a:ea typeface="Frutiger LT Std 45 Light" charset="0"/>
                                <a:cs typeface="Frutiger LT Std 45 Light" charset="0"/>
                              </a:rPr>
                              <m:t>=</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1303559" y="3134465"/>
                      <a:ext cx="369012" cy="307777"/>
                    </a:xfrm>
                    <a:prstGeom prst="rect">
                      <a:avLst/>
                    </a:prstGeom>
                    <a:blipFill rotWithShape="0">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Rectangle 131"/>
                    <p:cNvSpPr/>
                    <p:nvPr/>
                  </p:nvSpPr>
                  <p:spPr>
                    <a:xfrm>
                      <a:off x="1553292" y="3141084"/>
                      <a:ext cx="56592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𝑅𝐸</m:t>
                                </m:r>
                              </m:sub>
                            </m:sSub>
                          </m:oMath>
                        </m:oMathPara>
                      </a14:m>
                      <a:endParaRPr lang="en-US" sz="1400" dirty="0"/>
                    </a:p>
                  </p:txBody>
                </p:sp>
              </mc:Choice>
              <mc:Fallback xmlns="">
                <p:sp>
                  <p:nvSpPr>
                    <p:cNvPr id="132" name="Rectangle 131"/>
                    <p:cNvSpPr>
                      <a:spLocks noRot="1" noChangeAspect="1" noMove="1" noResize="1" noEditPoints="1" noAdjustHandles="1" noChangeArrowheads="1" noChangeShapeType="1" noTextEdit="1"/>
                    </p:cNvSpPr>
                    <p:nvPr/>
                  </p:nvSpPr>
                  <p:spPr>
                    <a:xfrm>
                      <a:off x="1553292" y="3141084"/>
                      <a:ext cx="565924" cy="307777"/>
                    </a:xfrm>
                    <a:prstGeom prst="rect">
                      <a:avLst/>
                    </a:prstGeom>
                    <a:blipFill rotWithShape="0">
                      <a:blip r:embed="rId50"/>
                      <a:stretch>
                        <a:fillRect t="-84314" b="-10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Rectangle 132"/>
                    <p:cNvSpPr/>
                    <p:nvPr/>
                  </p:nvSpPr>
                  <p:spPr>
                    <a:xfrm>
                      <a:off x="2523094" y="3141084"/>
                      <a:ext cx="1003288" cy="307777"/>
                    </a:xfrm>
                    <a:prstGeom prst="rect">
                      <a:avLst/>
                    </a:prstGeom>
                  </p:spPr>
                  <p:txBody>
                    <a:bodyPr wrap="none">
                      <a:spAutoFit/>
                    </a:bodyPr>
                    <a:lstStyle/>
                    <a:p>
                      <a14:m>
                        <m:oMath xmlns:m="http://schemas.openxmlformats.org/officeDocument/2006/math">
                          <m:r>
                            <a:rPr lang="en-US" sz="1400" b="0" i="1" smtClean="0">
                              <a:latin typeface="Cambria Math" charset="0"/>
                              <a:ea typeface="Frutiger LT Std 45 Light" charset="0"/>
                              <a:cs typeface="Frutiger LT Std 45 Light" charset="0"/>
                            </a:rPr>
                            <m:t>+ </m:t>
                          </m:r>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𝑅𝐵</m:t>
                              </m:r>
                            </m:sub>
                          </m:sSub>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𝐹𝐵</m:t>
                              </m:r>
                            </m:sub>
                          </m:sSub>
                        </m:oMath>
                      </a14:m>
                      <a:r>
                        <a:rPr lang="en-US" sz="1400" dirty="0" smtClean="0"/>
                        <a:t> </a:t>
                      </a:r>
                      <a:endParaRPr lang="en-US" sz="1400" dirty="0"/>
                    </a:p>
                  </p:txBody>
                </p:sp>
              </mc:Choice>
              <mc:Fallback xmlns="">
                <p:sp>
                  <p:nvSpPr>
                    <p:cNvPr id="133" name="Rectangle 132"/>
                    <p:cNvSpPr>
                      <a:spLocks noRot="1" noChangeAspect="1" noMove="1" noResize="1" noEditPoints="1" noAdjustHandles="1" noChangeArrowheads="1" noChangeShapeType="1" noTextEdit="1"/>
                    </p:cNvSpPr>
                    <p:nvPr/>
                  </p:nvSpPr>
                  <p:spPr>
                    <a:xfrm>
                      <a:off x="2523094" y="3141084"/>
                      <a:ext cx="1003288" cy="307777"/>
                    </a:xfrm>
                    <a:prstGeom prst="rect">
                      <a:avLst/>
                    </a:prstGeom>
                    <a:blipFill rotWithShape="0">
                      <a:blip r:embed="rId37"/>
                      <a:stretch>
                        <a:fillRect t="-84314" b="-10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Rectangle 133"/>
                    <p:cNvSpPr/>
                    <p:nvPr/>
                  </p:nvSpPr>
                  <p:spPr>
                    <a:xfrm>
                      <a:off x="3994484" y="3141084"/>
                      <a:ext cx="102303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charset="0"/>
                                <a:ea typeface="Frutiger LT Std 45 Light" charset="0"/>
                                <a:cs typeface="Frutiger LT Std 45 Light" charset="0"/>
                              </a:rPr>
                              <m:t>𝑇</m:t>
                            </m:r>
                            <m:sSup>
                              <m:sSupPr>
                                <m:ctrlPr>
                                  <a:rPr lang="en-US" sz="1400" i="1">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𝐹𝐵</m:t>
                                        </m:r>
                                      </m:sub>
                                    </m:sSub>
                                  </m:e>
                                </m:d>
                              </m:e>
                              <m:sup>
                                <m:r>
                                  <a:rPr lang="en-US" sz="1400" i="1">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134" name="Rectangle 133"/>
                    <p:cNvSpPr>
                      <a:spLocks noRot="1" noChangeAspect="1" noMove="1" noResize="1" noEditPoints="1" noAdjustHandles="1" noChangeArrowheads="1" noChangeShapeType="1" noTextEdit="1"/>
                    </p:cNvSpPr>
                    <p:nvPr/>
                  </p:nvSpPr>
                  <p:spPr>
                    <a:xfrm>
                      <a:off x="3994484" y="3141084"/>
                      <a:ext cx="1023037" cy="307777"/>
                    </a:xfrm>
                    <a:prstGeom prst="rect">
                      <a:avLst/>
                    </a:prstGeom>
                    <a:blipFill rotWithShape="0">
                      <a:blip r:embed="rId5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Rectangle 134"/>
                    <p:cNvSpPr/>
                    <p:nvPr/>
                  </p:nvSpPr>
                  <p:spPr>
                    <a:xfrm>
                      <a:off x="2035642" y="3184524"/>
                      <a:ext cx="516487" cy="219040"/>
                    </a:xfrm>
                    <a:prstGeom prst="rect">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𝐳</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35" name="Rectangle 134"/>
                    <p:cNvSpPr>
                      <a:spLocks noRot="1" noChangeAspect="1" noMove="1" noResize="1" noEditPoints="1" noAdjustHandles="1" noChangeArrowheads="1" noChangeShapeType="1" noTextEdit="1"/>
                    </p:cNvSpPr>
                    <p:nvPr/>
                  </p:nvSpPr>
                  <p:spPr>
                    <a:xfrm>
                      <a:off x="2035642" y="3184524"/>
                      <a:ext cx="516487" cy="219040"/>
                    </a:xfrm>
                    <a:prstGeom prst="rect">
                      <a:avLst/>
                    </a:prstGeom>
                    <a:blipFill rotWithShape="0">
                      <a:blip r:embed="rId52"/>
                      <a:stretch>
                        <a:fillRect/>
                      </a:stretch>
                    </a:blipFill>
                    <a:ln>
                      <a:solidFill>
                        <a:schemeClr val="accent4">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Rectangle 135"/>
                    <p:cNvSpPr/>
                    <p:nvPr/>
                  </p:nvSpPr>
                  <p:spPr>
                    <a:xfrm>
                      <a:off x="3416248" y="3184524"/>
                      <a:ext cx="512064" cy="21904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36" name="Rectangle 135"/>
                    <p:cNvSpPr>
                      <a:spLocks noRot="1" noChangeAspect="1" noMove="1" noResize="1" noEditPoints="1" noAdjustHandles="1" noChangeArrowheads="1" noChangeShapeType="1" noTextEdit="1"/>
                    </p:cNvSpPr>
                    <p:nvPr/>
                  </p:nvSpPr>
                  <p:spPr>
                    <a:xfrm>
                      <a:off x="3416248" y="3184524"/>
                      <a:ext cx="512064" cy="219040"/>
                    </a:xfrm>
                    <a:prstGeom prst="rect">
                      <a:avLst/>
                    </a:prstGeom>
                    <a:blipFill rotWithShape="0">
                      <a:blip r:embed="rId23"/>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151" name="Group 150"/>
              <p:cNvGrpSpPr/>
              <p:nvPr/>
            </p:nvGrpSpPr>
            <p:grpSpPr>
              <a:xfrm>
                <a:off x="453841" y="3366933"/>
                <a:ext cx="4767433" cy="400110"/>
                <a:chOff x="462827" y="4511051"/>
                <a:chExt cx="4767433" cy="400110"/>
              </a:xfrm>
            </p:grpSpPr>
            <mc:AlternateContent xmlns:mc="http://schemas.openxmlformats.org/markup-compatibility/2006" xmlns:a14="http://schemas.microsoft.com/office/drawing/2010/main">
              <mc:Choice Requires="a14">
                <p:sp>
                  <p:nvSpPr>
                    <p:cNvPr id="124" name="Rectangle 123"/>
                    <p:cNvSpPr/>
                    <p:nvPr/>
                  </p:nvSpPr>
                  <p:spPr>
                    <a:xfrm>
                      <a:off x="462827" y="4605203"/>
                      <a:ext cx="352768" cy="219041"/>
                    </a:xfrm>
                    <a:prstGeom prst="rect">
                      <a:avLst/>
                    </a:prstGeom>
                    <a:solidFill>
                      <a:schemeClr val="bg1"/>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smtClean="0">
                                        <a:solidFill>
                                          <a:schemeClr val="tx1"/>
                                        </a:solidFill>
                                        <a:latin typeface="Cambria Math" charset="0"/>
                                        <a:ea typeface="Frutiger LT Std 45 Light" charset="0"/>
                                        <a:cs typeface="Frutiger LT Std 45 Light" charset="0"/>
                                      </a:rPr>
                                    </m:ctrlPr>
                                  </m:accPr>
                                  <m:e>
                                    <m:r>
                                      <a:rPr lang="en-US" sz="1200" b="1" i="0" smtClean="0">
                                        <a:solidFill>
                                          <a:schemeClr val="tx1"/>
                                        </a:solidFill>
                                        <a:latin typeface="Cambria Math" charset="0"/>
                                        <a:ea typeface="Frutiger LT Std 45 Light" charset="0"/>
                                        <a:cs typeface="Frutiger LT Std 45 Light" charset="0"/>
                                      </a:rPr>
                                      <m:t>𝐯</m:t>
                                    </m:r>
                                  </m:e>
                                </m:acc>
                              </m:e>
                              <m:sub>
                                <m:r>
                                  <a:rPr lang="en-US" sz="1200" i="1">
                                    <a:solidFill>
                                      <a:schemeClr val="tx1"/>
                                    </a:solidFill>
                                    <a:latin typeface="Cambria Math" charset="0"/>
                                    <a:ea typeface="Frutiger LT Std 45 Light" charset="0"/>
                                    <a:cs typeface="Frutiger LT Std 45 Light" charset="0"/>
                                  </a:rPr>
                                  <m:t>𝑚</m:t>
                                </m:r>
                                <m:r>
                                  <a:rPr lang="en-US" sz="1200" i="1">
                                    <a:solidFill>
                                      <a:schemeClr val="tx1"/>
                                    </a:solidFill>
                                    <a:latin typeface="Cambria Math" charset="0"/>
                                    <a:ea typeface="Frutiger LT Std 45 Light" charset="0"/>
                                    <a:cs typeface="Frutiger LT Std 45 Light" charset="0"/>
                                  </a:rPr>
                                  <m:t>,</m:t>
                                </m:r>
                                <m:r>
                                  <a:rPr lang="en-US" sz="1200" i="1">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462827" y="4605203"/>
                      <a:ext cx="352768" cy="219041"/>
                    </a:xfrm>
                    <a:prstGeom prst="rect">
                      <a:avLst/>
                    </a:prstGeom>
                    <a:blipFill rotWithShape="0">
                      <a:blip r:embed="rId53"/>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Rectangle 138"/>
                    <p:cNvSpPr/>
                    <p:nvPr/>
                  </p:nvSpPr>
                  <p:spPr>
                    <a:xfrm>
                      <a:off x="912380" y="4511051"/>
                      <a:ext cx="27555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charset="0"/>
                                  </a:rPr>
                                </m:ctrlPr>
                              </m:dPr>
                              <m:e>
                                <m:r>
                                  <a:rPr lang="en-US" sz="2000" b="0" i="1" smtClean="0">
                                    <a:latin typeface="Cambria Math" charset="0"/>
                                  </a:rPr>
                                  <m:t>                                         </m:t>
                                </m:r>
                              </m:e>
                            </m:d>
                          </m:oMath>
                        </m:oMathPara>
                      </a14:m>
                      <a:endParaRPr lang="en-US" sz="1400" dirty="0"/>
                    </a:p>
                  </p:txBody>
                </p:sp>
              </mc:Choice>
              <mc:Fallback xmlns="">
                <p:sp>
                  <p:nvSpPr>
                    <p:cNvPr id="139" name="Rectangle 138"/>
                    <p:cNvSpPr>
                      <a:spLocks noRot="1" noChangeAspect="1" noMove="1" noResize="1" noEditPoints="1" noAdjustHandles="1" noChangeArrowheads="1" noChangeShapeType="1" noTextEdit="1"/>
                    </p:cNvSpPr>
                    <p:nvPr/>
                  </p:nvSpPr>
                  <p:spPr>
                    <a:xfrm>
                      <a:off x="912380" y="4511051"/>
                      <a:ext cx="2755562" cy="400110"/>
                    </a:xfrm>
                    <a:prstGeom prst="rect">
                      <a:avLst/>
                    </a:prstGeom>
                    <a:blipFill rotWithShape="0">
                      <a:blip r:embed="rId54"/>
                      <a:stretch>
                        <a:fillRect t="-98485" b="-1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Rectangle 139"/>
                    <p:cNvSpPr/>
                    <p:nvPr/>
                  </p:nvSpPr>
                  <p:spPr>
                    <a:xfrm>
                      <a:off x="1472074" y="4605204"/>
                      <a:ext cx="516487" cy="219040"/>
                    </a:xfrm>
                    <a:prstGeom prst="rect">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𝐳</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40" name="Rectangle 139"/>
                    <p:cNvSpPr>
                      <a:spLocks noRot="1" noChangeAspect="1" noMove="1" noResize="1" noEditPoints="1" noAdjustHandles="1" noChangeArrowheads="1" noChangeShapeType="1" noTextEdit="1"/>
                    </p:cNvSpPr>
                    <p:nvPr/>
                  </p:nvSpPr>
                  <p:spPr>
                    <a:xfrm>
                      <a:off x="1472074" y="4605204"/>
                      <a:ext cx="516487" cy="219040"/>
                    </a:xfrm>
                    <a:prstGeom prst="rect">
                      <a:avLst/>
                    </a:prstGeom>
                    <a:blipFill rotWithShape="0">
                      <a:blip r:embed="rId55"/>
                      <a:stretch>
                        <a:fillRect/>
                      </a:stretch>
                    </a:blipFill>
                    <a:ln>
                      <a:solidFill>
                        <a:schemeClr val="accent4">
                          <a:lumMod val="7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754491" y="4549829"/>
                      <a:ext cx="369012" cy="307777"/>
                    </a:xfrm>
                    <a:prstGeom prst="rect">
                      <a:avLst/>
                    </a:prstGeom>
                    <a:noFill/>
                    <a:ln>
                      <a:noFill/>
                    </a:ln>
                  </p:spPr>
                  <p:txBody>
                    <a:bodyPr wrap="none" rtlCol="0" anchor="ct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754491" y="4549829"/>
                      <a:ext cx="369012" cy="307777"/>
                    </a:xfrm>
                    <a:prstGeom prst="rect">
                      <a:avLst/>
                    </a:prstGeom>
                    <a:blipFill rotWithShape="0">
                      <a:blip r:embed="rId5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Rectangle 143"/>
                    <p:cNvSpPr/>
                    <p:nvPr/>
                  </p:nvSpPr>
                  <p:spPr>
                    <a:xfrm>
                      <a:off x="1952951" y="4561764"/>
                      <a:ext cx="999633" cy="307777"/>
                    </a:xfrm>
                    <a:prstGeom prst="rect">
                      <a:avLst/>
                    </a:prstGeom>
                  </p:spPr>
                  <p:txBody>
                    <a:bodyPr wrap="none">
                      <a:spAutoFit/>
                    </a:bodyPr>
                    <a:lstStyle/>
                    <a:p>
                      <a14:m>
                        <m:oMath xmlns:m="http://schemas.openxmlformats.org/officeDocument/2006/math">
                          <m:r>
                            <a:rPr lang="en-US" sz="1400" b="0" i="1" smtClean="0">
                              <a:latin typeface="Cambria Math" charset="0"/>
                              <a:ea typeface="Frutiger LT Std 45 Light" charset="0"/>
                              <a:cs typeface="Frutiger LT Std 45 Light" charset="0"/>
                            </a:rPr>
                            <m:t>+ </m:t>
                          </m:r>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𝑅𝐵</m:t>
                              </m:r>
                            </m:sub>
                          </m:sSub>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𝐹𝑃</m:t>
                              </m:r>
                            </m:sub>
                          </m:sSub>
                        </m:oMath>
                      </a14:m>
                      <a:r>
                        <a:rPr lang="en-US" sz="1400" dirty="0" smtClean="0"/>
                        <a:t> </a:t>
                      </a:r>
                      <a:endParaRPr lang="en-US" sz="1400" dirty="0"/>
                    </a:p>
                  </p:txBody>
                </p:sp>
              </mc:Choice>
              <mc:Fallback xmlns="">
                <p:sp>
                  <p:nvSpPr>
                    <p:cNvPr id="144" name="Rectangle 143"/>
                    <p:cNvSpPr>
                      <a:spLocks noRot="1" noChangeAspect="1" noMove="1" noResize="1" noEditPoints="1" noAdjustHandles="1" noChangeArrowheads="1" noChangeShapeType="1" noTextEdit="1"/>
                    </p:cNvSpPr>
                    <p:nvPr/>
                  </p:nvSpPr>
                  <p:spPr>
                    <a:xfrm>
                      <a:off x="1952951" y="4561764"/>
                      <a:ext cx="999633" cy="307777"/>
                    </a:xfrm>
                    <a:prstGeom prst="rect">
                      <a:avLst/>
                    </a:prstGeom>
                    <a:blipFill rotWithShape="0">
                      <a:blip r:embed="rId57"/>
                      <a:stretch>
                        <a:fillRect t="-86000" b="-10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p:cNvSpPr txBox="1"/>
                    <p:nvPr/>
                  </p:nvSpPr>
                  <p:spPr>
                    <a:xfrm>
                      <a:off x="1012997" y="4569957"/>
                      <a:ext cx="575542" cy="307777"/>
                    </a:xfrm>
                    <a:prstGeom prst="rect">
                      <a:avLst/>
                    </a:prstGeom>
                    <a:noFill/>
                    <a:ln>
                      <a:noFill/>
                    </a:ln>
                  </p:spPr>
                  <p:txBody>
                    <a:bodyPr wrap="none" rtlCol="0" anchor="ctr">
                      <a:spAutoFit/>
                    </a:bodyPr>
                    <a:lstStyle/>
                    <a:p>
                      <a14:m>
                        <m:oMath xmlns:m="http://schemas.openxmlformats.org/officeDocument/2006/math">
                          <m:sSub>
                            <m:sSubPr>
                              <m:ctrlPr>
                                <a:rPr lang="en-US" sz="1400" b="0" i="1" smtClean="0">
                                  <a:latin typeface="Cambria Math" charset="0"/>
                                  <a:ea typeface="Frutiger LT Std 45 Light" charset="0"/>
                                  <a:cs typeface="Frutiger LT Std 45 Light" charset="0"/>
                                </a:rPr>
                              </m:ctrlPr>
                            </m:sSubPr>
                            <m:e>
                              <m:r>
                                <a:rPr lang="en-US" sz="1400" b="1" i="1" smtClean="0">
                                  <a:latin typeface="Cambria Math" charset="0"/>
                                  <a:ea typeface="Frutiger LT Std 45 Light" charset="0"/>
                                  <a:cs typeface="Frutiger LT Std 45 Light" charset="0"/>
                                </a:rPr>
                                <m:t> </m:t>
                              </m:r>
                              <m:r>
                                <a:rPr lang="en-US" sz="1400" b="1" i="1" smtClean="0">
                                  <a:latin typeface="Cambria Math" charset="0"/>
                                  <a:ea typeface="Frutiger LT Std 45 Light" charset="0"/>
                                  <a:cs typeface="Frutiger LT Std 45 Light" charset="0"/>
                                </a:rPr>
                                <m:t>𝑨</m:t>
                              </m:r>
                            </m:e>
                            <m:sub>
                              <m:r>
                                <a:rPr lang="en-US" sz="1400" b="0" i="1" smtClean="0">
                                  <a:latin typeface="Cambria Math" charset="0"/>
                                  <a:ea typeface="Frutiger LT Std 45 Light" charset="0"/>
                                  <a:cs typeface="Frutiger LT Std 45 Light" charset="0"/>
                                </a:rPr>
                                <m:t>𝑅𝐸</m:t>
                              </m:r>
                            </m:sub>
                          </m:sSub>
                        </m:oMath>
                      </a14:m>
                      <a:r>
                        <a:rPr lang="en-US" sz="1400" dirty="0" smtClean="0">
                          <a:latin typeface="Frutiger LT Std 45 Light" charset="0"/>
                          <a:ea typeface="Frutiger LT Std 45 Light" charset="0"/>
                          <a:cs typeface="Frutiger LT Std 45 Light" charset="0"/>
                        </a:rPr>
                        <a:t> </a:t>
                      </a:r>
                      <a:endParaRPr lang="en-US" sz="1400" dirty="0">
                        <a:latin typeface="Frutiger LT Std 45 Light" charset="0"/>
                        <a:ea typeface="Frutiger LT Std 45 Light" charset="0"/>
                        <a:cs typeface="Frutiger LT Std 45 Light" charset="0"/>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1012997" y="4569957"/>
                      <a:ext cx="575542" cy="307777"/>
                    </a:xfrm>
                    <a:prstGeom prst="rect">
                      <a:avLst/>
                    </a:prstGeom>
                    <a:blipFill rotWithShape="0">
                      <a:blip r:embed="rId32"/>
                      <a:stretch>
                        <a:fillRect t="-86000" b="-11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Rectangle 146"/>
                    <p:cNvSpPr/>
                    <p:nvPr/>
                  </p:nvSpPr>
                  <p:spPr>
                    <a:xfrm>
                      <a:off x="2838317" y="4605204"/>
                      <a:ext cx="512064" cy="21904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charset="0"/>
                                    <a:ea typeface="Frutiger LT Std 45 Light" charset="0"/>
                                    <a:cs typeface="Frutiger LT Std 45 Light" charset="0"/>
                                  </a:rPr>
                                </m:ctrlPr>
                              </m:sSubPr>
                              <m:e>
                                <m:r>
                                  <a:rPr lang="en-US" sz="1200">
                                    <a:solidFill>
                                      <a:schemeClr val="tx1"/>
                                    </a:solidFill>
                                    <a:latin typeface="Cambria Math" charset="0"/>
                                    <a:ea typeface="Frutiger LT Std 45 Light" charset="0"/>
                                    <a:cs typeface="Frutiger LT Std 45 Light" charset="0"/>
                                  </a:rPr>
                                  <m:t>  </m:t>
                                </m:r>
                                <m:r>
                                  <a:rPr lang="en-US" sz="1200">
                                    <a:solidFill>
                                      <a:schemeClr val="tx1"/>
                                    </a:solidFill>
                                    <a:latin typeface="Cambria Math" charset="0"/>
                                    <a:ea typeface="Frutiger LT Std 45 Light" charset="0"/>
                                    <a:cs typeface="Frutiger LT Std 45 Light" charset="0"/>
                                  </a:rPr>
                                  <m:t>𝐲</m:t>
                                </m:r>
                              </m:e>
                              <m:sub>
                                <m:r>
                                  <a:rPr lang="en-US" sz="1200" b="0" i="1" smtClean="0">
                                    <a:solidFill>
                                      <a:schemeClr val="tx1"/>
                                    </a:solidFill>
                                    <a:latin typeface="Cambria Math" charset="0"/>
                                    <a:ea typeface="Frutiger LT Std 45 Light" charset="0"/>
                                    <a:cs typeface="Frutiger LT Std 45 Light" charset="0"/>
                                  </a:rPr>
                                  <m:t>𝑚</m:t>
                                </m:r>
                                <m:r>
                                  <a:rPr lang="en-US" sz="1200" b="0" i="1" smtClean="0">
                                    <a:solidFill>
                                      <a:schemeClr val="tx1"/>
                                    </a:solidFill>
                                    <a:latin typeface="Cambria Math" charset="0"/>
                                    <a:ea typeface="Frutiger LT Std 45 Light" charset="0"/>
                                    <a:cs typeface="Frutiger LT Std 45 Light" charset="0"/>
                                  </a:rPr>
                                  <m:t>−1,</m:t>
                                </m:r>
                                <m:r>
                                  <a:rPr lang="en-US" sz="1200" b="0" i="1" smtClean="0">
                                    <a:solidFill>
                                      <a:schemeClr val="tx1"/>
                                    </a:solidFill>
                                    <a:latin typeface="Cambria Math" charset="0"/>
                                    <a:ea typeface="Frutiger LT Std 45 Light" charset="0"/>
                                    <a:cs typeface="Frutiger LT Std 45 Light" charset="0"/>
                                  </a:rPr>
                                  <m:t>𝑛</m:t>
                                </m:r>
                              </m:sub>
                            </m:sSub>
                          </m:oMath>
                        </m:oMathPara>
                      </a14:m>
                      <a:endParaRPr lang="en-US" sz="1200" dirty="0">
                        <a:solidFill>
                          <a:schemeClr val="tx1"/>
                        </a:solidFill>
                        <a:latin typeface="Frutiger LT Std 45 Light" charset="0"/>
                        <a:ea typeface="Frutiger LT Std 45 Light" charset="0"/>
                        <a:cs typeface="Frutiger LT Std 45 Light" charset="0"/>
                      </a:endParaRPr>
                    </a:p>
                  </p:txBody>
                </p:sp>
              </mc:Choice>
              <mc:Fallback xmlns="">
                <p:sp>
                  <p:nvSpPr>
                    <p:cNvPr id="147" name="Rectangle 146"/>
                    <p:cNvSpPr>
                      <a:spLocks noRot="1" noChangeAspect="1" noMove="1" noResize="1" noEditPoints="1" noAdjustHandles="1" noChangeArrowheads="1" noChangeShapeType="1" noTextEdit="1"/>
                    </p:cNvSpPr>
                    <p:nvPr/>
                  </p:nvSpPr>
                  <p:spPr>
                    <a:xfrm>
                      <a:off x="2838317" y="4605204"/>
                      <a:ext cx="512064" cy="219040"/>
                    </a:xfrm>
                    <a:prstGeom prst="rect">
                      <a:avLst/>
                    </a:prstGeom>
                    <a:blipFill rotWithShape="0">
                      <a:blip r:embed="rId58"/>
                      <a:stretch>
                        <a:fillRect/>
                      </a:stretch>
                    </a:blipFill>
                    <a:ln>
                      <a:solidFill>
                        <a:schemeClr val="tx1">
                          <a:lumMod val="65000"/>
                          <a:lumOff val="35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Rectangle 147"/>
                    <p:cNvSpPr/>
                    <p:nvPr/>
                  </p:nvSpPr>
                  <p:spPr>
                    <a:xfrm>
                      <a:off x="3418369" y="4560612"/>
                      <a:ext cx="150650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charset="0"/>
                                    <a:ea typeface="Frutiger LT Std 45 Light" charset="0"/>
                                    <a:cs typeface="Frutiger LT Std 45 Light" charset="0"/>
                                  </a:rPr>
                                </m:ctrlPr>
                              </m:sSupPr>
                              <m:e>
                                <m:d>
                                  <m:dPr>
                                    <m:ctrlPr>
                                      <a:rPr lang="en-US" sz="1400" i="1">
                                        <a:latin typeface="Cambria Math" charset="0"/>
                                        <a:ea typeface="Frutiger LT Std 45 Light" charset="0"/>
                                        <a:cs typeface="Frutiger LT Std 45 Light" charset="0"/>
                                      </a:rPr>
                                    </m:ctrlPr>
                                  </m:dPr>
                                  <m:e>
                                    <m:r>
                                      <a:rPr lang="en-US" sz="1400" i="1">
                                        <a:latin typeface="Cambria Math" charset="0"/>
                                        <a:ea typeface="Frutiger LT Std 45 Light" charset="0"/>
                                        <a:cs typeface="Frutiger LT Std 45 Light" charset="0"/>
                                      </a:rPr>
                                      <m:t>𝐻</m:t>
                                    </m:r>
                                    <m:d>
                                      <m:dPr>
                                        <m:ctrlPr>
                                          <a:rPr lang="en-US" sz="1400" i="1">
                                            <a:latin typeface="Cambria Math" charset="0"/>
                                            <a:ea typeface="Frutiger LT Std 45 Light" charset="0"/>
                                            <a:cs typeface="Frutiger LT Std 45 Light" charset="0"/>
                                          </a:rPr>
                                        </m:ctrlPr>
                                      </m:dPr>
                                      <m:e>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𝑅𝐵</m:t>
                                            </m:r>
                                          </m:sub>
                                        </m:sSub>
                                      </m:e>
                                    </m:d>
                                    <m:sSub>
                                      <m:sSubPr>
                                        <m:ctrlPr>
                                          <a:rPr lang="en-US" sz="1400" i="1">
                                            <a:latin typeface="Cambria Math" charset="0"/>
                                            <a:ea typeface="Frutiger LT Std 45 Light" charset="0"/>
                                            <a:cs typeface="Frutiger LT Std 45 Light" charset="0"/>
                                          </a:rPr>
                                        </m:ctrlPr>
                                      </m:sSubPr>
                                      <m:e>
                                        <m:r>
                                          <a:rPr lang="en-US" sz="1400" b="1" i="1">
                                            <a:latin typeface="Cambria Math" charset="0"/>
                                            <a:ea typeface="Frutiger LT Std 45 Light" charset="0"/>
                                            <a:cs typeface="Frutiger LT Std 45 Light" charset="0"/>
                                          </a:rPr>
                                          <m:t>𝑨</m:t>
                                        </m:r>
                                      </m:e>
                                      <m:sub>
                                        <m:r>
                                          <a:rPr lang="en-US" sz="1400" i="1">
                                            <a:latin typeface="Cambria Math" charset="0"/>
                                            <a:ea typeface="Frutiger LT Std 45 Light" charset="0"/>
                                            <a:cs typeface="Frutiger LT Std 45 Light" charset="0"/>
                                          </a:rPr>
                                          <m:t>𝐹</m:t>
                                        </m:r>
                                        <m:r>
                                          <a:rPr lang="en-US" sz="1400" b="0" i="1" smtClean="0">
                                            <a:latin typeface="Cambria Math" charset="0"/>
                                            <a:ea typeface="Frutiger LT Std 45 Light" charset="0"/>
                                            <a:cs typeface="Frutiger LT Std 45 Light" charset="0"/>
                                          </a:rPr>
                                          <m:t>𝐵</m:t>
                                        </m:r>
                                      </m:sub>
                                    </m:sSub>
                                  </m:e>
                                </m:d>
                              </m:e>
                              <m:sup>
                                <m:r>
                                  <a:rPr lang="en-US" sz="1400" i="1">
                                    <a:latin typeface="Cambria Math" charset="0"/>
                                    <a:ea typeface="Frutiger LT Std 45 Light" charset="0"/>
                                    <a:cs typeface="Frutiger LT Std 45 Light" charset="0"/>
                                  </a:rPr>
                                  <m:t>𝑡</m:t>
                                </m:r>
                              </m:sup>
                            </m:sSup>
                            <m:r>
                              <a:rPr lang="en-US" sz="1400" b="0" i="1" smtClean="0">
                                <a:latin typeface="Cambria Math" charset="0"/>
                                <a:ea typeface="Frutiger LT Std 45 Light" charset="0"/>
                                <a:cs typeface="Frutiger LT Std 45 Light" charset="0"/>
                              </a:rPr>
                              <m:t>+</m:t>
                            </m:r>
                          </m:oMath>
                        </m:oMathPara>
                      </a14:m>
                      <a:endParaRPr lang="en-US" sz="1400" dirty="0"/>
                    </a:p>
                  </p:txBody>
                </p:sp>
              </mc:Choice>
              <mc:Fallback xmlns="">
                <p:sp>
                  <p:nvSpPr>
                    <p:cNvPr id="148" name="Rectangle 147"/>
                    <p:cNvSpPr>
                      <a:spLocks noRot="1" noChangeAspect="1" noMove="1" noResize="1" noEditPoints="1" noAdjustHandles="1" noChangeArrowheads="1" noChangeShapeType="1" noTextEdit="1"/>
                    </p:cNvSpPr>
                    <p:nvPr/>
                  </p:nvSpPr>
                  <p:spPr>
                    <a:xfrm>
                      <a:off x="3418369" y="4560612"/>
                      <a:ext cx="1506503" cy="307777"/>
                    </a:xfrm>
                    <a:prstGeom prst="rect">
                      <a:avLst/>
                    </a:prstGeom>
                    <a:blipFill rotWithShape="0">
                      <a:blip r:embed="rId5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Rectangle 148"/>
                    <p:cNvSpPr/>
                    <p:nvPr/>
                  </p:nvSpPr>
                  <p:spPr>
                    <a:xfrm>
                      <a:off x="4873644" y="4582203"/>
                      <a:ext cx="356616" cy="265040"/>
                    </a:xfrm>
                    <a:prstGeom prst="rec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14:m>
                        <m:oMathPara xmlns:m="http://schemas.openxmlformats.org/officeDocument/2006/math">
                          <m:oMathParaPr>
                            <m:jc m:val="centerGroup"/>
                          </m:oMathParaPr>
                          <m:oMath xmlns:m="http://schemas.openxmlformats.org/officeDocument/2006/math">
                            <m:sSub>
                              <m:sSubPr>
                                <m:ctrlPr>
                                  <a:rPr lang="en-US" sz="1200" i="1">
                                    <a:solidFill>
                                      <a:schemeClr val="tx1"/>
                                    </a:solidFill>
                                    <a:latin typeface="Cambria Math" charset="0"/>
                                    <a:ea typeface="Frutiger LT Std 45 Light" charset="0"/>
                                    <a:cs typeface="Frutiger LT Std 45 Light" charset="0"/>
                                  </a:rPr>
                                </m:ctrlPr>
                              </m:sSubPr>
                              <m:e>
                                <m:r>
                                  <a:rPr lang="en-US" sz="1200" i="1">
                                    <a:solidFill>
                                      <a:schemeClr val="tx1"/>
                                    </a:solidFill>
                                    <a:latin typeface="Cambria Math" charset="0"/>
                                    <a:ea typeface="Frutiger LT Std 45 Light" charset="0"/>
                                    <a:cs typeface="Frutiger LT Std 45 Light" charset="0"/>
                                  </a:rPr>
                                  <m:t>  </m:t>
                                </m:r>
                                <m:acc>
                                  <m:accPr>
                                    <m:chr m:val="̈"/>
                                    <m:ctrlPr>
                                      <a:rPr lang="en-US" sz="1200" i="1">
                                        <a:solidFill>
                                          <a:schemeClr val="tx1"/>
                                        </a:solidFill>
                                        <a:latin typeface="Cambria Math" charset="0"/>
                                        <a:ea typeface="Frutiger LT Std 45 Light" charset="0"/>
                                        <a:cs typeface="Frutiger LT Std 45 Light" charset="0"/>
                                      </a:rPr>
                                    </m:ctrlPr>
                                  </m:accPr>
                                  <m:e>
                                    <m:acc>
                                      <m:accPr>
                                        <m:chr m:val="̈"/>
                                        <m:ctrlPr>
                                          <a:rPr lang="en-US" sz="1200" i="1">
                                            <a:solidFill>
                                              <a:schemeClr val="tx1"/>
                                            </a:solidFill>
                                            <a:latin typeface="Cambria Math" charset="0"/>
                                            <a:ea typeface="Frutiger LT Std 45 Light" charset="0"/>
                                            <a:cs typeface="Frutiger LT Std 45 Light" charset="0"/>
                                          </a:rPr>
                                        </m:ctrlPr>
                                      </m:accPr>
                                      <m:e>
                                        <m:r>
                                          <a:rPr lang="en-US" sz="1200" i="1">
                                            <a:solidFill>
                                              <a:schemeClr val="tx1"/>
                                            </a:solidFill>
                                            <a:latin typeface="Cambria Math" charset="0"/>
                                            <a:ea typeface="Frutiger LT Std 45 Light" charset="0"/>
                                            <a:cs typeface="Frutiger LT Std 45 Light" charset="0"/>
                                          </a:rPr>
                                          <m:t>𝐯</m:t>
                                        </m:r>
                                      </m:e>
                                    </m:acc>
                                  </m:e>
                                </m:acc>
                              </m:e>
                              <m:sub>
                                <m:r>
                                  <a:rPr lang="en-US" sz="1200" i="1">
                                    <a:solidFill>
                                      <a:schemeClr val="tx1"/>
                                    </a:solidFill>
                                    <a:latin typeface="Cambria Math" charset="0"/>
                                    <a:ea typeface="Frutiger LT Std 45 Light" charset="0"/>
                                    <a:cs typeface="Frutiger LT Std 45 Light" charset="0"/>
                                  </a:rPr>
                                  <m:t>𝑚</m:t>
                                </m:r>
                                <m:r>
                                  <a:rPr lang="en-US" sz="1200" i="1">
                                    <a:solidFill>
                                      <a:schemeClr val="tx1"/>
                                    </a:solidFill>
                                    <a:latin typeface="Cambria Math" charset="0"/>
                                    <a:ea typeface="Frutiger LT Std 45 Light" charset="0"/>
                                    <a:cs typeface="Frutiger LT Std 45 Light" charset="0"/>
                                  </a:rPr>
                                  <m:t>,</m:t>
                                </m:r>
                                <m:r>
                                  <a:rPr lang="en-US" sz="1200" i="1">
                                    <a:solidFill>
                                      <a:schemeClr val="tx1"/>
                                    </a:solidFill>
                                    <a:latin typeface="Cambria Math" charset="0"/>
                                    <a:ea typeface="Frutiger LT Std 45 Light" charset="0"/>
                                    <a:cs typeface="Frutiger LT Std 45 Light" charset="0"/>
                                  </a:rPr>
                                  <m:t>𝑛</m:t>
                                </m:r>
                              </m:sub>
                            </m:sSub>
                          </m:oMath>
                        </m:oMathPara>
                      </a14:m>
                      <a:endParaRPr lang="en-US" sz="1200" i="1" dirty="0">
                        <a:solidFill>
                          <a:schemeClr val="tx1"/>
                        </a:solidFill>
                        <a:latin typeface="Cambria Math" charset="0"/>
                        <a:ea typeface="Frutiger LT Std 45 Light" charset="0"/>
                        <a:cs typeface="Frutiger LT Std 45 Light" charset="0"/>
                      </a:endParaRPr>
                    </a:p>
                  </p:txBody>
                </p:sp>
              </mc:Choice>
              <mc:Fallback xmlns="">
                <p:sp>
                  <p:nvSpPr>
                    <p:cNvPr id="149" name="Rectangle 148"/>
                    <p:cNvSpPr>
                      <a:spLocks noRot="1" noChangeAspect="1" noMove="1" noResize="1" noEditPoints="1" noAdjustHandles="1" noChangeArrowheads="1" noChangeShapeType="1" noTextEdit="1"/>
                    </p:cNvSpPr>
                    <p:nvPr/>
                  </p:nvSpPr>
                  <p:spPr>
                    <a:xfrm>
                      <a:off x="4873644" y="4582203"/>
                      <a:ext cx="356616" cy="265040"/>
                    </a:xfrm>
                    <a:prstGeom prst="rect">
                      <a:avLst/>
                    </a:prstGeom>
                    <a:blipFill rotWithShape="0">
                      <a:blip r:embed="rId60"/>
                      <a:stretch>
                        <a:fillRect/>
                      </a:stretch>
                    </a:blipFill>
                    <a:ln>
                      <a:solidFill>
                        <a:schemeClr val="accent6">
                          <a:lumMod val="60000"/>
                          <a:lumOff val="40000"/>
                        </a:schemeClr>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grpSp>
          <p:nvGrpSpPr>
            <p:cNvPr id="7" name="Group 6"/>
            <p:cNvGrpSpPr/>
            <p:nvPr/>
          </p:nvGrpSpPr>
          <p:grpSpPr>
            <a:xfrm>
              <a:off x="5455297" y="3211856"/>
              <a:ext cx="3130700" cy="307777"/>
              <a:chOff x="5731982" y="3046106"/>
              <a:chExt cx="3130700" cy="307777"/>
            </a:xfrm>
          </p:grpSpPr>
          <p:sp>
            <p:nvSpPr>
              <p:cNvPr id="154" name="TextBox 153"/>
              <p:cNvSpPr txBox="1"/>
              <p:nvPr/>
            </p:nvSpPr>
            <p:spPr>
              <a:xfrm>
                <a:off x="6170919" y="3046106"/>
                <a:ext cx="2691763"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fully parallel part of computation</a:t>
                </a:r>
                <a:endParaRPr lang="en-US" sz="1400" dirty="0">
                  <a:latin typeface="Frutiger LT Std 45 Light" charset="0"/>
                  <a:ea typeface="Frutiger LT Std 45 Light" charset="0"/>
                  <a:cs typeface="Frutiger LT Std 45 Light" charset="0"/>
                </a:endParaRPr>
              </a:p>
            </p:txBody>
          </p:sp>
          <p:cxnSp>
            <p:nvCxnSpPr>
              <p:cNvPr id="6" name="Straight Arrow Connector 5"/>
              <p:cNvCxnSpPr/>
              <p:nvPr/>
            </p:nvCxnSpPr>
            <p:spPr>
              <a:xfrm>
                <a:off x="5731982" y="3186935"/>
                <a:ext cx="418155" cy="0"/>
              </a:xfrm>
              <a:prstGeom prst="straightConnector1">
                <a:avLst/>
              </a:pr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457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model for </a:t>
            </a:r>
            <a:r>
              <a:rPr lang="en-US" dirty="0" smtClean="0"/>
              <a:t>convolutions</a:t>
            </a:r>
            <a:endParaRPr lang="en-US" dirty="0"/>
          </a:p>
        </p:txBody>
      </p:sp>
      <p:sp>
        <p:nvSpPr>
          <p:cNvPr id="3" name="Content Placeholder 2"/>
          <p:cNvSpPr>
            <a:spLocks noGrp="1"/>
          </p:cNvSpPr>
          <p:nvPr>
            <p:ph idx="1"/>
          </p:nvPr>
        </p:nvSpPr>
        <p:spPr/>
        <p:txBody>
          <a:bodyPr/>
          <a:lstStyle/>
          <a:p>
            <a:r>
              <a:rPr lang="en-US" dirty="0" smtClean="0"/>
              <a:t>Linear difference equations</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4213666" y="2516664"/>
                <a:ext cx="76020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smtClean="0">
                          <a:latin typeface="Cambria Math" charset="0"/>
                          <a:ea typeface="Frutiger LT Std 45 Light" charset="0"/>
                          <a:cs typeface="Frutiger LT Std 45 Light" charset="0"/>
                        </a:rPr>
                        <m:t>𝐀𝐳</m:t>
                      </m:r>
                      <m:r>
                        <a:rPr lang="en-US" sz="1400" i="1">
                          <a:latin typeface="Cambria Math" charset="0"/>
                          <a:ea typeface="Frutiger LT Std 45 Light" charset="0"/>
                          <a:cs typeface="Frutiger LT Std 45 Light" charset="0"/>
                        </a:rPr>
                        <m:t>=</m:t>
                      </m:r>
                      <m:r>
                        <a:rPr lang="en-US" sz="1400" b="1">
                          <a:latin typeface="Cambria Math" charset="0"/>
                          <a:ea typeface="Frutiger LT Std 45 Light" charset="0"/>
                          <a:cs typeface="Frutiger LT Std 45 Light" charset="0"/>
                        </a:rPr>
                        <m:t>𝐁</m:t>
                      </m:r>
                      <m:r>
                        <a:rPr lang="en-US" sz="1400" b="1" i="0" smtClean="0">
                          <a:latin typeface="Cambria Math" charset="0"/>
                          <a:ea typeface="Frutiger LT Std 45 Light" charset="0"/>
                          <a:cs typeface="Frutiger LT Std 45 Light" charset="0"/>
                        </a:rPr>
                        <m:t>𝐰</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13666" y="2516664"/>
                <a:ext cx="760208" cy="215444"/>
              </a:xfrm>
              <a:prstGeom prst="rect">
                <a:avLst/>
              </a:prstGeom>
              <a:blipFill rotWithShape="0">
                <a:blip r:embed="rId3"/>
                <a:stretch>
                  <a:fillRect l="-7200" b="-5714"/>
                </a:stretch>
              </a:blipFill>
            </p:spPr>
            <p:txBody>
              <a:bodyPr/>
              <a:lstStyle/>
              <a:p>
                <a:r>
                  <a:rPr lang="en-US">
                    <a:noFill/>
                  </a:rPr>
                  <a:t> </a:t>
                </a:r>
              </a:p>
            </p:txBody>
          </p:sp>
        </mc:Fallback>
      </mc:AlternateContent>
      <p:grpSp>
        <p:nvGrpSpPr>
          <p:cNvPr id="4" name="Group 3"/>
          <p:cNvGrpSpPr/>
          <p:nvPr/>
        </p:nvGrpSpPr>
        <p:grpSpPr>
          <a:xfrm>
            <a:off x="1164291" y="3680602"/>
            <a:ext cx="6875087" cy="2054114"/>
            <a:chOff x="1164291" y="3680602"/>
            <a:chExt cx="6875087" cy="2054114"/>
          </a:xfrm>
        </p:grpSpPr>
        <mc:AlternateContent xmlns:mc="http://schemas.openxmlformats.org/markup-compatibility/2006" xmlns:a14="http://schemas.microsoft.com/office/drawing/2010/main">
          <mc:Choice Requires="a14">
            <p:sp>
              <p:nvSpPr>
                <p:cNvPr id="11" name="TextBox 10"/>
                <p:cNvSpPr txBox="1"/>
                <p:nvPr/>
              </p:nvSpPr>
              <p:spPr>
                <a:xfrm>
                  <a:off x="1164291" y="3680602"/>
                  <a:ext cx="6875087" cy="153657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uk-UA" sz="1400" i="1" smtClean="0">
                                <a:latin typeface="Cambria Math" charset="0"/>
                                <a:ea typeface="Frutiger LT Std 45 Light" charset="0"/>
                                <a:cs typeface="Frutiger LT Std 45 Light" charset="0"/>
                              </a:rPr>
                            </m:ctrlPr>
                          </m:dPr>
                          <m:e>
                            <m:m>
                              <m:mPr>
                                <m:mcs>
                                  <m:mc>
                                    <m:mcPr>
                                      <m:count m:val="7"/>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e/>
                                <m:e/>
                              </m:mr>
                              <m:mr>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𝑟</m:t>
                                      </m:r>
                                    </m:sub>
                                  </m:sSub>
                                </m:e>
                                <m:e/>
                                <m:e/>
                              </m:mr>
                              <m:mr>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𝑟</m:t>
                                      </m:r>
                                    </m:sub>
                                  </m:sSub>
                                </m:e>
                                <m:e/>
                              </m:mr>
                              <m:mr>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mr>
                              <m: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𝑟</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r>
                                    <a:rPr lang="uk-UA" sz="1400" b="0" i="1">
                                      <a:latin typeface="Cambria Math" charset="0"/>
                                      <a:ea typeface="Cambria Math" charset="0"/>
                                      <a:cs typeface="Cambria Math" charset="0"/>
                                    </a:rPr>
                                    <m:t>⋱</m:t>
                                  </m:r>
                                </m:e>
                              </m:mr>
                              <m:mr>
                                <m:e/>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𝑟</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e>
                                <m:e>
                                  <m:r>
                                    <a:rPr lang="uk-UA" sz="1400" b="0" i="1">
                                      <a:latin typeface="Cambria Math" charset="0"/>
                                      <a:ea typeface="Cambria Math" charset="0"/>
                                      <a:cs typeface="Cambria Math" charset="0"/>
                                    </a:rPr>
                                    <m:t>⋱</m:t>
                                  </m:r>
                                </m:e>
                              </m:mr>
                              <m:mr>
                                <m:e/>
                                <m:e/>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mr>
                            </m:m>
                          </m:e>
                        </m:d>
                        <m:d>
                          <m:dPr>
                            <m:begChr m:val="["/>
                            <m:endChr m:val="]"/>
                            <m:ctrlPr>
                              <a:rPr lang="uk-UA" sz="1400" i="1">
                                <a:latin typeface="Cambria Math" charset="0"/>
                                <a:ea typeface="Frutiger LT Std 45 Light" charset="0"/>
                                <a:cs typeface="Frutiger LT Std 45 Light" charset="0"/>
                              </a:rPr>
                            </m:ctrlPr>
                          </m:dPr>
                          <m:e>
                            <m:m>
                              <m:mPr>
                                <m:mcs>
                                  <m:mc>
                                    <m:mcPr>
                                      <m:count m:val="1"/>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mr>
                              <m:mr>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sub>
                                  </m:sSub>
                                </m:e>
                              </m:mr>
                              <m:mr>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r>
                                    <a:rPr lang="uk-UA" sz="1400" b="0" i="1">
                                      <a:latin typeface="Cambria Math" charset="0"/>
                                      <a:ea typeface="Cambria Math" charset="0"/>
                                      <a:cs typeface="Cambria Math" charset="0"/>
                                    </a:rPr>
                                    <m:t>⋮</m:t>
                                  </m:r>
                                </m:e>
                              </m:mr>
                            </m:m>
                          </m:e>
                        </m:d>
                        <m:r>
                          <a:rPr lang="en-US" sz="1400" b="0" i="1">
                            <a:latin typeface="Cambria Math" charset="0"/>
                            <a:ea typeface="Frutiger LT Std 45 Light" charset="0"/>
                            <a:cs typeface="Frutiger LT Std 45 Light" charset="0"/>
                          </a:rPr>
                          <m:t>=</m:t>
                        </m:r>
                        <m:d>
                          <m:dPr>
                            <m:begChr m:val="["/>
                            <m:endChr m:val="]"/>
                            <m:ctrlPr>
                              <a:rPr lang="uk-UA" sz="1400" i="1">
                                <a:latin typeface="Cambria Math" charset="0"/>
                                <a:ea typeface="Frutiger LT Std 45 Light" charset="0"/>
                                <a:cs typeface="Frutiger LT Std 45 Light" charset="0"/>
                              </a:rPr>
                            </m:ctrlPr>
                          </m:dPr>
                          <m:e>
                            <m:m>
                              <m:mPr>
                                <m:mcs>
                                  <m:mc>
                                    <m:mcPr>
                                      <m:count m:val="7"/>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e/>
                                <m:e/>
                              </m:mr>
                              <m:mr>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𝑑</m:t>
                                      </m:r>
                                    </m:sub>
                                  </m:sSub>
                                </m:e>
                                <m:e/>
                                <m:e/>
                              </m:mr>
                              <m:mr>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𝑑</m:t>
                                      </m:r>
                                    </m:sub>
                                  </m:sSub>
                                </m:e>
                                <m:e/>
                              </m:mr>
                              <m:mr>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mr>
                              <m: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𝑑</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r>
                                    <a:rPr lang="uk-UA" sz="1400" b="0" i="1">
                                      <a:latin typeface="Cambria Math" charset="0"/>
                                      <a:ea typeface="Cambria Math" charset="0"/>
                                      <a:cs typeface="Cambria Math" charset="0"/>
                                    </a:rPr>
                                    <m:t>⋱</m:t>
                                  </m:r>
                                </m:e>
                              </m:mr>
                              <m:mr>
                                <m:e/>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𝑑</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e>
                                <m:e>
                                  <m:r>
                                    <a:rPr lang="uk-UA" sz="1400" b="0" i="1">
                                      <a:latin typeface="Cambria Math" charset="0"/>
                                      <a:ea typeface="Cambria Math" charset="0"/>
                                      <a:cs typeface="Cambria Math" charset="0"/>
                                    </a:rPr>
                                    <m:t>⋱</m:t>
                                  </m:r>
                                </m:e>
                              </m:mr>
                              <m:mr>
                                <m:e/>
                                <m:e/>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mr>
                            </m:m>
                          </m:e>
                        </m:d>
                        <m:d>
                          <m:dPr>
                            <m:begChr m:val="["/>
                            <m:endChr m:val="]"/>
                            <m:ctrlPr>
                              <a:rPr lang="uk-UA" sz="1400" i="1">
                                <a:latin typeface="Cambria Math" charset="0"/>
                                <a:ea typeface="Frutiger LT Std 45 Light" charset="0"/>
                                <a:cs typeface="Frutiger LT Std 45 Light" charset="0"/>
                              </a:rPr>
                            </m:ctrlPr>
                          </m:dPr>
                          <m:e>
                            <m:m>
                              <m:mPr>
                                <m:mcs>
                                  <m:mc>
                                    <m:mcPr>
                                      <m:count m:val="1"/>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r>
                                    <a:rPr lang="uk-UA" sz="1400" b="0" i="1">
                                      <a:latin typeface="Cambria Math" charset="0"/>
                                      <a:ea typeface="Cambria Math" charset="0"/>
                                      <a:cs typeface="Cambria Math" charset="0"/>
                                    </a:rPr>
                                    <m:t>⋮</m:t>
                                  </m:r>
                                </m:e>
                              </m:mr>
                            </m:m>
                          </m:e>
                        </m:d>
                      </m:oMath>
                    </m:oMathPara>
                  </a14:m>
                  <a:endParaRPr lang="en-US" sz="1400" i="1" dirty="0">
                    <a:latin typeface="Frutiger LT Std 45 Light" charset="0"/>
                    <a:ea typeface="Frutiger LT Std 45 Light" charset="0"/>
                    <a:cs typeface="Frutiger LT Std 45 Light"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164291" y="3680602"/>
                  <a:ext cx="6875087" cy="1536574"/>
                </a:xfrm>
                <a:prstGeom prst="rect">
                  <a:avLst/>
                </a:prstGeom>
                <a:blipFill rotWithShape="0">
                  <a:blip r:embed="rId4"/>
                  <a:stretch>
                    <a:fillRect/>
                  </a:stretch>
                </a:blipFill>
              </p:spPr>
              <p:txBody>
                <a:bodyPr/>
                <a:lstStyle/>
                <a:p>
                  <a:r>
                    <a:rPr lang="en-US">
                      <a:noFill/>
                    </a:rPr>
                    <a:t> </a:t>
                  </a:r>
                </a:p>
              </p:txBody>
            </p:sp>
          </mc:Fallback>
        </mc:AlternateContent>
        <p:grpSp>
          <p:nvGrpSpPr>
            <p:cNvPr id="7" name="Group 6"/>
            <p:cNvGrpSpPr/>
            <p:nvPr/>
          </p:nvGrpSpPr>
          <p:grpSpPr>
            <a:xfrm>
              <a:off x="3411075" y="5422782"/>
              <a:ext cx="2129130" cy="311934"/>
              <a:chOff x="3085147" y="4003046"/>
              <a:chExt cx="2129130" cy="311934"/>
            </a:xfrm>
          </p:grpSpPr>
          <p:sp>
            <p:nvSpPr>
              <p:cNvPr id="15" name="Freeform 14"/>
              <p:cNvSpPr/>
              <p:nvPr/>
            </p:nvSpPr>
            <p:spPr>
              <a:xfrm flipH="1" flipV="1">
                <a:off x="4935447" y="4003046"/>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V="1">
                <a:off x="3085147" y="4003046"/>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367828" y="4007203"/>
                <a:ext cx="1619354" cy="307777"/>
              </a:xfrm>
              <a:prstGeom prst="rect">
                <a:avLst/>
              </a:prstGeom>
              <a:solidFill>
                <a:schemeClr val="bg1"/>
              </a:solidFill>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constant diagonals</a:t>
                </a:r>
                <a:endParaRPr lang="en-US" sz="1400" dirty="0">
                  <a:latin typeface="Frutiger LT Std 45 Light" charset="0"/>
                  <a:ea typeface="Frutiger LT Std 45 Light" charset="0"/>
                  <a:cs typeface="Frutiger LT Std 45 Light" charset="0"/>
                </a:endParaRPr>
              </a:p>
            </p:txBody>
          </p:sp>
        </p:grpSp>
      </p:grpSp>
      <mc:AlternateContent xmlns:mc="http://schemas.openxmlformats.org/markup-compatibility/2006" xmlns:a14="http://schemas.microsoft.com/office/drawing/2010/main">
        <mc:Choice Requires="a14">
          <p:sp>
            <p:nvSpPr>
              <p:cNvPr id="21" name="TextBox 20"/>
              <p:cNvSpPr txBox="1"/>
              <p:nvPr/>
            </p:nvSpPr>
            <p:spPr>
              <a:xfrm>
                <a:off x="593849" y="3124148"/>
                <a:ext cx="8232754" cy="215444"/>
              </a:xfrm>
              <a:prstGeom prst="rect">
                <a:avLst/>
              </a:prstGeom>
              <a:solidFill>
                <a:schemeClr val="bg1"/>
              </a:solid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𝑟</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𝑟</m:t>
                          </m:r>
                        </m:sub>
                      </m:sSub>
                      <m:r>
                        <a:rPr lang="en-US" sz="1400" b="0" i="1">
                          <a:latin typeface="Cambria Math" charset="0"/>
                          <a:ea typeface="Frutiger LT Std 45 Light" charset="0"/>
                          <a:cs typeface="Frutiger LT Std 45 Light" charset="0"/>
                        </a:rPr>
                        <m:t>+</m:t>
                      </m:r>
                      <m:r>
                        <a:rPr lang="en-US" sz="1400" b="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r>
                        <m:rPr>
                          <m:nor/>
                        </m:rPr>
                        <a:rPr lang="en-US" sz="1400" i="1" dirty="0">
                          <a:latin typeface="Frutiger LT Std 45 Light"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sub>
                      </m:sSub>
                      <m:r>
                        <m:rPr>
                          <m:nor/>
                        </m:rPr>
                        <a:rPr lang="en-US" sz="1400" i="1" dirty="0">
                          <a:latin typeface="Frutiger LT Std 45 Light"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r>
                        <m:rPr>
                          <m:nor/>
                        </m:rPr>
                        <a:rPr lang="en-US" sz="1400" i="1" dirty="0">
                          <a:latin typeface="Frutiger LT Std 45 Light" charset="0"/>
                          <a:ea typeface="Frutiger LT Std 45 Light" charset="0"/>
                          <a:cs typeface="Frutiger LT Std 45 Light" charset="0"/>
                        </a:rPr>
                        <m:t>+</m:t>
                      </m:r>
                      <m:r>
                        <a:rPr lang="en-US" sz="1400" b="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𝑟</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𝑟</m:t>
                          </m:r>
                        </m:sub>
                      </m:sSub>
                      <m:r>
                        <a:rPr lang="en-US" sz="1400" b="0" i="1">
                          <a:latin typeface="Cambria Math"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𝑑</m:t>
                          </m:r>
                        </m:sub>
                      </m:sSub>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𝑑</m:t>
                          </m:r>
                        </m:sub>
                      </m:sSub>
                      <m:r>
                        <a:rPr lang="en-US" sz="1400" b="0" i="1">
                          <a:latin typeface="Cambria Math" charset="0"/>
                          <a:ea typeface="Frutiger LT Std 45 Light" charset="0"/>
                          <a:cs typeface="Frutiger LT Std 45 Light" charset="0"/>
                        </a:rPr>
                        <m:t>+</m:t>
                      </m:r>
                      <m:r>
                        <a:rPr lang="en-US" sz="1400" b="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r>
                        <m:rPr>
                          <m:nor/>
                        </m:rPr>
                        <a:rPr lang="en-US" sz="1400" i="1" dirty="0">
                          <a:latin typeface="Frutiger LT Std 45 Light"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sub>
                      </m:sSub>
                      <m:r>
                        <m:rPr>
                          <m:nor/>
                        </m:rPr>
                        <a:rPr lang="en-US" sz="1400" i="1" dirty="0">
                          <a:latin typeface="Frutiger LT Std 45 Light"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r>
                        <m:rPr>
                          <m:nor/>
                        </m:rPr>
                        <a:rPr lang="en-US" sz="1400" i="1" dirty="0">
                          <a:latin typeface="Frutiger LT Std 45 Light" charset="0"/>
                          <a:ea typeface="Frutiger LT Std 45 Light" charset="0"/>
                          <a:cs typeface="Frutiger LT Std 45 Light" charset="0"/>
                        </a:rPr>
                        <m:t>+</m:t>
                      </m:r>
                      <m:r>
                        <m:rPr>
                          <m:nor/>
                        </m:rPr>
                        <a:rPr lang="en-US" sz="1400" i="1" dirty="0">
                          <a:ea typeface="Cambria Math" charset="0"/>
                          <a:cs typeface="Cambria Math" charset="0"/>
                        </a:rPr>
                        <m:t> </m:t>
                      </m:r>
                      <m:r>
                        <a:rPr lang="en-US" sz="1400" b="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𝑑</m:t>
                          </m:r>
                        </m:sub>
                      </m:sSub>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𝑑</m:t>
                          </m:r>
                        </m:sub>
                      </m:sSub>
                    </m:oMath>
                  </m:oMathPara>
                </a14:m>
                <a:endParaRPr lang="en-US" sz="1400" i="1" dirty="0">
                  <a:latin typeface="Frutiger LT Std 45 Light" charset="0"/>
                  <a:ea typeface="Frutiger LT Std 45 Light" charset="0"/>
                  <a:cs typeface="Frutiger LT Std 45 Light"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93849" y="3124148"/>
                <a:ext cx="8232754" cy="215444"/>
              </a:xfrm>
              <a:prstGeom prst="rect">
                <a:avLst/>
              </a:prstGeom>
              <a:blipFill rotWithShape="0">
                <a:blip r:embed="rId5"/>
                <a:stretch>
                  <a:fillRect t="-2778" b="-33333"/>
                </a:stretch>
              </a:blipFill>
            </p:spPr>
            <p:txBody>
              <a:bodyPr/>
              <a:lstStyle/>
              <a:p>
                <a:r>
                  <a:rPr lang="en-US">
                    <a:noFill/>
                  </a:rPr>
                  <a:t> </a:t>
                </a:r>
              </a:p>
            </p:txBody>
          </p:sp>
        </mc:Fallback>
      </mc:AlternateContent>
      <p:grpSp>
        <p:nvGrpSpPr>
          <p:cNvPr id="52" name="Group 51"/>
          <p:cNvGrpSpPr/>
          <p:nvPr/>
        </p:nvGrpSpPr>
        <p:grpSpPr>
          <a:xfrm>
            <a:off x="2112666" y="1919466"/>
            <a:ext cx="4893020" cy="307777"/>
            <a:chOff x="2112666" y="1919466"/>
            <a:chExt cx="4893020" cy="307777"/>
          </a:xfrm>
        </p:grpSpPr>
        <p:cxnSp>
          <p:nvCxnSpPr>
            <p:cNvPr id="17" name="Straight Arrow Connector 16"/>
            <p:cNvCxnSpPr>
              <a:stCxn id="29" idx="3"/>
            </p:cNvCxnSpPr>
            <p:nvPr/>
          </p:nvCxnSpPr>
          <p:spPr>
            <a:xfrm>
              <a:off x="2308232" y="2052088"/>
              <a:ext cx="4477418"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0414" y="1919466"/>
              <a:ext cx="532518"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filter</a:t>
              </a:r>
              <a:endParaRPr lang="en-US" sz="12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26" name="TextBox 25"/>
                <p:cNvSpPr txBox="1"/>
                <p:nvPr/>
              </p:nvSpPr>
              <p:spPr>
                <a:xfrm>
                  <a:off x="6867828" y="1944058"/>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smtClean="0">
                            <a:solidFill>
                              <a:schemeClr val="bg2">
                                <a:lumMod val="90000"/>
                              </a:schemeClr>
                            </a:solidFill>
                            <a:latin typeface="Cambria Math" charset="0"/>
                            <a:ea typeface="Frutiger LT Std 45 Light" charset="0"/>
                            <a:cs typeface="Frutiger LT Std 45 Light" charset="0"/>
                          </a:rPr>
                          <m:t>𝐳</m:t>
                        </m:r>
                      </m:oMath>
                    </m:oMathPara>
                  </a14:m>
                  <a:endParaRPr lang="en-US" sz="1400" b="1" dirty="0">
                    <a:solidFill>
                      <a:schemeClr val="bg2">
                        <a:lumMod val="90000"/>
                      </a:schemeClr>
                    </a:solidFill>
                    <a:latin typeface="Frutiger LT Std 45 Light" charset="0"/>
                    <a:ea typeface="Frutiger LT Std 45 Light" charset="0"/>
                    <a:cs typeface="Frutiger LT Std 45 Light"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867828" y="1944058"/>
                  <a:ext cx="137858" cy="215444"/>
                </a:xfrm>
                <a:prstGeom prst="rect">
                  <a:avLst/>
                </a:prstGeom>
                <a:blipFill rotWithShape="0">
                  <a:blip r:embed="rId6"/>
                  <a:stretch>
                    <a:fillRect l="-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112666" y="1944366"/>
                  <a:ext cx="195566"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solidFill>
                              <a:schemeClr val="tx1"/>
                            </a:solidFill>
                            <a:latin typeface="Cambria Math" charset="0"/>
                            <a:ea typeface="Frutiger LT Std 45 Light" charset="0"/>
                            <a:cs typeface="Frutiger LT Std 45 Light" charset="0"/>
                          </a:rPr>
                          <m:t>𝐰</m:t>
                        </m:r>
                      </m:oMath>
                    </m:oMathPara>
                  </a14:m>
                  <a:endParaRPr lang="en-US" sz="1400" b="1" dirty="0">
                    <a:solidFill>
                      <a:schemeClr val="tx1"/>
                    </a:solidFill>
                    <a:latin typeface="Frutiger LT Std 45 Light" charset="0"/>
                    <a:ea typeface="Frutiger LT Std 45 Light" charset="0"/>
                    <a:cs typeface="Frutiger LT Std 45 Light"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112666" y="1944366"/>
                  <a:ext cx="195566" cy="215444"/>
                </a:xfrm>
                <a:prstGeom prst="rect">
                  <a:avLst/>
                </a:prstGeom>
                <a:blipFill rotWithShape="0">
                  <a:blip r:embed="rId7"/>
                  <a:stretch>
                    <a:fillRect l="-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867828" y="1944058"/>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a:latin typeface="Cambria Math" charset="0"/>
                            <a:ea typeface="Frutiger LT Std 45 Light" charset="0"/>
                            <a:cs typeface="Frutiger LT Std 45 Light" charset="0"/>
                          </a:rPr>
                          <m:t>𝐳</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867828" y="1944058"/>
                  <a:ext cx="137858" cy="215444"/>
                </a:xfrm>
                <a:prstGeom prst="rect">
                  <a:avLst/>
                </a:prstGeom>
                <a:blipFill rotWithShape="0">
                  <a:blip r:embed="rId8"/>
                  <a:stretch>
                    <a:fillRect l="-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867828" y="1948264"/>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a:latin typeface="Cambria Math" charset="0"/>
                            <a:ea typeface="Frutiger LT Std 45 Light" charset="0"/>
                            <a:cs typeface="Frutiger LT Std 45 Light" charset="0"/>
                          </a:rPr>
                          <m:t>𝐳</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867828" y="1948264"/>
                  <a:ext cx="137858" cy="215444"/>
                </a:xfrm>
                <a:prstGeom prst="rect">
                  <a:avLst/>
                </a:prstGeom>
                <a:blipFill rotWithShape="0">
                  <a:blip r:embed="rId8"/>
                  <a:stretch>
                    <a:fillRect l="-36364"/>
                  </a:stretch>
                </a:blipFill>
              </p:spPr>
              <p:txBody>
                <a:bodyPr/>
                <a:lstStyle/>
                <a:p>
                  <a:r>
                    <a:rPr lang="en-US">
                      <a:noFill/>
                    </a:rPr>
                    <a:t> </a:t>
                  </a:r>
                </a:p>
              </p:txBody>
            </p:sp>
          </mc:Fallback>
        </mc:AlternateContent>
      </p:grpSp>
    </p:spTree>
    <p:extLst>
      <p:ext uri="{BB962C8B-B14F-4D97-AF65-F5344CB8AC3E}">
        <p14:creationId xmlns:p14="http://schemas.microsoft.com/office/powerpoint/2010/main" val="10918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parallel algorithms</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766548377"/>
                  </p:ext>
                </p:extLst>
              </p:nvPr>
            </p:nvGraphicFramePr>
            <p:xfrm>
              <a:off x="828040" y="2141154"/>
              <a:ext cx="7487920" cy="2297784"/>
            </p:xfrm>
            <a:graphic>
              <a:graphicData uri="http://schemas.openxmlformats.org/drawingml/2006/table">
                <a:tbl>
                  <a:tblPr firstRow="1" bandRow="1">
                    <a:tableStyleId>{9D7B26C5-4107-4FEC-AEDC-1716B250A1EF}</a:tableStyleId>
                  </a:tblPr>
                  <a:tblGrid>
                    <a:gridCol w="3395980"/>
                    <a:gridCol w="1783080"/>
                    <a:gridCol w="1008380"/>
                    <a:gridCol w="1300480"/>
                  </a:tblGrid>
                  <a:tr h="333981">
                    <a:tc>
                      <a:txBody>
                        <a:bodyPr/>
                        <a:lstStyle/>
                        <a:p>
                          <a:pPr algn="ctr"/>
                          <a:r>
                            <a:rPr lang="en-US" sz="1800" b="0" i="0" dirty="0" smtClean="0">
                              <a:latin typeface="Frutiger LT Std 45 Light" charset="0"/>
                              <a:ea typeface="Frutiger LT Std 45 Light" charset="0"/>
                              <a:cs typeface="Frutiger LT Std 45 Light" charset="0"/>
                            </a:rPr>
                            <a:t>Algorithm</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dirty="0" smtClean="0">
                              <a:latin typeface="Frutiger LT Std 45 Light" charset="0"/>
                              <a:ea typeface="Frutiger LT Std 45 Light" charset="0"/>
                              <a:cs typeface="Frutiger LT Std 45 Light" charset="0"/>
                            </a:rPr>
                            <a:t>Step complexity</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baseline="0" dirty="0" smtClean="0">
                              <a:latin typeface="Frutiger LT Std 45 Light" charset="0"/>
                              <a:ea typeface="Frutiger LT Std 45 Light" charset="0"/>
                              <a:cs typeface="Frutiger LT Std 45 Light" charset="0"/>
                            </a:rPr>
                            <a:t>Threads</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dirty="0" smtClean="0">
                              <a:latin typeface="Frutiger LT Std 45 Light" charset="0"/>
                              <a:ea typeface="Frutiger LT Std 45 Light" charset="0"/>
                              <a:cs typeface="Frutiger LT Std 45 Light" charset="0"/>
                            </a:rPr>
                            <a:t>Bandwidth</a:t>
                          </a:r>
                          <a:endParaRPr lang="en-US" sz="1800" b="0" i="0" dirty="0">
                            <a:latin typeface="Frutiger LT Std 45 Light" charset="0"/>
                            <a:ea typeface="Frutiger LT Std 45 Light" charset="0"/>
                            <a:cs typeface="Frutiger LT Std 45 Light" charset="0"/>
                          </a:endParaRPr>
                        </a:p>
                      </a:txBody>
                      <a:tcPr anchor="ctr"/>
                    </a:tc>
                  </a:tr>
                  <a:tr h="352337">
                    <a:tc>
                      <a:txBody>
                        <a:bodyPr/>
                        <a:lstStyle/>
                        <a:p>
                          <a:pPr algn="l"/>
                          <a:r>
                            <a:rPr lang="en-US" sz="1800" b="0" i="0" dirty="0" smtClean="0">
                              <a:latin typeface="Frutiger LT Std 45 Light" charset="0"/>
                              <a:ea typeface="Frutiger LT Std 45 Light" charset="0"/>
                              <a:cs typeface="Frutiger LT Std 45 Light" charset="0"/>
                            </a:rPr>
                            <a:t>independent rows</a:t>
                          </a:r>
                          <a:r>
                            <a:rPr lang="en-US" sz="1800" b="0" i="0" baseline="0" dirty="0" smtClean="0">
                              <a:latin typeface="Frutiger LT Std 45 Light" charset="0"/>
                              <a:ea typeface="Frutiger LT Std 45 Light" charset="0"/>
                              <a:cs typeface="Frutiger LT Std 45 Light" charset="0"/>
                            </a:rPr>
                            <a:t> then </a:t>
                          </a:r>
                          <a:r>
                            <a:rPr lang="en-US" sz="1800" b="0" i="0" dirty="0" smtClean="0">
                              <a:latin typeface="Frutiger LT Std 45 Light" charset="0"/>
                              <a:ea typeface="Frutiger LT Std 45 Light" charset="0"/>
                              <a:cs typeface="Frutiger LT Std 45 Light" charset="0"/>
                            </a:rPr>
                            <a:t>columns</a:t>
                          </a:r>
                          <a:endParaRPr lang="en-US" sz="1800" b="0" i="0" dirty="0">
                            <a:latin typeface="Frutiger LT Std 45 Light" charset="0"/>
                            <a:ea typeface="Frutiger LT Std 45 Light" charset="0"/>
                            <a:cs typeface="Frutiger LT Std 45 Light"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1800" smtClean="0">
                                    <a:latin typeface="Cambria Math" charset="0"/>
                                  </a:rPr>
                                  <m:t>4</m:t>
                                </m:r>
                                <m:r>
                                  <a:rPr lang="en-US" sz="1800" smtClean="0">
                                    <a:latin typeface="Cambria Math" charset="0"/>
                                  </a:rPr>
                                  <m:t>𝑟</m:t>
                                </m:r>
                                <m:r>
                                  <a:rPr lang="en-US" sz="1800" b="0" i="1" smtClean="0">
                                    <a:latin typeface="Cambria Math" charset="0"/>
                                  </a:rPr>
                                  <m:t> </m:t>
                                </m:r>
                                <m:r>
                                  <a:rPr lang="en-US" sz="1800" b="0" i="1" smtClean="0">
                                    <a:latin typeface="Cambria Math" charset="0"/>
                                  </a:rPr>
                                  <m:t>h𝑤</m:t>
                                </m:r>
                                <m:r>
                                  <a:rPr lang="en-US" sz="1800" b="0" i="1" smtClean="0">
                                    <a:latin typeface="Cambria Math" charset="0"/>
                                  </a:rPr>
                                  <m:t>/</m:t>
                                </m:r>
                                <m:r>
                                  <a:rPr lang="en-US" sz="1800" b="0" i="1" smtClean="0">
                                    <a:latin typeface="Cambria Math" charset="0"/>
                                  </a:rPr>
                                  <m:t>𝑝</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smtClean="0">
                                    <a:latin typeface="Cambria Math" charset="0"/>
                                  </a:rPr>
                                  <m:t>h</m:t>
                                </m:r>
                                <m:r>
                                  <a:rPr lang="en-US" sz="1800" smtClean="0">
                                    <a:latin typeface="Cambria Math" charset="0"/>
                                  </a:rPr>
                                  <m:t>,</m:t>
                                </m:r>
                                <m:r>
                                  <a:rPr lang="en-US" sz="1800" smtClean="0">
                                    <a:latin typeface="Cambria Math" charset="0"/>
                                  </a:rPr>
                                  <m:t>𝑤</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smtClean="0">
                                    <a:latin typeface="Cambria Math" charset="0"/>
                                  </a:rPr>
                                  <m:t>8</m:t>
                                </m:r>
                                <m:r>
                                  <a:rPr lang="en-US" sz="1800" smtClean="0">
                                    <a:latin typeface="Cambria Math" charset="0"/>
                                  </a:rPr>
                                  <m:t>h𝑤</m:t>
                                </m:r>
                              </m:oMath>
                            </m:oMathPara>
                          </a14:m>
                          <a:endParaRPr lang="en-US" sz="1800" dirty="0"/>
                        </a:p>
                      </a:txBody>
                      <a:tcPr anchor="ctr"/>
                    </a:tc>
                  </a:tr>
                  <a:tr h="391566">
                    <a:tc>
                      <a:txBody>
                        <a:bodyPr/>
                        <a:lstStyle/>
                        <a:p>
                          <a:pPr algn="l"/>
                          <a:r>
                            <a:rPr lang="en-US" sz="1800" b="0" i="0" dirty="0" smtClean="0">
                              <a:latin typeface="Frutiger LT Std 45 Light" charset="0"/>
                              <a:ea typeface="Frutiger LT Std 45 Light" charset="0"/>
                              <a:cs typeface="Frutiger LT Std 45 Light" charset="0"/>
                            </a:rPr>
                            <a:t>+ split rows and</a:t>
                          </a:r>
                          <a:r>
                            <a:rPr lang="en-US" sz="1800" b="0" i="0" baseline="0" dirty="0" smtClean="0">
                              <a:latin typeface="Frutiger LT Std 45 Light" charset="0"/>
                              <a:ea typeface="Frutiger LT Std 45 Light" charset="0"/>
                              <a:cs typeface="Frutiger LT Std 45 Light" charset="0"/>
                            </a:rPr>
                            <a:t> columns</a:t>
                          </a:r>
                          <a:endParaRPr lang="en-US" sz="1800" b="0" i="0" dirty="0">
                            <a:latin typeface="Frutiger LT Std 45 Light" charset="0"/>
                            <a:ea typeface="Frutiger LT Std 45 Light" charset="0"/>
                            <a:cs typeface="Frutiger LT Std 45 Light"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8</m:t>
                                </m:r>
                                <m:r>
                                  <a:rPr lang="en-US" sz="1800" smtClean="0">
                                    <a:latin typeface="Cambria Math" charset="0"/>
                                  </a:rPr>
                                  <m:t>𝑟</m:t>
                                </m:r>
                                <m:r>
                                  <a:rPr lang="en-US" sz="1800" b="0" i="1" smtClean="0">
                                    <a:latin typeface="Cambria Math" charset="0"/>
                                  </a:rPr>
                                  <m:t> </m:t>
                                </m:r>
                                <m:r>
                                  <a:rPr lang="en-US" sz="1800" b="0" i="1" smtClean="0">
                                    <a:latin typeface="Cambria Math" charset="0"/>
                                  </a:rPr>
                                  <m:t>h𝑤</m:t>
                                </m:r>
                                <m:r>
                                  <a:rPr lang="en-US" sz="1800" b="0" i="1" smtClean="0">
                                    <a:latin typeface="Cambria Math" charset="0"/>
                                  </a:rPr>
                                  <m:t>/</m:t>
                                </m:r>
                                <m:r>
                                  <a:rPr lang="en-US" sz="1800" b="0" i="1" smtClean="0">
                                    <a:latin typeface="Cambria Math" charset="0"/>
                                  </a:rPr>
                                  <m:t>𝑝</m:t>
                                </m:r>
                              </m:oMath>
                            </m:oMathPara>
                          </a14:m>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h𝑤</m:t>
                                </m:r>
                                <m:r>
                                  <a:rPr lang="en-US" sz="1800" b="0" i="1" smtClean="0">
                                    <a:latin typeface="Cambria Math" charset="0"/>
                                  </a:rPr>
                                  <m:t>/</m:t>
                                </m:r>
                                <m:r>
                                  <a:rPr lang="en-US" sz="1800" b="0" i="1" smtClean="0">
                                    <a:latin typeface="Cambria Math" charset="0"/>
                                  </a:rPr>
                                  <m:t>𝑏</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9</m:t>
                                </m:r>
                                <m:r>
                                  <a:rPr lang="en-US" sz="1800" smtClean="0">
                                    <a:latin typeface="Cambria Math" charset="0"/>
                                  </a:rPr>
                                  <m:t>h𝑤</m:t>
                                </m:r>
                              </m:oMath>
                            </m:oMathPara>
                          </a14:m>
                          <a:endParaRPr lang="en-US" sz="1800" dirty="0"/>
                        </a:p>
                      </a:txBody>
                      <a:tcPr anchor="ctr"/>
                    </a:tc>
                  </a:tr>
                  <a:tr h="391566">
                    <a:tc>
                      <a:txBody>
                        <a:bodyPr/>
                        <a:lstStyle/>
                        <a:p>
                          <a:pPr algn="l"/>
                          <a:r>
                            <a:rPr lang="en-US" sz="1800" b="0" i="0" dirty="0" smtClean="0">
                              <a:latin typeface="Frutiger LT Std 45 Light" charset="0"/>
                              <a:ea typeface="Frutiger LT Std 45 Light" charset="0"/>
                              <a:cs typeface="Frutiger LT Std 45 Light" charset="0"/>
                            </a:rPr>
                            <a:t>+ overlap causal with anticausal</a:t>
                          </a:r>
                          <a:endParaRPr lang="en-US" sz="1800" b="0" i="0" dirty="0">
                            <a:latin typeface="Frutiger LT Std 45 Light" charset="0"/>
                            <a:ea typeface="Frutiger LT Std 45 Light" charset="0"/>
                            <a:cs typeface="Frutiger LT Std 45 Light"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8</m:t>
                                </m:r>
                                <m:r>
                                  <a:rPr lang="en-US" sz="1800" smtClean="0">
                                    <a:latin typeface="Cambria Math" charset="0"/>
                                  </a:rPr>
                                  <m:t>𝑟</m:t>
                                </m:r>
                                <m:r>
                                  <a:rPr lang="en-US" sz="1800" b="0" i="1" smtClean="0">
                                    <a:latin typeface="Cambria Math" charset="0"/>
                                  </a:rPr>
                                  <m:t> </m:t>
                                </m:r>
                                <m:r>
                                  <a:rPr lang="en-US" sz="1800" b="0" i="1" smtClean="0">
                                    <a:latin typeface="Cambria Math" charset="0"/>
                                  </a:rPr>
                                  <m:t>h𝑤</m:t>
                                </m:r>
                                <m:r>
                                  <a:rPr lang="en-US" sz="1800" b="0" i="1" smtClean="0">
                                    <a:latin typeface="Cambria Math" charset="0"/>
                                  </a:rPr>
                                  <m:t>/</m:t>
                                </m:r>
                                <m:r>
                                  <a:rPr lang="en-US" sz="1800" b="0" i="1" smtClean="0">
                                    <a:latin typeface="Cambria Math" charset="0"/>
                                  </a:rPr>
                                  <m:t>𝑝</m:t>
                                </m:r>
                              </m:oMath>
                            </m:oMathPara>
                          </a14:m>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h𝑤</m:t>
                                </m:r>
                                <m:r>
                                  <a:rPr lang="en-US" sz="1800" b="0" i="1" smtClean="0">
                                    <a:latin typeface="Cambria Math" charset="0"/>
                                  </a:rPr>
                                  <m:t>/</m:t>
                                </m:r>
                                <m:r>
                                  <a:rPr lang="en-US" sz="1800" b="0" i="1" smtClean="0">
                                    <a:latin typeface="Cambria Math" charset="0"/>
                                  </a:rPr>
                                  <m:t>𝑏</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5</m:t>
                                </m:r>
                                <m:r>
                                  <a:rPr lang="en-US" sz="1800" smtClean="0">
                                    <a:latin typeface="Cambria Math" charset="0"/>
                                  </a:rPr>
                                  <m:t>h𝑤</m:t>
                                </m:r>
                              </m:oMath>
                            </m:oMathPara>
                          </a14:m>
                          <a:endParaRPr lang="en-US" sz="1800" dirty="0"/>
                        </a:p>
                      </a:txBody>
                      <a:tcPr anchor="ctr"/>
                    </a:tc>
                  </a:tr>
                  <a:tr h="391566">
                    <a:tc>
                      <a:txBody>
                        <a:bodyPr/>
                        <a:lstStyle/>
                        <a:p>
                          <a:pPr algn="l"/>
                          <a:r>
                            <a:rPr lang="en-US" sz="1800" b="0" i="0" dirty="0" smtClean="0">
                              <a:latin typeface="Frutiger LT Std 45 Light" charset="0"/>
                              <a:ea typeface="Frutiger LT Std 45 Light" charset="0"/>
                              <a:cs typeface="Frutiger LT Std 45 Light" charset="0"/>
                            </a:rPr>
                            <a:t>+ overlap rows with columns</a:t>
                          </a:r>
                          <a:endParaRPr lang="en-US" sz="1800" b="0" i="0" dirty="0">
                            <a:latin typeface="Frutiger LT Std 45 Light" charset="0"/>
                            <a:ea typeface="Frutiger LT Std 45 Light" charset="0"/>
                            <a:cs typeface="Frutiger LT Std 45 Light"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8</m:t>
                                </m:r>
                                <m:r>
                                  <a:rPr lang="en-US" sz="1800" smtClean="0">
                                    <a:latin typeface="Cambria Math" charset="0"/>
                                  </a:rPr>
                                  <m:t>𝑟</m:t>
                                </m:r>
                                <m:r>
                                  <a:rPr lang="en-US" sz="1800" b="0" i="1" smtClean="0">
                                    <a:latin typeface="Cambria Math" charset="0"/>
                                  </a:rPr>
                                  <m:t> </m:t>
                                </m:r>
                                <m:r>
                                  <a:rPr lang="en-US" sz="1800" b="0" i="1" smtClean="0">
                                    <a:latin typeface="Cambria Math" charset="0"/>
                                  </a:rPr>
                                  <m:t>h𝑤</m:t>
                                </m:r>
                                <m:r>
                                  <a:rPr lang="en-US" sz="1800" b="0" i="1" smtClean="0">
                                    <a:latin typeface="Cambria Math" charset="0"/>
                                  </a:rPr>
                                  <m:t>/</m:t>
                                </m:r>
                                <m:r>
                                  <a:rPr lang="en-US" sz="1800" b="0" i="1" smtClean="0">
                                    <a:latin typeface="Cambria Math" charset="0"/>
                                  </a:rPr>
                                  <m:t>𝑝</m:t>
                                </m:r>
                              </m:oMath>
                            </m:oMathPara>
                          </a14:m>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h𝑤</m:t>
                                </m:r>
                                <m:r>
                                  <a:rPr lang="en-US" sz="1800" b="0" i="1" smtClean="0">
                                    <a:latin typeface="Cambria Math" charset="0"/>
                                  </a:rPr>
                                  <m:t>/</m:t>
                                </m:r>
                                <m:r>
                                  <a:rPr lang="en-US" sz="1800" b="0" i="1" smtClean="0">
                                    <a:latin typeface="Cambria Math" charset="0"/>
                                  </a:rPr>
                                  <m:t>𝑏</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3</m:t>
                                </m:r>
                                <m:r>
                                  <a:rPr lang="en-US" sz="1800" smtClean="0">
                                    <a:latin typeface="Cambria Math" charset="0"/>
                                  </a:rPr>
                                  <m:t>h𝑤</m:t>
                                </m:r>
                              </m:oMath>
                            </m:oMathPara>
                          </a14:m>
                          <a:endParaRPr lang="en-US" sz="1800" dirty="0"/>
                        </a:p>
                      </a:txBody>
                      <a:tcPr anchor="ctr"/>
                    </a:tc>
                  </a:tr>
                  <a:tr h="391566">
                    <a:tc>
                      <a:txBody>
                        <a:bodyPr/>
                        <a:lstStyle/>
                        <a:p>
                          <a:pPr algn="l"/>
                          <a:r>
                            <a:rPr lang="en-US" sz="1800" b="0" i="0" dirty="0" smtClean="0">
                              <a:latin typeface="Frutiger LT Std 45 Light" charset="0"/>
                              <a:ea typeface="Frutiger LT Std 45 Light" charset="0"/>
                              <a:cs typeface="Frutiger LT Std 45 Light" charset="0"/>
                            </a:rPr>
                            <a:t>+ new</a:t>
                          </a:r>
                          <a:r>
                            <a:rPr lang="en-US" sz="1800" b="0" i="0" baseline="0" dirty="0" smtClean="0">
                              <a:latin typeface="Frutiger LT Std 45 Light" charset="0"/>
                              <a:ea typeface="Frutiger LT Std 45 Light" charset="0"/>
                              <a:cs typeface="Frutiger LT Std 45 Light" charset="0"/>
                            </a:rPr>
                            <a:t> trick</a:t>
                          </a:r>
                          <a:endParaRPr lang="en-US" sz="1800" b="0" i="0" dirty="0">
                            <a:latin typeface="Frutiger LT Std 45 Light" charset="0"/>
                            <a:ea typeface="Frutiger LT Std 45 Light" charset="0"/>
                            <a:cs typeface="Frutiger LT Std 45 Light"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8</m:t>
                                </m:r>
                                <m:r>
                                  <a:rPr lang="en-US" sz="1800" smtClean="0">
                                    <a:latin typeface="Cambria Math" charset="0"/>
                                  </a:rPr>
                                  <m:t>𝑟</m:t>
                                </m:r>
                                <m:r>
                                  <a:rPr lang="en-US" sz="1800" b="0" i="1" smtClean="0">
                                    <a:latin typeface="Cambria Math" charset="0"/>
                                  </a:rPr>
                                  <m:t> </m:t>
                                </m:r>
                                <m:r>
                                  <a:rPr lang="en-US" sz="1800" b="0" i="1" smtClean="0">
                                    <a:latin typeface="Cambria Math" charset="0"/>
                                  </a:rPr>
                                  <m:t>h𝑤</m:t>
                                </m:r>
                                <m:r>
                                  <a:rPr lang="en-US" sz="1800" b="0" i="1" smtClean="0">
                                    <a:latin typeface="Cambria Math" charset="0"/>
                                  </a:rPr>
                                  <m:t>/</m:t>
                                </m:r>
                                <m:r>
                                  <a:rPr lang="en-US" sz="1800" b="0" i="1" smtClean="0">
                                    <a:latin typeface="Cambria Math" charset="0"/>
                                  </a:rPr>
                                  <m:t>𝑝</m:t>
                                </m:r>
                              </m:oMath>
                            </m:oMathPara>
                          </a14:m>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h𝑤</m:t>
                                </m:r>
                                <m:r>
                                  <a:rPr lang="en-US" sz="1800" b="0" i="1" smtClean="0">
                                    <a:latin typeface="Cambria Math" charset="0"/>
                                  </a:rPr>
                                  <m:t>/</m:t>
                                </m:r>
                                <m:r>
                                  <a:rPr lang="en-US" sz="1800" b="0" i="1" smtClean="0">
                                    <a:latin typeface="Cambria Math" charset="0"/>
                                  </a:rPr>
                                  <m:t>𝑏</m:t>
                                </m:r>
                              </m:oMath>
                            </m:oMathPara>
                          </a14:m>
                          <a:endParaRPr lang="en-US" sz="1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charset="0"/>
                                  </a:rPr>
                                  <m:t>≈</m:t>
                                </m:r>
                                <m:r>
                                  <a:rPr lang="en-US" sz="1800" b="0" i="0" smtClean="0">
                                    <a:latin typeface="Cambria Math" charset="0"/>
                                  </a:rPr>
                                  <m:t>3</m:t>
                                </m:r>
                                <m:r>
                                  <a:rPr lang="en-US" sz="1800" smtClean="0">
                                    <a:latin typeface="Cambria Math" charset="0"/>
                                  </a:rPr>
                                  <m:t>h𝑤</m:t>
                                </m:r>
                              </m:oMath>
                            </m:oMathPara>
                          </a14:m>
                          <a:endParaRPr lang="en-US" sz="1800" dirty="0"/>
                        </a:p>
                      </a:txBody>
                      <a:tcPr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766548377"/>
                  </p:ext>
                </p:extLst>
              </p:nvPr>
            </p:nvGraphicFramePr>
            <p:xfrm>
              <a:off x="828040" y="2141154"/>
              <a:ext cx="7487920" cy="2297784"/>
            </p:xfrm>
            <a:graphic>
              <a:graphicData uri="http://schemas.openxmlformats.org/drawingml/2006/table">
                <a:tbl>
                  <a:tblPr firstRow="1" bandRow="1">
                    <a:tableStyleId>{9D7B26C5-4107-4FEC-AEDC-1716B250A1EF}</a:tableStyleId>
                  </a:tblPr>
                  <a:tblGrid>
                    <a:gridCol w="3395980"/>
                    <a:gridCol w="1783080"/>
                    <a:gridCol w="1008380"/>
                    <a:gridCol w="1300480"/>
                  </a:tblGrid>
                  <a:tr h="365760">
                    <a:tc>
                      <a:txBody>
                        <a:bodyPr/>
                        <a:lstStyle/>
                        <a:p>
                          <a:pPr algn="ctr"/>
                          <a:r>
                            <a:rPr lang="en-US" sz="1800" b="0" i="0" dirty="0" smtClean="0">
                              <a:latin typeface="Frutiger LT Std 45 Light" charset="0"/>
                              <a:ea typeface="Frutiger LT Std 45 Light" charset="0"/>
                              <a:cs typeface="Frutiger LT Std 45 Light" charset="0"/>
                            </a:rPr>
                            <a:t>Algorithm</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dirty="0" smtClean="0">
                              <a:latin typeface="Frutiger LT Std 45 Light" charset="0"/>
                              <a:ea typeface="Frutiger LT Std 45 Light" charset="0"/>
                              <a:cs typeface="Frutiger LT Std 45 Light" charset="0"/>
                            </a:rPr>
                            <a:t>Step complexity</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baseline="0" dirty="0" smtClean="0">
                              <a:latin typeface="Frutiger LT Std 45 Light" charset="0"/>
                              <a:ea typeface="Frutiger LT Std 45 Light" charset="0"/>
                              <a:cs typeface="Frutiger LT Std 45 Light" charset="0"/>
                            </a:rPr>
                            <a:t>Threads</a:t>
                          </a:r>
                          <a:endParaRPr lang="en-US" sz="1800" b="0" i="0" dirty="0">
                            <a:latin typeface="Frutiger LT Std 45 Light" charset="0"/>
                            <a:ea typeface="Frutiger LT Std 45 Light" charset="0"/>
                            <a:cs typeface="Frutiger LT Std 45 Light" charset="0"/>
                          </a:endParaRPr>
                        </a:p>
                      </a:txBody>
                      <a:tcPr anchor="ctr"/>
                    </a:tc>
                    <a:tc>
                      <a:txBody>
                        <a:bodyPr/>
                        <a:lstStyle/>
                        <a:p>
                          <a:pPr algn="ctr"/>
                          <a:r>
                            <a:rPr lang="en-US" sz="1800" b="0" i="0" dirty="0" smtClean="0">
                              <a:latin typeface="Frutiger LT Std 45 Light" charset="0"/>
                              <a:ea typeface="Frutiger LT Std 45 Light" charset="0"/>
                              <a:cs typeface="Frutiger LT Std 45 Light" charset="0"/>
                            </a:rPr>
                            <a:t>Bandwidth</a:t>
                          </a:r>
                          <a:endParaRPr lang="en-US" sz="1800" b="0" i="0" dirty="0">
                            <a:latin typeface="Frutiger LT Std 45 Light" charset="0"/>
                            <a:ea typeface="Frutiger LT Std 45 Light" charset="0"/>
                            <a:cs typeface="Frutiger LT Std 45 Light" charset="0"/>
                          </a:endParaRPr>
                        </a:p>
                      </a:txBody>
                      <a:tcPr anchor="ctr"/>
                    </a:tc>
                  </a:tr>
                  <a:tr h="365760">
                    <a:tc>
                      <a:txBody>
                        <a:bodyPr/>
                        <a:lstStyle/>
                        <a:p>
                          <a:pPr algn="l"/>
                          <a:r>
                            <a:rPr lang="en-US" sz="1800" b="0" i="0" dirty="0" smtClean="0">
                              <a:latin typeface="Frutiger LT Std 45 Light" charset="0"/>
                              <a:ea typeface="Frutiger LT Std 45 Light" charset="0"/>
                              <a:cs typeface="Frutiger LT Std 45 Light" charset="0"/>
                            </a:rPr>
                            <a:t>independent rows</a:t>
                          </a:r>
                          <a:r>
                            <a:rPr lang="en-US" sz="1800" b="0" i="0" baseline="0" dirty="0" smtClean="0">
                              <a:latin typeface="Frutiger LT Std 45 Light" charset="0"/>
                              <a:ea typeface="Frutiger LT Std 45 Light" charset="0"/>
                              <a:cs typeface="Frutiger LT Std 45 Light" charset="0"/>
                            </a:rPr>
                            <a:t> then </a:t>
                          </a:r>
                          <a:r>
                            <a:rPr lang="en-US" sz="1800" b="0" i="0" dirty="0" smtClean="0">
                              <a:latin typeface="Frutiger LT Std 45 Light" charset="0"/>
                              <a:ea typeface="Frutiger LT Std 45 Light" charset="0"/>
                              <a:cs typeface="Frutiger LT Std 45 Light" charset="0"/>
                            </a:rPr>
                            <a:t>columns</a:t>
                          </a:r>
                          <a:endParaRPr lang="en-US" sz="1800" b="0" i="0" dirty="0">
                            <a:latin typeface="Frutiger LT Std 45 Light" charset="0"/>
                            <a:ea typeface="Frutiger LT Std 45 Light" charset="0"/>
                            <a:cs typeface="Frutiger LT Std 45 Light" charset="0"/>
                          </a:endParaRPr>
                        </a:p>
                      </a:txBody>
                      <a:tcPr anchor="ctr"/>
                    </a:tc>
                    <a:tc>
                      <a:txBody>
                        <a:bodyPr/>
                        <a:lstStyle/>
                        <a:p>
                          <a:endParaRPr lang="en-US"/>
                        </a:p>
                      </a:txBody>
                      <a:tcPr anchor="ctr">
                        <a:blipFill rotWithShape="0">
                          <a:blip r:embed="rId3"/>
                          <a:stretch>
                            <a:fillRect l="-190444" t="-106667" r="-129693" b="-548333"/>
                          </a:stretch>
                        </a:blipFill>
                      </a:tcPr>
                    </a:tc>
                    <a:tc>
                      <a:txBody>
                        <a:bodyPr/>
                        <a:lstStyle/>
                        <a:p>
                          <a:endParaRPr lang="en-US"/>
                        </a:p>
                      </a:txBody>
                      <a:tcPr anchor="ctr">
                        <a:blipFill rotWithShape="0">
                          <a:blip r:embed="rId3"/>
                          <a:stretch>
                            <a:fillRect l="-515758" t="-106667" r="-130303" b="-548333"/>
                          </a:stretch>
                        </a:blipFill>
                      </a:tcPr>
                    </a:tc>
                    <a:tc>
                      <a:txBody>
                        <a:bodyPr/>
                        <a:lstStyle/>
                        <a:p>
                          <a:endParaRPr lang="en-US"/>
                        </a:p>
                      </a:txBody>
                      <a:tcPr anchor="ctr">
                        <a:blipFill rotWithShape="0">
                          <a:blip r:embed="rId3"/>
                          <a:stretch>
                            <a:fillRect l="-474766" t="-106667" r="-467" b="-548333"/>
                          </a:stretch>
                        </a:blipFill>
                      </a:tcPr>
                    </a:tc>
                  </a:tr>
                  <a:tr h="391566">
                    <a:tc>
                      <a:txBody>
                        <a:bodyPr/>
                        <a:lstStyle/>
                        <a:p>
                          <a:pPr algn="l"/>
                          <a:r>
                            <a:rPr lang="en-US" sz="1800" b="0" i="0" dirty="0" smtClean="0">
                              <a:latin typeface="Frutiger LT Std 45 Light" charset="0"/>
                              <a:ea typeface="Frutiger LT Std 45 Light" charset="0"/>
                              <a:cs typeface="Frutiger LT Std 45 Light" charset="0"/>
                            </a:rPr>
                            <a:t>+ split rows and</a:t>
                          </a:r>
                          <a:r>
                            <a:rPr lang="en-US" sz="1800" b="0" i="0" baseline="0" dirty="0" smtClean="0">
                              <a:latin typeface="Frutiger LT Std 45 Light" charset="0"/>
                              <a:ea typeface="Frutiger LT Std 45 Light" charset="0"/>
                              <a:cs typeface="Frutiger LT Std 45 Light" charset="0"/>
                            </a:rPr>
                            <a:t> columns</a:t>
                          </a:r>
                          <a:endParaRPr lang="en-US" sz="1800" b="0" i="0" dirty="0">
                            <a:latin typeface="Frutiger LT Std 45 Light" charset="0"/>
                            <a:ea typeface="Frutiger LT Std 45 Light" charset="0"/>
                            <a:cs typeface="Frutiger LT Std 45 Light" charset="0"/>
                          </a:endParaRPr>
                        </a:p>
                      </a:txBody>
                      <a:tcPr anchor="ctr"/>
                    </a:tc>
                    <a:tc>
                      <a:txBody>
                        <a:bodyPr/>
                        <a:lstStyle/>
                        <a:p>
                          <a:endParaRPr lang="en-US"/>
                        </a:p>
                      </a:txBody>
                      <a:tcPr anchor="ctr">
                        <a:blipFill rotWithShape="0">
                          <a:blip r:embed="rId3"/>
                          <a:stretch>
                            <a:fillRect l="-190444" t="-190769" r="-129693" b="-406154"/>
                          </a:stretch>
                        </a:blipFill>
                      </a:tcPr>
                    </a:tc>
                    <a:tc>
                      <a:txBody>
                        <a:bodyPr/>
                        <a:lstStyle/>
                        <a:p>
                          <a:endParaRPr lang="en-US"/>
                        </a:p>
                      </a:txBody>
                      <a:tcPr anchor="ctr">
                        <a:blipFill rotWithShape="0">
                          <a:blip r:embed="rId3"/>
                          <a:stretch>
                            <a:fillRect l="-515758" t="-190769" r="-130303" b="-406154"/>
                          </a:stretch>
                        </a:blipFill>
                      </a:tcPr>
                    </a:tc>
                    <a:tc>
                      <a:txBody>
                        <a:bodyPr/>
                        <a:lstStyle/>
                        <a:p>
                          <a:endParaRPr lang="en-US"/>
                        </a:p>
                      </a:txBody>
                      <a:tcPr anchor="ctr">
                        <a:blipFill rotWithShape="0">
                          <a:blip r:embed="rId3"/>
                          <a:stretch>
                            <a:fillRect l="-474766" t="-190769" r="-467" b="-406154"/>
                          </a:stretch>
                        </a:blipFill>
                      </a:tcPr>
                    </a:tc>
                  </a:tr>
                  <a:tr h="391566">
                    <a:tc>
                      <a:txBody>
                        <a:bodyPr/>
                        <a:lstStyle/>
                        <a:p>
                          <a:pPr algn="l"/>
                          <a:r>
                            <a:rPr lang="en-US" sz="1800" b="0" i="0" dirty="0" smtClean="0">
                              <a:latin typeface="Frutiger LT Std 45 Light" charset="0"/>
                              <a:ea typeface="Frutiger LT Std 45 Light" charset="0"/>
                              <a:cs typeface="Frutiger LT Std 45 Light" charset="0"/>
                            </a:rPr>
                            <a:t>+ overlap causal with anticausal</a:t>
                          </a:r>
                          <a:endParaRPr lang="en-US" sz="1800" b="0" i="0" dirty="0">
                            <a:latin typeface="Frutiger LT Std 45 Light" charset="0"/>
                            <a:ea typeface="Frutiger LT Std 45 Light" charset="0"/>
                            <a:cs typeface="Frutiger LT Std 45 Light" charset="0"/>
                          </a:endParaRPr>
                        </a:p>
                      </a:txBody>
                      <a:tcPr anchor="ctr"/>
                    </a:tc>
                    <a:tc>
                      <a:txBody>
                        <a:bodyPr/>
                        <a:lstStyle/>
                        <a:p>
                          <a:endParaRPr lang="en-US"/>
                        </a:p>
                      </a:txBody>
                      <a:tcPr anchor="ctr">
                        <a:blipFill rotWithShape="0">
                          <a:blip r:embed="rId3"/>
                          <a:stretch>
                            <a:fillRect l="-190444" t="-295313" r="-129693" b="-312500"/>
                          </a:stretch>
                        </a:blipFill>
                      </a:tcPr>
                    </a:tc>
                    <a:tc>
                      <a:txBody>
                        <a:bodyPr/>
                        <a:lstStyle/>
                        <a:p>
                          <a:endParaRPr lang="en-US"/>
                        </a:p>
                      </a:txBody>
                      <a:tcPr anchor="ctr">
                        <a:blipFill rotWithShape="0">
                          <a:blip r:embed="rId3"/>
                          <a:stretch>
                            <a:fillRect l="-515758" t="-295313" r="-130303" b="-312500"/>
                          </a:stretch>
                        </a:blipFill>
                      </a:tcPr>
                    </a:tc>
                    <a:tc>
                      <a:txBody>
                        <a:bodyPr/>
                        <a:lstStyle/>
                        <a:p>
                          <a:endParaRPr lang="en-US"/>
                        </a:p>
                      </a:txBody>
                      <a:tcPr anchor="ctr">
                        <a:blipFill rotWithShape="0">
                          <a:blip r:embed="rId3"/>
                          <a:stretch>
                            <a:fillRect l="-474766" t="-295313" r="-467" b="-312500"/>
                          </a:stretch>
                        </a:blipFill>
                      </a:tcPr>
                    </a:tc>
                  </a:tr>
                  <a:tr h="391566">
                    <a:tc>
                      <a:txBody>
                        <a:bodyPr/>
                        <a:lstStyle/>
                        <a:p>
                          <a:pPr algn="l"/>
                          <a:r>
                            <a:rPr lang="en-US" sz="1800" b="0" i="0" dirty="0" smtClean="0">
                              <a:latin typeface="Frutiger LT Std 45 Light" charset="0"/>
                              <a:ea typeface="Frutiger LT Std 45 Light" charset="0"/>
                              <a:cs typeface="Frutiger LT Std 45 Light" charset="0"/>
                            </a:rPr>
                            <a:t>+ overlap rows with columns</a:t>
                          </a:r>
                          <a:endParaRPr lang="en-US" sz="1800" b="0" i="0" dirty="0">
                            <a:latin typeface="Frutiger LT Std 45 Light" charset="0"/>
                            <a:ea typeface="Frutiger LT Std 45 Light" charset="0"/>
                            <a:cs typeface="Frutiger LT Std 45 Light" charset="0"/>
                          </a:endParaRPr>
                        </a:p>
                      </a:txBody>
                      <a:tcPr anchor="ctr"/>
                    </a:tc>
                    <a:tc>
                      <a:txBody>
                        <a:bodyPr/>
                        <a:lstStyle/>
                        <a:p>
                          <a:endParaRPr lang="en-US"/>
                        </a:p>
                      </a:txBody>
                      <a:tcPr anchor="ctr">
                        <a:blipFill rotWithShape="0">
                          <a:blip r:embed="rId3"/>
                          <a:stretch>
                            <a:fillRect l="-190444" t="-389231" r="-129693" b="-207692"/>
                          </a:stretch>
                        </a:blipFill>
                      </a:tcPr>
                    </a:tc>
                    <a:tc>
                      <a:txBody>
                        <a:bodyPr/>
                        <a:lstStyle/>
                        <a:p>
                          <a:endParaRPr lang="en-US"/>
                        </a:p>
                      </a:txBody>
                      <a:tcPr anchor="ctr">
                        <a:blipFill rotWithShape="0">
                          <a:blip r:embed="rId3"/>
                          <a:stretch>
                            <a:fillRect l="-515758" t="-389231" r="-130303" b="-207692"/>
                          </a:stretch>
                        </a:blipFill>
                      </a:tcPr>
                    </a:tc>
                    <a:tc>
                      <a:txBody>
                        <a:bodyPr/>
                        <a:lstStyle/>
                        <a:p>
                          <a:endParaRPr lang="en-US"/>
                        </a:p>
                      </a:txBody>
                      <a:tcPr anchor="ctr">
                        <a:blipFill rotWithShape="0">
                          <a:blip r:embed="rId3"/>
                          <a:stretch>
                            <a:fillRect l="-474766" t="-389231" r="-467" b="-207692"/>
                          </a:stretch>
                        </a:blipFill>
                      </a:tcPr>
                    </a:tc>
                  </a:tr>
                  <a:tr h="391566">
                    <a:tc>
                      <a:txBody>
                        <a:bodyPr/>
                        <a:lstStyle/>
                        <a:p>
                          <a:pPr algn="l"/>
                          <a:r>
                            <a:rPr lang="en-US" sz="1800" b="0" i="0" dirty="0" smtClean="0">
                              <a:latin typeface="Frutiger LT Std 45 Light" charset="0"/>
                              <a:ea typeface="Frutiger LT Std 45 Light" charset="0"/>
                              <a:cs typeface="Frutiger LT Std 45 Light" charset="0"/>
                            </a:rPr>
                            <a:t>+ new</a:t>
                          </a:r>
                          <a:r>
                            <a:rPr lang="en-US" sz="1800" b="0" i="0" baseline="0" dirty="0" smtClean="0">
                              <a:latin typeface="Frutiger LT Std 45 Light" charset="0"/>
                              <a:ea typeface="Frutiger LT Std 45 Light" charset="0"/>
                              <a:cs typeface="Frutiger LT Std 45 Light" charset="0"/>
                            </a:rPr>
                            <a:t> trick</a:t>
                          </a:r>
                          <a:endParaRPr lang="en-US" sz="1800" b="0" i="0" dirty="0">
                            <a:latin typeface="Frutiger LT Std 45 Light" charset="0"/>
                            <a:ea typeface="Frutiger LT Std 45 Light" charset="0"/>
                            <a:cs typeface="Frutiger LT Std 45 Light" charset="0"/>
                          </a:endParaRPr>
                        </a:p>
                      </a:txBody>
                      <a:tcPr anchor="ctr"/>
                    </a:tc>
                    <a:tc>
                      <a:txBody>
                        <a:bodyPr/>
                        <a:lstStyle/>
                        <a:p>
                          <a:endParaRPr lang="en-US"/>
                        </a:p>
                      </a:txBody>
                      <a:tcPr anchor="ctr">
                        <a:blipFill rotWithShape="0">
                          <a:blip r:embed="rId3"/>
                          <a:stretch>
                            <a:fillRect l="-190444" t="-496875" r="-129693" b="-110938"/>
                          </a:stretch>
                        </a:blipFill>
                      </a:tcPr>
                    </a:tc>
                    <a:tc>
                      <a:txBody>
                        <a:bodyPr/>
                        <a:lstStyle/>
                        <a:p>
                          <a:endParaRPr lang="en-US"/>
                        </a:p>
                      </a:txBody>
                      <a:tcPr anchor="ctr">
                        <a:blipFill rotWithShape="0">
                          <a:blip r:embed="rId3"/>
                          <a:stretch>
                            <a:fillRect l="-515758" t="-496875" r="-130303" b="-110938"/>
                          </a:stretch>
                        </a:blipFill>
                      </a:tcPr>
                    </a:tc>
                    <a:tc>
                      <a:txBody>
                        <a:bodyPr/>
                        <a:lstStyle/>
                        <a:p>
                          <a:endParaRPr lang="en-US"/>
                        </a:p>
                      </a:txBody>
                      <a:tcPr anchor="ctr">
                        <a:blipFill rotWithShape="0">
                          <a:blip r:embed="rId3"/>
                          <a:stretch>
                            <a:fillRect l="-474766" t="-496875" r="-467" b="-110938"/>
                          </a:stretch>
                        </a:blipFill>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3181587" y="5530500"/>
                <a:ext cx="2780826" cy="1077218"/>
              </a:xfrm>
              <a:prstGeom prst="rect">
                <a:avLst/>
              </a:prstGeom>
              <a:solidFill>
                <a:schemeClr val="bg1"/>
              </a:solidFill>
              <a:ln>
                <a:noFill/>
              </a:ln>
            </p:spPr>
            <p:txBody>
              <a:bodyPr wrap="none" rtlCol="0" anchor="ctr">
                <a:spAutoFit/>
              </a:bodyPr>
              <a:lstStyle/>
              <a:p>
                <a14:m>
                  <m:oMath xmlns:m="http://schemas.openxmlformats.org/officeDocument/2006/math">
                    <m:r>
                      <a:rPr lang="en-US" sz="1600" b="0" i="1" smtClean="0">
                        <a:latin typeface="Cambria Math" charset="0"/>
                        <a:ea typeface="Frutiger LT Std 45 Light" charset="0"/>
                        <a:cs typeface="Frutiger LT Std 45 Light" charset="0"/>
                      </a:rPr>
                      <m:t>𝑟</m:t>
                    </m:r>
                  </m:oMath>
                </a14:m>
                <a:r>
                  <a:rPr lang="en-US" sz="1600" dirty="0" smtClean="0">
                    <a:latin typeface="Frutiger LT Std 45 Light" charset="0"/>
                    <a:ea typeface="Frutiger LT Std 45 Light" charset="0"/>
                    <a:cs typeface="Frutiger LT Std 45 Light" charset="0"/>
                  </a:rPr>
                  <a:t> is the filter order</a:t>
                </a:r>
              </a:p>
              <a:p>
                <a14:m>
                  <m:oMath xmlns:m="http://schemas.openxmlformats.org/officeDocument/2006/math">
                    <m:r>
                      <a:rPr lang="en-US" sz="1600" b="0" i="1" smtClean="0">
                        <a:latin typeface="Cambria Math" charset="0"/>
                        <a:ea typeface="Frutiger LT Std 45 Light" charset="0"/>
                        <a:cs typeface="Frutiger LT Std 45 Light" charset="0"/>
                      </a:rPr>
                      <m:t>𝑝</m:t>
                    </m:r>
                  </m:oMath>
                </a14:m>
                <a:r>
                  <a:rPr lang="en-US" sz="1600" dirty="0" smtClean="0">
                    <a:latin typeface="Frutiger LT Std 45 Light" charset="0"/>
                    <a:ea typeface="Frutiger LT Std 45 Light" charset="0"/>
                    <a:cs typeface="Frutiger LT Std 45 Light" charset="0"/>
                  </a:rPr>
                  <a:t> is the number of processors</a:t>
                </a:r>
              </a:p>
              <a:p>
                <a14:m>
                  <m:oMath xmlns:m="http://schemas.openxmlformats.org/officeDocument/2006/math">
                    <m:r>
                      <a:rPr lang="en-US" sz="1600" b="0" i="1" smtClean="0">
                        <a:latin typeface="Cambria Math" charset="0"/>
                        <a:ea typeface="Frutiger LT Std 45 Light" charset="0"/>
                        <a:cs typeface="Frutiger LT Std 45 Light" charset="0"/>
                      </a:rPr>
                      <m:t>h</m:t>
                    </m:r>
                  </m:oMath>
                </a14:m>
                <a:r>
                  <a:rPr lang="en-US" sz="1600" dirty="0" smtClean="0">
                    <a:latin typeface="Frutiger LT Std 45 Light" charset="0"/>
                    <a:ea typeface="Frutiger LT Std 45 Light" charset="0"/>
                    <a:cs typeface="Frutiger LT Std 45 Light" charset="0"/>
                  </a:rPr>
                  <a:t> is the image height</a:t>
                </a:r>
              </a:p>
              <a:p>
                <a14:m>
                  <m:oMath xmlns:m="http://schemas.openxmlformats.org/officeDocument/2006/math">
                    <m:r>
                      <a:rPr lang="en-US" sz="1600" b="0" i="1" smtClean="0">
                        <a:latin typeface="Cambria Math" charset="0"/>
                        <a:ea typeface="Frutiger LT Std 45 Light" charset="0"/>
                        <a:cs typeface="Frutiger LT Std 45 Light" charset="0"/>
                      </a:rPr>
                      <m:t>𝑤</m:t>
                    </m:r>
                  </m:oMath>
                </a14:m>
                <a:r>
                  <a:rPr lang="en-US" sz="1600" dirty="0" smtClean="0">
                    <a:latin typeface="Frutiger LT Std 45 Light" charset="0"/>
                    <a:ea typeface="Frutiger LT Std 45 Light" charset="0"/>
                    <a:cs typeface="Frutiger LT Std 45 Light" charset="0"/>
                  </a:rPr>
                  <a:t> is the image width</a:t>
                </a:r>
                <a:endParaRPr lang="en-US" sz="1600" dirty="0">
                  <a:latin typeface="Frutiger LT Std 45 Light" charset="0"/>
                  <a:ea typeface="Frutiger LT Std 45 Light" charset="0"/>
                  <a:cs typeface="Frutiger LT Std 45 Light"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81587" y="5530500"/>
                <a:ext cx="2780826" cy="1077218"/>
              </a:xfrm>
              <a:prstGeom prst="rect">
                <a:avLst/>
              </a:prstGeom>
              <a:blipFill rotWithShape="0">
                <a:blip r:embed="rId4"/>
                <a:stretch>
                  <a:fillRect t="-1130" b="-678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949352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7"/>
          <p:cNvSpPr/>
          <p:nvPr/>
        </p:nvSpPr>
        <p:spPr>
          <a:xfrm>
            <a:off x="1508666" y="4188191"/>
            <a:ext cx="6492240"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210" name="Freeform 27"/>
          <p:cNvSpPr/>
          <p:nvPr/>
        </p:nvSpPr>
        <p:spPr>
          <a:xfrm>
            <a:off x="2437052" y="3144704"/>
            <a:ext cx="327" cy="2514600"/>
          </a:xfrm>
          <a:custGeom>
            <a:avLst/>
            <a:gdLst/>
            <a:ahLst/>
            <a:cxnLst/>
            <a:rect l="0" t="0" r="r" b="b"/>
            <a:pathLst>
              <a:path w="1" h="2417">
                <a:moveTo>
                  <a:pt x="0" y="2416"/>
                </a:moveTo>
                <a:cubicBezTo>
                  <a:pt x="0" y="1611"/>
                  <a:pt x="0" y="806"/>
                  <a:pt x="0" y="0"/>
                </a:cubicBezTo>
              </a:path>
            </a:pathLst>
          </a:custGeom>
          <a:ln w="10800">
            <a:solidFill>
              <a:srgbClr val="B0B0B0"/>
            </a:solidFill>
            <a:round/>
          </a:ln>
        </p:spPr>
        <p:txBody>
          <a:bodyPr/>
          <a:lstStyle/>
          <a:p>
            <a:endParaRPr lang="en-US" dirty="0"/>
          </a:p>
        </p:txBody>
      </p:sp>
      <p:sp>
        <p:nvSpPr>
          <p:cNvPr id="110" name="Freeform 27"/>
          <p:cNvSpPr/>
          <p:nvPr/>
        </p:nvSpPr>
        <p:spPr>
          <a:xfrm>
            <a:off x="3362498" y="3144704"/>
            <a:ext cx="327" cy="2514600"/>
          </a:xfrm>
          <a:custGeom>
            <a:avLst/>
            <a:gdLst/>
            <a:ahLst/>
            <a:cxnLst/>
            <a:rect l="0" t="0" r="r" b="b"/>
            <a:pathLst>
              <a:path w="1" h="2417">
                <a:moveTo>
                  <a:pt x="0" y="2416"/>
                </a:moveTo>
                <a:cubicBezTo>
                  <a:pt x="0" y="1611"/>
                  <a:pt x="0" y="806"/>
                  <a:pt x="0" y="0"/>
                </a:cubicBezTo>
              </a:path>
            </a:pathLst>
          </a:custGeom>
          <a:ln w="10800">
            <a:solidFill>
              <a:srgbClr val="B0B0B0"/>
            </a:solidFill>
            <a:round/>
          </a:ln>
        </p:spPr>
        <p:txBody>
          <a:bodyPr/>
          <a:lstStyle/>
          <a:p>
            <a:endParaRPr lang="en-US" dirty="0"/>
          </a:p>
        </p:txBody>
      </p:sp>
      <p:sp>
        <p:nvSpPr>
          <p:cNvPr id="111" name="Freeform 27"/>
          <p:cNvSpPr/>
          <p:nvPr/>
        </p:nvSpPr>
        <p:spPr>
          <a:xfrm>
            <a:off x="4290556" y="3144704"/>
            <a:ext cx="327" cy="2514600"/>
          </a:xfrm>
          <a:custGeom>
            <a:avLst/>
            <a:gdLst/>
            <a:ahLst/>
            <a:cxnLst/>
            <a:rect l="0" t="0" r="r" b="b"/>
            <a:pathLst>
              <a:path w="1" h="2417">
                <a:moveTo>
                  <a:pt x="0" y="2416"/>
                </a:moveTo>
                <a:cubicBezTo>
                  <a:pt x="0" y="1611"/>
                  <a:pt x="0" y="806"/>
                  <a:pt x="0" y="0"/>
                </a:cubicBezTo>
              </a:path>
            </a:pathLst>
          </a:custGeom>
          <a:ln w="10800">
            <a:solidFill>
              <a:srgbClr val="B0B0B0"/>
            </a:solidFill>
            <a:round/>
          </a:ln>
        </p:spPr>
        <p:txBody>
          <a:bodyPr/>
          <a:lstStyle/>
          <a:p>
            <a:endParaRPr lang="en-US" dirty="0"/>
          </a:p>
        </p:txBody>
      </p:sp>
      <p:sp>
        <p:nvSpPr>
          <p:cNvPr id="112" name="Freeform 34"/>
          <p:cNvSpPr/>
          <p:nvPr/>
        </p:nvSpPr>
        <p:spPr>
          <a:xfrm>
            <a:off x="4290556" y="1834737"/>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185" name="Freeform 2"/>
          <p:cNvSpPr/>
          <p:nvPr/>
        </p:nvSpPr>
        <p:spPr>
          <a:xfrm>
            <a:off x="1508667" y="5365408"/>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87" name="Freeform 4"/>
          <p:cNvSpPr/>
          <p:nvPr/>
        </p:nvSpPr>
        <p:spPr>
          <a:xfrm>
            <a:off x="1508666" y="4775656"/>
            <a:ext cx="6492240"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193" name="Freeform 10"/>
          <p:cNvSpPr/>
          <p:nvPr/>
        </p:nvSpPr>
        <p:spPr>
          <a:xfrm>
            <a:off x="1508666" y="3598766"/>
            <a:ext cx="6492240"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196" name="Freeform 13"/>
          <p:cNvSpPr/>
          <p:nvPr/>
        </p:nvSpPr>
        <p:spPr>
          <a:xfrm>
            <a:off x="1508667" y="3011627"/>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197" name="Freeform 14"/>
          <p:cNvSpPr/>
          <p:nvPr/>
        </p:nvSpPr>
        <p:spPr>
          <a:xfrm>
            <a:off x="5230199" y="3011627"/>
            <a:ext cx="2770632" cy="327"/>
          </a:xfrm>
          <a:custGeom>
            <a:avLst/>
            <a:gdLst/>
            <a:ahLst/>
            <a:cxnLst/>
            <a:rect l="0" t="0" r="r" b="b"/>
            <a:pathLst>
              <a:path w="13251" h="1">
                <a:moveTo>
                  <a:pt x="0" y="0"/>
                </a:moveTo>
                <a:cubicBezTo>
                  <a:pt x="4416" y="0"/>
                  <a:pt x="8833" y="0"/>
                  <a:pt x="13250" y="0"/>
                </a:cubicBezTo>
              </a:path>
            </a:pathLst>
          </a:custGeom>
          <a:ln w="10800">
            <a:solidFill>
              <a:srgbClr val="B0B0B0"/>
            </a:solidFill>
            <a:round/>
          </a:ln>
        </p:spPr>
      </p:sp>
      <p:sp>
        <p:nvSpPr>
          <p:cNvPr id="199" name="Freeform 16"/>
          <p:cNvSpPr/>
          <p:nvPr/>
        </p:nvSpPr>
        <p:spPr>
          <a:xfrm>
            <a:off x="1508667" y="2421875"/>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200" name="Freeform 17"/>
          <p:cNvSpPr/>
          <p:nvPr/>
        </p:nvSpPr>
        <p:spPr>
          <a:xfrm>
            <a:off x="5230199" y="2421875"/>
            <a:ext cx="2770632" cy="327"/>
          </a:xfrm>
          <a:custGeom>
            <a:avLst/>
            <a:gdLst/>
            <a:ahLst/>
            <a:cxnLst/>
            <a:rect l="0" t="0" r="r" b="b"/>
            <a:pathLst>
              <a:path w="13251" h="1">
                <a:moveTo>
                  <a:pt x="0" y="0"/>
                </a:moveTo>
                <a:cubicBezTo>
                  <a:pt x="4416" y="0"/>
                  <a:pt x="8833" y="0"/>
                  <a:pt x="13250" y="0"/>
                </a:cubicBezTo>
              </a:path>
            </a:pathLst>
          </a:custGeom>
          <a:ln w="10800">
            <a:solidFill>
              <a:srgbClr val="B0B0B0"/>
            </a:solidFill>
            <a:round/>
          </a:ln>
        </p:spPr>
      </p:sp>
      <p:sp>
        <p:nvSpPr>
          <p:cNvPr id="203" name="Freeform 20"/>
          <p:cNvSpPr/>
          <p:nvPr/>
        </p:nvSpPr>
        <p:spPr>
          <a:xfrm>
            <a:off x="1508667" y="1834736"/>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206" name="Freeform 23"/>
          <p:cNvSpPr/>
          <p:nvPr/>
        </p:nvSpPr>
        <p:spPr>
          <a:xfrm>
            <a:off x="1508667"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211" name="Freeform 28"/>
          <p:cNvSpPr/>
          <p:nvPr/>
        </p:nvSpPr>
        <p:spPr>
          <a:xfrm>
            <a:off x="2515322" y="1834737"/>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217" name="Freeform 34"/>
          <p:cNvSpPr/>
          <p:nvPr/>
        </p:nvSpPr>
        <p:spPr>
          <a:xfrm>
            <a:off x="3362498" y="1834737"/>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227" name="Freeform 44"/>
          <p:cNvSpPr/>
          <p:nvPr/>
        </p:nvSpPr>
        <p:spPr>
          <a:xfrm>
            <a:off x="5218615"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233" name="Freeform 50"/>
          <p:cNvSpPr/>
          <p:nvPr/>
        </p:nvSpPr>
        <p:spPr>
          <a:xfrm>
            <a:off x="6146673"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239" name="Freeform 56"/>
          <p:cNvSpPr/>
          <p:nvPr/>
        </p:nvSpPr>
        <p:spPr>
          <a:xfrm>
            <a:off x="7072446"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245" name="Freeform 62"/>
          <p:cNvSpPr/>
          <p:nvPr/>
        </p:nvSpPr>
        <p:spPr>
          <a:xfrm>
            <a:off x="8000504" y="1834737"/>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grpSp>
        <p:nvGrpSpPr>
          <p:cNvPr id="9" name="Group 8"/>
          <p:cNvGrpSpPr/>
          <p:nvPr/>
        </p:nvGrpSpPr>
        <p:grpSpPr>
          <a:xfrm>
            <a:off x="1065762" y="1658234"/>
            <a:ext cx="7296380" cy="4416730"/>
            <a:chOff x="1065762" y="1903336"/>
            <a:chExt cx="7296380" cy="4416730"/>
          </a:xfrm>
        </p:grpSpPr>
        <p:grpSp>
          <p:nvGrpSpPr>
            <p:cNvPr id="8" name="Group 7"/>
            <p:cNvGrpSpPr/>
            <p:nvPr/>
          </p:nvGrpSpPr>
          <p:grpSpPr>
            <a:xfrm>
              <a:off x="1065762" y="1903336"/>
              <a:ext cx="415499" cy="3900003"/>
              <a:chOff x="1012754" y="1903336"/>
              <a:chExt cx="415499" cy="3900003"/>
            </a:xfrm>
          </p:grpSpPr>
          <p:sp>
            <p:nvSpPr>
              <p:cNvPr id="2" name="TextBox 1"/>
              <p:cNvSpPr txBox="1"/>
              <p:nvPr/>
            </p:nvSpPr>
            <p:spPr>
              <a:xfrm>
                <a:off x="1012754" y="1903336"/>
                <a:ext cx="41549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13</a:t>
                </a:r>
                <a:endParaRPr lang="en-US" sz="1800" dirty="0">
                  <a:latin typeface="Times" charset="0"/>
                  <a:ea typeface="Times" charset="0"/>
                  <a:cs typeface="Times" charset="0"/>
                </a:endParaRPr>
              </a:p>
            </p:txBody>
          </p:sp>
          <p:sp>
            <p:nvSpPr>
              <p:cNvPr id="379" name="TextBox 378"/>
              <p:cNvSpPr txBox="1"/>
              <p:nvPr/>
            </p:nvSpPr>
            <p:spPr>
              <a:xfrm>
                <a:off x="1070462" y="5434007"/>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a:t>
                </a:r>
                <a:endParaRPr lang="en-US" sz="1800" dirty="0">
                  <a:latin typeface="Times" charset="0"/>
                  <a:ea typeface="Times" charset="0"/>
                  <a:cs typeface="Times" charset="0"/>
                </a:endParaRPr>
              </a:p>
            </p:txBody>
          </p:sp>
          <p:sp>
            <p:nvSpPr>
              <p:cNvPr id="3" name="TextBox 2"/>
              <p:cNvSpPr txBox="1"/>
              <p:nvPr/>
            </p:nvSpPr>
            <p:spPr>
              <a:xfrm>
                <a:off x="1070462" y="4845561"/>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3</a:t>
                </a:r>
                <a:endParaRPr lang="en-US" sz="1800" dirty="0">
                  <a:latin typeface="Times" charset="0"/>
                  <a:ea typeface="Times" charset="0"/>
                  <a:cs typeface="Times" charset="0"/>
                </a:endParaRPr>
              </a:p>
            </p:txBody>
          </p:sp>
          <p:sp>
            <p:nvSpPr>
              <p:cNvPr id="4" name="TextBox 3"/>
              <p:cNvSpPr txBox="1"/>
              <p:nvPr/>
            </p:nvSpPr>
            <p:spPr>
              <a:xfrm>
                <a:off x="1070462" y="4257116"/>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a:t>
                </a:r>
                <a:endParaRPr lang="en-US" sz="1800" dirty="0">
                  <a:latin typeface="Times" charset="0"/>
                  <a:ea typeface="Times" charset="0"/>
                  <a:cs typeface="Times" charset="0"/>
                </a:endParaRPr>
              </a:p>
            </p:txBody>
          </p:sp>
          <p:sp>
            <p:nvSpPr>
              <p:cNvPr id="5" name="TextBox 4"/>
              <p:cNvSpPr txBox="1"/>
              <p:nvPr/>
            </p:nvSpPr>
            <p:spPr>
              <a:xfrm>
                <a:off x="1070462" y="3668671"/>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7</a:t>
                </a:r>
                <a:endParaRPr lang="en-US" sz="1800" dirty="0">
                  <a:latin typeface="Times" charset="0"/>
                  <a:ea typeface="Times" charset="0"/>
                  <a:cs typeface="Times" charset="0"/>
                </a:endParaRPr>
              </a:p>
            </p:txBody>
          </p:sp>
          <p:sp>
            <p:nvSpPr>
              <p:cNvPr id="6" name="TextBox 5"/>
              <p:cNvSpPr txBox="1"/>
              <p:nvPr/>
            </p:nvSpPr>
            <p:spPr>
              <a:xfrm>
                <a:off x="1070462" y="3080226"/>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9</a:t>
                </a:r>
                <a:endParaRPr lang="en-US" sz="1800" dirty="0">
                  <a:latin typeface="Times" charset="0"/>
                  <a:ea typeface="Times" charset="0"/>
                  <a:cs typeface="Times" charset="0"/>
                </a:endParaRPr>
              </a:p>
            </p:txBody>
          </p:sp>
          <p:sp>
            <p:nvSpPr>
              <p:cNvPr id="7" name="TextBox 6"/>
              <p:cNvSpPr txBox="1"/>
              <p:nvPr/>
            </p:nvSpPr>
            <p:spPr>
              <a:xfrm>
                <a:off x="1016922" y="2491781"/>
                <a:ext cx="407163"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11</a:t>
                </a:r>
                <a:endParaRPr lang="en-US" sz="1800" dirty="0">
                  <a:latin typeface="Times" charset="0"/>
                  <a:ea typeface="Times" charset="0"/>
                  <a:cs typeface="Times" charset="0"/>
                </a:endParaRPr>
              </a:p>
            </p:txBody>
          </p:sp>
        </p:grpSp>
        <p:grpSp>
          <p:nvGrpSpPr>
            <p:cNvPr id="381" name="Group 380"/>
            <p:cNvGrpSpPr/>
            <p:nvPr/>
          </p:nvGrpSpPr>
          <p:grpSpPr>
            <a:xfrm>
              <a:off x="1262446" y="5950734"/>
              <a:ext cx="7099696" cy="369332"/>
              <a:chOff x="1262446" y="5950734"/>
              <a:chExt cx="7099696" cy="369332"/>
            </a:xfrm>
          </p:grpSpPr>
          <p:sp>
            <p:nvSpPr>
              <p:cNvPr id="382" name="TextBox 381"/>
              <p:cNvSpPr txBox="1"/>
              <p:nvPr/>
            </p:nvSpPr>
            <p:spPr>
              <a:xfrm>
                <a:off x="1262446" y="5950734"/>
                <a:ext cx="492443"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64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383" name="TextBox 382"/>
              <p:cNvSpPr txBox="1"/>
              <p:nvPr/>
            </p:nvSpPr>
            <p:spPr>
              <a:xfrm>
                <a:off x="7638867"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8192</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384" name="TextBox 383"/>
              <p:cNvSpPr txBox="1"/>
              <p:nvPr/>
            </p:nvSpPr>
            <p:spPr>
              <a:xfrm>
                <a:off x="2115655"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128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385" name="TextBox 384"/>
              <p:cNvSpPr txBox="1"/>
              <p:nvPr/>
            </p:nvSpPr>
            <p:spPr>
              <a:xfrm>
                <a:off x="3026572"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256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386" name="TextBox 385"/>
              <p:cNvSpPr txBox="1"/>
              <p:nvPr/>
            </p:nvSpPr>
            <p:spPr>
              <a:xfrm>
                <a:off x="3937489"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512</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387" name="TextBox 386"/>
              <p:cNvSpPr txBox="1"/>
              <p:nvPr/>
            </p:nvSpPr>
            <p:spPr>
              <a:xfrm>
                <a:off x="4790698"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1024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388" name="TextBox 387"/>
              <p:cNvSpPr txBox="1"/>
              <p:nvPr/>
            </p:nvSpPr>
            <p:spPr>
              <a:xfrm>
                <a:off x="5701615"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2048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389" name="TextBox 388"/>
              <p:cNvSpPr txBox="1"/>
              <p:nvPr/>
            </p:nvSpPr>
            <p:spPr>
              <a:xfrm>
                <a:off x="6612532"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4096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grpSp>
      </p:grpSp>
      <p:sp>
        <p:nvSpPr>
          <p:cNvPr id="390" name="TextBox 389"/>
          <p:cNvSpPr txBox="1"/>
          <p:nvPr/>
        </p:nvSpPr>
        <p:spPr>
          <a:xfrm>
            <a:off x="3788057" y="6004795"/>
            <a:ext cx="1851790"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Input size (pixels)</a:t>
            </a:r>
            <a:endParaRPr lang="en-US" sz="1800" baseline="30000" dirty="0">
              <a:latin typeface="Times" charset="0"/>
              <a:ea typeface="Times" charset="0"/>
              <a:cs typeface="Times" charset="0"/>
            </a:endParaRPr>
          </a:p>
        </p:txBody>
      </p:sp>
      <p:sp>
        <p:nvSpPr>
          <p:cNvPr id="391" name="TextBox 390"/>
          <p:cNvSpPr txBox="1"/>
          <p:nvPr/>
        </p:nvSpPr>
        <p:spPr>
          <a:xfrm rot="16200000">
            <a:off x="-75560" y="3562354"/>
            <a:ext cx="199926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Throughput (</a:t>
            </a:r>
            <a:r>
              <a:rPr lang="en-US" sz="1800" dirty="0" err="1" smtClean="0">
                <a:latin typeface="Times" charset="0"/>
                <a:ea typeface="Times" charset="0"/>
                <a:cs typeface="Times" charset="0"/>
              </a:rPr>
              <a:t>GiP</a:t>
            </a:r>
            <a:r>
              <a:rPr lang="en-US" sz="1800" dirty="0" smtClean="0">
                <a:latin typeface="Times" charset="0"/>
                <a:ea typeface="Times" charset="0"/>
                <a:cs typeface="Times" charset="0"/>
              </a:rPr>
              <a:t>/s)</a:t>
            </a:r>
            <a:endParaRPr lang="en-US" sz="1800" baseline="30000" dirty="0">
              <a:latin typeface="Times" charset="0"/>
              <a:ea typeface="Times" charset="0"/>
              <a:cs typeface="Times" charset="0"/>
            </a:endParaRPr>
          </a:p>
        </p:txBody>
      </p:sp>
      <p:grpSp>
        <p:nvGrpSpPr>
          <p:cNvPr id="27" name="Group 26"/>
          <p:cNvGrpSpPr/>
          <p:nvPr/>
        </p:nvGrpSpPr>
        <p:grpSpPr>
          <a:xfrm>
            <a:off x="1896936" y="2027644"/>
            <a:ext cx="3314159" cy="1075172"/>
            <a:chOff x="1896936" y="2027644"/>
            <a:chExt cx="3314159" cy="1075172"/>
          </a:xfrm>
        </p:grpSpPr>
        <p:grpSp>
          <p:nvGrpSpPr>
            <p:cNvPr id="17" name="Group 16"/>
            <p:cNvGrpSpPr/>
            <p:nvPr/>
          </p:nvGrpSpPr>
          <p:grpSpPr>
            <a:xfrm>
              <a:off x="1896936" y="2027644"/>
              <a:ext cx="3314159" cy="369332"/>
              <a:chOff x="1896936" y="2733484"/>
              <a:chExt cx="3314159" cy="369332"/>
            </a:xfrm>
          </p:grpSpPr>
          <p:sp>
            <p:nvSpPr>
              <p:cNvPr id="400" name="TextBox 399"/>
              <p:cNvSpPr txBox="1"/>
              <p:nvPr/>
            </p:nvSpPr>
            <p:spPr>
              <a:xfrm>
                <a:off x="2326972" y="2733484"/>
                <a:ext cx="2884123"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overlap causal and anticausal</a:t>
                </a:r>
                <a:endParaRPr lang="en-US" sz="1800" baseline="-25000" dirty="0">
                  <a:latin typeface="Times" charset="0"/>
                  <a:ea typeface="Times" charset="0"/>
                  <a:cs typeface="Times" charset="0"/>
                </a:endParaRPr>
              </a:p>
            </p:txBody>
          </p:sp>
          <p:sp>
            <p:nvSpPr>
              <p:cNvPr id="341" name="Freeform 158"/>
              <p:cNvSpPr/>
              <p:nvPr/>
            </p:nvSpPr>
            <p:spPr>
              <a:xfrm>
                <a:off x="1896936" y="2927050"/>
                <a:ext cx="403291" cy="327"/>
              </a:xfrm>
              <a:custGeom>
                <a:avLst/>
                <a:gdLst/>
                <a:ahLst/>
                <a:cxnLst/>
                <a:rect l="0" t="0" r="r" b="b"/>
                <a:pathLst>
                  <a:path w="1235" h="1">
                    <a:moveTo>
                      <a:pt x="0" y="0"/>
                    </a:moveTo>
                    <a:cubicBezTo>
                      <a:pt x="411" y="0"/>
                      <a:pt x="822" y="0"/>
                      <a:pt x="1234" y="0"/>
                    </a:cubicBezTo>
                  </a:path>
                </a:pathLst>
              </a:custGeom>
              <a:grpFill/>
              <a:ln w="34200" cap="rnd">
                <a:solidFill>
                  <a:srgbClr val="EE2E2F"/>
                </a:solidFill>
                <a:round/>
              </a:ln>
            </p:spPr>
          </p:sp>
        </p:grpSp>
        <p:grpSp>
          <p:nvGrpSpPr>
            <p:cNvPr id="15" name="Group 14"/>
            <p:cNvGrpSpPr/>
            <p:nvPr/>
          </p:nvGrpSpPr>
          <p:grpSpPr>
            <a:xfrm>
              <a:off x="1896936" y="2380564"/>
              <a:ext cx="3228958" cy="369332"/>
              <a:chOff x="1896936" y="2380564"/>
              <a:chExt cx="3228958" cy="369332"/>
            </a:xfrm>
          </p:grpSpPr>
          <p:sp>
            <p:nvSpPr>
              <p:cNvPr id="401" name="TextBox 400"/>
              <p:cNvSpPr txBox="1"/>
              <p:nvPr/>
            </p:nvSpPr>
            <p:spPr>
              <a:xfrm>
                <a:off x="2323524" y="2380564"/>
                <a:ext cx="2802370"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 overlap rows and columns</a:t>
                </a:r>
                <a:endParaRPr lang="en-US" sz="1800" baseline="-25000" dirty="0">
                  <a:latin typeface="Times" charset="0"/>
                  <a:ea typeface="Times" charset="0"/>
                  <a:cs typeface="Times" charset="0"/>
                </a:endParaRPr>
              </a:p>
            </p:txBody>
          </p:sp>
          <p:sp>
            <p:nvSpPr>
              <p:cNvPr id="338" name="Freeform 155"/>
              <p:cNvSpPr/>
              <p:nvPr/>
            </p:nvSpPr>
            <p:spPr>
              <a:xfrm>
                <a:off x="1896936" y="2573721"/>
                <a:ext cx="403291" cy="327"/>
              </a:xfrm>
              <a:custGeom>
                <a:avLst/>
                <a:gdLst/>
                <a:ahLst/>
                <a:cxnLst/>
                <a:rect l="0" t="0" r="r" b="b"/>
                <a:pathLst>
                  <a:path w="1235" h="1">
                    <a:moveTo>
                      <a:pt x="0" y="0"/>
                    </a:moveTo>
                    <a:cubicBezTo>
                      <a:pt x="411" y="0"/>
                      <a:pt x="822" y="0"/>
                      <a:pt x="1234" y="0"/>
                    </a:cubicBezTo>
                  </a:path>
                </a:pathLst>
              </a:custGeom>
              <a:noFill/>
              <a:ln w="34163" cap="rnd">
                <a:solidFill>
                  <a:srgbClr val="000000"/>
                </a:solidFill>
                <a:prstDash val="solid"/>
                <a:round/>
              </a:ln>
            </p:spPr>
          </p:sp>
        </p:grpSp>
        <p:grpSp>
          <p:nvGrpSpPr>
            <p:cNvPr id="14" name="Group 13"/>
            <p:cNvGrpSpPr/>
            <p:nvPr/>
          </p:nvGrpSpPr>
          <p:grpSpPr>
            <a:xfrm>
              <a:off x="1896936" y="2733484"/>
              <a:ext cx="1667875" cy="369332"/>
              <a:chOff x="1896936" y="2027644"/>
              <a:chExt cx="1667875" cy="369332"/>
            </a:xfrm>
          </p:grpSpPr>
          <p:sp>
            <p:nvSpPr>
              <p:cNvPr id="335" name="Freeform 152"/>
              <p:cNvSpPr/>
              <p:nvPr/>
            </p:nvSpPr>
            <p:spPr>
              <a:xfrm>
                <a:off x="1896936" y="2220393"/>
                <a:ext cx="403291" cy="327"/>
              </a:xfrm>
              <a:custGeom>
                <a:avLst/>
                <a:gdLst/>
                <a:ahLst/>
                <a:cxnLst/>
                <a:rect l="0" t="0" r="r" b="b"/>
                <a:pathLst>
                  <a:path w="1235" h="1">
                    <a:moveTo>
                      <a:pt x="0" y="0"/>
                    </a:moveTo>
                    <a:cubicBezTo>
                      <a:pt x="411" y="0"/>
                      <a:pt x="822" y="0"/>
                      <a:pt x="1234" y="0"/>
                    </a:cubicBezTo>
                  </a:path>
                </a:pathLst>
              </a:custGeom>
              <a:ln w="34200" cap="rnd">
                <a:solidFill>
                  <a:srgbClr val="008C48"/>
                </a:solidFill>
                <a:round/>
              </a:ln>
            </p:spPr>
          </p:sp>
          <p:sp>
            <p:nvSpPr>
              <p:cNvPr id="394" name="TextBox 393"/>
              <p:cNvSpPr txBox="1"/>
              <p:nvPr/>
            </p:nvSpPr>
            <p:spPr>
              <a:xfrm>
                <a:off x="2326972" y="2027644"/>
                <a:ext cx="1237839"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 new trick</a:t>
                </a:r>
                <a:endParaRPr lang="en-US" sz="1800" baseline="-25000" dirty="0">
                  <a:latin typeface="Times" charset="0"/>
                  <a:ea typeface="Times" charset="0"/>
                  <a:cs typeface="Times" charset="0"/>
                </a:endParaRPr>
              </a:p>
            </p:txBody>
          </p:sp>
        </p:grpSp>
      </p:grpSp>
      <p:sp>
        <p:nvSpPr>
          <p:cNvPr id="99" name="Rectangle 98"/>
          <p:cNvSpPr/>
          <p:nvPr/>
        </p:nvSpPr>
        <p:spPr>
          <a:xfrm>
            <a:off x="1504499" y="1834736"/>
            <a:ext cx="6496005" cy="382456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txBody>
          <a:bodyPr/>
          <a:lstStyle/>
          <a:p>
            <a:r>
              <a:rPr lang="en-US" dirty="0" smtClean="0"/>
              <a:t>Performance on Kepler (GK110)</a:t>
            </a:r>
            <a:endParaRPr lang="en-US" dirty="0"/>
          </a:p>
        </p:txBody>
      </p:sp>
      <p:grpSp>
        <p:nvGrpSpPr>
          <p:cNvPr id="72" name="Group 71"/>
          <p:cNvGrpSpPr/>
          <p:nvPr/>
        </p:nvGrpSpPr>
        <p:grpSpPr>
          <a:xfrm>
            <a:off x="1508667" y="1356173"/>
            <a:ext cx="6492164" cy="4290722"/>
            <a:chOff x="1508667" y="1356173"/>
            <a:chExt cx="6492164" cy="4290722"/>
          </a:xfrm>
        </p:grpSpPr>
        <p:grpSp>
          <p:nvGrpSpPr>
            <p:cNvPr id="73" name="Group 72"/>
            <p:cNvGrpSpPr/>
            <p:nvPr/>
          </p:nvGrpSpPr>
          <p:grpSpPr>
            <a:xfrm>
              <a:off x="1508667" y="3812984"/>
              <a:ext cx="6492164" cy="1833911"/>
              <a:chOff x="1508667" y="3812984"/>
              <a:chExt cx="6492164" cy="1833911"/>
            </a:xfrm>
          </p:grpSpPr>
          <p:sp>
            <p:nvSpPr>
              <p:cNvPr id="75" name="Freeform 141"/>
              <p:cNvSpPr/>
              <p:nvPr/>
            </p:nvSpPr>
            <p:spPr>
              <a:xfrm>
                <a:off x="1508667" y="3951768"/>
                <a:ext cx="6492164" cy="1695127"/>
              </a:xfrm>
              <a:custGeom>
                <a:avLst/>
                <a:gdLst/>
                <a:ahLst/>
                <a:cxnLst/>
                <a:rect l="0" t="0" r="r" b="b"/>
                <a:pathLst>
                  <a:path w="19881" h="5191">
                    <a:moveTo>
                      <a:pt x="0" y="5190"/>
                    </a:moveTo>
                    <a:cubicBezTo>
                      <a:pt x="948" y="5147"/>
                      <a:pt x="1895" y="5103"/>
                      <a:pt x="2843" y="5060"/>
                    </a:cubicBezTo>
                    <a:cubicBezTo>
                      <a:pt x="3396" y="5019"/>
                      <a:pt x="3950" y="4979"/>
                      <a:pt x="4504" y="4938"/>
                    </a:cubicBezTo>
                    <a:cubicBezTo>
                      <a:pt x="4895" y="4849"/>
                      <a:pt x="5286" y="4760"/>
                      <a:pt x="5677" y="4671"/>
                    </a:cubicBezTo>
                    <a:cubicBezTo>
                      <a:pt x="5982" y="4628"/>
                      <a:pt x="6287" y="4585"/>
                      <a:pt x="6592" y="4542"/>
                    </a:cubicBezTo>
                    <a:cubicBezTo>
                      <a:pt x="6840" y="4451"/>
                      <a:pt x="7089" y="4360"/>
                      <a:pt x="7338" y="4268"/>
                    </a:cubicBezTo>
                    <a:cubicBezTo>
                      <a:pt x="7549" y="4266"/>
                      <a:pt x="7760" y="4263"/>
                      <a:pt x="7971" y="4260"/>
                    </a:cubicBezTo>
                    <a:cubicBezTo>
                      <a:pt x="8153" y="4166"/>
                      <a:pt x="8336" y="4072"/>
                      <a:pt x="8519" y="3978"/>
                    </a:cubicBezTo>
                    <a:cubicBezTo>
                      <a:pt x="8679" y="3958"/>
                      <a:pt x="8839" y="3938"/>
                      <a:pt x="8999" y="3917"/>
                    </a:cubicBezTo>
                    <a:cubicBezTo>
                      <a:pt x="9144" y="3826"/>
                      <a:pt x="9289" y="3735"/>
                      <a:pt x="9433" y="3643"/>
                    </a:cubicBezTo>
                    <a:cubicBezTo>
                      <a:pt x="9563" y="3620"/>
                      <a:pt x="9692" y="3597"/>
                      <a:pt x="9821" y="3574"/>
                    </a:cubicBezTo>
                    <a:cubicBezTo>
                      <a:pt x="9941" y="3485"/>
                      <a:pt x="10061" y="3396"/>
                      <a:pt x="10180" y="3307"/>
                    </a:cubicBezTo>
                    <a:cubicBezTo>
                      <a:pt x="10289" y="3292"/>
                      <a:pt x="10398" y="3277"/>
                      <a:pt x="10507" y="3262"/>
                    </a:cubicBezTo>
                    <a:cubicBezTo>
                      <a:pt x="10609" y="3181"/>
                      <a:pt x="10711" y="3100"/>
                      <a:pt x="10812" y="3018"/>
                    </a:cubicBezTo>
                    <a:cubicBezTo>
                      <a:pt x="10906" y="2983"/>
                      <a:pt x="11000" y="2947"/>
                      <a:pt x="11094" y="2911"/>
                    </a:cubicBezTo>
                    <a:cubicBezTo>
                      <a:pt x="11183" y="2843"/>
                      <a:pt x="11272" y="2775"/>
                      <a:pt x="11361" y="2706"/>
                    </a:cubicBezTo>
                    <a:cubicBezTo>
                      <a:pt x="11443" y="2693"/>
                      <a:pt x="11524" y="2680"/>
                      <a:pt x="11605" y="2667"/>
                    </a:cubicBezTo>
                    <a:cubicBezTo>
                      <a:pt x="11684" y="2601"/>
                      <a:pt x="11763" y="2535"/>
                      <a:pt x="11841" y="2469"/>
                    </a:cubicBezTo>
                    <a:cubicBezTo>
                      <a:pt x="11915" y="2449"/>
                      <a:pt x="11989" y="2429"/>
                      <a:pt x="12062" y="2408"/>
                    </a:cubicBezTo>
                    <a:cubicBezTo>
                      <a:pt x="12133" y="2345"/>
                      <a:pt x="12204" y="2282"/>
                      <a:pt x="12275" y="2218"/>
                    </a:cubicBezTo>
                    <a:cubicBezTo>
                      <a:pt x="12341" y="2208"/>
                      <a:pt x="12407" y="2198"/>
                      <a:pt x="12473" y="2187"/>
                    </a:cubicBezTo>
                    <a:cubicBezTo>
                      <a:pt x="12537" y="2132"/>
                      <a:pt x="12601" y="2076"/>
                      <a:pt x="12664" y="2020"/>
                    </a:cubicBezTo>
                    <a:cubicBezTo>
                      <a:pt x="12725" y="2002"/>
                      <a:pt x="12786" y="1984"/>
                      <a:pt x="12847" y="1966"/>
                    </a:cubicBezTo>
                    <a:cubicBezTo>
                      <a:pt x="12906" y="1911"/>
                      <a:pt x="12964" y="1855"/>
                      <a:pt x="13022" y="1799"/>
                    </a:cubicBezTo>
                    <a:cubicBezTo>
                      <a:pt x="13078" y="1794"/>
                      <a:pt x="13134" y="1789"/>
                      <a:pt x="13189" y="1783"/>
                    </a:cubicBezTo>
                    <a:cubicBezTo>
                      <a:pt x="13243" y="1735"/>
                      <a:pt x="13297" y="1687"/>
                      <a:pt x="13350" y="1639"/>
                    </a:cubicBezTo>
                    <a:cubicBezTo>
                      <a:pt x="13401" y="1632"/>
                      <a:pt x="13452" y="1624"/>
                      <a:pt x="13502" y="1616"/>
                    </a:cubicBezTo>
                    <a:cubicBezTo>
                      <a:pt x="13553" y="1573"/>
                      <a:pt x="13604" y="1530"/>
                      <a:pt x="13654" y="1486"/>
                    </a:cubicBezTo>
                    <a:cubicBezTo>
                      <a:pt x="13703" y="1479"/>
                      <a:pt x="13751" y="1471"/>
                      <a:pt x="13799" y="1463"/>
                    </a:cubicBezTo>
                    <a:cubicBezTo>
                      <a:pt x="13845" y="1418"/>
                      <a:pt x="13891" y="1372"/>
                      <a:pt x="13936" y="1326"/>
                    </a:cubicBezTo>
                    <a:cubicBezTo>
                      <a:pt x="13980" y="1314"/>
                      <a:pt x="14023" y="1301"/>
                      <a:pt x="14066" y="1288"/>
                    </a:cubicBezTo>
                    <a:cubicBezTo>
                      <a:pt x="14112" y="1243"/>
                      <a:pt x="14158" y="1197"/>
                      <a:pt x="14203" y="1151"/>
                    </a:cubicBezTo>
                    <a:cubicBezTo>
                      <a:pt x="14244" y="1146"/>
                      <a:pt x="14285" y="1141"/>
                      <a:pt x="14325" y="1136"/>
                    </a:cubicBezTo>
                    <a:cubicBezTo>
                      <a:pt x="14366" y="1101"/>
                      <a:pt x="14407" y="1065"/>
                      <a:pt x="14447" y="1029"/>
                    </a:cubicBezTo>
                    <a:cubicBezTo>
                      <a:pt x="14488" y="1022"/>
                      <a:pt x="14529" y="1014"/>
                      <a:pt x="14569" y="1006"/>
                    </a:cubicBezTo>
                    <a:cubicBezTo>
                      <a:pt x="14607" y="971"/>
                      <a:pt x="14645" y="936"/>
                      <a:pt x="14683" y="900"/>
                    </a:cubicBezTo>
                    <a:cubicBezTo>
                      <a:pt x="14721" y="895"/>
                      <a:pt x="14759" y="890"/>
                      <a:pt x="14797" y="884"/>
                    </a:cubicBezTo>
                    <a:cubicBezTo>
                      <a:pt x="14833" y="849"/>
                      <a:pt x="14869" y="814"/>
                      <a:pt x="14904" y="778"/>
                    </a:cubicBezTo>
                    <a:cubicBezTo>
                      <a:pt x="14940" y="771"/>
                      <a:pt x="14976" y="763"/>
                      <a:pt x="15011" y="755"/>
                    </a:cubicBezTo>
                    <a:cubicBezTo>
                      <a:pt x="15047" y="720"/>
                      <a:pt x="15082" y="684"/>
                      <a:pt x="15117" y="648"/>
                    </a:cubicBezTo>
                    <a:cubicBezTo>
                      <a:pt x="15150" y="648"/>
                      <a:pt x="15183" y="648"/>
                      <a:pt x="15216" y="648"/>
                    </a:cubicBezTo>
                    <a:cubicBezTo>
                      <a:pt x="15249" y="618"/>
                      <a:pt x="15282" y="588"/>
                      <a:pt x="15315" y="557"/>
                    </a:cubicBezTo>
                    <a:cubicBezTo>
                      <a:pt x="15346" y="562"/>
                      <a:pt x="15377" y="567"/>
                      <a:pt x="15407" y="572"/>
                    </a:cubicBezTo>
                    <a:cubicBezTo>
                      <a:pt x="15440" y="547"/>
                      <a:pt x="15473" y="522"/>
                      <a:pt x="15506" y="496"/>
                    </a:cubicBezTo>
                    <a:cubicBezTo>
                      <a:pt x="15537" y="514"/>
                      <a:pt x="15567" y="532"/>
                      <a:pt x="15597" y="549"/>
                    </a:cubicBezTo>
                    <a:cubicBezTo>
                      <a:pt x="15628" y="519"/>
                      <a:pt x="15659" y="489"/>
                      <a:pt x="15689" y="458"/>
                    </a:cubicBezTo>
                    <a:cubicBezTo>
                      <a:pt x="15717" y="448"/>
                      <a:pt x="15745" y="438"/>
                      <a:pt x="15773" y="427"/>
                    </a:cubicBezTo>
                    <a:cubicBezTo>
                      <a:pt x="15804" y="392"/>
                      <a:pt x="15834" y="356"/>
                      <a:pt x="15864" y="320"/>
                    </a:cubicBezTo>
                    <a:cubicBezTo>
                      <a:pt x="15892" y="331"/>
                      <a:pt x="15920" y="341"/>
                      <a:pt x="15948" y="351"/>
                    </a:cubicBezTo>
                    <a:cubicBezTo>
                      <a:pt x="15976" y="328"/>
                      <a:pt x="16004" y="305"/>
                      <a:pt x="16032" y="282"/>
                    </a:cubicBezTo>
                    <a:cubicBezTo>
                      <a:pt x="16058" y="280"/>
                      <a:pt x="16083" y="278"/>
                      <a:pt x="16108" y="275"/>
                    </a:cubicBezTo>
                    <a:cubicBezTo>
                      <a:pt x="16136" y="265"/>
                      <a:pt x="16164" y="255"/>
                      <a:pt x="16192" y="244"/>
                    </a:cubicBezTo>
                    <a:cubicBezTo>
                      <a:pt x="16218" y="244"/>
                      <a:pt x="16243" y="244"/>
                      <a:pt x="16268" y="244"/>
                    </a:cubicBezTo>
                    <a:cubicBezTo>
                      <a:pt x="16294" y="216"/>
                      <a:pt x="16319" y="188"/>
                      <a:pt x="16344" y="160"/>
                    </a:cubicBezTo>
                    <a:cubicBezTo>
                      <a:pt x="16370" y="155"/>
                      <a:pt x="16395" y="150"/>
                      <a:pt x="16420" y="145"/>
                    </a:cubicBezTo>
                    <a:cubicBezTo>
                      <a:pt x="16443" y="130"/>
                      <a:pt x="16466" y="115"/>
                      <a:pt x="16489" y="99"/>
                    </a:cubicBezTo>
                    <a:cubicBezTo>
                      <a:pt x="16515" y="470"/>
                      <a:pt x="16540" y="841"/>
                      <a:pt x="16565" y="1212"/>
                    </a:cubicBezTo>
                    <a:cubicBezTo>
                      <a:pt x="16588" y="1195"/>
                      <a:pt x="16611" y="1177"/>
                      <a:pt x="16634" y="1159"/>
                    </a:cubicBezTo>
                    <a:cubicBezTo>
                      <a:pt x="16660" y="1159"/>
                      <a:pt x="16685" y="1159"/>
                      <a:pt x="16710" y="1159"/>
                    </a:cubicBezTo>
                    <a:cubicBezTo>
                      <a:pt x="16733" y="1136"/>
                      <a:pt x="16756" y="1113"/>
                      <a:pt x="16778" y="1090"/>
                    </a:cubicBezTo>
                    <a:cubicBezTo>
                      <a:pt x="16799" y="1095"/>
                      <a:pt x="16819" y="1100"/>
                      <a:pt x="16839" y="1105"/>
                    </a:cubicBezTo>
                    <a:cubicBezTo>
                      <a:pt x="16862" y="1080"/>
                      <a:pt x="16885" y="1055"/>
                      <a:pt x="16908" y="1029"/>
                    </a:cubicBezTo>
                    <a:cubicBezTo>
                      <a:pt x="16931" y="1029"/>
                      <a:pt x="16954" y="1029"/>
                      <a:pt x="16977" y="1029"/>
                    </a:cubicBezTo>
                    <a:cubicBezTo>
                      <a:pt x="16997" y="1001"/>
                      <a:pt x="17018" y="973"/>
                      <a:pt x="17038" y="945"/>
                    </a:cubicBezTo>
                    <a:cubicBezTo>
                      <a:pt x="17061" y="956"/>
                      <a:pt x="17083" y="966"/>
                      <a:pt x="17106" y="976"/>
                    </a:cubicBezTo>
                    <a:cubicBezTo>
                      <a:pt x="17126" y="969"/>
                      <a:pt x="17147" y="961"/>
                      <a:pt x="17167" y="953"/>
                    </a:cubicBezTo>
                    <a:cubicBezTo>
                      <a:pt x="17187" y="946"/>
                      <a:pt x="17208" y="938"/>
                      <a:pt x="17228" y="930"/>
                    </a:cubicBezTo>
                    <a:cubicBezTo>
                      <a:pt x="17248" y="907"/>
                      <a:pt x="17269" y="884"/>
                      <a:pt x="17289" y="861"/>
                    </a:cubicBezTo>
                    <a:cubicBezTo>
                      <a:pt x="17309" y="874"/>
                      <a:pt x="17330" y="887"/>
                      <a:pt x="17350" y="900"/>
                    </a:cubicBezTo>
                    <a:cubicBezTo>
                      <a:pt x="17368" y="877"/>
                      <a:pt x="17385" y="854"/>
                      <a:pt x="17403" y="831"/>
                    </a:cubicBezTo>
                    <a:cubicBezTo>
                      <a:pt x="17423" y="836"/>
                      <a:pt x="17444" y="841"/>
                      <a:pt x="17464" y="846"/>
                    </a:cubicBezTo>
                    <a:cubicBezTo>
                      <a:pt x="17484" y="816"/>
                      <a:pt x="17505" y="786"/>
                      <a:pt x="17525" y="755"/>
                    </a:cubicBezTo>
                    <a:cubicBezTo>
                      <a:pt x="17543" y="763"/>
                      <a:pt x="17561" y="771"/>
                      <a:pt x="17579" y="778"/>
                    </a:cubicBezTo>
                    <a:cubicBezTo>
                      <a:pt x="17597" y="776"/>
                      <a:pt x="17614" y="773"/>
                      <a:pt x="17632" y="770"/>
                    </a:cubicBezTo>
                    <a:cubicBezTo>
                      <a:pt x="17652" y="763"/>
                      <a:pt x="17673" y="755"/>
                      <a:pt x="17693" y="747"/>
                    </a:cubicBezTo>
                    <a:cubicBezTo>
                      <a:pt x="17711" y="740"/>
                      <a:pt x="17728" y="732"/>
                      <a:pt x="17746" y="724"/>
                    </a:cubicBezTo>
                    <a:cubicBezTo>
                      <a:pt x="17764" y="719"/>
                      <a:pt x="17782" y="714"/>
                      <a:pt x="17800" y="709"/>
                    </a:cubicBezTo>
                    <a:cubicBezTo>
                      <a:pt x="17818" y="702"/>
                      <a:pt x="17835" y="694"/>
                      <a:pt x="17853" y="686"/>
                    </a:cubicBezTo>
                    <a:cubicBezTo>
                      <a:pt x="17871" y="684"/>
                      <a:pt x="17888" y="682"/>
                      <a:pt x="17906" y="679"/>
                    </a:cubicBezTo>
                    <a:cubicBezTo>
                      <a:pt x="17921" y="626"/>
                      <a:pt x="17937" y="573"/>
                      <a:pt x="17952" y="519"/>
                    </a:cubicBezTo>
                    <a:cubicBezTo>
                      <a:pt x="17970" y="550"/>
                      <a:pt x="17987" y="580"/>
                      <a:pt x="18005" y="610"/>
                    </a:cubicBezTo>
                    <a:cubicBezTo>
                      <a:pt x="18023" y="590"/>
                      <a:pt x="18041" y="570"/>
                      <a:pt x="18059" y="549"/>
                    </a:cubicBezTo>
                    <a:cubicBezTo>
                      <a:pt x="18074" y="549"/>
                      <a:pt x="18089" y="549"/>
                      <a:pt x="18104" y="549"/>
                    </a:cubicBezTo>
                    <a:cubicBezTo>
                      <a:pt x="18122" y="526"/>
                      <a:pt x="18140" y="503"/>
                      <a:pt x="18158" y="480"/>
                    </a:cubicBezTo>
                    <a:cubicBezTo>
                      <a:pt x="18173" y="486"/>
                      <a:pt x="18188" y="491"/>
                      <a:pt x="18203" y="496"/>
                    </a:cubicBezTo>
                    <a:cubicBezTo>
                      <a:pt x="18218" y="473"/>
                      <a:pt x="18234" y="450"/>
                      <a:pt x="18249" y="427"/>
                    </a:cubicBezTo>
                    <a:cubicBezTo>
                      <a:pt x="18264" y="432"/>
                      <a:pt x="18280" y="437"/>
                      <a:pt x="18295" y="442"/>
                    </a:cubicBezTo>
                    <a:cubicBezTo>
                      <a:pt x="18313" y="415"/>
                      <a:pt x="18330" y="387"/>
                      <a:pt x="18348" y="359"/>
                    </a:cubicBezTo>
                    <a:cubicBezTo>
                      <a:pt x="18363" y="372"/>
                      <a:pt x="18379" y="385"/>
                      <a:pt x="18394" y="397"/>
                    </a:cubicBezTo>
                    <a:cubicBezTo>
                      <a:pt x="18409" y="382"/>
                      <a:pt x="18425" y="367"/>
                      <a:pt x="18440" y="351"/>
                    </a:cubicBezTo>
                    <a:cubicBezTo>
                      <a:pt x="18455" y="349"/>
                      <a:pt x="18470" y="346"/>
                      <a:pt x="18485" y="343"/>
                    </a:cubicBezTo>
                    <a:cubicBezTo>
                      <a:pt x="18498" y="323"/>
                      <a:pt x="18510" y="303"/>
                      <a:pt x="18523" y="282"/>
                    </a:cubicBezTo>
                    <a:cubicBezTo>
                      <a:pt x="18538" y="288"/>
                      <a:pt x="18554" y="293"/>
                      <a:pt x="18569" y="298"/>
                    </a:cubicBezTo>
                    <a:cubicBezTo>
                      <a:pt x="18584" y="285"/>
                      <a:pt x="18600" y="272"/>
                      <a:pt x="18615" y="259"/>
                    </a:cubicBezTo>
                    <a:cubicBezTo>
                      <a:pt x="18630" y="262"/>
                      <a:pt x="18646" y="265"/>
                      <a:pt x="18661" y="267"/>
                    </a:cubicBezTo>
                    <a:cubicBezTo>
                      <a:pt x="18674" y="237"/>
                      <a:pt x="18686" y="207"/>
                      <a:pt x="18699" y="176"/>
                    </a:cubicBezTo>
                    <a:cubicBezTo>
                      <a:pt x="18714" y="199"/>
                      <a:pt x="18729" y="222"/>
                      <a:pt x="18744" y="244"/>
                    </a:cubicBezTo>
                    <a:cubicBezTo>
                      <a:pt x="18757" y="234"/>
                      <a:pt x="18770" y="224"/>
                      <a:pt x="18783" y="214"/>
                    </a:cubicBezTo>
                    <a:cubicBezTo>
                      <a:pt x="18798" y="217"/>
                      <a:pt x="18813" y="219"/>
                      <a:pt x="18828" y="221"/>
                    </a:cubicBezTo>
                    <a:cubicBezTo>
                      <a:pt x="18841" y="211"/>
                      <a:pt x="18853" y="201"/>
                      <a:pt x="18866" y="191"/>
                    </a:cubicBezTo>
                    <a:cubicBezTo>
                      <a:pt x="18881" y="194"/>
                      <a:pt x="18897" y="197"/>
                      <a:pt x="18912" y="199"/>
                    </a:cubicBezTo>
                    <a:cubicBezTo>
                      <a:pt x="18925" y="194"/>
                      <a:pt x="18937" y="189"/>
                      <a:pt x="18950" y="183"/>
                    </a:cubicBezTo>
                    <a:cubicBezTo>
                      <a:pt x="18963" y="186"/>
                      <a:pt x="18975" y="189"/>
                      <a:pt x="18988" y="191"/>
                    </a:cubicBezTo>
                    <a:cubicBezTo>
                      <a:pt x="19001" y="156"/>
                      <a:pt x="19013" y="120"/>
                      <a:pt x="19026" y="84"/>
                    </a:cubicBezTo>
                    <a:cubicBezTo>
                      <a:pt x="19039" y="112"/>
                      <a:pt x="19051" y="140"/>
                      <a:pt x="19064" y="168"/>
                    </a:cubicBezTo>
                    <a:cubicBezTo>
                      <a:pt x="19079" y="161"/>
                      <a:pt x="19095" y="153"/>
                      <a:pt x="19110" y="145"/>
                    </a:cubicBezTo>
                    <a:cubicBezTo>
                      <a:pt x="19123" y="143"/>
                      <a:pt x="19135" y="141"/>
                      <a:pt x="19148" y="138"/>
                    </a:cubicBezTo>
                    <a:cubicBezTo>
                      <a:pt x="19161" y="123"/>
                      <a:pt x="19173" y="108"/>
                      <a:pt x="19186" y="92"/>
                    </a:cubicBezTo>
                    <a:cubicBezTo>
                      <a:pt x="19199" y="102"/>
                      <a:pt x="19212" y="112"/>
                      <a:pt x="19225" y="122"/>
                    </a:cubicBezTo>
                    <a:cubicBezTo>
                      <a:pt x="19238" y="115"/>
                      <a:pt x="19250" y="107"/>
                      <a:pt x="19263" y="99"/>
                    </a:cubicBezTo>
                    <a:cubicBezTo>
                      <a:pt x="19273" y="99"/>
                      <a:pt x="19283" y="99"/>
                      <a:pt x="19293" y="99"/>
                    </a:cubicBezTo>
                    <a:cubicBezTo>
                      <a:pt x="19306" y="66"/>
                      <a:pt x="19318" y="33"/>
                      <a:pt x="19331" y="0"/>
                    </a:cubicBezTo>
                    <a:cubicBezTo>
                      <a:pt x="19344" y="234"/>
                      <a:pt x="19356" y="468"/>
                      <a:pt x="19369" y="701"/>
                    </a:cubicBezTo>
                    <a:cubicBezTo>
                      <a:pt x="19382" y="696"/>
                      <a:pt x="19394" y="691"/>
                      <a:pt x="19407" y="686"/>
                    </a:cubicBezTo>
                    <a:cubicBezTo>
                      <a:pt x="19417" y="684"/>
                      <a:pt x="19428" y="682"/>
                      <a:pt x="19438" y="679"/>
                    </a:cubicBezTo>
                    <a:cubicBezTo>
                      <a:pt x="19451" y="661"/>
                      <a:pt x="19463" y="643"/>
                      <a:pt x="19476" y="625"/>
                    </a:cubicBezTo>
                    <a:cubicBezTo>
                      <a:pt x="19489" y="630"/>
                      <a:pt x="19501" y="635"/>
                      <a:pt x="19514" y="640"/>
                    </a:cubicBezTo>
                    <a:cubicBezTo>
                      <a:pt x="19524" y="628"/>
                      <a:pt x="19535" y="615"/>
                      <a:pt x="19545" y="602"/>
                    </a:cubicBezTo>
                    <a:cubicBezTo>
                      <a:pt x="19558" y="602"/>
                      <a:pt x="19570" y="602"/>
                      <a:pt x="19583" y="602"/>
                    </a:cubicBezTo>
                    <a:cubicBezTo>
                      <a:pt x="19593" y="562"/>
                      <a:pt x="19603" y="521"/>
                      <a:pt x="19613" y="480"/>
                    </a:cubicBezTo>
                    <a:cubicBezTo>
                      <a:pt x="19626" y="506"/>
                      <a:pt x="19638" y="532"/>
                      <a:pt x="19651" y="557"/>
                    </a:cubicBezTo>
                    <a:cubicBezTo>
                      <a:pt x="19661" y="547"/>
                      <a:pt x="19672" y="537"/>
                      <a:pt x="19682" y="526"/>
                    </a:cubicBezTo>
                    <a:cubicBezTo>
                      <a:pt x="19695" y="531"/>
                      <a:pt x="19707" y="536"/>
                      <a:pt x="19720" y="541"/>
                    </a:cubicBezTo>
                    <a:cubicBezTo>
                      <a:pt x="19730" y="521"/>
                      <a:pt x="19740" y="501"/>
                      <a:pt x="19750" y="480"/>
                    </a:cubicBezTo>
                    <a:cubicBezTo>
                      <a:pt x="19760" y="501"/>
                      <a:pt x="19771" y="521"/>
                      <a:pt x="19781" y="541"/>
                    </a:cubicBezTo>
                    <a:cubicBezTo>
                      <a:pt x="19794" y="531"/>
                      <a:pt x="19806" y="521"/>
                      <a:pt x="19819" y="511"/>
                    </a:cubicBezTo>
                    <a:cubicBezTo>
                      <a:pt x="19829" y="516"/>
                      <a:pt x="19839" y="521"/>
                      <a:pt x="19849" y="526"/>
                    </a:cubicBezTo>
                    <a:cubicBezTo>
                      <a:pt x="19859" y="478"/>
                      <a:pt x="19870" y="430"/>
                      <a:pt x="19880" y="381"/>
                    </a:cubicBezTo>
                  </a:path>
                </a:pathLst>
              </a:custGeom>
              <a:noFill/>
              <a:ln w="34163" cap="rnd">
                <a:solidFill>
                  <a:srgbClr val="000000"/>
                </a:solidFill>
                <a:prstDash val="solid"/>
                <a:round/>
              </a:ln>
            </p:spPr>
          </p:sp>
          <p:sp>
            <p:nvSpPr>
              <p:cNvPr id="76" name="Freeform 140"/>
              <p:cNvSpPr/>
              <p:nvPr/>
            </p:nvSpPr>
            <p:spPr>
              <a:xfrm>
                <a:off x="1508667" y="3812984"/>
                <a:ext cx="6492164" cy="1821502"/>
              </a:xfrm>
              <a:custGeom>
                <a:avLst/>
                <a:gdLst/>
                <a:ahLst/>
                <a:cxnLst/>
                <a:rect l="0" t="0" r="r" b="b"/>
                <a:pathLst>
                  <a:path w="19881" h="5578">
                    <a:moveTo>
                      <a:pt x="0" y="5577"/>
                    </a:moveTo>
                    <a:cubicBezTo>
                      <a:pt x="948" y="5503"/>
                      <a:pt x="1895" y="5430"/>
                      <a:pt x="2843" y="5356"/>
                    </a:cubicBezTo>
                    <a:cubicBezTo>
                      <a:pt x="3396" y="5232"/>
                      <a:pt x="3950" y="5107"/>
                      <a:pt x="4504" y="4982"/>
                    </a:cubicBezTo>
                    <a:cubicBezTo>
                      <a:pt x="4895" y="4817"/>
                      <a:pt x="5286" y="4652"/>
                      <a:pt x="5677" y="4487"/>
                    </a:cubicBezTo>
                    <a:cubicBezTo>
                      <a:pt x="5982" y="4360"/>
                      <a:pt x="6287" y="4233"/>
                      <a:pt x="6592" y="4106"/>
                    </a:cubicBezTo>
                    <a:cubicBezTo>
                      <a:pt x="6840" y="3949"/>
                      <a:pt x="7089" y="3791"/>
                      <a:pt x="7338" y="3633"/>
                    </a:cubicBezTo>
                    <a:cubicBezTo>
                      <a:pt x="7549" y="3636"/>
                      <a:pt x="7760" y="3639"/>
                      <a:pt x="7971" y="3641"/>
                    </a:cubicBezTo>
                    <a:cubicBezTo>
                      <a:pt x="8153" y="3489"/>
                      <a:pt x="8336" y="3337"/>
                      <a:pt x="8519" y="3184"/>
                    </a:cubicBezTo>
                    <a:cubicBezTo>
                      <a:pt x="8679" y="3139"/>
                      <a:pt x="8839" y="3093"/>
                      <a:pt x="8999" y="3047"/>
                    </a:cubicBezTo>
                    <a:cubicBezTo>
                      <a:pt x="9144" y="2887"/>
                      <a:pt x="9289" y="2727"/>
                      <a:pt x="9433" y="2567"/>
                    </a:cubicBezTo>
                    <a:cubicBezTo>
                      <a:pt x="9563" y="2501"/>
                      <a:pt x="9692" y="2435"/>
                      <a:pt x="9821" y="2369"/>
                    </a:cubicBezTo>
                    <a:cubicBezTo>
                      <a:pt x="9941" y="2240"/>
                      <a:pt x="10061" y="2110"/>
                      <a:pt x="10180" y="1980"/>
                    </a:cubicBezTo>
                    <a:cubicBezTo>
                      <a:pt x="10289" y="1973"/>
                      <a:pt x="10398" y="1965"/>
                      <a:pt x="10507" y="1957"/>
                    </a:cubicBezTo>
                    <a:cubicBezTo>
                      <a:pt x="10609" y="1889"/>
                      <a:pt x="10711" y="1820"/>
                      <a:pt x="10812" y="1751"/>
                    </a:cubicBezTo>
                    <a:cubicBezTo>
                      <a:pt x="10906" y="1660"/>
                      <a:pt x="11000" y="1569"/>
                      <a:pt x="11094" y="1477"/>
                    </a:cubicBezTo>
                    <a:cubicBezTo>
                      <a:pt x="11183" y="1427"/>
                      <a:pt x="11272" y="1376"/>
                      <a:pt x="11361" y="1325"/>
                    </a:cubicBezTo>
                    <a:cubicBezTo>
                      <a:pt x="11443" y="1323"/>
                      <a:pt x="11524" y="1320"/>
                      <a:pt x="11605" y="1317"/>
                    </a:cubicBezTo>
                    <a:cubicBezTo>
                      <a:pt x="11684" y="1267"/>
                      <a:pt x="11763" y="1216"/>
                      <a:pt x="11841" y="1165"/>
                    </a:cubicBezTo>
                    <a:cubicBezTo>
                      <a:pt x="11915" y="1117"/>
                      <a:pt x="11989" y="1069"/>
                      <a:pt x="12062" y="1020"/>
                    </a:cubicBezTo>
                    <a:cubicBezTo>
                      <a:pt x="12133" y="975"/>
                      <a:pt x="12204" y="929"/>
                      <a:pt x="12275" y="883"/>
                    </a:cubicBezTo>
                    <a:cubicBezTo>
                      <a:pt x="12341" y="876"/>
                      <a:pt x="12407" y="868"/>
                      <a:pt x="12473" y="860"/>
                    </a:cubicBezTo>
                    <a:cubicBezTo>
                      <a:pt x="12537" y="832"/>
                      <a:pt x="12601" y="804"/>
                      <a:pt x="12664" y="776"/>
                    </a:cubicBezTo>
                    <a:cubicBezTo>
                      <a:pt x="12725" y="751"/>
                      <a:pt x="12786" y="726"/>
                      <a:pt x="12847" y="700"/>
                    </a:cubicBezTo>
                    <a:cubicBezTo>
                      <a:pt x="12906" y="670"/>
                      <a:pt x="12964" y="639"/>
                      <a:pt x="13022" y="608"/>
                    </a:cubicBezTo>
                    <a:cubicBezTo>
                      <a:pt x="13078" y="611"/>
                      <a:pt x="13134" y="614"/>
                      <a:pt x="13189" y="616"/>
                    </a:cubicBezTo>
                    <a:cubicBezTo>
                      <a:pt x="13243" y="596"/>
                      <a:pt x="13297" y="576"/>
                      <a:pt x="13350" y="555"/>
                    </a:cubicBezTo>
                    <a:cubicBezTo>
                      <a:pt x="13401" y="520"/>
                      <a:pt x="13452" y="484"/>
                      <a:pt x="13502" y="448"/>
                    </a:cubicBezTo>
                    <a:cubicBezTo>
                      <a:pt x="13553" y="436"/>
                      <a:pt x="13604" y="423"/>
                      <a:pt x="13654" y="410"/>
                    </a:cubicBezTo>
                    <a:cubicBezTo>
                      <a:pt x="13703" y="426"/>
                      <a:pt x="13751" y="441"/>
                      <a:pt x="13799" y="456"/>
                    </a:cubicBezTo>
                    <a:cubicBezTo>
                      <a:pt x="13845" y="441"/>
                      <a:pt x="13891" y="426"/>
                      <a:pt x="13936" y="410"/>
                    </a:cubicBezTo>
                    <a:cubicBezTo>
                      <a:pt x="13980" y="395"/>
                      <a:pt x="14023" y="380"/>
                      <a:pt x="14066" y="364"/>
                    </a:cubicBezTo>
                    <a:cubicBezTo>
                      <a:pt x="14112" y="352"/>
                      <a:pt x="14158" y="339"/>
                      <a:pt x="14203" y="326"/>
                    </a:cubicBezTo>
                    <a:cubicBezTo>
                      <a:pt x="14244" y="334"/>
                      <a:pt x="14285" y="342"/>
                      <a:pt x="14325" y="349"/>
                    </a:cubicBezTo>
                    <a:cubicBezTo>
                      <a:pt x="14366" y="339"/>
                      <a:pt x="14407" y="329"/>
                      <a:pt x="14447" y="319"/>
                    </a:cubicBezTo>
                    <a:cubicBezTo>
                      <a:pt x="14488" y="309"/>
                      <a:pt x="14529" y="299"/>
                      <a:pt x="14569" y="288"/>
                    </a:cubicBezTo>
                    <a:cubicBezTo>
                      <a:pt x="14607" y="286"/>
                      <a:pt x="14645" y="284"/>
                      <a:pt x="14683" y="281"/>
                    </a:cubicBezTo>
                    <a:cubicBezTo>
                      <a:pt x="14721" y="281"/>
                      <a:pt x="14759" y="281"/>
                      <a:pt x="14797" y="281"/>
                    </a:cubicBezTo>
                    <a:cubicBezTo>
                      <a:pt x="14833" y="271"/>
                      <a:pt x="14869" y="261"/>
                      <a:pt x="14904" y="251"/>
                    </a:cubicBezTo>
                    <a:cubicBezTo>
                      <a:pt x="14940" y="241"/>
                      <a:pt x="14976" y="231"/>
                      <a:pt x="15011" y="221"/>
                    </a:cubicBezTo>
                    <a:cubicBezTo>
                      <a:pt x="15047" y="218"/>
                      <a:pt x="15082" y="215"/>
                      <a:pt x="15117" y="213"/>
                    </a:cubicBezTo>
                    <a:cubicBezTo>
                      <a:pt x="15150" y="215"/>
                      <a:pt x="15183" y="218"/>
                      <a:pt x="15216" y="221"/>
                    </a:cubicBezTo>
                    <a:cubicBezTo>
                      <a:pt x="15249" y="218"/>
                      <a:pt x="15282" y="215"/>
                      <a:pt x="15315" y="213"/>
                    </a:cubicBezTo>
                    <a:cubicBezTo>
                      <a:pt x="15346" y="205"/>
                      <a:pt x="15377" y="197"/>
                      <a:pt x="15407" y="190"/>
                    </a:cubicBezTo>
                    <a:cubicBezTo>
                      <a:pt x="15440" y="185"/>
                      <a:pt x="15473" y="180"/>
                      <a:pt x="15506" y="175"/>
                    </a:cubicBezTo>
                    <a:cubicBezTo>
                      <a:pt x="15537" y="177"/>
                      <a:pt x="15567" y="180"/>
                      <a:pt x="15597" y="183"/>
                    </a:cubicBezTo>
                    <a:cubicBezTo>
                      <a:pt x="15628" y="177"/>
                      <a:pt x="15659" y="172"/>
                      <a:pt x="15689" y="167"/>
                    </a:cubicBezTo>
                    <a:cubicBezTo>
                      <a:pt x="15717" y="157"/>
                      <a:pt x="15745" y="147"/>
                      <a:pt x="15773" y="137"/>
                    </a:cubicBezTo>
                    <a:cubicBezTo>
                      <a:pt x="15804" y="132"/>
                      <a:pt x="15834" y="127"/>
                      <a:pt x="15864" y="122"/>
                    </a:cubicBezTo>
                    <a:cubicBezTo>
                      <a:pt x="15892" y="127"/>
                      <a:pt x="15920" y="132"/>
                      <a:pt x="15948" y="137"/>
                    </a:cubicBezTo>
                    <a:cubicBezTo>
                      <a:pt x="15976" y="134"/>
                      <a:pt x="16004" y="131"/>
                      <a:pt x="16032" y="129"/>
                    </a:cubicBezTo>
                    <a:cubicBezTo>
                      <a:pt x="16058" y="126"/>
                      <a:pt x="16083" y="124"/>
                      <a:pt x="16108" y="122"/>
                    </a:cubicBezTo>
                    <a:cubicBezTo>
                      <a:pt x="16136" y="116"/>
                      <a:pt x="16164" y="111"/>
                      <a:pt x="16192" y="106"/>
                    </a:cubicBezTo>
                    <a:cubicBezTo>
                      <a:pt x="16218" y="108"/>
                      <a:pt x="16243" y="111"/>
                      <a:pt x="16268" y="114"/>
                    </a:cubicBezTo>
                    <a:cubicBezTo>
                      <a:pt x="16294" y="114"/>
                      <a:pt x="16319" y="114"/>
                      <a:pt x="16344" y="114"/>
                    </a:cubicBezTo>
                    <a:cubicBezTo>
                      <a:pt x="16370" y="114"/>
                      <a:pt x="16395" y="114"/>
                      <a:pt x="16420" y="114"/>
                    </a:cubicBezTo>
                    <a:cubicBezTo>
                      <a:pt x="16443" y="106"/>
                      <a:pt x="16466" y="98"/>
                      <a:pt x="16489" y="91"/>
                    </a:cubicBezTo>
                    <a:cubicBezTo>
                      <a:pt x="16515" y="144"/>
                      <a:pt x="16540" y="197"/>
                      <a:pt x="16565" y="251"/>
                    </a:cubicBezTo>
                    <a:cubicBezTo>
                      <a:pt x="16588" y="246"/>
                      <a:pt x="16611" y="241"/>
                      <a:pt x="16634" y="236"/>
                    </a:cubicBezTo>
                    <a:cubicBezTo>
                      <a:pt x="16660" y="231"/>
                      <a:pt x="16685" y="226"/>
                      <a:pt x="16710" y="221"/>
                    </a:cubicBezTo>
                    <a:cubicBezTo>
                      <a:pt x="16733" y="215"/>
                      <a:pt x="16756" y="210"/>
                      <a:pt x="16778" y="205"/>
                    </a:cubicBezTo>
                    <a:cubicBezTo>
                      <a:pt x="16799" y="205"/>
                      <a:pt x="16819" y="205"/>
                      <a:pt x="16839" y="205"/>
                    </a:cubicBezTo>
                    <a:cubicBezTo>
                      <a:pt x="16862" y="197"/>
                      <a:pt x="16885" y="190"/>
                      <a:pt x="16908" y="183"/>
                    </a:cubicBezTo>
                    <a:cubicBezTo>
                      <a:pt x="16931" y="180"/>
                      <a:pt x="16954" y="177"/>
                      <a:pt x="16977" y="175"/>
                    </a:cubicBezTo>
                    <a:cubicBezTo>
                      <a:pt x="16997" y="170"/>
                      <a:pt x="17018" y="165"/>
                      <a:pt x="17038" y="160"/>
                    </a:cubicBezTo>
                    <a:cubicBezTo>
                      <a:pt x="17061" y="167"/>
                      <a:pt x="17083" y="175"/>
                      <a:pt x="17106" y="183"/>
                    </a:cubicBezTo>
                    <a:cubicBezTo>
                      <a:pt x="17126" y="170"/>
                      <a:pt x="17147" y="157"/>
                      <a:pt x="17167" y="144"/>
                    </a:cubicBezTo>
                    <a:cubicBezTo>
                      <a:pt x="17187" y="141"/>
                      <a:pt x="17208" y="139"/>
                      <a:pt x="17228" y="137"/>
                    </a:cubicBezTo>
                    <a:cubicBezTo>
                      <a:pt x="17248" y="134"/>
                      <a:pt x="17269" y="131"/>
                      <a:pt x="17289" y="129"/>
                    </a:cubicBezTo>
                    <a:cubicBezTo>
                      <a:pt x="17309" y="136"/>
                      <a:pt x="17330" y="144"/>
                      <a:pt x="17350" y="152"/>
                    </a:cubicBezTo>
                    <a:cubicBezTo>
                      <a:pt x="17368" y="147"/>
                      <a:pt x="17385" y="142"/>
                      <a:pt x="17403" y="137"/>
                    </a:cubicBezTo>
                    <a:cubicBezTo>
                      <a:pt x="17423" y="139"/>
                      <a:pt x="17444" y="141"/>
                      <a:pt x="17464" y="144"/>
                    </a:cubicBezTo>
                    <a:cubicBezTo>
                      <a:pt x="17484" y="146"/>
                      <a:pt x="17505" y="149"/>
                      <a:pt x="17525" y="152"/>
                    </a:cubicBezTo>
                    <a:cubicBezTo>
                      <a:pt x="17543" y="147"/>
                      <a:pt x="17561" y="142"/>
                      <a:pt x="17579" y="137"/>
                    </a:cubicBezTo>
                    <a:cubicBezTo>
                      <a:pt x="17597" y="134"/>
                      <a:pt x="17614" y="131"/>
                      <a:pt x="17632" y="129"/>
                    </a:cubicBezTo>
                    <a:cubicBezTo>
                      <a:pt x="17652" y="126"/>
                      <a:pt x="17673" y="124"/>
                      <a:pt x="17693" y="122"/>
                    </a:cubicBezTo>
                    <a:cubicBezTo>
                      <a:pt x="17711" y="124"/>
                      <a:pt x="17728" y="126"/>
                      <a:pt x="17746" y="129"/>
                    </a:cubicBezTo>
                    <a:cubicBezTo>
                      <a:pt x="17764" y="121"/>
                      <a:pt x="17782" y="113"/>
                      <a:pt x="17800" y="106"/>
                    </a:cubicBezTo>
                    <a:cubicBezTo>
                      <a:pt x="17818" y="111"/>
                      <a:pt x="17835" y="116"/>
                      <a:pt x="17853" y="122"/>
                    </a:cubicBezTo>
                    <a:cubicBezTo>
                      <a:pt x="17871" y="116"/>
                      <a:pt x="17888" y="111"/>
                      <a:pt x="17906" y="106"/>
                    </a:cubicBezTo>
                    <a:cubicBezTo>
                      <a:pt x="17921" y="101"/>
                      <a:pt x="17937" y="96"/>
                      <a:pt x="17952" y="91"/>
                    </a:cubicBezTo>
                    <a:cubicBezTo>
                      <a:pt x="17970" y="93"/>
                      <a:pt x="17987" y="96"/>
                      <a:pt x="18005" y="99"/>
                    </a:cubicBezTo>
                    <a:cubicBezTo>
                      <a:pt x="18023" y="99"/>
                      <a:pt x="18041" y="99"/>
                      <a:pt x="18059" y="99"/>
                    </a:cubicBezTo>
                    <a:cubicBezTo>
                      <a:pt x="18074" y="96"/>
                      <a:pt x="18089" y="93"/>
                      <a:pt x="18104" y="91"/>
                    </a:cubicBezTo>
                    <a:cubicBezTo>
                      <a:pt x="18122" y="88"/>
                      <a:pt x="18140" y="86"/>
                      <a:pt x="18158" y="84"/>
                    </a:cubicBezTo>
                    <a:cubicBezTo>
                      <a:pt x="18173" y="84"/>
                      <a:pt x="18188" y="84"/>
                      <a:pt x="18203" y="84"/>
                    </a:cubicBezTo>
                    <a:cubicBezTo>
                      <a:pt x="18218" y="81"/>
                      <a:pt x="18234" y="78"/>
                      <a:pt x="18249" y="76"/>
                    </a:cubicBezTo>
                    <a:cubicBezTo>
                      <a:pt x="18264" y="78"/>
                      <a:pt x="18280" y="81"/>
                      <a:pt x="18295" y="84"/>
                    </a:cubicBezTo>
                    <a:cubicBezTo>
                      <a:pt x="18313" y="78"/>
                      <a:pt x="18330" y="73"/>
                      <a:pt x="18348" y="68"/>
                    </a:cubicBezTo>
                    <a:cubicBezTo>
                      <a:pt x="18363" y="70"/>
                      <a:pt x="18379" y="73"/>
                      <a:pt x="18394" y="76"/>
                    </a:cubicBezTo>
                    <a:cubicBezTo>
                      <a:pt x="18409" y="78"/>
                      <a:pt x="18425" y="81"/>
                      <a:pt x="18440" y="84"/>
                    </a:cubicBezTo>
                    <a:cubicBezTo>
                      <a:pt x="18455" y="76"/>
                      <a:pt x="18470" y="68"/>
                      <a:pt x="18485" y="61"/>
                    </a:cubicBezTo>
                    <a:cubicBezTo>
                      <a:pt x="18498" y="58"/>
                      <a:pt x="18510" y="55"/>
                      <a:pt x="18523" y="53"/>
                    </a:cubicBezTo>
                    <a:cubicBezTo>
                      <a:pt x="18538" y="55"/>
                      <a:pt x="18554" y="58"/>
                      <a:pt x="18569" y="61"/>
                    </a:cubicBezTo>
                    <a:cubicBezTo>
                      <a:pt x="18584" y="61"/>
                      <a:pt x="18600" y="61"/>
                      <a:pt x="18615" y="61"/>
                    </a:cubicBezTo>
                    <a:cubicBezTo>
                      <a:pt x="18630" y="61"/>
                      <a:pt x="18646" y="61"/>
                      <a:pt x="18661" y="61"/>
                    </a:cubicBezTo>
                    <a:cubicBezTo>
                      <a:pt x="18674" y="53"/>
                      <a:pt x="18686" y="45"/>
                      <a:pt x="18699" y="38"/>
                    </a:cubicBezTo>
                    <a:cubicBezTo>
                      <a:pt x="18714" y="43"/>
                      <a:pt x="18729" y="48"/>
                      <a:pt x="18744" y="53"/>
                    </a:cubicBezTo>
                    <a:cubicBezTo>
                      <a:pt x="18757" y="53"/>
                      <a:pt x="18770" y="53"/>
                      <a:pt x="18783" y="53"/>
                    </a:cubicBezTo>
                    <a:cubicBezTo>
                      <a:pt x="18798" y="53"/>
                      <a:pt x="18813" y="53"/>
                      <a:pt x="18828" y="53"/>
                    </a:cubicBezTo>
                    <a:cubicBezTo>
                      <a:pt x="18841" y="48"/>
                      <a:pt x="18853" y="43"/>
                      <a:pt x="18866" y="38"/>
                    </a:cubicBezTo>
                    <a:cubicBezTo>
                      <a:pt x="18881" y="40"/>
                      <a:pt x="18897" y="42"/>
                      <a:pt x="18912" y="45"/>
                    </a:cubicBezTo>
                    <a:cubicBezTo>
                      <a:pt x="18925" y="45"/>
                      <a:pt x="18937" y="45"/>
                      <a:pt x="18950" y="45"/>
                    </a:cubicBezTo>
                    <a:cubicBezTo>
                      <a:pt x="18963" y="45"/>
                      <a:pt x="18975" y="45"/>
                      <a:pt x="18988" y="45"/>
                    </a:cubicBezTo>
                    <a:cubicBezTo>
                      <a:pt x="19001" y="40"/>
                      <a:pt x="19013" y="35"/>
                      <a:pt x="19026" y="30"/>
                    </a:cubicBezTo>
                    <a:cubicBezTo>
                      <a:pt x="19039" y="30"/>
                      <a:pt x="19051" y="30"/>
                      <a:pt x="19064" y="30"/>
                    </a:cubicBezTo>
                    <a:cubicBezTo>
                      <a:pt x="19079" y="27"/>
                      <a:pt x="19095" y="25"/>
                      <a:pt x="19110" y="23"/>
                    </a:cubicBezTo>
                    <a:cubicBezTo>
                      <a:pt x="19123" y="20"/>
                      <a:pt x="19135" y="17"/>
                      <a:pt x="19148" y="15"/>
                    </a:cubicBezTo>
                    <a:cubicBezTo>
                      <a:pt x="19161" y="15"/>
                      <a:pt x="19173" y="15"/>
                      <a:pt x="19186" y="15"/>
                    </a:cubicBezTo>
                    <a:cubicBezTo>
                      <a:pt x="19199" y="20"/>
                      <a:pt x="19212" y="25"/>
                      <a:pt x="19225" y="30"/>
                    </a:cubicBezTo>
                    <a:cubicBezTo>
                      <a:pt x="19238" y="25"/>
                      <a:pt x="19250" y="20"/>
                      <a:pt x="19263" y="15"/>
                    </a:cubicBezTo>
                    <a:cubicBezTo>
                      <a:pt x="19273" y="20"/>
                      <a:pt x="19283" y="25"/>
                      <a:pt x="19293" y="30"/>
                    </a:cubicBezTo>
                    <a:cubicBezTo>
                      <a:pt x="19306" y="20"/>
                      <a:pt x="19318" y="10"/>
                      <a:pt x="19331" y="0"/>
                    </a:cubicBezTo>
                    <a:cubicBezTo>
                      <a:pt x="19344" y="33"/>
                      <a:pt x="19356" y="66"/>
                      <a:pt x="19369" y="99"/>
                    </a:cubicBezTo>
                    <a:cubicBezTo>
                      <a:pt x="19382" y="99"/>
                      <a:pt x="19394" y="99"/>
                      <a:pt x="19407" y="99"/>
                    </a:cubicBezTo>
                    <a:cubicBezTo>
                      <a:pt x="19417" y="96"/>
                      <a:pt x="19428" y="93"/>
                      <a:pt x="19438" y="91"/>
                    </a:cubicBezTo>
                    <a:cubicBezTo>
                      <a:pt x="19451" y="91"/>
                      <a:pt x="19463" y="91"/>
                      <a:pt x="19476" y="91"/>
                    </a:cubicBezTo>
                    <a:cubicBezTo>
                      <a:pt x="19489" y="96"/>
                      <a:pt x="19501" y="101"/>
                      <a:pt x="19514" y="106"/>
                    </a:cubicBezTo>
                    <a:cubicBezTo>
                      <a:pt x="19524" y="103"/>
                      <a:pt x="19535" y="101"/>
                      <a:pt x="19545" y="99"/>
                    </a:cubicBezTo>
                    <a:cubicBezTo>
                      <a:pt x="19558" y="96"/>
                      <a:pt x="19570" y="93"/>
                      <a:pt x="19583" y="91"/>
                    </a:cubicBezTo>
                    <a:cubicBezTo>
                      <a:pt x="19593" y="83"/>
                      <a:pt x="19603" y="75"/>
                      <a:pt x="19613" y="68"/>
                    </a:cubicBezTo>
                    <a:cubicBezTo>
                      <a:pt x="19626" y="73"/>
                      <a:pt x="19638" y="78"/>
                      <a:pt x="19651" y="84"/>
                    </a:cubicBezTo>
                    <a:cubicBezTo>
                      <a:pt x="19661" y="84"/>
                      <a:pt x="19672" y="84"/>
                      <a:pt x="19682" y="84"/>
                    </a:cubicBezTo>
                    <a:cubicBezTo>
                      <a:pt x="19695" y="81"/>
                      <a:pt x="19707" y="78"/>
                      <a:pt x="19720" y="76"/>
                    </a:cubicBezTo>
                    <a:cubicBezTo>
                      <a:pt x="19730" y="68"/>
                      <a:pt x="19740" y="60"/>
                      <a:pt x="19750" y="53"/>
                    </a:cubicBezTo>
                    <a:cubicBezTo>
                      <a:pt x="19760" y="60"/>
                      <a:pt x="19771" y="68"/>
                      <a:pt x="19781" y="76"/>
                    </a:cubicBezTo>
                    <a:cubicBezTo>
                      <a:pt x="19794" y="78"/>
                      <a:pt x="19806" y="81"/>
                      <a:pt x="19819" y="84"/>
                    </a:cubicBezTo>
                    <a:cubicBezTo>
                      <a:pt x="19829" y="81"/>
                      <a:pt x="19839" y="78"/>
                      <a:pt x="19849" y="76"/>
                    </a:cubicBezTo>
                    <a:cubicBezTo>
                      <a:pt x="19859" y="63"/>
                      <a:pt x="19870" y="50"/>
                      <a:pt x="19880" y="38"/>
                    </a:cubicBezTo>
                  </a:path>
                </a:pathLst>
              </a:custGeom>
              <a:ln w="34200">
                <a:solidFill>
                  <a:srgbClr val="008C48"/>
                </a:solidFill>
                <a:round/>
              </a:ln>
            </p:spPr>
          </p:sp>
          <p:sp>
            <p:nvSpPr>
              <p:cNvPr id="77" name="Freeform 142"/>
              <p:cNvSpPr/>
              <p:nvPr/>
            </p:nvSpPr>
            <p:spPr>
              <a:xfrm>
                <a:off x="1508667" y="3899846"/>
                <a:ext cx="6492164" cy="1736926"/>
              </a:xfrm>
              <a:custGeom>
                <a:avLst/>
                <a:gdLst/>
                <a:ahLst/>
                <a:cxnLst/>
                <a:rect l="0" t="0" r="r" b="b"/>
                <a:pathLst>
                  <a:path w="19881" h="5319">
                    <a:moveTo>
                      <a:pt x="0" y="5318"/>
                    </a:moveTo>
                    <a:cubicBezTo>
                      <a:pt x="948" y="5249"/>
                      <a:pt x="1895" y="5181"/>
                      <a:pt x="2843" y="5112"/>
                    </a:cubicBezTo>
                    <a:cubicBezTo>
                      <a:pt x="3396" y="4998"/>
                      <a:pt x="3950" y="4884"/>
                      <a:pt x="4504" y="4770"/>
                    </a:cubicBezTo>
                    <a:cubicBezTo>
                      <a:pt x="4895" y="4610"/>
                      <a:pt x="5286" y="4450"/>
                      <a:pt x="5677" y="4289"/>
                    </a:cubicBezTo>
                    <a:cubicBezTo>
                      <a:pt x="5982" y="4185"/>
                      <a:pt x="6287" y="4081"/>
                      <a:pt x="6592" y="3977"/>
                    </a:cubicBezTo>
                    <a:cubicBezTo>
                      <a:pt x="6840" y="3833"/>
                      <a:pt x="7089" y="3688"/>
                      <a:pt x="7338" y="3543"/>
                    </a:cubicBezTo>
                    <a:cubicBezTo>
                      <a:pt x="7549" y="3531"/>
                      <a:pt x="7760" y="3518"/>
                      <a:pt x="7971" y="3505"/>
                    </a:cubicBezTo>
                    <a:cubicBezTo>
                      <a:pt x="8153" y="3350"/>
                      <a:pt x="8336" y="3195"/>
                      <a:pt x="8519" y="3040"/>
                    </a:cubicBezTo>
                    <a:cubicBezTo>
                      <a:pt x="8679" y="2977"/>
                      <a:pt x="8839" y="2913"/>
                      <a:pt x="8999" y="2849"/>
                    </a:cubicBezTo>
                    <a:cubicBezTo>
                      <a:pt x="9144" y="2712"/>
                      <a:pt x="9289" y="2575"/>
                      <a:pt x="9433" y="2438"/>
                    </a:cubicBezTo>
                    <a:cubicBezTo>
                      <a:pt x="9563" y="2382"/>
                      <a:pt x="9692" y="2326"/>
                      <a:pt x="9821" y="2270"/>
                    </a:cubicBezTo>
                    <a:cubicBezTo>
                      <a:pt x="9941" y="2148"/>
                      <a:pt x="10061" y="2026"/>
                      <a:pt x="10180" y="1904"/>
                    </a:cubicBezTo>
                    <a:cubicBezTo>
                      <a:pt x="10289" y="1897"/>
                      <a:pt x="10398" y="1890"/>
                      <a:pt x="10507" y="1882"/>
                    </a:cubicBezTo>
                    <a:cubicBezTo>
                      <a:pt x="10609" y="1829"/>
                      <a:pt x="10711" y="1776"/>
                      <a:pt x="10812" y="1722"/>
                    </a:cubicBezTo>
                    <a:cubicBezTo>
                      <a:pt x="10906" y="1623"/>
                      <a:pt x="11000" y="1524"/>
                      <a:pt x="11094" y="1424"/>
                    </a:cubicBezTo>
                    <a:cubicBezTo>
                      <a:pt x="11183" y="1384"/>
                      <a:pt x="11272" y="1343"/>
                      <a:pt x="11361" y="1302"/>
                    </a:cubicBezTo>
                    <a:cubicBezTo>
                      <a:pt x="11443" y="1297"/>
                      <a:pt x="11524" y="1292"/>
                      <a:pt x="11605" y="1287"/>
                    </a:cubicBezTo>
                    <a:cubicBezTo>
                      <a:pt x="11684" y="1242"/>
                      <a:pt x="11763" y="1196"/>
                      <a:pt x="11841" y="1150"/>
                    </a:cubicBezTo>
                    <a:cubicBezTo>
                      <a:pt x="11915" y="1102"/>
                      <a:pt x="11989" y="1054"/>
                      <a:pt x="12062" y="1005"/>
                    </a:cubicBezTo>
                    <a:cubicBezTo>
                      <a:pt x="12133" y="962"/>
                      <a:pt x="12204" y="919"/>
                      <a:pt x="12275" y="876"/>
                    </a:cubicBezTo>
                    <a:cubicBezTo>
                      <a:pt x="12341" y="874"/>
                      <a:pt x="12407" y="871"/>
                      <a:pt x="12473" y="868"/>
                    </a:cubicBezTo>
                    <a:cubicBezTo>
                      <a:pt x="12537" y="835"/>
                      <a:pt x="12601" y="802"/>
                      <a:pt x="12664" y="769"/>
                    </a:cubicBezTo>
                    <a:cubicBezTo>
                      <a:pt x="12725" y="744"/>
                      <a:pt x="12786" y="719"/>
                      <a:pt x="12847" y="693"/>
                    </a:cubicBezTo>
                    <a:cubicBezTo>
                      <a:pt x="12906" y="655"/>
                      <a:pt x="12964" y="617"/>
                      <a:pt x="13022" y="579"/>
                    </a:cubicBezTo>
                    <a:cubicBezTo>
                      <a:pt x="13078" y="577"/>
                      <a:pt x="13134" y="574"/>
                      <a:pt x="13189" y="571"/>
                    </a:cubicBezTo>
                    <a:cubicBezTo>
                      <a:pt x="13243" y="564"/>
                      <a:pt x="13297" y="556"/>
                      <a:pt x="13350" y="548"/>
                    </a:cubicBezTo>
                    <a:cubicBezTo>
                      <a:pt x="13401" y="520"/>
                      <a:pt x="13452" y="492"/>
                      <a:pt x="13502" y="464"/>
                    </a:cubicBezTo>
                    <a:cubicBezTo>
                      <a:pt x="13553" y="442"/>
                      <a:pt x="13604" y="419"/>
                      <a:pt x="13654" y="396"/>
                    </a:cubicBezTo>
                    <a:cubicBezTo>
                      <a:pt x="13703" y="414"/>
                      <a:pt x="13751" y="432"/>
                      <a:pt x="13799" y="449"/>
                    </a:cubicBezTo>
                    <a:cubicBezTo>
                      <a:pt x="13845" y="429"/>
                      <a:pt x="13891" y="409"/>
                      <a:pt x="13936" y="388"/>
                    </a:cubicBezTo>
                    <a:cubicBezTo>
                      <a:pt x="13980" y="376"/>
                      <a:pt x="14023" y="363"/>
                      <a:pt x="14066" y="350"/>
                    </a:cubicBezTo>
                    <a:cubicBezTo>
                      <a:pt x="14112" y="327"/>
                      <a:pt x="14158" y="304"/>
                      <a:pt x="14203" y="281"/>
                    </a:cubicBezTo>
                    <a:cubicBezTo>
                      <a:pt x="14244" y="287"/>
                      <a:pt x="14285" y="292"/>
                      <a:pt x="14325" y="297"/>
                    </a:cubicBezTo>
                    <a:cubicBezTo>
                      <a:pt x="14366" y="292"/>
                      <a:pt x="14407" y="287"/>
                      <a:pt x="14447" y="281"/>
                    </a:cubicBezTo>
                    <a:cubicBezTo>
                      <a:pt x="14488" y="271"/>
                      <a:pt x="14529" y="261"/>
                      <a:pt x="14569" y="251"/>
                    </a:cubicBezTo>
                    <a:cubicBezTo>
                      <a:pt x="14607" y="249"/>
                      <a:pt x="14645" y="246"/>
                      <a:pt x="14683" y="243"/>
                    </a:cubicBezTo>
                    <a:cubicBezTo>
                      <a:pt x="14721" y="248"/>
                      <a:pt x="14759" y="253"/>
                      <a:pt x="14797" y="258"/>
                    </a:cubicBezTo>
                    <a:cubicBezTo>
                      <a:pt x="14833" y="253"/>
                      <a:pt x="14869" y="248"/>
                      <a:pt x="14904" y="243"/>
                    </a:cubicBezTo>
                    <a:cubicBezTo>
                      <a:pt x="14940" y="228"/>
                      <a:pt x="14976" y="213"/>
                      <a:pt x="15011" y="198"/>
                    </a:cubicBezTo>
                    <a:cubicBezTo>
                      <a:pt x="15047" y="188"/>
                      <a:pt x="15082" y="178"/>
                      <a:pt x="15117" y="167"/>
                    </a:cubicBezTo>
                    <a:cubicBezTo>
                      <a:pt x="15150" y="175"/>
                      <a:pt x="15183" y="183"/>
                      <a:pt x="15216" y="190"/>
                    </a:cubicBezTo>
                    <a:cubicBezTo>
                      <a:pt x="15249" y="180"/>
                      <a:pt x="15282" y="170"/>
                      <a:pt x="15315" y="159"/>
                    </a:cubicBezTo>
                    <a:cubicBezTo>
                      <a:pt x="15346" y="157"/>
                      <a:pt x="15377" y="155"/>
                      <a:pt x="15407" y="152"/>
                    </a:cubicBezTo>
                    <a:cubicBezTo>
                      <a:pt x="15440" y="152"/>
                      <a:pt x="15473" y="152"/>
                      <a:pt x="15506" y="152"/>
                    </a:cubicBezTo>
                    <a:cubicBezTo>
                      <a:pt x="15537" y="155"/>
                      <a:pt x="15567" y="157"/>
                      <a:pt x="15597" y="159"/>
                    </a:cubicBezTo>
                    <a:cubicBezTo>
                      <a:pt x="15628" y="149"/>
                      <a:pt x="15659" y="139"/>
                      <a:pt x="15689" y="129"/>
                    </a:cubicBezTo>
                    <a:cubicBezTo>
                      <a:pt x="15717" y="127"/>
                      <a:pt x="15745" y="124"/>
                      <a:pt x="15773" y="121"/>
                    </a:cubicBezTo>
                    <a:cubicBezTo>
                      <a:pt x="15804" y="114"/>
                      <a:pt x="15834" y="106"/>
                      <a:pt x="15864" y="98"/>
                    </a:cubicBezTo>
                    <a:cubicBezTo>
                      <a:pt x="15892" y="104"/>
                      <a:pt x="15920" y="109"/>
                      <a:pt x="15948" y="114"/>
                    </a:cubicBezTo>
                    <a:cubicBezTo>
                      <a:pt x="15976" y="117"/>
                      <a:pt x="16004" y="119"/>
                      <a:pt x="16032" y="121"/>
                    </a:cubicBezTo>
                    <a:cubicBezTo>
                      <a:pt x="16058" y="109"/>
                      <a:pt x="16083" y="96"/>
                      <a:pt x="16108" y="83"/>
                    </a:cubicBezTo>
                    <a:cubicBezTo>
                      <a:pt x="16136" y="86"/>
                      <a:pt x="16164" y="89"/>
                      <a:pt x="16192" y="91"/>
                    </a:cubicBezTo>
                    <a:cubicBezTo>
                      <a:pt x="16218" y="86"/>
                      <a:pt x="16243" y="81"/>
                      <a:pt x="16268" y="76"/>
                    </a:cubicBezTo>
                    <a:cubicBezTo>
                      <a:pt x="16294" y="76"/>
                      <a:pt x="16319" y="76"/>
                      <a:pt x="16344" y="76"/>
                    </a:cubicBezTo>
                    <a:cubicBezTo>
                      <a:pt x="16370" y="81"/>
                      <a:pt x="16395" y="86"/>
                      <a:pt x="16420" y="91"/>
                    </a:cubicBezTo>
                    <a:cubicBezTo>
                      <a:pt x="16443" y="81"/>
                      <a:pt x="16466" y="71"/>
                      <a:pt x="16489" y="60"/>
                    </a:cubicBezTo>
                    <a:cubicBezTo>
                      <a:pt x="16515" y="114"/>
                      <a:pt x="16540" y="167"/>
                      <a:pt x="16565" y="220"/>
                    </a:cubicBezTo>
                    <a:cubicBezTo>
                      <a:pt x="16588" y="208"/>
                      <a:pt x="16611" y="195"/>
                      <a:pt x="16634" y="182"/>
                    </a:cubicBezTo>
                    <a:cubicBezTo>
                      <a:pt x="16660" y="180"/>
                      <a:pt x="16685" y="178"/>
                      <a:pt x="16710" y="175"/>
                    </a:cubicBezTo>
                    <a:cubicBezTo>
                      <a:pt x="16733" y="170"/>
                      <a:pt x="16756" y="165"/>
                      <a:pt x="16778" y="159"/>
                    </a:cubicBezTo>
                    <a:cubicBezTo>
                      <a:pt x="16799" y="157"/>
                      <a:pt x="16819" y="155"/>
                      <a:pt x="16839" y="152"/>
                    </a:cubicBezTo>
                    <a:cubicBezTo>
                      <a:pt x="16862" y="152"/>
                      <a:pt x="16885" y="152"/>
                      <a:pt x="16908" y="152"/>
                    </a:cubicBezTo>
                    <a:cubicBezTo>
                      <a:pt x="16931" y="137"/>
                      <a:pt x="16954" y="122"/>
                      <a:pt x="16977" y="106"/>
                    </a:cubicBezTo>
                    <a:cubicBezTo>
                      <a:pt x="16997" y="94"/>
                      <a:pt x="17018" y="81"/>
                      <a:pt x="17038" y="68"/>
                    </a:cubicBezTo>
                    <a:cubicBezTo>
                      <a:pt x="17061" y="94"/>
                      <a:pt x="17083" y="119"/>
                      <a:pt x="17106" y="144"/>
                    </a:cubicBezTo>
                    <a:cubicBezTo>
                      <a:pt x="17126" y="134"/>
                      <a:pt x="17147" y="124"/>
                      <a:pt x="17167" y="114"/>
                    </a:cubicBezTo>
                    <a:cubicBezTo>
                      <a:pt x="17187" y="107"/>
                      <a:pt x="17208" y="99"/>
                      <a:pt x="17228" y="91"/>
                    </a:cubicBezTo>
                    <a:cubicBezTo>
                      <a:pt x="17248" y="94"/>
                      <a:pt x="17269" y="96"/>
                      <a:pt x="17289" y="98"/>
                    </a:cubicBezTo>
                    <a:cubicBezTo>
                      <a:pt x="17309" y="109"/>
                      <a:pt x="17330" y="119"/>
                      <a:pt x="17350" y="129"/>
                    </a:cubicBezTo>
                    <a:cubicBezTo>
                      <a:pt x="17368" y="119"/>
                      <a:pt x="17385" y="109"/>
                      <a:pt x="17403" y="98"/>
                    </a:cubicBezTo>
                    <a:cubicBezTo>
                      <a:pt x="17423" y="104"/>
                      <a:pt x="17444" y="109"/>
                      <a:pt x="17464" y="114"/>
                    </a:cubicBezTo>
                    <a:cubicBezTo>
                      <a:pt x="17484" y="112"/>
                      <a:pt x="17505" y="109"/>
                      <a:pt x="17525" y="106"/>
                    </a:cubicBezTo>
                    <a:cubicBezTo>
                      <a:pt x="17543" y="109"/>
                      <a:pt x="17561" y="112"/>
                      <a:pt x="17579" y="114"/>
                    </a:cubicBezTo>
                    <a:cubicBezTo>
                      <a:pt x="17597" y="114"/>
                      <a:pt x="17614" y="114"/>
                      <a:pt x="17632" y="114"/>
                    </a:cubicBezTo>
                    <a:cubicBezTo>
                      <a:pt x="17652" y="112"/>
                      <a:pt x="17673" y="109"/>
                      <a:pt x="17693" y="106"/>
                    </a:cubicBezTo>
                    <a:cubicBezTo>
                      <a:pt x="17711" y="101"/>
                      <a:pt x="17728" y="96"/>
                      <a:pt x="17746" y="91"/>
                    </a:cubicBezTo>
                    <a:cubicBezTo>
                      <a:pt x="17764" y="94"/>
                      <a:pt x="17782" y="96"/>
                      <a:pt x="17800" y="98"/>
                    </a:cubicBezTo>
                    <a:cubicBezTo>
                      <a:pt x="17818" y="101"/>
                      <a:pt x="17835" y="104"/>
                      <a:pt x="17853" y="106"/>
                    </a:cubicBezTo>
                    <a:cubicBezTo>
                      <a:pt x="17871" y="96"/>
                      <a:pt x="17888" y="86"/>
                      <a:pt x="17906" y="76"/>
                    </a:cubicBezTo>
                    <a:cubicBezTo>
                      <a:pt x="17921" y="74"/>
                      <a:pt x="17937" y="71"/>
                      <a:pt x="17952" y="68"/>
                    </a:cubicBezTo>
                    <a:cubicBezTo>
                      <a:pt x="17970" y="81"/>
                      <a:pt x="17987" y="94"/>
                      <a:pt x="18005" y="106"/>
                    </a:cubicBezTo>
                    <a:cubicBezTo>
                      <a:pt x="18023" y="99"/>
                      <a:pt x="18041" y="91"/>
                      <a:pt x="18059" y="83"/>
                    </a:cubicBezTo>
                    <a:cubicBezTo>
                      <a:pt x="18074" y="81"/>
                      <a:pt x="18089" y="79"/>
                      <a:pt x="18104" y="76"/>
                    </a:cubicBezTo>
                    <a:cubicBezTo>
                      <a:pt x="18122" y="76"/>
                      <a:pt x="18140" y="76"/>
                      <a:pt x="18158" y="76"/>
                    </a:cubicBezTo>
                    <a:cubicBezTo>
                      <a:pt x="18173" y="79"/>
                      <a:pt x="18188" y="81"/>
                      <a:pt x="18203" y="83"/>
                    </a:cubicBezTo>
                    <a:cubicBezTo>
                      <a:pt x="18218" y="81"/>
                      <a:pt x="18234" y="79"/>
                      <a:pt x="18249" y="76"/>
                    </a:cubicBezTo>
                    <a:cubicBezTo>
                      <a:pt x="18264" y="81"/>
                      <a:pt x="18280" y="86"/>
                      <a:pt x="18295" y="91"/>
                    </a:cubicBezTo>
                    <a:cubicBezTo>
                      <a:pt x="18313" y="81"/>
                      <a:pt x="18330" y="71"/>
                      <a:pt x="18348" y="60"/>
                    </a:cubicBezTo>
                    <a:cubicBezTo>
                      <a:pt x="18363" y="58"/>
                      <a:pt x="18379" y="56"/>
                      <a:pt x="18394" y="53"/>
                    </a:cubicBezTo>
                    <a:cubicBezTo>
                      <a:pt x="18409" y="53"/>
                      <a:pt x="18425" y="53"/>
                      <a:pt x="18440" y="53"/>
                    </a:cubicBezTo>
                    <a:cubicBezTo>
                      <a:pt x="18455" y="56"/>
                      <a:pt x="18470" y="58"/>
                      <a:pt x="18485" y="60"/>
                    </a:cubicBezTo>
                    <a:cubicBezTo>
                      <a:pt x="18498" y="58"/>
                      <a:pt x="18510" y="56"/>
                      <a:pt x="18523" y="53"/>
                    </a:cubicBezTo>
                    <a:cubicBezTo>
                      <a:pt x="18538" y="56"/>
                      <a:pt x="18554" y="58"/>
                      <a:pt x="18569" y="60"/>
                    </a:cubicBezTo>
                    <a:cubicBezTo>
                      <a:pt x="18584" y="66"/>
                      <a:pt x="18600" y="71"/>
                      <a:pt x="18615" y="76"/>
                    </a:cubicBezTo>
                    <a:cubicBezTo>
                      <a:pt x="18630" y="63"/>
                      <a:pt x="18646" y="50"/>
                      <a:pt x="18661" y="37"/>
                    </a:cubicBezTo>
                    <a:cubicBezTo>
                      <a:pt x="18674" y="40"/>
                      <a:pt x="18686" y="43"/>
                      <a:pt x="18699" y="45"/>
                    </a:cubicBezTo>
                    <a:cubicBezTo>
                      <a:pt x="18714" y="43"/>
                      <a:pt x="18729" y="40"/>
                      <a:pt x="18744" y="37"/>
                    </a:cubicBezTo>
                    <a:cubicBezTo>
                      <a:pt x="18757" y="48"/>
                      <a:pt x="18770" y="58"/>
                      <a:pt x="18783" y="68"/>
                    </a:cubicBezTo>
                    <a:cubicBezTo>
                      <a:pt x="18798" y="66"/>
                      <a:pt x="18813" y="63"/>
                      <a:pt x="18828" y="60"/>
                    </a:cubicBezTo>
                    <a:cubicBezTo>
                      <a:pt x="18841" y="45"/>
                      <a:pt x="18853" y="30"/>
                      <a:pt x="18866" y="15"/>
                    </a:cubicBezTo>
                    <a:cubicBezTo>
                      <a:pt x="18881" y="23"/>
                      <a:pt x="18897" y="30"/>
                      <a:pt x="18912" y="37"/>
                    </a:cubicBezTo>
                    <a:cubicBezTo>
                      <a:pt x="18925" y="43"/>
                      <a:pt x="18937" y="48"/>
                      <a:pt x="18950" y="53"/>
                    </a:cubicBezTo>
                    <a:cubicBezTo>
                      <a:pt x="18963" y="46"/>
                      <a:pt x="18975" y="38"/>
                      <a:pt x="18988" y="30"/>
                    </a:cubicBezTo>
                    <a:cubicBezTo>
                      <a:pt x="19001" y="35"/>
                      <a:pt x="19013" y="40"/>
                      <a:pt x="19026" y="45"/>
                    </a:cubicBezTo>
                    <a:cubicBezTo>
                      <a:pt x="19039" y="43"/>
                      <a:pt x="19051" y="40"/>
                      <a:pt x="19064" y="37"/>
                    </a:cubicBezTo>
                    <a:cubicBezTo>
                      <a:pt x="19079" y="30"/>
                      <a:pt x="19095" y="23"/>
                      <a:pt x="19110" y="15"/>
                    </a:cubicBezTo>
                    <a:cubicBezTo>
                      <a:pt x="19123" y="23"/>
                      <a:pt x="19135" y="30"/>
                      <a:pt x="19148" y="37"/>
                    </a:cubicBezTo>
                    <a:cubicBezTo>
                      <a:pt x="19161" y="48"/>
                      <a:pt x="19173" y="58"/>
                      <a:pt x="19186" y="68"/>
                    </a:cubicBezTo>
                    <a:cubicBezTo>
                      <a:pt x="19199" y="51"/>
                      <a:pt x="19212" y="33"/>
                      <a:pt x="19225" y="15"/>
                    </a:cubicBezTo>
                    <a:cubicBezTo>
                      <a:pt x="19238" y="23"/>
                      <a:pt x="19250" y="30"/>
                      <a:pt x="19263" y="37"/>
                    </a:cubicBezTo>
                    <a:cubicBezTo>
                      <a:pt x="19273" y="45"/>
                      <a:pt x="19283" y="53"/>
                      <a:pt x="19293" y="60"/>
                    </a:cubicBezTo>
                    <a:cubicBezTo>
                      <a:pt x="19306" y="40"/>
                      <a:pt x="19318" y="20"/>
                      <a:pt x="19331" y="0"/>
                    </a:cubicBezTo>
                    <a:cubicBezTo>
                      <a:pt x="19344" y="30"/>
                      <a:pt x="19356" y="61"/>
                      <a:pt x="19369" y="91"/>
                    </a:cubicBezTo>
                    <a:cubicBezTo>
                      <a:pt x="19382" y="91"/>
                      <a:pt x="19394" y="91"/>
                      <a:pt x="19407" y="91"/>
                    </a:cubicBezTo>
                    <a:cubicBezTo>
                      <a:pt x="19417" y="101"/>
                      <a:pt x="19428" y="111"/>
                      <a:pt x="19438" y="121"/>
                    </a:cubicBezTo>
                    <a:cubicBezTo>
                      <a:pt x="19451" y="119"/>
                      <a:pt x="19463" y="117"/>
                      <a:pt x="19476" y="114"/>
                    </a:cubicBezTo>
                    <a:cubicBezTo>
                      <a:pt x="19489" y="107"/>
                      <a:pt x="19501" y="99"/>
                      <a:pt x="19514" y="91"/>
                    </a:cubicBezTo>
                    <a:cubicBezTo>
                      <a:pt x="19524" y="86"/>
                      <a:pt x="19535" y="81"/>
                      <a:pt x="19545" y="76"/>
                    </a:cubicBezTo>
                    <a:cubicBezTo>
                      <a:pt x="19558" y="81"/>
                      <a:pt x="19570" y="86"/>
                      <a:pt x="19583" y="91"/>
                    </a:cubicBezTo>
                    <a:cubicBezTo>
                      <a:pt x="19593" y="91"/>
                      <a:pt x="19603" y="91"/>
                      <a:pt x="19613" y="91"/>
                    </a:cubicBezTo>
                    <a:cubicBezTo>
                      <a:pt x="19626" y="86"/>
                      <a:pt x="19638" y="81"/>
                      <a:pt x="19651" y="76"/>
                    </a:cubicBezTo>
                    <a:cubicBezTo>
                      <a:pt x="19661" y="81"/>
                      <a:pt x="19672" y="86"/>
                      <a:pt x="19682" y="91"/>
                    </a:cubicBezTo>
                    <a:cubicBezTo>
                      <a:pt x="19695" y="79"/>
                      <a:pt x="19707" y="66"/>
                      <a:pt x="19720" y="53"/>
                    </a:cubicBezTo>
                    <a:cubicBezTo>
                      <a:pt x="19730" y="48"/>
                      <a:pt x="19740" y="43"/>
                      <a:pt x="19750" y="37"/>
                    </a:cubicBezTo>
                    <a:cubicBezTo>
                      <a:pt x="19760" y="55"/>
                      <a:pt x="19771" y="73"/>
                      <a:pt x="19781" y="91"/>
                    </a:cubicBezTo>
                    <a:cubicBezTo>
                      <a:pt x="19794" y="91"/>
                      <a:pt x="19806" y="91"/>
                      <a:pt x="19819" y="91"/>
                    </a:cubicBezTo>
                    <a:cubicBezTo>
                      <a:pt x="19829" y="71"/>
                      <a:pt x="19839" y="51"/>
                      <a:pt x="19849" y="30"/>
                    </a:cubicBezTo>
                    <a:cubicBezTo>
                      <a:pt x="19859" y="23"/>
                      <a:pt x="19870" y="15"/>
                      <a:pt x="19880" y="8"/>
                    </a:cubicBezTo>
                  </a:path>
                </a:pathLst>
              </a:custGeom>
              <a:grpFill/>
              <a:ln w="34200" cap="rnd">
                <a:solidFill>
                  <a:srgbClr val="EE2E2F"/>
                </a:solidFill>
                <a:round/>
              </a:ln>
            </p:spPr>
            <p:txBody>
              <a:bodyPr/>
              <a:lstStyle/>
              <a:p>
                <a:endParaRPr lang="en-US" dirty="0"/>
              </a:p>
            </p:txBody>
          </p:sp>
        </p:grpSp>
        <p:sp>
          <p:nvSpPr>
            <p:cNvPr id="74" name="TextBox 73"/>
            <p:cNvSpPr txBox="1"/>
            <p:nvPr/>
          </p:nvSpPr>
          <p:spPr>
            <a:xfrm>
              <a:off x="4236023" y="1356173"/>
              <a:ext cx="1037463"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3rd order</a:t>
              </a:r>
              <a:endParaRPr lang="en-US" sz="1800" baseline="30000" dirty="0">
                <a:latin typeface="Times" charset="0"/>
                <a:ea typeface="Times" charset="0"/>
                <a:cs typeface="Times" charset="0"/>
              </a:endParaRPr>
            </a:p>
          </p:txBody>
        </p:sp>
      </p:grpSp>
      <p:grpSp>
        <p:nvGrpSpPr>
          <p:cNvPr id="78" name="Group 77"/>
          <p:cNvGrpSpPr/>
          <p:nvPr/>
        </p:nvGrpSpPr>
        <p:grpSpPr>
          <a:xfrm>
            <a:off x="1508667" y="1356173"/>
            <a:ext cx="6492164" cy="4288110"/>
            <a:chOff x="1508667" y="1356173"/>
            <a:chExt cx="6492164" cy="4288110"/>
          </a:xfrm>
        </p:grpSpPr>
        <p:grpSp>
          <p:nvGrpSpPr>
            <p:cNvPr id="79" name="Group 78"/>
            <p:cNvGrpSpPr/>
            <p:nvPr/>
          </p:nvGrpSpPr>
          <p:grpSpPr>
            <a:xfrm>
              <a:off x="1508667" y="4128432"/>
              <a:ext cx="6492164" cy="1515851"/>
              <a:chOff x="1508667" y="4128432"/>
              <a:chExt cx="6492164" cy="1515851"/>
            </a:xfrm>
          </p:grpSpPr>
          <p:sp>
            <p:nvSpPr>
              <p:cNvPr id="81" name="Freeform 145"/>
              <p:cNvSpPr/>
              <p:nvPr/>
            </p:nvSpPr>
            <p:spPr>
              <a:xfrm>
                <a:off x="1508667" y="4128432"/>
                <a:ext cx="6492164" cy="1510952"/>
              </a:xfrm>
              <a:custGeom>
                <a:avLst/>
                <a:gdLst/>
                <a:ahLst/>
                <a:cxnLst/>
                <a:rect l="0" t="0" r="r" b="b"/>
                <a:pathLst>
                  <a:path w="19881" h="4627">
                    <a:moveTo>
                      <a:pt x="0" y="4626"/>
                    </a:moveTo>
                    <a:cubicBezTo>
                      <a:pt x="948" y="4565"/>
                      <a:pt x="1895" y="4504"/>
                      <a:pt x="2843" y="4443"/>
                    </a:cubicBezTo>
                    <a:cubicBezTo>
                      <a:pt x="3396" y="4342"/>
                      <a:pt x="3950" y="4240"/>
                      <a:pt x="4504" y="4138"/>
                    </a:cubicBezTo>
                    <a:cubicBezTo>
                      <a:pt x="4895" y="3996"/>
                      <a:pt x="5286" y="3854"/>
                      <a:pt x="5677" y="3711"/>
                    </a:cubicBezTo>
                    <a:cubicBezTo>
                      <a:pt x="5982" y="3628"/>
                      <a:pt x="6287" y="3544"/>
                      <a:pt x="6592" y="3460"/>
                    </a:cubicBezTo>
                    <a:cubicBezTo>
                      <a:pt x="6840" y="3351"/>
                      <a:pt x="7089" y="3242"/>
                      <a:pt x="7338" y="3132"/>
                    </a:cubicBezTo>
                    <a:cubicBezTo>
                      <a:pt x="7549" y="3145"/>
                      <a:pt x="7760" y="3158"/>
                      <a:pt x="7971" y="3170"/>
                    </a:cubicBezTo>
                    <a:cubicBezTo>
                      <a:pt x="8153" y="3016"/>
                      <a:pt x="8336" y="2861"/>
                      <a:pt x="8519" y="2706"/>
                    </a:cubicBezTo>
                    <a:cubicBezTo>
                      <a:pt x="8679" y="2650"/>
                      <a:pt x="8839" y="2594"/>
                      <a:pt x="8999" y="2538"/>
                    </a:cubicBezTo>
                    <a:cubicBezTo>
                      <a:pt x="9144" y="2421"/>
                      <a:pt x="9289" y="2304"/>
                      <a:pt x="9433" y="2187"/>
                    </a:cubicBezTo>
                    <a:cubicBezTo>
                      <a:pt x="9563" y="2142"/>
                      <a:pt x="9692" y="2096"/>
                      <a:pt x="9821" y="2050"/>
                    </a:cubicBezTo>
                    <a:cubicBezTo>
                      <a:pt x="9941" y="1941"/>
                      <a:pt x="10061" y="1832"/>
                      <a:pt x="10180" y="1723"/>
                    </a:cubicBezTo>
                    <a:cubicBezTo>
                      <a:pt x="10289" y="1723"/>
                      <a:pt x="10398" y="1723"/>
                      <a:pt x="10507" y="1723"/>
                    </a:cubicBezTo>
                    <a:cubicBezTo>
                      <a:pt x="10609" y="1675"/>
                      <a:pt x="10711" y="1627"/>
                      <a:pt x="10812" y="1578"/>
                    </a:cubicBezTo>
                    <a:cubicBezTo>
                      <a:pt x="10906" y="1492"/>
                      <a:pt x="11000" y="1406"/>
                      <a:pt x="11094" y="1319"/>
                    </a:cubicBezTo>
                    <a:cubicBezTo>
                      <a:pt x="11183" y="1279"/>
                      <a:pt x="11272" y="1238"/>
                      <a:pt x="11361" y="1197"/>
                    </a:cubicBezTo>
                    <a:cubicBezTo>
                      <a:pt x="11443" y="1195"/>
                      <a:pt x="11524" y="1192"/>
                      <a:pt x="11605" y="1189"/>
                    </a:cubicBezTo>
                    <a:cubicBezTo>
                      <a:pt x="11684" y="1151"/>
                      <a:pt x="11763" y="1113"/>
                      <a:pt x="11841" y="1075"/>
                    </a:cubicBezTo>
                    <a:cubicBezTo>
                      <a:pt x="11915" y="1032"/>
                      <a:pt x="11989" y="989"/>
                      <a:pt x="12062" y="945"/>
                    </a:cubicBezTo>
                    <a:cubicBezTo>
                      <a:pt x="12133" y="915"/>
                      <a:pt x="12204" y="885"/>
                      <a:pt x="12275" y="854"/>
                    </a:cubicBezTo>
                    <a:cubicBezTo>
                      <a:pt x="12341" y="849"/>
                      <a:pt x="12407" y="844"/>
                      <a:pt x="12473" y="839"/>
                    </a:cubicBezTo>
                    <a:cubicBezTo>
                      <a:pt x="12537" y="809"/>
                      <a:pt x="12601" y="778"/>
                      <a:pt x="12664" y="747"/>
                    </a:cubicBezTo>
                    <a:cubicBezTo>
                      <a:pt x="12725" y="717"/>
                      <a:pt x="12786" y="687"/>
                      <a:pt x="12847" y="656"/>
                    </a:cubicBezTo>
                    <a:cubicBezTo>
                      <a:pt x="12906" y="626"/>
                      <a:pt x="12964" y="595"/>
                      <a:pt x="13022" y="564"/>
                    </a:cubicBezTo>
                    <a:cubicBezTo>
                      <a:pt x="13078" y="559"/>
                      <a:pt x="13134" y="554"/>
                      <a:pt x="13189" y="549"/>
                    </a:cubicBezTo>
                    <a:cubicBezTo>
                      <a:pt x="13243" y="534"/>
                      <a:pt x="13297" y="519"/>
                      <a:pt x="13350" y="503"/>
                    </a:cubicBezTo>
                    <a:cubicBezTo>
                      <a:pt x="13401" y="486"/>
                      <a:pt x="13452" y="468"/>
                      <a:pt x="13502" y="450"/>
                    </a:cubicBezTo>
                    <a:cubicBezTo>
                      <a:pt x="13553" y="435"/>
                      <a:pt x="13604" y="420"/>
                      <a:pt x="13654" y="404"/>
                    </a:cubicBezTo>
                    <a:cubicBezTo>
                      <a:pt x="13703" y="412"/>
                      <a:pt x="13751" y="420"/>
                      <a:pt x="13799" y="427"/>
                    </a:cubicBezTo>
                    <a:cubicBezTo>
                      <a:pt x="13845" y="417"/>
                      <a:pt x="13891" y="407"/>
                      <a:pt x="13936" y="397"/>
                    </a:cubicBezTo>
                    <a:cubicBezTo>
                      <a:pt x="13980" y="374"/>
                      <a:pt x="14023" y="351"/>
                      <a:pt x="14066" y="328"/>
                    </a:cubicBezTo>
                    <a:cubicBezTo>
                      <a:pt x="14112" y="313"/>
                      <a:pt x="14158" y="298"/>
                      <a:pt x="14203" y="282"/>
                    </a:cubicBezTo>
                    <a:cubicBezTo>
                      <a:pt x="14244" y="290"/>
                      <a:pt x="14285" y="298"/>
                      <a:pt x="14325" y="305"/>
                    </a:cubicBezTo>
                    <a:cubicBezTo>
                      <a:pt x="14366" y="290"/>
                      <a:pt x="14407" y="275"/>
                      <a:pt x="14447" y="260"/>
                    </a:cubicBezTo>
                    <a:cubicBezTo>
                      <a:pt x="14488" y="260"/>
                      <a:pt x="14529" y="260"/>
                      <a:pt x="14569" y="260"/>
                    </a:cubicBezTo>
                    <a:cubicBezTo>
                      <a:pt x="14607" y="258"/>
                      <a:pt x="14645" y="255"/>
                      <a:pt x="14683" y="252"/>
                    </a:cubicBezTo>
                    <a:cubicBezTo>
                      <a:pt x="14721" y="247"/>
                      <a:pt x="14759" y="242"/>
                      <a:pt x="14797" y="237"/>
                    </a:cubicBezTo>
                    <a:cubicBezTo>
                      <a:pt x="14833" y="232"/>
                      <a:pt x="14869" y="227"/>
                      <a:pt x="14904" y="221"/>
                    </a:cubicBezTo>
                    <a:cubicBezTo>
                      <a:pt x="14940" y="214"/>
                      <a:pt x="14976" y="207"/>
                      <a:pt x="15011" y="199"/>
                    </a:cubicBezTo>
                    <a:cubicBezTo>
                      <a:pt x="15047" y="192"/>
                      <a:pt x="15082" y="184"/>
                      <a:pt x="15117" y="176"/>
                    </a:cubicBezTo>
                    <a:cubicBezTo>
                      <a:pt x="15150" y="179"/>
                      <a:pt x="15183" y="181"/>
                      <a:pt x="15216" y="183"/>
                    </a:cubicBezTo>
                    <a:cubicBezTo>
                      <a:pt x="15249" y="171"/>
                      <a:pt x="15282" y="158"/>
                      <a:pt x="15315" y="145"/>
                    </a:cubicBezTo>
                    <a:cubicBezTo>
                      <a:pt x="15346" y="204"/>
                      <a:pt x="15377" y="262"/>
                      <a:pt x="15407" y="320"/>
                    </a:cubicBezTo>
                    <a:cubicBezTo>
                      <a:pt x="15440" y="308"/>
                      <a:pt x="15473" y="295"/>
                      <a:pt x="15506" y="282"/>
                    </a:cubicBezTo>
                    <a:cubicBezTo>
                      <a:pt x="15537" y="293"/>
                      <a:pt x="15567" y="303"/>
                      <a:pt x="15597" y="313"/>
                    </a:cubicBezTo>
                    <a:cubicBezTo>
                      <a:pt x="15628" y="303"/>
                      <a:pt x="15659" y="293"/>
                      <a:pt x="15689" y="282"/>
                    </a:cubicBezTo>
                    <a:cubicBezTo>
                      <a:pt x="15717" y="277"/>
                      <a:pt x="15745" y="272"/>
                      <a:pt x="15773" y="267"/>
                    </a:cubicBezTo>
                    <a:cubicBezTo>
                      <a:pt x="15804" y="257"/>
                      <a:pt x="15834" y="247"/>
                      <a:pt x="15864" y="237"/>
                    </a:cubicBezTo>
                    <a:cubicBezTo>
                      <a:pt x="15892" y="245"/>
                      <a:pt x="15920" y="253"/>
                      <a:pt x="15948" y="260"/>
                    </a:cubicBezTo>
                    <a:cubicBezTo>
                      <a:pt x="15976" y="255"/>
                      <a:pt x="16004" y="250"/>
                      <a:pt x="16032" y="244"/>
                    </a:cubicBezTo>
                    <a:cubicBezTo>
                      <a:pt x="16058" y="234"/>
                      <a:pt x="16083" y="224"/>
                      <a:pt x="16108" y="214"/>
                    </a:cubicBezTo>
                    <a:cubicBezTo>
                      <a:pt x="16136" y="212"/>
                      <a:pt x="16164" y="209"/>
                      <a:pt x="16192" y="206"/>
                    </a:cubicBezTo>
                    <a:cubicBezTo>
                      <a:pt x="16218" y="211"/>
                      <a:pt x="16243" y="216"/>
                      <a:pt x="16268" y="221"/>
                    </a:cubicBezTo>
                    <a:cubicBezTo>
                      <a:pt x="16294" y="211"/>
                      <a:pt x="16319" y="201"/>
                      <a:pt x="16344" y="191"/>
                    </a:cubicBezTo>
                    <a:cubicBezTo>
                      <a:pt x="16370" y="186"/>
                      <a:pt x="16395" y="181"/>
                      <a:pt x="16420" y="176"/>
                    </a:cubicBezTo>
                    <a:cubicBezTo>
                      <a:pt x="16443" y="176"/>
                      <a:pt x="16466" y="176"/>
                      <a:pt x="16489" y="176"/>
                    </a:cubicBezTo>
                    <a:cubicBezTo>
                      <a:pt x="16515" y="179"/>
                      <a:pt x="16540" y="181"/>
                      <a:pt x="16565" y="183"/>
                    </a:cubicBezTo>
                    <a:cubicBezTo>
                      <a:pt x="16588" y="173"/>
                      <a:pt x="16611" y="163"/>
                      <a:pt x="16634" y="153"/>
                    </a:cubicBezTo>
                    <a:cubicBezTo>
                      <a:pt x="16660" y="151"/>
                      <a:pt x="16685" y="148"/>
                      <a:pt x="16710" y="145"/>
                    </a:cubicBezTo>
                    <a:cubicBezTo>
                      <a:pt x="16733" y="140"/>
                      <a:pt x="16756" y="135"/>
                      <a:pt x="16778" y="130"/>
                    </a:cubicBezTo>
                    <a:cubicBezTo>
                      <a:pt x="16799" y="130"/>
                      <a:pt x="16819" y="130"/>
                      <a:pt x="16839" y="130"/>
                    </a:cubicBezTo>
                    <a:cubicBezTo>
                      <a:pt x="16862" y="125"/>
                      <a:pt x="16885" y="120"/>
                      <a:pt x="16908" y="115"/>
                    </a:cubicBezTo>
                    <a:cubicBezTo>
                      <a:pt x="16931" y="108"/>
                      <a:pt x="16954" y="100"/>
                      <a:pt x="16977" y="92"/>
                    </a:cubicBezTo>
                    <a:cubicBezTo>
                      <a:pt x="16997" y="82"/>
                      <a:pt x="17018" y="72"/>
                      <a:pt x="17038" y="61"/>
                    </a:cubicBezTo>
                    <a:cubicBezTo>
                      <a:pt x="17061" y="77"/>
                      <a:pt x="17083" y="92"/>
                      <a:pt x="17106" y="107"/>
                    </a:cubicBezTo>
                    <a:cubicBezTo>
                      <a:pt x="17126" y="105"/>
                      <a:pt x="17147" y="102"/>
                      <a:pt x="17167" y="99"/>
                    </a:cubicBezTo>
                    <a:cubicBezTo>
                      <a:pt x="17187" y="94"/>
                      <a:pt x="17208" y="89"/>
                      <a:pt x="17228" y="84"/>
                    </a:cubicBezTo>
                    <a:cubicBezTo>
                      <a:pt x="17248" y="87"/>
                      <a:pt x="17269" y="90"/>
                      <a:pt x="17289" y="92"/>
                    </a:cubicBezTo>
                    <a:cubicBezTo>
                      <a:pt x="17309" y="100"/>
                      <a:pt x="17330" y="108"/>
                      <a:pt x="17350" y="115"/>
                    </a:cubicBezTo>
                    <a:cubicBezTo>
                      <a:pt x="17368" y="108"/>
                      <a:pt x="17385" y="100"/>
                      <a:pt x="17403" y="92"/>
                    </a:cubicBezTo>
                    <a:cubicBezTo>
                      <a:pt x="17423" y="87"/>
                      <a:pt x="17444" y="82"/>
                      <a:pt x="17464" y="77"/>
                    </a:cubicBezTo>
                    <a:cubicBezTo>
                      <a:pt x="17484" y="75"/>
                      <a:pt x="17505" y="72"/>
                      <a:pt x="17525" y="69"/>
                    </a:cubicBezTo>
                    <a:cubicBezTo>
                      <a:pt x="17543" y="74"/>
                      <a:pt x="17561" y="79"/>
                      <a:pt x="17579" y="84"/>
                    </a:cubicBezTo>
                    <a:cubicBezTo>
                      <a:pt x="17597" y="84"/>
                      <a:pt x="17614" y="84"/>
                      <a:pt x="17632" y="84"/>
                    </a:cubicBezTo>
                    <a:cubicBezTo>
                      <a:pt x="17652" y="79"/>
                      <a:pt x="17673" y="74"/>
                      <a:pt x="17693" y="69"/>
                    </a:cubicBezTo>
                    <a:cubicBezTo>
                      <a:pt x="17711" y="69"/>
                      <a:pt x="17728" y="69"/>
                      <a:pt x="17746" y="69"/>
                    </a:cubicBezTo>
                    <a:cubicBezTo>
                      <a:pt x="17764" y="72"/>
                      <a:pt x="17782" y="75"/>
                      <a:pt x="17800" y="77"/>
                    </a:cubicBezTo>
                    <a:cubicBezTo>
                      <a:pt x="17818" y="75"/>
                      <a:pt x="17835" y="72"/>
                      <a:pt x="17853" y="69"/>
                    </a:cubicBezTo>
                    <a:cubicBezTo>
                      <a:pt x="17871" y="64"/>
                      <a:pt x="17888" y="59"/>
                      <a:pt x="17906" y="54"/>
                    </a:cubicBezTo>
                    <a:cubicBezTo>
                      <a:pt x="17921" y="54"/>
                      <a:pt x="17937" y="54"/>
                      <a:pt x="17952" y="54"/>
                    </a:cubicBezTo>
                    <a:cubicBezTo>
                      <a:pt x="17970" y="57"/>
                      <a:pt x="17987" y="59"/>
                      <a:pt x="18005" y="61"/>
                    </a:cubicBezTo>
                    <a:cubicBezTo>
                      <a:pt x="18023" y="59"/>
                      <a:pt x="18041" y="57"/>
                      <a:pt x="18059" y="54"/>
                    </a:cubicBezTo>
                    <a:cubicBezTo>
                      <a:pt x="18074" y="49"/>
                      <a:pt x="18089" y="44"/>
                      <a:pt x="18104" y="39"/>
                    </a:cubicBezTo>
                    <a:cubicBezTo>
                      <a:pt x="18122" y="39"/>
                      <a:pt x="18140" y="39"/>
                      <a:pt x="18158" y="39"/>
                    </a:cubicBezTo>
                    <a:cubicBezTo>
                      <a:pt x="18173" y="77"/>
                      <a:pt x="18188" y="115"/>
                      <a:pt x="18203" y="153"/>
                    </a:cubicBezTo>
                    <a:cubicBezTo>
                      <a:pt x="18218" y="153"/>
                      <a:pt x="18234" y="153"/>
                      <a:pt x="18249" y="153"/>
                    </a:cubicBezTo>
                    <a:cubicBezTo>
                      <a:pt x="18264" y="151"/>
                      <a:pt x="18280" y="148"/>
                      <a:pt x="18295" y="145"/>
                    </a:cubicBezTo>
                    <a:cubicBezTo>
                      <a:pt x="18313" y="143"/>
                      <a:pt x="18330" y="141"/>
                      <a:pt x="18348" y="138"/>
                    </a:cubicBezTo>
                    <a:cubicBezTo>
                      <a:pt x="18363" y="141"/>
                      <a:pt x="18379" y="143"/>
                      <a:pt x="18394" y="145"/>
                    </a:cubicBezTo>
                    <a:cubicBezTo>
                      <a:pt x="18409" y="145"/>
                      <a:pt x="18425" y="145"/>
                      <a:pt x="18440" y="145"/>
                    </a:cubicBezTo>
                    <a:cubicBezTo>
                      <a:pt x="18455" y="140"/>
                      <a:pt x="18470" y="135"/>
                      <a:pt x="18485" y="130"/>
                    </a:cubicBezTo>
                    <a:cubicBezTo>
                      <a:pt x="18498" y="125"/>
                      <a:pt x="18510" y="120"/>
                      <a:pt x="18523" y="115"/>
                    </a:cubicBezTo>
                    <a:cubicBezTo>
                      <a:pt x="18538" y="115"/>
                      <a:pt x="18554" y="115"/>
                      <a:pt x="18569" y="115"/>
                    </a:cubicBezTo>
                    <a:cubicBezTo>
                      <a:pt x="18584" y="118"/>
                      <a:pt x="18600" y="120"/>
                      <a:pt x="18615" y="122"/>
                    </a:cubicBezTo>
                    <a:cubicBezTo>
                      <a:pt x="18630" y="112"/>
                      <a:pt x="18646" y="102"/>
                      <a:pt x="18661" y="92"/>
                    </a:cubicBezTo>
                    <a:cubicBezTo>
                      <a:pt x="18674" y="95"/>
                      <a:pt x="18686" y="97"/>
                      <a:pt x="18699" y="99"/>
                    </a:cubicBezTo>
                    <a:cubicBezTo>
                      <a:pt x="18714" y="94"/>
                      <a:pt x="18729" y="89"/>
                      <a:pt x="18744" y="84"/>
                    </a:cubicBezTo>
                    <a:cubicBezTo>
                      <a:pt x="18757" y="89"/>
                      <a:pt x="18770" y="94"/>
                      <a:pt x="18783" y="99"/>
                    </a:cubicBezTo>
                    <a:cubicBezTo>
                      <a:pt x="18798" y="94"/>
                      <a:pt x="18813" y="89"/>
                      <a:pt x="18828" y="84"/>
                    </a:cubicBezTo>
                    <a:cubicBezTo>
                      <a:pt x="18841" y="79"/>
                      <a:pt x="18853" y="74"/>
                      <a:pt x="18866" y="69"/>
                    </a:cubicBezTo>
                    <a:cubicBezTo>
                      <a:pt x="18881" y="74"/>
                      <a:pt x="18897" y="79"/>
                      <a:pt x="18912" y="84"/>
                    </a:cubicBezTo>
                    <a:cubicBezTo>
                      <a:pt x="18925" y="82"/>
                      <a:pt x="18937" y="80"/>
                      <a:pt x="18950" y="77"/>
                    </a:cubicBezTo>
                    <a:cubicBezTo>
                      <a:pt x="18963" y="77"/>
                      <a:pt x="18975" y="77"/>
                      <a:pt x="18988" y="77"/>
                    </a:cubicBezTo>
                    <a:cubicBezTo>
                      <a:pt x="19001" y="72"/>
                      <a:pt x="19013" y="67"/>
                      <a:pt x="19026" y="61"/>
                    </a:cubicBezTo>
                    <a:cubicBezTo>
                      <a:pt x="19039" y="67"/>
                      <a:pt x="19051" y="72"/>
                      <a:pt x="19064" y="77"/>
                    </a:cubicBezTo>
                    <a:cubicBezTo>
                      <a:pt x="19079" y="75"/>
                      <a:pt x="19095" y="72"/>
                      <a:pt x="19110" y="69"/>
                    </a:cubicBezTo>
                    <a:cubicBezTo>
                      <a:pt x="19123" y="67"/>
                      <a:pt x="19135" y="64"/>
                      <a:pt x="19148" y="61"/>
                    </a:cubicBezTo>
                    <a:cubicBezTo>
                      <a:pt x="19161" y="56"/>
                      <a:pt x="19173" y="51"/>
                      <a:pt x="19186" y="46"/>
                    </a:cubicBezTo>
                    <a:cubicBezTo>
                      <a:pt x="19199" y="46"/>
                      <a:pt x="19212" y="46"/>
                      <a:pt x="19225" y="46"/>
                    </a:cubicBezTo>
                    <a:cubicBezTo>
                      <a:pt x="19238" y="51"/>
                      <a:pt x="19250" y="56"/>
                      <a:pt x="19263" y="61"/>
                    </a:cubicBezTo>
                    <a:cubicBezTo>
                      <a:pt x="19273" y="56"/>
                      <a:pt x="19283" y="51"/>
                      <a:pt x="19293" y="46"/>
                    </a:cubicBezTo>
                    <a:cubicBezTo>
                      <a:pt x="19306" y="41"/>
                      <a:pt x="19318" y="36"/>
                      <a:pt x="19331" y="31"/>
                    </a:cubicBezTo>
                    <a:cubicBezTo>
                      <a:pt x="19344" y="31"/>
                      <a:pt x="19356" y="31"/>
                      <a:pt x="19369" y="31"/>
                    </a:cubicBezTo>
                    <a:cubicBezTo>
                      <a:pt x="19382" y="29"/>
                      <a:pt x="19394" y="26"/>
                      <a:pt x="19407" y="23"/>
                    </a:cubicBezTo>
                    <a:cubicBezTo>
                      <a:pt x="19417" y="34"/>
                      <a:pt x="19428" y="44"/>
                      <a:pt x="19438" y="54"/>
                    </a:cubicBezTo>
                    <a:cubicBezTo>
                      <a:pt x="19451" y="44"/>
                      <a:pt x="19463" y="34"/>
                      <a:pt x="19476" y="23"/>
                    </a:cubicBezTo>
                    <a:cubicBezTo>
                      <a:pt x="19489" y="18"/>
                      <a:pt x="19501" y="13"/>
                      <a:pt x="19514" y="8"/>
                    </a:cubicBezTo>
                    <a:cubicBezTo>
                      <a:pt x="19524" y="16"/>
                      <a:pt x="19535" y="24"/>
                      <a:pt x="19545" y="31"/>
                    </a:cubicBezTo>
                    <a:cubicBezTo>
                      <a:pt x="19558" y="29"/>
                      <a:pt x="19570" y="26"/>
                      <a:pt x="19583" y="23"/>
                    </a:cubicBezTo>
                    <a:cubicBezTo>
                      <a:pt x="19593" y="16"/>
                      <a:pt x="19603" y="8"/>
                      <a:pt x="19613" y="0"/>
                    </a:cubicBezTo>
                    <a:cubicBezTo>
                      <a:pt x="19626" y="8"/>
                      <a:pt x="19638" y="16"/>
                      <a:pt x="19651" y="23"/>
                    </a:cubicBezTo>
                    <a:cubicBezTo>
                      <a:pt x="19661" y="23"/>
                      <a:pt x="19672" y="23"/>
                      <a:pt x="19682" y="23"/>
                    </a:cubicBezTo>
                    <a:cubicBezTo>
                      <a:pt x="19695" y="16"/>
                      <a:pt x="19707" y="8"/>
                      <a:pt x="19720" y="0"/>
                    </a:cubicBezTo>
                    <a:cubicBezTo>
                      <a:pt x="19730" y="3"/>
                      <a:pt x="19740" y="6"/>
                      <a:pt x="19750" y="8"/>
                    </a:cubicBezTo>
                    <a:cubicBezTo>
                      <a:pt x="19760" y="13"/>
                      <a:pt x="19771" y="18"/>
                      <a:pt x="19781" y="23"/>
                    </a:cubicBezTo>
                    <a:cubicBezTo>
                      <a:pt x="19794" y="16"/>
                      <a:pt x="19806" y="8"/>
                      <a:pt x="19819" y="0"/>
                    </a:cubicBezTo>
                    <a:cubicBezTo>
                      <a:pt x="19829" y="21"/>
                      <a:pt x="19839" y="41"/>
                      <a:pt x="19849" y="61"/>
                    </a:cubicBezTo>
                    <a:cubicBezTo>
                      <a:pt x="19859" y="59"/>
                      <a:pt x="19870" y="57"/>
                      <a:pt x="19880" y="54"/>
                    </a:cubicBezTo>
                  </a:path>
                </a:pathLst>
              </a:custGeom>
              <a:grpFill/>
              <a:ln w="34200" cap="rnd">
                <a:solidFill>
                  <a:srgbClr val="EE2E2F"/>
                </a:solidFill>
                <a:round/>
              </a:ln>
            </p:spPr>
            <p:txBody>
              <a:bodyPr/>
              <a:lstStyle/>
              <a:p>
                <a:endParaRPr lang="en-US" dirty="0"/>
              </a:p>
            </p:txBody>
          </p:sp>
          <p:sp>
            <p:nvSpPr>
              <p:cNvPr id="82" name="Freeform 144"/>
              <p:cNvSpPr/>
              <p:nvPr/>
            </p:nvSpPr>
            <p:spPr>
              <a:xfrm>
                <a:off x="1508667" y="4422328"/>
                <a:ext cx="6492164" cy="1221955"/>
              </a:xfrm>
              <a:custGeom>
                <a:avLst/>
                <a:gdLst/>
                <a:ahLst/>
                <a:cxnLst/>
                <a:rect l="0" t="0" r="r" b="b"/>
                <a:pathLst>
                  <a:path w="19881" h="3742">
                    <a:moveTo>
                      <a:pt x="0" y="3741"/>
                    </a:moveTo>
                    <a:cubicBezTo>
                      <a:pt x="948" y="3705"/>
                      <a:pt x="1895" y="3670"/>
                      <a:pt x="2843" y="3634"/>
                    </a:cubicBezTo>
                    <a:cubicBezTo>
                      <a:pt x="3396" y="3601"/>
                      <a:pt x="3950" y="3568"/>
                      <a:pt x="4504" y="3535"/>
                    </a:cubicBezTo>
                    <a:cubicBezTo>
                      <a:pt x="4895" y="3464"/>
                      <a:pt x="5286" y="3393"/>
                      <a:pt x="5677" y="3322"/>
                    </a:cubicBezTo>
                    <a:cubicBezTo>
                      <a:pt x="5982" y="3266"/>
                      <a:pt x="6287" y="3210"/>
                      <a:pt x="6592" y="3154"/>
                    </a:cubicBezTo>
                    <a:cubicBezTo>
                      <a:pt x="6840" y="3086"/>
                      <a:pt x="7089" y="3018"/>
                      <a:pt x="7338" y="2949"/>
                    </a:cubicBezTo>
                    <a:cubicBezTo>
                      <a:pt x="7549" y="2944"/>
                      <a:pt x="7760" y="2939"/>
                      <a:pt x="7971" y="2933"/>
                    </a:cubicBezTo>
                    <a:cubicBezTo>
                      <a:pt x="8153" y="2852"/>
                      <a:pt x="8336" y="2771"/>
                      <a:pt x="8519" y="2689"/>
                    </a:cubicBezTo>
                    <a:cubicBezTo>
                      <a:pt x="8679" y="2677"/>
                      <a:pt x="8839" y="2664"/>
                      <a:pt x="8999" y="2651"/>
                    </a:cubicBezTo>
                    <a:cubicBezTo>
                      <a:pt x="9144" y="2573"/>
                      <a:pt x="9289" y="2494"/>
                      <a:pt x="9433" y="2415"/>
                    </a:cubicBezTo>
                    <a:cubicBezTo>
                      <a:pt x="9563" y="2400"/>
                      <a:pt x="9692" y="2385"/>
                      <a:pt x="9821" y="2369"/>
                    </a:cubicBezTo>
                    <a:cubicBezTo>
                      <a:pt x="9941" y="2291"/>
                      <a:pt x="10061" y="2212"/>
                      <a:pt x="10180" y="2133"/>
                    </a:cubicBezTo>
                    <a:cubicBezTo>
                      <a:pt x="10289" y="2126"/>
                      <a:pt x="10398" y="2118"/>
                      <a:pt x="10507" y="2110"/>
                    </a:cubicBezTo>
                    <a:cubicBezTo>
                      <a:pt x="10609" y="2037"/>
                      <a:pt x="10711" y="1963"/>
                      <a:pt x="10812" y="1889"/>
                    </a:cubicBezTo>
                    <a:cubicBezTo>
                      <a:pt x="10906" y="1862"/>
                      <a:pt x="11000" y="1834"/>
                      <a:pt x="11094" y="1806"/>
                    </a:cubicBezTo>
                    <a:cubicBezTo>
                      <a:pt x="11183" y="1750"/>
                      <a:pt x="11272" y="1694"/>
                      <a:pt x="11361" y="1638"/>
                    </a:cubicBezTo>
                    <a:cubicBezTo>
                      <a:pt x="11443" y="1631"/>
                      <a:pt x="11524" y="1623"/>
                      <a:pt x="11605" y="1615"/>
                    </a:cubicBezTo>
                    <a:cubicBezTo>
                      <a:pt x="11684" y="1559"/>
                      <a:pt x="11763" y="1503"/>
                      <a:pt x="11841" y="1447"/>
                    </a:cubicBezTo>
                    <a:cubicBezTo>
                      <a:pt x="11915" y="1432"/>
                      <a:pt x="11989" y="1417"/>
                      <a:pt x="12062" y="1402"/>
                    </a:cubicBezTo>
                    <a:cubicBezTo>
                      <a:pt x="12133" y="1351"/>
                      <a:pt x="12204" y="1300"/>
                      <a:pt x="12275" y="1249"/>
                    </a:cubicBezTo>
                    <a:cubicBezTo>
                      <a:pt x="12341" y="1242"/>
                      <a:pt x="12407" y="1234"/>
                      <a:pt x="12473" y="1226"/>
                    </a:cubicBezTo>
                    <a:cubicBezTo>
                      <a:pt x="12537" y="1178"/>
                      <a:pt x="12601" y="1130"/>
                      <a:pt x="12664" y="1082"/>
                    </a:cubicBezTo>
                    <a:cubicBezTo>
                      <a:pt x="12725" y="1072"/>
                      <a:pt x="12786" y="1062"/>
                      <a:pt x="12847" y="1051"/>
                    </a:cubicBezTo>
                    <a:cubicBezTo>
                      <a:pt x="12906" y="1006"/>
                      <a:pt x="12964" y="960"/>
                      <a:pt x="13022" y="914"/>
                    </a:cubicBezTo>
                    <a:cubicBezTo>
                      <a:pt x="13078" y="912"/>
                      <a:pt x="13134" y="909"/>
                      <a:pt x="13189" y="906"/>
                    </a:cubicBezTo>
                    <a:cubicBezTo>
                      <a:pt x="13243" y="881"/>
                      <a:pt x="13297" y="856"/>
                      <a:pt x="13350" y="830"/>
                    </a:cubicBezTo>
                    <a:cubicBezTo>
                      <a:pt x="13401" y="818"/>
                      <a:pt x="13452" y="805"/>
                      <a:pt x="13502" y="792"/>
                    </a:cubicBezTo>
                    <a:cubicBezTo>
                      <a:pt x="13553" y="754"/>
                      <a:pt x="13604" y="716"/>
                      <a:pt x="13654" y="678"/>
                    </a:cubicBezTo>
                    <a:cubicBezTo>
                      <a:pt x="13703" y="716"/>
                      <a:pt x="13751" y="754"/>
                      <a:pt x="13799" y="792"/>
                    </a:cubicBezTo>
                    <a:cubicBezTo>
                      <a:pt x="13845" y="754"/>
                      <a:pt x="13891" y="716"/>
                      <a:pt x="13936" y="678"/>
                    </a:cubicBezTo>
                    <a:cubicBezTo>
                      <a:pt x="13980" y="673"/>
                      <a:pt x="14023" y="668"/>
                      <a:pt x="14066" y="663"/>
                    </a:cubicBezTo>
                    <a:cubicBezTo>
                      <a:pt x="14112" y="625"/>
                      <a:pt x="14158" y="587"/>
                      <a:pt x="14203" y="548"/>
                    </a:cubicBezTo>
                    <a:cubicBezTo>
                      <a:pt x="14244" y="551"/>
                      <a:pt x="14285" y="554"/>
                      <a:pt x="14325" y="556"/>
                    </a:cubicBezTo>
                    <a:cubicBezTo>
                      <a:pt x="14366" y="523"/>
                      <a:pt x="14407" y="490"/>
                      <a:pt x="14447" y="457"/>
                    </a:cubicBezTo>
                    <a:cubicBezTo>
                      <a:pt x="14488" y="452"/>
                      <a:pt x="14529" y="447"/>
                      <a:pt x="14569" y="442"/>
                    </a:cubicBezTo>
                    <a:cubicBezTo>
                      <a:pt x="14607" y="409"/>
                      <a:pt x="14645" y="376"/>
                      <a:pt x="14683" y="342"/>
                    </a:cubicBezTo>
                    <a:cubicBezTo>
                      <a:pt x="14721" y="342"/>
                      <a:pt x="14759" y="342"/>
                      <a:pt x="14797" y="342"/>
                    </a:cubicBezTo>
                    <a:cubicBezTo>
                      <a:pt x="14833" y="315"/>
                      <a:pt x="14869" y="287"/>
                      <a:pt x="14904" y="259"/>
                    </a:cubicBezTo>
                    <a:cubicBezTo>
                      <a:pt x="14940" y="257"/>
                      <a:pt x="14976" y="254"/>
                      <a:pt x="15011" y="251"/>
                    </a:cubicBezTo>
                    <a:cubicBezTo>
                      <a:pt x="15047" y="221"/>
                      <a:pt x="15082" y="191"/>
                      <a:pt x="15117" y="160"/>
                    </a:cubicBezTo>
                    <a:cubicBezTo>
                      <a:pt x="15150" y="163"/>
                      <a:pt x="15183" y="165"/>
                      <a:pt x="15216" y="167"/>
                    </a:cubicBezTo>
                    <a:cubicBezTo>
                      <a:pt x="15249" y="142"/>
                      <a:pt x="15282" y="117"/>
                      <a:pt x="15315" y="91"/>
                    </a:cubicBezTo>
                    <a:cubicBezTo>
                      <a:pt x="15346" y="396"/>
                      <a:pt x="15377" y="701"/>
                      <a:pt x="15407" y="1005"/>
                    </a:cubicBezTo>
                    <a:cubicBezTo>
                      <a:pt x="15440" y="983"/>
                      <a:pt x="15473" y="960"/>
                      <a:pt x="15506" y="937"/>
                    </a:cubicBezTo>
                    <a:cubicBezTo>
                      <a:pt x="15537" y="940"/>
                      <a:pt x="15567" y="942"/>
                      <a:pt x="15597" y="944"/>
                    </a:cubicBezTo>
                    <a:cubicBezTo>
                      <a:pt x="15628" y="919"/>
                      <a:pt x="15659" y="894"/>
                      <a:pt x="15689" y="868"/>
                    </a:cubicBezTo>
                    <a:cubicBezTo>
                      <a:pt x="15717" y="866"/>
                      <a:pt x="15745" y="864"/>
                      <a:pt x="15773" y="861"/>
                    </a:cubicBezTo>
                    <a:cubicBezTo>
                      <a:pt x="15804" y="838"/>
                      <a:pt x="15834" y="815"/>
                      <a:pt x="15864" y="792"/>
                    </a:cubicBezTo>
                    <a:cubicBezTo>
                      <a:pt x="15892" y="792"/>
                      <a:pt x="15920" y="792"/>
                      <a:pt x="15948" y="792"/>
                    </a:cubicBezTo>
                    <a:cubicBezTo>
                      <a:pt x="15976" y="769"/>
                      <a:pt x="16004" y="746"/>
                      <a:pt x="16032" y="723"/>
                    </a:cubicBezTo>
                    <a:cubicBezTo>
                      <a:pt x="16058" y="723"/>
                      <a:pt x="16083" y="723"/>
                      <a:pt x="16108" y="723"/>
                    </a:cubicBezTo>
                    <a:cubicBezTo>
                      <a:pt x="16136" y="701"/>
                      <a:pt x="16164" y="678"/>
                      <a:pt x="16192" y="655"/>
                    </a:cubicBezTo>
                    <a:cubicBezTo>
                      <a:pt x="16218" y="663"/>
                      <a:pt x="16243" y="671"/>
                      <a:pt x="16268" y="678"/>
                    </a:cubicBezTo>
                    <a:cubicBezTo>
                      <a:pt x="16294" y="653"/>
                      <a:pt x="16319" y="628"/>
                      <a:pt x="16344" y="602"/>
                    </a:cubicBezTo>
                    <a:cubicBezTo>
                      <a:pt x="16370" y="605"/>
                      <a:pt x="16395" y="607"/>
                      <a:pt x="16420" y="609"/>
                    </a:cubicBezTo>
                    <a:cubicBezTo>
                      <a:pt x="16443" y="587"/>
                      <a:pt x="16466" y="564"/>
                      <a:pt x="16489" y="541"/>
                    </a:cubicBezTo>
                    <a:cubicBezTo>
                      <a:pt x="16515" y="541"/>
                      <a:pt x="16540" y="541"/>
                      <a:pt x="16565" y="541"/>
                    </a:cubicBezTo>
                    <a:cubicBezTo>
                      <a:pt x="16588" y="526"/>
                      <a:pt x="16611" y="511"/>
                      <a:pt x="16634" y="495"/>
                    </a:cubicBezTo>
                    <a:cubicBezTo>
                      <a:pt x="16660" y="498"/>
                      <a:pt x="16685" y="501"/>
                      <a:pt x="16710" y="503"/>
                    </a:cubicBezTo>
                    <a:cubicBezTo>
                      <a:pt x="16733" y="478"/>
                      <a:pt x="16756" y="452"/>
                      <a:pt x="16778" y="426"/>
                    </a:cubicBezTo>
                    <a:cubicBezTo>
                      <a:pt x="16799" y="432"/>
                      <a:pt x="16819" y="437"/>
                      <a:pt x="16839" y="442"/>
                    </a:cubicBezTo>
                    <a:cubicBezTo>
                      <a:pt x="16862" y="414"/>
                      <a:pt x="16885" y="386"/>
                      <a:pt x="16908" y="358"/>
                    </a:cubicBezTo>
                    <a:cubicBezTo>
                      <a:pt x="16931" y="361"/>
                      <a:pt x="16954" y="363"/>
                      <a:pt x="16977" y="365"/>
                    </a:cubicBezTo>
                    <a:cubicBezTo>
                      <a:pt x="16997" y="330"/>
                      <a:pt x="17018" y="295"/>
                      <a:pt x="17038" y="259"/>
                    </a:cubicBezTo>
                    <a:cubicBezTo>
                      <a:pt x="17061" y="282"/>
                      <a:pt x="17083" y="305"/>
                      <a:pt x="17106" y="327"/>
                    </a:cubicBezTo>
                    <a:cubicBezTo>
                      <a:pt x="17126" y="310"/>
                      <a:pt x="17147" y="292"/>
                      <a:pt x="17167" y="274"/>
                    </a:cubicBezTo>
                    <a:cubicBezTo>
                      <a:pt x="17187" y="272"/>
                      <a:pt x="17208" y="269"/>
                      <a:pt x="17228" y="266"/>
                    </a:cubicBezTo>
                    <a:cubicBezTo>
                      <a:pt x="17248" y="246"/>
                      <a:pt x="17269" y="226"/>
                      <a:pt x="17289" y="205"/>
                    </a:cubicBezTo>
                    <a:cubicBezTo>
                      <a:pt x="17309" y="211"/>
                      <a:pt x="17330" y="216"/>
                      <a:pt x="17350" y="221"/>
                    </a:cubicBezTo>
                    <a:cubicBezTo>
                      <a:pt x="17368" y="211"/>
                      <a:pt x="17385" y="201"/>
                      <a:pt x="17403" y="190"/>
                    </a:cubicBezTo>
                    <a:cubicBezTo>
                      <a:pt x="17423" y="216"/>
                      <a:pt x="17444" y="241"/>
                      <a:pt x="17464" y="266"/>
                    </a:cubicBezTo>
                    <a:cubicBezTo>
                      <a:pt x="17484" y="246"/>
                      <a:pt x="17505" y="226"/>
                      <a:pt x="17525" y="205"/>
                    </a:cubicBezTo>
                    <a:cubicBezTo>
                      <a:pt x="17543" y="216"/>
                      <a:pt x="17561" y="226"/>
                      <a:pt x="17579" y="236"/>
                    </a:cubicBezTo>
                    <a:cubicBezTo>
                      <a:pt x="17597" y="224"/>
                      <a:pt x="17614" y="211"/>
                      <a:pt x="17632" y="198"/>
                    </a:cubicBezTo>
                    <a:cubicBezTo>
                      <a:pt x="17652" y="193"/>
                      <a:pt x="17673" y="188"/>
                      <a:pt x="17693" y="182"/>
                    </a:cubicBezTo>
                    <a:cubicBezTo>
                      <a:pt x="17711" y="167"/>
                      <a:pt x="17728" y="152"/>
                      <a:pt x="17746" y="137"/>
                    </a:cubicBezTo>
                    <a:cubicBezTo>
                      <a:pt x="17764" y="140"/>
                      <a:pt x="17782" y="142"/>
                      <a:pt x="17800" y="144"/>
                    </a:cubicBezTo>
                    <a:cubicBezTo>
                      <a:pt x="17818" y="134"/>
                      <a:pt x="17835" y="124"/>
                      <a:pt x="17853" y="114"/>
                    </a:cubicBezTo>
                    <a:cubicBezTo>
                      <a:pt x="17871" y="117"/>
                      <a:pt x="17888" y="120"/>
                      <a:pt x="17906" y="122"/>
                    </a:cubicBezTo>
                    <a:cubicBezTo>
                      <a:pt x="17921" y="89"/>
                      <a:pt x="17937" y="56"/>
                      <a:pt x="17952" y="22"/>
                    </a:cubicBezTo>
                    <a:cubicBezTo>
                      <a:pt x="17970" y="45"/>
                      <a:pt x="17987" y="68"/>
                      <a:pt x="18005" y="91"/>
                    </a:cubicBezTo>
                    <a:cubicBezTo>
                      <a:pt x="18023" y="89"/>
                      <a:pt x="18041" y="86"/>
                      <a:pt x="18059" y="83"/>
                    </a:cubicBezTo>
                    <a:cubicBezTo>
                      <a:pt x="18074" y="86"/>
                      <a:pt x="18089" y="89"/>
                      <a:pt x="18104" y="91"/>
                    </a:cubicBezTo>
                    <a:cubicBezTo>
                      <a:pt x="18122" y="79"/>
                      <a:pt x="18140" y="66"/>
                      <a:pt x="18158" y="53"/>
                    </a:cubicBezTo>
                    <a:cubicBezTo>
                      <a:pt x="18173" y="208"/>
                      <a:pt x="18188" y="363"/>
                      <a:pt x="18203" y="518"/>
                    </a:cubicBezTo>
                    <a:cubicBezTo>
                      <a:pt x="18218" y="508"/>
                      <a:pt x="18234" y="498"/>
                      <a:pt x="18249" y="487"/>
                    </a:cubicBezTo>
                    <a:cubicBezTo>
                      <a:pt x="18264" y="490"/>
                      <a:pt x="18280" y="493"/>
                      <a:pt x="18295" y="495"/>
                    </a:cubicBezTo>
                    <a:cubicBezTo>
                      <a:pt x="18313" y="478"/>
                      <a:pt x="18330" y="460"/>
                      <a:pt x="18348" y="442"/>
                    </a:cubicBezTo>
                    <a:cubicBezTo>
                      <a:pt x="18363" y="447"/>
                      <a:pt x="18379" y="452"/>
                      <a:pt x="18394" y="457"/>
                    </a:cubicBezTo>
                    <a:cubicBezTo>
                      <a:pt x="18409" y="450"/>
                      <a:pt x="18425" y="442"/>
                      <a:pt x="18440" y="434"/>
                    </a:cubicBezTo>
                    <a:cubicBezTo>
                      <a:pt x="18455" y="434"/>
                      <a:pt x="18470" y="434"/>
                      <a:pt x="18485" y="434"/>
                    </a:cubicBezTo>
                    <a:cubicBezTo>
                      <a:pt x="18498" y="424"/>
                      <a:pt x="18510" y="414"/>
                      <a:pt x="18523" y="403"/>
                    </a:cubicBezTo>
                    <a:cubicBezTo>
                      <a:pt x="18538" y="406"/>
                      <a:pt x="18554" y="409"/>
                      <a:pt x="18569" y="411"/>
                    </a:cubicBezTo>
                    <a:cubicBezTo>
                      <a:pt x="18584" y="401"/>
                      <a:pt x="18600" y="391"/>
                      <a:pt x="18615" y="381"/>
                    </a:cubicBezTo>
                    <a:cubicBezTo>
                      <a:pt x="18630" y="381"/>
                      <a:pt x="18646" y="381"/>
                      <a:pt x="18661" y="381"/>
                    </a:cubicBezTo>
                    <a:cubicBezTo>
                      <a:pt x="18674" y="346"/>
                      <a:pt x="18686" y="310"/>
                      <a:pt x="18699" y="274"/>
                    </a:cubicBezTo>
                    <a:cubicBezTo>
                      <a:pt x="18714" y="297"/>
                      <a:pt x="18729" y="320"/>
                      <a:pt x="18744" y="342"/>
                    </a:cubicBezTo>
                    <a:cubicBezTo>
                      <a:pt x="18757" y="337"/>
                      <a:pt x="18770" y="332"/>
                      <a:pt x="18783" y="327"/>
                    </a:cubicBezTo>
                    <a:cubicBezTo>
                      <a:pt x="18798" y="330"/>
                      <a:pt x="18813" y="333"/>
                      <a:pt x="18828" y="335"/>
                    </a:cubicBezTo>
                    <a:cubicBezTo>
                      <a:pt x="18841" y="328"/>
                      <a:pt x="18853" y="320"/>
                      <a:pt x="18866" y="312"/>
                    </a:cubicBezTo>
                    <a:cubicBezTo>
                      <a:pt x="18881" y="307"/>
                      <a:pt x="18897" y="302"/>
                      <a:pt x="18912" y="297"/>
                    </a:cubicBezTo>
                    <a:cubicBezTo>
                      <a:pt x="18925" y="287"/>
                      <a:pt x="18937" y="277"/>
                      <a:pt x="18950" y="266"/>
                    </a:cubicBezTo>
                    <a:cubicBezTo>
                      <a:pt x="18963" y="261"/>
                      <a:pt x="18975" y="256"/>
                      <a:pt x="18988" y="251"/>
                    </a:cubicBezTo>
                    <a:cubicBezTo>
                      <a:pt x="19001" y="228"/>
                      <a:pt x="19013" y="205"/>
                      <a:pt x="19026" y="182"/>
                    </a:cubicBezTo>
                    <a:cubicBezTo>
                      <a:pt x="19039" y="193"/>
                      <a:pt x="19051" y="203"/>
                      <a:pt x="19064" y="213"/>
                    </a:cubicBezTo>
                    <a:cubicBezTo>
                      <a:pt x="19079" y="206"/>
                      <a:pt x="19095" y="198"/>
                      <a:pt x="19110" y="190"/>
                    </a:cubicBezTo>
                    <a:cubicBezTo>
                      <a:pt x="19123" y="183"/>
                      <a:pt x="19135" y="175"/>
                      <a:pt x="19148" y="167"/>
                    </a:cubicBezTo>
                    <a:cubicBezTo>
                      <a:pt x="19161" y="150"/>
                      <a:pt x="19173" y="132"/>
                      <a:pt x="19186" y="114"/>
                    </a:cubicBezTo>
                    <a:cubicBezTo>
                      <a:pt x="19199" y="119"/>
                      <a:pt x="19212" y="124"/>
                      <a:pt x="19225" y="129"/>
                    </a:cubicBezTo>
                    <a:cubicBezTo>
                      <a:pt x="19238" y="124"/>
                      <a:pt x="19250" y="119"/>
                      <a:pt x="19263" y="114"/>
                    </a:cubicBezTo>
                    <a:cubicBezTo>
                      <a:pt x="19273" y="122"/>
                      <a:pt x="19283" y="130"/>
                      <a:pt x="19293" y="137"/>
                    </a:cubicBezTo>
                    <a:cubicBezTo>
                      <a:pt x="19306" y="109"/>
                      <a:pt x="19318" y="81"/>
                      <a:pt x="19331" y="53"/>
                    </a:cubicBezTo>
                    <a:cubicBezTo>
                      <a:pt x="19344" y="94"/>
                      <a:pt x="19356" y="135"/>
                      <a:pt x="19369" y="175"/>
                    </a:cubicBezTo>
                    <a:cubicBezTo>
                      <a:pt x="19382" y="170"/>
                      <a:pt x="19394" y="165"/>
                      <a:pt x="19407" y="160"/>
                    </a:cubicBezTo>
                    <a:cubicBezTo>
                      <a:pt x="19417" y="163"/>
                      <a:pt x="19428" y="165"/>
                      <a:pt x="19438" y="167"/>
                    </a:cubicBezTo>
                    <a:cubicBezTo>
                      <a:pt x="19451" y="150"/>
                      <a:pt x="19463" y="132"/>
                      <a:pt x="19476" y="114"/>
                    </a:cubicBezTo>
                    <a:cubicBezTo>
                      <a:pt x="19489" y="130"/>
                      <a:pt x="19501" y="145"/>
                      <a:pt x="19514" y="160"/>
                    </a:cubicBezTo>
                    <a:cubicBezTo>
                      <a:pt x="19524" y="155"/>
                      <a:pt x="19535" y="150"/>
                      <a:pt x="19545" y="144"/>
                    </a:cubicBezTo>
                    <a:cubicBezTo>
                      <a:pt x="19558" y="147"/>
                      <a:pt x="19570" y="150"/>
                      <a:pt x="19583" y="152"/>
                    </a:cubicBezTo>
                    <a:cubicBezTo>
                      <a:pt x="19593" y="127"/>
                      <a:pt x="19603" y="102"/>
                      <a:pt x="19613" y="76"/>
                    </a:cubicBezTo>
                    <a:cubicBezTo>
                      <a:pt x="19626" y="99"/>
                      <a:pt x="19638" y="122"/>
                      <a:pt x="19651" y="144"/>
                    </a:cubicBezTo>
                    <a:cubicBezTo>
                      <a:pt x="19661" y="134"/>
                      <a:pt x="19672" y="124"/>
                      <a:pt x="19682" y="114"/>
                    </a:cubicBezTo>
                    <a:cubicBezTo>
                      <a:pt x="19695" y="107"/>
                      <a:pt x="19707" y="99"/>
                      <a:pt x="19720" y="91"/>
                    </a:cubicBezTo>
                    <a:cubicBezTo>
                      <a:pt x="19730" y="61"/>
                      <a:pt x="19740" y="31"/>
                      <a:pt x="19750" y="0"/>
                    </a:cubicBezTo>
                    <a:cubicBezTo>
                      <a:pt x="19760" y="23"/>
                      <a:pt x="19771" y="46"/>
                      <a:pt x="19781" y="68"/>
                    </a:cubicBezTo>
                    <a:cubicBezTo>
                      <a:pt x="19794" y="61"/>
                      <a:pt x="19806" y="53"/>
                      <a:pt x="19819" y="45"/>
                    </a:cubicBezTo>
                    <a:cubicBezTo>
                      <a:pt x="19829" y="139"/>
                      <a:pt x="19839" y="233"/>
                      <a:pt x="19849" y="327"/>
                    </a:cubicBezTo>
                    <a:cubicBezTo>
                      <a:pt x="19859" y="307"/>
                      <a:pt x="19870" y="287"/>
                      <a:pt x="19880" y="266"/>
                    </a:cubicBezTo>
                  </a:path>
                </a:pathLst>
              </a:custGeom>
              <a:noFill/>
              <a:ln w="34163" cap="rnd">
                <a:solidFill>
                  <a:srgbClr val="000000"/>
                </a:solidFill>
                <a:prstDash val="solid"/>
                <a:round/>
              </a:ln>
            </p:spPr>
          </p:sp>
          <p:sp>
            <p:nvSpPr>
              <p:cNvPr id="83" name="Freeform 143"/>
              <p:cNvSpPr/>
              <p:nvPr/>
            </p:nvSpPr>
            <p:spPr>
              <a:xfrm>
                <a:off x="1508667" y="4193415"/>
                <a:ext cx="6492164" cy="1445969"/>
              </a:xfrm>
              <a:custGeom>
                <a:avLst/>
                <a:gdLst/>
                <a:ahLst/>
                <a:cxnLst/>
                <a:rect l="0" t="0" r="r" b="b"/>
                <a:pathLst>
                  <a:path w="19881" h="4428">
                    <a:moveTo>
                      <a:pt x="0" y="4427"/>
                    </a:moveTo>
                    <a:cubicBezTo>
                      <a:pt x="948" y="4366"/>
                      <a:pt x="1895" y="4305"/>
                      <a:pt x="2843" y="4244"/>
                    </a:cubicBezTo>
                    <a:cubicBezTo>
                      <a:pt x="3396" y="4143"/>
                      <a:pt x="3950" y="4041"/>
                      <a:pt x="4504" y="3939"/>
                    </a:cubicBezTo>
                    <a:cubicBezTo>
                      <a:pt x="4895" y="3800"/>
                      <a:pt x="5286" y="3660"/>
                      <a:pt x="5677" y="3520"/>
                    </a:cubicBezTo>
                    <a:cubicBezTo>
                      <a:pt x="5982" y="3421"/>
                      <a:pt x="6287" y="3322"/>
                      <a:pt x="6592" y="3223"/>
                    </a:cubicBezTo>
                    <a:cubicBezTo>
                      <a:pt x="6840" y="3112"/>
                      <a:pt x="7089" y="3000"/>
                      <a:pt x="7338" y="2888"/>
                    </a:cubicBezTo>
                    <a:cubicBezTo>
                      <a:pt x="7549" y="2863"/>
                      <a:pt x="7760" y="2837"/>
                      <a:pt x="7971" y="2811"/>
                    </a:cubicBezTo>
                    <a:cubicBezTo>
                      <a:pt x="8153" y="2654"/>
                      <a:pt x="8336" y="2497"/>
                      <a:pt x="8519" y="2339"/>
                    </a:cubicBezTo>
                    <a:cubicBezTo>
                      <a:pt x="8679" y="2324"/>
                      <a:pt x="8839" y="2309"/>
                      <a:pt x="8999" y="2293"/>
                    </a:cubicBezTo>
                    <a:cubicBezTo>
                      <a:pt x="9144" y="2179"/>
                      <a:pt x="9289" y="2065"/>
                      <a:pt x="9433" y="1950"/>
                    </a:cubicBezTo>
                    <a:cubicBezTo>
                      <a:pt x="9563" y="1900"/>
                      <a:pt x="9692" y="1849"/>
                      <a:pt x="9821" y="1798"/>
                    </a:cubicBezTo>
                    <a:cubicBezTo>
                      <a:pt x="9941" y="1697"/>
                      <a:pt x="10061" y="1595"/>
                      <a:pt x="10180" y="1493"/>
                    </a:cubicBezTo>
                    <a:cubicBezTo>
                      <a:pt x="10289" y="1491"/>
                      <a:pt x="10398" y="1488"/>
                      <a:pt x="10507" y="1485"/>
                    </a:cubicBezTo>
                    <a:cubicBezTo>
                      <a:pt x="10609" y="1447"/>
                      <a:pt x="10711" y="1409"/>
                      <a:pt x="10812" y="1371"/>
                    </a:cubicBezTo>
                    <a:cubicBezTo>
                      <a:pt x="10906" y="1298"/>
                      <a:pt x="11000" y="1224"/>
                      <a:pt x="11094" y="1150"/>
                    </a:cubicBezTo>
                    <a:cubicBezTo>
                      <a:pt x="11183" y="1112"/>
                      <a:pt x="11272" y="1074"/>
                      <a:pt x="11361" y="1036"/>
                    </a:cubicBezTo>
                    <a:cubicBezTo>
                      <a:pt x="11443" y="1036"/>
                      <a:pt x="11524" y="1036"/>
                      <a:pt x="11605" y="1036"/>
                    </a:cubicBezTo>
                    <a:cubicBezTo>
                      <a:pt x="11684" y="1001"/>
                      <a:pt x="11763" y="965"/>
                      <a:pt x="11841" y="929"/>
                    </a:cubicBezTo>
                    <a:cubicBezTo>
                      <a:pt x="11915" y="889"/>
                      <a:pt x="11989" y="848"/>
                      <a:pt x="12062" y="807"/>
                    </a:cubicBezTo>
                    <a:cubicBezTo>
                      <a:pt x="12133" y="777"/>
                      <a:pt x="12204" y="747"/>
                      <a:pt x="12275" y="716"/>
                    </a:cubicBezTo>
                    <a:cubicBezTo>
                      <a:pt x="12341" y="709"/>
                      <a:pt x="12407" y="701"/>
                      <a:pt x="12473" y="693"/>
                    </a:cubicBezTo>
                    <a:cubicBezTo>
                      <a:pt x="12537" y="681"/>
                      <a:pt x="12601" y="668"/>
                      <a:pt x="12664" y="655"/>
                    </a:cubicBezTo>
                    <a:cubicBezTo>
                      <a:pt x="12725" y="632"/>
                      <a:pt x="12786" y="609"/>
                      <a:pt x="12847" y="586"/>
                    </a:cubicBezTo>
                    <a:cubicBezTo>
                      <a:pt x="12906" y="561"/>
                      <a:pt x="12964" y="536"/>
                      <a:pt x="13022" y="510"/>
                    </a:cubicBezTo>
                    <a:cubicBezTo>
                      <a:pt x="13078" y="508"/>
                      <a:pt x="13134" y="505"/>
                      <a:pt x="13189" y="502"/>
                    </a:cubicBezTo>
                    <a:cubicBezTo>
                      <a:pt x="13243" y="492"/>
                      <a:pt x="13297" y="482"/>
                      <a:pt x="13350" y="472"/>
                    </a:cubicBezTo>
                    <a:cubicBezTo>
                      <a:pt x="13401" y="447"/>
                      <a:pt x="13452" y="422"/>
                      <a:pt x="13502" y="396"/>
                    </a:cubicBezTo>
                    <a:cubicBezTo>
                      <a:pt x="13553" y="381"/>
                      <a:pt x="13604" y="366"/>
                      <a:pt x="13654" y="350"/>
                    </a:cubicBezTo>
                    <a:cubicBezTo>
                      <a:pt x="13703" y="363"/>
                      <a:pt x="13751" y="376"/>
                      <a:pt x="13799" y="388"/>
                    </a:cubicBezTo>
                    <a:cubicBezTo>
                      <a:pt x="13845" y="368"/>
                      <a:pt x="13891" y="348"/>
                      <a:pt x="13936" y="327"/>
                    </a:cubicBezTo>
                    <a:cubicBezTo>
                      <a:pt x="13980" y="320"/>
                      <a:pt x="14023" y="312"/>
                      <a:pt x="14066" y="304"/>
                    </a:cubicBezTo>
                    <a:cubicBezTo>
                      <a:pt x="14112" y="289"/>
                      <a:pt x="14158" y="274"/>
                      <a:pt x="14203" y="259"/>
                    </a:cubicBezTo>
                    <a:cubicBezTo>
                      <a:pt x="14244" y="264"/>
                      <a:pt x="14285" y="269"/>
                      <a:pt x="14325" y="274"/>
                    </a:cubicBezTo>
                    <a:cubicBezTo>
                      <a:pt x="14366" y="269"/>
                      <a:pt x="14407" y="264"/>
                      <a:pt x="14447" y="259"/>
                    </a:cubicBezTo>
                    <a:cubicBezTo>
                      <a:pt x="14488" y="254"/>
                      <a:pt x="14529" y="249"/>
                      <a:pt x="14569" y="243"/>
                    </a:cubicBezTo>
                    <a:cubicBezTo>
                      <a:pt x="14607" y="241"/>
                      <a:pt x="14645" y="239"/>
                      <a:pt x="14683" y="236"/>
                    </a:cubicBezTo>
                    <a:cubicBezTo>
                      <a:pt x="14721" y="239"/>
                      <a:pt x="14759" y="241"/>
                      <a:pt x="14797" y="243"/>
                    </a:cubicBezTo>
                    <a:cubicBezTo>
                      <a:pt x="14833" y="238"/>
                      <a:pt x="14869" y="233"/>
                      <a:pt x="14904" y="228"/>
                    </a:cubicBezTo>
                    <a:cubicBezTo>
                      <a:pt x="14940" y="223"/>
                      <a:pt x="14976" y="218"/>
                      <a:pt x="15011" y="213"/>
                    </a:cubicBezTo>
                    <a:cubicBezTo>
                      <a:pt x="15047" y="203"/>
                      <a:pt x="15082" y="193"/>
                      <a:pt x="15117" y="182"/>
                    </a:cubicBezTo>
                    <a:cubicBezTo>
                      <a:pt x="15150" y="185"/>
                      <a:pt x="15183" y="188"/>
                      <a:pt x="15216" y="190"/>
                    </a:cubicBezTo>
                    <a:cubicBezTo>
                      <a:pt x="15249" y="188"/>
                      <a:pt x="15282" y="185"/>
                      <a:pt x="15315" y="182"/>
                    </a:cubicBezTo>
                    <a:cubicBezTo>
                      <a:pt x="15346" y="231"/>
                      <a:pt x="15377" y="279"/>
                      <a:pt x="15407" y="327"/>
                    </a:cubicBezTo>
                    <a:cubicBezTo>
                      <a:pt x="15440" y="322"/>
                      <a:pt x="15473" y="317"/>
                      <a:pt x="15506" y="312"/>
                    </a:cubicBezTo>
                    <a:cubicBezTo>
                      <a:pt x="15537" y="315"/>
                      <a:pt x="15567" y="318"/>
                      <a:pt x="15597" y="320"/>
                    </a:cubicBezTo>
                    <a:cubicBezTo>
                      <a:pt x="15628" y="320"/>
                      <a:pt x="15659" y="320"/>
                      <a:pt x="15689" y="320"/>
                    </a:cubicBezTo>
                    <a:cubicBezTo>
                      <a:pt x="15717" y="310"/>
                      <a:pt x="15745" y="300"/>
                      <a:pt x="15773" y="289"/>
                    </a:cubicBezTo>
                    <a:cubicBezTo>
                      <a:pt x="15804" y="277"/>
                      <a:pt x="15834" y="264"/>
                      <a:pt x="15864" y="251"/>
                    </a:cubicBezTo>
                    <a:cubicBezTo>
                      <a:pt x="15892" y="256"/>
                      <a:pt x="15920" y="261"/>
                      <a:pt x="15948" y="266"/>
                    </a:cubicBezTo>
                    <a:cubicBezTo>
                      <a:pt x="15976" y="261"/>
                      <a:pt x="16004" y="256"/>
                      <a:pt x="16032" y="251"/>
                    </a:cubicBezTo>
                    <a:cubicBezTo>
                      <a:pt x="16058" y="244"/>
                      <a:pt x="16083" y="236"/>
                      <a:pt x="16108" y="228"/>
                    </a:cubicBezTo>
                    <a:cubicBezTo>
                      <a:pt x="16136" y="221"/>
                      <a:pt x="16164" y="213"/>
                      <a:pt x="16192" y="205"/>
                    </a:cubicBezTo>
                    <a:cubicBezTo>
                      <a:pt x="16218" y="216"/>
                      <a:pt x="16243" y="226"/>
                      <a:pt x="16268" y="236"/>
                    </a:cubicBezTo>
                    <a:cubicBezTo>
                      <a:pt x="16294" y="229"/>
                      <a:pt x="16319" y="221"/>
                      <a:pt x="16344" y="213"/>
                    </a:cubicBezTo>
                    <a:cubicBezTo>
                      <a:pt x="16370" y="211"/>
                      <a:pt x="16395" y="208"/>
                      <a:pt x="16420" y="205"/>
                    </a:cubicBezTo>
                    <a:cubicBezTo>
                      <a:pt x="16443" y="200"/>
                      <a:pt x="16466" y="195"/>
                      <a:pt x="16489" y="190"/>
                    </a:cubicBezTo>
                    <a:cubicBezTo>
                      <a:pt x="16515" y="188"/>
                      <a:pt x="16540" y="185"/>
                      <a:pt x="16565" y="182"/>
                    </a:cubicBezTo>
                    <a:cubicBezTo>
                      <a:pt x="16588" y="182"/>
                      <a:pt x="16611" y="182"/>
                      <a:pt x="16634" y="182"/>
                    </a:cubicBezTo>
                    <a:cubicBezTo>
                      <a:pt x="16660" y="175"/>
                      <a:pt x="16685" y="168"/>
                      <a:pt x="16710" y="160"/>
                    </a:cubicBezTo>
                    <a:cubicBezTo>
                      <a:pt x="16733" y="155"/>
                      <a:pt x="16756" y="150"/>
                      <a:pt x="16778" y="144"/>
                    </a:cubicBezTo>
                    <a:cubicBezTo>
                      <a:pt x="16799" y="147"/>
                      <a:pt x="16819" y="150"/>
                      <a:pt x="16839" y="152"/>
                    </a:cubicBezTo>
                    <a:cubicBezTo>
                      <a:pt x="16862" y="145"/>
                      <a:pt x="16885" y="137"/>
                      <a:pt x="16908" y="129"/>
                    </a:cubicBezTo>
                    <a:cubicBezTo>
                      <a:pt x="16931" y="127"/>
                      <a:pt x="16954" y="124"/>
                      <a:pt x="16977" y="121"/>
                    </a:cubicBezTo>
                    <a:cubicBezTo>
                      <a:pt x="16997" y="116"/>
                      <a:pt x="17018" y="111"/>
                      <a:pt x="17038" y="106"/>
                    </a:cubicBezTo>
                    <a:cubicBezTo>
                      <a:pt x="17061" y="109"/>
                      <a:pt x="17083" y="112"/>
                      <a:pt x="17106" y="114"/>
                    </a:cubicBezTo>
                    <a:cubicBezTo>
                      <a:pt x="17126" y="114"/>
                      <a:pt x="17147" y="114"/>
                      <a:pt x="17167" y="114"/>
                    </a:cubicBezTo>
                    <a:cubicBezTo>
                      <a:pt x="17187" y="109"/>
                      <a:pt x="17208" y="104"/>
                      <a:pt x="17228" y="99"/>
                    </a:cubicBezTo>
                    <a:cubicBezTo>
                      <a:pt x="17248" y="97"/>
                      <a:pt x="17269" y="94"/>
                      <a:pt x="17289" y="91"/>
                    </a:cubicBezTo>
                    <a:cubicBezTo>
                      <a:pt x="17309" y="99"/>
                      <a:pt x="17330" y="107"/>
                      <a:pt x="17350" y="114"/>
                    </a:cubicBezTo>
                    <a:cubicBezTo>
                      <a:pt x="17368" y="112"/>
                      <a:pt x="17385" y="109"/>
                      <a:pt x="17403" y="106"/>
                    </a:cubicBezTo>
                    <a:cubicBezTo>
                      <a:pt x="17423" y="101"/>
                      <a:pt x="17444" y="96"/>
                      <a:pt x="17464" y="91"/>
                    </a:cubicBezTo>
                    <a:cubicBezTo>
                      <a:pt x="17484" y="89"/>
                      <a:pt x="17505" y="86"/>
                      <a:pt x="17525" y="83"/>
                    </a:cubicBezTo>
                    <a:cubicBezTo>
                      <a:pt x="17543" y="89"/>
                      <a:pt x="17561" y="94"/>
                      <a:pt x="17579" y="99"/>
                    </a:cubicBezTo>
                    <a:cubicBezTo>
                      <a:pt x="17597" y="97"/>
                      <a:pt x="17614" y="94"/>
                      <a:pt x="17632" y="91"/>
                    </a:cubicBezTo>
                    <a:cubicBezTo>
                      <a:pt x="17652" y="86"/>
                      <a:pt x="17673" y="81"/>
                      <a:pt x="17693" y="76"/>
                    </a:cubicBezTo>
                    <a:cubicBezTo>
                      <a:pt x="17711" y="71"/>
                      <a:pt x="17728" y="66"/>
                      <a:pt x="17746" y="61"/>
                    </a:cubicBezTo>
                    <a:cubicBezTo>
                      <a:pt x="17764" y="71"/>
                      <a:pt x="17782" y="81"/>
                      <a:pt x="17800" y="91"/>
                    </a:cubicBezTo>
                    <a:cubicBezTo>
                      <a:pt x="17818" y="86"/>
                      <a:pt x="17835" y="81"/>
                      <a:pt x="17853" y="76"/>
                    </a:cubicBezTo>
                    <a:cubicBezTo>
                      <a:pt x="17871" y="69"/>
                      <a:pt x="17888" y="61"/>
                      <a:pt x="17906" y="53"/>
                    </a:cubicBezTo>
                    <a:cubicBezTo>
                      <a:pt x="17921" y="53"/>
                      <a:pt x="17937" y="53"/>
                      <a:pt x="17952" y="53"/>
                    </a:cubicBezTo>
                    <a:cubicBezTo>
                      <a:pt x="17970" y="56"/>
                      <a:pt x="17987" y="59"/>
                      <a:pt x="18005" y="61"/>
                    </a:cubicBezTo>
                    <a:cubicBezTo>
                      <a:pt x="18023" y="64"/>
                      <a:pt x="18041" y="66"/>
                      <a:pt x="18059" y="68"/>
                    </a:cubicBezTo>
                    <a:cubicBezTo>
                      <a:pt x="18074" y="63"/>
                      <a:pt x="18089" y="58"/>
                      <a:pt x="18104" y="53"/>
                    </a:cubicBezTo>
                    <a:cubicBezTo>
                      <a:pt x="18122" y="53"/>
                      <a:pt x="18140" y="53"/>
                      <a:pt x="18158" y="53"/>
                    </a:cubicBezTo>
                    <a:cubicBezTo>
                      <a:pt x="18173" y="96"/>
                      <a:pt x="18188" y="139"/>
                      <a:pt x="18203" y="182"/>
                    </a:cubicBezTo>
                    <a:cubicBezTo>
                      <a:pt x="18218" y="180"/>
                      <a:pt x="18234" y="178"/>
                      <a:pt x="18249" y="175"/>
                    </a:cubicBezTo>
                    <a:cubicBezTo>
                      <a:pt x="18264" y="170"/>
                      <a:pt x="18280" y="165"/>
                      <a:pt x="18295" y="160"/>
                    </a:cubicBezTo>
                    <a:cubicBezTo>
                      <a:pt x="18313" y="155"/>
                      <a:pt x="18330" y="150"/>
                      <a:pt x="18348" y="144"/>
                    </a:cubicBezTo>
                    <a:cubicBezTo>
                      <a:pt x="18363" y="152"/>
                      <a:pt x="18379" y="160"/>
                      <a:pt x="18394" y="167"/>
                    </a:cubicBezTo>
                    <a:cubicBezTo>
                      <a:pt x="18409" y="162"/>
                      <a:pt x="18425" y="157"/>
                      <a:pt x="18440" y="152"/>
                    </a:cubicBezTo>
                    <a:cubicBezTo>
                      <a:pt x="18455" y="152"/>
                      <a:pt x="18470" y="152"/>
                      <a:pt x="18485" y="152"/>
                    </a:cubicBezTo>
                    <a:cubicBezTo>
                      <a:pt x="18498" y="145"/>
                      <a:pt x="18510" y="137"/>
                      <a:pt x="18523" y="129"/>
                    </a:cubicBezTo>
                    <a:cubicBezTo>
                      <a:pt x="18538" y="134"/>
                      <a:pt x="18554" y="139"/>
                      <a:pt x="18569" y="144"/>
                    </a:cubicBezTo>
                    <a:cubicBezTo>
                      <a:pt x="18584" y="142"/>
                      <a:pt x="18600" y="140"/>
                      <a:pt x="18615" y="137"/>
                    </a:cubicBezTo>
                    <a:cubicBezTo>
                      <a:pt x="18630" y="137"/>
                      <a:pt x="18646" y="137"/>
                      <a:pt x="18661" y="137"/>
                    </a:cubicBezTo>
                    <a:cubicBezTo>
                      <a:pt x="18674" y="122"/>
                      <a:pt x="18686" y="107"/>
                      <a:pt x="18699" y="91"/>
                    </a:cubicBezTo>
                    <a:cubicBezTo>
                      <a:pt x="18714" y="104"/>
                      <a:pt x="18729" y="117"/>
                      <a:pt x="18744" y="129"/>
                    </a:cubicBezTo>
                    <a:cubicBezTo>
                      <a:pt x="18757" y="127"/>
                      <a:pt x="18770" y="124"/>
                      <a:pt x="18783" y="121"/>
                    </a:cubicBezTo>
                    <a:cubicBezTo>
                      <a:pt x="18798" y="121"/>
                      <a:pt x="18813" y="121"/>
                      <a:pt x="18828" y="121"/>
                    </a:cubicBezTo>
                    <a:cubicBezTo>
                      <a:pt x="18841" y="114"/>
                      <a:pt x="18853" y="107"/>
                      <a:pt x="18866" y="99"/>
                    </a:cubicBezTo>
                    <a:cubicBezTo>
                      <a:pt x="18881" y="104"/>
                      <a:pt x="18897" y="109"/>
                      <a:pt x="18912" y="114"/>
                    </a:cubicBezTo>
                    <a:cubicBezTo>
                      <a:pt x="18925" y="114"/>
                      <a:pt x="18937" y="114"/>
                      <a:pt x="18950" y="114"/>
                    </a:cubicBezTo>
                    <a:cubicBezTo>
                      <a:pt x="18963" y="104"/>
                      <a:pt x="18975" y="94"/>
                      <a:pt x="18988" y="83"/>
                    </a:cubicBezTo>
                    <a:cubicBezTo>
                      <a:pt x="19001" y="76"/>
                      <a:pt x="19013" y="69"/>
                      <a:pt x="19026" y="61"/>
                    </a:cubicBezTo>
                    <a:cubicBezTo>
                      <a:pt x="19039" y="69"/>
                      <a:pt x="19051" y="76"/>
                      <a:pt x="19064" y="83"/>
                    </a:cubicBezTo>
                    <a:cubicBezTo>
                      <a:pt x="19079" y="83"/>
                      <a:pt x="19095" y="83"/>
                      <a:pt x="19110" y="83"/>
                    </a:cubicBezTo>
                    <a:cubicBezTo>
                      <a:pt x="19123" y="78"/>
                      <a:pt x="19135" y="73"/>
                      <a:pt x="19148" y="68"/>
                    </a:cubicBezTo>
                    <a:cubicBezTo>
                      <a:pt x="19161" y="63"/>
                      <a:pt x="19173" y="58"/>
                      <a:pt x="19186" y="53"/>
                    </a:cubicBezTo>
                    <a:cubicBezTo>
                      <a:pt x="19199" y="63"/>
                      <a:pt x="19212" y="73"/>
                      <a:pt x="19225" y="83"/>
                    </a:cubicBezTo>
                    <a:cubicBezTo>
                      <a:pt x="19238" y="86"/>
                      <a:pt x="19250" y="89"/>
                      <a:pt x="19263" y="91"/>
                    </a:cubicBezTo>
                    <a:cubicBezTo>
                      <a:pt x="19273" y="91"/>
                      <a:pt x="19283" y="91"/>
                      <a:pt x="19293" y="91"/>
                    </a:cubicBezTo>
                    <a:cubicBezTo>
                      <a:pt x="19306" y="68"/>
                      <a:pt x="19318" y="45"/>
                      <a:pt x="19331" y="22"/>
                    </a:cubicBezTo>
                    <a:cubicBezTo>
                      <a:pt x="19344" y="40"/>
                      <a:pt x="19356" y="58"/>
                      <a:pt x="19369" y="76"/>
                    </a:cubicBezTo>
                    <a:cubicBezTo>
                      <a:pt x="19382" y="79"/>
                      <a:pt x="19394" y="81"/>
                      <a:pt x="19407" y="83"/>
                    </a:cubicBezTo>
                    <a:cubicBezTo>
                      <a:pt x="19417" y="83"/>
                      <a:pt x="19428" y="83"/>
                      <a:pt x="19438" y="83"/>
                    </a:cubicBezTo>
                    <a:cubicBezTo>
                      <a:pt x="19451" y="68"/>
                      <a:pt x="19463" y="53"/>
                      <a:pt x="19476" y="38"/>
                    </a:cubicBezTo>
                    <a:cubicBezTo>
                      <a:pt x="19489" y="56"/>
                      <a:pt x="19501" y="74"/>
                      <a:pt x="19514" y="91"/>
                    </a:cubicBezTo>
                    <a:cubicBezTo>
                      <a:pt x="19524" y="94"/>
                      <a:pt x="19535" y="97"/>
                      <a:pt x="19545" y="99"/>
                    </a:cubicBezTo>
                    <a:cubicBezTo>
                      <a:pt x="19558" y="94"/>
                      <a:pt x="19570" y="89"/>
                      <a:pt x="19583" y="83"/>
                    </a:cubicBezTo>
                    <a:cubicBezTo>
                      <a:pt x="19593" y="61"/>
                      <a:pt x="19603" y="38"/>
                      <a:pt x="19613" y="15"/>
                    </a:cubicBezTo>
                    <a:cubicBezTo>
                      <a:pt x="19626" y="31"/>
                      <a:pt x="19638" y="46"/>
                      <a:pt x="19651" y="61"/>
                    </a:cubicBezTo>
                    <a:cubicBezTo>
                      <a:pt x="19661" y="61"/>
                      <a:pt x="19672" y="61"/>
                      <a:pt x="19682" y="61"/>
                    </a:cubicBezTo>
                    <a:cubicBezTo>
                      <a:pt x="19695" y="59"/>
                      <a:pt x="19707" y="56"/>
                      <a:pt x="19720" y="53"/>
                    </a:cubicBezTo>
                    <a:cubicBezTo>
                      <a:pt x="19730" y="36"/>
                      <a:pt x="19740" y="18"/>
                      <a:pt x="19750" y="0"/>
                    </a:cubicBezTo>
                    <a:cubicBezTo>
                      <a:pt x="19760" y="18"/>
                      <a:pt x="19771" y="36"/>
                      <a:pt x="19781" y="53"/>
                    </a:cubicBezTo>
                    <a:cubicBezTo>
                      <a:pt x="19794" y="56"/>
                      <a:pt x="19806" y="59"/>
                      <a:pt x="19819" y="61"/>
                    </a:cubicBezTo>
                    <a:cubicBezTo>
                      <a:pt x="19829" y="79"/>
                      <a:pt x="19839" y="97"/>
                      <a:pt x="19849" y="114"/>
                    </a:cubicBezTo>
                    <a:cubicBezTo>
                      <a:pt x="19859" y="99"/>
                      <a:pt x="19870" y="84"/>
                      <a:pt x="19880" y="68"/>
                    </a:cubicBezTo>
                  </a:path>
                </a:pathLst>
              </a:custGeom>
              <a:ln w="34200" cap="rnd">
                <a:solidFill>
                  <a:srgbClr val="008C48"/>
                </a:solidFill>
                <a:round/>
              </a:ln>
            </p:spPr>
            <p:txBody>
              <a:bodyPr/>
              <a:lstStyle/>
              <a:p>
                <a:endParaRPr lang="en-US" dirty="0"/>
              </a:p>
            </p:txBody>
          </p:sp>
        </p:grpSp>
        <p:sp>
          <p:nvSpPr>
            <p:cNvPr id="80" name="TextBox 79"/>
            <p:cNvSpPr txBox="1"/>
            <p:nvPr/>
          </p:nvSpPr>
          <p:spPr>
            <a:xfrm>
              <a:off x="4242435" y="1356173"/>
              <a:ext cx="1024639" cy="369332"/>
            </a:xfrm>
            <a:prstGeom prst="rect">
              <a:avLst/>
            </a:prstGeom>
            <a:noFill/>
            <a:ln>
              <a:noFill/>
            </a:ln>
          </p:spPr>
          <p:txBody>
            <a:bodyPr wrap="none" rtlCol="0" anchor="ctr">
              <a:spAutoFit/>
            </a:bodyPr>
            <a:lstStyle/>
            <a:p>
              <a:pPr algn="ctr"/>
              <a:r>
                <a:rPr lang="en-US" sz="1800" dirty="0">
                  <a:latin typeface="Times" charset="0"/>
                  <a:ea typeface="Times" charset="0"/>
                  <a:cs typeface="Times" charset="0"/>
                </a:rPr>
                <a:t>4</a:t>
              </a:r>
              <a:r>
                <a:rPr lang="en-US" sz="1800" dirty="0" smtClean="0">
                  <a:latin typeface="Times" charset="0"/>
                  <a:ea typeface="Times" charset="0"/>
                  <a:cs typeface="Times" charset="0"/>
                </a:rPr>
                <a:t>th order</a:t>
              </a:r>
              <a:endParaRPr lang="en-US" sz="1800" baseline="30000" dirty="0">
                <a:latin typeface="Times" charset="0"/>
                <a:ea typeface="Times" charset="0"/>
                <a:cs typeface="Times" charset="0"/>
              </a:endParaRPr>
            </a:p>
          </p:txBody>
        </p:sp>
      </p:grpSp>
    </p:spTree>
    <p:extLst>
      <p:ext uri="{BB962C8B-B14F-4D97-AF65-F5344CB8AC3E}">
        <p14:creationId xmlns:p14="http://schemas.microsoft.com/office/powerpoint/2010/main" val="9391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eeform 27"/>
          <p:cNvSpPr/>
          <p:nvPr/>
        </p:nvSpPr>
        <p:spPr>
          <a:xfrm>
            <a:off x="2437052" y="3144704"/>
            <a:ext cx="327" cy="2514600"/>
          </a:xfrm>
          <a:custGeom>
            <a:avLst/>
            <a:gdLst/>
            <a:ahLst/>
            <a:cxnLst/>
            <a:rect l="0" t="0" r="r" b="b"/>
            <a:pathLst>
              <a:path w="1" h="2417">
                <a:moveTo>
                  <a:pt x="0" y="2416"/>
                </a:moveTo>
                <a:cubicBezTo>
                  <a:pt x="0" y="1611"/>
                  <a:pt x="0" y="806"/>
                  <a:pt x="0" y="0"/>
                </a:cubicBezTo>
              </a:path>
            </a:pathLst>
          </a:custGeom>
          <a:ln w="10800">
            <a:solidFill>
              <a:srgbClr val="B0B0B0"/>
            </a:solidFill>
            <a:round/>
          </a:ln>
        </p:spPr>
        <p:txBody>
          <a:bodyPr/>
          <a:lstStyle/>
          <a:p>
            <a:endParaRPr lang="en-US" dirty="0"/>
          </a:p>
        </p:txBody>
      </p:sp>
      <p:sp>
        <p:nvSpPr>
          <p:cNvPr id="184" name="Freeform 27"/>
          <p:cNvSpPr/>
          <p:nvPr/>
        </p:nvSpPr>
        <p:spPr>
          <a:xfrm>
            <a:off x="3362498" y="3144704"/>
            <a:ext cx="327" cy="2514600"/>
          </a:xfrm>
          <a:custGeom>
            <a:avLst/>
            <a:gdLst/>
            <a:ahLst/>
            <a:cxnLst/>
            <a:rect l="0" t="0" r="r" b="b"/>
            <a:pathLst>
              <a:path w="1" h="2417">
                <a:moveTo>
                  <a:pt x="0" y="2416"/>
                </a:moveTo>
                <a:cubicBezTo>
                  <a:pt x="0" y="1611"/>
                  <a:pt x="0" y="806"/>
                  <a:pt x="0" y="0"/>
                </a:cubicBezTo>
              </a:path>
            </a:pathLst>
          </a:custGeom>
          <a:ln w="10800">
            <a:solidFill>
              <a:srgbClr val="B0B0B0"/>
            </a:solidFill>
            <a:round/>
          </a:ln>
        </p:spPr>
        <p:txBody>
          <a:bodyPr/>
          <a:lstStyle/>
          <a:p>
            <a:endParaRPr lang="en-US" dirty="0"/>
          </a:p>
        </p:txBody>
      </p:sp>
      <p:sp>
        <p:nvSpPr>
          <p:cNvPr id="185" name="Freeform 4"/>
          <p:cNvSpPr/>
          <p:nvPr/>
        </p:nvSpPr>
        <p:spPr>
          <a:xfrm>
            <a:off x="1508667" y="4540117"/>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86" name="Freeform 4"/>
          <p:cNvSpPr/>
          <p:nvPr/>
        </p:nvSpPr>
        <p:spPr>
          <a:xfrm>
            <a:off x="1508667" y="4089803"/>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87" name="Freeform 4"/>
          <p:cNvSpPr/>
          <p:nvPr/>
        </p:nvSpPr>
        <p:spPr>
          <a:xfrm>
            <a:off x="1508667" y="3639816"/>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88" name="Freeform 4"/>
          <p:cNvSpPr/>
          <p:nvPr/>
        </p:nvSpPr>
        <p:spPr>
          <a:xfrm>
            <a:off x="1508667" y="3189502"/>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189" name="Freeform 17"/>
          <p:cNvSpPr/>
          <p:nvPr/>
        </p:nvSpPr>
        <p:spPr>
          <a:xfrm>
            <a:off x="5230199" y="2291159"/>
            <a:ext cx="2770632" cy="327"/>
          </a:xfrm>
          <a:custGeom>
            <a:avLst/>
            <a:gdLst/>
            <a:ahLst/>
            <a:cxnLst/>
            <a:rect l="0" t="0" r="r" b="b"/>
            <a:pathLst>
              <a:path w="13251" h="1">
                <a:moveTo>
                  <a:pt x="0" y="0"/>
                </a:moveTo>
                <a:cubicBezTo>
                  <a:pt x="4416" y="0"/>
                  <a:pt x="8833" y="0"/>
                  <a:pt x="13250" y="0"/>
                </a:cubicBezTo>
              </a:path>
            </a:pathLst>
          </a:custGeom>
          <a:ln w="10800">
            <a:solidFill>
              <a:srgbClr val="B0B0B0"/>
            </a:solidFill>
            <a:round/>
          </a:ln>
        </p:spPr>
      </p:sp>
      <p:sp>
        <p:nvSpPr>
          <p:cNvPr id="190" name="Freeform 17"/>
          <p:cNvSpPr/>
          <p:nvPr/>
        </p:nvSpPr>
        <p:spPr>
          <a:xfrm>
            <a:off x="5230199" y="2741473"/>
            <a:ext cx="2770632" cy="327"/>
          </a:xfrm>
          <a:custGeom>
            <a:avLst/>
            <a:gdLst/>
            <a:ahLst/>
            <a:cxnLst/>
            <a:rect l="0" t="0" r="r" b="b"/>
            <a:pathLst>
              <a:path w="13251" h="1">
                <a:moveTo>
                  <a:pt x="0" y="0"/>
                </a:moveTo>
                <a:cubicBezTo>
                  <a:pt x="4416" y="0"/>
                  <a:pt x="8833" y="0"/>
                  <a:pt x="13250" y="0"/>
                </a:cubicBezTo>
              </a:path>
            </a:pathLst>
          </a:custGeom>
          <a:ln w="10800">
            <a:solidFill>
              <a:srgbClr val="B0B0B0"/>
            </a:solidFill>
            <a:round/>
          </a:ln>
        </p:spPr>
      </p:sp>
      <p:sp>
        <p:nvSpPr>
          <p:cNvPr id="191" name="Freeform 27"/>
          <p:cNvSpPr/>
          <p:nvPr/>
        </p:nvSpPr>
        <p:spPr>
          <a:xfrm>
            <a:off x="4290556" y="3144704"/>
            <a:ext cx="327" cy="2514600"/>
          </a:xfrm>
          <a:custGeom>
            <a:avLst/>
            <a:gdLst/>
            <a:ahLst/>
            <a:cxnLst/>
            <a:rect l="0" t="0" r="r" b="b"/>
            <a:pathLst>
              <a:path w="1" h="2417">
                <a:moveTo>
                  <a:pt x="0" y="2416"/>
                </a:moveTo>
                <a:cubicBezTo>
                  <a:pt x="0" y="1611"/>
                  <a:pt x="0" y="806"/>
                  <a:pt x="0" y="0"/>
                </a:cubicBezTo>
              </a:path>
            </a:pathLst>
          </a:custGeom>
          <a:ln w="10800">
            <a:solidFill>
              <a:srgbClr val="B0B0B0"/>
            </a:solidFill>
            <a:round/>
          </a:ln>
        </p:spPr>
        <p:txBody>
          <a:bodyPr/>
          <a:lstStyle/>
          <a:p>
            <a:endParaRPr lang="en-US" dirty="0"/>
          </a:p>
        </p:txBody>
      </p:sp>
      <p:sp>
        <p:nvSpPr>
          <p:cNvPr id="192" name="Freeform 41"/>
          <p:cNvSpPr/>
          <p:nvPr/>
        </p:nvSpPr>
        <p:spPr>
          <a:xfrm>
            <a:off x="4290556" y="1840846"/>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698" name="Freeform 2"/>
          <p:cNvSpPr/>
          <p:nvPr/>
        </p:nvSpPr>
        <p:spPr>
          <a:xfrm>
            <a:off x="1508667" y="5441072"/>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700" name="Freeform 4"/>
          <p:cNvSpPr/>
          <p:nvPr/>
        </p:nvSpPr>
        <p:spPr>
          <a:xfrm>
            <a:off x="1508667" y="4990758"/>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715" name="Freeform 19"/>
          <p:cNvSpPr/>
          <p:nvPr/>
        </p:nvSpPr>
        <p:spPr>
          <a:xfrm>
            <a:off x="1508667" y="2741473"/>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719" name="Freeform 23"/>
          <p:cNvSpPr/>
          <p:nvPr/>
        </p:nvSpPr>
        <p:spPr>
          <a:xfrm>
            <a:off x="1508667" y="2291159"/>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723" name="Freeform 27"/>
          <p:cNvSpPr/>
          <p:nvPr/>
        </p:nvSpPr>
        <p:spPr>
          <a:xfrm>
            <a:off x="1508667" y="1840845"/>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731" name="Freeform 35"/>
          <p:cNvSpPr/>
          <p:nvPr/>
        </p:nvSpPr>
        <p:spPr>
          <a:xfrm>
            <a:off x="2437052" y="1840846"/>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737" name="Freeform 41"/>
          <p:cNvSpPr/>
          <p:nvPr/>
        </p:nvSpPr>
        <p:spPr>
          <a:xfrm>
            <a:off x="3362498" y="1840846"/>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747" name="Freeform 51"/>
          <p:cNvSpPr/>
          <p:nvPr/>
        </p:nvSpPr>
        <p:spPr>
          <a:xfrm>
            <a:off x="5218615"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753" name="Freeform 57"/>
          <p:cNvSpPr/>
          <p:nvPr/>
        </p:nvSpPr>
        <p:spPr>
          <a:xfrm>
            <a:off x="6146673"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759" name="Freeform 63"/>
          <p:cNvSpPr/>
          <p:nvPr/>
        </p:nvSpPr>
        <p:spPr>
          <a:xfrm>
            <a:off x="7072446"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765" name="Freeform 69"/>
          <p:cNvSpPr/>
          <p:nvPr/>
        </p:nvSpPr>
        <p:spPr>
          <a:xfrm>
            <a:off x="8000504"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grpSp>
        <p:nvGrpSpPr>
          <p:cNvPr id="3" name="Group 2"/>
          <p:cNvGrpSpPr/>
          <p:nvPr/>
        </p:nvGrpSpPr>
        <p:grpSpPr>
          <a:xfrm>
            <a:off x="1065762" y="1664343"/>
            <a:ext cx="7296380" cy="4416730"/>
            <a:chOff x="1065762" y="1903336"/>
            <a:chExt cx="7296380" cy="4416730"/>
          </a:xfrm>
        </p:grpSpPr>
        <p:grpSp>
          <p:nvGrpSpPr>
            <p:cNvPr id="204" name="Group 203"/>
            <p:cNvGrpSpPr/>
            <p:nvPr/>
          </p:nvGrpSpPr>
          <p:grpSpPr>
            <a:xfrm>
              <a:off x="1262446" y="5950734"/>
              <a:ext cx="7099696" cy="369332"/>
              <a:chOff x="1262446" y="5950734"/>
              <a:chExt cx="7099696" cy="369332"/>
            </a:xfrm>
          </p:grpSpPr>
          <p:sp>
            <p:nvSpPr>
              <p:cNvPr id="205" name="TextBox 204"/>
              <p:cNvSpPr txBox="1"/>
              <p:nvPr/>
            </p:nvSpPr>
            <p:spPr>
              <a:xfrm>
                <a:off x="1262446" y="5950734"/>
                <a:ext cx="492443"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64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206" name="TextBox 205"/>
              <p:cNvSpPr txBox="1"/>
              <p:nvPr/>
            </p:nvSpPr>
            <p:spPr>
              <a:xfrm>
                <a:off x="7638867"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8192</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207" name="TextBox 206"/>
              <p:cNvSpPr txBox="1"/>
              <p:nvPr/>
            </p:nvSpPr>
            <p:spPr>
              <a:xfrm>
                <a:off x="2115655"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128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208" name="TextBox 207"/>
              <p:cNvSpPr txBox="1"/>
              <p:nvPr/>
            </p:nvSpPr>
            <p:spPr>
              <a:xfrm>
                <a:off x="3026572"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256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209" name="TextBox 208"/>
              <p:cNvSpPr txBox="1"/>
              <p:nvPr/>
            </p:nvSpPr>
            <p:spPr>
              <a:xfrm>
                <a:off x="3937489"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512</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210" name="TextBox 209"/>
              <p:cNvSpPr txBox="1"/>
              <p:nvPr/>
            </p:nvSpPr>
            <p:spPr>
              <a:xfrm>
                <a:off x="4790698"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1024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211" name="TextBox 210"/>
              <p:cNvSpPr txBox="1"/>
              <p:nvPr/>
            </p:nvSpPr>
            <p:spPr>
              <a:xfrm>
                <a:off x="5701615"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2048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212" name="TextBox 211"/>
              <p:cNvSpPr txBox="1"/>
              <p:nvPr/>
            </p:nvSpPr>
            <p:spPr>
              <a:xfrm>
                <a:off x="6612532"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4096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grpSp>
        <p:grpSp>
          <p:nvGrpSpPr>
            <p:cNvPr id="2" name="Group 1"/>
            <p:cNvGrpSpPr/>
            <p:nvPr/>
          </p:nvGrpSpPr>
          <p:grpSpPr>
            <a:xfrm>
              <a:off x="1065762" y="1903336"/>
              <a:ext cx="443232" cy="4001070"/>
              <a:chOff x="1065762" y="1903336"/>
              <a:chExt cx="443232" cy="4001070"/>
            </a:xfrm>
          </p:grpSpPr>
          <p:sp>
            <p:nvSpPr>
              <p:cNvPr id="726" name="Freeform 30"/>
              <p:cNvSpPr/>
              <p:nvPr/>
            </p:nvSpPr>
            <p:spPr>
              <a:xfrm>
                <a:off x="1508667" y="2079839"/>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219" name="TextBox 218"/>
              <p:cNvSpPr txBox="1"/>
              <p:nvPr/>
            </p:nvSpPr>
            <p:spPr>
              <a:xfrm>
                <a:off x="1065762" y="1903336"/>
                <a:ext cx="41549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17</a:t>
                </a:r>
                <a:endParaRPr lang="en-US" sz="1800" dirty="0">
                  <a:latin typeface="Times" charset="0"/>
                  <a:ea typeface="Times" charset="0"/>
                  <a:cs typeface="Times" charset="0"/>
                </a:endParaRPr>
              </a:p>
            </p:txBody>
          </p:sp>
          <p:sp>
            <p:nvSpPr>
              <p:cNvPr id="220" name="TextBox 219"/>
              <p:cNvSpPr txBox="1"/>
              <p:nvPr/>
            </p:nvSpPr>
            <p:spPr>
              <a:xfrm>
                <a:off x="1123470" y="5501242"/>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a:t>
                </a:r>
                <a:endParaRPr lang="en-US" sz="1800" dirty="0">
                  <a:latin typeface="Times" charset="0"/>
                  <a:ea typeface="Times" charset="0"/>
                  <a:cs typeface="Times" charset="0"/>
                </a:endParaRPr>
              </a:p>
            </p:txBody>
          </p:sp>
          <p:sp>
            <p:nvSpPr>
              <p:cNvPr id="221" name="TextBox 220"/>
              <p:cNvSpPr txBox="1"/>
              <p:nvPr/>
            </p:nvSpPr>
            <p:spPr>
              <a:xfrm>
                <a:off x="1123470" y="5051502"/>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3</a:t>
                </a:r>
                <a:endParaRPr lang="en-US" sz="1800" dirty="0">
                  <a:latin typeface="Times" charset="0"/>
                  <a:ea typeface="Times" charset="0"/>
                  <a:cs typeface="Times" charset="0"/>
                </a:endParaRPr>
              </a:p>
            </p:txBody>
          </p:sp>
          <p:sp>
            <p:nvSpPr>
              <p:cNvPr id="222" name="TextBox 221"/>
              <p:cNvSpPr txBox="1"/>
              <p:nvPr/>
            </p:nvSpPr>
            <p:spPr>
              <a:xfrm>
                <a:off x="1065762" y="2353074"/>
                <a:ext cx="41549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15</a:t>
                </a:r>
                <a:endParaRPr lang="en-US" sz="1800" dirty="0">
                  <a:latin typeface="Times" charset="0"/>
                  <a:ea typeface="Times" charset="0"/>
                  <a:cs typeface="Times" charset="0"/>
                </a:endParaRPr>
              </a:p>
            </p:txBody>
          </p:sp>
          <p:sp>
            <p:nvSpPr>
              <p:cNvPr id="223" name="TextBox 222"/>
              <p:cNvSpPr txBox="1"/>
              <p:nvPr/>
            </p:nvSpPr>
            <p:spPr>
              <a:xfrm>
                <a:off x="1065762" y="2802812"/>
                <a:ext cx="41549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13</a:t>
                </a:r>
                <a:endParaRPr lang="en-US" sz="1800" dirty="0">
                  <a:latin typeface="Times" charset="0"/>
                  <a:ea typeface="Times" charset="0"/>
                  <a:cs typeface="Times" charset="0"/>
                </a:endParaRPr>
              </a:p>
            </p:txBody>
          </p:sp>
          <p:sp>
            <p:nvSpPr>
              <p:cNvPr id="224" name="TextBox 223"/>
              <p:cNvSpPr txBox="1"/>
              <p:nvPr/>
            </p:nvSpPr>
            <p:spPr>
              <a:xfrm>
                <a:off x="1069930" y="3252550"/>
                <a:ext cx="407163"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11</a:t>
                </a:r>
                <a:endParaRPr lang="en-US" sz="1800" dirty="0">
                  <a:latin typeface="Times" charset="0"/>
                  <a:ea typeface="Times" charset="0"/>
                  <a:cs typeface="Times" charset="0"/>
                </a:endParaRPr>
              </a:p>
            </p:txBody>
          </p:sp>
          <p:sp>
            <p:nvSpPr>
              <p:cNvPr id="225" name="TextBox 224"/>
              <p:cNvSpPr txBox="1"/>
              <p:nvPr/>
            </p:nvSpPr>
            <p:spPr>
              <a:xfrm>
                <a:off x="1123470" y="3702288"/>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9</a:t>
                </a:r>
                <a:endParaRPr lang="en-US" sz="1800" dirty="0">
                  <a:latin typeface="Times" charset="0"/>
                  <a:ea typeface="Times" charset="0"/>
                  <a:cs typeface="Times" charset="0"/>
                </a:endParaRPr>
              </a:p>
            </p:txBody>
          </p:sp>
          <p:sp>
            <p:nvSpPr>
              <p:cNvPr id="226" name="TextBox 225"/>
              <p:cNvSpPr txBox="1"/>
              <p:nvPr/>
            </p:nvSpPr>
            <p:spPr>
              <a:xfrm>
                <a:off x="1123470" y="4152026"/>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7</a:t>
                </a:r>
                <a:endParaRPr lang="en-US" sz="1800" dirty="0">
                  <a:latin typeface="Times" charset="0"/>
                  <a:ea typeface="Times" charset="0"/>
                  <a:cs typeface="Times" charset="0"/>
                </a:endParaRPr>
              </a:p>
            </p:txBody>
          </p:sp>
          <p:sp>
            <p:nvSpPr>
              <p:cNvPr id="227" name="TextBox 226"/>
              <p:cNvSpPr txBox="1"/>
              <p:nvPr/>
            </p:nvSpPr>
            <p:spPr>
              <a:xfrm>
                <a:off x="1123470" y="4601764"/>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a:t>
                </a:r>
                <a:endParaRPr lang="en-US" sz="1800" dirty="0">
                  <a:latin typeface="Times" charset="0"/>
                  <a:ea typeface="Times" charset="0"/>
                  <a:cs typeface="Times" charset="0"/>
                </a:endParaRPr>
              </a:p>
            </p:txBody>
          </p:sp>
        </p:grpSp>
      </p:grpSp>
      <p:sp>
        <p:nvSpPr>
          <p:cNvPr id="230" name="TextBox 229"/>
          <p:cNvSpPr txBox="1"/>
          <p:nvPr/>
        </p:nvSpPr>
        <p:spPr>
          <a:xfrm>
            <a:off x="3788057" y="6010904"/>
            <a:ext cx="1851790"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Input size (pixels)</a:t>
            </a:r>
            <a:endParaRPr lang="en-US" sz="1800" baseline="30000" dirty="0">
              <a:latin typeface="Times" charset="0"/>
              <a:ea typeface="Times" charset="0"/>
              <a:cs typeface="Times" charset="0"/>
            </a:endParaRPr>
          </a:p>
        </p:txBody>
      </p:sp>
      <p:sp>
        <p:nvSpPr>
          <p:cNvPr id="233" name="TextBox 232"/>
          <p:cNvSpPr txBox="1"/>
          <p:nvPr/>
        </p:nvSpPr>
        <p:spPr>
          <a:xfrm rot="16200000">
            <a:off x="-75560" y="3568463"/>
            <a:ext cx="199926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Throughput (</a:t>
            </a:r>
            <a:r>
              <a:rPr lang="en-US" sz="1800" dirty="0" err="1" smtClean="0">
                <a:latin typeface="Times" charset="0"/>
                <a:ea typeface="Times" charset="0"/>
                <a:cs typeface="Times" charset="0"/>
              </a:rPr>
              <a:t>GiP</a:t>
            </a:r>
            <a:r>
              <a:rPr lang="en-US" sz="1800" dirty="0" smtClean="0">
                <a:latin typeface="Times" charset="0"/>
                <a:ea typeface="Times" charset="0"/>
                <a:cs typeface="Times" charset="0"/>
              </a:rPr>
              <a:t>/s)</a:t>
            </a:r>
            <a:endParaRPr lang="en-US" sz="1800" baseline="30000" dirty="0">
              <a:latin typeface="Times" charset="0"/>
              <a:ea typeface="Times" charset="0"/>
              <a:cs typeface="Times" charset="0"/>
            </a:endParaRPr>
          </a:p>
        </p:txBody>
      </p:sp>
      <p:sp>
        <p:nvSpPr>
          <p:cNvPr id="103" name="Rectangle 102"/>
          <p:cNvSpPr/>
          <p:nvPr/>
        </p:nvSpPr>
        <p:spPr>
          <a:xfrm>
            <a:off x="1504499" y="1840845"/>
            <a:ext cx="6496005" cy="382456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Performance on Pascal (GP102)</a:t>
            </a:r>
            <a:endParaRPr lang="en-US" dirty="0"/>
          </a:p>
        </p:txBody>
      </p:sp>
      <p:grpSp>
        <p:nvGrpSpPr>
          <p:cNvPr id="76" name="Group 75"/>
          <p:cNvGrpSpPr/>
          <p:nvPr/>
        </p:nvGrpSpPr>
        <p:grpSpPr>
          <a:xfrm>
            <a:off x="1896936" y="2027644"/>
            <a:ext cx="3314159" cy="1075172"/>
            <a:chOff x="1896936" y="2027644"/>
            <a:chExt cx="3314159" cy="1075172"/>
          </a:xfrm>
        </p:grpSpPr>
        <p:grpSp>
          <p:nvGrpSpPr>
            <p:cNvPr id="77" name="Group 76"/>
            <p:cNvGrpSpPr/>
            <p:nvPr/>
          </p:nvGrpSpPr>
          <p:grpSpPr>
            <a:xfrm>
              <a:off x="1896936" y="2027644"/>
              <a:ext cx="3314159" cy="369332"/>
              <a:chOff x="1896936" y="2733484"/>
              <a:chExt cx="3314159" cy="369332"/>
            </a:xfrm>
          </p:grpSpPr>
          <p:sp>
            <p:nvSpPr>
              <p:cNvPr id="84" name="TextBox 83"/>
              <p:cNvSpPr txBox="1"/>
              <p:nvPr/>
            </p:nvSpPr>
            <p:spPr>
              <a:xfrm>
                <a:off x="2326972" y="2733484"/>
                <a:ext cx="2884123"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overlap causal and anticausal</a:t>
                </a:r>
                <a:endParaRPr lang="en-US" sz="1800" baseline="-25000" dirty="0">
                  <a:latin typeface="Times" charset="0"/>
                  <a:ea typeface="Times" charset="0"/>
                  <a:cs typeface="Times" charset="0"/>
                </a:endParaRPr>
              </a:p>
            </p:txBody>
          </p:sp>
          <p:sp>
            <p:nvSpPr>
              <p:cNvPr id="85" name="Freeform 158"/>
              <p:cNvSpPr/>
              <p:nvPr/>
            </p:nvSpPr>
            <p:spPr>
              <a:xfrm>
                <a:off x="1896936" y="2927050"/>
                <a:ext cx="403291" cy="327"/>
              </a:xfrm>
              <a:custGeom>
                <a:avLst/>
                <a:gdLst/>
                <a:ahLst/>
                <a:cxnLst/>
                <a:rect l="0" t="0" r="r" b="b"/>
                <a:pathLst>
                  <a:path w="1235" h="1">
                    <a:moveTo>
                      <a:pt x="0" y="0"/>
                    </a:moveTo>
                    <a:cubicBezTo>
                      <a:pt x="411" y="0"/>
                      <a:pt x="822" y="0"/>
                      <a:pt x="1234" y="0"/>
                    </a:cubicBezTo>
                  </a:path>
                </a:pathLst>
              </a:custGeom>
              <a:grpFill/>
              <a:ln w="34200" cap="rnd">
                <a:solidFill>
                  <a:srgbClr val="EE2E2F"/>
                </a:solidFill>
                <a:round/>
              </a:ln>
            </p:spPr>
          </p:sp>
        </p:grpSp>
        <p:grpSp>
          <p:nvGrpSpPr>
            <p:cNvPr id="78" name="Group 77"/>
            <p:cNvGrpSpPr/>
            <p:nvPr/>
          </p:nvGrpSpPr>
          <p:grpSpPr>
            <a:xfrm>
              <a:off x="1896936" y="2380564"/>
              <a:ext cx="3228958" cy="369332"/>
              <a:chOff x="1896936" y="2380564"/>
              <a:chExt cx="3228958" cy="369332"/>
            </a:xfrm>
          </p:grpSpPr>
          <p:sp>
            <p:nvSpPr>
              <p:cNvPr id="82" name="TextBox 81"/>
              <p:cNvSpPr txBox="1"/>
              <p:nvPr/>
            </p:nvSpPr>
            <p:spPr>
              <a:xfrm>
                <a:off x="2323524" y="2380564"/>
                <a:ext cx="2802370"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 overlap rows and columns</a:t>
                </a:r>
                <a:endParaRPr lang="en-US" sz="1800" baseline="-25000" dirty="0">
                  <a:latin typeface="Times" charset="0"/>
                  <a:ea typeface="Times" charset="0"/>
                  <a:cs typeface="Times" charset="0"/>
                </a:endParaRPr>
              </a:p>
            </p:txBody>
          </p:sp>
          <p:sp>
            <p:nvSpPr>
              <p:cNvPr id="83" name="Freeform 155"/>
              <p:cNvSpPr/>
              <p:nvPr/>
            </p:nvSpPr>
            <p:spPr>
              <a:xfrm>
                <a:off x="1896936" y="2573721"/>
                <a:ext cx="403291" cy="327"/>
              </a:xfrm>
              <a:custGeom>
                <a:avLst/>
                <a:gdLst/>
                <a:ahLst/>
                <a:cxnLst/>
                <a:rect l="0" t="0" r="r" b="b"/>
                <a:pathLst>
                  <a:path w="1235" h="1">
                    <a:moveTo>
                      <a:pt x="0" y="0"/>
                    </a:moveTo>
                    <a:cubicBezTo>
                      <a:pt x="411" y="0"/>
                      <a:pt x="822" y="0"/>
                      <a:pt x="1234" y="0"/>
                    </a:cubicBezTo>
                  </a:path>
                </a:pathLst>
              </a:custGeom>
              <a:noFill/>
              <a:ln w="34163" cap="rnd">
                <a:solidFill>
                  <a:srgbClr val="000000"/>
                </a:solidFill>
                <a:prstDash val="solid"/>
                <a:round/>
              </a:ln>
            </p:spPr>
          </p:sp>
        </p:grpSp>
        <p:grpSp>
          <p:nvGrpSpPr>
            <p:cNvPr id="79" name="Group 78"/>
            <p:cNvGrpSpPr/>
            <p:nvPr/>
          </p:nvGrpSpPr>
          <p:grpSpPr>
            <a:xfrm>
              <a:off x="1896936" y="2733484"/>
              <a:ext cx="1667875" cy="369332"/>
              <a:chOff x="1896936" y="2027644"/>
              <a:chExt cx="1667875" cy="369332"/>
            </a:xfrm>
          </p:grpSpPr>
          <p:sp>
            <p:nvSpPr>
              <p:cNvPr id="80" name="Freeform 152"/>
              <p:cNvSpPr/>
              <p:nvPr/>
            </p:nvSpPr>
            <p:spPr>
              <a:xfrm>
                <a:off x="1896936" y="2220393"/>
                <a:ext cx="403291" cy="327"/>
              </a:xfrm>
              <a:custGeom>
                <a:avLst/>
                <a:gdLst/>
                <a:ahLst/>
                <a:cxnLst/>
                <a:rect l="0" t="0" r="r" b="b"/>
                <a:pathLst>
                  <a:path w="1235" h="1">
                    <a:moveTo>
                      <a:pt x="0" y="0"/>
                    </a:moveTo>
                    <a:cubicBezTo>
                      <a:pt x="411" y="0"/>
                      <a:pt x="822" y="0"/>
                      <a:pt x="1234" y="0"/>
                    </a:cubicBezTo>
                  </a:path>
                </a:pathLst>
              </a:custGeom>
              <a:ln w="34200" cap="rnd">
                <a:solidFill>
                  <a:srgbClr val="008C48"/>
                </a:solidFill>
                <a:round/>
              </a:ln>
            </p:spPr>
          </p:sp>
          <p:sp>
            <p:nvSpPr>
              <p:cNvPr id="81" name="TextBox 80"/>
              <p:cNvSpPr txBox="1"/>
              <p:nvPr/>
            </p:nvSpPr>
            <p:spPr>
              <a:xfrm>
                <a:off x="2326972" y="2027644"/>
                <a:ext cx="1237839"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 new trick</a:t>
                </a:r>
                <a:endParaRPr lang="en-US" sz="1800" baseline="-25000" dirty="0">
                  <a:latin typeface="Times" charset="0"/>
                  <a:ea typeface="Times" charset="0"/>
                  <a:cs typeface="Times" charset="0"/>
                </a:endParaRPr>
              </a:p>
            </p:txBody>
          </p:sp>
        </p:grpSp>
      </p:grpSp>
      <p:grpSp>
        <p:nvGrpSpPr>
          <p:cNvPr id="104" name="Group 103"/>
          <p:cNvGrpSpPr/>
          <p:nvPr/>
        </p:nvGrpSpPr>
        <p:grpSpPr>
          <a:xfrm>
            <a:off x="1508667" y="1356173"/>
            <a:ext cx="6492164" cy="4296831"/>
            <a:chOff x="1508667" y="1356173"/>
            <a:chExt cx="6492164" cy="4296831"/>
          </a:xfrm>
        </p:grpSpPr>
        <p:grpSp>
          <p:nvGrpSpPr>
            <p:cNvPr id="105" name="Group 104"/>
            <p:cNvGrpSpPr/>
            <p:nvPr/>
          </p:nvGrpSpPr>
          <p:grpSpPr>
            <a:xfrm>
              <a:off x="1508667" y="3950692"/>
              <a:ext cx="6492164" cy="1702312"/>
              <a:chOff x="1508667" y="3950692"/>
              <a:chExt cx="6492164" cy="1702312"/>
            </a:xfrm>
          </p:grpSpPr>
          <p:sp>
            <p:nvSpPr>
              <p:cNvPr id="107" name="Freeform 153"/>
              <p:cNvSpPr/>
              <p:nvPr/>
            </p:nvSpPr>
            <p:spPr>
              <a:xfrm>
                <a:off x="1508667" y="3950692"/>
                <a:ext cx="6492164" cy="1694801"/>
              </a:xfrm>
              <a:custGeom>
                <a:avLst/>
                <a:gdLst/>
                <a:ahLst/>
                <a:cxnLst/>
                <a:rect l="0" t="0" r="r" b="b"/>
                <a:pathLst>
                  <a:path w="19881" h="5190">
                    <a:moveTo>
                      <a:pt x="0" y="5189"/>
                    </a:moveTo>
                    <a:cubicBezTo>
                      <a:pt x="948" y="5138"/>
                      <a:pt x="1895" y="5087"/>
                      <a:pt x="2843" y="5036"/>
                    </a:cubicBezTo>
                    <a:cubicBezTo>
                      <a:pt x="3396" y="4922"/>
                      <a:pt x="3950" y="4808"/>
                      <a:pt x="4504" y="4693"/>
                    </a:cubicBezTo>
                    <a:cubicBezTo>
                      <a:pt x="4895" y="4544"/>
                      <a:pt x="5286" y="4394"/>
                      <a:pt x="5677" y="4244"/>
                    </a:cubicBezTo>
                    <a:cubicBezTo>
                      <a:pt x="5982" y="4112"/>
                      <a:pt x="6287" y="3980"/>
                      <a:pt x="6592" y="3848"/>
                    </a:cubicBezTo>
                    <a:cubicBezTo>
                      <a:pt x="6840" y="3665"/>
                      <a:pt x="7089" y="3482"/>
                      <a:pt x="7338" y="3299"/>
                    </a:cubicBezTo>
                    <a:cubicBezTo>
                      <a:pt x="7549" y="3302"/>
                      <a:pt x="7760" y="3305"/>
                      <a:pt x="7971" y="3307"/>
                    </a:cubicBezTo>
                    <a:cubicBezTo>
                      <a:pt x="8153" y="3208"/>
                      <a:pt x="8336" y="3109"/>
                      <a:pt x="8519" y="3009"/>
                    </a:cubicBezTo>
                    <a:cubicBezTo>
                      <a:pt x="8679" y="2918"/>
                      <a:pt x="8839" y="2827"/>
                      <a:pt x="8999" y="2735"/>
                    </a:cubicBezTo>
                    <a:cubicBezTo>
                      <a:pt x="9144" y="2697"/>
                      <a:pt x="9289" y="2659"/>
                      <a:pt x="9433" y="2621"/>
                    </a:cubicBezTo>
                    <a:cubicBezTo>
                      <a:pt x="9563" y="2527"/>
                      <a:pt x="9692" y="2433"/>
                      <a:pt x="9821" y="2339"/>
                    </a:cubicBezTo>
                    <a:cubicBezTo>
                      <a:pt x="9941" y="2207"/>
                      <a:pt x="10061" y="2075"/>
                      <a:pt x="10180" y="1943"/>
                    </a:cubicBezTo>
                    <a:cubicBezTo>
                      <a:pt x="10289" y="1938"/>
                      <a:pt x="10398" y="1933"/>
                      <a:pt x="10507" y="1927"/>
                    </a:cubicBezTo>
                    <a:cubicBezTo>
                      <a:pt x="10609" y="1851"/>
                      <a:pt x="10711" y="1775"/>
                      <a:pt x="10812" y="1699"/>
                    </a:cubicBezTo>
                    <a:cubicBezTo>
                      <a:pt x="10906" y="1623"/>
                      <a:pt x="11000" y="1547"/>
                      <a:pt x="11094" y="1470"/>
                    </a:cubicBezTo>
                    <a:cubicBezTo>
                      <a:pt x="11183" y="1435"/>
                      <a:pt x="11272" y="1400"/>
                      <a:pt x="11361" y="1364"/>
                    </a:cubicBezTo>
                    <a:cubicBezTo>
                      <a:pt x="11443" y="1346"/>
                      <a:pt x="11524" y="1328"/>
                      <a:pt x="11605" y="1310"/>
                    </a:cubicBezTo>
                    <a:cubicBezTo>
                      <a:pt x="11684" y="1282"/>
                      <a:pt x="11763" y="1254"/>
                      <a:pt x="11841" y="1226"/>
                    </a:cubicBezTo>
                    <a:cubicBezTo>
                      <a:pt x="11915" y="1178"/>
                      <a:pt x="11989" y="1130"/>
                      <a:pt x="12062" y="1082"/>
                    </a:cubicBezTo>
                    <a:cubicBezTo>
                      <a:pt x="12133" y="1024"/>
                      <a:pt x="12204" y="965"/>
                      <a:pt x="12275" y="906"/>
                    </a:cubicBezTo>
                    <a:cubicBezTo>
                      <a:pt x="12341" y="891"/>
                      <a:pt x="12407" y="876"/>
                      <a:pt x="12473" y="861"/>
                    </a:cubicBezTo>
                    <a:cubicBezTo>
                      <a:pt x="12537" y="843"/>
                      <a:pt x="12601" y="825"/>
                      <a:pt x="12664" y="807"/>
                    </a:cubicBezTo>
                    <a:cubicBezTo>
                      <a:pt x="12725" y="772"/>
                      <a:pt x="12786" y="737"/>
                      <a:pt x="12847" y="701"/>
                    </a:cubicBezTo>
                    <a:cubicBezTo>
                      <a:pt x="12906" y="661"/>
                      <a:pt x="12964" y="620"/>
                      <a:pt x="13022" y="579"/>
                    </a:cubicBezTo>
                    <a:cubicBezTo>
                      <a:pt x="13078" y="584"/>
                      <a:pt x="13134" y="589"/>
                      <a:pt x="13189" y="594"/>
                    </a:cubicBezTo>
                    <a:cubicBezTo>
                      <a:pt x="13243" y="566"/>
                      <a:pt x="13297" y="538"/>
                      <a:pt x="13350" y="510"/>
                    </a:cubicBezTo>
                    <a:cubicBezTo>
                      <a:pt x="13401" y="490"/>
                      <a:pt x="13452" y="470"/>
                      <a:pt x="13502" y="449"/>
                    </a:cubicBezTo>
                    <a:cubicBezTo>
                      <a:pt x="13553" y="432"/>
                      <a:pt x="13604" y="414"/>
                      <a:pt x="13654" y="396"/>
                    </a:cubicBezTo>
                    <a:cubicBezTo>
                      <a:pt x="13703" y="414"/>
                      <a:pt x="13751" y="432"/>
                      <a:pt x="13799" y="449"/>
                    </a:cubicBezTo>
                    <a:cubicBezTo>
                      <a:pt x="13845" y="424"/>
                      <a:pt x="13891" y="399"/>
                      <a:pt x="13936" y="373"/>
                    </a:cubicBezTo>
                    <a:cubicBezTo>
                      <a:pt x="13980" y="361"/>
                      <a:pt x="14023" y="348"/>
                      <a:pt x="14066" y="335"/>
                    </a:cubicBezTo>
                    <a:cubicBezTo>
                      <a:pt x="14112" y="340"/>
                      <a:pt x="14158" y="345"/>
                      <a:pt x="14203" y="350"/>
                    </a:cubicBezTo>
                    <a:cubicBezTo>
                      <a:pt x="14244" y="343"/>
                      <a:pt x="14285" y="335"/>
                      <a:pt x="14325" y="327"/>
                    </a:cubicBezTo>
                    <a:cubicBezTo>
                      <a:pt x="14366" y="322"/>
                      <a:pt x="14407" y="317"/>
                      <a:pt x="14447" y="312"/>
                    </a:cubicBezTo>
                    <a:cubicBezTo>
                      <a:pt x="14488" y="300"/>
                      <a:pt x="14529" y="287"/>
                      <a:pt x="14569" y="274"/>
                    </a:cubicBezTo>
                    <a:cubicBezTo>
                      <a:pt x="14607" y="264"/>
                      <a:pt x="14645" y="254"/>
                      <a:pt x="14683" y="243"/>
                    </a:cubicBezTo>
                    <a:cubicBezTo>
                      <a:pt x="14721" y="243"/>
                      <a:pt x="14759" y="243"/>
                      <a:pt x="14797" y="243"/>
                    </a:cubicBezTo>
                    <a:cubicBezTo>
                      <a:pt x="14833" y="251"/>
                      <a:pt x="14869" y="259"/>
                      <a:pt x="14904" y="266"/>
                    </a:cubicBezTo>
                    <a:cubicBezTo>
                      <a:pt x="14940" y="244"/>
                      <a:pt x="14976" y="221"/>
                      <a:pt x="15011" y="198"/>
                    </a:cubicBezTo>
                    <a:cubicBezTo>
                      <a:pt x="15047" y="193"/>
                      <a:pt x="15082" y="188"/>
                      <a:pt x="15117" y="182"/>
                    </a:cubicBezTo>
                    <a:cubicBezTo>
                      <a:pt x="15150" y="177"/>
                      <a:pt x="15183" y="172"/>
                      <a:pt x="15216" y="167"/>
                    </a:cubicBezTo>
                    <a:cubicBezTo>
                      <a:pt x="15249" y="162"/>
                      <a:pt x="15282" y="157"/>
                      <a:pt x="15315" y="152"/>
                    </a:cubicBezTo>
                    <a:cubicBezTo>
                      <a:pt x="15346" y="160"/>
                      <a:pt x="15377" y="168"/>
                      <a:pt x="15407" y="175"/>
                    </a:cubicBezTo>
                    <a:cubicBezTo>
                      <a:pt x="15440" y="165"/>
                      <a:pt x="15473" y="155"/>
                      <a:pt x="15506" y="144"/>
                    </a:cubicBezTo>
                    <a:cubicBezTo>
                      <a:pt x="15537" y="147"/>
                      <a:pt x="15567" y="150"/>
                      <a:pt x="15597" y="152"/>
                    </a:cubicBezTo>
                    <a:cubicBezTo>
                      <a:pt x="15628" y="150"/>
                      <a:pt x="15659" y="147"/>
                      <a:pt x="15689" y="144"/>
                    </a:cubicBezTo>
                    <a:cubicBezTo>
                      <a:pt x="15717" y="139"/>
                      <a:pt x="15745" y="134"/>
                      <a:pt x="15773" y="129"/>
                    </a:cubicBezTo>
                    <a:cubicBezTo>
                      <a:pt x="15804" y="124"/>
                      <a:pt x="15834" y="119"/>
                      <a:pt x="15864" y="114"/>
                    </a:cubicBezTo>
                    <a:cubicBezTo>
                      <a:pt x="15892" y="109"/>
                      <a:pt x="15920" y="104"/>
                      <a:pt x="15948" y="99"/>
                    </a:cubicBezTo>
                    <a:cubicBezTo>
                      <a:pt x="15976" y="97"/>
                      <a:pt x="16004" y="94"/>
                      <a:pt x="16032" y="91"/>
                    </a:cubicBezTo>
                    <a:cubicBezTo>
                      <a:pt x="16058" y="89"/>
                      <a:pt x="16083" y="86"/>
                      <a:pt x="16108" y="83"/>
                    </a:cubicBezTo>
                    <a:cubicBezTo>
                      <a:pt x="16136" y="83"/>
                      <a:pt x="16164" y="83"/>
                      <a:pt x="16192" y="83"/>
                    </a:cubicBezTo>
                    <a:cubicBezTo>
                      <a:pt x="16218" y="81"/>
                      <a:pt x="16243" y="79"/>
                      <a:pt x="16268" y="76"/>
                    </a:cubicBezTo>
                    <a:cubicBezTo>
                      <a:pt x="16294" y="74"/>
                      <a:pt x="16319" y="71"/>
                      <a:pt x="16344" y="68"/>
                    </a:cubicBezTo>
                    <a:cubicBezTo>
                      <a:pt x="16370" y="68"/>
                      <a:pt x="16395" y="68"/>
                      <a:pt x="16420" y="68"/>
                    </a:cubicBezTo>
                    <a:cubicBezTo>
                      <a:pt x="16443" y="68"/>
                      <a:pt x="16466" y="68"/>
                      <a:pt x="16489" y="68"/>
                    </a:cubicBezTo>
                    <a:cubicBezTo>
                      <a:pt x="16515" y="71"/>
                      <a:pt x="16540" y="74"/>
                      <a:pt x="16565" y="76"/>
                    </a:cubicBezTo>
                    <a:cubicBezTo>
                      <a:pt x="16588" y="76"/>
                      <a:pt x="16611" y="76"/>
                      <a:pt x="16634" y="76"/>
                    </a:cubicBezTo>
                    <a:cubicBezTo>
                      <a:pt x="16660" y="76"/>
                      <a:pt x="16685" y="76"/>
                      <a:pt x="16710" y="76"/>
                    </a:cubicBezTo>
                    <a:cubicBezTo>
                      <a:pt x="16733" y="71"/>
                      <a:pt x="16756" y="66"/>
                      <a:pt x="16778" y="61"/>
                    </a:cubicBezTo>
                    <a:cubicBezTo>
                      <a:pt x="16799" y="61"/>
                      <a:pt x="16819" y="61"/>
                      <a:pt x="16839" y="61"/>
                    </a:cubicBezTo>
                    <a:cubicBezTo>
                      <a:pt x="16862" y="56"/>
                      <a:pt x="16885" y="51"/>
                      <a:pt x="16908" y="45"/>
                    </a:cubicBezTo>
                    <a:cubicBezTo>
                      <a:pt x="16931" y="45"/>
                      <a:pt x="16954" y="45"/>
                      <a:pt x="16977" y="45"/>
                    </a:cubicBezTo>
                    <a:cubicBezTo>
                      <a:pt x="16997" y="35"/>
                      <a:pt x="17018" y="25"/>
                      <a:pt x="17038" y="15"/>
                    </a:cubicBezTo>
                    <a:cubicBezTo>
                      <a:pt x="17061" y="23"/>
                      <a:pt x="17083" y="31"/>
                      <a:pt x="17106" y="38"/>
                    </a:cubicBezTo>
                    <a:cubicBezTo>
                      <a:pt x="17126" y="33"/>
                      <a:pt x="17147" y="28"/>
                      <a:pt x="17167" y="22"/>
                    </a:cubicBezTo>
                    <a:cubicBezTo>
                      <a:pt x="17187" y="28"/>
                      <a:pt x="17208" y="33"/>
                      <a:pt x="17228" y="38"/>
                    </a:cubicBezTo>
                    <a:cubicBezTo>
                      <a:pt x="17248" y="33"/>
                      <a:pt x="17269" y="28"/>
                      <a:pt x="17289" y="22"/>
                    </a:cubicBezTo>
                    <a:cubicBezTo>
                      <a:pt x="17309" y="28"/>
                      <a:pt x="17330" y="33"/>
                      <a:pt x="17350" y="38"/>
                    </a:cubicBezTo>
                    <a:cubicBezTo>
                      <a:pt x="17368" y="36"/>
                      <a:pt x="17385" y="33"/>
                      <a:pt x="17403" y="30"/>
                    </a:cubicBezTo>
                    <a:cubicBezTo>
                      <a:pt x="17423" y="33"/>
                      <a:pt x="17444" y="36"/>
                      <a:pt x="17464" y="38"/>
                    </a:cubicBezTo>
                    <a:cubicBezTo>
                      <a:pt x="17484" y="33"/>
                      <a:pt x="17505" y="28"/>
                      <a:pt x="17525" y="22"/>
                    </a:cubicBezTo>
                    <a:cubicBezTo>
                      <a:pt x="17543" y="28"/>
                      <a:pt x="17561" y="33"/>
                      <a:pt x="17579" y="38"/>
                    </a:cubicBezTo>
                    <a:cubicBezTo>
                      <a:pt x="17597" y="41"/>
                      <a:pt x="17614" y="43"/>
                      <a:pt x="17632" y="45"/>
                    </a:cubicBezTo>
                    <a:cubicBezTo>
                      <a:pt x="17652" y="40"/>
                      <a:pt x="17673" y="35"/>
                      <a:pt x="17693" y="30"/>
                    </a:cubicBezTo>
                    <a:cubicBezTo>
                      <a:pt x="17711" y="51"/>
                      <a:pt x="17728" y="71"/>
                      <a:pt x="17746" y="91"/>
                    </a:cubicBezTo>
                    <a:cubicBezTo>
                      <a:pt x="17764" y="76"/>
                      <a:pt x="17782" y="61"/>
                      <a:pt x="17800" y="45"/>
                    </a:cubicBezTo>
                    <a:cubicBezTo>
                      <a:pt x="17818" y="48"/>
                      <a:pt x="17835" y="51"/>
                      <a:pt x="17853" y="53"/>
                    </a:cubicBezTo>
                    <a:cubicBezTo>
                      <a:pt x="17871" y="46"/>
                      <a:pt x="17888" y="38"/>
                      <a:pt x="17906" y="30"/>
                    </a:cubicBezTo>
                    <a:cubicBezTo>
                      <a:pt x="17921" y="20"/>
                      <a:pt x="17937" y="10"/>
                      <a:pt x="17952" y="0"/>
                    </a:cubicBezTo>
                    <a:cubicBezTo>
                      <a:pt x="17970" y="5"/>
                      <a:pt x="17987" y="10"/>
                      <a:pt x="18005" y="15"/>
                    </a:cubicBezTo>
                    <a:cubicBezTo>
                      <a:pt x="18023" y="20"/>
                      <a:pt x="18041" y="25"/>
                      <a:pt x="18059" y="30"/>
                    </a:cubicBezTo>
                    <a:cubicBezTo>
                      <a:pt x="18074" y="30"/>
                      <a:pt x="18089" y="30"/>
                      <a:pt x="18104" y="30"/>
                    </a:cubicBezTo>
                    <a:cubicBezTo>
                      <a:pt x="18122" y="23"/>
                      <a:pt x="18140" y="15"/>
                      <a:pt x="18158" y="7"/>
                    </a:cubicBezTo>
                    <a:cubicBezTo>
                      <a:pt x="18173" y="18"/>
                      <a:pt x="18188" y="28"/>
                      <a:pt x="18203" y="38"/>
                    </a:cubicBezTo>
                    <a:cubicBezTo>
                      <a:pt x="18218" y="33"/>
                      <a:pt x="18234" y="28"/>
                      <a:pt x="18249" y="22"/>
                    </a:cubicBezTo>
                    <a:cubicBezTo>
                      <a:pt x="18264" y="22"/>
                      <a:pt x="18280" y="22"/>
                      <a:pt x="18295" y="22"/>
                    </a:cubicBezTo>
                    <a:cubicBezTo>
                      <a:pt x="18313" y="20"/>
                      <a:pt x="18330" y="18"/>
                      <a:pt x="18348" y="15"/>
                    </a:cubicBezTo>
                    <a:cubicBezTo>
                      <a:pt x="18363" y="18"/>
                      <a:pt x="18379" y="20"/>
                      <a:pt x="18394" y="22"/>
                    </a:cubicBezTo>
                    <a:cubicBezTo>
                      <a:pt x="18409" y="22"/>
                      <a:pt x="18425" y="22"/>
                      <a:pt x="18440" y="22"/>
                    </a:cubicBezTo>
                    <a:cubicBezTo>
                      <a:pt x="18455" y="20"/>
                      <a:pt x="18470" y="18"/>
                      <a:pt x="18485" y="15"/>
                    </a:cubicBezTo>
                    <a:cubicBezTo>
                      <a:pt x="18498" y="20"/>
                      <a:pt x="18510" y="25"/>
                      <a:pt x="18523" y="30"/>
                    </a:cubicBezTo>
                    <a:cubicBezTo>
                      <a:pt x="18538" y="30"/>
                      <a:pt x="18554" y="30"/>
                      <a:pt x="18569" y="30"/>
                    </a:cubicBezTo>
                    <a:cubicBezTo>
                      <a:pt x="18584" y="28"/>
                      <a:pt x="18600" y="25"/>
                      <a:pt x="18615" y="22"/>
                    </a:cubicBezTo>
                    <a:cubicBezTo>
                      <a:pt x="18630" y="20"/>
                      <a:pt x="18646" y="18"/>
                      <a:pt x="18661" y="15"/>
                    </a:cubicBezTo>
                    <a:cubicBezTo>
                      <a:pt x="18674" y="13"/>
                      <a:pt x="18686" y="10"/>
                      <a:pt x="18699" y="7"/>
                    </a:cubicBezTo>
                    <a:cubicBezTo>
                      <a:pt x="18714" y="12"/>
                      <a:pt x="18729" y="17"/>
                      <a:pt x="18744" y="22"/>
                    </a:cubicBezTo>
                    <a:cubicBezTo>
                      <a:pt x="18757" y="22"/>
                      <a:pt x="18770" y="22"/>
                      <a:pt x="18783" y="22"/>
                    </a:cubicBezTo>
                    <a:cubicBezTo>
                      <a:pt x="18798" y="28"/>
                      <a:pt x="18813" y="33"/>
                      <a:pt x="18828" y="38"/>
                    </a:cubicBezTo>
                    <a:cubicBezTo>
                      <a:pt x="18841" y="36"/>
                      <a:pt x="18853" y="33"/>
                      <a:pt x="18866" y="30"/>
                    </a:cubicBezTo>
                    <a:cubicBezTo>
                      <a:pt x="18881" y="33"/>
                      <a:pt x="18897" y="36"/>
                      <a:pt x="18912" y="38"/>
                    </a:cubicBezTo>
                    <a:cubicBezTo>
                      <a:pt x="18925" y="38"/>
                      <a:pt x="18937" y="38"/>
                      <a:pt x="18950" y="38"/>
                    </a:cubicBezTo>
                    <a:cubicBezTo>
                      <a:pt x="18963" y="33"/>
                      <a:pt x="18975" y="28"/>
                      <a:pt x="18988" y="22"/>
                    </a:cubicBezTo>
                    <a:cubicBezTo>
                      <a:pt x="19001" y="25"/>
                      <a:pt x="19013" y="28"/>
                      <a:pt x="19026" y="30"/>
                    </a:cubicBezTo>
                    <a:cubicBezTo>
                      <a:pt x="19039" y="33"/>
                      <a:pt x="19051" y="36"/>
                      <a:pt x="19064" y="38"/>
                    </a:cubicBezTo>
                    <a:cubicBezTo>
                      <a:pt x="19079" y="36"/>
                      <a:pt x="19095" y="33"/>
                      <a:pt x="19110" y="30"/>
                    </a:cubicBezTo>
                    <a:cubicBezTo>
                      <a:pt x="19123" y="30"/>
                      <a:pt x="19135" y="30"/>
                      <a:pt x="19148" y="30"/>
                    </a:cubicBezTo>
                    <a:cubicBezTo>
                      <a:pt x="19161" y="33"/>
                      <a:pt x="19173" y="36"/>
                      <a:pt x="19186" y="38"/>
                    </a:cubicBezTo>
                    <a:cubicBezTo>
                      <a:pt x="19199" y="38"/>
                      <a:pt x="19212" y="38"/>
                      <a:pt x="19225" y="38"/>
                    </a:cubicBezTo>
                    <a:cubicBezTo>
                      <a:pt x="19238" y="38"/>
                      <a:pt x="19250" y="38"/>
                      <a:pt x="19263" y="38"/>
                    </a:cubicBezTo>
                    <a:cubicBezTo>
                      <a:pt x="19273" y="38"/>
                      <a:pt x="19283" y="38"/>
                      <a:pt x="19293" y="38"/>
                    </a:cubicBezTo>
                    <a:cubicBezTo>
                      <a:pt x="19306" y="36"/>
                      <a:pt x="19318" y="33"/>
                      <a:pt x="19331" y="30"/>
                    </a:cubicBezTo>
                    <a:cubicBezTo>
                      <a:pt x="19344" y="68"/>
                      <a:pt x="19356" y="106"/>
                      <a:pt x="19369" y="144"/>
                    </a:cubicBezTo>
                    <a:cubicBezTo>
                      <a:pt x="19382" y="147"/>
                      <a:pt x="19394" y="150"/>
                      <a:pt x="19407" y="152"/>
                    </a:cubicBezTo>
                    <a:cubicBezTo>
                      <a:pt x="19417" y="152"/>
                      <a:pt x="19428" y="152"/>
                      <a:pt x="19438" y="152"/>
                    </a:cubicBezTo>
                    <a:cubicBezTo>
                      <a:pt x="19451" y="152"/>
                      <a:pt x="19463" y="152"/>
                      <a:pt x="19476" y="152"/>
                    </a:cubicBezTo>
                    <a:cubicBezTo>
                      <a:pt x="19489" y="157"/>
                      <a:pt x="19501" y="162"/>
                      <a:pt x="19514" y="167"/>
                    </a:cubicBezTo>
                    <a:cubicBezTo>
                      <a:pt x="19524" y="165"/>
                      <a:pt x="19535" y="163"/>
                      <a:pt x="19545" y="160"/>
                    </a:cubicBezTo>
                    <a:cubicBezTo>
                      <a:pt x="19558" y="165"/>
                      <a:pt x="19570" y="170"/>
                      <a:pt x="19583" y="175"/>
                    </a:cubicBezTo>
                    <a:cubicBezTo>
                      <a:pt x="19593" y="168"/>
                      <a:pt x="19603" y="160"/>
                      <a:pt x="19613" y="152"/>
                    </a:cubicBezTo>
                    <a:cubicBezTo>
                      <a:pt x="19626" y="157"/>
                      <a:pt x="19638" y="162"/>
                      <a:pt x="19651" y="167"/>
                    </a:cubicBezTo>
                    <a:cubicBezTo>
                      <a:pt x="19661" y="165"/>
                      <a:pt x="19672" y="163"/>
                      <a:pt x="19682" y="160"/>
                    </a:cubicBezTo>
                    <a:cubicBezTo>
                      <a:pt x="19695" y="158"/>
                      <a:pt x="19707" y="155"/>
                      <a:pt x="19720" y="152"/>
                    </a:cubicBezTo>
                    <a:cubicBezTo>
                      <a:pt x="19730" y="150"/>
                      <a:pt x="19740" y="147"/>
                      <a:pt x="19750" y="144"/>
                    </a:cubicBezTo>
                    <a:cubicBezTo>
                      <a:pt x="19760" y="147"/>
                      <a:pt x="19771" y="150"/>
                      <a:pt x="19781" y="152"/>
                    </a:cubicBezTo>
                    <a:cubicBezTo>
                      <a:pt x="19794" y="152"/>
                      <a:pt x="19806" y="152"/>
                      <a:pt x="19819" y="152"/>
                    </a:cubicBezTo>
                    <a:cubicBezTo>
                      <a:pt x="19829" y="147"/>
                      <a:pt x="19839" y="142"/>
                      <a:pt x="19849" y="137"/>
                    </a:cubicBezTo>
                    <a:cubicBezTo>
                      <a:pt x="19859" y="135"/>
                      <a:pt x="19870" y="132"/>
                      <a:pt x="19880" y="129"/>
                    </a:cubicBezTo>
                  </a:path>
                </a:pathLst>
              </a:custGeom>
              <a:ln w="34200" cap="rnd">
                <a:solidFill>
                  <a:srgbClr val="008C48"/>
                </a:solidFill>
                <a:round/>
              </a:ln>
            </p:spPr>
          </p:sp>
          <p:sp>
            <p:nvSpPr>
              <p:cNvPr id="108" name="Freeform 154"/>
              <p:cNvSpPr/>
              <p:nvPr/>
            </p:nvSpPr>
            <p:spPr>
              <a:xfrm>
                <a:off x="1508667" y="4420926"/>
                <a:ext cx="6492164" cy="1232078"/>
              </a:xfrm>
              <a:custGeom>
                <a:avLst/>
                <a:gdLst/>
                <a:ahLst/>
                <a:cxnLst/>
                <a:rect l="0" t="0" r="r" b="b"/>
                <a:pathLst>
                  <a:path w="19881" h="3773">
                    <a:moveTo>
                      <a:pt x="0" y="3772"/>
                    </a:moveTo>
                    <a:cubicBezTo>
                      <a:pt x="948" y="3736"/>
                      <a:pt x="1895" y="3701"/>
                      <a:pt x="2843" y="3665"/>
                    </a:cubicBezTo>
                    <a:cubicBezTo>
                      <a:pt x="3396" y="3645"/>
                      <a:pt x="3950" y="3624"/>
                      <a:pt x="4504" y="3604"/>
                    </a:cubicBezTo>
                    <a:cubicBezTo>
                      <a:pt x="4895" y="3551"/>
                      <a:pt x="5286" y="3498"/>
                      <a:pt x="5677" y="3444"/>
                    </a:cubicBezTo>
                    <a:cubicBezTo>
                      <a:pt x="5982" y="3429"/>
                      <a:pt x="6287" y="3414"/>
                      <a:pt x="6592" y="3398"/>
                    </a:cubicBezTo>
                    <a:cubicBezTo>
                      <a:pt x="6840" y="3345"/>
                      <a:pt x="7089" y="3292"/>
                      <a:pt x="7338" y="3238"/>
                    </a:cubicBezTo>
                    <a:cubicBezTo>
                      <a:pt x="7549" y="3254"/>
                      <a:pt x="7760" y="3269"/>
                      <a:pt x="7971" y="3284"/>
                    </a:cubicBezTo>
                    <a:cubicBezTo>
                      <a:pt x="8153" y="3239"/>
                      <a:pt x="8336" y="3193"/>
                      <a:pt x="8519" y="3147"/>
                    </a:cubicBezTo>
                    <a:cubicBezTo>
                      <a:pt x="8679" y="3132"/>
                      <a:pt x="8839" y="3117"/>
                      <a:pt x="8999" y="3101"/>
                    </a:cubicBezTo>
                    <a:cubicBezTo>
                      <a:pt x="9144" y="3058"/>
                      <a:pt x="9289" y="3015"/>
                      <a:pt x="9433" y="2972"/>
                    </a:cubicBezTo>
                    <a:cubicBezTo>
                      <a:pt x="9563" y="2957"/>
                      <a:pt x="9692" y="2942"/>
                      <a:pt x="9821" y="2926"/>
                    </a:cubicBezTo>
                    <a:cubicBezTo>
                      <a:pt x="9941" y="2875"/>
                      <a:pt x="10061" y="2824"/>
                      <a:pt x="10180" y="2773"/>
                    </a:cubicBezTo>
                    <a:cubicBezTo>
                      <a:pt x="10289" y="2768"/>
                      <a:pt x="10398" y="2763"/>
                      <a:pt x="10507" y="2758"/>
                    </a:cubicBezTo>
                    <a:cubicBezTo>
                      <a:pt x="10609" y="2710"/>
                      <a:pt x="10711" y="2662"/>
                      <a:pt x="10812" y="2613"/>
                    </a:cubicBezTo>
                    <a:cubicBezTo>
                      <a:pt x="10906" y="2598"/>
                      <a:pt x="11000" y="2583"/>
                      <a:pt x="11094" y="2568"/>
                    </a:cubicBezTo>
                    <a:cubicBezTo>
                      <a:pt x="11183" y="2525"/>
                      <a:pt x="11272" y="2482"/>
                      <a:pt x="11361" y="2438"/>
                    </a:cubicBezTo>
                    <a:cubicBezTo>
                      <a:pt x="11443" y="2428"/>
                      <a:pt x="11524" y="2418"/>
                      <a:pt x="11605" y="2408"/>
                    </a:cubicBezTo>
                    <a:cubicBezTo>
                      <a:pt x="11684" y="2365"/>
                      <a:pt x="11763" y="2322"/>
                      <a:pt x="11841" y="2278"/>
                    </a:cubicBezTo>
                    <a:cubicBezTo>
                      <a:pt x="11915" y="2271"/>
                      <a:pt x="11989" y="2263"/>
                      <a:pt x="12062" y="2255"/>
                    </a:cubicBezTo>
                    <a:cubicBezTo>
                      <a:pt x="12133" y="2210"/>
                      <a:pt x="12204" y="2164"/>
                      <a:pt x="12275" y="2118"/>
                    </a:cubicBezTo>
                    <a:cubicBezTo>
                      <a:pt x="12341" y="2113"/>
                      <a:pt x="12407" y="2108"/>
                      <a:pt x="12473" y="2103"/>
                    </a:cubicBezTo>
                    <a:cubicBezTo>
                      <a:pt x="12537" y="2063"/>
                      <a:pt x="12601" y="2022"/>
                      <a:pt x="12664" y="1981"/>
                    </a:cubicBezTo>
                    <a:cubicBezTo>
                      <a:pt x="12725" y="1974"/>
                      <a:pt x="12786" y="1966"/>
                      <a:pt x="12847" y="1958"/>
                    </a:cubicBezTo>
                    <a:cubicBezTo>
                      <a:pt x="12906" y="1918"/>
                      <a:pt x="12964" y="1877"/>
                      <a:pt x="13022" y="1836"/>
                    </a:cubicBezTo>
                    <a:cubicBezTo>
                      <a:pt x="13078" y="1834"/>
                      <a:pt x="13134" y="1832"/>
                      <a:pt x="13189" y="1829"/>
                    </a:cubicBezTo>
                    <a:cubicBezTo>
                      <a:pt x="13243" y="1794"/>
                      <a:pt x="13297" y="1758"/>
                      <a:pt x="13350" y="1722"/>
                    </a:cubicBezTo>
                    <a:cubicBezTo>
                      <a:pt x="13401" y="1715"/>
                      <a:pt x="13452" y="1707"/>
                      <a:pt x="13502" y="1699"/>
                    </a:cubicBezTo>
                    <a:cubicBezTo>
                      <a:pt x="13553" y="1664"/>
                      <a:pt x="13604" y="1628"/>
                      <a:pt x="13654" y="1592"/>
                    </a:cubicBezTo>
                    <a:cubicBezTo>
                      <a:pt x="13703" y="1592"/>
                      <a:pt x="13751" y="1592"/>
                      <a:pt x="13799" y="1592"/>
                    </a:cubicBezTo>
                    <a:cubicBezTo>
                      <a:pt x="13845" y="1557"/>
                      <a:pt x="13891" y="1522"/>
                      <a:pt x="13936" y="1486"/>
                    </a:cubicBezTo>
                    <a:cubicBezTo>
                      <a:pt x="13980" y="1481"/>
                      <a:pt x="14023" y="1476"/>
                      <a:pt x="14066" y="1470"/>
                    </a:cubicBezTo>
                    <a:cubicBezTo>
                      <a:pt x="14112" y="1440"/>
                      <a:pt x="14158" y="1410"/>
                      <a:pt x="14203" y="1379"/>
                    </a:cubicBezTo>
                    <a:cubicBezTo>
                      <a:pt x="14244" y="1377"/>
                      <a:pt x="14285" y="1374"/>
                      <a:pt x="14325" y="1371"/>
                    </a:cubicBezTo>
                    <a:cubicBezTo>
                      <a:pt x="14366" y="1338"/>
                      <a:pt x="14407" y="1305"/>
                      <a:pt x="14447" y="1272"/>
                    </a:cubicBezTo>
                    <a:cubicBezTo>
                      <a:pt x="14488" y="1270"/>
                      <a:pt x="14529" y="1268"/>
                      <a:pt x="14569" y="1265"/>
                    </a:cubicBezTo>
                    <a:cubicBezTo>
                      <a:pt x="14607" y="1235"/>
                      <a:pt x="14645" y="1204"/>
                      <a:pt x="14683" y="1173"/>
                    </a:cubicBezTo>
                    <a:cubicBezTo>
                      <a:pt x="14721" y="1171"/>
                      <a:pt x="14759" y="1169"/>
                      <a:pt x="14797" y="1166"/>
                    </a:cubicBezTo>
                    <a:cubicBezTo>
                      <a:pt x="14833" y="1138"/>
                      <a:pt x="14869" y="1110"/>
                      <a:pt x="14904" y="1082"/>
                    </a:cubicBezTo>
                    <a:cubicBezTo>
                      <a:pt x="14940" y="1080"/>
                      <a:pt x="14976" y="1077"/>
                      <a:pt x="15011" y="1074"/>
                    </a:cubicBezTo>
                    <a:cubicBezTo>
                      <a:pt x="15047" y="1052"/>
                      <a:pt x="15082" y="1029"/>
                      <a:pt x="15117" y="1006"/>
                    </a:cubicBezTo>
                    <a:cubicBezTo>
                      <a:pt x="15150" y="1011"/>
                      <a:pt x="15183" y="1016"/>
                      <a:pt x="15216" y="1021"/>
                    </a:cubicBezTo>
                    <a:cubicBezTo>
                      <a:pt x="15249" y="991"/>
                      <a:pt x="15282" y="960"/>
                      <a:pt x="15315" y="929"/>
                    </a:cubicBezTo>
                    <a:cubicBezTo>
                      <a:pt x="15346" y="935"/>
                      <a:pt x="15377" y="940"/>
                      <a:pt x="15407" y="945"/>
                    </a:cubicBezTo>
                    <a:cubicBezTo>
                      <a:pt x="15440" y="915"/>
                      <a:pt x="15473" y="884"/>
                      <a:pt x="15506" y="853"/>
                    </a:cubicBezTo>
                    <a:cubicBezTo>
                      <a:pt x="15537" y="856"/>
                      <a:pt x="15567" y="859"/>
                      <a:pt x="15597" y="861"/>
                    </a:cubicBezTo>
                    <a:cubicBezTo>
                      <a:pt x="15628" y="841"/>
                      <a:pt x="15659" y="821"/>
                      <a:pt x="15689" y="800"/>
                    </a:cubicBezTo>
                    <a:cubicBezTo>
                      <a:pt x="15717" y="795"/>
                      <a:pt x="15745" y="790"/>
                      <a:pt x="15773" y="785"/>
                    </a:cubicBezTo>
                    <a:cubicBezTo>
                      <a:pt x="15804" y="762"/>
                      <a:pt x="15834" y="739"/>
                      <a:pt x="15864" y="716"/>
                    </a:cubicBezTo>
                    <a:cubicBezTo>
                      <a:pt x="15892" y="716"/>
                      <a:pt x="15920" y="716"/>
                      <a:pt x="15948" y="716"/>
                    </a:cubicBezTo>
                    <a:cubicBezTo>
                      <a:pt x="15976" y="699"/>
                      <a:pt x="16004" y="681"/>
                      <a:pt x="16032" y="663"/>
                    </a:cubicBezTo>
                    <a:cubicBezTo>
                      <a:pt x="16058" y="663"/>
                      <a:pt x="16083" y="663"/>
                      <a:pt x="16108" y="663"/>
                    </a:cubicBezTo>
                    <a:cubicBezTo>
                      <a:pt x="16136" y="643"/>
                      <a:pt x="16164" y="623"/>
                      <a:pt x="16192" y="602"/>
                    </a:cubicBezTo>
                    <a:cubicBezTo>
                      <a:pt x="16218" y="610"/>
                      <a:pt x="16243" y="618"/>
                      <a:pt x="16268" y="625"/>
                    </a:cubicBezTo>
                    <a:cubicBezTo>
                      <a:pt x="16294" y="600"/>
                      <a:pt x="16319" y="574"/>
                      <a:pt x="16344" y="548"/>
                    </a:cubicBezTo>
                    <a:cubicBezTo>
                      <a:pt x="16370" y="548"/>
                      <a:pt x="16395" y="548"/>
                      <a:pt x="16420" y="548"/>
                    </a:cubicBezTo>
                    <a:cubicBezTo>
                      <a:pt x="16443" y="533"/>
                      <a:pt x="16466" y="518"/>
                      <a:pt x="16489" y="503"/>
                    </a:cubicBezTo>
                    <a:cubicBezTo>
                      <a:pt x="16515" y="503"/>
                      <a:pt x="16540" y="503"/>
                      <a:pt x="16565" y="503"/>
                    </a:cubicBezTo>
                    <a:cubicBezTo>
                      <a:pt x="16588" y="483"/>
                      <a:pt x="16611" y="463"/>
                      <a:pt x="16634" y="442"/>
                    </a:cubicBezTo>
                    <a:cubicBezTo>
                      <a:pt x="16660" y="450"/>
                      <a:pt x="16685" y="458"/>
                      <a:pt x="16710" y="465"/>
                    </a:cubicBezTo>
                    <a:cubicBezTo>
                      <a:pt x="16733" y="447"/>
                      <a:pt x="16756" y="429"/>
                      <a:pt x="16778" y="411"/>
                    </a:cubicBezTo>
                    <a:cubicBezTo>
                      <a:pt x="16799" y="406"/>
                      <a:pt x="16819" y="401"/>
                      <a:pt x="16839" y="396"/>
                    </a:cubicBezTo>
                    <a:cubicBezTo>
                      <a:pt x="16862" y="381"/>
                      <a:pt x="16885" y="366"/>
                      <a:pt x="16908" y="350"/>
                    </a:cubicBezTo>
                    <a:cubicBezTo>
                      <a:pt x="16931" y="355"/>
                      <a:pt x="16954" y="360"/>
                      <a:pt x="16977" y="365"/>
                    </a:cubicBezTo>
                    <a:cubicBezTo>
                      <a:pt x="16997" y="343"/>
                      <a:pt x="17018" y="320"/>
                      <a:pt x="17038" y="297"/>
                    </a:cubicBezTo>
                    <a:cubicBezTo>
                      <a:pt x="17061" y="300"/>
                      <a:pt x="17083" y="303"/>
                      <a:pt x="17106" y="305"/>
                    </a:cubicBezTo>
                    <a:cubicBezTo>
                      <a:pt x="17126" y="290"/>
                      <a:pt x="17147" y="275"/>
                      <a:pt x="17167" y="259"/>
                    </a:cubicBezTo>
                    <a:cubicBezTo>
                      <a:pt x="17187" y="257"/>
                      <a:pt x="17208" y="254"/>
                      <a:pt x="17228" y="251"/>
                    </a:cubicBezTo>
                    <a:cubicBezTo>
                      <a:pt x="17248" y="249"/>
                      <a:pt x="17269" y="247"/>
                      <a:pt x="17289" y="244"/>
                    </a:cubicBezTo>
                    <a:cubicBezTo>
                      <a:pt x="17309" y="252"/>
                      <a:pt x="17330" y="259"/>
                      <a:pt x="17350" y="266"/>
                    </a:cubicBezTo>
                    <a:cubicBezTo>
                      <a:pt x="17368" y="251"/>
                      <a:pt x="17385" y="236"/>
                      <a:pt x="17403" y="221"/>
                    </a:cubicBezTo>
                    <a:cubicBezTo>
                      <a:pt x="17423" y="211"/>
                      <a:pt x="17444" y="201"/>
                      <a:pt x="17464" y="190"/>
                    </a:cubicBezTo>
                    <a:cubicBezTo>
                      <a:pt x="17484" y="175"/>
                      <a:pt x="17505" y="160"/>
                      <a:pt x="17525" y="145"/>
                    </a:cubicBezTo>
                    <a:cubicBezTo>
                      <a:pt x="17543" y="155"/>
                      <a:pt x="17561" y="165"/>
                      <a:pt x="17579" y="175"/>
                    </a:cubicBezTo>
                    <a:cubicBezTo>
                      <a:pt x="17597" y="150"/>
                      <a:pt x="17614" y="125"/>
                      <a:pt x="17632" y="99"/>
                    </a:cubicBezTo>
                    <a:cubicBezTo>
                      <a:pt x="17652" y="107"/>
                      <a:pt x="17673" y="115"/>
                      <a:pt x="17693" y="122"/>
                    </a:cubicBezTo>
                    <a:cubicBezTo>
                      <a:pt x="17711" y="122"/>
                      <a:pt x="17728" y="122"/>
                      <a:pt x="17746" y="122"/>
                    </a:cubicBezTo>
                    <a:cubicBezTo>
                      <a:pt x="17764" y="110"/>
                      <a:pt x="17782" y="97"/>
                      <a:pt x="17800" y="84"/>
                    </a:cubicBezTo>
                    <a:cubicBezTo>
                      <a:pt x="17818" y="69"/>
                      <a:pt x="17835" y="54"/>
                      <a:pt x="17853" y="38"/>
                    </a:cubicBezTo>
                    <a:cubicBezTo>
                      <a:pt x="17871" y="56"/>
                      <a:pt x="17888" y="74"/>
                      <a:pt x="17906" y="91"/>
                    </a:cubicBezTo>
                    <a:cubicBezTo>
                      <a:pt x="17921" y="71"/>
                      <a:pt x="17937" y="51"/>
                      <a:pt x="17952" y="30"/>
                    </a:cubicBezTo>
                    <a:cubicBezTo>
                      <a:pt x="17970" y="63"/>
                      <a:pt x="17987" y="96"/>
                      <a:pt x="18005" y="129"/>
                    </a:cubicBezTo>
                    <a:cubicBezTo>
                      <a:pt x="18023" y="135"/>
                      <a:pt x="18041" y="140"/>
                      <a:pt x="18059" y="145"/>
                    </a:cubicBezTo>
                    <a:cubicBezTo>
                      <a:pt x="18074" y="107"/>
                      <a:pt x="18089" y="69"/>
                      <a:pt x="18104" y="30"/>
                    </a:cubicBezTo>
                    <a:cubicBezTo>
                      <a:pt x="18122" y="43"/>
                      <a:pt x="18140" y="56"/>
                      <a:pt x="18158" y="68"/>
                    </a:cubicBezTo>
                    <a:cubicBezTo>
                      <a:pt x="18173" y="99"/>
                      <a:pt x="18188" y="130"/>
                      <a:pt x="18203" y="160"/>
                    </a:cubicBezTo>
                    <a:cubicBezTo>
                      <a:pt x="18218" y="135"/>
                      <a:pt x="18234" y="110"/>
                      <a:pt x="18249" y="84"/>
                    </a:cubicBezTo>
                    <a:cubicBezTo>
                      <a:pt x="18264" y="79"/>
                      <a:pt x="18280" y="74"/>
                      <a:pt x="18295" y="68"/>
                    </a:cubicBezTo>
                    <a:cubicBezTo>
                      <a:pt x="18313" y="91"/>
                      <a:pt x="18330" y="114"/>
                      <a:pt x="18348" y="137"/>
                    </a:cubicBezTo>
                    <a:cubicBezTo>
                      <a:pt x="18363" y="114"/>
                      <a:pt x="18379" y="91"/>
                      <a:pt x="18394" y="68"/>
                    </a:cubicBezTo>
                    <a:cubicBezTo>
                      <a:pt x="18409" y="66"/>
                      <a:pt x="18425" y="64"/>
                      <a:pt x="18440" y="61"/>
                    </a:cubicBezTo>
                    <a:cubicBezTo>
                      <a:pt x="18455" y="74"/>
                      <a:pt x="18470" y="87"/>
                      <a:pt x="18485" y="99"/>
                    </a:cubicBezTo>
                    <a:cubicBezTo>
                      <a:pt x="18498" y="89"/>
                      <a:pt x="18510" y="79"/>
                      <a:pt x="18523" y="68"/>
                    </a:cubicBezTo>
                    <a:cubicBezTo>
                      <a:pt x="18538" y="53"/>
                      <a:pt x="18554" y="38"/>
                      <a:pt x="18569" y="23"/>
                    </a:cubicBezTo>
                    <a:cubicBezTo>
                      <a:pt x="18584" y="36"/>
                      <a:pt x="18600" y="49"/>
                      <a:pt x="18615" y="61"/>
                    </a:cubicBezTo>
                    <a:cubicBezTo>
                      <a:pt x="18630" y="54"/>
                      <a:pt x="18646" y="46"/>
                      <a:pt x="18661" y="38"/>
                    </a:cubicBezTo>
                    <a:cubicBezTo>
                      <a:pt x="18674" y="41"/>
                      <a:pt x="18686" y="43"/>
                      <a:pt x="18699" y="45"/>
                    </a:cubicBezTo>
                    <a:cubicBezTo>
                      <a:pt x="18714" y="53"/>
                      <a:pt x="18729" y="61"/>
                      <a:pt x="18744" y="68"/>
                    </a:cubicBezTo>
                    <a:cubicBezTo>
                      <a:pt x="18757" y="79"/>
                      <a:pt x="18770" y="89"/>
                      <a:pt x="18783" y="99"/>
                    </a:cubicBezTo>
                    <a:cubicBezTo>
                      <a:pt x="18798" y="92"/>
                      <a:pt x="18813" y="84"/>
                      <a:pt x="18828" y="76"/>
                    </a:cubicBezTo>
                    <a:cubicBezTo>
                      <a:pt x="18841" y="76"/>
                      <a:pt x="18853" y="76"/>
                      <a:pt x="18866" y="76"/>
                    </a:cubicBezTo>
                    <a:cubicBezTo>
                      <a:pt x="18881" y="69"/>
                      <a:pt x="18897" y="61"/>
                      <a:pt x="18912" y="53"/>
                    </a:cubicBezTo>
                    <a:cubicBezTo>
                      <a:pt x="18925" y="36"/>
                      <a:pt x="18937" y="18"/>
                      <a:pt x="18950" y="0"/>
                    </a:cubicBezTo>
                    <a:cubicBezTo>
                      <a:pt x="18963" y="15"/>
                      <a:pt x="18975" y="30"/>
                      <a:pt x="18988" y="45"/>
                    </a:cubicBezTo>
                    <a:cubicBezTo>
                      <a:pt x="19001" y="51"/>
                      <a:pt x="19013" y="56"/>
                      <a:pt x="19026" y="61"/>
                    </a:cubicBezTo>
                    <a:cubicBezTo>
                      <a:pt x="19039" y="56"/>
                      <a:pt x="19051" y="51"/>
                      <a:pt x="19064" y="45"/>
                    </a:cubicBezTo>
                    <a:cubicBezTo>
                      <a:pt x="19079" y="48"/>
                      <a:pt x="19095" y="51"/>
                      <a:pt x="19110" y="53"/>
                    </a:cubicBezTo>
                    <a:cubicBezTo>
                      <a:pt x="19123" y="51"/>
                      <a:pt x="19135" y="48"/>
                      <a:pt x="19148" y="45"/>
                    </a:cubicBezTo>
                    <a:cubicBezTo>
                      <a:pt x="19161" y="40"/>
                      <a:pt x="19173" y="35"/>
                      <a:pt x="19186" y="30"/>
                    </a:cubicBezTo>
                    <a:cubicBezTo>
                      <a:pt x="19199" y="38"/>
                      <a:pt x="19212" y="46"/>
                      <a:pt x="19225" y="53"/>
                    </a:cubicBezTo>
                    <a:cubicBezTo>
                      <a:pt x="19238" y="51"/>
                      <a:pt x="19250" y="48"/>
                      <a:pt x="19263" y="45"/>
                    </a:cubicBezTo>
                    <a:cubicBezTo>
                      <a:pt x="19273" y="51"/>
                      <a:pt x="19283" y="56"/>
                      <a:pt x="19293" y="61"/>
                    </a:cubicBezTo>
                    <a:cubicBezTo>
                      <a:pt x="19306" y="54"/>
                      <a:pt x="19318" y="46"/>
                      <a:pt x="19331" y="38"/>
                    </a:cubicBezTo>
                    <a:cubicBezTo>
                      <a:pt x="19344" y="315"/>
                      <a:pt x="19356" y="592"/>
                      <a:pt x="19369" y="868"/>
                    </a:cubicBezTo>
                    <a:cubicBezTo>
                      <a:pt x="19382" y="868"/>
                      <a:pt x="19394" y="868"/>
                      <a:pt x="19407" y="868"/>
                    </a:cubicBezTo>
                    <a:cubicBezTo>
                      <a:pt x="19417" y="853"/>
                      <a:pt x="19428" y="838"/>
                      <a:pt x="19438" y="823"/>
                    </a:cubicBezTo>
                    <a:cubicBezTo>
                      <a:pt x="19451" y="831"/>
                      <a:pt x="19463" y="839"/>
                      <a:pt x="19476" y="846"/>
                    </a:cubicBezTo>
                    <a:cubicBezTo>
                      <a:pt x="19489" y="831"/>
                      <a:pt x="19501" y="816"/>
                      <a:pt x="19514" y="800"/>
                    </a:cubicBezTo>
                    <a:cubicBezTo>
                      <a:pt x="19524" y="805"/>
                      <a:pt x="19535" y="810"/>
                      <a:pt x="19545" y="815"/>
                    </a:cubicBezTo>
                    <a:cubicBezTo>
                      <a:pt x="19558" y="808"/>
                      <a:pt x="19570" y="800"/>
                      <a:pt x="19583" y="792"/>
                    </a:cubicBezTo>
                    <a:cubicBezTo>
                      <a:pt x="19593" y="787"/>
                      <a:pt x="19603" y="782"/>
                      <a:pt x="19613" y="777"/>
                    </a:cubicBezTo>
                    <a:cubicBezTo>
                      <a:pt x="19626" y="772"/>
                      <a:pt x="19638" y="767"/>
                      <a:pt x="19651" y="762"/>
                    </a:cubicBezTo>
                    <a:cubicBezTo>
                      <a:pt x="19661" y="755"/>
                      <a:pt x="19672" y="747"/>
                      <a:pt x="19682" y="739"/>
                    </a:cubicBezTo>
                    <a:cubicBezTo>
                      <a:pt x="19695" y="737"/>
                      <a:pt x="19707" y="734"/>
                      <a:pt x="19720" y="731"/>
                    </a:cubicBezTo>
                    <a:cubicBezTo>
                      <a:pt x="19730" y="726"/>
                      <a:pt x="19740" y="721"/>
                      <a:pt x="19750" y="716"/>
                    </a:cubicBezTo>
                    <a:cubicBezTo>
                      <a:pt x="19760" y="714"/>
                      <a:pt x="19771" y="711"/>
                      <a:pt x="19781" y="708"/>
                    </a:cubicBezTo>
                    <a:cubicBezTo>
                      <a:pt x="19794" y="701"/>
                      <a:pt x="19806" y="694"/>
                      <a:pt x="19819" y="686"/>
                    </a:cubicBezTo>
                    <a:cubicBezTo>
                      <a:pt x="19829" y="684"/>
                      <a:pt x="19839" y="681"/>
                      <a:pt x="19849" y="678"/>
                    </a:cubicBezTo>
                    <a:cubicBezTo>
                      <a:pt x="19859" y="668"/>
                      <a:pt x="19870" y="658"/>
                      <a:pt x="19880" y="647"/>
                    </a:cubicBezTo>
                  </a:path>
                </a:pathLst>
              </a:custGeom>
              <a:noFill/>
              <a:ln w="34163" cap="rnd">
                <a:solidFill>
                  <a:srgbClr val="000000"/>
                </a:solidFill>
                <a:prstDash val="solid"/>
                <a:round/>
              </a:ln>
            </p:spPr>
          </p:sp>
          <p:sp>
            <p:nvSpPr>
              <p:cNvPr id="109" name="Freeform 155"/>
              <p:cNvSpPr/>
              <p:nvPr/>
            </p:nvSpPr>
            <p:spPr>
              <a:xfrm>
                <a:off x="1508667" y="4060087"/>
                <a:ext cx="6492164" cy="1582794"/>
              </a:xfrm>
              <a:custGeom>
                <a:avLst/>
                <a:gdLst/>
                <a:ahLst/>
                <a:cxnLst/>
                <a:rect l="0" t="0" r="r" b="b"/>
                <a:pathLst>
                  <a:path w="19881" h="4847">
                    <a:moveTo>
                      <a:pt x="0" y="4846"/>
                    </a:moveTo>
                    <a:cubicBezTo>
                      <a:pt x="948" y="4788"/>
                      <a:pt x="1895" y="4729"/>
                      <a:pt x="2843" y="4671"/>
                    </a:cubicBezTo>
                    <a:cubicBezTo>
                      <a:pt x="3396" y="4580"/>
                      <a:pt x="3950" y="4489"/>
                      <a:pt x="4504" y="4397"/>
                    </a:cubicBezTo>
                    <a:cubicBezTo>
                      <a:pt x="4895" y="4265"/>
                      <a:pt x="5286" y="4133"/>
                      <a:pt x="5677" y="4000"/>
                    </a:cubicBezTo>
                    <a:cubicBezTo>
                      <a:pt x="5982" y="3853"/>
                      <a:pt x="6287" y="3706"/>
                      <a:pt x="6592" y="3558"/>
                    </a:cubicBezTo>
                    <a:cubicBezTo>
                      <a:pt x="6840" y="3475"/>
                      <a:pt x="7089" y="3391"/>
                      <a:pt x="7338" y="3307"/>
                    </a:cubicBezTo>
                    <a:cubicBezTo>
                      <a:pt x="7549" y="3201"/>
                      <a:pt x="7760" y="3094"/>
                      <a:pt x="7971" y="2987"/>
                    </a:cubicBezTo>
                    <a:cubicBezTo>
                      <a:pt x="8153" y="2870"/>
                      <a:pt x="8336" y="2753"/>
                      <a:pt x="8519" y="2636"/>
                    </a:cubicBezTo>
                    <a:cubicBezTo>
                      <a:pt x="8679" y="2537"/>
                      <a:pt x="8839" y="2438"/>
                      <a:pt x="8999" y="2339"/>
                    </a:cubicBezTo>
                    <a:cubicBezTo>
                      <a:pt x="9144" y="2296"/>
                      <a:pt x="9289" y="2253"/>
                      <a:pt x="9433" y="2210"/>
                    </a:cubicBezTo>
                    <a:cubicBezTo>
                      <a:pt x="9563" y="2093"/>
                      <a:pt x="9692" y="1976"/>
                      <a:pt x="9821" y="1859"/>
                    </a:cubicBezTo>
                    <a:cubicBezTo>
                      <a:pt x="9941" y="1768"/>
                      <a:pt x="10061" y="1677"/>
                      <a:pt x="10180" y="1585"/>
                    </a:cubicBezTo>
                    <a:cubicBezTo>
                      <a:pt x="10289" y="1593"/>
                      <a:pt x="10398" y="1601"/>
                      <a:pt x="10507" y="1608"/>
                    </a:cubicBezTo>
                    <a:cubicBezTo>
                      <a:pt x="10609" y="1519"/>
                      <a:pt x="10711" y="1430"/>
                      <a:pt x="10812" y="1341"/>
                    </a:cubicBezTo>
                    <a:cubicBezTo>
                      <a:pt x="10906" y="1301"/>
                      <a:pt x="11000" y="1260"/>
                      <a:pt x="11094" y="1219"/>
                    </a:cubicBezTo>
                    <a:cubicBezTo>
                      <a:pt x="11183" y="1161"/>
                      <a:pt x="11272" y="1103"/>
                      <a:pt x="11361" y="1044"/>
                    </a:cubicBezTo>
                    <a:cubicBezTo>
                      <a:pt x="11443" y="1001"/>
                      <a:pt x="11524" y="958"/>
                      <a:pt x="11605" y="914"/>
                    </a:cubicBezTo>
                    <a:cubicBezTo>
                      <a:pt x="11684" y="886"/>
                      <a:pt x="11763" y="858"/>
                      <a:pt x="11841" y="830"/>
                    </a:cubicBezTo>
                    <a:cubicBezTo>
                      <a:pt x="11915" y="790"/>
                      <a:pt x="11989" y="749"/>
                      <a:pt x="12062" y="708"/>
                    </a:cubicBezTo>
                    <a:cubicBezTo>
                      <a:pt x="12133" y="665"/>
                      <a:pt x="12204" y="622"/>
                      <a:pt x="12275" y="579"/>
                    </a:cubicBezTo>
                    <a:cubicBezTo>
                      <a:pt x="12341" y="564"/>
                      <a:pt x="12407" y="549"/>
                      <a:pt x="12473" y="533"/>
                    </a:cubicBezTo>
                    <a:cubicBezTo>
                      <a:pt x="12537" y="531"/>
                      <a:pt x="12601" y="529"/>
                      <a:pt x="12664" y="526"/>
                    </a:cubicBezTo>
                    <a:cubicBezTo>
                      <a:pt x="12725" y="496"/>
                      <a:pt x="12786" y="465"/>
                      <a:pt x="12847" y="434"/>
                    </a:cubicBezTo>
                    <a:cubicBezTo>
                      <a:pt x="12906" y="409"/>
                      <a:pt x="12964" y="384"/>
                      <a:pt x="13022" y="358"/>
                    </a:cubicBezTo>
                    <a:cubicBezTo>
                      <a:pt x="13078" y="361"/>
                      <a:pt x="13134" y="364"/>
                      <a:pt x="13189" y="366"/>
                    </a:cubicBezTo>
                    <a:cubicBezTo>
                      <a:pt x="13243" y="348"/>
                      <a:pt x="13297" y="330"/>
                      <a:pt x="13350" y="312"/>
                    </a:cubicBezTo>
                    <a:cubicBezTo>
                      <a:pt x="13401" y="317"/>
                      <a:pt x="13452" y="322"/>
                      <a:pt x="13502" y="327"/>
                    </a:cubicBezTo>
                    <a:cubicBezTo>
                      <a:pt x="13553" y="302"/>
                      <a:pt x="13604" y="277"/>
                      <a:pt x="13654" y="251"/>
                    </a:cubicBezTo>
                    <a:cubicBezTo>
                      <a:pt x="13703" y="259"/>
                      <a:pt x="13751" y="267"/>
                      <a:pt x="13799" y="274"/>
                    </a:cubicBezTo>
                    <a:cubicBezTo>
                      <a:pt x="13845" y="249"/>
                      <a:pt x="13891" y="224"/>
                      <a:pt x="13936" y="198"/>
                    </a:cubicBezTo>
                    <a:cubicBezTo>
                      <a:pt x="13980" y="178"/>
                      <a:pt x="14023" y="158"/>
                      <a:pt x="14066" y="137"/>
                    </a:cubicBezTo>
                    <a:cubicBezTo>
                      <a:pt x="14112" y="130"/>
                      <a:pt x="14158" y="122"/>
                      <a:pt x="14203" y="114"/>
                    </a:cubicBezTo>
                    <a:cubicBezTo>
                      <a:pt x="14244" y="132"/>
                      <a:pt x="14285" y="150"/>
                      <a:pt x="14325" y="167"/>
                    </a:cubicBezTo>
                    <a:cubicBezTo>
                      <a:pt x="14366" y="175"/>
                      <a:pt x="14407" y="183"/>
                      <a:pt x="14447" y="190"/>
                    </a:cubicBezTo>
                    <a:cubicBezTo>
                      <a:pt x="14488" y="190"/>
                      <a:pt x="14529" y="190"/>
                      <a:pt x="14569" y="190"/>
                    </a:cubicBezTo>
                    <a:cubicBezTo>
                      <a:pt x="14607" y="188"/>
                      <a:pt x="14645" y="186"/>
                      <a:pt x="14683" y="183"/>
                    </a:cubicBezTo>
                    <a:cubicBezTo>
                      <a:pt x="14721" y="193"/>
                      <a:pt x="14759" y="203"/>
                      <a:pt x="14797" y="213"/>
                    </a:cubicBezTo>
                    <a:cubicBezTo>
                      <a:pt x="14833" y="216"/>
                      <a:pt x="14869" y="219"/>
                      <a:pt x="14904" y="221"/>
                    </a:cubicBezTo>
                    <a:cubicBezTo>
                      <a:pt x="14940" y="196"/>
                      <a:pt x="14976" y="171"/>
                      <a:pt x="15011" y="145"/>
                    </a:cubicBezTo>
                    <a:cubicBezTo>
                      <a:pt x="15047" y="140"/>
                      <a:pt x="15082" y="135"/>
                      <a:pt x="15117" y="129"/>
                    </a:cubicBezTo>
                    <a:cubicBezTo>
                      <a:pt x="15150" y="129"/>
                      <a:pt x="15183" y="129"/>
                      <a:pt x="15216" y="129"/>
                    </a:cubicBezTo>
                    <a:cubicBezTo>
                      <a:pt x="15249" y="155"/>
                      <a:pt x="15282" y="181"/>
                      <a:pt x="15315" y="206"/>
                    </a:cubicBezTo>
                    <a:cubicBezTo>
                      <a:pt x="15346" y="181"/>
                      <a:pt x="15377" y="155"/>
                      <a:pt x="15407" y="129"/>
                    </a:cubicBezTo>
                    <a:cubicBezTo>
                      <a:pt x="15440" y="132"/>
                      <a:pt x="15473" y="135"/>
                      <a:pt x="15506" y="137"/>
                    </a:cubicBezTo>
                    <a:cubicBezTo>
                      <a:pt x="15537" y="145"/>
                      <a:pt x="15567" y="153"/>
                      <a:pt x="15597" y="160"/>
                    </a:cubicBezTo>
                    <a:cubicBezTo>
                      <a:pt x="15628" y="181"/>
                      <a:pt x="15659" y="201"/>
                      <a:pt x="15689" y="221"/>
                    </a:cubicBezTo>
                    <a:cubicBezTo>
                      <a:pt x="15717" y="193"/>
                      <a:pt x="15745" y="165"/>
                      <a:pt x="15773" y="137"/>
                    </a:cubicBezTo>
                    <a:cubicBezTo>
                      <a:pt x="15804" y="130"/>
                      <a:pt x="15834" y="122"/>
                      <a:pt x="15864" y="114"/>
                    </a:cubicBezTo>
                    <a:cubicBezTo>
                      <a:pt x="15892" y="152"/>
                      <a:pt x="15920" y="190"/>
                      <a:pt x="15948" y="228"/>
                    </a:cubicBezTo>
                    <a:cubicBezTo>
                      <a:pt x="15976" y="193"/>
                      <a:pt x="16004" y="158"/>
                      <a:pt x="16032" y="122"/>
                    </a:cubicBezTo>
                    <a:cubicBezTo>
                      <a:pt x="16058" y="120"/>
                      <a:pt x="16083" y="117"/>
                      <a:pt x="16108" y="114"/>
                    </a:cubicBezTo>
                    <a:cubicBezTo>
                      <a:pt x="16136" y="114"/>
                      <a:pt x="16164" y="114"/>
                      <a:pt x="16192" y="114"/>
                    </a:cubicBezTo>
                    <a:cubicBezTo>
                      <a:pt x="16218" y="140"/>
                      <a:pt x="16243" y="165"/>
                      <a:pt x="16268" y="190"/>
                    </a:cubicBezTo>
                    <a:cubicBezTo>
                      <a:pt x="16294" y="170"/>
                      <a:pt x="16319" y="150"/>
                      <a:pt x="16344" y="129"/>
                    </a:cubicBezTo>
                    <a:cubicBezTo>
                      <a:pt x="16370" y="145"/>
                      <a:pt x="16395" y="160"/>
                      <a:pt x="16420" y="175"/>
                    </a:cubicBezTo>
                    <a:cubicBezTo>
                      <a:pt x="16443" y="163"/>
                      <a:pt x="16466" y="150"/>
                      <a:pt x="16489" y="137"/>
                    </a:cubicBezTo>
                    <a:cubicBezTo>
                      <a:pt x="16515" y="137"/>
                      <a:pt x="16540" y="137"/>
                      <a:pt x="16565" y="137"/>
                    </a:cubicBezTo>
                    <a:cubicBezTo>
                      <a:pt x="16588" y="140"/>
                      <a:pt x="16611" y="143"/>
                      <a:pt x="16634" y="145"/>
                    </a:cubicBezTo>
                    <a:cubicBezTo>
                      <a:pt x="16660" y="140"/>
                      <a:pt x="16685" y="135"/>
                      <a:pt x="16710" y="129"/>
                    </a:cubicBezTo>
                    <a:cubicBezTo>
                      <a:pt x="16733" y="129"/>
                      <a:pt x="16756" y="129"/>
                      <a:pt x="16778" y="129"/>
                    </a:cubicBezTo>
                    <a:cubicBezTo>
                      <a:pt x="16799" y="117"/>
                      <a:pt x="16819" y="104"/>
                      <a:pt x="16839" y="91"/>
                    </a:cubicBezTo>
                    <a:cubicBezTo>
                      <a:pt x="16862" y="94"/>
                      <a:pt x="16885" y="97"/>
                      <a:pt x="16908" y="99"/>
                    </a:cubicBezTo>
                    <a:cubicBezTo>
                      <a:pt x="16931" y="71"/>
                      <a:pt x="16954" y="43"/>
                      <a:pt x="16977" y="15"/>
                    </a:cubicBezTo>
                    <a:cubicBezTo>
                      <a:pt x="16997" y="10"/>
                      <a:pt x="17018" y="5"/>
                      <a:pt x="17038" y="0"/>
                    </a:cubicBezTo>
                    <a:cubicBezTo>
                      <a:pt x="17061" y="26"/>
                      <a:pt x="17083" y="51"/>
                      <a:pt x="17106" y="76"/>
                    </a:cubicBezTo>
                    <a:cubicBezTo>
                      <a:pt x="17126" y="81"/>
                      <a:pt x="17147" y="86"/>
                      <a:pt x="17167" y="91"/>
                    </a:cubicBezTo>
                    <a:cubicBezTo>
                      <a:pt x="17187" y="97"/>
                      <a:pt x="17208" y="102"/>
                      <a:pt x="17228" y="107"/>
                    </a:cubicBezTo>
                    <a:cubicBezTo>
                      <a:pt x="17248" y="110"/>
                      <a:pt x="17269" y="112"/>
                      <a:pt x="17289" y="114"/>
                    </a:cubicBezTo>
                    <a:cubicBezTo>
                      <a:pt x="17309" y="173"/>
                      <a:pt x="17330" y="231"/>
                      <a:pt x="17350" y="289"/>
                    </a:cubicBezTo>
                    <a:cubicBezTo>
                      <a:pt x="17368" y="241"/>
                      <a:pt x="17385" y="193"/>
                      <a:pt x="17403" y="145"/>
                    </a:cubicBezTo>
                    <a:cubicBezTo>
                      <a:pt x="17423" y="150"/>
                      <a:pt x="17444" y="155"/>
                      <a:pt x="17464" y="160"/>
                    </a:cubicBezTo>
                    <a:cubicBezTo>
                      <a:pt x="17484" y="158"/>
                      <a:pt x="17505" y="155"/>
                      <a:pt x="17525" y="152"/>
                    </a:cubicBezTo>
                    <a:cubicBezTo>
                      <a:pt x="17543" y="178"/>
                      <a:pt x="17561" y="203"/>
                      <a:pt x="17579" y="228"/>
                    </a:cubicBezTo>
                    <a:cubicBezTo>
                      <a:pt x="17597" y="261"/>
                      <a:pt x="17614" y="294"/>
                      <a:pt x="17632" y="327"/>
                    </a:cubicBezTo>
                    <a:cubicBezTo>
                      <a:pt x="17652" y="284"/>
                      <a:pt x="17673" y="241"/>
                      <a:pt x="17693" y="198"/>
                    </a:cubicBezTo>
                    <a:cubicBezTo>
                      <a:pt x="17711" y="203"/>
                      <a:pt x="17728" y="208"/>
                      <a:pt x="17746" y="213"/>
                    </a:cubicBezTo>
                    <a:cubicBezTo>
                      <a:pt x="17764" y="236"/>
                      <a:pt x="17782" y="259"/>
                      <a:pt x="17800" y="282"/>
                    </a:cubicBezTo>
                    <a:cubicBezTo>
                      <a:pt x="17818" y="254"/>
                      <a:pt x="17835" y="226"/>
                      <a:pt x="17853" y="198"/>
                    </a:cubicBezTo>
                    <a:cubicBezTo>
                      <a:pt x="17871" y="188"/>
                      <a:pt x="17888" y="178"/>
                      <a:pt x="17906" y="167"/>
                    </a:cubicBezTo>
                    <a:cubicBezTo>
                      <a:pt x="17921" y="162"/>
                      <a:pt x="17937" y="157"/>
                      <a:pt x="17952" y="152"/>
                    </a:cubicBezTo>
                    <a:cubicBezTo>
                      <a:pt x="17970" y="168"/>
                      <a:pt x="17987" y="183"/>
                      <a:pt x="18005" y="198"/>
                    </a:cubicBezTo>
                    <a:cubicBezTo>
                      <a:pt x="18023" y="229"/>
                      <a:pt x="18041" y="259"/>
                      <a:pt x="18059" y="289"/>
                    </a:cubicBezTo>
                    <a:cubicBezTo>
                      <a:pt x="18074" y="254"/>
                      <a:pt x="18089" y="219"/>
                      <a:pt x="18104" y="183"/>
                    </a:cubicBezTo>
                    <a:cubicBezTo>
                      <a:pt x="18122" y="176"/>
                      <a:pt x="18140" y="168"/>
                      <a:pt x="18158" y="160"/>
                    </a:cubicBezTo>
                    <a:cubicBezTo>
                      <a:pt x="18173" y="173"/>
                      <a:pt x="18188" y="186"/>
                      <a:pt x="18203" y="198"/>
                    </a:cubicBezTo>
                    <a:cubicBezTo>
                      <a:pt x="18218" y="203"/>
                      <a:pt x="18234" y="208"/>
                      <a:pt x="18249" y="213"/>
                    </a:cubicBezTo>
                    <a:cubicBezTo>
                      <a:pt x="18264" y="211"/>
                      <a:pt x="18280" y="209"/>
                      <a:pt x="18295" y="206"/>
                    </a:cubicBezTo>
                    <a:cubicBezTo>
                      <a:pt x="18313" y="196"/>
                      <a:pt x="18330" y="186"/>
                      <a:pt x="18348" y="175"/>
                    </a:cubicBezTo>
                    <a:cubicBezTo>
                      <a:pt x="18363" y="180"/>
                      <a:pt x="18379" y="185"/>
                      <a:pt x="18394" y="190"/>
                    </a:cubicBezTo>
                    <a:cubicBezTo>
                      <a:pt x="18409" y="188"/>
                      <a:pt x="18425" y="186"/>
                      <a:pt x="18440" y="183"/>
                    </a:cubicBezTo>
                    <a:cubicBezTo>
                      <a:pt x="18455" y="186"/>
                      <a:pt x="18470" y="188"/>
                      <a:pt x="18485" y="190"/>
                    </a:cubicBezTo>
                    <a:cubicBezTo>
                      <a:pt x="18498" y="198"/>
                      <a:pt x="18510" y="206"/>
                      <a:pt x="18523" y="213"/>
                    </a:cubicBezTo>
                    <a:cubicBezTo>
                      <a:pt x="18538" y="226"/>
                      <a:pt x="18554" y="239"/>
                      <a:pt x="18569" y="251"/>
                    </a:cubicBezTo>
                    <a:cubicBezTo>
                      <a:pt x="18584" y="236"/>
                      <a:pt x="18600" y="221"/>
                      <a:pt x="18615" y="206"/>
                    </a:cubicBezTo>
                    <a:cubicBezTo>
                      <a:pt x="18630" y="201"/>
                      <a:pt x="18646" y="196"/>
                      <a:pt x="18661" y="190"/>
                    </a:cubicBezTo>
                    <a:cubicBezTo>
                      <a:pt x="18674" y="190"/>
                      <a:pt x="18686" y="190"/>
                      <a:pt x="18699" y="190"/>
                    </a:cubicBezTo>
                    <a:cubicBezTo>
                      <a:pt x="18714" y="193"/>
                      <a:pt x="18729" y="196"/>
                      <a:pt x="18744" y="198"/>
                    </a:cubicBezTo>
                    <a:cubicBezTo>
                      <a:pt x="18757" y="201"/>
                      <a:pt x="18770" y="204"/>
                      <a:pt x="18783" y="206"/>
                    </a:cubicBezTo>
                    <a:cubicBezTo>
                      <a:pt x="18798" y="211"/>
                      <a:pt x="18813" y="216"/>
                      <a:pt x="18828" y="221"/>
                    </a:cubicBezTo>
                    <a:cubicBezTo>
                      <a:pt x="18841" y="224"/>
                      <a:pt x="18853" y="226"/>
                      <a:pt x="18866" y="228"/>
                    </a:cubicBezTo>
                    <a:cubicBezTo>
                      <a:pt x="18881" y="234"/>
                      <a:pt x="18897" y="239"/>
                      <a:pt x="18912" y="244"/>
                    </a:cubicBezTo>
                    <a:cubicBezTo>
                      <a:pt x="18925" y="249"/>
                      <a:pt x="18937" y="254"/>
                      <a:pt x="18950" y="259"/>
                    </a:cubicBezTo>
                    <a:cubicBezTo>
                      <a:pt x="18963" y="242"/>
                      <a:pt x="18975" y="224"/>
                      <a:pt x="18988" y="206"/>
                    </a:cubicBezTo>
                    <a:cubicBezTo>
                      <a:pt x="19001" y="224"/>
                      <a:pt x="19013" y="242"/>
                      <a:pt x="19026" y="259"/>
                    </a:cubicBezTo>
                    <a:cubicBezTo>
                      <a:pt x="19039" y="247"/>
                      <a:pt x="19051" y="234"/>
                      <a:pt x="19064" y="221"/>
                    </a:cubicBezTo>
                    <a:cubicBezTo>
                      <a:pt x="19079" y="221"/>
                      <a:pt x="19095" y="221"/>
                      <a:pt x="19110" y="221"/>
                    </a:cubicBezTo>
                    <a:cubicBezTo>
                      <a:pt x="19123" y="221"/>
                      <a:pt x="19135" y="221"/>
                      <a:pt x="19148" y="221"/>
                    </a:cubicBezTo>
                    <a:cubicBezTo>
                      <a:pt x="19161" y="247"/>
                      <a:pt x="19173" y="272"/>
                      <a:pt x="19186" y="297"/>
                    </a:cubicBezTo>
                    <a:cubicBezTo>
                      <a:pt x="19199" y="274"/>
                      <a:pt x="19212" y="251"/>
                      <a:pt x="19225" y="228"/>
                    </a:cubicBezTo>
                    <a:cubicBezTo>
                      <a:pt x="19238" y="236"/>
                      <a:pt x="19250" y="244"/>
                      <a:pt x="19263" y="251"/>
                    </a:cubicBezTo>
                    <a:cubicBezTo>
                      <a:pt x="19273" y="244"/>
                      <a:pt x="19283" y="236"/>
                      <a:pt x="19293" y="228"/>
                    </a:cubicBezTo>
                    <a:cubicBezTo>
                      <a:pt x="19306" y="269"/>
                      <a:pt x="19318" y="310"/>
                      <a:pt x="19331" y="350"/>
                    </a:cubicBezTo>
                    <a:cubicBezTo>
                      <a:pt x="19344" y="343"/>
                      <a:pt x="19356" y="335"/>
                      <a:pt x="19369" y="327"/>
                    </a:cubicBezTo>
                    <a:cubicBezTo>
                      <a:pt x="19382" y="330"/>
                      <a:pt x="19394" y="333"/>
                      <a:pt x="19407" y="335"/>
                    </a:cubicBezTo>
                    <a:cubicBezTo>
                      <a:pt x="19417" y="366"/>
                      <a:pt x="19428" y="397"/>
                      <a:pt x="19438" y="427"/>
                    </a:cubicBezTo>
                    <a:cubicBezTo>
                      <a:pt x="19451" y="397"/>
                      <a:pt x="19463" y="366"/>
                      <a:pt x="19476" y="335"/>
                    </a:cubicBezTo>
                    <a:cubicBezTo>
                      <a:pt x="19489" y="340"/>
                      <a:pt x="19501" y="345"/>
                      <a:pt x="19514" y="350"/>
                    </a:cubicBezTo>
                    <a:cubicBezTo>
                      <a:pt x="19524" y="345"/>
                      <a:pt x="19535" y="340"/>
                      <a:pt x="19545" y="335"/>
                    </a:cubicBezTo>
                    <a:cubicBezTo>
                      <a:pt x="19558" y="351"/>
                      <a:pt x="19570" y="366"/>
                      <a:pt x="19583" y="381"/>
                    </a:cubicBezTo>
                    <a:cubicBezTo>
                      <a:pt x="19593" y="374"/>
                      <a:pt x="19603" y="366"/>
                      <a:pt x="19613" y="358"/>
                    </a:cubicBezTo>
                    <a:cubicBezTo>
                      <a:pt x="19626" y="356"/>
                      <a:pt x="19638" y="353"/>
                      <a:pt x="19651" y="350"/>
                    </a:cubicBezTo>
                    <a:cubicBezTo>
                      <a:pt x="19661" y="348"/>
                      <a:pt x="19672" y="346"/>
                      <a:pt x="19682" y="343"/>
                    </a:cubicBezTo>
                    <a:cubicBezTo>
                      <a:pt x="19695" y="338"/>
                      <a:pt x="19707" y="333"/>
                      <a:pt x="19720" y="327"/>
                    </a:cubicBezTo>
                    <a:cubicBezTo>
                      <a:pt x="19730" y="322"/>
                      <a:pt x="19740" y="317"/>
                      <a:pt x="19750" y="312"/>
                    </a:cubicBezTo>
                    <a:cubicBezTo>
                      <a:pt x="19760" y="325"/>
                      <a:pt x="19771" y="338"/>
                      <a:pt x="19781" y="350"/>
                    </a:cubicBezTo>
                    <a:cubicBezTo>
                      <a:pt x="19794" y="348"/>
                      <a:pt x="19806" y="346"/>
                      <a:pt x="19819" y="343"/>
                    </a:cubicBezTo>
                    <a:cubicBezTo>
                      <a:pt x="19829" y="343"/>
                      <a:pt x="19839" y="343"/>
                      <a:pt x="19849" y="343"/>
                    </a:cubicBezTo>
                    <a:cubicBezTo>
                      <a:pt x="19859" y="338"/>
                      <a:pt x="19870" y="333"/>
                      <a:pt x="19880" y="327"/>
                    </a:cubicBezTo>
                  </a:path>
                </a:pathLst>
              </a:custGeom>
              <a:grpFill/>
              <a:ln w="34200" cap="rnd">
                <a:solidFill>
                  <a:srgbClr val="EE2E2F"/>
                </a:solidFill>
                <a:round/>
              </a:ln>
            </p:spPr>
          </p:sp>
        </p:grpSp>
        <p:sp>
          <p:nvSpPr>
            <p:cNvPr id="106" name="TextBox 105"/>
            <p:cNvSpPr txBox="1"/>
            <p:nvPr/>
          </p:nvSpPr>
          <p:spPr>
            <a:xfrm>
              <a:off x="4242435" y="1356173"/>
              <a:ext cx="102463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5th order</a:t>
              </a:r>
              <a:endParaRPr lang="en-US" sz="1800" baseline="30000" dirty="0">
                <a:latin typeface="Times" charset="0"/>
                <a:ea typeface="Times" charset="0"/>
                <a:cs typeface="Times" charset="0"/>
              </a:endParaRPr>
            </a:p>
          </p:txBody>
        </p:sp>
      </p:grpSp>
    </p:spTree>
    <p:extLst>
      <p:ext uri="{BB962C8B-B14F-4D97-AF65-F5344CB8AC3E}">
        <p14:creationId xmlns:p14="http://schemas.microsoft.com/office/powerpoint/2010/main" val="1030513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32485" y="2235904"/>
            <a:ext cx="4482824" cy="4479015"/>
            <a:chOff x="2332485" y="2235904"/>
            <a:chExt cx="4482824" cy="4479015"/>
          </a:xfrm>
        </p:grpSpPr>
        <p:sp>
          <p:nvSpPr>
            <p:cNvPr id="146" name="Freeform 145"/>
            <p:cNvSpPr/>
            <p:nvPr/>
          </p:nvSpPr>
          <p:spPr>
            <a:xfrm>
              <a:off x="2332485" y="2880362"/>
              <a:ext cx="2760427" cy="3190107"/>
            </a:xfrm>
            <a:custGeom>
              <a:avLst/>
              <a:gdLst>
                <a:gd name="connsiteX0" fmla="*/ 1288951 w 2760427"/>
                <a:gd name="connsiteY0" fmla="*/ 3007456 h 3190107"/>
                <a:gd name="connsiteX1" fmla="*/ 1471477 w 2760427"/>
                <a:gd name="connsiteY1" fmla="*/ 3007456 h 3190107"/>
                <a:gd name="connsiteX2" fmla="*/ 1471477 w 2760427"/>
                <a:gd name="connsiteY2" fmla="*/ 3190107 h 3190107"/>
                <a:gd name="connsiteX3" fmla="*/ 1288951 w 2760427"/>
                <a:gd name="connsiteY3" fmla="*/ 3190107 h 3190107"/>
                <a:gd name="connsiteX4" fmla="*/ 2577901 w 2760427"/>
                <a:gd name="connsiteY4" fmla="*/ 3007454 h 3190107"/>
                <a:gd name="connsiteX5" fmla="*/ 2760427 w 2760427"/>
                <a:gd name="connsiteY5" fmla="*/ 3007454 h 3190107"/>
                <a:gd name="connsiteX6" fmla="*/ 2760427 w 2760427"/>
                <a:gd name="connsiteY6" fmla="*/ 3190105 h 3190107"/>
                <a:gd name="connsiteX7" fmla="*/ 2577901 w 2760427"/>
                <a:gd name="connsiteY7" fmla="*/ 3190105 h 3190107"/>
                <a:gd name="connsiteX8" fmla="*/ 1 w 2760427"/>
                <a:gd name="connsiteY8" fmla="*/ 3007454 h 3190107"/>
                <a:gd name="connsiteX9" fmla="*/ 182527 w 2760427"/>
                <a:gd name="connsiteY9" fmla="*/ 3007454 h 3190107"/>
                <a:gd name="connsiteX10" fmla="*/ 182527 w 2760427"/>
                <a:gd name="connsiteY10" fmla="*/ 3190105 h 3190107"/>
                <a:gd name="connsiteX11" fmla="*/ 1 w 2760427"/>
                <a:gd name="connsiteY11" fmla="*/ 3190105 h 3190107"/>
                <a:gd name="connsiteX12" fmla="*/ 1288951 w 2760427"/>
                <a:gd name="connsiteY12" fmla="*/ 2792636 h 3190107"/>
                <a:gd name="connsiteX13" fmla="*/ 1471477 w 2760427"/>
                <a:gd name="connsiteY13" fmla="*/ 2792636 h 3190107"/>
                <a:gd name="connsiteX14" fmla="*/ 1471477 w 2760427"/>
                <a:gd name="connsiteY14" fmla="*/ 2975287 h 3190107"/>
                <a:gd name="connsiteX15" fmla="*/ 1288951 w 2760427"/>
                <a:gd name="connsiteY15" fmla="*/ 2975287 h 3190107"/>
                <a:gd name="connsiteX16" fmla="*/ 2577901 w 2760427"/>
                <a:gd name="connsiteY16" fmla="*/ 2792634 h 3190107"/>
                <a:gd name="connsiteX17" fmla="*/ 2760427 w 2760427"/>
                <a:gd name="connsiteY17" fmla="*/ 2792634 h 3190107"/>
                <a:gd name="connsiteX18" fmla="*/ 2760427 w 2760427"/>
                <a:gd name="connsiteY18" fmla="*/ 2975285 h 3190107"/>
                <a:gd name="connsiteX19" fmla="*/ 2577901 w 2760427"/>
                <a:gd name="connsiteY19" fmla="*/ 2975285 h 3190107"/>
                <a:gd name="connsiteX20" fmla="*/ 1 w 2760427"/>
                <a:gd name="connsiteY20" fmla="*/ 2792634 h 3190107"/>
                <a:gd name="connsiteX21" fmla="*/ 182527 w 2760427"/>
                <a:gd name="connsiteY21" fmla="*/ 2792634 h 3190107"/>
                <a:gd name="connsiteX22" fmla="*/ 182527 w 2760427"/>
                <a:gd name="connsiteY22" fmla="*/ 2975285 h 3190107"/>
                <a:gd name="connsiteX23" fmla="*/ 1 w 2760427"/>
                <a:gd name="connsiteY23" fmla="*/ 2975285 h 3190107"/>
                <a:gd name="connsiteX24" fmla="*/ 1288951 w 2760427"/>
                <a:gd name="connsiteY24" fmla="*/ 2577818 h 3190107"/>
                <a:gd name="connsiteX25" fmla="*/ 1471477 w 2760427"/>
                <a:gd name="connsiteY25" fmla="*/ 2577818 h 3190107"/>
                <a:gd name="connsiteX26" fmla="*/ 1471477 w 2760427"/>
                <a:gd name="connsiteY26" fmla="*/ 2760469 h 3190107"/>
                <a:gd name="connsiteX27" fmla="*/ 1288951 w 2760427"/>
                <a:gd name="connsiteY27" fmla="*/ 2760469 h 3190107"/>
                <a:gd name="connsiteX28" fmla="*/ 2577901 w 2760427"/>
                <a:gd name="connsiteY28" fmla="*/ 2577816 h 3190107"/>
                <a:gd name="connsiteX29" fmla="*/ 2760427 w 2760427"/>
                <a:gd name="connsiteY29" fmla="*/ 2577816 h 3190107"/>
                <a:gd name="connsiteX30" fmla="*/ 2760427 w 2760427"/>
                <a:gd name="connsiteY30" fmla="*/ 2760467 h 3190107"/>
                <a:gd name="connsiteX31" fmla="*/ 2577901 w 2760427"/>
                <a:gd name="connsiteY31" fmla="*/ 2760467 h 3190107"/>
                <a:gd name="connsiteX32" fmla="*/ 1 w 2760427"/>
                <a:gd name="connsiteY32" fmla="*/ 2577816 h 3190107"/>
                <a:gd name="connsiteX33" fmla="*/ 182527 w 2760427"/>
                <a:gd name="connsiteY33" fmla="*/ 2577816 h 3190107"/>
                <a:gd name="connsiteX34" fmla="*/ 182527 w 2760427"/>
                <a:gd name="connsiteY34" fmla="*/ 2760467 h 3190107"/>
                <a:gd name="connsiteX35" fmla="*/ 1 w 2760427"/>
                <a:gd name="connsiteY35" fmla="*/ 2760467 h 3190107"/>
                <a:gd name="connsiteX36" fmla="*/ 1288950 w 2760427"/>
                <a:gd name="connsiteY36" fmla="*/ 1718546 h 3190107"/>
                <a:gd name="connsiteX37" fmla="*/ 1471476 w 2760427"/>
                <a:gd name="connsiteY37" fmla="*/ 1718546 h 3190107"/>
                <a:gd name="connsiteX38" fmla="*/ 1471476 w 2760427"/>
                <a:gd name="connsiteY38" fmla="*/ 1901197 h 3190107"/>
                <a:gd name="connsiteX39" fmla="*/ 1288950 w 2760427"/>
                <a:gd name="connsiteY39" fmla="*/ 1901197 h 3190107"/>
                <a:gd name="connsiteX40" fmla="*/ 2577900 w 2760427"/>
                <a:gd name="connsiteY40" fmla="*/ 1718544 h 3190107"/>
                <a:gd name="connsiteX41" fmla="*/ 2760426 w 2760427"/>
                <a:gd name="connsiteY41" fmla="*/ 1718544 h 3190107"/>
                <a:gd name="connsiteX42" fmla="*/ 2760426 w 2760427"/>
                <a:gd name="connsiteY42" fmla="*/ 1901195 h 3190107"/>
                <a:gd name="connsiteX43" fmla="*/ 2577900 w 2760427"/>
                <a:gd name="connsiteY43" fmla="*/ 1901195 h 3190107"/>
                <a:gd name="connsiteX44" fmla="*/ 0 w 2760427"/>
                <a:gd name="connsiteY44" fmla="*/ 1718544 h 3190107"/>
                <a:gd name="connsiteX45" fmla="*/ 182526 w 2760427"/>
                <a:gd name="connsiteY45" fmla="*/ 1718544 h 3190107"/>
                <a:gd name="connsiteX46" fmla="*/ 182526 w 2760427"/>
                <a:gd name="connsiteY46" fmla="*/ 1901195 h 3190107"/>
                <a:gd name="connsiteX47" fmla="*/ 0 w 2760427"/>
                <a:gd name="connsiteY47" fmla="*/ 1901195 h 3190107"/>
                <a:gd name="connsiteX48" fmla="*/ 1288950 w 2760427"/>
                <a:gd name="connsiteY48" fmla="*/ 1503728 h 3190107"/>
                <a:gd name="connsiteX49" fmla="*/ 1471476 w 2760427"/>
                <a:gd name="connsiteY49" fmla="*/ 1503728 h 3190107"/>
                <a:gd name="connsiteX50" fmla="*/ 1471476 w 2760427"/>
                <a:gd name="connsiteY50" fmla="*/ 1686379 h 3190107"/>
                <a:gd name="connsiteX51" fmla="*/ 1288950 w 2760427"/>
                <a:gd name="connsiteY51" fmla="*/ 1686379 h 3190107"/>
                <a:gd name="connsiteX52" fmla="*/ 2577900 w 2760427"/>
                <a:gd name="connsiteY52" fmla="*/ 1503726 h 3190107"/>
                <a:gd name="connsiteX53" fmla="*/ 2760426 w 2760427"/>
                <a:gd name="connsiteY53" fmla="*/ 1503726 h 3190107"/>
                <a:gd name="connsiteX54" fmla="*/ 2760426 w 2760427"/>
                <a:gd name="connsiteY54" fmla="*/ 1686377 h 3190107"/>
                <a:gd name="connsiteX55" fmla="*/ 2577900 w 2760427"/>
                <a:gd name="connsiteY55" fmla="*/ 1686377 h 3190107"/>
                <a:gd name="connsiteX56" fmla="*/ 0 w 2760427"/>
                <a:gd name="connsiteY56" fmla="*/ 1503726 h 3190107"/>
                <a:gd name="connsiteX57" fmla="*/ 182526 w 2760427"/>
                <a:gd name="connsiteY57" fmla="*/ 1503726 h 3190107"/>
                <a:gd name="connsiteX58" fmla="*/ 182526 w 2760427"/>
                <a:gd name="connsiteY58" fmla="*/ 1686377 h 3190107"/>
                <a:gd name="connsiteX59" fmla="*/ 0 w 2760427"/>
                <a:gd name="connsiteY59" fmla="*/ 1686377 h 3190107"/>
                <a:gd name="connsiteX60" fmla="*/ 1288950 w 2760427"/>
                <a:gd name="connsiteY60" fmla="*/ 1288910 h 3190107"/>
                <a:gd name="connsiteX61" fmla="*/ 1471476 w 2760427"/>
                <a:gd name="connsiteY61" fmla="*/ 1288910 h 3190107"/>
                <a:gd name="connsiteX62" fmla="*/ 1471476 w 2760427"/>
                <a:gd name="connsiteY62" fmla="*/ 1471561 h 3190107"/>
                <a:gd name="connsiteX63" fmla="*/ 1288950 w 2760427"/>
                <a:gd name="connsiteY63" fmla="*/ 1471561 h 3190107"/>
                <a:gd name="connsiteX64" fmla="*/ 2577900 w 2760427"/>
                <a:gd name="connsiteY64" fmla="*/ 1288908 h 3190107"/>
                <a:gd name="connsiteX65" fmla="*/ 2760426 w 2760427"/>
                <a:gd name="connsiteY65" fmla="*/ 1288908 h 3190107"/>
                <a:gd name="connsiteX66" fmla="*/ 2760426 w 2760427"/>
                <a:gd name="connsiteY66" fmla="*/ 1471559 h 3190107"/>
                <a:gd name="connsiteX67" fmla="*/ 2577900 w 2760427"/>
                <a:gd name="connsiteY67" fmla="*/ 1471559 h 3190107"/>
                <a:gd name="connsiteX68" fmla="*/ 0 w 2760427"/>
                <a:gd name="connsiteY68" fmla="*/ 1288908 h 3190107"/>
                <a:gd name="connsiteX69" fmla="*/ 182526 w 2760427"/>
                <a:gd name="connsiteY69" fmla="*/ 1288908 h 3190107"/>
                <a:gd name="connsiteX70" fmla="*/ 182526 w 2760427"/>
                <a:gd name="connsiteY70" fmla="*/ 1471559 h 3190107"/>
                <a:gd name="connsiteX71" fmla="*/ 0 w 2760427"/>
                <a:gd name="connsiteY71" fmla="*/ 1471559 h 3190107"/>
                <a:gd name="connsiteX72" fmla="*/ 1288951 w 2760427"/>
                <a:gd name="connsiteY72" fmla="*/ 429638 h 3190107"/>
                <a:gd name="connsiteX73" fmla="*/ 1471477 w 2760427"/>
                <a:gd name="connsiteY73" fmla="*/ 429638 h 3190107"/>
                <a:gd name="connsiteX74" fmla="*/ 1471477 w 2760427"/>
                <a:gd name="connsiteY74" fmla="*/ 612289 h 3190107"/>
                <a:gd name="connsiteX75" fmla="*/ 1288951 w 2760427"/>
                <a:gd name="connsiteY75" fmla="*/ 612289 h 3190107"/>
                <a:gd name="connsiteX76" fmla="*/ 2577901 w 2760427"/>
                <a:gd name="connsiteY76" fmla="*/ 429636 h 3190107"/>
                <a:gd name="connsiteX77" fmla="*/ 2760427 w 2760427"/>
                <a:gd name="connsiteY77" fmla="*/ 429636 h 3190107"/>
                <a:gd name="connsiteX78" fmla="*/ 2760427 w 2760427"/>
                <a:gd name="connsiteY78" fmla="*/ 612287 h 3190107"/>
                <a:gd name="connsiteX79" fmla="*/ 2577901 w 2760427"/>
                <a:gd name="connsiteY79" fmla="*/ 612287 h 3190107"/>
                <a:gd name="connsiteX80" fmla="*/ 1 w 2760427"/>
                <a:gd name="connsiteY80" fmla="*/ 429636 h 3190107"/>
                <a:gd name="connsiteX81" fmla="*/ 182527 w 2760427"/>
                <a:gd name="connsiteY81" fmla="*/ 429636 h 3190107"/>
                <a:gd name="connsiteX82" fmla="*/ 182527 w 2760427"/>
                <a:gd name="connsiteY82" fmla="*/ 612287 h 3190107"/>
                <a:gd name="connsiteX83" fmla="*/ 1 w 2760427"/>
                <a:gd name="connsiteY83" fmla="*/ 612287 h 3190107"/>
                <a:gd name="connsiteX84" fmla="*/ 1288951 w 2760427"/>
                <a:gd name="connsiteY84" fmla="*/ 214820 h 3190107"/>
                <a:gd name="connsiteX85" fmla="*/ 1471477 w 2760427"/>
                <a:gd name="connsiteY85" fmla="*/ 214820 h 3190107"/>
                <a:gd name="connsiteX86" fmla="*/ 1471477 w 2760427"/>
                <a:gd name="connsiteY86" fmla="*/ 397471 h 3190107"/>
                <a:gd name="connsiteX87" fmla="*/ 1288951 w 2760427"/>
                <a:gd name="connsiteY87" fmla="*/ 397471 h 3190107"/>
                <a:gd name="connsiteX88" fmla="*/ 2577901 w 2760427"/>
                <a:gd name="connsiteY88" fmla="*/ 214818 h 3190107"/>
                <a:gd name="connsiteX89" fmla="*/ 2760427 w 2760427"/>
                <a:gd name="connsiteY89" fmla="*/ 214818 h 3190107"/>
                <a:gd name="connsiteX90" fmla="*/ 2760427 w 2760427"/>
                <a:gd name="connsiteY90" fmla="*/ 397469 h 3190107"/>
                <a:gd name="connsiteX91" fmla="*/ 2577901 w 2760427"/>
                <a:gd name="connsiteY91" fmla="*/ 397469 h 3190107"/>
                <a:gd name="connsiteX92" fmla="*/ 1 w 2760427"/>
                <a:gd name="connsiteY92" fmla="*/ 214818 h 3190107"/>
                <a:gd name="connsiteX93" fmla="*/ 182527 w 2760427"/>
                <a:gd name="connsiteY93" fmla="*/ 214818 h 3190107"/>
                <a:gd name="connsiteX94" fmla="*/ 182527 w 2760427"/>
                <a:gd name="connsiteY94" fmla="*/ 397469 h 3190107"/>
                <a:gd name="connsiteX95" fmla="*/ 1 w 2760427"/>
                <a:gd name="connsiteY95" fmla="*/ 397469 h 3190107"/>
                <a:gd name="connsiteX96" fmla="*/ 1288951 w 2760427"/>
                <a:gd name="connsiteY96" fmla="*/ 2 h 3190107"/>
                <a:gd name="connsiteX97" fmla="*/ 1471477 w 2760427"/>
                <a:gd name="connsiteY97" fmla="*/ 2 h 3190107"/>
                <a:gd name="connsiteX98" fmla="*/ 1471477 w 2760427"/>
                <a:gd name="connsiteY98" fmla="*/ 182653 h 3190107"/>
                <a:gd name="connsiteX99" fmla="*/ 1288951 w 2760427"/>
                <a:gd name="connsiteY99" fmla="*/ 182653 h 3190107"/>
                <a:gd name="connsiteX100" fmla="*/ 2577901 w 2760427"/>
                <a:gd name="connsiteY100" fmla="*/ 0 h 3190107"/>
                <a:gd name="connsiteX101" fmla="*/ 2760427 w 2760427"/>
                <a:gd name="connsiteY101" fmla="*/ 0 h 3190107"/>
                <a:gd name="connsiteX102" fmla="*/ 2760427 w 2760427"/>
                <a:gd name="connsiteY102" fmla="*/ 182651 h 3190107"/>
                <a:gd name="connsiteX103" fmla="*/ 2577901 w 2760427"/>
                <a:gd name="connsiteY103" fmla="*/ 182651 h 3190107"/>
                <a:gd name="connsiteX104" fmla="*/ 1 w 2760427"/>
                <a:gd name="connsiteY104" fmla="*/ 0 h 3190107"/>
                <a:gd name="connsiteX105" fmla="*/ 182527 w 2760427"/>
                <a:gd name="connsiteY105" fmla="*/ 0 h 3190107"/>
                <a:gd name="connsiteX106" fmla="*/ 182527 w 2760427"/>
                <a:gd name="connsiteY106" fmla="*/ 182651 h 3190107"/>
                <a:gd name="connsiteX107" fmla="*/ 1 w 2760427"/>
                <a:gd name="connsiteY107" fmla="*/ 182651 h 319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60427" h="3190107">
                  <a:moveTo>
                    <a:pt x="1288951" y="3007456"/>
                  </a:moveTo>
                  <a:lnTo>
                    <a:pt x="1471477" y="3007456"/>
                  </a:lnTo>
                  <a:lnTo>
                    <a:pt x="1471477" y="3190107"/>
                  </a:lnTo>
                  <a:lnTo>
                    <a:pt x="1288951" y="3190107"/>
                  </a:lnTo>
                  <a:close/>
                  <a:moveTo>
                    <a:pt x="2577901" y="3007454"/>
                  </a:moveTo>
                  <a:lnTo>
                    <a:pt x="2760427" y="3007454"/>
                  </a:lnTo>
                  <a:lnTo>
                    <a:pt x="2760427" y="3190105"/>
                  </a:lnTo>
                  <a:lnTo>
                    <a:pt x="2577901" y="3190105"/>
                  </a:lnTo>
                  <a:close/>
                  <a:moveTo>
                    <a:pt x="1" y="3007454"/>
                  </a:moveTo>
                  <a:lnTo>
                    <a:pt x="182527" y="3007454"/>
                  </a:lnTo>
                  <a:lnTo>
                    <a:pt x="182527" y="3190105"/>
                  </a:lnTo>
                  <a:lnTo>
                    <a:pt x="1" y="3190105"/>
                  </a:lnTo>
                  <a:close/>
                  <a:moveTo>
                    <a:pt x="1288951" y="2792636"/>
                  </a:moveTo>
                  <a:lnTo>
                    <a:pt x="1471477" y="2792636"/>
                  </a:lnTo>
                  <a:lnTo>
                    <a:pt x="1471477" y="2975287"/>
                  </a:lnTo>
                  <a:lnTo>
                    <a:pt x="1288951" y="2975287"/>
                  </a:lnTo>
                  <a:close/>
                  <a:moveTo>
                    <a:pt x="2577901" y="2792634"/>
                  </a:moveTo>
                  <a:lnTo>
                    <a:pt x="2760427" y="2792634"/>
                  </a:lnTo>
                  <a:lnTo>
                    <a:pt x="2760427" y="2975285"/>
                  </a:lnTo>
                  <a:lnTo>
                    <a:pt x="2577901" y="2975285"/>
                  </a:lnTo>
                  <a:close/>
                  <a:moveTo>
                    <a:pt x="1" y="2792634"/>
                  </a:moveTo>
                  <a:lnTo>
                    <a:pt x="182527" y="2792634"/>
                  </a:lnTo>
                  <a:lnTo>
                    <a:pt x="182527" y="2975285"/>
                  </a:lnTo>
                  <a:lnTo>
                    <a:pt x="1" y="2975285"/>
                  </a:lnTo>
                  <a:close/>
                  <a:moveTo>
                    <a:pt x="1288951" y="2577818"/>
                  </a:moveTo>
                  <a:lnTo>
                    <a:pt x="1471477" y="2577818"/>
                  </a:lnTo>
                  <a:lnTo>
                    <a:pt x="1471477" y="2760469"/>
                  </a:lnTo>
                  <a:lnTo>
                    <a:pt x="1288951" y="2760469"/>
                  </a:lnTo>
                  <a:close/>
                  <a:moveTo>
                    <a:pt x="2577901" y="2577816"/>
                  </a:moveTo>
                  <a:lnTo>
                    <a:pt x="2760427" y="2577816"/>
                  </a:lnTo>
                  <a:lnTo>
                    <a:pt x="2760427" y="2760467"/>
                  </a:lnTo>
                  <a:lnTo>
                    <a:pt x="2577901" y="2760467"/>
                  </a:lnTo>
                  <a:close/>
                  <a:moveTo>
                    <a:pt x="1" y="2577816"/>
                  </a:moveTo>
                  <a:lnTo>
                    <a:pt x="182527" y="2577816"/>
                  </a:lnTo>
                  <a:lnTo>
                    <a:pt x="182527" y="2760467"/>
                  </a:lnTo>
                  <a:lnTo>
                    <a:pt x="1" y="2760467"/>
                  </a:lnTo>
                  <a:close/>
                  <a:moveTo>
                    <a:pt x="1288950" y="1718546"/>
                  </a:moveTo>
                  <a:lnTo>
                    <a:pt x="1471476" y="1718546"/>
                  </a:lnTo>
                  <a:lnTo>
                    <a:pt x="1471476" y="1901197"/>
                  </a:lnTo>
                  <a:lnTo>
                    <a:pt x="1288950" y="1901197"/>
                  </a:lnTo>
                  <a:close/>
                  <a:moveTo>
                    <a:pt x="2577900" y="1718544"/>
                  </a:moveTo>
                  <a:lnTo>
                    <a:pt x="2760426" y="1718544"/>
                  </a:lnTo>
                  <a:lnTo>
                    <a:pt x="2760426" y="1901195"/>
                  </a:lnTo>
                  <a:lnTo>
                    <a:pt x="2577900" y="1901195"/>
                  </a:lnTo>
                  <a:close/>
                  <a:moveTo>
                    <a:pt x="0" y="1718544"/>
                  </a:moveTo>
                  <a:lnTo>
                    <a:pt x="182526" y="1718544"/>
                  </a:lnTo>
                  <a:lnTo>
                    <a:pt x="182526" y="1901195"/>
                  </a:lnTo>
                  <a:lnTo>
                    <a:pt x="0" y="1901195"/>
                  </a:lnTo>
                  <a:close/>
                  <a:moveTo>
                    <a:pt x="1288950" y="1503728"/>
                  </a:moveTo>
                  <a:lnTo>
                    <a:pt x="1471476" y="1503728"/>
                  </a:lnTo>
                  <a:lnTo>
                    <a:pt x="1471476" y="1686379"/>
                  </a:lnTo>
                  <a:lnTo>
                    <a:pt x="1288950" y="1686379"/>
                  </a:lnTo>
                  <a:close/>
                  <a:moveTo>
                    <a:pt x="2577900" y="1503726"/>
                  </a:moveTo>
                  <a:lnTo>
                    <a:pt x="2760426" y="1503726"/>
                  </a:lnTo>
                  <a:lnTo>
                    <a:pt x="2760426" y="1686377"/>
                  </a:lnTo>
                  <a:lnTo>
                    <a:pt x="2577900" y="1686377"/>
                  </a:lnTo>
                  <a:close/>
                  <a:moveTo>
                    <a:pt x="0" y="1503726"/>
                  </a:moveTo>
                  <a:lnTo>
                    <a:pt x="182526" y="1503726"/>
                  </a:lnTo>
                  <a:lnTo>
                    <a:pt x="182526" y="1686377"/>
                  </a:lnTo>
                  <a:lnTo>
                    <a:pt x="0" y="1686377"/>
                  </a:lnTo>
                  <a:close/>
                  <a:moveTo>
                    <a:pt x="1288950" y="1288910"/>
                  </a:moveTo>
                  <a:lnTo>
                    <a:pt x="1471476" y="1288910"/>
                  </a:lnTo>
                  <a:lnTo>
                    <a:pt x="1471476" y="1471561"/>
                  </a:lnTo>
                  <a:lnTo>
                    <a:pt x="1288950" y="1471561"/>
                  </a:lnTo>
                  <a:close/>
                  <a:moveTo>
                    <a:pt x="2577900" y="1288908"/>
                  </a:moveTo>
                  <a:lnTo>
                    <a:pt x="2760426" y="1288908"/>
                  </a:lnTo>
                  <a:lnTo>
                    <a:pt x="2760426" y="1471559"/>
                  </a:lnTo>
                  <a:lnTo>
                    <a:pt x="2577900" y="1471559"/>
                  </a:lnTo>
                  <a:close/>
                  <a:moveTo>
                    <a:pt x="0" y="1288908"/>
                  </a:moveTo>
                  <a:lnTo>
                    <a:pt x="182526" y="1288908"/>
                  </a:lnTo>
                  <a:lnTo>
                    <a:pt x="182526" y="1471559"/>
                  </a:lnTo>
                  <a:lnTo>
                    <a:pt x="0" y="1471559"/>
                  </a:lnTo>
                  <a:close/>
                  <a:moveTo>
                    <a:pt x="1288951" y="429638"/>
                  </a:moveTo>
                  <a:lnTo>
                    <a:pt x="1471477" y="429638"/>
                  </a:lnTo>
                  <a:lnTo>
                    <a:pt x="1471477" y="612289"/>
                  </a:lnTo>
                  <a:lnTo>
                    <a:pt x="1288951" y="612289"/>
                  </a:lnTo>
                  <a:close/>
                  <a:moveTo>
                    <a:pt x="2577901" y="429636"/>
                  </a:moveTo>
                  <a:lnTo>
                    <a:pt x="2760427" y="429636"/>
                  </a:lnTo>
                  <a:lnTo>
                    <a:pt x="2760427" y="612287"/>
                  </a:lnTo>
                  <a:lnTo>
                    <a:pt x="2577901" y="612287"/>
                  </a:lnTo>
                  <a:close/>
                  <a:moveTo>
                    <a:pt x="1" y="429636"/>
                  </a:moveTo>
                  <a:lnTo>
                    <a:pt x="182527" y="429636"/>
                  </a:lnTo>
                  <a:lnTo>
                    <a:pt x="182527" y="612287"/>
                  </a:lnTo>
                  <a:lnTo>
                    <a:pt x="1" y="612287"/>
                  </a:lnTo>
                  <a:close/>
                  <a:moveTo>
                    <a:pt x="1288951" y="214820"/>
                  </a:moveTo>
                  <a:lnTo>
                    <a:pt x="1471477" y="214820"/>
                  </a:lnTo>
                  <a:lnTo>
                    <a:pt x="1471477" y="397471"/>
                  </a:lnTo>
                  <a:lnTo>
                    <a:pt x="1288951" y="397471"/>
                  </a:lnTo>
                  <a:close/>
                  <a:moveTo>
                    <a:pt x="2577901" y="214818"/>
                  </a:moveTo>
                  <a:lnTo>
                    <a:pt x="2760427" y="214818"/>
                  </a:lnTo>
                  <a:lnTo>
                    <a:pt x="2760427" y="397469"/>
                  </a:lnTo>
                  <a:lnTo>
                    <a:pt x="2577901" y="397469"/>
                  </a:lnTo>
                  <a:close/>
                  <a:moveTo>
                    <a:pt x="1" y="214818"/>
                  </a:moveTo>
                  <a:lnTo>
                    <a:pt x="182527" y="214818"/>
                  </a:lnTo>
                  <a:lnTo>
                    <a:pt x="182527" y="397469"/>
                  </a:lnTo>
                  <a:lnTo>
                    <a:pt x="1" y="397469"/>
                  </a:lnTo>
                  <a:close/>
                  <a:moveTo>
                    <a:pt x="1288951" y="2"/>
                  </a:moveTo>
                  <a:lnTo>
                    <a:pt x="1471477" y="2"/>
                  </a:lnTo>
                  <a:lnTo>
                    <a:pt x="1471477" y="182653"/>
                  </a:lnTo>
                  <a:lnTo>
                    <a:pt x="1288951" y="182653"/>
                  </a:lnTo>
                  <a:close/>
                  <a:moveTo>
                    <a:pt x="2577901" y="0"/>
                  </a:moveTo>
                  <a:lnTo>
                    <a:pt x="2760427" y="0"/>
                  </a:lnTo>
                  <a:lnTo>
                    <a:pt x="2760427" y="182651"/>
                  </a:lnTo>
                  <a:lnTo>
                    <a:pt x="2577901" y="182651"/>
                  </a:lnTo>
                  <a:close/>
                  <a:moveTo>
                    <a:pt x="1" y="0"/>
                  </a:moveTo>
                  <a:lnTo>
                    <a:pt x="182527" y="0"/>
                  </a:lnTo>
                  <a:lnTo>
                    <a:pt x="182527" y="182651"/>
                  </a:lnTo>
                  <a:lnTo>
                    <a:pt x="1" y="182651"/>
                  </a:lnTo>
                  <a:close/>
                </a:path>
              </a:pathLst>
            </a:cu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148" name="Freeform 147"/>
            <p:cNvSpPr/>
            <p:nvPr/>
          </p:nvSpPr>
          <p:spPr>
            <a:xfrm>
              <a:off x="2971800" y="2235904"/>
              <a:ext cx="3190079" cy="2760469"/>
            </a:xfrm>
            <a:custGeom>
              <a:avLst/>
              <a:gdLst>
                <a:gd name="connsiteX0" fmla="*/ 1718601 w 3190079"/>
                <a:gd name="connsiteY0" fmla="*/ 2577818 h 2760469"/>
                <a:gd name="connsiteX1" fmla="*/ 1901127 w 3190079"/>
                <a:gd name="connsiteY1" fmla="*/ 2577818 h 2760469"/>
                <a:gd name="connsiteX2" fmla="*/ 1901127 w 3190079"/>
                <a:gd name="connsiteY2" fmla="*/ 2760469 h 2760469"/>
                <a:gd name="connsiteX3" fmla="*/ 1718601 w 3190079"/>
                <a:gd name="connsiteY3" fmla="*/ 2760469 h 2760469"/>
                <a:gd name="connsiteX4" fmla="*/ 1503776 w 3190079"/>
                <a:gd name="connsiteY4" fmla="*/ 2577818 h 2760469"/>
                <a:gd name="connsiteX5" fmla="*/ 1686302 w 3190079"/>
                <a:gd name="connsiteY5" fmla="*/ 2577818 h 2760469"/>
                <a:gd name="connsiteX6" fmla="*/ 1686302 w 3190079"/>
                <a:gd name="connsiteY6" fmla="*/ 2760469 h 2760469"/>
                <a:gd name="connsiteX7" fmla="*/ 1503776 w 3190079"/>
                <a:gd name="connsiteY7" fmla="*/ 2760469 h 2760469"/>
                <a:gd name="connsiteX8" fmla="*/ 1288951 w 3190079"/>
                <a:gd name="connsiteY8" fmla="*/ 2577818 h 2760469"/>
                <a:gd name="connsiteX9" fmla="*/ 1471477 w 3190079"/>
                <a:gd name="connsiteY9" fmla="*/ 2577818 h 2760469"/>
                <a:gd name="connsiteX10" fmla="*/ 1471477 w 3190079"/>
                <a:gd name="connsiteY10" fmla="*/ 2760469 h 2760469"/>
                <a:gd name="connsiteX11" fmla="*/ 1288951 w 3190079"/>
                <a:gd name="connsiteY11" fmla="*/ 2760469 h 2760469"/>
                <a:gd name="connsiteX12" fmla="*/ 3007553 w 3190079"/>
                <a:gd name="connsiteY12" fmla="*/ 2577816 h 2760469"/>
                <a:gd name="connsiteX13" fmla="*/ 3190079 w 3190079"/>
                <a:gd name="connsiteY13" fmla="*/ 2577816 h 2760469"/>
                <a:gd name="connsiteX14" fmla="*/ 3190079 w 3190079"/>
                <a:gd name="connsiteY14" fmla="*/ 2760467 h 2760469"/>
                <a:gd name="connsiteX15" fmla="*/ 3007553 w 3190079"/>
                <a:gd name="connsiteY15" fmla="*/ 2760467 h 2760469"/>
                <a:gd name="connsiteX16" fmla="*/ 2792726 w 3190079"/>
                <a:gd name="connsiteY16" fmla="*/ 2577816 h 2760469"/>
                <a:gd name="connsiteX17" fmla="*/ 2975252 w 3190079"/>
                <a:gd name="connsiteY17" fmla="*/ 2577816 h 2760469"/>
                <a:gd name="connsiteX18" fmla="*/ 2975252 w 3190079"/>
                <a:gd name="connsiteY18" fmla="*/ 2760467 h 2760469"/>
                <a:gd name="connsiteX19" fmla="*/ 2792726 w 3190079"/>
                <a:gd name="connsiteY19" fmla="*/ 2760467 h 2760469"/>
                <a:gd name="connsiteX20" fmla="*/ 2577901 w 3190079"/>
                <a:gd name="connsiteY20" fmla="*/ 2577816 h 2760469"/>
                <a:gd name="connsiteX21" fmla="*/ 2760427 w 3190079"/>
                <a:gd name="connsiteY21" fmla="*/ 2577816 h 2760469"/>
                <a:gd name="connsiteX22" fmla="*/ 2760427 w 3190079"/>
                <a:gd name="connsiteY22" fmla="*/ 2760467 h 2760469"/>
                <a:gd name="connsiteX23" fmla="*/ 2577901 w 3190079"/>
                <a:gd name="connsiteY23" fmla="*/ 2760467 h 2760469"/>
                <a:gd name="connsiteX24" fmla="*/ 429651 w 3190079"/>
                <a:gd name="connsiteY24" fmla="*/ 2577816 h 2760469"/>
                <a:gd name="connsiteX25" fmla="*/ 612177 w 3190079"/>
                <a:gd name="connsiteY25" fmla="*/ 2577816 h 2760469"/>
                <a:gd name="connsiteX26" fmla="*/ 612177 w 3190079"/>
                <a:gd name="connsiteY26" fmla="*/ 2760467 h 2760469"/>
                <a:gd name="connsiteX27" fmla="*/ 429651 w 3190079"/>
                <a:gd name="connsiteY27" fmla="*/ 2760467 h 2760469"/>
                <a:gd name="connsiteX28" fmla="*/ 214826 w 3190079"/>
                <a:gd name="connsiteY28" fmla="*/ 2577816 h 2760469"/>
                <a:gd name="connsiteX29" fmla="*/ 397352 w 3190079"/>
                <a:gd name="connsiteY29" fmla="*/ 2577816 h 2760469"/>
                <a:gd name="connsiteX30" fmla="*/ 397352 w 3190079"/>
                <a:gd name="connsiteY30" fmla="*/ 2760467 h 2760469"/>
                <a:gd name="connsiteX31" fmla="*/ 214826 w 3190079"/>
                <a:gd name="connsiteY31" fmla="*/ 2760467 h 2760469"/>
                <a:gd name="connsiteX32" fmla="*/ 1 w 3190079"/>
                <a:gd name="connsiteY32" fmla="*/ 2577816 h 2760469"/>
                <a:gd name="connsiteX33" fmla="*/ 182527 w 3190079"/>
                <a:gd name="connsiteY33" fmla="*/ 2577816 h 2760469"/>
                <a:gd name="connsiteX34" fmla="*/ 182527 w 3190079"/>
                <a:gd name="connsiteY34" fmla="*/ 2760467 h 2760469"/>
                <a:gd name="connsiteX35" fmla="*/ 1 w 3190079"/>
                <a:gd name="connsiteY35" fmla="*/ 2760467 h 2760469"/>
                <a:gd name="connsiteX36" fmla="*/ 1718600 w 3190079"/>
                <a:gd name="connsiteY36" fmla="*/ 1288910 h 2760469"/>
                <a:gd name="connsiteX37" fmla="*/ 1901126 w 3190079"/>
                <a:gd name="connsiteY37" fmla="*/ 1288910 h 2760469"/>
                <a:gd name="connsiteX38" fmla="*/ 1901126 w 3190079"/>
                <a:gd name="connsiteY38" fmla="*/ 1471561 h 2760469"/>
                <a:gd name="connsiteX39" fmla="*/ 1718600 w 3190079"/>
                <a:gd name="connsiteY39" fmla="*/ 1471561 h 2760469"/>
                <a:gd name="connsiteX40" fmla="*/ 1503775 w 3190079"/>
                <a:gd name="connsiteY40" fmla="*/ 1288910 h 2760469"/>
                <a:gd name="connsiteX41" fmla="*/ 1686301 w 3190079"/>
                <a:gd name="connsiteY41" fmla="*/ 1288910 h 2760469"/>
                <a:gd name="connsiteX42" fmla="*/ 1686301 w 3190079"/>
                <a:gd name="connsiteY42" fmla="*/ 1471561 h 2760469"/>
                <a:gd name="connsiteX43" fmla="*/ 1503775 w 3190079"/>
                <a:gd name="connsiteY43" fmla="*/ 1471561 h 2760469"/>
                <a:gd name="connsiteX44" fmla="*/ 1288950 w 3190079"/>
                <a:gd name="connsiteY44" fmla="*/ 1288910 h 2760469"/>
                <a:gd name="connsiteX45" fmla="*/ 1471476 w 3190079"/>
                <a:gd name="connsiteY45" fmla="*/ 1288910 h 2760469"/>
                <a:gd name="connsiteX46" fmla="*/ 1471476 w 3190079"/>
                <a:gd name="connsiteY46" fmla="*/ 1471561 h 2760469"/>
                <a:gd name="connsiteX47" fmla="*/ 1288950 w 3190079"/>
                <a:gd name="connsiteY47" fmla="*/ 1471561 h 2760469"/>
                <a:gd name="connsiteX48" fmla="*/ 3007552 w 3190079"/>
                <a:gd name="connsiteY48" fmla="*/ 1288908 h 2760469"/>
                <a:gd name="connsiteX49" fmla="*/ 3190078 w 3190079"/>
                <a:gd name="connsiteY49" fmla="*/ 1288908 h 2760469"/>
                <a:gd name="connsiteX50" fmla="*/ 3190078 w 3190079"/>
                <a:gd name="connsiteY50" fmla="*/ 1471559 h 2760469"/>
                <a:gd name="connsiteX51" fmla="*/ 3007552 w 3190079"/>
                <a:gd name="connsiteY51" fmla="*/ 1471559 h 2760469"/>
                <a:gd name="connsiteX52" fmla="*/ 2792725 w 3190079"/>
                <a:gd name="connsiteY52" fmla="*/ 1288908 h 2760469"/>
                <a:gd name="connsiteX53" fmla="*/ 2975251 w 3190079"/>
                <a:gd name="connsiteY53" fmla="*/ 1288908 h 2760469"/>
                <a:gd name="connsiteX54" fmla="*/ 2975251 w 3190079"/>
                <a:gd name="connsiteY54" fmla="*/ 1471559 h 2760469"/>
                <a:gd name="connsiteX55" fmla="*/ 2792725 w 3190079"/>
                <a:gd name="connsiteY55" fmla="*/ 1471559 h 2760469"/>
                <a:gd name="connsiteX56" fmla="*/ 2577900 w 3190079"/>
                <a:gd name="connsiteY56" fmla="*/ 1288908 h 2760469"/>
                <a:gd name="connsiteX57" fmla="*/ 2760426 w 3190079"/>
                <a:gd name="connsiteY57" fmla="*/ 1288908 h 2760469"/>
                <a:gd name="connsiteX58" fmla="*/ 2760426 w 3190079"/>
                <a:gd name="connsiteY58" fmla="*/ 1471559 h 2760469"/>
                <a:gd name="connsiteX59" fmla="*/ 2577900 w 3190079"/>
                <a:gd name="connsiteY59" fmla="*/ 1471559 h 2760469"/>
                <a:gd name="connsiteX60" fmla="*/ 429650 w 3190079"/>
                <a:gd name="connsiteY60" fmla="*/ 1288908 h 2760469"/>
                <a:gd name="connsiteX61" fmla="*/ 612176 w 3190079"/>
                <a:gd name="connsiteY61" fmla="*/ 1288908 h 2760469"/>
                <a:gd name="connsiteX62" fmla="*/ 612176 w 3190079"/>
                <a:gd name="connsiteY62" fmla="*/ 1471559 h 2760469"/>
                <a:gd name="connsiteX63" fmla="*/ 429650 w 3190079"/>
                <a:gd name="connsiteY63" fmla="*/ 1471559 h 2760469"/>
                <a:gd name="connsiteX64" fmla="*/ 214825 w 3190079"/>
                <a:gd name="connsiteY64" fmla="*/ 1288908 h 2760469"/>
                <a:gd name="connsiteX65" fmla="*/ 397351 w 3190079"/>
                <a:gd name="connsiteY65" fmla="*/ 1288908 h 2760469"/>
                <a:gd name="connsiteX66" fmla="*/ 397351 w 3190079"/>
                <a:gd name="connsiteY66" fmla="*/ 1471559 h 2760469"/>
                <a:gd name="connsiteX67" fmla="*/ 214825 w 3190079"/>
                <a:gd name="connsiteY67" fmla="*/ 1471559 h 2760469"/>
                <a:gd name="connsiteX68" fmla="*/ 0 w 3190079"/>
                <a:gd name="connsiteY68" fmla="*/ 1288908 h 2760469"/>
                <a:gd name="connsiteX69" fmla="*/ 182526 w 3190079"/>
                <a:gd name="connsiteY69" fmla="*/ 1288908 h 2760469"/>
                <a:gd name="connsiteX70" fmla="*/ 182526 w 3190079"/>
                <a:gd name="connsiteY70" fmla="*/ 1471559 h 2760469"/>
                <a:gd name="connsiteX71" fmla="*/ 0 w 3190079"/>
                <a:gd name="connsiteY71" fmla="*/ 1471559 h 2760469"/>
                <a:gd name="connsiteX72" fmla="*/ 1718601 w 3190079"/>
                <a:gd name="connsiteY72" fmla="*/ 2 h 2760469"/>
                <a:gd name="connsiteX73" fmla="*/ 1901127 w 3190079"/>
                <a:gd name="connsiteY73" fmla="*/ 2 h 2760469"/>
                <a:gd name="connsiteX74" fmla="*/ 1901127 w 3190079"/>
                <a:gd name="connsiteY74" fmla="*/ 182653 h 2760469"/>
                <a:gd name="connsiteX75" fmla="*/ 1718601 w 3190079"/>
                <a:gd name="connsiteY75" fmla="*/ 182653 h 2760469"/>
                <a:gd name="connsiteX76" fmla="*/ 1503776 w 3190079"/>
                <a:gd name="connsiteY76" fmla="*/ 2 h 2760469"/>
                <a:gd name="connsiteX77" fmla="*/ 1686302 w 3190079"/>
                <a:gd name="connsiteY77" fmla="*/ 2 h 2760469"/>
                <a:gd name="connsiteX78" fmla="*/ 1686302 w 3190079"/>
                <a:gd name="connsiteY78" fmla="*/ 182653 h 2760469"/>
                <a:gd name="connsiteX79" fmla="*/ 1503776 w 3190079"/>
                <a:gd name="connsiteY79" fmla="*/ 182653 h 2760469"/>
                <a:gd name="connsiteX80" fmla="*/ 1288951 w 3190079"/>
                <a:gd name="connsiteY80" fmla="*/ 2 h 2760469"/>
                <a:gd name="connsiteX81" fmla="*/ 1471477 w 3190079"/>
                <a:gd name="connsiteY81" fmla="*/ 2 h 2760469"/>
                <a:gd name="connsiteX82" fmla="*/ 1471477 w 3190079"/>
                <a:gd name="connsiteY82" fmla="*/ 182653 h 2760469"/>
                <a:gd name="connsiteX83" fmla="*/ 1288951 w 3190079"/>
                <a:gd name="connsiteY83" fmla="*/ 182653 h 2760469"/>
                <a:gd name="connsiteX84" fmla="*/ 3007553 w 3190079"/>
                <a:gd name="connsiteY84" fmla="*/ 0 h 2760469"/>
                <a:gd name="connsiteX85" fmla="*/ 3190079 w 3190079"/>
                <a:gd name="connsiteY85" fmla="*/ 0 h 2760469"/>
                <a:gd name="connsiteX86" fmla="*/ 3190079 w 3190079"/>
                <a:gd name="connsiteY86" fmla="*/ 182651 h 2760469"/>
                <a:gd name="connsiteX87" fmla="*/ 3007553 w 3190079"/>
                <a:gd name="connsiteY87" fmla="*/ 182651 h 2760469"/>
                <a:gd name="connsiteX88" fmla="*/ 2792726 w 3190079"/>
                <a:gd name="connsiteY88" fmla="*/ 0 h 2760469"/>
                <a:gd name="connsiteX89" fmla="*/ 2975252 w 3190079"/>
                <a:gd name="connsiteY89" fmla="*/ 0 h 2760469"/>
                <a:gd name="connsiteX90" fmla="*/ 2975252 w 3190079"/>
                <a:gd name="connsiteY90" fmla="*/ 182651 h 2760469"/>
                <a:gd name="connsiteX91" fmla="*/ 2792726 w 3190079"/>
                <a:gd name="connsiteY91" fmla="*/ 182651 h 2760469"/>
                <a:gd name="connsiteX92" fmla="*/ 2577901 w 3190079"/>
                <a:gd name="connsiteY92" fmla="*/ 0 h 2760469"/>
                <a:gd name="connsiteX93" fmla="*/ 2760427 w 3190079"/>
                <a:gd name="connsiteY93" fmla="*/ 0 h 2760469"/>
                <a:gd name="connsiteX94" fmla="*/ 2760427 w 3190079"/>
                <a:gd name="connsiteY94" fmla="*/ 182651 h 2760469"/>
                <a:gd name="connsiteX95" fmla="*/ 2577901 w 3190079"/>
                <a:gd name="connsiteY95" fmla="*/ 182651 h 2760469"/>
                <a:gd name="connsiteX96" fmla="*/ 429651 w 3190079"/>
                <a:gd name="connsiteY96" fmla="*/ 0 h 2760469"/>
                <a:gd name="connsiteX97" fmla="*/ 612177 w 3190079"/>
                <a:gd name="connsiteY97" fmla="*/ 0 h 2760469"/>
                <a:gd name="connsiteX98" fmla="*/ 612177 w 3190079"/>
                <a:gd name="connsiteY98" fmla="*/ 182651 h 2760469"/>
                <a:gd name="connsiteX99" fmla="*/ 429651 w 3190079"/>
                <a:gd name="connsiteY99" fmla="*/ 182651 h 2760469"/>
                <a:gd name="connsiteX100" fmla="*/ 214826 w 3190079"/>
                <a:gd name="connsiteY100" fmla="*/ 0 h 2760469"/>
                <a:gd name="connsiteX101" fmla="*/ 397352 w 3190079"/>
                <a:gd name="connsiteY101" fmla="*/ 0 h 2760469"/>
                <a:gd name="connsiteX102" fmla="*/ 397352 w 3190079"/>
                <a:gd name="connsiteY102" fmla="*/ 182651 h 2760469"/>
                <a:gd name="connsiteX103" fmla="*/ 214826 w 3190079"/>
                <a:gd name="connsiteY103" fmla="*/ 182651 h 2760469"/>
                <a:gd name="connsiteX104" fmla="*/ 1 w 3190079"/>
                <a:gd name="connsiteY104" fmla="*/ 0 h 2760469"/>
                <a:gd name="connsiteX105" fmla="*/ 182527 w 3190079"/>
                <a:gd name="connsiteY105" fmla="*/ 0 h 2760469"/>
                <a:gd name="connsiteX106" fmla="*/ 182527 w 3190079"/>
                <a:gd name="connsiteY106" fmla="*/ 182651 h 2760469"/>
                <a:gd name="connsiteX107" fmla="*/ 1 w 3190079"/>
                <a:gd name="connsiteY107" fmla="*/ 182651 h 27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9" h="2760469">
                  <a:moveTo>
                    <a:pt x="1718601" y="2577818"/>
                  </a:moveTo>
                  <a:lnTo>
                    <a:pt x="1901127" y="2577818"/>
                  </a:lnTo>
                  <a:lnTo>
                    <a:pt x="1901127" y="2760469"/>
                  </a:lnTo>
                  <a:lnTo>
                    <a:pt x="1718601" y="2760469"/>
                  </a:lnTo>
                  <a:close/>
                  <a:moveTo>
                    <a:pt x="1503776" y="2577818"/>
                  </a:moveTo>
                  <a:lnTo>
                    <a:pt x="1686302" y="2577818"/>
                  </a:lnTo>
                  <a:lnTo>
                    <a:pt x="1686302" y="2760469"/>
                  </a:lnTo>
                  <a:lnTo>
                    <a:pt x="1503776" y="2760469"/>
                  </a:lnTo>
                  <a:close/>
                  <a:moveTo>
                    <a:pt x="1288951" y="2577818"/>
                  </a:moveTo>
                  <a:lnTo>
                    <a:pt x="1471477" y="2577818"/>
                  </a:lnTo>
                  <a:lnTo>
                    <a:pt x="1471477" y="2760469"/>
                  </a:lnTo>
                  <a:lnTo>
                    <a:pt x="1288951" y="2760469"/>
                  </a:lnTo>
                  <a:close/>
                  <a:moveTo>
                    <a:pt x="3007553" y="2577816"/>
                  </a:moveTo>
                  <a:lnTo>
                    <a:pt x="3190079" y="2577816"/>
                  </a:lnTo>
                  <a:lnTo>
                    <a:pt x="3190079" y="2760467"/>
                  </a:lnTo>
                  <a:lnTo>
                    <a:pt x="3007553" y="2760467"/>
                  </a:lnTo>
                  <a:close/>
                  <a:moveTo>
                    <a:pt x="2792726" y="2577816"/>
                  </a:moveTo>
                  <a:lnTo>
                    <a:pt x="2975252" y="2577816"/>
                  </a:lnTo>
                  <a:lnTo>
                    <a:pt x="2975252" y="2760467"/>
                  </a:lnTo>
                  <a:lnTo>
                    <a:pt x="2792726" y="2760467"/>
                  </a:lnTo>
                  <a:close/>
                  <a:moveTo>
                    <a:pt x="2577901" y="2577816"/>
                  </a:moveTo>
                  <a:lnTo>
                    <a:pt x="2760427" y="2577816"/>
                  </a:lnTo>
                  <a:lnTo>
                    <a:pt x="2760427" y="2760467"/>
                  </a:lnTo>
                  <a:lnTo>
                    <a:pt x="2577901" y="2760467"/>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1718600" y="1288910"/>
                  </a:moveTo>
                  <a:lnTo>
                    <a:pt x="1901126" y="1288910"/>
                  </a:lnTo>
                  <a:lnTo>
                    <a:pt x="1901126" y="1471561"/>
                  </a:lnTo>
                  <a:lnTo>
                    <a:pt x="1718600" y="1471561"/>
                  </a:lnTo>
                  <a:close/>
                  <a:moveTo>
                    <a:pt x="1503775" y="1288910"/>
                  </a:moveTo>
                  <a:lnTo>
                    <a:pt x="1686301" y="1288910"/>
                  </a:lnTo>
                  <a:lnTo>
                    <a:pt x="1686301" y="1471561"/>
                  </a:lnTo>
                  <a:lnTo>
                    <a:pt x="1503775" y="1471561"/>
                  </a:lnTo>
                  <a:close/>
                  <a:moveTo>
                    <a:pt x="1288950" y="1288910"/>
                  </a:moveTo>
                  <a:lnTo>
                    <a:pt x="1471476" y="1288910"/>
                  </a:lnTo>
                  <a:lnTo>
                    <a:pt x="1471476" y="1471561"/>
                  </a:lnTo>
                  <a:lnTo>
                    <a:pt x="1288950" y="1471561"/>
                  </a:lnTo>
                  <a:close/>
                  <a:moveTo>
                    <a:pt x="3007552" y="1288908"/>
                  </a:moveTo>
                  <a:lnTo>
                    <a:pt x="3190078" y="1288908"/>
                  </a:lnTo>
                  <a:lnTo>
                    <a:pt x="3190078" y="1471559"/>
                  </a:lnTo>
                  <a:lnTo>
                    <a:pt x="3007552" y="1471559"/>
                  </a:lnTo>
                  <a:close/>
                  <a:moveTo>
                    <a:pt x="2792725" y="1288908"/>
                  </a:moveTo>
                  <a:lnTo>
                    <a:pt x="2975251" y="1288908"/>
                  </a:lnTo>
                  <a:lnTo>
                    <a:pt x="2975251" y="1471559"/>
                  </a:lnTo>
                  <a:lnTo>
                    <a:pt x="2792725" y="1471559"/>
                  </a:lnTo>
                  <a:close/>
                  <a:moveTo>
                    <a:pt x="2577900" y="1288908"/>
                  </a:moveTo>
                  <a:lnTo>
                    <a:pt x="2760426" y="1288908"/>
                  </a:lnTo>
                  <a:lnTo>
                    <a:pt x="2760426" y="1471559"/>
                  </a:lnTo>
                  <a:lnTo>
                    <a:pt x="2577900"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1" y="2"/>
                  </a:moveTo>
                  <a:lnTo>
                    <a:pt x="1901127" y="2"/>
                  </a:lnTo>
                  <a:lnTo>
                    <a:pt x="1901127" y="182653"/>
                  </a:lnTo>
                  <a:lnTo>
                    <a:pt x="1718601" y="182653"/>
                  </a:lnTo>
                  <a:close/>
                  <a:moveTo>
                    <a:pt x="1503776" y="2"/>
                  </a:moveTo>
                  <a:lnTo>
                    <a:pt x="1686302" y="2"/>
                  </a:lnTo>
                  <a:lnTo>
                    <a:pt x="1686302" y="182653"/>
                  </a:lnTo>
                  <a:lnTo>
                    <a:pt x="1503776" y="182653"/>
                  </a:lnTo>
                  <a:close/>
                  <a:moveTo>
                    <a:pt x="1288951" y="2"/>
                  </a:moveTo>
                  <a:lnTo>
                    <a:pt x="1471477" y="2"/>
                  </a:lnTo>
                  <a:lnTo>
                    <a:pt x="1471477" y="182653"/>
                  </a:lnTo>
                  <a:lnTo>
                    <a:pt x="1288951" y="182653"/>
                  </a:lnTo>
                  <a:close/>
                  <a:moveTo>
                    <a:pt x="3007553" y="0"/>
                  </a:moveTo>
                  <a:lnTo>
                    <a:pt x="3190079" y="0"/>
                  </a:lnTo>
                  <a:lnTo>
                    <a:pt x="3190079" y="182651"/>
                  </a:lnTo>
                  <a:lnTo>
                    <a:pt x="3007553" y="182651"/>
                  </a:lnTo>
                  <a:close/>
                  <a:moveTo>
                    <a:pt x="2792726" y="0"/>
                  </a:moveTo>
                  <a:lnTo>
                    <a:pt x="2975252" y="0"/>
                  </a:lnTo>
                  <a:lnTo>
                    <a:pt x="2975252" y="182651"/>
                  </a:lnTo>
                  <a:lnTo>
                    <a:pt x="2792726" y="182651"/>
                  </a:lnTo>
                  <a:close/>
                  <a:moveTo>
                    <a:pt x="2577901" y="0"/>
                  </a:moveTo>
                  <a:lnTo>
                    <a:pt x="2760427" y="0"/>
                  </a:lnTo>
                  <a:lnTo>
                    <a:pt x="2760427" y="182651"/>
                  </a:lnTo>
                  <a:lnTo>
                    <a:pt x="2577901" y="182651"/>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145" name="Freeform 144"/>
            <p:cNvSpPr/>
            <p:nvPr/>
          </p:nvSpPr>
          <p:spPr>
            <a:xfrm>
              <a:off x="4051086" y="2880362"/>
              <a:ext cx="2764223" cy="3190110"/>
            </a:xfrm>
            <a:custGeom>
              <a:avLst/>
              <a:gdLst>
                <a:gd name="connsiteX0" fmla="*/ 1285758 w 2764223"/>
                <a:gd name="connsiteY0" fmla="*/ 3007459 h 3190110"/>
                <a:gd name="connsiteX1" fmla="*/ 1468284 w 2764223"/>
                <a:gd name="connsiteY1" fmla="*/ 3007459 h 3190110"/>
                <a:gd name="connsiteX2" fmla="*/ 1468284 w 2764223"/>
                <a:gd name="connsiteY2" fmla="*/ 3190110 h 3190110"/>
                <a:gd name="connsiteX3" fmla="*/ 1285758 w 2764223"/>
                <a:gd name="connsiteY3" fmla="*/ 3190110 h 3190110"/>
                <a:gd name="connsiteX4" fmla="*/ 1 w 2764223"/>
                <a:gd name="connsiteY4" fmla="*/ 3007459 h 3190110"/>
                <a:gd name="connsiteX5" fmla="*/ 182527 w 2764223"/>
                <a:gd name="connsiteY5" fmla="*/ 3007459 h 3190110"/>
                <a:gd name="connsiteX6" fmla="*/ 182527 w 2764223"/>
                <a:gd name="connsiteY6" fmla="*/ 3190110 h 3190110"/>
                <a:gd name="connsiteX7" fmla="*/ 1 w 2764223"/>
                <a:gd name="connsiteY7" fmla="*/ 3190110 h 3190110"/>
                <a:gd name="connsiteX8" fmla="*/ 2581697 w 2764223"/>
                <a:gd name="connsiteY8" fmla="*/ 3007454 h 3190110"/>
                <a:gd name="connsiteX9" fmla="*/ 2764223 w 2764223"/>
                <a:gd name="connsiteY9" fmla="*/ 3007454 h 3190110"/>
                <a:gd name="connsiteX10" fmla="*/ 2764223 w 2764223"/>
                <a:gd name="connsiteY10" fmla="*/ 3190105 h 3190110"/>
                <a:gd name="connsiteX11" fmla="*/ 2581697 w 2764223"/>
                <a:gd name="connsiteY11" fmla="*/ 3190105 h 3190110"/>
                <a:gd name="connsiteX12" fmla="*/ 1285758 w 2764223"/>
                <a:gd name="connsiteY12" fmla="*/ 2792639 h 3190110"/>
                <a:gd name="connsiteX13" fmla="*/ 1468284 w 2764223"/>
                <a:gd name="connsiteY13" fmla="*/ 2792639 h 3190110"/>
                <a:gd name="connsiteX14" fmla="*/ 1468284 w 2764223"/>
                <a:gd name="connsiteY14" fmla="*/ 2975290 h 3190110"/>
                <a:gd name="connsiteX15" fmla="*/ 1285758 w 2764223"/>
                <a:gd name="connsiteY15" fmla="*/ 2975290 h 3190110"/>
                <a:gd name="connsiteX16" fmla="*/ 1 w 2764223"/>
                <a:gd name="connsiteY16" fmla="*/ 2792639 h 3190110"/>
                <a:gd name="connsiteX17" fmla="*/ 182527 w 2764223"/>
                <a:gd name="connsiteY17" fmla="*/ 2792639 h 3190110"/>
                <a:gd name="connsiteX18" fmla="*/ 182527 w 2764223"/>
                <a:gd name="connsiteY18" fmla="*/ 2975290 h 3190110"/>
                <a:gd name="connsiteX19" fmla="*/ 1 w 2764223"/>
                <a:gd name="connsiteY19" fmla="*/ 2975290 h 3190110"/>
                <a:gd name="connsiteX20" fmla="*/ 2581697 w 2764223"/>
                <a:gd name="connsiteY20" fmla="*/ 2792634 h 3190110"/>
                <a:gd name="connsiteX21" fmla="*/ 2764223 w 2764223"/>
                <a:gd name="connsiteY21" fmla="*/ 2792634 h 3190110"/>
                <a:gd name="connsiteX22" fmla="*/ 2764223 w 2764223"/>
                <a:gd name="connsiteY22" fmla="*/ 2975285 h 3190110"/>
                <a:gd name="connsiteX23" fmla="*/ 2581697 w 2764223"/>
                <a:gd name="connsiteY23" fmla="*/ 2975285 h 3190110"/>
                <a:gd name="connsiteX24" fmla="*/ 1285758 w 2764223"/>
                <a:gd name="connsiteY24" fmla="*/ 2577821 h 3190110"/>
                <a:gd name="connsiteX25" fmla="*/ 1468284 w 2764223"/>
                <a:gd name="connsiteY25" fmla="*/ 2577821 h 3190110"/>
                <a:gd name="connsiteX26" fmla="*/ 1468284 w 2764223"/>
                <a:gd name="connsiteY26" fmla="*/ 2760472 h 3190110"/>
                <a:gd name="connsiteX27" fmla="*/ 1285758 w 2764223"/>
                <a:gd name="connsiteY27" fmla="*/ 2760472 h 3190110"/>
                <a:gd name="connsiteX28" fmla="*/ 1 w 2764223"/>
                <a:gd name="connsiteY28" fmla="*/ 2577821 h 3190110"/>
                <a:gd name="connsiteX29" fmla="*/ 182527 w 2764223"/>
                <a:gd name="connsiteY29" fmla="*/ 2577821 h 3190110"/>
                <a:gd name="connsiteX30" fmla="*/ 182527 w 2764223"/>
                <a:gd name="connsiteY30" fmla="*/ 2760472 h 3190110"/>
                <a:gd name="connsiteX31" fmla="*/ 1 w 2764223"/>
                <a:gd name="connsiteY31" fmla="*/ 2760472 h 3190110"/>
                <a:gd name="connsiteX32" fmla="*/ 2581697 w 2764223"/>
                <a:gd name="connsiteY32" fmla="*/ 2577816 h 3190110"/>
                <a:gd name="connsiteX33" fmla="*/ 2764223 w 2764223"/>
                <a:gd name="connsiteY33" fmla="*/ 2577816 h 3190110"/>
                <a:gd name="connsiteX34" fmla="*/ 2764223 w 2764223"/>
                <a:gd name="connsiteY34" fmla="*/ 2760467 h 3190110"/>
                <a:gd name="connsiteX35" fmla="*/ 2581697 w 2764223"/>
                <a:gd name="connsiteY35" fmla="*/ 2760467 h 3190110"/>
                <a:gd name="connsiteX36" fmla="*/ 1285757 w 2764223"/>
                <a:gd name="connsiteY36" fmla="*/ 1718549 h 3190110"/>
                <a:gd name="connsiteX37" fmla="*/ 1468283 w 2764223"/>
                <a:gd name="connsiteY37" fmla="*/ 1718549 h 3190110"/>
                <a:gd name="connsiteX38" fmla="*/ 1468283 w 2764223"/>
                <a:gd name="connsiteY38" fmla="*/ 1901200 h 3190110"/>
                <a:gd name="connsiteX39" fmla="*/ 1285757 w 2764223"/>
                <a:gd name="connsiteY39" fmla="*/ 1901200 h 3190110"/>
                <a:gd name="connsiteX40" fmla="*/ 0 w 2764223"/>
                <a:gd name="connsiteY40" fmla="*/ 1718549 h 3190110"/>
                <a:gd name="connsiteX41" fmla="*/ 182526 w 2764223"/>
                <a:gd name="connsiteY41" fmla="*/ 1718549 h 3190110"/>
                <a:gd name="connsiteX42" fmla="*/ 182526 w 2764223"/>
                <a:gd name="connsiteY42" fmla="*/ 1901200 h 3190110"/>
                <a:gd name="connsiteX43" fmla="*/ 0 w 2764223"/>
                <a:gd name="connsiteY43" fmla="*/ 1901200 h 3190110"/>
                <a:gd name="connsiteX44" fmla="*/ 2581696 w 2764223"/>
                <a:gd name="connsiteY44" fmla="*/ 1718544 h 3190110"/>
                <a:gd name="connsiteX45" fmla="*/ 2764222 w 2764223"/>
                <a:gd name="connsiteY45" fmla="*/ 1718544 h 3190110"/>
                <a:gd name="connsiteX46" fmla="*/ 2764222 w 2764223"/>
                <a:gd name="connsiteY46" fmla="*/ 1901195 h 3190110"/>
                <a:gd name="connsiteX47" fmla="*/ 2581696 w 2764223"/>
                <a:gd name="connsiteY47" fmla="*/ 1901195 h 3190110"/>
                <a:gd name="connsiteX48" fmla="*/ 1285757 w 2764223"/>
                <a:gd name="connsiteY48" fmla="*/ 1503731 h 3190110"/>
                <a:gd name="connsiteX49" fmla="*/ 1468283 w 2764223"/>
                <a:gd name="connsiteY49" fmla="*/ 1503731 h 3190110"/>
                <a:gd name="connsiteX50" fmla="*/ 1468283 w 2764223"/>
                <a:gd name="connsiteY50" fmla="*/ 1686382 h 3190110"/>
                <a:gd name="connsiteX51" fmla="*/ 1285757 w 2764223"/>
                <a:gd name="connsiteY51" fmla="*/ 1686382 h 3190110"/>
                <a:gd name="connsiteX52" fmla="*/ 0 w 2764223"/>
                <a:gd name="connsiteY52" fmla="*/ 1503731 h 3190110"/>
                <a:gd name="connsiteX53" fmla="*/ 182526 w 2764223"/>
                <a:gd name="connsiteY53" fmla="*/ 1503731 h 3190110"/>
                <a:gd name="connsiteX54" fmla="*/ 182526 w 2764223"/>
                <a:gd name="connsiteY54" fmla="*/ 1686382 h 3190110"/>
                <a:gd name="connsiteX55" fmla="*/ 0 w 2764223"/>
                <a:gd name="connsiteY55" fmla="*/ 1686382 h 3190110"/>
                <a:gd name="connsiteX56" fmla="*/ 2581696 w 2764223"/>
                <a:gd name="connsiteY56" fmla="*/ 1503726 h 3190110"/>
                <a:gd name="connsiteX57" fmla="*/ 2764222 w 2764223"/>
                <a:gd name="connsiteY57" fmla="*/ 1503726 h 3190110"/>
                <a:gd name="connsiteX58" fmla="*/ 2764222 w 2764223"/>
                <a:gd name="connsiteY58" fmla="*/ 1686377 h 3190110"/>
                <a:gd name="connsiteX59" fmla="*/ 2581696 w 2764223"/>
                <a:gd name="connsiteY59" fmla="*/ 1686377 h 3190110"/>
                <a:gd name="connsiteX60" fmla="*/ 1285757 w 2764223"/>
                <a:gd name="connsiteY60" fmla="*/ 1288913 h 3190110"/>
                <a:gd name="connsiteX61" fmla="*/ 1468283 w 2764223"/>
                <a:gd name="connsiteY61" fmla="*/ 1288913 h 3190110"/>
                <a:gd name="connsiteX62" fmla="*/ 1468283 w 2764223"/>
                <a:gd name="connsiteY62" fmla="*/ 1471564 h 3190110"/>
                <a:gd name="connsiteX63" fmla="*/ 1285757 w 2764223"/>
                <a:gd name="connsiteY63" fmla="*/ 1471564 h 3190110"/>
                <a:gd name="connsiteX64" fmla="*/ 0 w 2764223"/>
                <a:gd name="connsiteY64" fmla="*/ 1288913 h 3190110"/>
                <a:gd name="connsiteX65" fmla="*/ 182526 w 2764223"/>
                <a:gd name="connsiteY65" fmla="*/ 1288913 h 3190110"/>
                <a:gd name="connsiteX66" fmla="*/ 182526 w 2764223"/>
                <a:gd name="connsiteY66" fmla="*/ 1471564 h 3190110"/>
                <a:gd name="connsiteX67" fmla="*/ 0 w 2764223"/>
                <a:gd name="connsiteY67" fmla="*/ 1471564 h 3190110"/>
                <a:gd name="connsiteX68" fmla="*/ 2581696 w 2764223"/>
                <a:gd name="connsiteY68" fmla="*/ 1288908 h 3190110"/>
                <a:gd name="connsiteX69" fmla="*/ 2764222 w 2764223"/>
                <a:gd name="connsiteY69" fmla="*/ 1288908 h 3190110"/>
                <a:gd name="connsiteX70" fmla="*/ 2764222 w 2764223"/>
                <a:gd name="connsiteY70" fmla="*/ 1471559 h 3190110"/>
                <a:gd name="connsiteX71" fmla="*/ 2581696 w 2764223"/>
                <a:gd name="connsiteY71" fmla="*/ 1471559 h 3190110"/>
                <a:gd name="connsiteX72" fmla="*/ 1285758 w 2764223"/>
                <a:gd name="connsiteY72" fmla="*/ 429641 h 3190110"/>
                <a:gd name="connsiteX73" fmla="*/ 1468284 w 2764223"/>
                <a:gd name="connsiteY73" fmla="*/ 429641 h 3190110"/>
                <a:gd name="connsiteX74" fmla="*/ 1468284 w 2764223"/>
                <a:gd name="connsiteY74" fmla="*/ 612292 h 3190110"/>
                <a:gd name="connsiteX75" fmla="*/ 1285758 w 2764223"/>
                <a:gd name="connsiteY75" fmla="*/ 612292 h 3190110"/>
                <a:gd name="connsiteX76" fmla="*/ 1 w 2764223"/>
                <a:gd name="connsiteY76" fmla="*/ 429641 h 3190110"/>
                <a:gd name="connsiteX77" fmla="*/ 182527 w 2764223"/>
                <a:gd name="connsiteY77" fmla="*/ 429641 h 3190110"/>
                <a:gd name="connsiteX78" fmla="*/ 182527 w 2764223"/>
                <a:gd name="connsiteY78" fmla="*/ 612292 h 3190110"/>
                <a:gd name="connsiteX79" fmla="*/ 1 w 2764223"/>
                <a:gd name="connsiteY79" fmla="*/ 612292 h 3190110"/>
                <a:gd name="connsiteX80" fmla="*/ 2581697 w 2764223"/>
                <a:gd name="connsiteY80" fmla="*/ 429636 h 3190110"/>
                <a:gd name="connsiteX81" fmla="*/ 2764223 w 2764223"/>
                <a:gd name="connsiteY81" fmla="*/ 429636 h 3190110"/>
                <a:gd name="connsiteX82" fmla="*/ 2764223 w 2764223"/>
                <a:gd name="connsiteY82" fmla="*/ 612287 h 3190110"/>
                <a:gd name="connsiteX83" fmla="*/ 2581697 w 2764223"/>
                <a:gd name="connsiteY83" fmla="*/ 612287 h 3190110"/>
                <a:gd name="connsiteX84" fmla="*/ 1285758 w 2764223"/>
                <a:gd name="connsiteY84" fmla="*/ 214823 h 3190110"/>
                <a:gd name="connsiteX85" fmla="*/ 1468284 w 2764223"/>
                <a:gd name="connsiteY85" fmla="*/ 214823 h 3190110"/>
                <a:gd name="connsiteX86" fmla="*/ 1468284 w 2764223"/>
                <a:gd name="connsiteY86" fmla="*/ 397474 h 3190110"/>
                <a:gd name="connsiteX87" fmla="*/ 1285758 w 2764223"/>
                <a:gd name="connsiteY87" fmla="*/ 397474 h 3190110"/>
                <a:gd name="connsiteX88" fmla="*/ 1 w 2764223"/>
                <a:gd name="connsiteY88" fmla="*/ 214823 h 3190110"/>
                <a:gd name="connsiteX89" fmla="*/ 182527 w 2764223"/>
                <a:gd name="connsiteY89" fmla="*/ 214823 h 3190110"/>
                <a:gd name="connsiteX90" fmla="*/ 182527 w 2764223"/>
                <a:gd name="connsiteY90" fmla="*/ 397474 h 3190110"/>
                <a:gd name="connsiteX91" fmla="*/ 1 w 2764223"/>
                <a:gd name="connsiteY91" fmla="*/ 397474 h 3190110"/>
                <a:gd name="connsiteX92" fmla="*/ 2581697 w 2764223"/>
                <a:gd name="connsiteY92" fmla="*/ 214818 h 3190110"/>
                <a:gd name="connsiteX93" fmla="*/ 2764223 w 2764223"/>
                <a:gd name="connsiteY93" fmla="*/ 214818 h 3190110"/>
                <a:gd name="connsiteX94" fmla="*/ 2764223 w 2764223"/>
                <a:gd name="connsiteY94" fmla="*/ 397469 h 3190110"/>
                <a:gd name="connsiteX95" fmla="*/ 2581697 w 2764223"/>
                <a:gd name="connsiteY95" fmla="*/ 397469 h 3190110"/>
                <a:gd name="connsiteX96" fmla="*/ 1285758 w 2764223"/>
                <a:gd name="connsiteY96" fmla="*/ 5 h 3190110"/>
                <a:gd name="connsiteX97" fmla="*/ 1468284 w 2764223"/>
                <a:gd name="connsiteY97" fmla="*/ 5 h 3190110"/>
                <a:gd name="connsiteX98" fmla="*/ 1468284 w 2764223"/>
                <a:gd name="connsiteY98" fmla="*/ 182656 h 3190110"/>
                <a:gd name="connsiteX99" fmla="*/ 1285758 w 2764223"/>
                <a:gd name="connsiteY99" fmla="*/ 182656 h 3190110"/>
                <a:gd name="connsiteX100" fmla="*/ 1 w 2764223"/>
                <a:gd name="connsiteY100" fmla="*/ 5 h 3190110"/>
                <a:gd name="connsiteX101" fmla="*/ 182527 w 2764223"/>
                <a:gd name="connsiteY101" fmla="*/ 5 h 3190110"/>
                <a:gd name="connsiteX102" fmla="*/ 182527 w 2764223"/>
                <a:gd name="connsiteY102" fmla="*/ 182656 h 3190110"/>
                <a:gd name="connsiteX103" fmla="*/ 1 w 2764223"/>
                <a:gd name="connsiteY103" fmla="*/ 182656 h 3190110"/>
                <a:gd name="connsiteX104" fmla="*/ 2581697 w 2764223"/>
                <a:gd name="connsiteY104" fmla="*/ 0 h 3190110"/>
                <a:gd name="connsiteX105" fmla="*/ 2764223 w 2764223"/>
                <a:gd name="connsiteY105" fmla="*/ 0 h 3190110"/>
                <a:gd name="connsiteX106" fmla="*/ 2764223 w 2764223"/>
                <a:gd name="connsiteY106" fmla="*/ 182651 h 3190110"/>
                <a:gd name="connsiteX107" fmla="*/ 2581697 w 2764223"/>
                <a:gd name="connsiteY107" fmla="*/ 182651 h 319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64223" h="3190110">
                  <a:moveTo>
                    <a:pt x="1285758" y="3007459"/>
                  </a:moveTo>
                  <a:lnTo>
                    <a:pt x="1468284" y="3007459"/>
                  </a:lnTo>
                  <a:lnTo>
                    <a:pt x="1468284" y="3190110"/>
                  </a:lnTo>
                  <a:lnTo>
                    <a:pt x="1285758" y="3190110"/>
                  </a:lnTo>
                  <a:close/>
                  <a:moveTo>
                    <a:pt x="1" y="3007459"/>
                  </a:moveTo>
                  <a:lnTo>
                    <a:pt x="182527" y="3007459"/>
                  </a:lnTo>
                  <a:lnTo>
                    <a:pt x="182527" y="3190110"/>
                  </a:lnTo>
                  <a:lnTo>
                    <a:pt x="1" y="3190110"/>
                  </a:lnTo>
                  <a:close/>
                  <a:moveTo>
                    <a:pt x="2581697" y="3007454"/>
                  </a:moveTo>
                  <a:lnTo>
                    <a:pt x="2764223" y="3007454"/>
                  </a:lnTo>
                  <a:lnTo>
                    <a:pt x="2764223" y="3190105"/>
                  </a:lnTo>
                  <a:lnTo>
                    <a:pt x="2581697" y="3190105"/>
                  </a:lnTo>
                  <a:close/>
                  <a:moveTo>
                    <a:pt x="1285758" y="2792639"/>
                  </a:moveTo>
                  <a:lnTo>
                    <a:pt x="1468284" y="2792639"/>
                  </a:lnTo>
                  <a:lnTo>
                    <a:pt x="1468284" y="2975290"/>
                  </a:lnTo>
                  <a:lnTo>
                    <a:pt x="1285758" y="2975290"/>
                  </a:lnTo>
                  <a:close/>
                  <a:moveTo>
                    <a:pt x="1" y="2792639"/>
                  </a:moveTo>
                  <a:lnTo>
                    <a:pt x="182527" y="2792639"/>
                  </a:lnTo>
                  <a:lnTo>
                    <a:pt x="182527" y="2975290"/>
                  </a:lnTo>
                  <a:lnTo>
                    <a:pt x="1" y="2975290"/>
                  </a:lnTo>
                  <a:close/>
                  <a:moveTo>
                    <a:pt x="2581697" y="2792634"/>
                  </a:moveTo>
                  <a:lnTo>
                    <a:pt x="2764223" y="2792634"/>
                  </a:lnTo>
                  <a:lnTo>
                    <a:pt x="2764223" y="2975285"/>
                  </a:lnTo>
                  <a:lnTo>
                    <a:pt x="2581697" y="2975285"/>
                  </a:lnTo>
                  <a:close/>
                  <a:moveTo>
                    <a:pt x="1285758" y="2577821"/>
                  </a:moveTo>
                  <a:lnTo>
                    <a:pt x="1468284" y="2577821"/>
                  </a:lnTo>
                  <a:lnTo>
                    <a:pt x="1468284" y="2760472"/>
                  </a:lnTo>
                  <a:lnTo>
                    <a:pt x="1285758" y="2760472"/>
                  </a:lnTo>
                  <a:close/>
                  <a:moveTo>
                    <a:pt x="1" y="2577821"/>
                  </a:moveTo>
                  <a:lnTo>
                    <a:pt x="182527" y="2577821"/>
                  </a:lnTo>
                  <a:lnTo>
                    <a:pt x="182527" y="2760472"/>
                  </a:lnTo>
                  <a:lnTo>
                    <a:pt x="1" y="2760472"/>
                  </a:lnTo>
                  <a:close/>
                  <a:moveTo>
                    <a:pt x="2581697" y="2577816"/>
                  </a:moveTo>
                  <a:lnTo>
                    <a:pt x="2764223" y="2577816"/>
                  </a:lnTo>
                  <a:lnTo>
                    <a:pt x="2764223" y="2760467"/>
                  </a:lnTo>
                  <a:lnTo>
                    <a:pt x="2581697" y="2760467"/>
                  </a:lnTo>
                  <a:close/>
                  <a:moveTo>
                    <a:pt x="1285757" y="1718549"/>
                  </a:moveTo>
                  <a:lnTo>
                    <a:pt x="1468283" y="1718549"/>
                  </a:lnTo>
                  <a:lnTo>
                    <a:pt x="1468283" y="1901200"/>
                  </a:lnTo>
                  <a:lnTo>
                    <a:pt x="1285757" y="1901200"/>
                  </a:lnTo>
                  <a:close/>
                  <a:moveTo>
                    <a:pt x="0" y="1718549"/>
                  </a:moveTo>
                  <a:lnTo>
                    <a:pt x="182526" y="1718549"/>
                  </a:lnTo>
                  <a:lnTo>
                    <a:pt x="182526" y="1901200"/>
                  </a:lnTo>
                  <a:lnTo>
                    <a:pt x="0" y="1901200"/>
                  </a:lnTo>
                  <a:close/>
                  <a:moveTo>
                    <a:pt x="2581696" y="1718544"/>
                  </a:moveTo>
                  <a:lnTo>
                    <a:pt x="2764222" y="1718544"/>
                  </a:lnTo>
                  <a:lnTo>
                    <a:pt x="2764222" y="1901195"/>
                  </a:lnTo>
                  <a:lnTo>
                    <a:pt x="2581696" y="1901195"/>
                  </a:lnTo>
                  <a:close/>
                  <a:moveTo>
                    <a:pt x="1285757" y="1503731"/>
                  </a:moveTo>
                  <a:lnTo>
                    <a:pt x="1468283" y="1503731"/>
                  </a:lnTo>
                  <a:lnTo>
                    <a:pt x="1468283" y="1686382"/>
                  </a:lnTo>
                  <a:lnTo>
                    <a:pt x="1285757" y="1686382"/>
                  </a:lnTo>
                  <a:close/>
                  <a:moveTo>
                    <a:pt x="0" y="1503731"/>
                  </a:moveTo>
                  <a:lnTo>
                    <a:pt x="182526" y="1503731"/>
                  </a:lnTo>
                  <a:lnTo>
                    <a:pt x="182526" y="1686382"/>
                  </a:lnTo>
                  <a:lnTo>
                    <a:pt x="0" y="1686382"/>
                  </a:lnTo>
                  <a:close/>
                  <a:moveTo>
                    <a:pt x="2581696" y="1503726"/>
                  </a:moveTo>
                  <a:lnTo>
                    <a:pt x="2764222" y="1503726"/>
                  </a:lnTo>
                  <a:lnTo>
                    <a:pt x="2764222" y="1686377"/>
                  </a:lnTo>
                  <a:lnTo>
                    <a:pt x="2581696" y="1686377"/>
                  </a:lnTo>
                  <a:close/>
                  <a:moveTo>
                    <a:pt x="1285757" y="1288913"/>
                  </a:moveTo>
                  <a:lnTo>
                    <a:pt x="1468283" y="1288913"/>
                  </a:lnTo>
                  <a:lnTo>
                    <a:pt x="1468283" y="1471564"/>
                  </a:lnTo>
                  <a:lnTo>
                    <a:pt x="1285757" y="1471564"/>
                  </a:lnTo>
                  <a:close/>
                  <a:moveTo>
                    <a:pt x="0" y="1288913"/>
                  </a:moveTo>
                  <a:lnTo>
                    <a:pt x="182526" y="1288913"/>
                  </a:lnTo>
                  <a:lnTo>
                    <a:pt x="182526" y="1471564"/>
                  </a:lnTo>
                  <a:lnTo>
                    <a:pt x="0" y="1471564"/>
                  </a:lnTo>
                  <a:close/>
                  <a:moveTo>
                    <a:pt x="2581696" y="1288908"/>
                  </a:moveTo>
                  <a:lnTo>
                    <a:pt x="2764222" y="1288908"/>
                  </a:lnTo>
                  <a:lnTo>
                    <a:pt x="2764222" y="1471559"/>
                  </a:lnTo>
                  <a:lnTo>
                    <a:pt x="2581696" y="1471559"/>
                  </a:lnTo>
                  <a:close/>
                  <a:moveTo>
                    <a:pt x="1285758" y="429641"/>
                  </a:moveTo>
                  <a:lnTo>
                    <a:pt x="1468284" y="429641"/>
                  </a:lnTo>
                  <a:lnTo>
                    <a:pt x="1468284" y="612292"/>
                  </a:lnTo>
                  <a:lnTo>
                    <a:pt x="1285758" y="612292"/>
                  </a:lnTo>
                  <a:close/>
                  <a:moveTo>
                    <a:pt x="1" y="429641"/>
                  </a:moveTo>
                  <a:lnTo>
                    <a:pt x="182527" y="429641"/>
                  </a:lnTo>
                  <a:lnTo>
                    <a:pt x="182527" y="612292"/>
                  </a:lnTo>
                  <a:lnTo>
                    <a:pt x="1" y="612292"/>
                  </a:lnTo>
                  <a:close/>
                  <a:moveTo>
                    <a:pt x="2581697" y="429636"/>
                  </a:moveTo>
                  <a:lnTo>
                    <a:pt x="2764223" y="429636"/>
                  </a:lnTo>
                  <a:lnTo>
                    <a:pt x="2764223" y="612287"/>
                  </a:lnTo>
                  <a:lnTo>
                    <a:pt x="2581697" y="612287"/>
                  </a:lnTo>
                  <a:close/>
                  <a:moveTo>
                    <a:pt x="1285758" y="214823"/>
                  </a:moveTo>
                  <a:lnTo>
                    <a:pt x="1468284" y="214823"/>
                  </a:lnTo>
                  <a:lnTo>
                    <a:pt x="1468284" y="397474"/>
                  </a:lnTo>
                  <a:lnTo>
                    <a:pt x="1285758" y="397474"/>
                  </a:lnTo>
                  <a:close/>
                  <a:moveTo>
                    <a:pt x="1" y="214823"/>
                  </a:moveTo>
                  <a:lnTo>
                    <a:pt x="182527" y="214823"/>
                  </a:lnTo>
                  <a:lnTo>
                    <a:pt x="182527" y="397474"/>
                  </a:lnTo>
                  <a:lnTo>
                    <a:pt x="1" y="397474"/>
                  </a:lnTo>
                  <a:close/>
                  <a:moveTo>
                    <a:pt x="2581697" y="214818"/>
                  </a:moveTo>
                  <a:lnTo>
                    <a:pt x="2764223" y="214818"/>
                  </a:lnTo>
                  <a:lnTo>
                    <a:pt x="2764223" y="397469"/>
                  </a:lnTo>
                  <a:lnTo>
                    <a:pt x="2581697" y="397469"/>
                  </a:lnTo>
                  <a:close/>
                  <a:moveTo>
                    <a:pt x="1285758" y="5"/>
                  </a:moveTo>
                  <a:lnTo>
                    <a:pt x="1468284" y="5"/>
                  </a:lnTo>
                  <a:lnTo>
                    <a:pt x="1468284" y="182656"/>
                  </a:lnTo>
                  <a:lnTo>
                    <a:pt x="1285758" y="182656"/>
                  </a:lnTo>
                  <a:close/>
                  <a:moveTo>
                    <a:pt x="1" y="5"/>
                  </a:moveTo>
                  <a:lnTo>
                    <a:pt x="182527" y="5"/>
                  </a:lnTo>
                  <a:lnTo>
                    <a:pt x="182527" y="182656"/>
                  </a:lnTo>
                  <a:lnTo>
                    <a:pt x="1" y="182656"/>
                  </a:lnTo>
                  <a:close/>
                  <a:moveTo>
                    <a:pt x="2581697" y="0"/>
                  </a:moveTo>
                  <a:lnTo>
                    <a:pt x="2764223" y="0"/>
                  </a:lnTo>
                  <a:lnTo>
                    <a:pt x="2764223" y="182651"/>
                  </a:lnTo>
                  <a:lnTo>
                    <a:pt x="2581697" y="182651"/>
                  </a:lnTo>
                  <a:close/>
                </a:path>
              </a:pathLst>
            </a:cu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147" name="Freeform 146"/>
            <p:cNvSpPr/>
            <p:nvPr/>
          </p:nvSpPr>
          <p:spPr>
            <a:xfrm>
              <a:off x="2971800" y="3954450"/>
              <a:ext cx="3190079" cy="2760469"/>
            </a:xfrm>
            <a:custGeom>
              <a:avLst/>
              <a:gdLst>
                <a:gd name="connsiteX0" fmla="*/ 1718601 w 3190079"/>
                <a:gd name="connsiteY0" fmla="*/ 2577818 h 2760469"/>
                <a:gd name="connsiteX1" fmla="*/ 1901127 w 3190079"/>
                <a:gd name="connsiteY1" fmla="*/ 2577818 h 2760469"/>
                <a:gd name="connsiteX2" fmla="*/ 1901127 w 3190079"/>
                <a:gd name="connsiteY2" fmla="*/ 2760469 h 2760469"/>
                <a:gd name="connsiteX3" fmla="*/ 1718601 w 3190079"/>
                <a:gd name="connsiteY3" fmla="*/ 2760469 h 2760469"/>
                <a:gd name="connsiteX4" fmla="*/ 1503776 w 3190079"/>
                <a:gd name="connsiteY4" fmla="*/ 2577818 h 2760469"/>
                <a:gd name="connsiteX5" fmla="*/ 1686302 w 3190079"/>
                <a:gd name="connsiteY5" fmla="*/ 2577818 h 2760469"/>
                <a:gd name="connsiteX6" fmla="*/ 1686302 w 3190079"/>
                <a:gd name="connsiteY6" fmla="*/ 2760469 h 2760469"/>
                <a:gd name="connsiteX7" fmla="*/ 1503776 w 3190079"/>
                <a:gd name="connsiteY7" fmla="*/ 2760469 h 2760469"/>
                <a:gd name="connsiteX8" fmla="*/ 1288951 w 3190079"/>
                <a:gd name="connsiteY8" fmla="*/ 2577818 h 2760469"/>
                <a:gd name="connsiteX9" fmla="*/ 1471477 w 3190079"/>
                <a:gd name="connsiteY9" fmla="*/ 2577818 h 2760469"/>
                <a:gd name="connsiteX10" fmla="*/ 1471477 w 3190079"/>
                <a:gd name="connsiteY10" fmla="*/ 2760469 h 2760469"/>
                <a:gd name="connsiteX11" fmla="*/ 1288951 w 3190079"/>
                <a:gd name="connsiteY11" fmla="*/ 2760469 h 2760469"/>
                <a:gd name="connsiteX12" fmla="*/ 3007553 w 3190079"/>
                <a:gd name="connsiteY12" fmla="*/ 2577816 h 2760469"/>
                <a:gd name="connsiteX13" fmla="*/ 3190079 w 3190079"/>
                <a:gd name="connsiteY13" fmla="*/ 2577816 h 2760469"/>
                <a:gd name="connsiteX14" fmla="*/ 3190079 w 3190079"/>
                <a:gd name="connsiteY14" fmla="*/ 2760467 h 2760469"/>
                <a:gd name="connsiteX15" fmla="*/ 3007553 w 3190079"/>
                <a:gd name="connsiteY15" fmla="*/ 2760467 h 2760469"/>
                <a:gd name="connsiteX16" fmla="*/ 2792726 w 3190079"/>
                <a:gd name="connsiteY16" fmla="*/ 2577816 h 2760469"/>
                <a:gd name="connsiteX17" fmla="*/ 2975252 w 3190079"/>
                <a:gd name="connsiteY17" fmla="*/ 2577816 h 2760469"/>
                <a:gd name="connsiteX18" fmla="*/ 2975252 w 3190079"/>
                <a:gd name="connsiteY18" fmla="*/ 2760467 h 2760469"/>
                <a:gd name="connsiteX19" fmla="*/ 2792726 w 3190079"/>
                <a:gd name="connsiteY19" fmla="*/ 2760467 h 2760469"/>
                <a:gd name="connsiteX20" fmla="*/ 2577901 w 3190079"/>
                <a:gd name="connsiteY20" fmla="*/ 2577816 h 2760469"/>
                <a:gd name="connsiteX21" fmla="*/ 2760427 w 3190079"/>
                <a:gd name="connsiteY21" fmla="*/ 2577816 h 2760469"/>
                <a:gd name="connsiteX22" fmla="*/ 2760427 w 3190079"/>
                <a:gd name="connsiteY22" fmla="*/ 2760467 h 2760469"/>
                <a:gd name="connsiteX23" fmla="*/ 2577901 w 3190079"/>
                <a:gd name="connsiteY23" fmla="*/ 2760467 h 2760469"/>
                <a:gd name="connsiteX24" fmla="*/ 429651 w 3190079"/>
                <a:gd name="connsiteY24" fmla="*/ 2577816 h 2760469"/>
                <a:gd name="connsiteX25" fmla="*/ 612177 w 3190079"/>
                <a:gd name="connsiteY25" fmla="*/ 2577816 h 2760469"/>
                <a:gd name="connsiteX26" fmla="*/ 612177 w 3190079"/>
                <a:gd name="connsiteY26" fmla="*/ 2760467 h 2760469"/>
                <a:gd name="connsiteX27" fmla="*/ 429651 w 3190079"/>
                <a:gd name="connsiteY27" fmla="*/ 2760467 h 2760469"/>
                <a:gd name="connsiteX28" fmla="*/ 214826 w 3190079"/>
                <a:gd name="connsiteY28" fmla="*/ 2577816 h 2760469"/>
                <a:gd name="connsiteX29" fmla="*/ 397352 w 3190079"/>
                <a:gd name="connsiteY29" fmla="*/ 2577816 h 2760469"/>
                <a:gd name="connsiteX30" fmla="*/ 397352 w 3190079"/>
                <a:gd name="connsiteY30" fmla="*/ 2760467 h 2760469"/>
                <a:gd name="connsiteX31" fmla="*/ 214826 w 3190079"/>
                <a:gd name="connsiteY31" fmla="*/ 2760467 h 2760469"/>
                <a:gd name="connsiteX32" fmla="*/ 1 w 3190079"/>
                <a:gd name="connsiteY32" fmla="*/ 2577816 h 2760469"/>
                <a:gd name="connsiteX33" fmla="*/ 182527 w 3190079"/>
                <a:gd name="connsiteY33" fmla="*/ 2577816 h 2760469"/>
                <a:gd name="connsiteX34" fmla="*/ 182527 w 3190079"/>
                <a:gd name="connsiteY34" fmla="*/ 2760467 h 2760469"/>
                <a:gd name="connsiteX35" fmla="*/ 1 w 3190079"/>
                <a:gd name="connsiteY35" fmla="*/ 2760467 h 2760469"/>
                <a:gd name="connsiteX36" fmla="*/ 1718600 w 3190079"/>
                <a:gd name="connsiteY36" fmla="*/ 1288910 h 2760469"/>
                <a:gd name="connsiteX37" fmla="*/ 1901126 w 3190079"/>
                <a:gd name="connsiteY37" fmla="*/ 1288910 h 2760469"/>
                <a:gd name="connsiteX38" fmla="*/ 1901126 w 3190079"/>
                <a:gd name="connsiteY38" fmla="*/ 1471561 h 2760469"/>
                <a:gd name="connsiteX39" fmla="*/ 1718600 w 3190079"/>
                <a:gd name="connsiteY39" fmla="*/ 1471561 h 2760469"/>
                <a:gd name="connsiteX40" fmla="*/ 1503775 w 3190079"/>
                <a:gd name="connsiteY40" fmla="*/ 1288910 h 2760469"/>
                <a:gd name="connsiteX41" fmla="*/ 1686301 w 3190079"/>
                <a:gd name="connsiteY41" fmla="*/ 1288910 h 2760469"/>
                <a:gd name="connsiteX42" fmla="*/ 1686301 w 3190079"/>
                <a:gd name="connsiteY42" fmla="*/ 1471561 h 2760469"/>
                <a:gd name="connsiteX43" fmla="*/ 1503775 w 3190079"/>
                <a:gd name="connsiteY43" fmla="*/ 1471561 h 2760469"/>
                <a:gd name="connsiteX44" fmla="*/ 1288950 w 3190079"/>
                <a:gd name="connsiteY44" fmla="*/ 1288910 h 2760469"/>
                <a:gd name="connsiteX45" fmla="*/ 1471476 w 3190079"/>
                <a:gd name="connsiteY45" fmla="*/ 1288910 h 2760469"/>
                <a:gd name="connsiteX46" fmla="*/ 1471476 w 3190079"/>
                <a:gd name="connsiteY46" fmla="*/ 1471561 h 2760469"/>
                <a:gd name="connsiteX47" fmla="*/ 1288950 w 3190079"/>
                <a:gd name="connsiteY47" fmla="*/ 1471561 h 2760469"/>
                <a:gd name="connsiteX48" fmla="*/ 3007552 w 3190079"/>
                <a:gd name="connsiteY48" fmla="*/ 1288908 h 2760469"/>
                <a:gd name="connsiteX49" fmla="*/ 3190078 w 3190079"/>
                <a:gd name="connsiteY49" fmla="*/ 1288908 h 2760469"/>
                <a:gd name="connsiteX50" fmla="*/ 3190078 w 3190079"/>
                <a:gd name="connsiteY50" fmla="*/ 1471559 h 2760469"/>
                <a:gd name="connsiteX51" fmla="*/ 3007552 w 3190079"/>
                <a:gd name="connsiteY51" fmla="*/ 1471559 h 2760469"/>
                <a:gd name="connsiteX52" fmla="*/ 2792725 w 3190079"/>
                <a:gd name="connsiteY52" fmla="*/ 1288908 h 2760469"/>
                <a:gd name="connsiteX53" fmla="*/ 2975251 w 3190079"/>
                <a:gd name="connsiteY53" fmla="*/ 1288908 h 2760469"/>
                <a:gd name="connsiteX54" fmla="*/ 2975251 w 3190079"/>
                <a:gd name="connsiteY54" fmla="*/ 1471559 h 2760469"/>
                <a:gd name="connsiteX55" fmla="*/ 2792725 w 3190079"/>
                <a:gd name="connsiteY55" fmla="*/ 1471559 h 2760469"/>
                <a:gd name="connsiteX56" fmla="*/ 2577900 w 3190079"/>
                <a:gd name="connsiteY56" fmla="*/ 1288908 h 2760469"/>
                <a:gd name="connsiteX57" fmla="*/ 2760426 w 3190079"/>
                <a:gd name="connsiteY57" fmla="*/ 1288908 h 2760469"/>
                <a:gd name="connsiteX58" fmla="*/ 2760426 w 3190079"/>
                <a:gd name="connsiteY58" fmla="*/ 1471559 h 2760469"/>
                <a:gd name="connsiteX59" fmla="*/ 2577900 w 3190079"/>
                <a:gd name="connsiteY59" fmla="*/ 1471559 h 2760469"/>
                <a:gd name="connsiteX60" fmla="*/ 429650 w 3190079"/>
                <a:gd name="connsiteY60" fmla="*/ 1288908 h 2760469"/>
                <a:gd name="connsiteX61" fmla="*/ 612176 w 3190079"/>
                <a:gd name="connsiteY61" fmla="*/ 1288908 h 2760469"/>
                <a:gd name="connsiteX62" fmla="*/ 612176 w 3190079"/>
                <a:gd name="connsiteY62" fmla="*/ 1471559 h 2760469"/>
                <a:gd name="connsiteX63" fmla="*/ 429650 w 3190079"/>
                <a:gd name="connsiteY63" fmla="*/ 1471559 h 2760469"/>
                <a:gd name="connsiteX64" fmla="*/ 214825 w 3190079"/>
                <a:gd name="connsiteY64" fmla="*/ 1288908 h 2760469"/>
                <a:gd name="connsiteX65" fmla="*/ 397351 w 3190079"/>
                <a:gd name="connsiteY65" fmla="*/ 1288908 h 2760469"/>
                <a:gd name="connsiteX66" fmla="*/ 397351 w 3190079"/>
                <a:gd name="connsiteY66" fmla="*/ 1471559 h 2760469"/>
                <a:gd name="connsiteX67" fmla="*/ 214825 w 3190079"/>
                <a:gd name="connsiteY67" fmla="*/ 1471559 h 2760469"/>
                <a:gd name="connsiteX68" fmla="*/ 0 w 3190079"/>
                <a:gd name="connsiteY68" fmla="*/ 1288908 h 2760469"/>
                <a:gd name="connsiteX69" fmla="*/ 182526 w 3190079"/>
                <a:gd name="connsiteY69" fmla="*/ 1288908 h 2760469"/>
                <a:gd name="connsiteX70" fmla="*/ 182526 w 3190079"/>
                <a:gd name="connsiteY70" fmla="*/ 1471559 h 2760469"/>
                <a:gd name="connsiteX71" fmla="*/ 0 w 3190079"/>
                <a:gd name="connsiteY71" fmla="*/ 1471559 h 2760469"/>
                <a:gd name="connsiteX72" fmla="*/ 1718601 w 3190079"/>
                <a:gd name="connsiteY72" fmla="*/ 2 h 2760469"/>
                <a:gd name="connsiteX73" fmla="*/ 1901127 w 3190079"/>
                <a:gd name="connsiteY73" fmla="*/ 2 h 2760469"/>
                <a:gd name="connsiteX74" fmla="*/ 1901127 w 3190079"/>
                <a:gd name="connsiteY74" fmla="*/ 182653 h 2760469"/>
                <a:gd name="connsiteX75" fmla="*/ 1718601 w 3190079"/>
                <a:gd name="connsiteY75" fmla="*/ 182653 h 2760469"/>
                <a:gd name="connsiteX76" fmla="*/ 1503776 w 3190079"/>
                <a:gd name="connsiteY76" fmla="*/ 2 h 2760469"/>
                <a:gd name="connsiteX77" fmla="*/ 1686302 w 3190079"/>
                <a:gd name="connsiteY77" fmla="*/ 2 h 2760469"/>
                <a:gd name="connsiteX78" fmla="*/ 1686302 w 3190079"/>
                <a:gd name="connsiteY78" fmla="*/ 182653 h 2760469"/>
                <a:gd name="connsiteX79" fmla="*/ 1503776 w 3190079"/>
                <a:gd name="connsiteY79" fmla="*/ 182653 h 2760469"/>
                <a:gd name="connsiteX80" fmla="*/ 1288951 w 3190079"/>
                <a:gd name="connsiteY80" fmla="*/ 2 h 2760469"/>
                <a:gd name="connsiteX81" fmla="*/ 1471477 w 3190079"/>
                <a:gd name="connsiteY81" fmla="*/ 2 h 2760469"/>
                <a:gd name="connsiteX82" fmla="*/ 1471477 w 3190079"/>
                <a:gd name="connsiteY82" fmla="*/ 182653 h 2760469"/>
                <a:gd name="connsiteX83" fmla="*/ 1288951 w 3190079"/>
                <a:gd name="connsiteY83" fmla="*/ 182653 h 2760469"/>
                <a:gd name="connsiteX84" fmla="*/ 3007553 w 3190079"/>
                <a:gd name="connsiteY84" fmla="*/ 0 h 2760469"/>
                <a:gd name="connsiteX85" fmla="*/ 3190079 w 3190079"/>
                <a:gd name="connsiteY85" fmla="*/ 0 h 2760469"/>
                <a:gd name="connsiteX86" fmla="*/ 3190079 w 3190079"/>
                <a:gd name="connsiteY86" fmla="*/ 182651 h 2760469"/>
                <a:gd name="connsiteX87" fmla="*/ 3007553 w 3190079"/>
                <a:gd name="connsiteY87" fmla="*/ 182651 h 2760469"/>
                <a:gd name="connsiteX88" fmla="*/ 2792726 w 3190079"/>
                <a:gd name="connsiteY88" fmla="*/ 0 h 2760469"/>
                <a:gd name="connsiteX89" fmla="*/ 2975252 w 3190079"/>
                <a:gd name="connsiteY89" fmla="*/ 0 h 2760469"/>
                <a:gd name="connsiteX90" fmla="*/ 2975252 w 3190079"/>
                <a:gd name="connsiteY90" fmla="*/ 182651 h 2760469"/>
                <a:gd name="connsiteX91" fmla="*/ 2792726 w 3190079"/>
                <a:gd name="connsiteY91" fmla="*/ 182651 h 2760469"/>
                <a:gd name="connsiteX92" fmla="*/ 2577901 w 3190079"/>
                <a:gd name="connsiteY92" fmla="*/ 0 h 2760469"/>
                <a:gd name="connsiteX93" fmla="*/ 2760427 w 3190079"/>
                <a:gd name="connsiteY93" fmla="*/ 0 h 2760469"/>
                <a:gd name="connsiteX94" fmla="*/ 2760427 w 3190079"/>
                <a:gd name="connsiteY94" fmla="*/ 182651 h 2760469"/>
                <a:gd name="connsiteX95" fmla="*/ 2577901 w 3190079"/>
                <a:gd name="connsiteY95" fmla="*/ 182651 h 2760469"/>
                <a:gd name="connsiteX96" fmla="*/ 429651 w 3190079"/>
                <a:gd name="connsiteY96" fmla="*/ 0 h 2760469"/>
                <a:gd name="connsiteX97" fmla="*/ 612177 w 3190079"/>
                <a:gd name="connsiteY97" fmla="*/ 0 h 2760469"/>
                <a:gd name="connsiteX98" fmla="*/ 612177 w 3190079"/>
                <a:gd name="connsiteY98" fmla="*/ 182651 h 2760469"/>
                <a:gd name="connsiteX99" fmla="*/ 429651 w 3190079"/>
                <a:gd name="connsiteY99" fmla="*/ 182651 h 2760469"/>
                <a:gd name="connsiteX100" fmla="*/ 214826 w 3190079"/>
                <a:gd name="connsiteY100" fmla="*/ 0 h 2760469"/>
                <a:gd name="connsiteX101" fmla="*/ 397352 w 3190079"/>
                <a:gd name="connsiteY101" fmla="*/ 0 h 2760469"/>
                <a:gd name="connsiteX102" fmla="*/ 397352 w 3190079"/>
                <a:gd name="connsiteY102" fmla="*/ 182651 h 2760469"/>
                <a:gd name="connsiteX103" fmla="*/ 214826 w 3190079"/>
                <a:gd name="connsiteY103" fmla="*/ 182651 h 2760469"/>
                <a:gd name="connsiteX104" fmla="*/ 1 w 3190079"/>
                <a:gd name="connsiteY104" fmla="*/ 0 h 2760469"/>
                <a:gd name="connsiteX105" fmla="*/ 182527 w 3190079"/>
                <a:gd name="connsiteY105" fmla="*/ 0 h 2760469"/>
                <a:gd name="connsiteX106" fmla="*/ 182527 w 3190079"/>
                <a:gd name="connsiteY106" fmla="*/ 182651 h 2760469"/>
                <a:gd name="connsiteX107" fmla="*/ 1 w 3190079"/>
                <a:gd name="connsiteY107" fmla="*/ 182651 h 27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79" h="2760469">
                  <a:moveTo>
                    <a:pt x="1718601" y="2577818"/>
                  </a:moveTo>
                  <a:lnTo>
                    <a:pt x="1901127" y="2577818"/>
                  </a:lnTo>
                  <a:lnTo>
                    <a:pt x="1901127" y="2760469"/>
                  </a:lnTo>
                  <a:lnTo>
                    <a:pt x="1718601" y="2760469"/>
                  </a:lnTo>
                  <a:close/>
                  <a:moveTo>
                    <a:pt x="1503776" y="2577818"/>
                  </a:moveTo>
                  <a:lnTo>
                    <a:pt x="1686302" y="2577818"/>
                  </a:lnTo>
                  <a:lnTo>
                    <a:pt x="1686302" y="2760469"/>
                  </a:lnTo>
                  <a:lnTo>
                    <a:pt x="1503776" y="2760469"/>
                  </a:lnTo>
                  <a:close/>
                  <a:moveTo>
                    <a:pt x="1288951" y="2577818"/>
                  </a:moveTo>
                  <a:lnTo>
                    <a:pt x="1471477" y="2577818"/>
                  </a:lnTo>
                  <a:lnTo>
                    <a:pt x="1471477" y="2760469"/>
                  </a:lnTo>
                  <a:lnTo>
                    <a:pt x="1288951" y="2760469"/>
                  </a:lnTo>
                  <a:close/>
                  <a:moveTo>
                    <a:pt x="3007553" y="2577816"/>
                  </a:moveTo>
                  <a:lnTo>
                    <a:pt x="3190079" y="2577816"/>
                  </a:lnTo>
                  <a:lnTo>
                    <a:pt x="3190079" y="2760467"/>
                  </a:lnTo>
                  <a:lnTo>
                    <a:pt x="3007553" y="2760467"/>
                  </a:lnTo>
                  <a:close/>
                  <a:moveTo>
                    <a:pt x="2792726" y="2577816"/>
                  </a:moveTo>
                  <a:lnTo>
                    <a:pt x="2975252" y="2577816"/>
                  </a:lnTo>
                  <a:lnTo>
                    <a:pt x="2975252" y="2760467"/>
                  </a:lnTo>
                  <a:lnTo>
                    <a:pt x="2792726" y="2760467"/>
                  </a:lnTo>
                  <a:close/>
                  <a:moveTo>
                    <a:pt x="2577901" y="2577816"/>
                  </a:moveTo>
                  <a:lnTo>
                    <a:pt x="2760427" y="2577816"/>
                  </a:lnTo>
                  <a:lnTo>
                    <a:pt x="2760427" y="2760467"/>
                  </a:lnTo>
                  <a:lnTo>
                    <a:pt x="2577901" y="2760467"/>
                  </a:lnTo>
                  <a:close/>
                  <a:moveTo>
                    <a:pt x="429651" y="2577816"/>
                  </a:moveTo>
                  <a:lnTo>
                    <a:pt x="612177" y="2577816"/>
                  </a:lnTo>
                  <a:lnTo>
                    <a:pt x="612177" y="2760467"/>
                  </a:lnTo>
                  <a:lnTo>
                    <a:pt x="429651" y="2760467"/>
                  </a:lnTo>
                  <a:close/>
                  <a:moveTo>
                    <a:pt x="214826" y="2577816"/>
                  </a:moveTo>
                  <a:lnTo>
                    <a:pt x="397352" y="2577816"/>
                  </a:lnTo>
                  <a:lnTo>
                    <a:pt x="397352" y="2760467"/>
                  </a:lnTo>
                  <a:lnTo>
                    <a:pt x="214826" y="2760467"/>
                  </a:lnTo>
                  <a:close/>
                  <a:moveTo>
                    <a:pt x="1" y="2577816"/>
                  </a:moveTo>
                  <a:lnTo>
                    <a:pt x="182527" y="2577816"/>
                  </a:lnTo>
                  <a:lnTo>
                    <a:pt x="182527" y="2760467"/>
                  </a:lnTo>
                  <a:lnTo>
                    <a:pt x="1" y="2760467"/>
                  </a:lnTo>
                  <a:close/>
                  <a:moveTo>
                    <a:pt x="1718600" y="1288910"/>
                  </a:moveTo>
                  <a:lnTo>
                    <a:pt x="1901126" y="1288910"/>
                  </a:lnTo>
                  <a:lnTo>
                    <a:pt x="1901126" y="1471561"/>
                  </a:lnTo>
                  <a:lnTo>
                    <a:pt x="1718600" y="1471561"/>
                  </a:lnTo>
                  <a:close/>
                  <a:moveTo>
                    <a:pt x="1503775" y="1288910"/>
                  </a:moveTo>
                  <a:lnTo>
                    <a:pt x="1686301" y="1288910"/>
                  </a:lnTo>
                  <a:lnTo>
                    <a:pt x="1686301" y="1471561"/>
                  </a:lnTo>
                  <a:lnTo>
                    <a:pt x="1503775" y="1471561"/>
                  </a:lnTo>
                  <a:close/>
                  <a:moveTo>
                    <a:pt x="1288950" y="1288910"/>
                  </a:moveTo>
                  <a:lnTo>
                    <a:pt x="1471476" y="1288910"/>
                  </a:lnTo>
                  <a:lnTo>
                    <a:pt x="1471476" y="1471561"/>
                  </a:lnTo>
                  <a:lnTo>
                    <a:pt x="1288950" y="1471561"/>
                  </a:lnTo>
                  <a:close/>
                  <a:moveTo>
                    <a:pt x="3007552" y="1288908"/>
                  </a:moveTo>
                  <a:lnTo>
                    <a:pt x="3190078" y="1288908"/>
                  </a:lnTo>
                  <a:lnTo>
                    <a:pt x="3190078" y="1471559"/>
                  </a:lnTo>
                  <a:lnTo>
                    <a:pt x="3007552" y="1471559"/>
                  </a:lnTo>
                  <a:close/>
                  <a:moveTo>
                    <a:pt x="2792725" y="1288908"/>
                  </a:moveTo>
                  <a:lnTo>
                    <a:pt x="2975251" y="1288908"/>
                  </a:lnTo>
                  <a:lnTo>
                    <a:pt x="2975251" y="1471559"/>
                  </a:lnTo>
                  <a:lnTo>
                    <a:pt x="2792725" y="1471559"/>
                  </a:lnTo>
                  <a:close/>
                  <a:moveTo>
                    <a:pt x="2577900" y="1288908"/>
                  </a:moveTo>
                  <a:lnTo>
                    <a:pt x="2760426" y="1288908"/>
                  </a:lnTo>
                  <a:lnTo>
                    <a:pt x="2760426" y="1471559"/>
                  </a:lnTo>
                  <a:lnTo>
                    <a:pt x="2577900" y="1471559"/>
                  </a:lnTo>
                  <a:close/>
                  <a:moveTo>
                    <a:pt x="429650" y="1288908"/>
                  </a:moveTo>
                  <a:lnTo>
                    <a:pt x="612176" y="1288908"/>
                  </a:lnTo>
                  <a:lnTo>
                    <a:pt x="612176" y="1471559"/>
                  </a:lnTo>
                  <a:lnTo>
                    <a:pt x="429650" y="1471559"/>
                  </a:lnTo>
                  <a:close/>
                  <a:moveTo>
                    <a:pt x="214825" y="1288908"/>
                  </a:moveTo>
                  <a:lnTo>
                    <a:pt x="397351" y="1288908"/>
                  </a:lnTo>
                  <a:lnTo>
                    <a:pt x="397351" y="1471559"/>
                  </a:lnTo>
                  <a:lnTo>
                    <a:pt x="214825" y="1471559"/>
                  </a:lnTo>
                  <a:close/>
                  <a:moveTo>
                    <a:pt x="0" y="1288908"/>
                  </a:moveTo>
                  <a:lnTo>
                    <a:pt x="182526" y="1288908"/>
                  </a:lnTo>
                  <a:lnTo>
                    <a:pt x="182526" y="1471559"/>
                  </a:lnTo>
                  <a:lnTo>
                    <a:pt x="0" y="1471559"/>
                  </a:lnTo>
                  <a:close/>
                  <a:moveTo>
                    <a:pt x="1718601" y="2"/>
                  </a:moveTo>
                  <a:lnTo>
                    <a:pt x="1901127" y="2"/>
                  </a:lnTo>
                  <a:lnTo>
                    <a:pt x="1901127" y="182653"/>
                  </a:lnTo>
                  <a:lnTo>
                    <a:pt x="1718601" y="182653"/>
                  </a:lnTo>
                  <a:close/>
                  <a:moveTo>
                    <a:pt x="1503776" y="2"/>
                  </a:moveTo>
                  <a:lnTo>
                    <a:pt x="1686302" y="2"/>
                  </a:lnTo>
                  <a:lnTo>
                    <a:pt x="1686302" y="182653"/>
                  </a:lnTo>
                  <a:lnTo>
                    <a:pt x="1503776" y="182653"/>
                  </a:lnTo>
                  <a:close/>
                  <a:moveTo>
                    <a:pt x="1288951" y="2"/>
                  </a:moveTo>
                  <a:lnTo>
                    <a:pt x="1471477" y="2"/>
                  </a:lnTo>
                  <a:lnTo>
                    <a:pt x="1471477" y="182653"/>
                  </a:lnTo>
                  <a:lnTo>
                    <a:pt x="1288951" y="182653"/>
                  </a:lnTo>
                  <a:close/>
                  <a:moveTo>
                    <a:pt x="3007553" y="0"/>
                  </a:moveTo>
                  <a:lnTo>
                    <a:pt x="3190079" y="0"/>
                  </a:lnTo>
                  <a:lnTo>
                    <a:pt x="3190079" y="182651"/>
                  </a:lnTo>
                  <a:lnTo>
                    <a:pt x="3007553" y="182651"/>
                  </a:lnTo>
                  <a:close/>
                  <a:moveTo>
                    <a:pt x="2792726" y="0"/>
                  </a:moveTo>
                  <a:lnTo>
                    <a:pt x="2975252" y="0"/>
                  </a:lnTo>
                  <a:lnTo>
                    <a:pt x="2975252" y="182651"/>
                  </a:lnTo>
                  <a:lnTo>
                    <a:pt x="2792726" y="182651"/>
                  </a:lnTo>
                  <a:close/>
                  <a:moveTo>
                    <a:pt x="2577901" y="0"/>
                  </a:moveTo>
                  <a:lnTo>
                    <a:pt x="2760427" y="0"/>
                  </a:lnTo>
                  <a:lnTo>
                    <a:pt x="2760427" y="182651"/>
                  </a:lnTo>
                  <a:lnTo>
                    <a:pt x="2577901" y="182651"/>
                  </a:lnTo>
                  <a:close/>
                  <a:moveTo>
                    <a:pt x="429651" y="0"/>
                  </a:moveTo>
                  <a:lnTo>
                    <a:pt x="612177" y="0"/>
                  </a:lnTo>
                  <a:lnTo>
                    <a:pt x="612177" y="182651"/>
                  </a:lnTo>
                  <a:lnTo>
                    <a:pt x="429651" y="182651"/>
                  </a:lnTo>
                  <a:close/>
                  <a:moveTo>
                    <a:pt x="214826" y="0"/>
                  </a:moveTo>
                  <a:lnTo>
                    <a:pt x="397352" y="0"/>
                  </a:lnTo>
                  <a:lnTo>
                    <a:pt x="397352" y="182651"/>
                  </a:lnTo>
                  <a:lnTo>
                    <a:pt x="214826" y="182651"/>
                  </a:lnTo>
                  <a:close/>
                  <a:moveTo>
                    <a:pt x="1" y="0"/>
                  </a:moveTo>
                  <a:lnTo>
                    <a:pt x="182527" y="0"/>
                  </a:lnTo>
                  <a:lnTo>
                    <a:pt x="182527" y="182651"/>
                  </a:lnTo>
                  <a:lnTo>
                    <a:pt x="1" y="182651"/>
                  </a:lnTo>
                  <a:close/>
                </a:path>
              </a:pathLst>
            </a:cu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grpSp>
      <p:grpSp>
        <p:nvGrpSpPr>
          <p:cNvPr id="16" name="Group 15"/>
          <p:cNvGrpSpPr/>
          <p:nvPr/>
        </p:nvGrpSpPr>
        <p:grpSpPr>
          <a:xfrm>
            <a:off x="2762135" y="2665544"/>
            <a:ext cx="3623524" cy="3619743"/>
            <a:chOff x="2762135" y="2665544"/>
            <a:chExt cx="3623524" cy="3619743"/>
          </a:xfrm>
        </p:grpSpPr>
        <p:grpSp>
          <p:nvGrpSpPr>
            <p:cNvPr id="5" name="Group 4"/>
            <p:cNvGrpSpPr/>
            <p:nvPr/>
          </p:nvGrpSpPr>
          <p:grpSpPr>
            <a:xfrm>
              <a:off x="2762135" y="2880360"/>
              <a:ext cx="182527" cy="3190105"/>
              <a:chOff x="2762135" y="2880360"/>
              <a:chExt cx="182527" cy="3190105"/>
            </a:xfrm>
            <a:noFill/>
          </p:grpSpPr>
          <p:sp>
            <p:nvSpPr>
              <p:cNvPr id="392" name="Rectangle 391"/>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394" name="Rectangle 393"/>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396" name="Rectangle 395"/>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04" name="Rectangle 403"/>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06" name="Rectangle 405"/>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08" name="Rectangle 407"/>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16" name="Rectangle 415"/>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18" name="Rectangle 417"/>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0" name="Rectangle 419"/>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424" name="Group 423"/>
            <p:cNvGrpSpPr/>
            <p:nvPr/>
          </p:nvGrpSpPr>
          <p:grpSpPr>
            <a:xfrm>
              <a:off x="6203132" y="2880362"/>
              <a:ext cx="182527" cy="3190105"/>
              <a:chOff x="2762135" y="2880360"/>
              <a:chExt cx="182527" cy="3190105"/>
            </a:xfrm>
            <a:noFill/>
          </p:grpSpPr>
          <p:sp>
            <p:nvSpPr>
              <p:cNvPr id="425" name="Rectangle 424"/>
              <p:cNvSpPr/>
              <p:nvPr/>
            </p:nvSpPr>
            <p:spPr>
              <a:xfrm>
                <a:off x="2762136" y="2880360"/>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6" name="Rectangle 425"/>
              <p:cNvSpPr/>
              <p:nvPr/>
            </p:nvSpPr>
            <p:spPr>
              <a:xfrm>
                <a:off x="2762136" y="309517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7" name="Rectangle 426"/>
              <p:cNvSpPr/>
              <p:nvPr/>
            </p:nvSpPr>
            <p:spPr>
              <a:xfrm>
                <a:off x="2762136" y="330999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8" name="Rectangle 427"/>
              <p:cNvSpPr/>
              <p:nvPr/>
            </p:nvSpPr>
            <p:spPr>
              <a:xfrm>
                <a:off x="2762135" y="4169268"/>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29" name="Rectangle 428"/>
              <p:cNvSpPr/>
              <p:nvPr/>
            </p:nvSpPr>
            <p:spPr>
              <a:xfrm>
                <a:off x="2762135" y="438408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0" name="Rectangle 429"/>
              <p:cNvSpPr/>
              <p:nvPr/>
            </p:nvSpPr>
            <p:spPr>
              <a:xfrm>
                <a:off x="2762135" y="459890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1" name="Rectangle 430"/>
              <p:cNvSpPr/>
              <p:nvPr/>
            </p:nvSpPr>
            <p:spPr>
              <a:xfrm>
                <a:off x="2762136" y="5458176"/>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2" name="Rectangle 431"/>
              <p:cNvSpPr/>
              <p:nvPr/>
            </p:nvSpPr>
            <p:spPr>
              <a:xfrm>
                <a:off x="2762136" y="567299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33" name="Rectangle 432"/>
              <p:cNvSpPr/>
              <p:nvPr/>
            </p:nvSpPr>
            <p:spPr>
              <a:xfrm>
                <a:off x="2762136" y="5887814"/>
                <a:ext cx="182526" cy="18265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7" name="Group 6"/>
            <p:cNvGrpSpPr/>
            <p:nvPr/>
          </p:nvGrpSpPr>
          <p:grpSpPr>
            <a:xfrm>
              <a:off x="2976961" y="6102634"/>
              <a:ext cx="3190078" cy="182653"/>
              <a:chOff x="2976961" y="6102634"/>
              <a:chExt cx="3190078" cy="182653"/>
            </a:xfrm>
          </p:grpSpPr>
          <p:sp>
            <p:nvSpPr>
              <p:cNvPr id="451" name="Rectangle 450"/>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2" name="Rectangle 451"/>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3" name="Rectangle 452"/>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7" name="Rectangle 456"/>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8" name="Rectangle 457"/>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59" name="Rectangle 458"/>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63" name="Rectangle 462"/>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64" name="Rectangle 463"/>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65" name="Rectangle 464"/>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nvGrpSpPr>
            <p:cNvPr id="492" name="Group 491"/>
            <p:cNvGrpSpPr/>
            <p:nvPr/>
          </p:nvGrpSpPr>
          <p:grpSpPr>
            <a:xfrm>
              <a:off x="2976960" y="2665544"/>
              <a:ext cx="3190078" cy="182653"/>
              <a:chOff x="2976961" y="6102634"/>
              <a:chExt cx="3190078" cy="182653"/>
            </a:xfrm>
          </p:grpSpPr>
          <p:sp>
            <p:nvSpPr>
              <p:cNvPr id="493" name="Rectangle 492"/>
              <p:cNvSpPr/>
              <p:nvPr/>
            </p:nvSpPr>
            <p:spPr>
              <a:xfrm>
                <a:off x="29769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4" name="Rectangle 493"/>
              <p:cNvSpPr/>
              <p:nvPr/>
            </p:nvSpPr>
            <p:spPr>
              <a:xfrm>
                <a:off x="31917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5" name="Rectangle 494"/>
              <p:cNvSpPr/>
              <p:nvPr/>
            </p:nvSpPr>
            <p:spPr>
              <a:xfrm>
                <a:off x="340661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6" name="Rectangle 495"/>
              <p:cNvSpPr/>
              <p:nvPr/>
            </p:nvSpPr>
            <p:spPr>
              <a:xfrm>
                <a:off x="426591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7" name="Rectangle 496"/>
              <p:cNvSpPr/>
              <p:nvPr/>
            </p:nvSpPr>
            <p:spPr>
              <a:xfrm>
                <a:off x="4480736"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8" name="Rectangle 497"/>
              <p:cNvSpPr/>
              <p:nvPr/>
            </p:nvSpPr>
            <p:spPr>
              <a:xfrm>
                <a:off x="4695561" y="6102636"/>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499" name="Rectangle 498"/>
              <p:cNvSpPr/>
              <p:nvPr/>
            </p:nvSpPr>
            <p:spPr>
              <a:xfrm>
                <a:off x="5554861"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0" name="Rectangle 499"/>
              <p:cNvSpPr/>
              <p:nvPr/>
            </p:nvSpPr>
            <p:spPr>
              <a:xfrm>
                <a:off x="5769686"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sp>
            <p:nvSpPr>
              <p:cNvPr id="501" name="Rectangle 500"/>
              <p:cNvSpPr/>
              <p:nvPr/>
            </p:nvSpPr>
            <p:spPr>
              <a:xfrm>
                <a:off x="5984513" y="6102634"/>
                <a:ext cx="182526" cy="18265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Frutiger LT Std 45 Light" charset="0"/>
                    <a:ea typeface="Frutiger LT Std 45 Light" charset="0"/>
                    <a:cs typeface="Frutiger LT Std 45 Light" charset="0"/>
                  </a:rPr>
                  <a:t>0</a:t>
                </a:r>
                <a:endParaRPr lang="en-US" sz="1000" dirty="0">
                  <a:solidFill>
                    <a:schemeClr val="tx1"/>
                  </a:solidFill>
                  <a:latin typeface="Frutiger LT Std 45 Light" charset="0"/>
                  <a:ea typeface="Frutiger LT Std 45 Light" charset="0"/>
                  <a:cs typeface="Frutiger LT Std 45 Light" charset="0"/>
                </a:endParaRPr>
              </a:p>
            </p:txBody>
          </p:sp>
        </p:grpSp>
      </p:grpSp>
      <p:grpSp>
        <p:nvGrpSpPr>
          <p:cNvPr id="6" name="Group 5"/>
          <p:cNvGrpSpPr/>
          <p:nvPr/>
        </p:nvGrpSpPr>
        <p:grpSpPr>
          <a:xfrm>
            <a:off x="2332485" y="2235904"/>
            <a:ext cx="4482824" cy="4479015"/>
            <a:chOff x="2332485" y="2235904"/>
            <a:chExt cx="4482824" cy="4479015"/>
          </a:xfrm>
        </p:grpSpPr>
        <p:sp>
          <p:nvSpPr>
            <p:cNvPr id="91" name="Freeform 90"/>
            <p:cNvSpPr/>
            <p:nvPr/>
          </p:nvSpPr>
          <p:spPr>
            <a:xfrm>
              <a:off x="2971800" y="2235904"/>
              <a:ext cx="3190078" cy="182653"/>
            </a:xfrm>
            <a:custGeom>
              <a:avLst/>
              <a:gdLst>
                <a:gd name="connsiteX0" fmla="*/ 1718600 w 3190078"/>
                <a:gd name="connsiteY0" fmla="*/ 2 h 182653"/>
                <a:gd name="connsiteX1" fmla="*/ 1901126 w 3190078"/>
                <a:gd name="connsiteY1" fmla="*/ 2 h 182653"/>
                <a:gd name="connsiteX2" fmla="*/ 1901126 w 3190078"/>
                <a:gd name="connsiteY2" fmla="*/ 182653 h 182653"/>
                <a:gd name="connsiteX3" fmla="*/ 1718600 w 3190078"/>
                <a:gd name="connsiteY3" fmla="*/ 182653 h 182653"/>
                <a:gd name="connsiteX4" fmla="*/ 1503775 w 3190078"/>
                <a:gd name="connsiteY4" fmla="*/ 2 h 182653"/>
                <a:gd name="connsiteX5" fmla="*/ 1686301 w 3190078"/>
                <a:gd name="connsiteY5" fmla="*/ 2 h 182653"/>
                <a:gd name="connsiteX6" fmla="*/ 1686301 w 3190078"/>
                <a:gd name="connsiteY6" fmla="*/ 182653 h 182653"/>
                <a:gd name="connsiteX7" fmla="*/ 1503775 w 3190078"/>
                <a:gd name="connsiteY7" fmla="*/ 182653 h 182653"/>
                <a:gd name="connsiteX8" fmla="*/ 1288950 w 3190078"/>
                <a:gd name="connsiteY8" fmla="*/ 2 h 182653"/>
                <a:gd name="connsiteX9" fmla="*/ 1471476 w 3190078"/>
                <a:gd name="connsiteY9" fmla="*/ 2 h 182653"/>
                <a:gd name="connsiteX10" fmla="*/ 1471476 w 3190078"/>
                <a:gd name="connsiteY10" fmla="*/ 182653 h 182653"/>
                <a:gd name="connsiteX11" fmla="*/ 1288950 w 3190078"/>
                <a:gd name="connsiteY11" fmla="*/ 182653 h 182653"/>
                <a:gd name="connsiteX12" fmla="*/ 3007552 w 3190078"/>
                <a:gd name="connsiteY12" fmla="*/ 0 h 182653"/>
                <a:gd name="connsiteX13" fmla="*/ 3190078 w 3190078"/>
                <a:gd name="connsiteY13" fmla="*/ 0 h 182653"/>
                <a:gd name="connsiteX14" fmla="*/ 3190078 w 3190078"/>
                <a:gd name="connsiteY14" fmla="*/ 182651 h 182653"/>
                <a:gd name="connsiteX15" fmla="*/ 3007552 w 3190078"/>
                <a:gd name="connsiteY15" fmla="*/ 182651 h 182653"/>
                <a:gd name="connsiteX16" fmla="*/ 2792725 w 3190078"/>
                <a:gd name="connsiteY16" fmla="*/ 0 h 182653"/>
                <a:gd name="connsiteX17" fmla="*/ 2975251 w 3190078"/>
                <a:gd name="connsiteY17" fmla="*/ 0 h 182653"/>
                <a:gd name="connsiteX18" fmla="*/ 2975251 w 3190078"/>
                <a:gd name="connsiteY18" fmla="*/ 182651 h 182653"/>
                <a:gd name="connsiteX19" fmla="*/ 2792725 w 3190078"/>
                <a:gd name="connsiteY19" fmla="*/ 182651 h 182653"/>
                <a:gd name="connsiteX20" fmla="*/ 2577900 w 3190078"/>
                <a:gd name="connsiteY20" fmla="*/ 0 h 182653"/>
                <a:gd name="connsiteX21" fmla="*/ 2760426 w 3190078"/>
                <a:gd name="connsiteY21" fmla="*/ 0 h 182653"/>
                <a:gd name="connsiteX22" fmla="*/ 2760426 w 3190078"/>
                <a:gd name="connsiteY22" fmla="*/ 182651 h 182653"/>
                <a:gd name="connsiteX23" fmla="*/ 2577900 w 3190078"/>
                <a:gd name="connsiteY23" fmla="*/ 182651 h 182653"/>
                <a:gd name="connsiteX24" fmla="*/ 429650 w 3190078"/>
                <a:gd name="connsiteY24" fmla="*/ 0 h 182653"/>
                <a:gd name="connsiteX25" fmla="*/ 612176 w 3190078"/>
                <a:gd name="connsiteY25" fmla="*/ 0 h 182653"/>
                <a:gd name="connsiteX26" fmla="*/ 612176 w 3190078"/>
                <a:gd name="connsiteY26" fmla="*/ 182651 h 182653"/>
                <a:gd name="connsiteX27" fmla="*/ 429650 w 3190078"/>
                <a:gd name="connsiteY27" fmla="*/ 182651 h 182653"/>
                <a:gd name="connsiteX28" fmla="*/ 214825 w 3190078"/>
                <a:gd name="connsiteY28" fmla="*/ 0 h 182653"/>
                <a:gd name="connsiteX29" fmla="*/ 397351 w 3190078"/>
                <a:gd name="connsiteY29" fmla="*/ 0 h 182653"/>
                <a:gd name="connsiteX30" fmla="*/ 397351 w 3190078"/>
                <a:gd name="connsiteY30" fmla="*/ 182651 h 182653"/>
                <a:gd name="connsiteX31" fmla="*/ 214825 w 3190078"/>
                <a:gd name="connsiteY31" fmla="*/ 182651 h 182653"/>
                <a:gd name="connsiteX32" fmla="*/ 0 w 3190078"/>
                <a:gd name="connsiteY32" fmla="*/ 0 h 182653"/>
                <a:gd name="connsiteX33" fmla="*/ 182526 w 3190078"/>
                <a:gd name="connsiteY33" fmla="*/ 0 h 182653"/>
                <a:gd name="connsiteX34" fmla="*/ 182526 w 3190078"/>
                <a:gd name="connsiteY34" fmla="*/ 182651 h 182653"/>
                <a:gd name="connsiteX35" fmla="*/ 0 w 3190078"/>
                <a:gd name="connsiteY35" fmla="*/ 182651 h 18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90078" h="182653">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92" name="Freeform 91"/>
            <p:cNvSpPr/>
            <p:nvPr/>
          </p:nvSpPr>
          <p:spPr>
            <a:xfrm>
              <a:off x="2971800" y="6532266"/>
              <a:ext cx="3190078" cy="182653"/>
            </a:xfrm>
            <a:custGeom>
              <a:avLst/>
              <a:gdLst>
                <a:gd name="connsiteX0" fmla="*/ 1718600 w 3190078"/>
                <a:gd name="connsiteY0" fmla="*/ 2 h 182653"/>
                <a:gd name="connsiteX1" fmla="*/ 1901126 w 3190078"/>
                <a:gd name="connsiteY1" fmla="*/ 2 h 182653"/>
                <a:gd name="connsiteX2" fmla="*/ 1901126 w 3190078"/>
                <a:gd name="connsiteY2" fmla="*/ 182653 h 182653"/>
                <a:gd name="connsiteX3" fmla="*/ 1718600 w 3190078"/>
                <a:gd name="connsiteY3" fmla="*/ 182653 h 182653"/>
                <a:gd name="connsiteX4" fmla="*/ 1503775 w 3190078"/>
                <a:gd name="connsiteY4" fmla="*/ 2 h 182653"/>
                <a:gd name="connsiteX5" fmla="*/ 1686301 w 3190078"/>
                <a:gd name="connsiteY5" fmla="*/ 2 h 182653"/>
                <a:gd name="connsiteX6" fmla="*/ 1686301 w 3190078"/>
                <a:gd name="connsiteY6" fmla="*/ 182653 h 182653"/>
                <a:gd name="connsiteX7" fmla="*/ 1503775 w 3190078"/>
                <a:gd name="connsiteY7" fmla="*/ 182653 h 182653"/>
                <a:gd name="connsiteX8" fmla="*/ 1288950 w 3190078"/>
                <a:gd name="connsiteY8" fmla="*/ 2 h 182653"/>
                <a:gd name="connsiteX9" fmla="*/ 1471476 w 3190078"/>
                <a:gd name="connsiteY9" fmla="*/ 2 h 182653"/>
                <a:gd name="connsiteX10" fmla="*/ 1471476 w 3190078"/>
                <a:gd name="connsiteY10" fmla="*/ 182653 h 182653"/>
                <a:gd name="connsiteX11" fmla="*/ 1288950 w 3190078"/>
                <a:gd name="connsiteY11" fmla="*/ 182653 h 182653"/>
                <a:gd name="connsiteX12" fmla="*/ 3007552 w 3190078"/>
                <a:gd name="connsiteY12" fmla="*/ 0 h 182653"/>
                <a:gd name="connsiteX13" fmla="*/ 3190078 w 3190078"/>
                <a:gd name="connsiteY13" fmla="*/ 0 h 182653"/>
                <a:gd name="connsiteX14" fmla="*/ 3190078 w 3190078"/>
                <a:gd name="connsiteY14" fmla="*/ 182651 h 182653"/>
                <a:gd name="connsiteX15" fmla="*/ 3007552 w 3190078"/>
                <a:gd name="connsiteY15" fmla="*/ 182651 h 182653"/>
                <a:gd name="connsiteX16" fmla="*/ 2792725 w 3190078"/>
                <a:gd name="connsiteY16" fmla="*/ 0 h 182653"/>
                <a:gd name="connsiteX17" fmla="*/ 2975251 w 3190078"/>
                <a:gd name="connsiteY17" fmla="*/ 0 h 182653"/>
                <a:gd name="connsiteX18" fmla="*/ 2975251 w 3190078"/>
                <a:gd name="connsiteY18" fmla="*/ 182651 h 182653"/>
                <a:gd name="connsiteX19" fmla="*/ 2792725 w 3190078"/>
                <a:gd name="connsiteY19" fmla="*/ 182651 h 182653"/>
                <a:gd name="connsiteX20" fmla="*/ 2577900 w 3190078"/>
                <a:gd name="connsiteY20" fmla="*/ 0 h 182653"/>
                <a:gd name="connsiteX21" fmla="*/ 2760426 w 3190078"/>
                <a:gd name="connsiteY21" fmla="*/ 0 h 182653"/>
                <a:gd name="connsiteX22" fmla="*/ 2760426 w 3190078"/>
                <a:gd name="connsiteY22" fmla="*/ 182651 h 182653"/>
                <a:gd name="connsiteX23" fmla="*/ 2577900 w 3190078"/>
                <a:gd name="connsiteY23" fmla="*/ 182651 h 182653"/>
                <a:gd name="connsiteX24" fmla="*/ 429650 w 3190078"/>
                <a:gd name="connsiteY24" fmla="*/ 0 h 182653"/>
                <a:gd name="connsiteX25" fmla="*/ 612176 w 3190078"/>
                <a:gd name="connsiteY25" fmla="*/ 0 h 182653"/>
                <a:gd name="connsiteX26" fmla="*/ 612176 w 3190078"/>
                <a:gd name="connsiteY26" fmla="*/ 182651 h 182653"/>
                <a:gd name="connsiteX27" fmla="*/ 429650 w 3190078"/>
                <a:gd name="connsiteY27" fmla="*/ 182651 h 182653"/>
                <a:gd name="connsiteX28" fmla="*/ 214825 w 3190078"/>
                <a:gd name="connsiteY28" fmla="*/ 0 h 182653"/>
                <a:gd name="connsiteX29" fmla="*/ 397351 w 3190078"/>
                <a:gd name="connsiteY29" fmla="*/ 0 h 182653"/>
                <a:gd name="connsiteX30" fmla="*/ 397351 w 3190078"/>
                <a:gd name="connsiteY30" fmla="*/ 182651 h 182653"/>
                <a:gd name="connsiteX31" fmla="*/ 214825 w 3190078"/>
                <a:gd name="connsiteY31" fmla="*/ 182651 h 182653"/>
                <a:gd name="connsiteX32" fmla="*/ 0 w 3190078"/>
                <a:gd name="connsiteY32" fmla="*/ 0 h 182653"/>
                <a:gd name="connsiteX33" fmla="*/ 182526 w 3190078"/>
                <a:gd name="connsiteY33" fmla="*/ 0 h 182653"/>
                <a:gd name="connsiteX34" fmla="*/ 182526 w 3190078"/>
                <a:gd name="connsiteY34" fmla="*/ 182651 h 182653"/>
                <a:gd name="connsiteX35" fmla="*/ 0 w 3190078"/>
                <a:gd name="connsiteY35" fmla="*/ 182651 h 18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90078" h="182653">
                  <a:moveTo>
                    <a:pt x="1718600" y="2"/>
                  </a:moveTo>
                  <a:lnTo>
                    <a:pt x="1901126" y="2"/>
                  </a:lnTo>
                  <a:lnTo>
                    <a:pt x="1901126" y="182653"/>
                  </a:lnTo>
                  <a:lnTo>
                    <a:pt x="1718600" y="182653"/>
                  </a:lnTo>
                  <a:close/>
                  <a:moveTo>
                    <a:pt x="1503775" y="2"/>
                  </a:moveTo>
                  <a:lnTo>
                    <a:pt x="1686301" y="2"/>
                  </a:lnTo>
                  <a:lnTo>
                    <a:pt x="1686301" y="182653"/>
                  </a:lnTo>
                  <a:lnTo>
                    <a:pt x="1503775" y="182653"/>
                  </a:lnTo>
                  <a:close/>
                  <a:moveTo>
                    <a:pt x="1288950" y="2"/>
                  </a:moveTo>
                  <a:lnTo>
                    <a:pt x="1471476" y="2"/>
                  </a:lnTo>
                  <a:lnTo>
                    <a:pt x="1471476" y="182653"/>
                  </a:lnTo>
                  <a:lnTo>
                    <a:pt x="1288950" y="182653"/>
                  </a:lnTo>
                  <a:close/>
                  <a:moveTo>
                    <a:pt x="3007552" y="0"/>
                  </a:moveTo>
                  <a:lnTo>
                    <a:pt x="3190078" y="0"/>
                  </a:lnTo>
                  <a:lnTo>
                    <a:pt x="3190078" y="182651"/>
                  </a:lnTo>
                  <a:lnTo>
                    <a:pt x="3007552" y="182651"/>
                  </a:lnTo>
                  <a:close/>
                  <a:moveTo>
                    <a:pt x="2792725" y="0"/>
                  </a:moveTo>
                  <a:lnTo>
                    <a:pt x="2975251" y="0"/>
                  </a:lnTo>
                  <a:lnTo>
                    <a:pt x="2975251" y="182651"/>
                  </a:lnTo>
                  <a:lnTo>
                    <a:pt x="2792725" y="182651"/>
                  </a:lnTo>
                  <a:close/>
                  <a:moveTo>
                    <a:pt x="2577900" y="0"/>
                  </a:moveTo>
                  <a:lnTo>
                    <a:pt x="2760426" y="0"/>
                  </a:lnTo>
                  <a:lnTo>
                    <a:pt x="2760426" y="182651"/>
                  </a:lnTo>
                  <a:lnTo>
                    <a:pt x="2577900" y="182651"/>
                  </a:lnTo>
                  <a:close/>
                  <a:moveTo>
                    <a:pt x="429650" y="0"/>
                  </a:moveTo>
                  <a:lnTo>
                    <a:pt x="612176" y="0"/>
                  </a:lnTo>
                  <a:lnTo>
                    <a:pt x="612176" y="182651"/>
                  </a:lnTo>
                  <a:lnTo>
                    <a:pt x="429650" y="182651"/>
                  </a:lnTo>
                  <a:close/>
                  <a:moveTo>
                    <a:pt x="214825" y="0"/>
                  </a:moveTo>
                  <a:lnTo>
                    <a:pt x="397351" y="0"/>
                  </a:lnTo>
                  <a:lnTo>
                    <a:pt x="397351" y="182651"/>
                  </a:lnTo>
                  <a:lnTo>
                    <a:pt x="214825" y="182651"/>
                  </a:lnTo>
                  <a:close/>
                  <a:moveTo>
                    <a:pt x="0" y="0"/>
                  </a:moveTo>
                  <a:lnTo>
                    <a:pt x="182526" y="0"/>
                  </a:lnTo>
                  <a:lnTo>
                    <a:pt x="182526" y="182651"/>
                  </a:lnTo>
                  <a:lnTo>
                    <a:pt x="0" y="182651"/>
                  </a:lnTo>
                  <a:close/>
                </a:path>
              </a:pathLst>
            </a:cu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i="1" dirty="0">
                <a:solidFill>
                  <a:schemeClr val="tx1"/>
                </a:solidFill>
                <a:latin typeface="Cambria Math" charset="0"/>
                <a:ea typeface="Frutiger LT Std 45 Light" charset="0"/>
                <a:cs typeface="Frutiger LT Std 45 Light" charset="0"/>
              </a:endParaRPr>
            </a:p>
          </p:txBody>
        </p:sp>
        <p:sp>
          <p:nvSpPr>
            <p:cNvPr id="93" name="Freeform 92"/>
            <p:cNvSpPr/>
            <p:nvPr/>
          </p:nvSpPr>
          <p:spPr>
            <a:xfrm>
              <a:off x="2332485" y="2880364"/>
              <a:ext cx="182527" cy="3190105"/>
            </a:xfrm>
            <a:custGeom>
              <a:avLst/>
              <a:gdLst>
                <a:gd name="connsiteX0" fmla="*/ 1 w 182527"/>
                <a:gd name="connsiteY0" fmla="*/ 3007454 h 3190105"/>
                <a:gd name="connsiteX1" fmla="*/ 182527 w 182527"/>
                <a:gd name="connsiteY1" fmla="*/ 3007454 h 3190105"/>
                <a:gd name="connsiteX2" fmla="*/ 182527 w 182527"/>
                <a:gd name="connsiteY2" fmla="*/ 3190105 h 3190105"/>
                <a:gd name="connsiteX3" fmla="*/ 1 w 182527"/>
                <a:gd name="connsiteY3" fmla="*/ 3190105 h 3190105"/>
                <a:gd name="connsiteX4" fmla="*/ 1 w 182527"/>
                <a:gd name="connsiteY4" fmla="*/ 2792634 h 3190105"/>
                <a:gd name="connsiteX5" fmla="*/ 182527 w 182527"/>
                <a:gd name="connsiteY5" fmla="*/ 2792634 h 3190105"/>
                <a:gd name="connsiteX6" fmla="*/ 182527 w 182527"/>
                <a:gd name="connsiteY6" fmla="*/ 2975285 h 3190105"/>
                <a:gd name="connsiteX7" fmla="*/ 1 w 182527"/>
                <a:gd name="connsiteY7" fmla="*/ 2975285 h 3190105"/>
                <a:gd name="connsiteX8" fmla="*/ 1 w 182527"/>
                <a:gd name="connsiteY8" fmla="*/ 2577816 h 3190105"/>
                <a:gd name="connsiteX9" fmla="*/ 182527 w 182527"/>
                <a:gd name="connsiteY9" fmla="*/ 2577816 h 3190105"/>
                <a:gd name="connsiteX10" fmla="*/ 182527 w 182527"/>
                <a:gd name="connsiteY10" fmla="*/ 2760467 h 3190105"/>
                <a:gd name="connsiteX11" fmla="*/ 1 w 182527"/>
                <a:gd name="connsiteY11" fmla="*/ 2760467 h 3190105"/>
                <a:gd name="connsiteX12" fmla="*/ 0 w 182527"/>
                <a:gd name="connsiteY12" fmla="*/ 1718544 h 3190105"/>
                <a:gd name="connsiteX13" fmla="*/ 182526 w 182527"/>
                <a:gd name="connsiteY13" fmla="*/ 1718544 h 3190105"/>
                <a:gd name="connsiteX14" fmla="*/ 182526 w 182527"/>
                <a:gd name="connsiteY14" fmla="*/ 1901195 h 3190105"/>
                <a:gd name="connsiteX15" fmla="*/ 0 w 182527"/>
                <a:gd name="connsiteY15" fmla="*/ 1901195 h 3190105"/>
                <a:gd name="connsiteX16" fmla="*/ 0 w 182527"/>
                <a:gd name="connsiteY16" fmla="*/ 1503726 h 3190105"/>
                <a:gd name="connsiteX17" fmla="*/ 182526 w 182527"/>
                <a:gd name="connsiteY17" fmla="*/ 1503726 h 3190105"/>
                <a:gd name="connsiteX18" fmla="*/ 182526 w 182527"/>
                <a:gd name="connsiteY18" fmla="*/ 1686377 h 3190105"/>
                <a:gd name="connsiteX19" fmla="*/ 0 w 182527"/>
                <a:gd name="connsiteY19" fmla="*/ 1686377 h 3190105"/>
                <a:gd name="connsiteX20" fmla="*/ 0 w 182527"/>
                <a:gd name="connsiteY20" fmla="*/ 1288908 h 3190105"/>
                <a:gd name="connsiteX21" fmla="*/ 182526 w 182527"/>
                <a:gd name="connsiteY21" fmla="*/ 1288908 h 3190105"/>
                <a:gd name="connsiteX22" fmla="*/ 182526 w 182527"/>
                <a:gd name="connsiteY22" fmla="*/ 1471559 h 3190105"/>
                <a:gd name="connsiteX23" fmla="*/ 0 w 182527"/>
                <a:gd name="connsiteY23" fmla="*/ 1471559 h 3190105"/>
                <a:gd name="connsiteX24" fmla="*/ 1 w 182527"/>
                <a:gd name="connsiteY24" fmla="*/ 429636 h 3190105"/>
                <a:gd name="connsiteX25" fmla="*/ 182527 w 182527"/>
                <a:gd name="connsiteY25" fmla="*/ 429636 h 3190105"/>
                <a:gd name="connsiteX26" fmla="*/ 182527 w 182527"/>
                <a:gd name="connsiteY26" fmla="*/ 612287 h 3190105"/>
                <a:gd name="connsiteX27" fmla="*/ 1 w 182527"/>
                <a:gd name="connsiteY27" fmla="*/ 612287 h 3190105"/>
                <a:gd name="connsiteX28" fmla="*/ 1 w 182527"/>
                <a:gd name="connsiteY28" fmla="*/ 214818 h 3190105"/>
                <a:gd name="connsiteX29" fmla="*/ 182527 w 182527"/>
                <a:gd name="connsiteY29" fmla="*/ 214818 h 3190105"/>
                <a:gd name="connsiteX30" fmla="*/ 182527 w 182527"/>
                <a:gd name="connsiteY30" fmla="*/ 397469 h 3190105"/>
                <a:gd name="connsiteX31" fmla="*/ 1 w 182527"/>
                <a:gd name="connsiteY31" fmla="*/ 397469 h 3190105"/>
                <a:gd name="connsiteX32" fmla="*/ 1 w 182527"/>
                <a:gd name="connsiteY32" fmla="*/ 0 h 3190105"/>
                <a:gd name="connsiteX33" fmla="*/ 182527 w 182527"/>
                <a:gd name="connsiteY33" fmla="*/ 0 h 3190105"/>
                <a:gd name="connsiteX34" fmla="*/ 182527 w 182527"/>
                <a:gd name="connsiteY34" fmla="*/ 182651 h 3190105"/>
                <a:gd name="connsiteX35" fmla="*/ 1 w 182527"/>
                <a:gd name="connsiteY35"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2527" h="3190105">
                  <a:moveTo>
                    <a:pt x="1" y="3007454"/>
                  </a:moveTo>
                  <a:lnTo>
                    <a:pt x="182527" y="3007454"/>
                  </a:lnTo>
                  <a:lnTo>
                    <a:pt x="182527" y="3190105"/>
                  </a:lnTo>
                  <a:lnTo>
                    <a:pt x="1" y="3190105"/>
                  </a:lnTo>
                  <a:close/>
                  <a:moveTo>
                    <a:pt x="1" y="2792634"/>
                  </a:moveTo>
                  <a:lnTo>
                    <a:pt x="182527" y="2792634"/>
                  </a:lnTo>
                  <a:lnTo>
                    <a:pt x="182527" y="2975285"/>
                  </a:lnTo>
                  <a:lnTo>
                    <a:pt x="1" y="2975285"/>
                  </a:lnTo>
                  <a:close/>
                  <a:moveTo>
                    <a:pt x="1" y="2577816"/>
                  </a:moveTo>
                  <a:lnTo>
                    <a:pt x="182527" y="2577816"/>
                  </a:lnTo>
                  <a:lnTo>
                    <a:pt x="182527" y="2760467"/>
                  </a:lnTo>
                  <a:lnTo>
                    <a:pt x="1" y="2760467"/>
                  </a:lnTo>
                  <a:close/>
                  <a:moveTo>
                    <a:pt x="0" y="1718544"/>
                  </a:moveTo>
                  <a:lnTo>
                    <a:pt x="182526" y="1718544"/>
                  </a:lnTo>
                  <a:lnTo>
                    <a:pt x="182526" y="1901195"/>
                  </a:lnTo>
                  <a:lnTo>
                    <a:pt x="0" y="1901195"/>
                  </a:lnTo>
                  <a:close/>
                  <a:moveTo>
                    <a:pt x="0" y="1503726"/>
                  </a:moveTo>
                  <a:lnTo>
                    <a:pt x="182526" y="1503726"/>
                  </a:lnTo>
                  <a:lnTo>
                    <a:pt x="182526" y="1686377"/>
                  </a:lnTo>
                  <a:lnTo>
                    <a:pt x="0" y="1686377"/>
                  </a:lnTo>
                  <a:close/>
                  <a:moveTo>
                    <a:pt x="0" y="1288908"/>
                  </a:moveTo>
                  <a:lnTo>
                    <a:pt x="182526" y="1288908"/>
                  </a:lnTo>
                  <a:lnTo>
                    <a:pt x="182526" y="1471559"/>
                  </a:lnTo>
                  <a:lnTo>
                    <a:pt x="0" y="1471559"/>
                  </a:lnTo>
                  <a:close/>
                  <a:moveTo>
                    <a:pt x="1" y="429636"/>
                  </a:moveTo>
                  <a:lnTo>
                    <a:pt x="182527" y="429636"/>
                  </a:lnTo>
                  <a:lnTo>
                    <a:pt x="182527" y="612287"/>
                  </a:lnTo>
                  <a:lnTo>
                    <a:pt x="1" y="612287"/>
                  </a:lnTo>
                  <a:close/>
                  <a:moveTo>
                    <a:pt x="1" y="214818"/>
                  </a:moveTo>
                  <a:lnTo>
                    <a:pt x="182527" y="214818"/>
                  </a:lnTo>
                  <a:lnTo>
                    <a:pt x="182527" y="397469"/>
                  </a:lnTo>
                  <a:lnTo>
                    <a:pt x="1" y="397469"/>
                  </a:lnTo>
                  <a:close/>
                  <a:moveTo>
                    <a:pt x="1" y="0"/>
                  </a:moveTo>
                  <a:lnTo>
                    <a:pt x="182527" y="0"/>
                  </a:lnTo>
                  <a:lnTo>
                    <a:pt x="182527" y="182651"/>
                  </a:lnTo>
                  <a:lnTo>
                    <a:pt x="1" y="182651"/>
                  </a:lnTo>
                  <a:close/>
                </a:path>
              </a:pathLst>
            </a:cu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sp>
          <p:nvSpPr>
            <p:cNvPr id="94" name="Freeform 93"/>
            <p:cNvSpPr/>
            <p:nvPr/>
          </p:nvSpPr>
          <p:spPr>
            <a:xfrm>
              <a:off x="6632782" y="2880367"/>
              <a:ext cx="182527" cy="3190105"/>
            </a:xfrm>
            <a:custGeom>
              <a:avLst/>
              <a:gdLst>
                <a:gd name="connsiteX0" fmla="*/ 1 w 182527"/>
                <a:gd name="connsiteY0" fmla="*/ 3007454 h 3190105"/>
                <a:gd name="connsiteX1" fmla="*/ 182527 w 182527"/>
                <a:gd name="connsiteY1" fmla="*/ 3007454 h 3190105"/>
                <a:gd name="connsiteX2" fmla="*/ 182527 w 182527"/>
                <a:gd name="connsiteY2" fmla="*/ 3190105 h 3190105"/>
                <a:gd name="connsiteX3" fmla="*/ 1 w 182527"/>
                <a:gd name="connsiteY3" fmla="*/ 3190105 h 3190105"/>
                <a:gd name="connsiteX4" fmla="*/ 1 w 182527"/>
                <a:gd name="connsiteY4" fmla="*/ 2792634 h 3190105"/>
                <a:gd name="connsiteX5" fmla="*/ 182527 w 182527"/>
                <a:gd name="connsiteY5" fmla="*/ 2792634 h 3190105"/>
                <a:gd name="connsiteX6" fmla="*/ 182527 w 182527"/>
                <a:gd name="connsiteY6" fmla="*/ 2975285 h 3190105"/>
                <a:gd name="connsiteX7" fmla="*/ 1 w 182527"/>
                <a:gd name="connsiteY7" fmla="*/ 2975285 h 3190105"/>
                <a:gd name="connsiteX8" fmla="*/ 1 w 182527"/>
                <a:gd name="connsiteY8" fmla="*/ 2577816 h 3190105"/>
                <a:gd name="connsiteX9" fmla="*/ 182527 w 182527"/>
                <a:gd name="connsiteY9" fmla="*/ 2577816 h 3190105"/>
                <a:gd name="connsiteX10" fmla="*/ 182527 w 182527"/>
                <a:gd name="connsiteY10" fmla="*/ 2760467 h 3190105"/>
                <a:gd name="connsiteX11" fmla="*/ 1 w 182527"/>
                <a:gd name="connsiteY11" fmla="*/ 2760467 h 3190105"/>
                <a:gd name="connsiteX12" fmla="*/ 0 w 182527"/>
                <a:gd name="connsiteY12" fmla="*/ 1718544 h 3190105"/>
                <a:gd name="connsiteX13" fmla="*/ 182526 w 182527"/>
                <a:gd name="connsiteY13" fmla="*/ 1718544 h 3190105"/>
                <a:gd name="connsiteX14" fmla="*/ 182526 w 182527"/>
                <a:gd name="connsiteY14" fmla="*/ 1901195 h 3190105"/>
                <a:gd name="connsiteX15" fmla="*/ 0 w 182527"/>
                <a:gd name="connsiteY15" fmla="*/ 1901195 h 3190105"/>
                <a:gd name="connsiteX16" fmla="*/ 0 w 182527"/>
                <a:gd name="connsiteY16" fmla="*/ 1503726 h 3190105"/>
                <a:gd name="connsiteX17" fmla="*/ 182526 w 182527"/>
                <a:gd name="connsiteY17" fmla="*/ 1503726 h 3190105"/>
                <a:gd name="connsiteX18" fmla="*/ 182526 w 182527"/>
                <a:gd name="connsiteY18" fmla="*/ 1686377 h 3190105"/>
                <a:gd name="connsiteX19" fmla="*/ 0 w 182527"/>
                <a:gd name="connsiteY19" fmla="*/ 1686377 h 3190105"/>
                <a:gd name="connsiteX20" fmla="*/ 0 w 182527"/>
                <a:gd name="connsiteY20" fmla="*/ 1288908 h 3190105"/>
                <a:gd name="connsiteX21" fmla="*/ 182526 w 182527"/>
                <a:gd name="connsiteY21" fmla="*/ 1288908 h 3190105"/>
                <a:gd name="connsiteX22" fmla="*/ 182526 w 182527"/>
                <a:gd name="connsiteY22" fmla="*/ 1471559 h 3190105"/>
                <a:gd name="connsiteX23" fmla="*/ 0 w 182527"/>
                <a:gd name="connsiteY23" fmla="*/ 1471559 h 3190105"/>
                <a:gd name="connsiteX24" fmla="*/ 1 w 182527"/>
                <a:gd name="connsiteY24" fmla="*/ 429636 h 3190105"/>
                <a:gd name="connsiteX25" fmla="*/ 182527 w 182527"/>
                <a:gd name="connsiteY25" fmla="*/ 429636 h 3190105"/>
                <a:gd name="connsiteX26" fmla="*/ 182527 w 182527"/>
                <a:gd name="connsiteY26" fmla="*/ 612287 h 3190105"/>
                <a:gd name="connsiteX27" fmla="*/ 1 w 182527"/>
                <a:gd name="connsiteY27" fmla="*/ 612287 h 3190105"/>
                <a:gd name="connsiteX28" fmla="*/ 1 w 182527"/>
                <a:gd name="connsiteY28" fmla="*/ 214818 h 3190105"/>
                <a:gd name="connsiteX29" fmla="*/ 182527 w 182527"/>
                <a:gd name="connsiteY29" fmla="*/ 214818 h 3190105"/>
                <a:gd name="connsiteX30" fmla="*/ 182527 w 182527"/>
                <a:gd name="connsiteY30" fmla="*/ 397469 h 3190105"/>
                <a:gd name="connsiteX31" fmla="*/ 1 w 182527"/>
                <a:gd name="connsiteY31" fmla="*/ 397469 h 3190105"/>
                <a:gd name="connsiteX32" fmla="*/ 1 w 182527"/>
                <a:gd name="connsiteY32" fmla="*/ 0 h 3190105"/>
                <a:gd name="connsiteX33" fmla="*/ 182527 w 182527"/>
                <a:gd name="connsiteY33" fmla="*/ 0 h 3190105"/>
                <a:gd name="connsiteX34" fmla="*/ 182527 w 182527"/>
                <a:gd name="connsiteY34" fmla="*/ 182651 h 3190105"/>
                <a:gd name="connsiteX35" fmla="*/ 1 w 182527"/>
                <a:gd name="connsiteY35" fmla="*/ 182651 h 319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2527" h="3190105">
                  <a:moveTo>
                    <a:pt x="1" y="3007454"/>
                  </a:moveTo>
                  <a:lnTo>
                    <a:pt x="182527" y="3007454"/>
                  </a:lnTo>
                  <a:lnTo>
                    <a:pt x="182527" y="3190105"/>
                  </a:lnTo>
                  <a:lnTo>
                    <a:pt x="1" y="3190105"/>
                  </a:lnTo>
                  <a:close/>
                  <a:moveTo>
                    <a:pt x="1" y="2792634"/>
                  </a:moveTo>
                  <a:lnTo>
                    <a:pt x="182527" y="2792634"/>
                  </a:lnTo>
                  <a:lnTo>
                    <a:pt x="182527" y="2975285"/>
                  </a:lnTo>
                  <a:lnTo>
                    <a:pt x="1" y="2975285"/>
                  </a:lnTo>
                  <a:close/>
                  <a:moveTo>
                    <a:pt x="1" y="2577816"/>
                  </a:moveTo>
                  <a:lnTo>
                    <a:pt x="182527" y="2577816"/>
                  </a:lnTo>
                  <a:lnTo>
                    <a:pt x="182527" y="2760467"/>
                  </a:lnTo>
                  <a:lnTo>
                    <a:pt x="1" y="2760467"/>
                  </a:lnTo>
                  <a:close/>
                  <a:moveTo>
                    <a:pt x="0" y="1718544"/>
                  </a:moveTo>
                  <a:lnTo>
                    <a:pt x="182526" y="1718544"/>
                  </a:lnTo>
                  <a:lnTo>
                    <a:pt x="182526" y="1901195"/>
                  </a:lnTo>
                  <a:lnTo>
                    <a:pt x="0" y="1901195"/>
                  </a:lnTo>
                  <a:close/>
                  <a:moveTo>
                    <a:pt x="0" y="1503726"/>
                  </a:moveTo>
                  <a:lnTo>
                    <a:pt x="182526" y="1503726"/>
                  </a:lnTo>
                  <a:lnTo>
                    <a:pt x="182526" y="1686377"/>
                  </a:lnTo>
                  <a:lnTo>
                    <a:pt x="0" y="1686377"/>
                  </a:lnTo>
                  <a:close/>
                  <a:moveTo>
                    <a:pt x="0" y="1288908"/>
                  </a:moveTo>
                  <a:lnTo>
                    <a:pt x="182526" y="1288908"/>
                  </a:lnTo>
                  <a:lnTo>
                    <a:pt x="182526" y="1471559"/>
                  </a:lnTo>
                  <a:lnTo>
                    <a:pt x="0" y="1471559"/>
                  </a:lnTo>
                  <a:close/>
                  <a:moveTo>
                    <a:pt x="1" y="429636"/>
                  </a:moveTo>
                  <a:lnTo>
                    <a:pt x="182527" y="429636"/>
                  </a:lnTo>
                  <a:lnTo>
                    <a:pt x="182527" y="612287"/>
                  </a:lnTo>
                  <a:lnTo>
                    <a:pt x="1" y="612287"/>
                  </a:lnTo>
                  <a:close/>
                  <a:moveTo>
                    <a:pt x="1" y="214818"/>
                  </a:moveTo>
                  <a:lnTo>
                    <a:pt x="182527" y="214818"/>
                  </a:lnTo>
                  <a:lnTo>
                    <a:pt x="182527" y="397469"/>
                  </a:lnTo>
                  <a:lnTo>
                    <a:pt x="1" y="397469"/>
                  </a:lnTo>
                  <a:close/>
                  <a:moveTo>
                    <a:pt x="1" y="0"/>
                  </a:moveTo>
                  <a:lnTo>
                    <a:pt x="182527" y="0"/>
                  </a:lnTo>
                  <a:lnTo>
                    <a:pt x="182527" y="182651"/>
                  </a:lnTo>
                  <a:lnTo>
                    <a:pt x="1" y="182651"/>
                  </a:lnTo>
                  <a:close/>
                </a:path>
              </a:pathLst>
            </a:cu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Frutiger LT Std 45 Light" charset="0"/>
                <a:ea typeface="Frutiger LT Std 45 Light" charset="0"/>
                <a:cs typeface="Frutiger LT Std 45 Light" charset="0"/>
              </a:endParaRPr>
            </a:p>
          </p:txBody>
        </p:sp>
      </p:grpSp>
      <p:sp>
        <p:nvSpPr>
          <p:cNvPr id="2" name="Title 1"/>
          <p:cNvSpPr>
            <a:spLocks noGrp="1"/>
          </p:cNvSpPr>
          <p:nvPr>
            <p:ph type="title"/>
          </p:nvPr>
        </p:nvSpPr>
        <p:spPr/>
        <p:txBody>
          <a:bodyPr/>
          <a:lstStyle/>
          <a:p>
            <a:r>
              <a:rPr lang="en-US" dirty="0" smtClean="0"/>
              <a:t>Back to infinite extensions</a:t>
            </a:r>
            <a:endParaRPr lang="en-US" dirty="0"/>
          </a:p>
        </p:txBody>
      </p:sp>
      <p:sp>
        <p:nvSpPr>
          <p:cNvPr id="17" name="Content Placeholder 16"/>
          <p:cNvSpPr>
            <a:spLocks noGrp="1"/>
          </p:cNvSpPr>
          <p:nvPr>
            <p:ph idx="1"/>
          </p:nvPr>
        </p:nvSpPr>
        <p:spPr/>
        <p:txBody>
          <a:bodyPr/>
          <a:lstStyle/>
          <a:p>
            <a:r>
              <a:rPr lang="en-US" dirty="0" smtClean="0"/>
              <a:t>Side effect of 2nd stage</a:t>
            </a:r>
          </a:p>
          <a:p>
            <a:r>
              <a:rPr lang="en-US" dirty="0" smtClean="0"/>
              <a:t>Just what we need to compute exact initial feedbacks!</a:t>
            </a:r>
            <a:endParaRPr lang="en-US" dirty="0"/>
          </a:p>
        </p:txBody>
      </p:sp>
    </p:spTree>
    <p:extLst>
      <p:ext uri="{BB962C8B-B14F-4D97-AF65-F5344CB8AC3E}">
        <p14:creationId xmlns:p14="http://schemas.microsoft.com/office/powerpoint/2010/main" val="103276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41"/>
          <p:cNvSpPr/>
          <p:nvPr/>
        </p:nvSpPr>
        <p:spPr>
          <a:xfrm>
            <a:off x="4290556" y="1840846"/>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66" name="Freeform 35"/>
          <p:cNvSpPr/>
          <p:nvPr/>
        </p:nvSpPr>
        <p:spPr>
          <a:xfrm>
            <a:off x="2437052" y="1840846"/>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67" name="Freeform 41"/>
          <p:cNvSpPr/>
          <p:nvPr/>
        </p:nvSpPr>
        <p:spPr>
          <a:xfrm>
            <a:off x="3362498" y="1840846"/>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382" name="Freeform 2"/>
          <p:cNvSpPr/>
          <p:nvPr/>
        </p:nvSpPr>
        <p:spPr>
          <a:xfrm>
            <a:off x="1508667" y="5371517"/>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384" name="Freeform 4"/>
          <p:cNvSpPr/>
          <p:nvPr/>
        </p:nvSpPr>
        <p:spPr>
          <a:xfrm>
            <a:off x="1508667" y="4781765"/>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386" name="Freeform 6"/>
          <p:cNvSpPr/>
          <p:nvPr/>
        </p:nvSpPr>
        <p:spPr>
          <a:xfrm>
            <a:off x="1508667" y="4194300"/>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387" name="Freeform 7"/>
          <p:cNvSpPr/>
          <p:nvPr/>
        </p:nvSpPr>
        <p:spPr>
          <a:xfrm>
            <a:off x="4571831" y="4194300"/>
            <a:ext cx="3429000" cy="327"/>
          </a:xfrm>
          <a:custGeom>
            <a:avLst/>
            <a:gdLst/>
            <a:ahLst/>
            <a:cxnLst/>
            <a:rect l="0" t="0" r="r" b="b"/>
            <a:pathLst>
              <a:path w="15080" h="1">
                <a:moveTo>
                  <a:pt x="0" y="0"/>
                </a:moveTo>
                <a:cubicBezTo>
                  <a:pt x="5026" y="0"/>
                  <a:pt x="10053" y="0"/>
                  <a:pt x="15079" y="0"/>
                </a:cubicBezTo>
              </a:path>
            </a:pathLst>
          </a:custGeom>
          <a:ln w="10800">
            <a:solidFill>
              <a:srgbClr val="B0B0B0"/>
            </a:solidFill>
            <a:round/>
          </a:ln>
        </p:spPr>
      </p:sp>
      <p:sp>
        <p:nvSpPr>
          <p:cNvPr id="389" name="Freeform 9"/>
          <p:cNvSpPr/>
          <p:nvPr/>
        </p:nvSpPr>
        <p:spPr>
          <a:xfrm>
            <a:off x="1508667" y="3604875"/>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390" name="Freeform 10"/>
          <p:cNvSpPr/>
          <p:nvPr/>
        </p:nvSpPr>
        <p:spPr>
          <a:xfrm>
            <a:off x="4571831" y="3604875"/>
            <a:ext cx="3429000" cy="327"/>
          </a:xfrm>
          <a:custGeom>
            <a:avLst/>
            <a:gdLst/>
            <a:ahLst/>
            <a:cxnLst/>
            <a:rect l="0" t="0" r="r" b="b"/>
            <a:pathLst>
              <a:path w="15080" h="1">
                <a:moveTo>
                  <a:pt x="0" y="0"/>
                </a:moveTo>
                <a:cubicBezTo>
                  <a:pt x="5026" y="0"/>
                  <a:pt x="10053" y="0"/>
                  <a:pt x="15079" y="0"/>
                </a:cubicBezTo>
              </a:path>
            </a:pathLst>
          </a:custGeom>
          <a:ln w="10800">
            <a:solidFill>
              <a:srgbClr val="B0B0B0"/>
            </a:solidFill>
            <a:round/>
          </a:ln>
        </p:spPr>
      </p:sp>
      <p:sp>
        <p:nvSpPr>
          <p:cNvPr id="392" name="Freeform 12"/>
          <p:cNvSpPr/>
          <p:nvPr/>
        </p:nvSpPr>
        <p:spPr>
          <a:xfrm>
            <a:off x="1508667" y="3017736"/>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393" name="Freeform 13"/>
          <p:cNvSpPr/>
          <p:nvPr/>
        </p:nvSpPr>
        <p:spPr>
          <a:xfrm>
            <a:off x="4571831" y="3017736"/>
            <a:ext cx="3429000" cy="327"/>
          </a:xfrm>
          <a:custGeom>
            <a:avLst/>
            <a:gdLst/>
            <a:ahLst/>
            <a:cxnLst/>
            <a:rect l="0" t="0" r="r" b="b"/>
            <a:pathLst>
              <a:path w="15080" h="1">
                <a:moveTo>
                  <a:pt x="0" y="0"/>
                </a:moveTo>
                <a:cubicBezTo>
                  <a:pt x="5026" y="0"/>
                  <a:pt x="10053" y="0"/>
                  <a:pt x="15079" y="0"/>
                </a:cubicBezTo>
              </a:path>
            </a:pathLst>
          </a:custGeom>
          <a:ln w="10800">
            <a:solidFill>
              <a:srgbClr val="B0B0B0"/>
            </a:solidFill>
            <a:round/>
          </a:ln>
        </p:spPr>
      </p:sp>
      <p:sp>
        <p:nvSpPr>
          <p:cNvPr id="395" name="Freeform 15"/>
          <p:cNvSpPr/>
          <p:nvPr/>
        </p:nvSpPr>
        <p:spPr>
          <a:xfrm>
            <a:off x="1508667" y="2427984"/>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399" name="Freeform 19"/>
          <p:cNvSpPr/>
          <p:nvPr/>
        </p:nvSpPr>
        <p:spPr>
          <a:xfrm>
            <a:off x="1508667" y="1840845"/>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402" name="Freeform 22"/>
          <p:cNvSpPr/>
          <p:nvPr/>
        </p:nvSpPr>
        <p:spPr>
          <a:xfrm>
            <a:off x="1508667"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406" name="Freeform 26"/>
          <p:cNvSpPr/>
          <p:nvPr/>
        </p:nvSpPr>
        <p:spPr>
          <a:xfrm>
            <a:off x="2437052" y="4293813"/>
            <a:ext cx="327" cy="1371600"/>
          </a:xfrm>
          <a:custGeom>
            <a:avLst/>
            <a:gdLst/>
            <a:ahLst/>
            <a:cxnLst/>
            <a:rect l="0" t="0" r="r" b="b"/>
            <a:pathLst>
              <a:path w="1" h="3499">
                <a:moveTo>
                  <a:pt x="0" y="3498"/>
                </a:moveTo>
                <a:cubicBezTo>
                  <a:pt x="0" y="2332"/>
                  <a:pt x="0" y="1166"/>
                  <a:pt x="0" y="0"/>
                </a:cubicBezTo>
              </a:path>
            </a:pathLst>
          </a:custGeom>
          <a:ln w="10800">
            <a:solidFill>
              <a:srgbClr val="B0B0B0"/>
            </a:solidFill>
            <a:round/>
          </a:ln>
        </p:spPr>
        <p:txBody>
          <a:bodyPr/>
          <a:lstStyle/>
          <a:p>
            <a:endParaRPr lang="en-US" dirty="0"/>
          </a:p>
        </p:txBody>
      </p:sp>
      <p:sp>
        <p:nvSpPr>
          <p:cNvPr id="412" name="Freeform 32"/>
          <p:cNvSpPr/>
          <p:nvPr/>
        </p:nvSpPr>
        <p:spPr>
          <a:xfrm>
            <a:off x="3362498" y="4293813"/>
            <a:ext cx="327" cy="1371600"/>
          </a:xfrm>
          <a:custGeom>
            <a:avLst/>
            <a:gdLst/>
            <a:ahLst/>
            <a:cxnLst/>
            <a:rect l="0" t="0" r="r" b="b"/>
            <a:pathLst>
              <a:path w="1" h="11712">
                <a:moveTo>
                  <a:pt x="0" y="11711"/>
                </a:moveTo>
                <a:cubicBezTo>
                  <a:pt x="0" y="7807"/>
                  <a:pt x="0" y="3904"/>
                  <a:pt x="0" y="0"/>
                </a:cubicBezTo>
              </a:path>
            </a:pathLst>
          </a:custGeom>
          <a:ln w="10800">
            <a:solidFill>
              <a:srgbClr val="B0B0B0"/>
            </a:solidFill>
            <a:round/>
          </a:ln>
        </p:spPr>
        <p:txBody>
          <a:bodyPr/>
          <a:lstStyle/>
          <a:p>
            <a:endParaRPr lang="en-US" dirty="0"/>
          </a:p>
        </p:txBody>
      </p:sp>
      <p:sp>
        <p:nvSpPr>
          <p:cNvPr id="417" name="Freeform 37"/>
          <p:cNvSpPr/>
          <p:nvPr/>
        </p:nvSpPr>
        <p:spPr>
          <a:xfrm>
            <a:off x="4290556" y="4293813"/>
            <a:ext cx="327" cy="1371600"/>
          </a:xfrm>
          <a:custGeom>
            <a:avLst/>
            <a:gdLst/>
            <a:ahLst/>
            <a:cxnLst/>
            <a:rect l="0" t="0" r="r" b="b"/>
            <a:pathLst>
              <a:path w="1" h="11712">
                <a:moveTo>
                  <a:pt x="0" y="11711"/>
                </a:moveTo>
                <a:cubicBezTo>
                  <a:pt x="0" y="7807"/>
                  <a:pt x="0" y="3904"/>
                  <a:pt x="0" y="0"/>
                </a:cubicBezTo>
              </a:path>
            </a:pathLst>
          </a:custGeom>
          <a:ln w="10800">
            <a:solidFill>
              <a:srgbClr val="B0B0B0"/>
            </a:solidFill>
            <a:round/>
          </a:ln>
        </p:spPr>
        <p:txBody>
          <a:bodyPr/>
          <a:lstStyle/>
          <a:p>
            <a:endParaRPr lang="en-US" dirty="0"/>
          </a:p>
        </p:txBody>
      </p:sp>
      <p:sp>
        <p:nvSpPr>
          <p:cNvPr id="422" name="Freeform 42"/>
          <p:cNvSpPr/>
          <p:nvPr/>
        </p:nvSpPr>
        <p:spPr>
          <a:xfrm>
            <a:off x="5218615"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428" name="Freeform 48"/>
          <p:cNvSpPr/>
          <p:nvPr/>
        </p:nvSpPr>
        <p:spPr>
          <a:xfrm>
            <a:off x="6146673"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434" name="Freeform 54"/>
          <p:cNvSpPr/>
          <p:nvPr/>
        </p:nvSpPr>
        <p:spPr>
          <a:xfrm>
            <a:off x="7072446"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440" name="Freeform 60"/>
          <p:cNvSpPr/>
          <p:nvPr/>
        </p:nvSpPr>
        <p:spPr>
          <a:xfrm>
            <a:off x="8000504"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grpSp>
        <p:nvGrpSpPr>
          <p:cNvPr id="4" name="Group 3"/>
          <p:cNvGrpSpPr/>
          <p:nvPr/>
        </p:nvGrpSpPr>
        <p:grpSpPr>
          <a:xfrm>
            <a:off x="1065762" y="1664343"/>
            <a:ext cx="7296380" cy="4715893"/>
            <a:chOff x="1065762" y="1903336"/>
            <a:chExt cx="7296380" cy="4715893"/>
          </a:xfrm>
        </p:grpSpPr>
        <p:grpSp>
          <p:nvGrpSpPr>
            <p:cNvPr id="3" name="Group 2"/>
            <p:cNvGrpSpPr/>
            <p:nvPr/>
          </p:nvGrpSpPr>
          <p:grpSpPr>
            <a:xfrm>
              <a:off x="1065762" y="1903336"/>
              <a:ext cx="7296380" cy="4416730"/>
              <a:chOff x="1065762" y="1903336"/>
              <a:chExt cx="7296380" cy="4416730"/>
            </a:xfrm>
          </p:grpSpPr>
          <p:grpSp>
            <p:nvGrpSpPr>
              <p:cNvPr id="161" name="Group 160"/>
              <p:cNvGrpSpPr/>
              <p:nvPr/>
            </p:nvGrpSpPr>
            <p:grpSpPr>
              <a:xfrm>
                <a:off x="1065762" y="1903336"/>
                <a:ext cx="415499" cy="3900003"/>
                <a:chOff x="1012754" y="1903336"/>
                <a:chExt cx="415499" cy="3900003"/>
              </a:xfrm>
            </p:grpSpPr>
            <p:sp>
              <p:nvSpPr>
                <p:cNvPr id="162" name="TextBox 161"/>
                <p:cNvSpPr txBox="1"/>
                <p:nvPr/>
              </p:nvSpPr>
              <p:spPr>
                <a:xfrm>
                  <a:off x="1012754" y="1903336"/>
                  <a:ext cx="41549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13</a:t>
                  </a:r>
                  <a:endParaRPr lang="en-US" sz="1800" dirty="0">
                    <a:latin typeface="Times" charset="0"/>
                    <a:ea typeface="Times" charset="0"/>
                    <a:cs typeface="Times" charset="0"/>
                  </a:endParaRPr>
                </a:p>
              </p:txBody>
            </p:sp>
            <p:sp>
              <p:nvSpPr>
                <p:cNvPr id="163" name="TextBox 162"/>
                <p:cNvSpPr txBox="1"/>
                <p:nvPr/>
              </p:nvSpPr>
              <p:spPr>
                <a:xfrm>
                  <a:off x="1070462" y="5434007"/>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a:t>
                  </a:r>
                  <a:endParaRPr lang="en-US" sz="1800" dirty="0">
                    <a:latin typeface="Times" charset="0"/>
                    <a:ea typeface="Times" charset="0"/>
                    <a:cs typeface="Times" charset="0"/>
                  </a:endParaRPr>
                </a:p>
              </p:txBody>
            </p:sp>
            <p:sp>
              <p:nvSpPr>
                <p:cNvPr id="164" name="TextBox 163"/>
                <p:cNvSpPr txBox="1"/>
                <p:nvPr/>
              </p:nvSpPr>
              <p:spPr>
                <a:xfrm>
                  <a:off x="1070462" y="4845561"/>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3</a:t>
                  </a:r>
                  <a:endParaRPr lang="en-US" sz="1800" dirty="0">
                    <a:latin typeface="Times" charset="0"/>
                    <a:ea typeface="Times" charset="0"/>
                    <a:cs typeface="Times" charset="0"/>
                  </a:endParaRPr>
                </a:p>
              </p:txBody>
            </p:sp>
            <p:sp>
              <p:nvSpPr>
                <p:cNvPr id="165" name="TextBox 164"/>
                <p:cNvSpPr txBox="1"/>
                <p:nvPr/>
              </p:nvSpPr>
              <p:spPr>
                <a:xfrm>
                  <a:off x="1070462" y="4257116"/>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a:t>
                  </a:r>
                  <a:endParaRPr lang="en-US" sz="1800" dirty="0">
                    <a:latin typeface="Times" charset="0"/>
                    <a:ea typeface="Times" charset="0"/>
                    <a:cs typeface="Times" charset="0"/>
                  </a:endParaRPr>
                </a:p>
              </p:txBody>
            </p:sp>
            <p:sp>
              <p:nvSpPr>
                <p:cNvPr id="166" name="TextBox 165"/>
                <p:cNvSpPr txBox="1"/>
                <p:nvPr/>
              </p:nvSpPr>
              <p:spPr>
                <a:xfrm>
                  <a:off x="1070462" y="3668671"/>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7</a:t>
                  </a:r>
                  <a:endParaRPr lang="en-US" sz="1800" dirty="0">
                    <a:latin typeface="Times" charset="0"/>
                    <a:ea typeface="Times" charset="0"/>
                    <a:cs typeface="Times" charset="0"/>
                  </a:endParaRPr>
                </a:p>
              </p:txBody>
            </p:sp>
            <p:sp>
              <p:nvSpPr>
                <p:cNvPr id="167" name="TextBox 166"/>
                <p:cNvSpPr txBox="1"/>
                <p:nvPr/>
              </p:nvSpPr>
              <p:spPr>
                <a:xfrm>
                  <a:off x="1070462" y="3080226"/>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9</a:t>
                  </a:r>
                  <a:endParaRPr lang="en-US" sz="1800" dirty="0">
                    <a:latin typeface="Times" charset="0"/>
                    <a:ea typeface="Times" charset="0"/>
                    <a:cs typeface="Times" charset="0"/>
                  </a:endParaRPr>
                </a:p>
              </p:txBody>
            </p:sp>
            <p:sp>
              <p:nvSpPr>
                <p:cNvPr id="168" name="TextBox 167"/>
                <p:cNvSpPr txBox="1"/>
                <p:nvPr/>
              </p:nvSpPr>
              <p:spPr>
                <a:xfrm>
                  <a:off x="1016922" y="2491781"/>
                  <a:ext cx="407163"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11</a:t>
                  </a:r>
                  <a:endParaRPr lang="en-US" sz="1800" dirty="0">
                    <a:latin typeface="Times" charset="0"/>
                    <a:ea typeface="Times" charset="0"/>
                    <a:cs typeface="Times" charset="0"/>
                  </a:endParaRPr>
                </a:p>
              </p:txBody>
            </p:sp>
          </p:grpSp>
          <p:grpSp>
            <p:nvGrpSpPr>
              <p:cNvPr id="2" name="Group 1"/>
              <p:cNvGrpSpPr/>
              <p:nvPr/>
            </p:nvGrpSpPr>
            <p:grpSpPr>
              <a:xfrm>
                <a:off x="1262446" y="5950734"/>
                <a:ext cx="7099696" cy="369332"/>
                <a:chOff x="1262446" y="5950734"/>
                <a:chExt cx="7099696" cy="369332"/>
              </a:xfrm>
            </p:grpSpPr>
            <p:sp>
              <p:nvSpPr>
                <p:cNvPr id="169" name="TextBox 168"/>
                <p:cNvSpPr txBox="1"/>
                <p:nvPr/>
              </p:nvSpPr>
              <p:spPr>
                <a:xfrm>
                  <a:off x="1262446" y="5950734"/>
                  <a:ext cx="492443"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64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70" name="TextBox 169"/>
                <p:cNvSpPr txBox="1"/>
                <p:nvPr/>
              </p:nvSpPr>
              <p:spPr>
                <a:xfrm>
                  <a:off x="7638867"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8192</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71" name="TextBox 170"/>
                <p:cNvSpPr txBox="1"/>
                <p:nvPr/>
              </p:nvSpPr>
              <p:spPr>
                <a:xfrm>
                  <a:off x="2115655"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128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72" name="TextBox 171"/>
                <p:cNvSpPr txBox="1"/>
                <p:nvPr/>
              </p:nvSpPr>
              <p:spPr>
                <a:xfrm>
                  <a:off x="3026572"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256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73" name="TextBox 172"/>
                <p:cNvSpPr txBox="1"/>
                <p:nvPr/>
              </p:nvSpPr>
              <p:spPr>
                <a:xfrm>
                  <a:off x="3937489"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512</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74" name="TextBox 173"/>
                <p:cNvSpPr txBox="1"/>
                <p:nvPr/>
              </p:nvSpPr>
              <p:spPr>
                <a:xfrm>
                  <a:off x="4790698"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1024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75" name="TextBox 174"/>
                <p:cNvSpPr txBox="1"/>
                <p:nvPr/>
              </p:nvSpPr>
              <p:spPr>
                <a:xfrm>
                  <a:off x="5701615"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2048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76" name="TextBox 175"/>
                <p:cNvSpPr txBox="1"/>
                <p:nvPr/>
              </p:nvSpPr>
              <p:spPr>
                <a:xfrm>
                  <a:off x="6612532"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4096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grpSp>
        </p:grpSp>
        <p:sp>
          <p:nvSpPr>
            <p:cNvPr id="179" name="TextBox 178"/>
            <p:cNvSpPr txBox="1"/>
            <p:nvPr/>
          </p:nvSpPr>
          <p:spPr>
            <a:xfrm>
              <a:off x="3788057" y="6249897"/>
              <a:ext cx="1851790"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Input size (pixels)</a:t>
              </a:r>
              <a:endParaRPr lang="en-US" sz="1800" baseline="30000" dirty="0">
                <a:latin typeface="Times" charset="0"/>
                <a:ea typeface="Times" charset="0"/>
                <a:cs typeface="Times" charset="0"/>
              </a:endParaRPr>
            </a:p>
          </p:txBody>
        </p:sp>
      </p:grpSp>
      <p:sp>
        <p:nvSpPr>
          <p:cNvPr id="182" name="TextBox 181"/>
          <p:cNvSpPr txBox="1"/>
          <p:nvPr/>
        </p:nvSpPr>
        <p:spPr>
          <a:xfrm rot="16200000">
            <a:off x="-75560" y="3568463"/>
            <a:ext cx="199926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Throughput (</a:t>
            </a:r>
            <a:r>
              <a:rPr lang="en-US" sz="1800" dirty="0" err="1" smtClean="0">
                <a:latin typeface="Times" charset="0"/>
                <a:ea typeface="Times" charset="0"/>
                <a:cs typeface="Times" charset="0"/>
              </a:rPr>
              <a:t>GiP</a:t>
            </a:r>
            <a:r>
              <a:rPr lang="en-US" sz="1800" dirty="0" smtClean="0">
                <a:latin typeface="Times" charset="0"/>
                <a:ea typeface="Times" charset="0"/>
                <a:cs typeface="Times" charset="0"/>
              </a:rPr>
              <a:t>/s)</a:t>
            </a:r>
            <a:endParaRPr lang="en-US" sz="1800" baseline="30000" dirty="0">
              <a:latin typeface="Times" charset="0"/>
              <a:ea typeface="Times" charset="0"/>
              <a:cs typeface="Times" charset="0"/>
            </a:endParaRPr>
          </a:p>
        </p:txBody>
      </p:sp>
      <p:sp>
        <p:nvSpPr>
          <p:cNvPr id="183" name="TextBox 182"/>
          <p:cNvSpPr txBox="1"/>
          <p:nvPr/>
        </p:nvSpPr>
        <p:spPr>
          <a:xfrm>
            <a:off x="2860659" y="1362282"/>
            <a:ext cx="3788218"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1st order (cubic B-spline interpolation)</a:t>
            </a:r>
            <a:endParaRPr lang="en-US" sz="1800" baseline="30000" dirty="0">
              <a:latin typeface="Times" charset="0"/>
              <a:ea typeface="Times" charset="0"/>
              <a:cs typeface="Times" charset="0"/>
            </a:endParaRPr>
          </a:p>
        </p:txBody>
      </p:sp>
      <p:sp>
        <p:nvSpPr>
          <p:cNvPr id="510" name="Freeform 130"/>
          <p:cNvSpPr/>
          <p:nvPr/>
        </p:nvSpPr>
        <p:spPr>
          <a:xfrm>
            <a:off x="1508667" y="2532481"/>
            <a:ext cx="6492164" cy="3100603"/>
          </a:xfrm>
          <a:custGeom>
            <a:avLst/>
            <a:gdLst/>
            <a:ahLst/>
            <a:cxnLst/>
            <a:rect l="0" t="0" r="r" b="b"/>
            <a:pathLst>
              <a:path w="19881" h="9495">
                <a:moveTo>
                  <a:pt x="0" y="9494"/>
                </a:moveTo>
                <a:cubicBezTo>
                  <a:pt x="948" y="9397"/>
                  <a:pt x="1895" y="9301"/>
                  <a:pt x="2843" y="9204"/>
                </a:cubicBezTo>
                <a:cubicBezTo>
                  <a:pt x="3396" y="9047"/>
                  <a:pt x="3950" y="8890"/>
                  <a:pt x="4504" y="8732"/>
                </a:cubicBezTo>
                <a:cubicBezTo>
                  <a:pt x="4895" y="8570"/>
                  <a:pt x="5286" y="8407"/>
                  <a:pt x="5677" y="8244"/>
                </a:cubicBezTo>
                <a:cubicBezTo>
                  <a:pt x="5982" y="8026"/>
                  <a:pt x="6287" y="7808"/>
                  <a:pt x="6592" y="7589"/>
                </a:cubicBezTo>
                <a:cubicBezTo>
                  <a:pt x="6840" y="7460"/>
                  <a:pt x="7089" y="7330"/>
                  <a:pt x="7338" y="7200"/>
                </a:cubicBezTo>
                <a:cubicBezTo>
                  <a:pt x="7549" y="7050"/>
                  <a:pt x="7760" y="6900"/>
                  <a:pt x="7971" y="6750"/>
                </a:cubicBezTo>
                <a:cubicBezTo>
                  <a:pt x="8153" y="6641"/>
                  <a:pt x="8336" y="6532"/>
                  <a:pt x="8519" y="6423"/>
                </a:cubicBezTo>
                <a:cubicBezTo>
                  <a:pt x="8679" y="6286"/>
                  <a:pt x="8839" y="6149"/>
                  <a:pt x="8999" y="6011"/>
                </a:cubicBezTo>
                <a:cubicBezTo>
                  <a:pt x="9144" y="5884"/>
                  <a:pt x="9289" y="5757"/>
                  <a:pt x="9433" y="5630"/>
                </a:cubicBezTo>
                <a:cubicBezTo>
                  <a:pt x="9563" y="5483"/>
                  <a:pt x="9692" y="5336"/>
                  <a:pt x="9821" y="5188"/>
                </a:cubicBezTo>
                <a:cubicBezTo>
                  <a:pt x="9941" y="5056"/>
                  <a:pt x="10061" y="4924"/>
                  <a:pt x="10180" y="4792"/>
                </a:cubicBezTo>
                <a:cubicBezTo>
                  <a:pt x="10289" y="4513"/>
                  <a:pt x="10398" y="4234"/>
                  <a:pt x="10507" y="3955"/>
                </a:cubicBezTo>
                <a:cubicBezTo>
                  <a:pt x="10609" y="3825"/>
                  <a:pt x="10711" y="3695"/>
                  <a:pt x="10812" y="3566"/>
                </a:cubicBezTo>
                <a:cubicBezTo>
                  <a:pt x="10906" y="3459"/>
                  <a:pt x="11000" y="3352"/>
                  <a:pt x="11094" y="3246"/>
                </a:cubicBezTo>
                <a:cubicBezTo>
                  <a:pt x="11183" y="3192"/>
                  <a:pt x="11272" y="3139"/>
                  <a:pt x="11361" y="3086"/>
                </a:cubicBezTo>
                <a:cubicBezTo>
                  <a:pt x="11443" y="2994"/>
                  <a:pt x="11524" y="2903"/>
                  <a:pt x="11605" y="2812"/>
                </a:cubicBezTo>
                <a:cubicBezTo>
                  <a:pt x="11684" y="2718"/>
                  <a:pt x="11763" y="2624"/>
                  <a:pt x="11841" y="2530"/>
                </a:cubicBezTo>
                <a:cubicBezTo>
                  <a:pt x="11915" y="2436"/>
                  <a:pt x="11989" y="2342"/>
                  <a:pt x="12062" y="2248"/>
                </a:cubicBezTo>
                <a:cubicBezTo>
                  <a:pt x="12133" y="2222"/>
                  <a:pt x="12204" y="2197"/>
                  <a:pt x="12275" y="2172"/>
                </a:cubicBezTo>
                <a:cubicBezTo>
                  <a:pt x="12341" y="2111"/>
                  <a:pt x="12407" y="2050"/>
                  <a:pt x="12473" y="1989"/>
                </a:cubicBezTo>
                <a:cubicBezTo>
                  <a:pt x="12537" y="1918"/>
                  <a:pt x="12601" y="1847"/>
                  <a:pt x="12664" y="1776"/>
                </a:cubicBezTo>
                <a:cubicBezTo>
                  <a:pt x="12725" y="1704"/>
                  <a:pt x="12786" y="1633"/>
                  <a:pt x="12847" y="1562"/>
                </a:cubicBezTo>
                <a:cubicBezTo>
                  <a:pt x="12906" y="1552"/>
                  <a:pt x="12964" y="1542"/>
                  <a:pt x="13022" y="1532"/>
                </a:cubicBezTo>
                <a:cubicBezTo>
                  <a:pt x="13078" y="1473"/>
                  <a:pt x="13134" y="1415"/>
                  <a:pt x="13189" y="1357"/>
                </a:cubicBezTo>
                <a:cubicBezTo>
                  <a:pt x="13243" y="1303"/>
                  <a:pt x="13297" y="1249"/>
                  <a:pt x="13350" y="1196"/>
                </a:cubicBezTo>
                <a:cubicBezTo>
                  <a:pt x="13401" y="1158"/>
                  <a:pt x="13452" y="1120"/>
                  <a:pt x="13502" y="1082"/>
                </a:cubicBezTo>
                <a:cubicBezTo>
                  <a:pt x="13553" y="1082"/>
                  <a:pt x="13604" y="1082"/>
                  <a:pt x="13654" y="1082"/>
                </a:cubicBezTo>
                <a:cubicBezTo>
                  <a:pt x="13703" y="1046"/>
                  <a:pt x="13751" y="1011"/>
                  <a:pt x="13799" y="976"/>
                </a:cubicBezTo>
                <a:cubicBezTo>
                  <a:pt x="13845" y="940"/>
                  <a:pt x="13891" y="904"/>
                  <a:pt x="13936" y="869"/>
                </a:cubicBezTo>
                <a:cubicBezTo>
                  <a:pt x="13980" y="838"/>
                  <a:pt x="14023" y="807"/>
                  <a:pt x="14066" y="777"/>
                </a:cubicBezTo>
                <a:cubicBezTo>
                  <a:pt x="14112" y="784"/>
                  <a:pt x="14158" y="792"/>
                  <a:pt x="14203" y="800"/>
                </a:cubicBezTo>
                <a:cubicBezTo>
                  <a:pt x="14244" y="774"/>
                  <a:pt x="14285" y="749"/>
                  <a:pt x="14325" y="724"/>
                </a:cubicBezTo>
                <a:cubicBezTo>
                  <a:pt x="14366" y="714"/>
                  <a:pt x="14407" y="704"/>
                  <a:pt x="14447" y="694"/>
                </a:cubicBezTo>
                <a:cubicBezTo>
                  <a:pt x="14488" y="673"/>
                  <a:pt x="14529" y="653"/>
                  <a:pt x="14569" y="633"/>
                </a:cubicBezTo>
                <a:cubicBezTo>
                  <a:pt x="14607" y="645"/>
                  <a:pt x="14645" y="658"/>
                  <a:pt x="14683" y="671"/>
                </a:cubicBezTo>
                <a:cubicBezTo>
                  <a:pt x="14721" y="643"/>
                  <a:pt x="14759" y="615"/>
                  <a:pt x="14797" y="587"/>
                </a:cubicBezTo>
                <a:cubicBezTo>
                  <a:pt x="14833" y="569"/>
                  <a:pt x="14869" y="551"/>
                  <a:pt x="14904" y="534"/>
                </a:cubicBezTo>
                <a:cubicBezTo>
                  <a:pt x="14940" y="531"/>
                  <a:pt x="14976" y="528"/>
                  <a:pt x="15011" y="526"/>
                </a:cubicBezTo>
                <a:cubicBezTo>
                  <a:pt x="15047" y="528"/>
                  <a:pt x="15082" y="531"/>
                  <a:pt x="15117" y="534"/>
                </a:cubicBezTo>
                <a:cubicBezTo>
                  <a:pt x="15150" y="513"/>
                  <a:pt x="15183" y="493"/>
                  <a:pt x="15216" y="473"/>
                </a:cubicBezTo>
                <a:cubicBezTo>
                  <a:pt x="15249" y="470"/>
                  <a:pt x="15282" y="467"/>
                  <a:pt x="15315" y="465"/>
                </a:cubicBezTo>
                <a:cubicBezTo>
                  <a:pt x="15346" y="460"/>
                  <a:pt x="15377" y="455"/>
                  <a:pt x="15407" y="450"/>
                </a:cubicBezTo>
                <a:cubicBezTo>
                  <a:pt x="15440" y="455"/>
                  <a:pt x="15473" y="460"/>
                  <a:pt x="15506" y="465"/>
                </a:cubicBezTo>
                <a:cubicBezTo>
                  <a:pt x="15537" y="460"/>
                  <a:pt x="15567" y="455"/>
                  <a:pt x="15597" y="450"/>
                </a:cubicBezTo>
                <a:cubicBezTo>
                  <a:pt x="15628" y="437"/>
                  <a:pt x="15659" y="424"/>
                  <a:pt x="15689" y="412"/>
                </a:cubicBezTo>
                <a:cubicBezTo>
                  <a:pt x="15717" y="401"/>
                  <a:pt x="15745" y="391"/>
                  <a:pt x="15773" y="381"/>
                </a:cubicBezTo>
                <a:cubicBezTo>
                  <a:pt x="15804" y="373"/>
                  <a:pt x="15834" y="365"/>
                  <a:pt x="15864" y="358"/>
                </a:cubicBezTo>
                <a:cubicBezTo>
                  <a:pt x="15892" y="358"/>
                  <a:pt x="15920" y="358"/>
                  <a:pt x="15948" y="358"/>
                </a:cubicBezTo>
                <a:cubicBezTo>
                  <a:pt x="15976" y="353"/>
                  <a:pt x="16004" y="348"/>
                  <a:pt x="16032" y="343"/>
                </a:cubicBezTo>
                <a:cubicBezTo>
                  <a:pt x="16058" y="338"/>
                  <a:pt x="16083" y="333"/>
                  <a:pt x="16108" y="328"/>
                </a:cubicBezTo>
                <a:cubicBezTo>
                  <a:pt x="16136" y="333"/>
                  <a:pt x="16164" y="338"/>
                  <a:pt x="16192" y="343"/>
                </a:cubicBezTo>
                <a:cubicBezTo>
                  <a:pt x="16218" y="327"/>
                  <a:pt x="16243" y="312"/>
                  <a:pt x="16268" y="297"/>
                </a:cubicBezTo>
                <a:cubicBezTo>
                  <a:pt x="16294" y="297"/>
                  <a:pt x="16319" y="297"/>
                  <a:pt x="16344" y="297"/>
                </a:cubicBezTo>
                <a:cubicBezTo>
                  <a:pt x="16370" y="279"/>
                  <a:pt x="16395" y="261"/>
                  <a:pt x="16420" y="244"/>
                </a:cubicBezTo>
                <a:cubicBezTo>
                  <a:pt x="16443" y="322"/>
                  <a:pt x="16466" y="401"/>
                  <a:pt x="16489" y="480"/>
                </a:cubicBezTo>
                <a:cubicBezTo>
                  <a:pt x="16515" y="470"/>
                  <a:pt x="16540" y="460"/>
                  <a:pt x="16565" y="450"/>
                </a:cubicBezTo>
                <a:cubicBezTo>
                  <a:pt x="16588" y="444"/>
                  <a:pt x="16611" y="439"/>
                  <a:pt x="16634" y="434"/>
                </a:cubicBezTo>
                <a:cubicBezTo>
                  <a:pt x="16660" y="424"/>
                  <a:pt x="16685" y="414"/>
                  <a:pt x="16710" y="404"/>
                </a:cubicBezTo>
                <a:cubicBezTo>
                  <a:pt x="16733" y="411"/>
                  <a:pt x="16756" y="419"/>
                  <a:pt x="16778" y="427"/>
                </a:cubicBezTo>
                <a:cubicBezTo>
                  <a:pt x="16799" y="411"/>
                  <a:pt x="16819" y="396"/>
                  <a:pt x="16839" y="381"/>
                </a:cubicBezTo>
                <a:cubicBezTo>
                  <a:pt x="16862" y="365"/>
                  <a:pt x="16885" y="350"/>
                  <a:pt x="16908" y="335"/>
                </a:cubicBezTo>
                <a:cubicBezTo>
                  <a:pt x="16931" y="332"/>
                  <a:pt x="16954" y="330"/>
                  <a:pt x="16977" y="328"/>
                </a:cubicBezTo>
                <a:cubicBezTo>
                  <a:pt x="16997" y="333"/>
                  <a:pt x="17018" y="338"/>
                  <a:pt x="17038" y="343"/>
                </a:cubicBezTo>
                <a:cubicBezTo>
                  <a:pt x="17061" y="340"/>
                  <a:pt x="17083" y="337"/>
                  <a:pt x="17106" y="335"/>
                </a:cubicBezTo>
                <a:cubicBezTo>
                  <a:pt x="17126" y="325"/>
                  <a:pt x="17147" y="315"/>
                  <a:pt x="17167" y="305"/>
                </a:cubicBezTo>
                <a:cubicBezTo>
                  <a:pt x="17187" y="300"/>
                  <a:pt x="17208" y="295"/>
                  <a:pt x="17228" y="290"/>
                </a:cubicBezTo>
                <a:cubicBezTo>
                  <a:pt x="17248" y="297"/>
                  <a:pt x="17269" y="305"/>
                  <a:pt x="17289" y="313"/>
                </a:cubicBezTo>
                <a:cubicBezTo>
                  <a:pt x="17309" y="300"/>
                  <a:pt x="17330" y="287"/>
                  <a:pt x="17350" y="274"/>
                </a:cubicBezTo>
                <a:cubicBezTo>
                  <a:pt x="17368" y="274"/>
                  <a:pt x="17385" y="274"/>
                  <a:pt x="17403" y="274"/>
                </a:cubicBezTo>
                <a:cubicBezTo>
                  <a:pt x="17423" y="264"/>
                  <a:pt x="17444" y="254"/>
                  <a:pt x="17464" y="244"/>
                </a:cubicBezTo>
                <a:cubicBezTo>
                  <a:pt x="17484" y="251"/>
                  <a:pt x="17505" y="259"/>
                  <a:pt x="17525" y="267"/>
                </a:cubicBezTo>
                <a:cubicBezTo>
                  <a:pt x="17543" y="254"/>
                  <a:pt x="17561" y="241"/>
                  <a:pt x="17579" y="229"/>
                </a:cubicBezTo>
                <a:cubicBezTo>
                  <a:pt x="17597" y="234"/>
                  <a:pt x="17614" y="239"/>
                  <a:pt x="17632" y="244"/>
                </a:cubicBezTo>
                <a:cubicBezTo>
                  <a:pt x="17652" y="241"/>
                  <a:pt x="17673" y="238"/>
                  <a:pt x="17693" y="236"/>
                </a:cubicBezTo>
                <a:cubicBezTo>
                  <a:pt x="17711" y="236"/>
                  <a:pt x="17728" y="236"/>
                  <a:pt x="17746" y="236"/>
                </a:cubicBezTo>
                <a:cubicBezTo>
                  <a:pt x="17764" y="241"/>
                  <a:pt x="17782" y="246"/>
                  <a:pt x="17800" y="252"/>
                </a:cubicBezTo>
                <a:cubicBezTo>
                  <a:pt x="17818" y="244"/>
                  <a:pt x="17835" y="236"/>
                  <a:pt x="17853" y="229"/>
                </a:cubicBezTo>
                <a:cubicBezTo>
                  <a:pt x="17871" y="218"/>
                  <a:pt x="17888" y="208"/>
                  <a:pt x="17906" y="198"/>
                </a:cubicBezTo>
                <a:cubicBezTo>
                  <a:pt x="17921" y="203"/>
                  <a:pt x="17937" y="208"/>
                  <a:pt x="17952" y="214"/>
                </a:cubicBezTo>
                <a:cubicBezTo>
                  <a:pt x="17970" y="201"/>
                  <a:pt x="17987" y="188"/>
                  <a:pt x="18005" y="175"/>
                </a:cubicBezTo>
                <a:cubicBezTo>
                  <a:pt x="18023" y="167"/>
                  <a:pt x="18041" y="160"/>
                  <a:pt x="18059" y="153"/>
                </a:cubicBezTo>
                <a:cubicBezTo>
                  <a:pt x="18074" y="150"/>
                  <a:pt x="18089" y="147"/>
                  <a:pt x="18104" y="145"/>
                </a:cubicBezTo>
                <a:cubicBezTo>
                  <a:pt x="18122" y="150"/>
                  <a:pt x="18140" y="155"/>
                  <a:pt x="18158" y="160"/>
                </a:cubicBezTo>
                <a:cubicBezTo>
                  <a:pt x="18173" y="160"/>
                  <a:pt x="18188" y="160"/>
                  <a:pt x="18203" y="160"/>
                </a:cubicBezTo>
                <a:cubicBezTo>
                  <a:pt x="18218" y="152"/>
                  <a:pt x="18234" y="144"/>
                  <a:pt x="18249" y="137"/>
                </a:cubicBezTo>
                <a:cubicBezTo>
                  <a:pt x="18264" y="132"/>
                  <a:pt x="18280" y="127"/>
                  <a:pt x="18295" y="122"/>
                </a:cubicBezTo>
                <a:cubicBezTo>
                  <a:pt x="18313" y="127"/>
                  <a:pt x="18330" y="132"/>
                  <a:pt x="18348" y="137"/>
                </a:cubicBezTo>
                <a:cubicBezTo>
                  <a:pt x="18363" y="129"/>
                  <a:pt x="18379" y="121"/>
                  <a:pt x="18394" y="114"/>
                </a:cubicBezTo>
                <a:cubicBezTo>
                  <a:pt x="18409" y="119"/>
                  <a:pt x="18425" y="124"/>
                  <a:pt x="18440" y="130"/>
                </a:cubicBezTo>
                <a:cubicBezTo>
                  <a:pt x="18455" y="124"/>
                  <a:pt x="18470" y="119"/>
                  <a:pt x="18485" y="114"/>
                </a:cubicBezTo>
                <a:cubicBezTo>
                  <a:pt x="18498" y="114"/>
                  <a:pt x="18510" y="114"/>
                  <a:pt x="18523" y="114"/>
                </a:cubicBezTo>
                <a:cubicBezTo>
                  <a:pt x="18538" y="109"/>
                  <a:pt x="18554" y="104"/>
                  <a:pt x="18569" y="99"/>
                </a:cubicBezTo>
                <a:cubicBezTo>
                  <a:pt x="18584" y="91"/>
                  <a:pt x="18600" y="83"/>
                  <a:pt x="18615" y="76"/>
                </a:cubicBezTo>
                <a:cubicBezTo>
                  <a:pt x="18630" y="81"/>
                  <a:pt x="18646" y="86"/>
                  <a:pt x="18661" y="92"/>
                </a:cubicBezTo>
                <a:cubicBezTo>
                  <a:pt x="18674" y="81"/>
                  <a:pt x="18686" y="71"/>
                  <a:pt x="18699" y="61"/>
                </a:cubicBezTo>
                <a:cubicBezTo>
                  <a:pt x="18714" y="68"/>
                  <a:pt x="18729" y="76"/>
                  <a:pt x="18744" y="84"/>
                </a:cubicBezTo>
                <a:cubicBezTo>
                  <a:pt x="18757" y="76"/>
                  <a:pt x="18770" y="68"/>
                  <a:pt x="18783" y="61"/>
                </a:cubicBezTo>
                <a:cubicBezTo>
                  <a:pt x="18798" y="63"/>
                  <a:pt x="18813" y="66"/>
                  <a:pt x="18828" y="69"/>
                </a:cubicBezTo>
                <a:cubicBezTo>
                  <a:pt x="18841" y="66"/>
                  <a:pt x="18853" y="63"/>
                  <a:pt x="18866" y="61"/>
                </a:cubicBezTo>
                <a:cubicBezTo>
                  <a:pt x="18881" y="58"/>
                  <a:pt x="18897" y="55"/>
                  <a:pt x="18912" y="53"/>
                </a:cubicBezTo>
                <a:cubicBezTo>
                  <a:pt x="18925" y="58"/>
                  <a:pt x="18937" y="63"/>
                  <a:pt x="18950" y="69"/>
                </a:cubicBezTo>
                <a:cubicBezTo>
                  <a:pt x="18963" y="58"/>
                  <a:pt x="18975" y="48"/>
                  <a:pt x="18988" y="38"/>
                </a:cubicBezTo>
                <a:cubicBezTo>
                  <a:pt x="19001" y="38"/>
                  <a:pt x="19013" y="38"/>
                  <a:pt x="19026" y="38"/>
                </a:cubicBezTo>
                <a:cubicBezTo>
                  <a:pt x="19039" y="48"/>
                  <a:pt x="19051" y="58"/>
                  <a:pt x="19064" y="69"/>
                </a:cubicBezTo>
                <a:cubicBezTo>
                  <a:pt x="19079" y="61"/>
                  <a:pt x="19095" y="53"/>
                  <a:pt x="19110" y="46"/>
                </a:cubicBezTo>
                <a:cubicBezTo>
                  <a:pt x="19123" y="43"/>
                  <a:pt x="19135" y="40"/>
                  <a:pt x="19148" y="38"/>
                </a:cubicBezTo>
                <a:cubicBezTo>
                  <a:pt x="19161" y="28"/>
                  <a:pt x="19173" y="18"/>
                  <a:pt x="19186" y="8"/>
                </a:cubicBezTo>
                <a:cubicBezTo>
                  <a:pt x="19199" y="10"/>
                  <a:pt x="19212" y="12"/>
                  <a:pt x="19225" y="15"/>
                </a:cubicBezTo>
                <a:cubicBezTo>
                  <a:pt x="19238" y="12"/>
                  <a:pt x="19250" y="10"/>
                  <a:pt x="19263" y="8"/>
                </a:cubicBezTo>
                <a:cubicBezTo>
                  <a:pt x="19273" y="5"/>
                  <a:pt x="19283" y="2"/>
                  <a:pt x="19293" y="0"/>
                </a:cubicBezTo>
                <a:cubicBezTo>
                  <a:pt x="19306" y="38"/>
                  <a:pt x="19318" y="76"/>
                  <a:pt x="19331" y="114"/>
                </a:cubicBezTo>
                <a:cubicBezTo>
                  <a:pt x="19344" y="111"/>
                  <a:pt x="19356" y="109"/>
                  <a:pt x="19369" y="107"/>
                </a:cubicBezTo>
                <a:cubicBezTo>
                  <a:pt x="19382" y="102"/>
                  <a:pt x="19394" y="97"/>
                  <a:pt x="19407" y="92"/>
                </a:cubicBezTo>
                <a:cubicBezTo>
                  <a:pt x="19417" y="86"/>
                  <a:pt x="19428" y="81"/>
                  <a:pt x="19438" y="76"/>
                </a:cubicBezTo>
                <a:cubicBezTo>
                  <a:pt x="19451" y="81"/>
                  <a:pt x="19463" y="86"/>
                  <a:pt x="19476" y="92"/>
                </a:cubicBezTo>
                <a:cubicBezTo>
                  <a:pt x="19489" y="86"/>
                  <a:pt x="19501" y="81"/>
                  <a:pt x="19514" y="76"/>
                </a:cubicBezTo>
                <a:cubicBezTo>
                  <a:pt x="19524" y="76"/>
                  <a:pt x="19535" y="76"/>
                  <a:pt x="19545" y="76"/>
                </a:cubicBezTo>
                <a:cubicBezTo>
                  <a:pt x="19558" y="76"/>
                  <a:pt x="19570" y="76"/>
                  <a:pt x="19583" y="76"/>
                </a:cubicBezTo>
                <a:cubicBezTo>
                  <a:pt x="19593" y="76"/>
                  <a:pt x="19603" y="76"/>
                  <a:pt x="19613" y="76"/>
                </a:cubicBezTo>
                <a:cubicBezTo>
                  <a:pt x="19626" y="73"/>
                  <a:pt x="19638" y="71"/>
                  <a:pt x="19651" y="69"/>
                </a:cubicBezTo>
                <a:cubicBezTo>
                  <a:pt x="19661" y="63"/>
                  <a:pt x="19672" y="58"/>
                  <a:pt x="19682" y="53"/>
                </a:cubicBezTo>
                <a:cubicBezTo>
                  <a:pt x="19695" y="53"/>
                  <a:pt x="19707" y="53"/>
                  <a:pt x="19720" y="53"/>
                </a:cubicBezTo>
                <a:cubicBezTo>
                  <a:pt x="19730" y="53"/>
                  <a:pt x="19740" y="53"/>
                  <a:pt x="19750" y="53"/>
                </a:cubicBezTo>
                <a:cubicBezTo>
                  <a:pt x="19760" y="43"/>
                  <a:pt x="19771" y="33"/>
                  <a:pt x="19781" y="23"/>
                </a:cubicBezTo>
                <a:cubicBezTo>
                  <a:pt x="19794" y="30"/>
                  <a:pt x="19806" y="38"/>
                  <a:pt x="19819" y="46"/>
                </a:cubicBezTo>
                <a:cubicBezTo>
                  <a:pt x="19829" y="38"/>
                  <a:pt x="19839" y="30"/>
                  <a:pt x="19849" y="23"/>
                </a:cubicBezTo>
                <a:cubicBezTo>
                  <a:pt x="19859" y="28"/>
                  <a:pt x="19870" y="33"/>
                  <a:pt x="19880" y="38"/>
                </a:cubicBezTo>
              </a:path>
            </a:pathLst>
          </a:custGeom>
          <a:ln w="34200">
            <a:solidFill>
              <a:srgbClr val="000000"/>
            </a:solidFill>
            <a:round/>
          </a:ln>
        </p:spPr>
        <p:txBody>
          <a:bodyPr/>
          <a:lstStyle/>
          <a:p>
            <a:endParaRPr lang="en-US" dirty="0"/>
          </a:p>
        </p:txBody>
      </p:sp>
      <p:sp>
        <p:nvSpPr>
          <p:cNvPr id="396" name="Freeform 16"/>
          <p:cNvSpPr/>
          <p:nvPr/>
        </p:nvSpPr>
        <p:spPr>
          <a:xfrm>
            <a:off x="4571831" y="2427984"/>
            <a:ext cx="3429000" cy="327"/>
          </a:xfrm>
          <a:custGeom>
            <a:avLst/>
            <a:gdLst/>
            <a:ahLst/>
            <a:cxnLst/>
            <a:rect l="0" t="0" r="r" b="b"/>
            <a:pathLst>
              <a:path w="15080" h="1">
                <a:moveTo>
                  <a:pt x="0" y="0"/>
                </a:moveTo>
                <a:cubicBezTo>
                  <a:pt x="5026" y="0"/>
                  <a:pt x="10053" y="0"/>
                  <a:pt x="15079" y="0"/>
                </a:cubicBezTo>
              </a:path>
            </a:pathLst>
          </a:custGeom>
          <a:ln w="10800">
            <a:solidFill>
              <a:srgbClr val="B0B0B0"/>
            </a:solidFill>
            <a:round/>
          </a:ln>
        </p:spPr>
      </p:sp>
      <p:grpSp>
        <p:nvGrpSpPr>
          <p:cNvPr id="6" name="Group 5"/>
          <p:cNvGrpSpPr/>
          <p:nvPr/>
        </p:nvGrpSpPr>
        <p:grpSpPr>
          <a:xfrm>
            <a:off x="1508667" y="2823765"/>
            <a:ext cx="6492164" cy="2816830"/>
            <a:chOff x="1508667" y="2823765"/>
            <a:chExt cx="6492164" cy="2816830"/>
          </a:xfrm>
        </p:grpSpPr>
        <p:sp>
          <p:nvSpPr>
            <p:cNvPr id="516" name="Freeform 136"/>
            <p:cNvSpPr/>
            <p:nvPr/>
          </p:nvSpPr>
          <p:spPr>
            <a:xfrm>
              <a:off x="1508667" y="3592466"/>
              <a:ext cx="6492164" cy="2042904"/>
            </a:xfrm>
            <a:custGeom>
              <a:avLst/>
              <a:gdLst/>
              <a:ahLst/>
              <a:cxnLst/>
              <a:rect l="0" t="0" r="r" b="b"/>
              <a:pathLst>
                <a:path w="19881" h="6256">
                  <a:moveTo>
                    <a:pt x="0" y="6255"/>
                  </a:moveTo>
                  <a:cubicBezTo>
                    <a:pt x="948" y="6166"/>
                    <a:pt x="1895" y="6078"/>
                    <a:pt x="2843" y="5989"/>
                  </a:cubicBezTo>
                  <a:cubicBezTo>
                    <a:pt x="3396" y="5855"/>
                    <a:pt x="3950" y="5720"/>
                    <a:pt x="4504" y="5585"/>
                  </a:cubicBezTo>
                  <a:cubicBezTo>
                    <a:pt x="4895" y="5415"/>
                    <a:pt x="5286" y="5245"/>
                    <a:pt x="5677" y="5074"/>
                  </a:cubicBezTo>
                  <a:cubicBezTo>
                    <a:pt x="5982" y="4881"/>
                    <a:pt x="6287" y="4688"/>
                    <a:pt x="6592" y="4495"/>
                  </a:cubicBezTo>
                  <a:cubicBezTo>
                    <a:pt x="6840" y="4427"/>
                    <a:pt x="7089" y="4358"/>
                    <a:pt x="7338" y="4289"/>
                  </a:cubicBezTo>
                  <a:cubicBezTo>
                    <a:pt x="7549" y="4183"/>
                    <a:pt x="7760" y="4076"/>
                    <a:pt x="7971" y="3969"/>
                  </a:cubicBezTo>
                  <a:cubicBezTo>
                    <a:pt x="8153" y="3964"/>
                    <a:pt x="8336" y="3959"/>
                    <a:pt x="8519" y="3954"/>
                  </a:cubicBezTo>
                  <a:cubicBezTo>
                    <a:pt x="8679" y="3914"/>
                    <a:pt x="8839" y="3873"/>
                    <a:pt x="8999" y="3832"/>
                  </a:cubicBezTo>
                  <a:cubicBezTo>
                    <a:pt x="9144" y="3721"/>
                    <a:pt x="9289" y="3609"/>
                    <a:pt x="9433" y="3497"/>
                  </a:cubicBezTo>
                  <a:cubicBezTo>
                    <a:pt x="9563" y="3454"/>
                    <a:pt x="9692" y="3411"/>
                    <a:pt x="9821" y="3367"/>
                  </a:cubicBezTo>
                  <a:cubicBezTo>
                    <a:pt x="9941" y="3309"/>
                    <a:pt x="10061" y="3251"/>
                    <a:pt x="10180" y="3192"/>
                  </a:cubicBezTo>
                  <a:cubicBezTo>
                    <a:pt x="10289" y="3119"/>
                    <a:pt x="10398" y="3045"/>
                    <a:pt x="10507" y="2971"/>
                  </a:cubicBezTo>
                  <a:cubicBezTo>
                    <a:pt x="10609" y="2921"/>
                    <a:pt x="10711" y="2870"/>
                    <a:pt x="10812" y="2819"/>
                  </a:cubicBezTo>
                  <a:cubicBezTo>
                    <a:pt x="10906" y="2786"/>
                    <a:pt x="11000" y="2753"/>
                    <a:pt x="11094" y="2720"/>
                  </a:cubicBezTo>
                  <a:cubicBezTo>
                    <a:pt x="11183" y="2664"/>
                    <a:pt x="11272" y="2608"/>
                    <a:pt x="11361" y="2552"/>
                  </a:cubicBezTo>
                  <a:cubicBezTo>
                    <a:pt x="11443" y="2573"/>
                    <a:pt x="11524" y="2593"/>
                    <a:pt x="11605" y="2613"/>
                  </a:cubicBezTo>
                  <a:cubicBezTo>
                    <a:pt x="11684" y="2565"/>
                    <a:pt x="11763" y="2517"/>
                    <a:pt x="11841" y="2468"/>
                  </a:cubicBezTo>
                  <a:cubicBezTo>
                    <a:pt x="11915" y="2435"/>
                    <a:pt x="11989" y="2402"/>
                    <a:pt x="12062" y="2369"/>
                  </a:cubicBezTo>
                  <a:cubicBezTo>
                    <a:pt x="12133" y="2336"/>
                    <a:pt x="12204" y="2303"/>
                    <a:pt x="12275" y="2270"/>
                  </a:cubicBezTo>
                  <a:cubicBezTo>
                    <a:pt x="12341" y="2242"/>
                    <a:pt x="12407" y="2214"/>
                    <a:pt x="12473" y="2186"/>
                  </a:cubicBezTo>
                  <a:cubicBezTo>
                    <a:pt x="12537" y="2158"/>
                    <a:pt x="12601" y="2130"/>
                    <a:pt x="12664" y="2102"/>
                  </a:cubicBezTo>
                  <a:cubicBezTo>
                    <a:pt x="12725" y="2090"/>
                    <a:pt x="12786" y="2077"/>
                    <a:pt x="12847" y="2064"/>
                  </a:cubicBezTo>
                  <a:cubicBezTo>
                    <a:pt x="12906" y="2034"/>
                    <a:pt x="12964" y="2004"/>
                    <a:pt x="13022" y="1973"/>
                  </a:cubicBezTo>
                  <a:cubicBezTo>
                    <a:pt x="13078" y="1991"/>
                    <a:pt x="13134" y="2009"/>
                    <a:pt x="13189" y="2026"/>
                  </a:cubicBezTo>
                  <a:cubicBezTo>
                    <a:pt x="13243" y="2001"/>
                    <a:pt x="13297" y="1976"/>
                    <a:pt x="13350" y="1950"/>
                  </a:cubicBezTo>
                  <a:cubicBezTo>
                    <a:pt x="13401" y="1943"/>
                    <a:pt x="13452" y="1935"/>
                    <a:pt x="13502" y="1927"/>
                  </a:cubicBezTo>
                  <a:cubicBezTo>
                    <a:pt x="13553" y="1902"/>
                    <a:pt x="13604" y="1877"/>
                    <a:pt x="13654" y="1851"/>
                  </a:cubicBezTo>
                  <a:cubicBezTo>
                    <a:pt x="13703" y="1836"/>
                    <a:pt x="13751" y="1821"/>
                    <a:pt x="13799" y="1805"/>
                  </a:cubicBezTo>
                  <a:cubicBezTo>
                    <a:pt x="13845" y="1790"/>
                    <a:pt x="13891" y="1775"/>
                    <a:pt x="13936" y="1759"/>
                  </a:cubicBezTo>
                  <a:cubicBezTo>
                    <a:pt x="13980" y="1754"/>
                    <a:pt x="14023" y="1749"/>
                    <a:pt x="14066" y="1744"/>
                  </a:cubicBezTo>
                  <a:cubicBezTo>
                    <a:pt x="14112" y="1752"/>
                    <a:pt x="14158" y="1760"/>
                    <a:pt x="14203" y="1767"/>
                  </a:cubicBezTo>
                  <a:cubicBezTo>
                    <a:pt x="14244" y="1745"/>
                    <a:pt x="14285" y="1722"/>
                    <a:pt x="14325" y="1699"/>
                  </a:cubicBezTo>
                  <a:cubicBezTo>
                    <a:pt x="14366" y="1679"/>
                    <a:pt x="14407" y="1659"/>
                    <a:pt x="14447" y="1638"/>
                  </a:cubicBezTo>
                  <a:cubicBezTo>
                    <a:pt x="14488" y="1628"/>
                    <a:pt x="14529" y="1618"/>
                    <a:pt x="14569" y="1607"/>
                  </a:cubicBezTo>
                  <a:cubicBezTo>
                    <a:pt x="14607" y="1607"/>
                    <a:pt x="14645" y="1607"/>
                    <a:pt x="14683" y="1607"/>
                  </a:cubicBezTo>
                  <a:cubicBezTo>
                    <a:pt x="14721" y="1600"/>
                    <a:pt x="14759" y="1592"/>
                    <a:pt x="14797" y="1584"/>
                  </a:cubicBezTo>
                  <a:cubicBezTo>
                    <a:pt x="14833" y="1572"/>
                    <a:pt x="14869" y="1559"/>
                    <a:pt x="14904" y="1546"/>
                  </a:cubicBezTo>
                  <a:cubicBezTo>
                    <a:pt x="14940" y="1501"/>
                    <a:pt x="14976" y="1455"/>
                    <a:pt x="15011" y="1409"/>
                  </a:cubicBezTo>
                  <a:cubicBezTo>
                    <a:pt x="15047" y="1348"/>
                    <a:pt x="15082" y="1287"/>
                    <a:pt x="15117" y="1226"/>
                  </a:cubicBezTo>
                  <a:cubicBezTo>
                    <a:pt x="15150" y="1150"/>
                    <a:pt x="15183" y="1074"/>
                    <a:pt x="15216" y="997"/>
                  </a:cubicBezTo>
                  <a:cubicBezTo>
                    <a:pt x="15249" y="884"/>
                    <a:pt x="15282" y="770"/>
                    <a:pt x="15315" y="656"/>
                  </a:cubicBezTo>
                  <a:cubicBezTo>
                    <a:pt x="15346" y="623"/>
                    <a:pt x="15377" y="590"/>
                    <a:pt x="15407" y="557"/>
                  </a:cubicBezTo>
                  <a:cubicBezTo>
                    <a:pt x="15440" y="554"/>
                    <a:pt x="15473" y="551"/>
                    <a:pt x="15506" y="549"/>
                  </a:cubicBezTo>
                  <a:cubicBezTo>
                    <a:pt x="15537" y="584"/>
                    <a:pt x="15567" y="620"/>
                    <a:pt x="15597" y="656"/>
                  </a:cubicBezTo>
                  <a:cubicBezTo>
                    <a:pt x="15628" y="602"/>
                    <a:pt x="15659" y="549"/>
                    <a:pt x="15689" y="496"/>
                  </a:cubicBezTo>
                  <a:cubicBezTo>
                    <a:pt x="15717" y="496"/>
                    <a:pt x="15745" y="496"/>
                    <a:pt x="15773" y="496"/>
                  </a:cubicBezTo>
                  <a:cubicBezTo>
                    <a:pt x="15804" y="490"/>
                    <a:pt x="15834" y="485"/>
                    <a:pt x="15864" y="480"/>
                  </a:cubicBezTo>
                  <a:cubicBezTo>
                    <a:pt x="15892" y="475"/>
                    <a:pt x="15920" y="470"/>
                    <a:pt x="15948" y="465"/>
                  </a:cubicBezTo>
                  <a:cubicBezTo>
                    <a:pt x="15976" y="503"/>
                    <a:pt x="16004" y="541"/>
                    <a:pt x="16032" y="579"/>
                  </a:cubicBezTo>
                  <a:cubicBezTo>
                    <a:pt x="16058" y="518"/>
                    <a:pt x="16083" y="457"/>
                    <a:pt x="16108" y="397"/>
                  </a:cubicBezTo>
                  <a:cubicBezTo>
                    <a:pt x="16136" y="397"/>
                    <a:pt x="16164" y="397"/>
                    <a:pt x="16192" y="397"/>
                  </a:cubicBezTo>
                  <a:cubicBezTo>
                    <a:pt x="16218" y="399"/>
                    <a:pt x="16243" y="401"/>
                    <a:pt x="16268" y="404"/>
                  </a:cubicBezTo>
                  <a:cubicBezTo>
                    <a:pt x="16294" y="388"/>
                    <a:pt x="16319" y="373"/>
                    <a:pt x="16344" y="358"/>
                  </a:cubicBezTo>
                  <a:cubicBezTo>
                    <a:pt x="16370" y="398"/>
                    <a:pt x="16395" y="439"/>
                    <a:pt x="16420" y="480"/>
                  </a:cubicBezTo>
                  <a:cubicBezTo>
                    <a:pt x="16443" y="432"/>
                    <a:pt x="16466" y="384"/>
                    <a:pt x="16489" y="336"/>
                  </a:cubicBezTo>
                  <a:cubicBezTo>
                    <a:pt x="16515" y="341"/>
                    <a:pt x="16540" y="346"/>
                    <a:pt x="16565" y="351"/>
                  </a:cubicBezTo>
                  <a:cubicBezTo>
                    <a:pt x="16588" y="343"/>
                    <a:pt x="16611" y="335"/>
                    <a:pt x="16634" y="328"/>
                  </a:cubicBezTo>
                  <a:cubicBezTo>
                    <a:pt x="16660" y="348"/>
                    <a:pt x="16685" y="368"/>
                    <a:pt x="16710" y="389"/>
                  </a:cubicBezTo>
                  <a:cubicBezTo>
                    <a:pt x="16733" y="366"/>
                    <a:pt x="16756" y="343"/>
                    <a:pt x="16778" y="320"/>
                  </a:cubicBezTo>
                  <a:cubicBezTo>
                    <a:pt x="16799" y="310"/>
                    <a:pt x="16819" y="300"/>
                    <a:pt x="16839" y="290"/>
                  </a:cubicBezTo>
                  <a:cubicBezTo>
                    <a:pt x="16862" y="292"/>
                    <a:pt x="16885" y="294"/>
                    <a:pt x="16908" y="297"/>
                  </a:cubicBezTo>
                  <a:cubicBezTo>
                    <a:pt x="16931" y="335"/>
                    <a:pt x="16954" y="373"/>
                    <a:pt x="16977" y="412"/>
                  </a:cubicBezTo>
                  <a:cubicBezTo>
                    <a:pt x="16997" y="401"/>
                    <a:pt x="17018" y="391"/>
                    <a:pt x="17038" y="381"/>
                  </a:cubicBezTo>
                  <a:cubicBezTo>
                    <a:pt x="17061" y="350"/>
                    <a:pt x="17083" y="320"/>
                    <a:pt x="17106" y="290"/>
                  </a:cubicBezTo>
                  <a:cubicBezTo>
                    <a:pt x="17126" y="285"/>
                    <a:pt x="17147" y="280"/>
                    <a:pt x="17167" y="275"/>
                  </a:cubicBezTo>
                  <a:cubicBezTo>
                    <a:pt x="17187" y="262"/>
                    <a:pt x="17208" y="249"/>
                    <a:pt x="17228" y="236"/>
                  </a:cubicBezTo>
                  <a:cubicBezTo>
                    <a:pt x="17248" y="261"/>
                    <a:pt x="17269" y="287"/>
                    <a:pt x="17289" y="313"/>
                  </a:cubicBezTo>
                  <a:cubicBezTo>
                    <a:pt x="17309" y="287"/>
                    <a:pt x="17330" y="261"/>
                    <a:pt x="17350" y="236"/>
                  </a:cubicBezTo>
                  <a:cubicBezTo>
                    <a:pt x="17368" y="228"/>
                    <a:pt x="17385" y="221"/>
                    <a:pt x="17403" y="214"/>
                  </a:cubicBezTo>
                  <a:cubicBezTo>
                    <a:pt x="17423" y="211"/>
                    <a:pt x="17444" y="208"/>
                    <a:pt x="17464" y="206"/>
                  </a:cubicBezTo>
                  <a:cubicBezTo>
                    <a:pt x="17484" y="236"/>
                    <a:pt x="17505" y="266"/>
                    <a:pt x="17525" y="297"/>
                  </a:cubicBezTo>
                  <a:cubicBezTo>
                    <a:pt x="17543" y="264"/>
                    <a:pt x="17561" y="231"/>
                    <a:pt x="17579" y="198"/>
                  </a:cubicBezTo>
                  <a:cubicBezTo>
                    <a:pt x="17597" y="195"/>
                    <a:pt x="17614" y="193"/>
                    <a:pt x="17632" y="191"/>
                  </a:cubicBezTo>
                  <a:cubicBezTo>
                    <a:pt x="17652" y="186"/>
                    <a:pt x="17673" y="181"/>
                    <a:pt x="17693" y="176"/>
                  </a:cubicBezTo>
                  <a:cubicBezTo>
                    <a:pt x="17711" y="203"/>
                    <a:pt x="17728" y="231"/>
                    <a:pt x="17746" y="259"/>
                  </a:cubicBezTo>
                  <a:cubicBezTo>
                    <a:pt x="17764" y="236"/>
                    <a:pt x="17782" y="213"/>
                    <a:pt x="17800" y="191"/>
                  </a:cubicBezTo>
                  <a:cubicBezTo>
                    <a:pt x="17818" y="186"/>
                    <a:pt x="17835" y="181"/>
                    <a:pt x="17853" y="176"/>
                  </a:cubicBezTo>
                  <a:cubicBezTo>
                    <a:pt x="17871" y="186"/>
                    <a:pt x="17888" y="196"/>
                    <a:pt x="17906" y="206"/>
                  </a:cubicBezTo>
                  <a:cubicBezTo>
                    <a:pt x="17921" y="188"/>
                    <a:pt x="17937" y="170"/>
                    <a:pt x="17952" y="153"/>
                  </a:cubicBezTo>
                  <a:cubicBezTo>
                    <a:pt x="17970" y="153"/>
                    <a:pt x="17987" y="153"/>
                    <a:pt x="18005" y="153"/>
                  </a:cubicBezTo>
                  <a:cubicBezTo>
                    <a:pt x="18023" y="153"/>
                    <a:pt x="18041" y="153"/>
                    <a:pt x="18059" y="153"/>
                  </a:cubicBezTo>
                  <a:cubicBezTo>
                    <a:pt x="18074" y="165"/>
                    <a:pt x="18089" y="178"/>
                    <a:pt x="18104" y="191"/>
                  </a:cubicBezTo>
                  <a:cubicBezTo>
                    <a:pt x="18122" y="175"/>
                    <a:pt x="18140" y="160"/>
                    <a:pt x="18158" y="145"/>
                  </a:cubicBezTo>
                  <a:cubicBezTo>
                    <a:pt x="18173" y="145"/>
                    <a:pt x="18188" y="145"/>
                    <a:pt x="18203" y="145"/>
                  </a:cubicBezTo>
                  <a:cubicBezTo>
                    <a:pt x="18218" y="152"/>
                    <a:pt x="18234" y="160"/>
                    <a:pt x="18249" y="168"/>
                  </a:cubicBezTo>
                  <a:cubicBezTo>
                    <a:pt x="18264" y="150"/>
                    <a:pt x="18280" y="132"/>
                    <a:pt x="18295" y="115"/>
                  </a:cubicBezTo>
                  <a:cubicBezTo>
                    <a:pt x="18313" y="120"/>
                    <a:pt x="18330" y="125"/>
                    <a:pt x="18348" y="130"/>
                  </a:cubicBezTo>
                  <a:cubicBezTo>
                    <a:pt x="18363" y="145"/>
                    <a:pt x="18379" y="160"/>
                    <a:pt x="18394" y="176"/>
                  </a:cubicBezTo>
                  <a:cubicBezTo>
                    <a:pt x="18409" y="158"/>
                    <a:pt x="18425" y="140"/>
                    <a:pt x="18440" y="122"/>
                  </a:cubicBezTo>
                  <a:cubicBezTo>
                    <a:pt x="18455" y="112"/>
                    <a:pt x="18470" y="102"/>
                    <a:pt x="18485" y="92"/>
                  </a:cubicBezTo>
                  <a:cubicBezTo>
                    <a:pt x="18498" y="107"/>
                    <a:pt x="18510" y="122"/>
                    <a:pt x="18523" y="137"/>
                  </a:cubicBezTo>
                  <a:cubicBezTo>
                    <a:pt x="18538" y="122"/>
                    <a:pt x="18554" y="107"/>
                    <a:pt x="18569" y="92"/>
                  </a:cubicBezTo>
                  <a:cubicBezTo>
                    <a:pt x="18584" y="86"/>
                    <a:pt x="18600" y="81"/>
                    <a:pt x="18615" y="76"/>
                  </a:cubicBezTo>
                  <a:cubicBezTo>
                    <a:pt x="18630" y="94"/>
                    <a:pt x="18646" y="112"/>
                    <a:pt x="18661" y="130"/>
                  </a:cubicBezTo>
                  <a:cubicBezTo>
                    <a:pt x="18674" y="109"/>
                    <a:pt x="18686" y="89"/>
                    <a:pt x="18699" y="69"/>
                  </a:cubicBezTo>
                  <a:cubicBezTo>
                    <a:pt x="18714" y="69"/>
                    <a:pt x="18729" y="69"/>
                    <a:pt x="18744" y="69"/>
                  </a:cubicBezTo>
                  <a:cubicBezTo>
                    <a:pt x="18757" y="84"/>
                    <a:pt x="18770" y="99"/>
                    <a:pt x="18783" y="115"/>
                  </a:cubicBezTo>
                  <a:cubicBezTo>
                    <a:pt x="18798" y="99"/>
                    <a:pt x="18813" y="84"/>
                    <a:pt x="18828" y="69"/>
                  </a:cubicBezTo>
                  <a:cubicBezTo>
                    <a:pt x="18841" y="66"/>
                    <a:pt x="18853" y="63"/>
                    <a:pt x="18866" y="61"/>
                  </a:cubicBezTo>
                  <a:cubicBezTo>
                    <a:pt x="18881" y="68"/>
                    <a:pt x="18897" y="76"/>
                    <a:pt x="18912" y="84"/>
                  </a:cubicBezTo>
                  <a:cubicBezTo>
                    <a:pt x="18925" y="74"/>
                    <a:pt x="18937" y="64"/>
                    <a:pt x="18950" y="54"/>
                  </a:cubicBezTo>
                  <a:cubicBezTo>
                    <a:pt x="18963" y="66"/>
                    <a:pt x="18975" y="79"/>
                    <a:pt x="18988" y="92"/>
                  </a:cubicBezTo>
                  <a:cubicBezTo>
                    <a:pt x="19001" y="76"/>
                    <a:pt x="19013" y="61"/>
                    <a:pt x="19026" y="46"/>
                  </a:cubicBezTo>
                  <a:cubicBezTo>
                    <a:pt x="19039" y="66"/>
                    <a:pt x="19051" y="86"/>
                    <a:pt x="19064" y="107"/>
                  </a:cubicBezTo>
                  <a:cubicBezTo>
                    <a:pt x="19079" y="99"/>
                    <a:pt x="19095" y="91"/>
                    <a:pt x="19110" y="84"/>
                  </a:cubicBezTo>
                  <a:cubicBezTo>
                    <a:pt x="19123" y="71"/>
                    <a:pt x="19135" y="58"/>
                    <a:pt x="19148" y="46"/>
                  </a:cubicBezTo>
                  <a:cubicBezTo>
                    <a:pt x="19161" y="53"/>
                    <a:pt x="19173" y="61"/>
                    <a:pt x="19186" y="69"/>
                  </a:cubicBezTo>
                  <a:cubicBezTo>
                    <a:pt x="19199" y="61"/>
                    <a:pt x="19212" y="53"/>
                    <a:pt x="19225" y="46"/>
                  </a:cubicBezTo>
                  <a:cubicBezTo>
                    <a:pt x="19238" y="46"/>
                    <a:pt x="19250" y="46"/>
                    <a:pt x="19263" y="46"/>
                  </a:cubicBezTo>
                  <a:cubicBezTo>
                    <a:pt x="19273" y="41"/>
                    <a:pt x="19283" y="36"/>
                    <a:pt x="19293" y="31"/>
                  </a:cubicBezTo>
                  <a:cubicBezTo>
                    <a:pt x="19306" y="59"/>
                    <a:pt x="19318" y="87"/>
                    <a:pt x="19331" y="115"/>
                  </a:cubicBezTo>
                  <a:cubicBezTo>
                    <a:pt x="19344" y="107"/>
                    <a:pt x="19356" y="99"/>
                    <a:pt x="19369" y="92"/>
                  </a:cubicBezTo>
                  <a:cubicBezTo>
                    <a:pt x="19382" y="94"/>
                    <a:pt x="19394" y="96"/>
                    <a:pt x="19407" y="99"/>
                  </a:cubicBezTo>
                  <a:cubicBezTo>
                    <a:pt x="19417" y="73"/>
                    <a:pt x="19428" y="48"/>
                    <a:pt x="19438" y="23"/>
                  </a:cubicBezTo>
                  <a:cubicBezTo>
                    <a:pt x="19451" y="33"/>
                    <a:pt x="19463" y="43"/>
                    <a:pt x="19476" y="54"/>
                  </a:cubicBezTo>
                  <a:cubicBezTo>
                    <a:pt x="19489" y="43"/>
                    <a:pt x="19501" y="33"/>
                    <a:pt x="19514" y="23"/>
                  </a:cubicBezTo>
                  <a:cubicBezTo>
                    <a:pt x="19524" y="30"/>
                    <a:pt x="19535" y="38"/>
                    <a:pt x="19545" y="46"/>
                  </a:cubicBezTo>
                  <a:cubicBezTo>
                    <a:pt x="19558" y="33"/>
                    <a:pt x="19570" y="20"/>
                    <a:pt x="19583" y="8"/>
                  </a:cubicBezTo>
                  <a:cubicBezTo>
                    <a:pt x="19593" y="20"/>
                    <a:pt x="19603" y="33"/>
                    <a:pt x="19613" y="46"/>
                  </a:cubicBezTo>
                  <a:cubicBezTo>
                    <a:pt x="19626" y="36"/>
                    <a:pt x="19638" y="26"/>
                    <a:pt x="19651" y="16"/>
                  </a:cubicBezTo>
                  <a:cubicBezTo>
                    <a:pt x="19661" y="16"/>
                    <a:pt x="19672" y="16"/>
                    <a:pt x="19682" y="16"/>
                  </a:cubicBezTo>
                  <a:cubicBezTo>
                    <a:pt x="19695" y="10"/>
                    <a:pt x="19707" y="5"/>
                    <a:pt x="19720" y="0"/>
                  </a:cubicBezTo>
                  <a:cubicBezTo>
                    <a:pt x="19730" y="7"/>
                    <a:pt x="19740" y="15"/>
                    <a:pt x="19750" y="23"/>
                  </a:cubicBezTo>
                  <a:cubicBezTo>
                    <a:pt x="19760" y="28"/>
                    <a:pt x="19771" y="33"/>
                    <a:pt x="19781" y="38"/>
                  </a:cubicBezTo>
                  <a:cubicBezTo>
                    <a:pt x="19794" y="48"/>
                    <a:pt x="19806" y="58"/>
                    <a:pt x="19819" y="69"/>
                  </a:cubicBezTo>
                  <a:cubicBezTo>
                    <a:pt x="19829" y="69"/>
                    <a:pt x="19839" y="69"/>
                    <a:pt x="19849" y="69"/>
                  </a:cubicBezTo>
                  <a:cubicBezTo>
                    <a:pt x="19859" y="69"/>
                    <a:pt x="19870" y="69"/>
                    <a:pt x="19880" y="69"/>
                  </a:cubicBezTo>
                </a:path>
              </a:pathLst>
            </a:custGeom>
            <a:ln w="34200" cap="rnd">
              <a:solidFill>
                <a:srgbClr val="912C80"/>
              </a:solidFill>
              <a:prstDash val="sysDash"/>
              <a:round/>
            </a:ln>
          </p:spPr>
        </p:sp>
        <p:sp>
          <p:nvSpPr>
            <p:cNvPr id="538" name="Freeform 158"/>
            <p:cNvSpPr/>
            <p:nvPr/>
          </p:nvSpPr>
          <p:spPr>
            <a:xfrm>
              <a:off x="1896936" y="3993226"/>
              <a:ext cx="403291" cy="327"/>
            </a:xfrm>
            <a:custGeom>
              <a:avLst/>
              <a:gdLst/>
              <a:ahLst/>
              <a:cxnLst/>
              <a:rect l="0" t="0" r="r" b="b"/>
              <a:pathLst>
                <a:path w="1235" h="1">
                  <a:moveTo>
                    <a:pt x="0" y="0"/>
                  </a:moveTo>
                  <a:cubicBezTo>
                    <a:pt x="411" y="0"/>
                    <a:pt x="822" y="0"/>
                    <a:pt x="1234" y="0"/>
                  </a:cubicBezTo>
                </a:path>
              </a:pathLst>
            </a:custGeom>
            <a:ln w="34200" cap="rnd">
              <a:solidFill>
                <a:srgbClr val="912C80"/>
              </a:solidFill>
              <a:prstDash val="sysDash"/>
              <a:round/>
            </a:ln>
          </p:spPr>
          <p:txBody>
            <a:bodyPr/>
            <a:lstStyle/>
            <a:p>
              <a:endParaRPr lang="en-US" dirty="0"/>
            </a:p>
          </p:txBody>
        </p:sp>
        <p:sp>
          <p:nvSpPr>
            <p:cNvPr id="186" name="TextBox 185"/>
            <p:cNvSpPr txBox="1"/>
            <p:nvPr/>
          </p:nvSpPr>
          <p:spPr>
            <a:xfrm>
              <a:off x="2280194" y="3798353"/>
              <a:ext cx="2287806" cy="369332"/>
            </a:xfrm>
            <a:prstGeom prst="rect">
              <a:avLst/>
            </a:prstGeom>
            <a:noFill/>
            <a:ln>
              <a:noFill/>
            </a:ln>
          </p:spPr>
          <p:txBody>
            <a:bodyPr wrap="none" rtlCol="0" anchor="ctr">
              <a:spAutoFit/>
            </a:bodyPr>
            <a:lstStyle>
              <a:defPPr>
                <a:defRPr lang="en-US"/>
              </a:defPPr>
              <a:lvl1pPr>
                <a:defRPr sz="1800">
                  <a:latin typeface="Times" charset="0"/>
                  <a:ea typeface="Times" charset="0"/>
                  <a:cs typeface="Times" charset="0"/>
                </a:defRPr>
              </a:lvl1pPr>
            </a:lstStyle>
            <a:p>
              <a:r>
                <a:rPr lang="en-US" dirty="0"/>
                <a:t>[</a:t>
              </a:r>
              <a:r>
                <a:rPr lang="en-US" dirty="0" err="1"/>
                <a:t>Chaurasia</a:t>
              </a:r>
              <a:r>
                <a:rPr lang="en-US" dirty="0"/>
                <a:t> et al. 2015]</a:t>
              </a:r>
            </a:p>
          </p:txBody>
        </p:sp>
        <p:sp>
          <p:nvSpPr>
            <p:cNvPr id="515" name="Freeform 135"/>
            <p:cNvSpPr/>
            <p:nvPr/>
          </p:nvSpPr>
          <p:spPr>
            <a:xfrm>
              <a:off x="1508667" y="2823765"/>
              <a:ext cx="6492164" cy="2816830"/>
            </a:xfrm>
            <a:custGeom>
              <a:avLst/>
              <a:gdLst/>
              <a:ahLst/>
              <a:cxnLst/>
              <a:rect l="0" t="0" r="r" b="b"/>
              <a:pathLst>
                <a:path w="19881" h="8626">
                  <a:moveTo>
                    <a:pt x="0" y="8625"/>
                  </a:moveTo>
                  <a:cubicBezTo>
                    <a:pt x="948" y="8566"/>
                    <a:pt x="1895" y="8508"/>
                    <a:pt x="2843" y="8449"/>
                  </a:cubicBezTo>
                  <a:cubicBezTo>
                    <a:pt x="3396" y="8348"/>
                    <a:pt x="3950" y="8246"/>
                    <a:pt x="4504" y="8144"/>
                  </a:cubicBezTo>
                  <a:cubicBezTo>
                    <a:pt x="4895" y="7982"/>
                    <a:pt x="5286" y="7820"/>
                    <a:pt x="5677" y="7657"/>
                  </a:cubicBezTo>
                  <a:cubicBezTo>
                    <a:pt x="5982" y="7579"/>
                    <a:pt x="6287" y="7500"/>
                    <a:pt x="6592" y="7421"/>
                  </a:cubicBezTo>
                  <a:cubicBezTo>
                    <a:pt x="6840" y="7309"/>
                    <a:pt x="7089" y="7197"/>
                    <a:pt x="7338" y="7085"/>
                  </a:cubicBezTo>
                  <a:cubicBezTo>
                    <a:pt x="7549" y="6936"/>
                    <a:pt x="7760" y="6786"/>
                    <a:pt x="7971" y="6636"/>
                  </a:cubicBezTo>
                  <a:cubicBezTo>
                    <a:pt x="8153" y="6585"/>
                    <a:pt x="8336" y="6534"/>
                    <a:pt x="8519" y="6483"/>
                  </a:cubicBezTo>
                  <a:cubicBezTo>
                    <a:pt x="8679" y="6392"/>
                    <a:pt x="8839" y="6301"/>
                    <a:pt x="8999" y="6209"/>
                  </a:cubicBezTo>
                  <a:cubicBezTo>
                    <a:pt x="9144" y="6062"/>
                    <a:pt x="9289" y="5915"/>
                    <a:pt x="9433" y="5767"/>
                  </a:cubicBezTo>
                  <a:cubicBezTo>
                    <a:pt x="9563" y="5582"/>
                    <a:pt x="9692" y="5397"/>
                    <a:pt x="9821" y="5211"/>
                  </a:cubicBezTo>
                  <a:cubicBezTo>
                    <a:pt x="9941" y="5206"/>
                    <a:pt x="10061" y="5201"/>
                    <a:pt x="10180" y="5196"/>
                  </a:cubicBezTo>
                  <a:cubicBezTo>
                    <a:pt x="10289" y="5084"/>
                    <a:pt x="10398" y="4972"/>
                    <a:pt x="10507" y="4860"/>
                  </a:cubicBezTo>
                  <a:cubicBezTo>
                    <a:pt x="10609" y="4680"/>
                    <a:pt x="10711" y="4500"/>
                    <a:pt x="10812" y="4319"/>
                  </a:cubicBezTo>
                  <a:cubicBezTo>
                    <a:pt x="10906" y="4355"/>
                    <a:pt x="11000" y="4391"/>
                    <a:pt x="11094" y="4426"/>
                  </a:cubicBezTo>
                  <a:cubicBezTo>
                    <a:pt x="11183" y="4345"/>
                    <a:pt x="11272" y="4264"/>
                    <a:pt x="11361" y="4182"/>
                  </a:cubicBezTo>
                  <a:cubicBezTo>
                    <a:pt x="11443" y="4106"/>
                    <a:pt x="11524" y="4030"/>
                    <a:pt x="11605" y="3953"/>
                  </a:cubicBezTo>
                  <a:cubicBezTo>
                    <a:pt x="11684" y="3814"/>
                    <a:pt x="11763" y="3674"/>
                    <a:pt x="11841" y="3534"/>
                  </a:cubicBezTo>
                  <a:cubicBezTo>
                    <a:pt x="11915" y="3560"/>
                    <a:pt x="11989" y="3586"/>
                    <a:pt x="12062" y="3611"/>
                  </a:cubicBezTo>
                  <a:cubicBezTo>
                    <a:pt x="12133" y="3538"/>
                    <a:pt x="12204" y="3464"/>
                    <a:pt x="12275" y="3390"/>
                  </a:cubicBezTo>
                  <a:cubicBezTo>
                    <a:pt x="12341" y="3276"/>
                    <a:pt x="12407" y="3162"/>
                    <a:pt x="12473" y="3048"/>
                  </a:cubicBezTo>
                  <a:cubicBezTo>
                    <a:pt x="12537" y="3078"/>
                    <a:pt x="12601" y="3108"/>
                    <a:pt x="12664" y="3139"/>
                  </a:cubicBezTo>
                  <a:cubicBezTo>
                    <a:pt x="12725" y="3085"/>
                    <a:pt x="12786" y="3032"/>
                    <a:pt x="12847" y="2979"/>
                  </a:cubicBezTo>
                  <a:cubicBezTo>
                    <a:pt x="12906" y="2943"/>
                    <a:pt x="12964" y="2907"/>
                    <a:pt x="13022" y="2872"/>
                  </a:cubicBezTo>
                  <a:cubicBezTo>
                    <a:pt x="13078" y="2775"/>
                    <a:pt x="13134" y="2679"/>
                    <a:pt x="13189" y="2583"/>
                  </a:cubicBezTo>
                  <a:cubicBezTo>
                    <a:pt x="13243" y="2600"/>
                    <a:pt x="13297" y="2618"/>
                    <a:pt x="13350" y="2636"/>
                  </a:cubicBezTo>
                  <a:cubicBezTo>
                    <a:pt x="13401" y="2605"/>
                    <a:pt x="13452" y="2575"/>
                    <a:pt x="13502" y="2545"/>
                  </a:cubicBezTo>
                  <a:cubicBezTo>
                    <a:pt x="13553" y="2453"/>
                    <a:pt x="13604" y="2361"/>
                    <a:pt x="13654" y="2270"/>
                  </a:cubicBezTo>
                  <a:cubicBezTo>
                    <a:pt x="13703" y="2331"/>
                    <a:pt x="13751" y="2392"/>
                    <a:pt x="13799" y="2453"/>
                  </a:cubicBezTo>
                  <a:cubicBezTo>
                    <a:pt x="13845" y="2435"/>
                    <a:pt x="13891" y="2417"/>
                    <a:pt x="13936" y="2400"/>
                  </a:cubicBezTo>
                  <a:cubicBezTo>
                    <a:pt x="13980" y="2362"/>
                    <a:pt x="14023" y="2324"/>
                    <a:pt x="14066" y="2286"/>
                  </a:cubicBezTo>
                  <a:cubicBezTo>
                    <a:pt x="14112" y="2222"/>
                    <a:pt x="14158" y="2158"/>
                    <a:pt x="14203" y="2095"/>
                  </a:cubicBezTo>
                  <a:cubicBezTo>
                    <a:pt x="14244" y="2125"/>
                    <a:pt x="14285" y="2156"/>
                    <a:pt x="14325" y="2187"/>
                  </a:cubicBezTo>
                  <a:cubicBezTo>
                    <a:pt x="14366" y="2159"/>
                    <a:pt x="14407" y="2131"/>
                    <a:pt x="14447" y="2103"/>
                  </a:cubicBezTo>
                  <a:cubicBezTo>
                    <a:pt x="14488" y="2047"/>
                    <a:pt x="14529" y="1991"/>
                    <a:pt x="14569" y="1935"/>
                  </a:cubicBezTo>
                  <a:cubicBezTo>
                    <a:pt x="14607" y="1968"/>
                    <a:pt x="14645" y="2001"/>
                    <a:pt x="14683" y="2034"/>
                  </a:cubicBezTo>
                  <a:cubicBezTo>
                    <a:pt x="14721" y="2026"/>
                    <a:pt x="14759" y="2018"/>
                    <a:pt x="14797" y="2011"/>
                  </a:cubicBezTo>
                  <a:cubicBezTo>
                    <a:pt x="14833" y="1993"/>
                    <a:pt x="14869" y="1975"/>
                    <a:pt x="14904" y="1958"/>
                  </a:cubicBezTo>
                  <a:cubicBezTo>
                    <a:pt x="14940" y="1912"/>
                    <a:pt x="14976" y="1866"/>
                    <a:pt x="15011" y="1821"/>
                  </a:cubicBezTo>
                  <a:cubicBezTo>
                    <a:pt x="15047" y="1828"/>
                    <a:pt x="15082" y="1836"/>
                    <a:pt x="15117" y="1844"/>
                  </a:cubicBezTo>
                  <a:cubicBezTo>
                    <a:pt x="15150" y="1826"/>
                    <a:pt x="15183" y="1808"/>
                    <a:pt x="15216" y="1790"/>
                  </a:cubicBezTo>
                  <a:cubicBezTo>
                    <a:pt x="15249" y="1754"/>
                    <a:pt x="15282" y="1719"/>
                    <a:pt x="15315" y="1684"/>
                  </a:cubicBezTo>
                  <a:cubicBezTo>
                    <a:pt x="15346" y="1841"/>
                    <a:pt x="15377" y="1998"/>
                    <a:pt x="15407" y="2156"/>
                  </a:cubicBezTo>
                  <a:cubicBezTo>
                    <a:pt x="15440" y="2143"/>
                    <a:pt x="15473" y="2130"/>
                    <a:pt x="15506" y="2118"/>
                  </a:cubicBezTo>
                  <a:cubicBezTo>
                    <a:pt x="15537" y="2102"/>
                    <a:pt x="15567" y="2087"/>
                    <a:pt x="15597" y="2072"/>
                  </a:cubicBezTo>
                  <a:cubicBezTo>
                    <a:pt x="15628" y="2021"/>
                    <a:pt x="15659" y="1970"/>
                    <a:pt x="15689" y="1920"/>
                  </a:cubicBezTo>
                  <a:cubicBezTo>
                    <a:pt x="15717" y="1948"/>
                    <a:pt x="15745" y="1976"/>
                    <a:pt x="15773" y="2004"/>
                  </a:cubicBezTo>
                  <a:cubicBezTo>
                    <a:pt x="15804" y="1986"/>
                    <a:pt x="15834" y="1968"/>
                    <a:pt x="15864" y="1950"/>
                  </a:cubicBezTo>
                  <a:cubicBezTo>
                    <a:pt x="15892" y="1904"/>
                    <a:pt x="15920" y="1858"/>
                    <a:pt x="15948" y="1813"/>
                  </a:cubicBezTo>
                  <a:cubicBezTo>
                    <a:pt x="15976" y="1841"/>
                    <a:pt x="16004" y="1869"/>
                    <a:pt x="16032" y="1897"/>
                  </a:cubicBezTo>
                  <a:cubicBezTo>
                    <a:pt x="16058" y="1887"/>
                    <a:pt x="16083" y="1877"/>
                    <a:pt x="16108" y="1867"/>
                  </a:cubicBezTo>
                  <a:cubicBezTo>
                    <a:pt x="16136" y="1851"/>
                    <a:pt x="16164" y="1836"/>
                    <a:pt x="16192" y="1821"/>
                  </a:cubicBezTo>
                  <a:cubicBezTo>
                    <a:pt x="16218" y="1785"/>
                    <a:pt x="16243" y="1749"/>
                    <a:pt x="16268" y="1714"/>
                  </a:cubicBezTo>
                  <a:cubicBezTo>
                    <a:pt x="16294" y="1737"/>
                    <a:pt x="16319" y="1760"/>
                    <a:pt x="16344" y="1783"/>
                  </a:cubicBezTo>
                  <a:cubicBezTo>
                    <a:pt x="16370" y="1775"/>
                    <a:pt x="16395" y="1767"/>
                    <a:pt x="16420" y="1760"/>
                  </a:cubicBezTo>
                  <a:cubicBezTo>
                    <a:pt x="16443" y="1714"/>
                    <a:pt x="16466" y="1668"/>
                    <a:pt x="16489" y="1623"/>
                  </a:cubicBezTo>
                  <a:cubicBezTo>
                    <a:pt x="16515" y="1686"/>
                    <a:pt x="16540" y="1749"/>
                    <a:pt x="16565" y="1813"/>
                  </a:cubicBezTo>
                  <a:cubicBezTo>
                    <a:pt x="16588" y="1805"/>
                    <a:pt x="16611" y="1797"/>
                    <a:pt x="16634" y="1790"/>
                  </a:cubicBezTo>
                  <a:cubicBezTo>
                    <a:pt x="16660" y="1772"/>
                    <a:pt x="16685" y="1754"/>
                    <a:pt x="16710" y="1737"/>
                  </a:cubicBezTo>
                  <a:cubicBezTo>
                    <a:pt x="16733" y="1714"/>
                    <a:pt x="16756" y="1691"/>
                    <a:pt x="16778" y="1668"/>
                  </a:cubicBezTo>
                  <a:cubicBezTo>
                    <a:pt x="16799" y="1681"/>
                    <a:pt x="16819" y="1694"/>
                    <a:pt x="16839" y="1707"/>
                  </a:cubicBezTo>
                  <a:cubicBezTo>
                    <a:pt x="16862" y="1699"/>
                    <a:pt x="16885" y="1691"/>
                    <a:pt x="16908" y="1684"/>
                  </a:cubicBezTo>
                  <a:cubicBezTo>
                    <a:pt x="16931" y="1651"/>
                    <a:pt x="16954" y="1618"/>
                    <a:pt x="16977" y="1585"/>
                  </a:cubicBezTo>
                  <a:cubicBezTo>
                    <a:pt x="16997" y="1605"/>
                    <a:pt x="17018" y="1625"/>
                    <a:pt x="17038" y="1646"/>
                  </a:cubicBezTo>
                  <a:cubicBezTo>
                    <a:pt x="17061" y="1635"/>
                    <a:pt x="17083" y="1625"/>
                    <a:pt x="17106" y="1615"/>
                  </a:cubicBezTo>
                  <a:cubicBezTo>
                    <a:pt x="17126" y="1607"/>
                    <a:pt x="17147" y="1599"/>
                    <a:pt x="17167" y="1592"/>
                  </a:cubicBezTo>
                  <a:cubicBezTo>
                    <a:pt x="17187" y="1561"/>
                    <a:pt x="17208" y="1531"/>
                    <a:pt x="17228" y="1501"/>
                  </a:cubicBezTo>
                  <a:cubicBezTo>
                    <a:pt x="17248" y="1518"/>
                    <a:pt x="17269" y="1536"/>
                    <a:pt x="17289" y="1554"/>
                  </a:cubicBezTo>
                  <a:cubicBezTo>
                    <a:pt x="17309" y="1546"/>
                    <a:pt x="17330" y="1538"/>
                    <a:pt x="17350" y="1531"/>
                  </a:cubicBezTo>
                  <a:cubicBezTo>
                    <a:pt x="17368" y="1513"/>
                    <a:pt x="17385" y="1495"/>
                    <a:pt x="17403" y="1478"/>
                  </a:cubicBezTo>
                  <a:cubicBezTo>
                    <a:pt x="17423" y="1488"/>
                    <a:pt x="17444" y="1498"/>
                    <a:pt x="17464" y="1508"/>
                  </a:cubicBezTo>
                  <a:cubicBezTo>
                    <a:pt x="17484" y="1510"/>
                    <a:pt x="17505" y="1513"/>
                    <a:pt x="17525" y="1516"/>
                  </a:cubicBezTo>
                  <a:cubicBezTo>
                    <a:pt x="17543" y="1503"/>
                    <a:pt x="17561" y="1490"/>
                    <a:pt x="17579" y="1478"/>
                  </a:cubicBezTo>
                  <a:cubicBezTo>
                    <a:pt x="17597" y="1455"/>
                    <a:pt x="17614" y="1432"/>
                    <a:pt x="17632" y="1409"/>
                  </a:cubicBezTo>
                  <a:cubicBezTo>
                    <a:pt x="17652" y="1419"/>
                    <a:pt x="17673" y="1429"/>
                    <a:pt x="17693" y="1440"/>
                  </a:cubicBezTo>
                  <a:cubicBezTo>
                    <a:pt x="17711" y="1429"/>
                    <a:pt x="17728" y="1419"/>
                    <a:pt x="17746" y="1409"/>
                  </a:cubicBezTo>
                  <a:cubicBezTo>
                    <a:pt x="17764" y="1396"/>
                    <a:pt x="17782" y="1383"/>
                    <a:pt x="17800" y="1371"/>
                  </a:cubicBezTo>
                  <a:cubicBezTo>
                    <a:pt x="17818" y="1383"/>
                    <a:pt x="17835" y="1396"/>
                    <a:pt x="17853" y="1409"/>
                  </a:cubicBezTo>
                  <a:cubicBezTo>
                    <a:pt x="17871" y="1401"/>
                    <a:pt x="17888" y="1394"/>
                    <a:pt x="17906" y="1387"/>
                  </a:cubicBezTo>
                  <a:cubicBezTo>
                    <a:pt x="17921" y="1379"/>
                    <a:pt x="17937" y="1371"/>
                    <a:pt x="17952" y="1364"/>
                  </a:cubicBezTo>
                  <a:cubicBezTo>
                    <a:pt x="17970" y="1348"/>
                    <a:pt x="17987" y="1333"/>
                    <a:pt x="18005" y="1318"/>
                  </a:cubicBezTo>
                  <a:cubicBezTo>
                    <a:pt x="18023" y="1330"/>
                    <a:pt x="18041" y="1343"/>
                    <a:pt x="18059" y="1356"/>
                  </a:cubicBezTo>
                  <a:cubicBezTo>
                    <a:pt x="18074" y="1343"/>
                    <a:pt x="18089" y="1330"/>
                    <a:pt x="18104" y="1318"/>
                  </a:cubicBezTo>
                  <a:cubicBezTo>
                    <a:pt x="18122" y="1305"/>
                    <a:pt x="18140" y="1292"/>
                    <a:pt x="18158" y="1280"/>
                  </a:cubicBezTo>
                  <a:cubicBezTo>
                    <a:pt x="18173" y="1381"/>
                    <a:pt x="18188" y="1483"/>
                    <a:pt x="18203" y="1585"/>
                  </a:cubicBezTo>
                  <a:cubicBezTo>
                    <a:pt x="18218" y="1590"/>
                    <a:pt x="18234" y="1595"/>
                    <a:pt x="18249" y="1600"/>
                  </a:cubicBezTo>
                  <a:cubicBezTo>
                    <a:pt x="18264" y="1600"/>
                    <a:pt x="18280" y="1600"/>
                    <a:pt x="18295" y="1600"/>
                  </a:cubicBezTo>
                  <a:cubicBezTo>
                    <a:pt x="18313" y="1584"/>
                    <a:pt x="18330" y="1569"/>
                    <a:pt x="18348" y="1554"/>
                  </a:cubicBezTo>
                  <a:cubicBezTo>
                    <a:pt x="18363" y="1577"/>
                    <a:pt x="18379" y="1600"/>
                    <a:pt x="18394" y="1623"/>
                  </a:cubicBezTo>
                  <a:cubicBezTo>
                    <a:pt x="18409" y="1612"/>
                    <a:pt x="18425" y="1602"/>
                    <a:pt x="18440" y="1592"/>
                  </a:cubicBezTo>
                  <a:cubicBezTo>
                    <a:pt x="18455" y="1577"/>
                    <a:pt x="18470" y="1562"/>
                    <a:pt x="18485" y="1547"/>
                  </a:cubicBezTo>
                  <a:cubicBezTo>
                    <a:pt x="18498" y="1496"/>
                    <a:pt x="18510" y="1445"/>
                    <a:pt x="18523" y="1394"/>
                  </a:cubicBezTo>
                  <a:cubicBezTo>
                    <a:pt x="18538" y="1300"/>
                    <a:pt x="18554" y="1206"/>
                    <a:pt x="18569" y="1112"/>
                  </a:cubicBezTo>
                  <a:cubicBezTo>
                    <a:pt x="18584" y="1041"/>
                    <a:pt x="18600" y="970"/>
                    <a:pt x="18615" y="899"/>
                  </a:cubicBezTo>
                  <a:cubicBezTo>
                    <a:pt x="18630" y="830"/>
                    <a:pt x="18646" y="761"/>
                    <a:pt x="18661" y="693"/>
                  </a:cubicBezTo>
                  <a:cubicBezTo>
                    <a:pt x="18674" y="698"/>
                    <a:pt x="18686" y="703"/>
                    <a:pt x="18699" y="708"/>
                  </a:cubicBezTo>
                  <a:cubicBezTo>
                    <a:pt x="18714" y="700"/>
                    <a:pt x="18729" y="692"/>
                    <a:pt x="18744" y="685"/>
                  </a:cubicBezTo>
                  <a:cubicBezTo>
                    <a:pt x="18757" y="670"/>
                    <a:pt x="18770" y="655"/>
                    <a:pt x="18783" y="640"/>
                  </a:cubicBezTo>
                  <a:cubicBezTo>
                    <a:pt x="18798" y="510"/>
                    <a:pt x="18813" y="380"/>
                    <a:pt x="18828" y="251"/>
                  </a:cubicBezTo>
                  <a:cubicBezTo>
                    <a:pt x="18841" y="241"/>
                    <a:pt x="18853" y="231"/>
                    <a:pt x="18866" y="221"/>
                  </a:cubicBezTo>
                  <a:cubicBezTo>
                    <a:pt x="18881" y="218"/>
                    <a:pt x="18897" y="215"/>
                    <a:pt x="18912" y="213"/>
                  </a:cubicBezTo>
                  <a:cubicBezTo>
                    <a:pt x="18925" y="195"/>
                    <a:pt x="18937" y="177"/>
                    <a:pt x="18950" y="160"/>
                  </a:cubicBezTo>
                  <a:cubicBezTo>
                    <a:pt x="18963" y="167"/>
                    <a:pt x="18975" y="175"/>
                    <a:pt x="18988" y="183"/>
                  </a:cubicBezTo>
                  <a:cubicBezTo>
                    <a:pt x="19001" y="177"/>
                    <a:pt x="19013" y="172"/>
                    <a:pt x="19026" y="167"/>
                  </a:cubicBezTo>
                  <a:cubicBezTo>
                    <a:pt x="19039" y="146"/>
                    <a:pt x="19051" y="126"/>
                    <a:pt x="19064" y="106"/>
                  </a:cubicBezTo>
                  <a:cubicBezTo>
                    <a:pt x="19079" y="118"/>
                    <a:pt x="19095" y="131"/>
                    <a:pt x="19110" y="144"/>
                  </a:cubicBezTo>
                  <a:cubicBezTo>
                    <a:pt x="19123" y="146"/>
                    <a:pt x="19135" y="149"/>
                    <a:pt x="19148" y="152"/>
                  </a:cubicBezTo>
                  <a:cubicBezTo>
                    <a:pt x="19161" y="139"/>
                    <a:pt x="19173" y="126"/>
                    <a:pt x="19186" y="114"/>
                  </a:cubicBezTo>
                  <a:cubicBezTo>
                    <a:pt x="19199" y="98"/>
                    <a:pt x="19212" y="83"/>
                    <a:pt x="19225" y="68"/>
                  </a:cubicBezTo>
                  <a:cubicBezTo>
                    <a:pt x="19238" y="80"/>
                    <a:pt x="19250" y="93"/>
                    <a:pt x="19263" y="106"/>
                  </a:cubicBezTo>
                  <a:cubicBezTo>
                    <a:pt x="19273" y="98"/>
                    <a:pt x="19283" y="91"/>
                    <a:pt x="19293" y="84"/>
                  </a:cubicBezTo>
                  <a:cubicBezTo>
                    <a:pt x="19306" y="73"/>
                    <a:pt x="19318" y="63"/>
                    <a:pt x="19331" y="53"/>
                  </a:cubicBezTo>
                  <a:cubicBezTo>
                    <a:pt x="19344" y="78"/>
                    <a:pt x="19356" y="103"/>
                    <a:pt x="19369" y="129"/>
                  </a:cubicBezTo>
                  <a:cubicBezTo>
                    <a:pt x="19382" y="124"/>
                    <a:pt x="19394" y="119"/>
                    <a:pt x="19407" y="114"/>
                  </a:cubicBezTo>
                  <a:cubicBezTo>
                    <a:pt x="19417" y="111"/>
                    <a:pt x="19428" y="108"/>
                    <a:pt x="19438" y="106"/>
                  </a:cubicBezTo>
                  <a:cubicBezTo>
                    <a:pt x="19451" y="88"/>
                    <a:pt x="19463" y="70"/>
                    <a:pt x="19476" y="53"/>
                  </a:cubicBezTo>
                  <a:cubicBezTo>
                    <a:pt x="19489" y="65"/>
                    <a:pt x="19501" y="78"/>
                    <a:pt x="19514" y="91"/>
                  </a:cubicBezTo>
                  <a:cubicBezTo>
                    <a:pt x="19524" y="96"/>
                    <a:pt x="19535" y="101"/>
                    <a:pt x="19545" y="106"/>
                  </a:cubicBezTo>
                  <a:cubicBezTo>
                    <a:pt x="19558" y="83"/>
                    <a:pt x="19570" y="60"/>
                    <a:pt x="19583" y="38"/>
                  </a:cubicBezTo>
                  <a:cubicBezTo>
                    <a:pt x="19593" y="53"/>
                    <a:pt x="19603" y="68"/>
                    <a:pt x="19613" y="84"/>
                  </a:cubicBezTo>
                  <a:cubicBezTo>
                    <a:pt x="19626" y="81"/>
                    <a:pt x="19638" y="78"/>
                    <a:pt x="19651" y="76"/>
                  </a:cubicBezTo>
                  <a:cubicBezTo>
                    <a:pt x="19661" y="68"/>
                    <a:pt x="19672" y="60"/>
                    <a:pt x="19682" y="53"/>
                  </a:cubicBezTo>
                  <a:cubicBezTo>
                    <a:pt x="19695" y="43"/>
                    <a:pt x="19707" y="33"/>
                    <a:pt x="19720" y="23"/>
                  </a:cubicBezTo>
                  <a:cubicBezTo>
                    <a:pt x="19730" y="30"/>
                    <a:pt x="19740" y="37"/>
                    <a:pt x="19750" y="45"/>
                  </a:cubicBezTo>
                  <a:cubicBezTo>
                    <a:pt x="19760" y="37"/>
                    <a:pt x="19771" y="30"/>
                    <a:pt x="19781" y="23"/>
                  </a:cubicBezTo>
                  <a:cubicBezTo>
                    <a:pt x="19794" y="15"/>
                    <a:pt x="19806" y="7"/>
                    <a:pt x="19819" y="0"/>
                  </a:cubicBezTo>
                  <a:cubicBezTo>
                    <a:pt x="19829" y="55"/>
                    <a:pt x="19839" y="111"/>
                    <a:pt x="19849" y="167"/>
                  </a:cubicBezTo>
                  <a:cubicBezTo>
                    <a:pt x="19859" y="174"/>
                    <a:pt x="19870" y="182"/>
                    <a:pt x="19880" y="190"/>
                  </a:cubicBezTo>
                </a:path>
              </a:pathLst>
            </a:custGeom>
            <a:ln w="34200">
              <a:solidFill>
                <a:srgbClr val="912C80"/>
              </a:solidFill>
              <a:prstDash val="solid"/>
              <a:round/>
            </a:ln>
          </p:spPr>
        </p:sp>
        <p:sp>
          <p:nvSpPr>
            <p:cNvPr id="534" name="Freeform 154"/>
            <p:cNvSpPr/>
            <p:nvPr/>
          </p:nvSpPr>
          <p:spPr>
            <a:xfrm>
              <a:off x="1896936" y="3639897"/>
              <a:ext cx="403291" cy="327"/>
            </a:xfrm>
            <a:custGeom>
              <a:avLst/>
              <a:gdLst/>
              <a:ahLst/>
              <a:cxnLst/>
              <a:rect l="0" t="0" r="r" b="b"/>
              <a:pathLst>
                <a:path w="1235" h="1">
                  <a:moveTo>
                    <a:pt x="0" y="0"/>
                  </a:moveTo>
                  <a:cubicBezTo>
                    <a:pt x="411" y="0"/>
                    <a:pt x="822" y="0"/>
                    <a:pt x="1234" y="0"/>
                  </a:cubicBezTo>
                </a:path>
              </a:pathLst>
            </a:custGeom>
            <a:ln w="34200" cap="rnd">
              <a:solidFill>
                <a:srgbClr val="912C80"/>
              </a:solidFill>
              <a:prstDash val="solid"/>
              <a:round/>
            </a:ln>
          </p:spPr>
        </p:sp>
        <p:sp>
          <p:nvSpPr>
            <p:cNvPr id="187" name="TextBox 186"/>
            <p:cNvSpPr txBox="1"/>
            <p:nvPr/>
          </p:nvSpPr>
          <p:spPr>
            <a:xfrm>
              <a:off x="2286403" y="3445433"/>
              <a:ext cx="1958870" cy="369332"/>
            </a:xfrm>
            <a:prstGeom prst="rect">
              <a:avLst/>
            </a:prstGeom>
            <a:noFill/>
            <a:ln>
              <a:noFill/>
            </a:ln>
          </p:spPr>
          <p:txBody>
            <a:bodyPr wrap="none" rtlCol="0" anchor="ctr">
              <a:spAutoFit/>
            </a:bodyPr>
            <a:lstStyle>
              <a:defPPr>
                <a:defRPr lang="en-US"/>
              </a:defPPr>
              <a:lvl1pPr>
                <a:defRPr sz="1800">
                  <a:latin typeface="Times" charset="0"/>
                  <a:ea typeface="Times" charset="0"/>
                  <a:cs typeface="Times" charset="0"/>
                </a:defRPr>
              </a:lvl1pPr>
            </a:lstStyle>
            <a:p>
              <a:r>
                <a:rPr lang="en-US" dirty="0"/>
                <a:t>[Nehab et al. 2011]</a:t>
              </a:r>
            </a:p>
          </p:txBody>
        </p:sp>
      </p:grpSp>
      <p:sp>
        <p:nvSpPr>
          <p:cNvPr id="513" name="Freeform 133"/>
          <p:cNvSpPr/>
          <p:nvPr/>
        </p:nvSpPr>
        <p:spPr>
          <a:xfrm>
            <a:off x="1508667" y="2679429"/>
            <a:ext cx="6492164" cy="2955941"/>
          </a:xfrm>
          <a:custGeom>
            <a:avLst/>
            <a:gdLst/>
            <a:ahLst/>
            <a:cxnLst/>
            <a:rect l="0" t="0" r="r" b="b"/>
            <a:pathLst>
              <a:path w="19881" h="9052">
                <a:moveTo>
                  <a:pt x="0" y="9051"/>
                </a:moveTo>
                <a:cubicBezTo>
                  <a:pt x="948" y="8957"/>
                  <a:pt x="1895" y="8863"/>
                  <a:pt x="2843" y="8769"/>
                </a:cubicBezTo>
                <a:cubicBezTo>
                  <a:pt x="3396" y="8617"/>
                  <a:pt x="3950" y="8465"/>
                  <a:pt x="4504" y="8312"/>
                </a:cubicBezTo>
                <a:cubicBezTo>
                  <a:pt x="4895" y="8117"/>
                  <a:pt x="5286" y="7921"/>
                  <a:pt x="5677" y="7725"/>
                </a:cubicBezTo>
                <a:cubicBezTo>
                  <a:pt x="5982" y="7581"/>
                  <a:pt x="6287" y="7436"/>
                  <a:pt x="6592" y="7291"/>
                </a:cubicBezTo>
                <a:cubicBezTo>
                  <a:pt x="6840" y="7088"/>
                  <a:pt x="7089" y="6885"/>
                  <a:pt x="7338" y="6681"/>
                </a:cubicBezTo>
                <a:cubicBezTo>
                  <a:pt x="7549" y="6603"/>
                  <a:pt x="7760" y="6524"/>
                  <a:pt x="7971" y="6445"/>
                </a:cubicBezTo>
                <a:cubicBezTo>
                  <a:pt x="8153" y="6331"/>
                  <a:pt x="8336" y="6217"/>
                  <a:pt x="8519" y="6102"/>
                </a:cubicBezTo>
                <a:cubicBezTo>
                  <a:pt x="8679" y="6087"/>
                  <a:pt x="8839" y="6072"/>
                  <a:pt x="8999" y="6057"/>
                </a:cubicBezTo>
                <a:cubicBezTo>
                  <a:pt x="9144" y="5907"/>
                  <a:pt x="9289" y="5757"/>
                  <a:pt x="9433" y="5607"/>
                </a:cubicBezTo>
                <a:cubicBezTo>
                  <a:pt x="9563" y="5442"/>
                  <a:pt x="9692" y="5277"/>
                  <a:pt x="9821" y="5112"/>
                </a:cubicBezTo>
                <a:cubicBezTo>
                  <a:pt x="9941" y="4815"/>
                  <a:pt x="10061" y="4518"/>
                  <a:pt x="10180" y="4220"/>
                </a:cubicBezTo>
                <a:cubicBezTo>
                  <a:pt x="10289" y="4167"/>
                  <a:pt x="10398" y="4114"/>
                  <a:pt x="10507" y="4060"/>
                </a:cubicBezTo>
                <a:cubicBezTo>
                  <a:pt x="10609" y="3949"/>
                  <a:pt x="10711" y="3837"/>
                  <a:pt x="10812" y="3726"/>
                </a:cubicBezTo>
                <a:cubicBezTo>
                  <a:pt x="10906" y="3591"/>
                  <a:pt x="11000" y="3456"/>
                  <a:pt x="11094" y="3322"/>
                </a:cubicBezTo>
                <a:cubicBezTo>
                  <a:pt x="11183" y="3223"/>
                  <a:pt x="11272" y="3124"/>
                  <a:pt x="11361" y="3025"/>
                </a:cubicBezTo>
                <a:cubicBezTo>
                  <a:pt x="11443" y="3009"/>
                  <a:pt x="11524" y="2994"/>
                  <a:pt x="11605" y="2979"/>
                </a:cubicBezTo>
                <a:cubicBezTo>
                  <a:pt x="11684" y="2885"/>
                  <a:pt x="11763" y="2791"/>
                  <a:pt x="11841" y="2697"/>
                </a:cubicBezTo>
                <a:cubicBezTo>
                  <a:pt x="11915" y="2600"/>
                  <a:pt x="11989" y="2504"/>
                  <a:pt x="12062" y="2408"/>
                </a:cubicBezTo>
                <a:cubicBezTo>
                  <a:pt x="12133" y="2326"/>
                  <a:pt x="12204" y="2245"/>
                  <a:pt x="12275" y="2164"/>
                </a:cubicBezTo>
                <a:cubicBezTo>
                  <a:pt x="12341" y="2153"/>
                  <a:pt x="12407" y="2143"/>
                  <a:pt x="12473" y="2133"/>
                </a:cubicBezTo>
                <a:cubicBezTo>
                  <a:pt x="12537" y="2064"/>
                  <a:pt x="12601" y="1996"/>
                  <a:pt x="12664" y="1928"/>
                </a:cubicBezTo>
                <a:cubicBezTo>
                  <a:pt x="12725" y="1864"/>
                  <a:pt x="12786" y="1800"/>
                  <a:pt x="12847" y="1737"/>
                </a:cubicBezTo>
                <a:cubicBezTo>
                  <a:pt x="12906" y="1666"/>
                  <a:pt x="12964" y="1595"/>
                  <a:pt x="13022" y="1524"/>
                </a:cubicBezTo>
                <a:cubicBezTo>
                  <a:pt x="13078" y="1508"/>
                  <a:pt x="13134" y="1493"/>
                  <a:pt x="13189" y="1478"/>
                </a:cubicBezTo>
                <a:cubicBezTo>
                  <a:pt x="13243" y="1422"/>
                  <a:pt x="13297" y="1366"/>
                  <a:pt x="13350" y="1310"/>
                </a:cubicBezTo>
                <a:cubicBezTo>
                  <a:pt x="13401" y="1259"/>
                  <a:pt x="13452" y="1208"/>
                  <a:pt x="13502" y="1158"/>
                </a:cubicBezTo>
                <a:cubicBezTo>
                  <a:pt x="13553" y="1114"/>
                  <a:pt x="13604" y="1071"/>
                  <a:pt x="13654" y="1028"/>
                </a:cubicBezTo>
                <a:cubicBezTo>
                  <a:pt x="13703" y="1038"/>
                  <a:pt x="13751" y="1048"/>
                  <a:pt x="13799" y="1059"/>
                </a:cubicBezTo>
                <a:cubicBezTo>
                  <a:pt x="13845" y="1031"/>
                  <a:pt x="13891" y="1003"/>
                  <a:pt x="13936" y="975"/>
                </a:cubicBezTo>
                <a:cubicBezTo>
                  <a:pt x="13980" y="937"/>
                  <a:pt x="14023" y="899"/>
                  <a:pt x="14066" y="861"/>
                </a:cubicBezTo>
                <a:cubicBezTo>
                  <a:pt x="14112" y="828"/>
                  <a:pt x="14158" y="795"/>
                  <a:pt x="14203" y="762"/>
                </a:cubicBezTo>
                <a:cubicBezTo>
                  <a:pt x="14244" y="769"/>
                  <a:pt x="14285" y="777"/>
                  <a:pt x="14325" y="785"/>
                </a:cubicBezTo>
                <a:cubicBezTo>
                  <a:pt x="14366" y="754"/>
                  <a:pt x="14407" y="723"/>
                  <a:pt x="14447" y="693"/>
                </a:cubicBezTo>
                <a:cubicBezTo>
                  <a:pt x="14488" y="665"/>
                  <a:pt x="14529" y="637"/>
                  <a:pt x="14569" y="609"/>
                </a:cubicBezTo>
                <a:cubicBezTo>
                  <a:pt x="14607" y="599"/>
                  <a:pt x="14645" y="589"/>
                  <a:pt x="14683" y="579"/>
                </a:cubicBezTo>
                <a:cubicBezTo>
                  <a:pt x="14721" y="594"/>
                  <a:pt x="14759" y="609"/>
                  <a:pt x="14797" y="625"/>
                </a:cubicBezTo>
                <a:cubicBezTo>
                  <a:pt x="14833" y="607"/>
                  <a:pt x="14869" y="589"/>
                  <a:pt x="14904" y="571"/>
                </a:cubicBezTo>
                <a:cubicBezTo>
                  <a:pt x="14940" y="548"/>
                  <a:pt x="14976" y="525"/>
                  <a:pt x="15011" y="503"/>
                </a:cubicBezTo>
                <a:cubicBezTo>
                  <a:pt x="15047" y="503"/>
                  <a:pt x="15082" y="503"/>
                  <a:pt x="15117" y="503"/>
                </a:cubicBezTo>
                <a:cubicBezTo>
                  <a:pt x="15150" y="503"/>
                  <a:pt x="15183" y="503"/>
                  <a:pt x="15216" y="503"/>
                </a:cubicBezTo>
                <a:cubicBezTo>
                  <a:pt x="15249" y="487"/>
                  <a:pt x="15282" y="472"/>
                  <a:pt x="15315" y="457"/>
                </a:cubicBezTo>
                <a:cubicBezTo>
                  <a:pt x="15346" y="452"/>
                  <a:pt x="15377" y="447"/>
                  <a:pt x="15407" y="442"/>
                </a:cubicBezTo>
                <a:cubicBezTo>
                  <a:pt x="15440" y="419"/>
                  <a:pt x="15473" y="396"/>
                  <a:pt x="15506" y="373"/>
                </a:cubicBezTo>
                <a:cubicBezTo>
                  <a:pt x="15537" y="383"/>
                  <a:pt x="15567" y="393"/>
                  <a:pt x="15597" y="404"/>
                </a:cubicBezTo>
                <a:cubicBezTo>
                  <a:pt x="15628" y="391"/>
                  <a:pt x="15659" y="378"/>
                  <a:pt x="15689" y="365"/>
                </a:cubicBezTo>
                <a:cubicBezTo>
                  <a:pt x="15717" y="337"/>
                  <a:pt x="15745" y="309"/>
                  <a:pt x="15773" y="282"/>
                </a:cubicBezTo>
                <a:cubicBezTo>
                  <a:pt x="15804" y="276"/>
                  <a:pt x="15834" y="271"/>
                  <a:pt x="15864" y="266"/>
                </a:cubicBezTo>
                <a:cubicBezTo>
                  <a:pt x="15892" y="271"/>
                  <a:pt x="15920" y="276"/>
                  <a:pt x="15948" y="282"/>
                </a:cubicBezTo>
                <a:cubicBezTo>
                  <a:pt x="15976" y="282"/>
                  <a:pt x="16004" y="282"/>
                  <a:pt x="16032" y="282"/>
                </a:cubicBezTo>
                <a:cubicBezTo>
                  <a:pt x="16058" y="274"/>
                  <a:pt x="16083" y="266"/>
                  <a:pt x="16108" y="259"/>
                </a:cubicBezTo>
                <a:cubicBezTo>
                  <a:pt x="16136" y="236"/>
                  <a:pt x="16164" y="213"/>
                  <a:pt x="16192" y="190"/>
                </a:cubicBezTo>
                <a:cubicBezTo>
                  <a:pt x="16218" y="197"/>
                  <a:pt x="16243" y="205"/>
                  <a:pt x="16268" y="213"/>
                </a:cubicBezTo>
                <a:cubicBezTo>
                  <a:pt x="16294" y="210"/>
                  <a:pt x="16319" y="207"/>
                  <a:pt x="16344" y="205"/>
                </a:cubicBezTo>
                <a:cubicBezTo>
                  <a:pt x="16370" y="192"/>
                  <a:pt x="16395" y="179"/>
                  <a:pt x="16420" y="167"/>
                </a:cubicBezTo>
                <a:cubicBezTo>
                  <a:pt x="16443" y="152"/>
                  <a:pt x="16466" y="137"/>
                  <a:pt x="16489" y="122"/>
                </a:cubicBezTo>
                <a:cubicBezTo>
                  <a:pt x="16515" y="304"/>
                  <a:pt x="16540" y="487"/>
                  <a:pt x="16565" y="670"/>
                </a:cubicBezTo>
                <a:cubicBezTo>
                  <a:pt x="16588" y="660"/>
                  <a:pt x="16611" y="650"/>
                  <a:pt x="16634" y="640"/>
                </a:cubicBezTo>
                <a:cubicBezTo>
                  <a:pt x="16660" y="622"/>
                  <a:pt x="16685" y="604"/>
                  <a:pt x="16710" y="586"/>
                </a:cubicBezTo>
                <a:cubicBezTo>
                  <a:pt x="16733" y="573"/>
                  <a:pt x="16756" y="560"/>
                  <a:pt x="16778" y="548"/>
                </a:cubicBezTo>
                <a:cubicBezTo>
                  <a:pt x="16799" y="548"/>
                  <a:pt x="16819" y="548"/>
                  <a:pt x="16839" y="548"/>
                </a:cubicBezTo>
                <a:cubicBezTo>
                  <a:pt x="16862" y="530"/>
                  <a:pt x="16885" y="512"/>
                  <a:pt x="16908" y="495"/>
                </a:cubicBezTo>
                <a:cubicBezTo>
                  <a:pt x="16931" y="482"/>
                  <a:pt x="16954" y="469"/>
                  <a:pt x="16977" y="457"/>
                </a:cubicBezTo>
                <a:cubicBezTo>
                  <a:pt x="16997" y="452"/>
                  <a:pt x="17018" y="447"/>
                  <a:pt x="17038" y="442"/>
                </a:cubicBezTo>
                <a:cubicBezTo>
                  <a:pt x="17061" y="447"/>
                  <a:pt x="17083" y="452"/>
                  <a:pt x="17106" y="457"/>
                </a:cubicBezTo>
                <a:cubicBezTo>
                  <a:pt x="17126" y="449"/>
                  <a:pt x="17147" y="441"/>
                  <a:pt x="17167" y="434"/>
                </a:cubicBezTo>
                <a:cubicBezTo>
                  <a:pt x="17187" y="426"/>
                  <a:pt x="17208" y="418"/>
                  <a:pt x="17228" y="411"/>
                </a:cubicBezTo>
                <a:cubicBezTo>
                  <a:pt x="17248" y="388"/>
                  <a:pt x="17269" y="365"/>
                  <a:pt x="17289" y="343"/>
                </a:cubicBezTo>
                <a:cubicBezTo>
                  <a:pt x="17309" y="355"/>
                  <a:pt x="17330" y="368"/>
                  <a:pt x="17350" y="381"/>
                </a:cubicBezTo>
                <a:cubicBezTo>
                  <a:pt x="17368" y="373"/>
                  <a:pt x="17385" y="365"/>
                  <a:pt x="17403" y="358"/>
                </a:cubicBezTo>
                <a:cubicBezTo>
                  <a:pt x="17423" y="347"/>
                  <a:pt x="17444" y="337"/>
                  <a:pt x="17464" y="327"/>
                </a:cubicBezTo>
                <a:cubicBezTo>
                  <a:pt x="17484" y="319"/>
                  <a:pt x="17505" y="312"/>
                  <a:pt x="17525" y="305"/>
                </a:cubicBezTo>
                <a:cubicBezTo>
                  <a:pt x="17543" y="310"/>
                  <a:pt x="17561" y="315"/>
                  <a:pt x="17579" y="320"/>
                </a:cubicBezTo>
                <a:cubicBezTo>
                  <a:pt x="17597" y="309"/>
                  <a:pt x="17614" y="299"/>
                  <a:pt x="17632" y="289"/>
                </a:cubicBezTo>
                <a:cubicBezTo>
                  <a:pt x="17652" y="281"/>
                  <a:pt x="17673" y="273"/>
                  <a:pt x="17693" y="266"/>
                </a:cubicBezTo>
                <a:cubicBezTo>
                  <a:pt x="17711" y="261"/>
                  <a:pt x="17728" y="256"/>
                  <a:pt x="17746" y="251"/>
                </a:cubicBezTo>
                <a:cubicBezTo>
                  <a:pt x="17764" y="263"/>
                  <a:pt x="17782" y="276"/>
                  <a:pt x="17800" y="289"/>
                </a:cubicBezTo>
                <a:cubicBezTo>
                  <a:pt x="17818" y="286"/>
                  <a:pt x="17835" y="284"/>
                  <a:pt x="17853" y="282"/>
                </a:cubicBezTo>
                <a:cubicBezTo>
                  <a:pt x="17871" y="271"/>
                  <a:pt x="17888" y="261"/>
                  <a:pt x="17906" y="251"/>
                </a:cubicBezTo>
                <a:cubicBezTo>
                  <a:pt x="17921" y="248"/>
                  <a:pt x="17937" y="246"/>
                  <a:pt x="17952" y="244"/>
                </a:cubicBezTo>
                <a:cubicBezTo>
                  <a:pt x="17970" y="246"/>
                  <a:pt x="17987" y="248"/>
                  <a:pt x="18005" y="251"/>
                </a:cubicBezTo>
                <a:cubicBezTo>
                  <a:pt x="18023" y="251"/>
                  <a:pt x="18041" y="251"/>
                  <a:pt x="18059" y="251"/>
                </a:cubicBezTo>
                <a:cubicBezTo>
                  <a:pt x="18074" y="235"/>
                  <a:pt x="18089" y="220"/>
                  <a:pt x="18104" y="205"/>
                </a:cubicBezTo>
                <a:cubicBezTo>
                  <a:pt x="18122" y="205"/>
                  <a:pt x="18140" y="205"/>
                  <a:pt x="18158" y="205"/>
                </a:cubicBezTo>
                <a:cubicBezTo>
                  <a:pt x="18173" y="225"/>
                  <a:pt x="18188" y="245"/>
                  <a:pt x="18203" y="266"/>
                </a:cubicBezTo>
                <a:cubicBezTo>
                  <a:pt x="18218" y="248"/>
                  <a:pt x="18234" y="230"/>
                  <a:pt x="18249" y="213"/>
                </a:cubicBezTo>
                <a:cubicBezTo>
                  <a:pt x="18264" y="200"/>
                  <a:pt x="18280" y="187"/>
                  <a:pt x="18295" y="175"/>
                </a:cubicBezTo>
                <a:cubicBezTo>
                  <a:pt x="18313" y="175"/>
                  <a:pt x="18330" y="175"/>
                  <a:pt x="18348" y="175"/>
                </a:cubicBezTo>
                <a:cubicBezTo>
                  <a:pt x="18363" y="175"/>
                  <a:pt x="18379" y="175"/>
                  <a:pt x="18394" y="175"/>
                </a:cubicBezTo>
                <a:cubicBezTo>
                  <a:pt x="18409" y="167"/>
                  <a:pt x="18425" y="159"/>
                  <a:pt x="18440" y="152"/>
                </a:cubicBezTo>
                <a:cubicBezTo>
                  <a:pt x="18455" y="152"/>
                  <a:pt x="18470" y="152"/>
                  <a:pt x="18485" y="152"/>
                </a:cubicBezTo>
                <a:cubicBezTo>
                  <a:pt x="18498" y="149"/>
                  <a:pt x="18510" y="147"/>
                  <a:pt x="18523" y="145"/>
                </a:cubicBezTo>
                <a:cubicBezTo>
                  <a:pt x="18538" y="139"/>
                  <a:pt x="18554" y="134"/>
                  <a:pt x="18569" y="129"/>
                </a:cubicBezTo>
                <a:cubicBezTo>
                  <a:pt x="18584" y="124"/>
                  <a:pt x="18600" y="119"/>
                  <a:pt x="18615" y="114"/>
                </a:cubicBezTo>
                <a:cubicBezTo>
                  <a:pt x="18630" y="119"/>
                  <a:pt x="18646" y="124"/>
                  <a:pt x="18661" y="129"/>
                </a:cubicBezTo>
                <a:cubicBezTo>
                  <a:pt x="18674" y="114"/>
                  <a:pt x="18686" y="99"/>
                  <a:pt x="18699" y="84"/>
                </a:cubicBezTo>
                <a:cubicBezTo>
                  <a:pt x="18714" y="94"/>
                  <a:pt x="18729" y="104"/>
                  <a:pt x="18744" y="114"/>
                </a:cubicBezTo>
                <a:cubicBezTo>
                  <a:pt x="18757" y="116"/>
                  <a:pt x="18770" y="119"/>
                  <a:pt x="18783" y="122"/>
                </a:cubicBezTo>
                <a:cubicBezTo>
                  <a:pt x="18798" y="109"/>
                  <a:pt x="18813" y="96"/>
                  <a:pt x="18828" y="84"/>
                </a:cubicBezTo>
                <a:cubicBezTo>
                  <a:pt x="18841" y="86"/>
                  <a:pt x="18853" y="88"/>
                  <a:pt x="18866" y="91"/>
                </a:cubicBezTo>
                <a:cubicBezTo>
                  <a:pt x="18881" y="88"/>
                  <a:pt x="18897" y="86"/>
                  <a:pt x="18912" y="84"/>
                </a:cubicBezTo>
                <a:cubicBezTo>
                  <a:pt x="18925" y="81"/>
                  <a:pt x="18937" y="78"/>
                  <a:pt x="18950" y="76"/>
                </a:cubicBezTo>
                <a:cubicBezTo>
                  <a:pt x="18963" y="73"/>
                  <a:pt x="18975" y="70"/>
                  <a:pt x="18988" y="68"/>
                </a:cubicBezTo>
                <a:cubicBezTo>
                  <a:pt x="19001" y="70"/>
                  <a:pt x="19013" y="73"/>
                  <a:pt x="19026" y="76"/>
                </a:cubicBezTo>
                <a:cubicBezTo>
                  <a:pt x="19039" y="68"/>
                  <a:pt x="19051" y="60"/>
                  <a:pt x="19064" y="53"/>
                </a:cubicBezTo>
                <a:cubicBezTo>
                  <a:pt x="19079" y="65"/>
                  <a:pt x="19095" y="78"/>
                  <a:pt x="19110" y="91"/>
                </a:cubicBezTo>
                <a:cubicBezTo>
                  <a:pt x="19123" y="83"/>
                  <a:pt x="19135" y="75"/>
                  <a:pt x="19148" y="68"/>
                </a:cubicBezTo>
                <a:cubicBezTo>
                  <a:pt x="19161" y="60"/>
                  <a:pt x="19173" y="52"/>
                  <a:pt x="19186" y="45"/>
                </a:cubicBezTo>
                <a:cubicBezTo>
                  <a:pt x="19199" y="45"/>
                  <a:pt x="19212" y="45"/>
                  <a:pt x="19225" y="45"/>
                </a:cubicBezTo>
                <a:cubicBezTo>
                  <a:pt x="19238" y="37"/>
                  <a:pt x="19250" y="30"/>
                  <a:pt x="19263" y="23"/>
                </a:cubicBezTo>
                <a:cubicBezTo>
                  <a:pt x="19273" y="17"/>
                  <a:pt x="19283" y="12"/>
                  <a:pt x="19293" y="7"/>
                </a:cubicBezTo>
                <a:cubicBezTo>
                  <a:pt x="19306" y="4"/>
                  <a:pt x="19318" y="2"/>
                  <a:pt x="19331" y="0"/>
                </a:cubicBezTo>
                <a:cubicBezTo>
                  <a:pt x="19344" y="94"/>
                  <a:pt x="19356" y="188"/>
                  <a:pt x="19369" y="282"/>
                </a:cubicBezTo>
                <a:cubicBezTo>
                  <a:pt x="19382" y="279"/>
                  <a:pt x="19394" y="276"/>
                  <a:pt x="19407" y="274"/>
                </a:cubicBezTo>
                <a:cubicBezTo>
                  <a:pt x="19417" y="264"/>
                  <a:pt x="19428" y="254"/>
                  <a:pt x="19438" y="244"/>
                </a:cubicBezTo>
                <a:cubicBezTo>
                  <a:pt x="19451" y="241"/>
                  <a:pt x="19463" y="238"/>
                  <a:pt x="19476" y="236"/>
                </a:cubicBezTo>
                <a:cubicBezTo>
                  <a:pt x="19489" y="238"/>
                  <a:pt x="19501" y="241"/>
                  <a:pt x="19514" y="244"/>
                </a:cubicBezTo>
                <a:cubicBezTo>
                  <a:pt x="19524" y="236"/>
                  <a:pt x="19535" y="228"/>
                  <a:pt x="19545" y="221"/>
                </a:cubicBezTo>
                <a:cubicBezTo>
                  <a:pt x="19558" y="215"/>
                  <a:pt x="19570" y="210"/>
                  <a:pt x="19583" y="205"/>
                </a:cubicBezTo>
                <a:cubicBezTo>
                  <a:pt x="19593" y="210"/>
                  <a:pt x="19603" y="215"/>
                  <a:pt x="19613" y="221"/>
                </a:cubicBezTo>
                <a:cubicBezTo>
                  <a:pt x="19626" y="213"/>
                  <a:pt x="19638" y="205"/>
                  <a:pt x="19651" y="198"/>
                </a:cubicBezTo>
                <a:cubicBezTo>
                  <a:pt x="19661" y="193"/>
                  <a:pt x="19672" y="188"/>
                  <a:pt x="19682" y="183"/>
                </a:cubicBezTo>
                <a:cubicBezTo>
                  <a:pt x="19695" y="175"/>
                  <a:pt x="19707" y="167"/>
                  <a:pt x="19720" y="160"/>
                </a:cubicBezTo>
                <a:cubicBezTo>
                  <a:pt x="19730" y="155"/>
                  <a:pt x="19740" y="150"/>
                  <a:pt x="19750" y="145"/>
                </a:cubicBezTo>
                <a:cubicBezTo>
                  <a:pt x="19760" y="152"/>
                  <a:pt x="19771" y="159"/>
                  <a:pt x="19781" y="167"/>
                </a:cubicBezTo>
                <a:cubicBezTo>
                  <a:pt x="19794" y="162"/>
                  <a:pt x="19806" y="157"/>
                  <a:pt x="19819" y="152"/>
                </a:cubicBezTo>
                <a:cubicBezTo>
                  <a:pt x="19829" y="228"/>
                  <a:pt x="19839" y="304"/>
                  <a:pt x="19849" y="381"/>
                </a:cubicBezTo>
                <a:cubicBezTo>
                  <a:pt x="19859" y="294"/>
                  <a:pt x="19870" y="208"/>
                  <a:pt x="19880" y="122"/>
                </a:cubicBezTo>
              </a:path>
            </a:pathLst>
          </a:custGeom>
          <a:ln w="34200">
            <a:solidFill>
              <a:srgbClr val="185AA9"/>
            </a:solidFill>
            <a:round/>
          </a:ln>
        </p:spPr>
        <p:txBody>
          <a:bodyPr/>
          <a:lstStyle/>
          <a:p>
            <a:endParaRPr lang="en-US" dirty="0"/>
          </a:p>
        </p:txBody>
      </p:sp>
      <p:sp>
        <p:nvSpPr>
          <p:cNvPr id="512" name="Freeform 132"/>
          <p:cNvSpPr/>
          <p:nvPr/>
        </p:nvSpPr>
        <p:spPr>
          <a:xfrm>
            <a:off x="1508667" y="2634691"/>
            <a:ext cx="6492164" cy="3000679"/>
          </a:xfrm>
          <a:custGeom>
            <a:avLst/>
            <a:gdLst/>
            <a:ahLst/>
            <a:cxnLst/>
            <a:rect l="0" t="0" r="r" b="b"/>
            <a:pathLst>
              <a:path w="19881" h="9189">
                <a:moveTo>
                  <a:pt x="0" y="9188"/>
                </a:moveTo>
                <a:cubicBezTo>
                  <a:pt x="948" y="9099"/>
                  <a:pt x="1895" y="9011"/>
                  <a:pt x="2843" y="8922"/>
                </a:cubicBezTo>
                <a:cubicBezTo>
                  <a:pt x="3396" y="8775"/>
                  <a:pt x="3950" y="8628"/>
                  <a:pt x="4504" y="8480"/>
                </a:cubicBezTo>
                <a:cubicBezTo>
                  <a:pt x="4895" y="8292"/>
                  <a:pt x="5286" y="8104"/>
                  <a:pt x="5677" y="7916"/>
                </a:cubicBezTo>
                <a:cubicBezTo>
                  <a:pt x="5982" y="7769"/>
                  <a:pt x="6287" y="7622"/>
                  <a:pt x="6592" y="7474"/>
                </a:cubicBezTo>
                <a:cubicBezTo>
                  <a:pt x="6840" y="7276"/>
                  <a:pt x="7089" y="7078"/>
                  <a:pt x="7338" y="6879"/>
                </a:cubicBezTo>
                <a:cubicBezTo>
                  <a:pt x="7549" y="6803"/>
                  <a:pt x="7760" y="6727"/>
                  <a:pt x="7971" y="6651"/>
                </a:cubicBezTo>
                <a:cubicBezTo>
                  <a:pt x="8153" y="6466"/>
                  <a:pt x="8336" y="6281"/>
                  <a:pt x="8519" y="6095"/>
                </a:cubicBezTo>
                <a:cubicBezTo>
                  <a:pt x="8679" y="6077"/>
                  <a:pt x="8839" y="6059"/>
                  <a:pt x="8999" y="6041"/>
                </a:cubicBezTo>
                <a:cubicBezTo>
                  <a:pt x="9144" y="5899"/>
                  <a:pt x="9289" y="5757"/>
                  <a:pt x="9433" y="5615"/>
                </a:cubicBezTo>
                <a:cubicBezTo>
                  <a:pt x="9563" y="5460"/>
                  <a:pt x="9692" y="5305"/>
                  <a:pt x="9821" y="5150"/>
                </a:cubicBezTo>
                <a:cubicBezTo>
                  <a:pt x="9941" y="4909"/>
                  <a:pt x="10061" y="4668"/>
                  <a:pt x="10180" y="4426"/>
                </a:cubicBezTo>
                <a:cubicBezTo>
                  <a:pt x="10289" y="4309"/>
                  <a:pt x="10398" y="4192"/>
                  <a:pt x="10507" y="4075"/>
                </a:cubicBezTo>
                <a:cubicBezTo>
                  <a:pt x="10609" y="3943"/>
                  <a:pt x="10711" y="3812"/>
                  <a:pt x="10812" y="3680"/>
                </a:cubicBezTo>
                <a:cubicBezTo>
                  <a:pt x="10906" y="3548"/>
                  <a:pt x="11000" y="3416"/>
                  <a:pt x="11094" y="3284"/>
                </a:cubicBezTo>
                <a:cubicBezTo>
                  <a:pt x="11183" y="3187"/>
                  <a:pt x="11272" y="3090"/>
                  <a:pt x="11361" y="2994"/>
                </a:cubicBezTo>
                <a:cubicBezTo>
                  <a:pt x="11443" y="2971"/>
                  <a:pt x="11524" y="2948"/>
                  <a:pt x="11605" y="2926"/>
                </a:cubicBezTo>
                <a:cubicBezTo>
                  <a:pt x="11684" y="2829"/>
                  <a:pt x="11763" y="2732"/>
                  <a:pt x="11841" y="2636"/>
                </a:cubicBezTo>
                <a:cubicBezTo>
                  <a:pt x="11915" y="2544"/>
                  <a:pt x="11989" y="2453"/>
                  <a:pt x="12062" y="2362"/>
                </a:cubicBezTo>
                <a:cubicBezTo>
                  <a:pt x="12133" y="2278"/>
                  <a:pt x="12204" y="2194"/>
                  <a:pt x="12275" y="2110"/>
                </a:cubicBezTo>
                <a:cubicBezTo>
                  <a:pt x="12341" y="2092"/>
                  <a:pt x="12407" y="2074"/>
                  <a:pt x="12473" y="2057"/>
                </a:cubicBezTo>
                <a:cubicBezTo>
                  <a:pt x="12537" y="1991"/>
                  <a:pt x="12601" y="1925"/>
                  <a:pt x="12664" y="1859"/>
                </a:cubicBezTo>
                <a:cubicBezTo>
                  <a:pt x="12725" y="1798"/>
                  <a:pt x="12786" y="1737"/>
                  <a:pt x="12847" y="1676"/>
                </a:cubicBezTo>
                <a:cubicBezTo>
                  <a:pt x="12906" y="1607"/>
                  <a:pt x="12964" y="1538"/>
                  <a:pt x="13022" y="1470"/>
                </a:cubicBezTo>
                <a:cubicBezTo>
                  <a:pt x="13078" y="1447"/>
                  <a:pt x="13134" y="1424"/>
                  <a:pt x="13189" y="1402"/>
                </a:cubicBezTo>
                <a:cubicBezTo>
                  <a:pt x="13243" y="1348"/>
                  <a:pt x="13297" y="1295"/>
                  <a:pt x="13350" y="1242"/>
                </a:cubicBezTo>
                <a:cubicBezTo>
                  <a:pt x="13401" y="1193"/>
                  <a:pt x="13452" y="1145"/>
                  <a:pt x="13502" y="1097"/>
                </a:cubicBezTo>
                <a:cubicBezTo>
                  <a:pt x="13553" y="1053"/>
                  <a:pt x="13604" y="1010"/>
                  <a:pt x="13654" y="967"/>
                </a:cubicBezTo>
                <a:cubicBezTo>
                  <a:pt x="13703" y="979"/>
                  <a:pt x="13751" y="992"/>
                  <a:pt x="13799" y="1005"/>
                </a:cubicBezTo>
                <a:cubicBezTo>
                  <a:pt x="13845" y="979"/>
                  <a:pt x="13891" y="954"/>
                  <a:pt x="13936" y="929"/>
                </a:cubicBezTo>
                <a:cubicBezTo>
                  <a:pt x="13980" y="891"/>
                  <a:pt x="14023" y="853"/>
                  <a:pt x="14066" y="815"/>
                </a:cubicBezTo>
                <a:cubicBezTo>
                  <a:pt x="14112" y="782"/>
                  <a:pt x="14158" y="749"/>
                  <a:pt x="14203" y="716"/>
                </a:cubicBezTo>
                <a:cubicBezTo>
                  <a:pt x="14244" y="721"/>
                  <a:pt x="14285" y="726"/>
                  <a:pt x="14325" y="731"/>
                </a:cubicBezTo>
                <a:cubicBezTo>
                  <a:pt x="14366" y="705"/>
                  <a:pt x="14407" y="680"/>
                  <a:pt x="14447" y="655"/>
                </a:cubicBezTo>
                <a:cubicBezTo>
                  <a:pt x="14488" y="627"/>
                  <a:pt x="14529" y="599"/>
                  <a:pt x="14569" y="571"/>
                </a:cubicBezTo>
                <a:cubicBezTo>
                  <a:pt x="14607" y="561"/>
                  <a:pt x="14645" y="551"/>
                  <a:pt x="14683" y="541"/>
                </a:cubicBezTo>
                <a:cubicBezTo>
                  <a:pt x="14721" y="546"/>
                  <a:pt x="14759" y="551"/>
                  <a:pt x="14797" y="556"/>
                </a:cubicBezTo>
                <a:cubicBezTo>
                  <a:pt x="14833" y="543"/>
                  <a:pt x="14869" y="530"/>
                  <a:pt x="14904" y="518"/>
                </a:cubicBezTo>
                <a:cubicBezTo>
                  <a:pt x="14940" y="507"/>
                  <a:pt x="14976" y="497"/>
                  <a:pt x="15011" y="487"/>
                </a:cubicBezTo>
                <a:cubicBezTo>
                  <a:pt x="15047" y="474"/>
                  <a:pt x="15082" y="461"/>
                  <a:pt x="15117" y="449"/>
                </a:cubicBezTo>
                <a:cubicBezTo>
                  <a:pt x="15150" y="451"/>
                  <a:pt x="15183" y="454"/>
                  <a:pt x="15216" y="457"/>
                </a:cubicBezTo>
                <a:cubicBezTo>
                  <a:pt x="15249" y="446"/>
                  <a:pt x="15282" y="436"/>
                  <a:pt x="15315" y="426"/>
                </a:cubicBezTo>
                <a:cubicBezTo>
                  <a:pt x="15346" y="416"/>
                  <a:pt x="15377" y="406"/>
                  <a:pt x="15407" y="396"/>
                </a:cubicBezTo>
                <a:cubicBezTo>
                  <a:pt x="15440" y="391"/>
                  <a:pt x="15473" y="386"/>
                  <a:pt x="15506" y="381"/>
                </a:cubicBezTo>
                <a:cubicBezTo>
                  <a:pt x="15537" y="391"/>
                  <a:pt x="15567" y="401"/>
                  <a:pt x="15597" y="411"/>
                </a:cubicBezTo>
                <a:cubicBezTo>
                  <a:pt x="15628" y="383"/>
                  <a:pt x="15659" y="355"/>
                  <a:pt x="15689" y="327"/>
                </a:cubicBezTo>
                <a:cubicBezTo>
                  <a:pt x="15717" y="322"/>
                  <a:pt x="15745" y="317"/>
                  <a:pt x="15773" y="312"/>
                </a:cubicBezTo>
                <a:cubicBezTo>
                  <a:pt x="15804" y="291"/>
                  <a:pt x="15834" y="271"/>
                  <a:pt x="15864" y="251"/>
                </a:cubicBezTo>
                <a:cubicBezTo>
                  <a:pt x="15892" y="256"/>
                  <a:pt x="15920" y="261"/>
                  <a:pt x="15948" y="266"/>
                </a:cubicBezTo>
                <a:cubicBezTo>
                  <a:pt x="15976" y="261"/>
                  <a:pt x="16004" y="256"/>
                  <a:pt x="16032" y="251"/>
                </a:cubicBezTo>
                <a:cubicBezTo>
                  <a:pt x="16058" y="241"/>
                  <a:pt x="16083" y="231"/>
                  <a:pt x="16108" y="221"/>
                </a:cubicBezTo>
                <a:cubicBezTo>
                  <a:pt x="16136" y="218"/>
                  <a:pt x="16164" y="215"/>
                  <a:pt x="16192" y="213"/>
                </a:cubicBezTo>
                <a:cubicBezTo>
                  <a:pt x="16218" y="205"/>
                  <a:pt x="16243" y="197"/>
                  <a:pt x="16268" y="190"/>
                </a:cubicBezTo>
                <a:cubicBezTo>
                  <a:pt x="16294" y="192"/>
                  <a:pt x="16319" y="195"/>
                  <a:pt x="16344" y="198"/>
                </a:cubicBezTo>
                <a:cubicBezTo>
                  <a:pt x="16370" y="192"/>
                  <a:pt x="16395" y="187"/>
                  <a:pt x="16420" y="182"/>
                </a:cubicBezTo>
                <a:cubicBezTo>
                  <a:pt x="16443" y="164"/>
                  <a:pt x="16466" y="146"/>
                  <a:pt x="16489" y="129"/>
                </a:cubicBezTo>
                <a:cubicBezTo>
                  <a:pt x="16515" y="281"/>
                  <a:pt x="16540" y="433"/>
                  <a:pt x="16565" y="586"/>
                </a:cubicBezTo>
                <a:cubicBezTo>
                  <a:pt x="16588" y="573"/>
                  <a:pt x="16611" y="560"/>
                  <a:pt x="16634" y="548"/>
                </a:cubicBezTo>
                <a:cubicBezTo>
                  <a:pt x="16660" y="550"/>
                  <a:pt x="16685" y="553"/>
                  <a:pt x="16710" y="556"/>
                </a:cubicBezTo>
                <a:cubicBezTo>
                  <a:pt x="16733" y="540"/>
                  <a:pt x="16756" y="525"/>
                  <a:pt x="16778" y="510"/>
                </a:cubicBezTo>
                <a:cubicBezTo>
                  <a:pt x="16799" y="510"/>
                  <a:pt x="16819" y="510"/>
                  <a:pt x="16839" y="510"/>
                </a:cubicBezTo>
                <a:cubicBezTo>
                  <a:pt x="16862" y="502"/>
                  <a:pt x="16885" y="494"/>
                  <a:pt x="16908" y="487"/>
                </a:cubicBezTo>
                <a:cubicBezTo>
                  <a:pt x="16931" y="474"/>
                  <a:pt x="16954" y="461"/>
                  <a:pt x="16977" y="449"/>
                </a:cubicBezTo>
                <a:cubicBezTo>
                  <a:pt x="16997" y="433"/>
                  <a:pt x="17018" y="418"/>
                  <a:pt x="17038" y="403"/>
                </a:cubicBezTo>
                <a:cubicBezTo>
                  <a:pt x="17061" y="416"/>
                  <a:pt x="17083" y="429"/>
                  <a:pt x="17106" y="442"/>
                </a:cubicBezTo>
                <a:cubicBezTo>
                  <a:pt x="17126" y="426"/>
                  <a:pt x="17147" y="411"/>
                  <a:pt x="17167" y="396"/>
                </a:cubicBezTo>
                <a:cubicBezTo>
                  <a:pt x="17187" y="391"/>
                  <a:pt x="17208" y="386"/>
                  <a:pt x="17228" y="381"/>
                </a:cubicBezTo>
                <a:cubicBezTo>
                  <a:pt x="17248" y="363"/>
                  <a:pt x="17269" y="345"/>
                  <a:pt x="17289" y="327"/>
                </a:cubicBezTo>
                <a:cubicBezTo>
                  <a:pt x="17309" y="339"/>
                  <a:pt x="17330" y="352"/>
                  <a:pt x="17350" y="365"/>
                </a:cubicBezTo>
                <a:cubicBezTo>
                  <a:pt x="17368" y="355"/>
                  <a:pt x="17385" y="345"/>
                  <a:pt x="17403" y="335"/>
                </a:cubicBezTo>
                <a:cubicBezTo>
                  <a:pt x="17423" y="330"/>
                  <a:pt x="17444" y="325"/>
                  <a:pt x="17464" y="320"/>
                </a:cubicBezTo>
                <a:cubicBezTo>
                  <a:pt x="17484" y="307"/>
                  <a:pt x="17505" y="294"/>
                  <a:pt x="17525" y="282"/>
                </a:cubicBezTo>
                <a:cubicBezTo>
                  <a:pt x="17543" y="287"/>
                  <a:pt x="17561" y="292"/>
                  <a:pt x="17579" y="297"/>
                </a:cubicBezTo>
                <a:cubicBezTo>
                  <a:pt x="17597" y="297"/>
                  <a:pt x="17614" y="297"/>
                  <a:pt x="17632" y="297"/>
                </a:cubicBezTo>
                <a:cubicBezTo>
                  <a:pt x="17652" y="286"/>
                  <a:pt x="17673" y="276"/>
                  <a:pt x="17693" y="266"/>
                </a:cubicBezTo>
                <a:cubicBezTo>
                  <a:pt x="17711" y="268"/>
                  <a:pt x="17728" y="271"/>
                  <a:pt x="17746" y="274"/>
                </a:cubicBezTo>
                <a:cubicBezTo>
                  <a:pt x="17764" y="284"/>
                  <a:pt x="17782" y="294"/>
                  <a:pt x="17800" y="304"/>
                </a:cubicBezTo>
                <a:cubicBezTo>
                  <a:pt x="17818" y="294"/>
                  <a:pt x="17835" y="284"/>
                  <a:pt x="17853" y="274"/>
                </a:cubicBezTo>
                <a:cubicBezTo>
                  <a:pt x="17871" y="266"/>
                  <a:pt x="17888" y="258"/>
                  <a:pt x="17906" y="251"/>
                </a:cubicBezTo>
                <a:cubicBezTo>
                  <a:pt x="17921" y="246"/>
                  <a:pt x="17937" y="241"/>
                  <a:pt x="17952" y="236"/>
                </a:cubicBezTo>
                <a:cubicBezTo>
                  <a:pt x="17970" y="236"/>
                  <a:pt x="17987" y="236"/>
                  <a:pt x="18005" y="236"/>
                </a:cubicBezTo>
                <a:cubicBezTo>
                  <a:pt x="18023" y="241"/>
                  <a:pt x="18041" y="246"/>
                  <a:pt x="18059" y="251"/>
                </a:cubicBezTo>
                <a:cubicBezTo>
                  <a:pt x="18074" y="233"/>
                  <a:pt x="18089" y="215"/>
                  <a:pt x="18104" y="198"/>
                </a:cubicBezTo>
                <a:cubicBezTo>
                  <a:pt x="18122" y="187"/>
                  <a:pt x="18140" y="177"/>
                  <a:pt x="18158" y="167"/>
                </a:cubicBezTo>
                <a:cubicBezTo>
                  <a:pt x="18173" y="185"/>
                  <a:pt x="18188" y="203"/>
                  <a:pt x="18203" y="221"/>
                </a:cubicBezTo>
                <a:cubicBezTo>
                  <a:pt x="18218" y="210"/>
                  <a:pt x="18234" y="200"/>
                  <a:pt x="18249" y="190"/>
                </a:cubicBezTo>
                <a:cubicBezTo>
                  <a:pt x="18264" y="182"/>
                  <a:pt x="18280" y="174"/>
                  <a:pt x="18295" y="167"/>
                </a:cubicBezTo>
                <a:cubicBezTo>
                  <a:pt x="18313" y="169"/>
                  <a:pt x="18330" y="172"/>
                  <a:pt x="18348" y="175"/>
                </a:cubicBezTo>
                <a:cubicBezTo>
                  <a:pt x="18363" y="172"/>
                  <a:pt x="18379" y="169"/>
                  <a:pt x="18394" y="167"/>
                </a:cubicBezTo>
                <a:cubicBezTo>
                  <a:pt x="18409" y="167"/>
                  <a:pt x="18425" y="167"/>
                  <a:pt x="18440" y="167"/>
                </a:cubicBezTo>
                <a:cubicBezTo>
                  <a:pt x="18455" y="164"/>
                  <a:pt x="18470" y="162"/>
                  <a:pt x="18485" y="160"/>
                </a:cubicBezTo>
                <a:cubicBezTo>
                  <a:pt x="18498" y="147"/>
                  <a:pt x="18510" y="134"/>
                  <a:pt x="18523" y="121"/>
                </a:cubicBezTo>
                <a:cubicBezTo>
                  <a:pt x="18538" y="131"/>
                  <a:pt x="18554" y="141"/>
                  <a:pt x="18569" y="152"/>
                </a:cubicBezTo>
                <a:cubicBezTo>
                  <a:pt x="18584" y="147"/>
                  <a:pt x="18600" y="142"/>
                  <a:pt x="18615" y="137"/>
                </a:cubicBezTo>
                <a:cubicBezTo>
                  <a:pt x="18630" y="131"/>
                  <a:pt x="18646" y="126"/>
                  <a:pt x="18661" y="121"/>
                </a:cubicBezTo>
                <a:cubicBezTo>
                  <a:pt x="18674" y="116"/>
                  <a:pt x="18686" y="111"/>
                  <a:pt x="18699" y="106"/>
                </a:cubicBezTo>
                <a:cubicBezTo>
                  <a:pt x="18714" y="111"/>
                  <a:pt x="18729" y="116"/>
                  <a:pt x="18744" y="121"/>
                </a:cubicBezTo>
                <a:cubicBezTo>
                  <a:pt x="18757" y="118"/>
                  <a:pt x="18770" y="116"/>
                  <a:pt x="18783" y="114"/>
                </a:cubicBezTo>
                <a:cubicBezTo>
                  <a:pt x="18798" y="111"/>
                  <a:pt x="18813" y="108"/>
                  <a:pt x="18828" y="106"/>
                </a:cubicBezTo>
                <a:cubicBezTo>
                  <a:pt x="18841" y="96"/>
                  <a:pt x="18853" y="86"/>
                  <a:pt x="18866" y="76"/>
                </a:cubicBezTo>
                <a:cubicBezTo>
                  <a:pt x="18881" y="86"/>
                  <a:pt x="18897" y="96"/>
                  <a:pt x="18912" y="106"/>
                </a:cubicBezTo>
                <a:cubicBezTo>
                  <a:pt x="18925" y="98"/>
                  <a:pt x="18937" y="90"/>
                  <a:pt x="18950" y="83"/>
                </a:cubicBezTo>
                <a:cubicBezTo>
                  <a:pt x="18963" y="78"/>
                  <a:pt x="18975" y="73"/>
                  <a:pt x="18988" y="68"/>
                </a:cubicBezTo>
                <a:cubicBezTo>
                  <a:pt x="19001" y="68"/>
                  <a:pt x="19013" y="68"/>
                  <a:pt x="19026" y="68"/>
                </a:cubicBezTo>
                <a:cubicBezTo>
                  <a:pt x="19039" y="68"/>
                  <a:pt x="19051" y="68"/>
                  <a:pt x="19064" y="68"/>
                </a:cubicBezTo>
                <a:cubicBezTo>
                  <a:pt x="19079" y="78"/>
                  <a:pt x="19095" y="88"/>
                  <a:pt x="19110" y="99"/>
                </a:cubicBezTo>
                <a:cubicBezTo>
                  <a:pt x="19123" y="93"/>
                  <a:pt x="19135" y="88"/>
                  <a:pt x="19148" y="83"/>
                </a:cubicBezTo>
                <a:cubicBezTo>
                  <a:pt x="19161" y="65"/>
                  <a:pt x="19173" y="47"/>
                  <a:pt x="19186" y="30"/>
                </a:cubicBezTo>
                <a:cubicBezTo>
                  <a:pt x="19199" y="32"/>
                  <a:pt x="19212" y="35"/>
                  <a:pt x="19225" y="38"/>
                </a:cubicBezTo>
                <a:cubicBezTo>
                  <a:pt x="19238" y="27"/>
                  <a:pt x="19250" y="17"/>
                  <a:pt x="19263" y="7"/>
                </a:cubicBezTo>
                <a:cubicBezTo>
                  <a:pt x="19273" y="7"/>
                  <a:pt x="19283" y="7"/>
                  <a:pt x="19293" y="7"/>
                </a:cubicBezTo>
                <a:cubicBezTo>
                  <a:pt x="19306" y="4"/>
                  <a:pt x="19318" y="2"/>
                  <a:pt x="19331" y="0"/>
                </a:cubicBezTo>
                <a:cubicBezTo>
                  <a:pt x="19344" y="83"/>
                  <a:pt x="19356" y="167"/>
                  <a:pt x="19369" y="251"/>
                </a:cubicBezTo>
                <a:cubicBezTo>
                  <a:pt x="19382" y="243"/>
                  <a:pt x="19394" y="235"/>
                  <a:pt x="19407" y="228"/>
                </a:cubicBezTo>
                <a:cubicBezTo>
                  <a:pt x="19417" y="223"/>
                  <a:pt x="19428" y="218"/>
                  <a:pt x="19438" y="213"/>
                </a:cubicBezTo>
                <a:cubicBezTo>
                  <a:pt x="19451" y="215"/>
                  <a:pt x="19463" y="218"/>
                  <a:pt x="19476" y="221"/>
                </a:cubicBezTo>
                <a:cubicBezTo>
                  <a:pt x="19489" y="218"/>
                  <a:pt x="19501" y="215"/>
                  <a:pt x="19514" y="213"/>
                </a:cubicBezTo>
                <a:cubicBezTo>
                  <a:pt x="19524" y="208"/>
                  <a:pt x="19535" y="203"/>
                  <a:pt x="19545" y="198"/>
                </a:cubicBezTo>
                <a:cubicBezTo>
                  <a:pt x="19558" y="192"/>
                  <a:pt x="19570" y="187"/>
                  <a:pt x="19583" y="182"/>
                </a:cubicBezTo>
                <a:cubicBezTo>
                  <a:pt x="19593" y="182"/>
                  <a:pt x="19603" y="182"/>
                  <a:pt x="19613" y="182"/>
                </a:cubicBezTo>
                <a:cubicBezTo>
                  <a:pt x="19626" y="182"/>
                  <a:pt x="19638" y="182"/>
                  <a:pt x="19651" y="182"/>
                </a:cubicBezTo>
                <a:cubicBezTo>
                  <a:pt x="19661" y="182"/>
                  <a:pt x="19672" y="182"/>
                  <a:pt x="19682" y="182"/>
                </a:cubicBezTo>
                <a:cubicBezTo>
                  <a:pt x="19695" y="169"/>
                  <a:pt x="19707" y="156"/>
                  <a:pt x="19720" y="144"/>
                </a:cubicBezTo>
                <a:cubicBezTo>
                  <a:pt x="19730" y="144"/>
                  <a:pt x="19740" y="144"/>
                  <a:pt x="19750" y="144"/>
                </a:cubicBezTo>
                <a:cubicBezTo>
                  <a:pt x="19760" y="146"/>
                  <a:pt x="19771" y="149"/>
                  <a:pt x="19781" y="152"/>
                </a:cubicBezTo>
                <a:cubicBezTo>
                  <a:pt x="19794" y="144"/>
                  <a:pt x="19806" y="136"/>
                  <a:pt x="19819" y="129"/>
                </a:cubicBezTo>
                <a:cubicBezTo>
                  <a:pt x="19829" y="129"/>
                  <a:pt x="19839" y="129"/>
                  <a:pt x="19849" y="129"/>
                </a:cubicBezTo>
                <a:cubicBezTo>
                  <a:pt x="19859" y="121"/>
                  <a:pt x="19870" y="113"/>
                  <a:pt x="19880" y="106"/>
                </a:cubicBezTo>
              </a:path>
            </a:pathLst>
          </a:custGeom>
          <a:ln w="34200">
            <a:solidFill>
              <a:srgbClr val="008C48"/>
            </a:solidFill>
            <a:round/>
          </a:ln>
        </p:spPr>
      </p:sp>
      <p:sp>
        <p:nvSpPr>
          <p:cNvPr id="511" name="Freeform 131"/>
          <p:cNvSpPr/>
          <p:nvPr/>
        </p:nvSpPr>
        <p:spPr>
          <a:xfrm>
            <a:off x="1508667" y="2619670"/>
            <a:ext cx="6492164" cy="3015700"/>
          </a:xfrm>
          <a:custGeom>
            <a:avLst/>
            <a:gdLst/>
            <a:ahLst/>
            <a:cxnLst/>
            <a:rect l="0" t="0" r="r" b="b"/>
            <a:pathLst>
              <a:path w="19881" h="9235">
                <a:moveTo>
                  <a:pt x="0" y="9234"/>
                </a:moveTo>
                <a:cubicBezTo>
                  <a:pt x="948" y="9143"/>
                  <a:pt x="1895" y="9051"/>
                  <a:pt x="2843" y="8960"/>
                </a:cubicBezTo>
                <a:cubicBezTo>
                  <a:pt x="3396" y="8810"/>
                  <a:pt x="3950" y="8660"/>
                  <a:pt x="4504" y="8510"/>
                </a:cubicBezTo>
                <a:cubicBezTo>
                  <a:pt x="4895" y="8317"/>
                  <a:pt x="5286" y="8124"/>
                  <a:pt x="5677" y="7931"/>
                </a:cubicBezTo>
                <a:cubicBezTo>
                  <a:pt x="5982" y="7746"/>
                  <a:pt x="6287" y="7561"/>
                  <a:pt x="6592" y="7375"/>
                </a:cubicBezTo>
                <a:cubicBezTo>
                  <a:pt x="6840" y="7167"/>
                  <a:pt x="7089" y="6959"/>
                  <a:pt x="7338" y="6750"/>
                </a:cubicBezTo>
                <a:cubicBezTo>
                  <a:pt x="7549" y="6692"/>
                  <a:pt x="7760" y="6634"/>
                  <a:pt x="7971" y="6575"/>
                </a:cubicBezTo>
                <a:cubicBezTo>
                  <a:pt x="8153" y="6405"/>
                  <a:pt x="8336" y="6235"/>
                  <a:pt x="8519" y="6064"/>
                </a:cubicBezTo>
                <a:cubicBezTo>
                  <a:pt x="8679" y="5991"/>
                  <a:pt x="8839" y="5917"/>
                  <a:pt x="8999" y="5843"/>
                </a:cubicBezTo>
                <a:cubicBezTo>
                  <a:pt x="9144" y="5671"/>
                  <a:pt x="9289" y="5498"/>
                  <a:pt x="9433" y="5325"/>
                </a:cubicBezTo>
                <a:cubicBezTo>
                  <a:pt x="9563" y="5231"/>
                  <a:pt x="9692" y="5137"/>
                  <a:pt x="9821" y="5043"/>
                </a:cubicBezTo>
                <a:cubicBezTo>
                  <a:pt x="9941" y="4815"/>
                  <a:pt x="10061" y="4586"/>
                  <a:pt x="10180" y="4357"/>
                </a:cubicBezTo>
                <a:cubicBezTo>
                  <a:pt x="10289" y="4197"/>
                  <a:pt x="10398" y="4037"/>
                  <a:pt x="10507" y="3878"/>
                </a:cubicBezTo>
                <a:cubicBezTo>
                  <a:pt x="10609" y="3697"/>
                  <a:pt x="10711" y="3517"/>
                  <a:pt x="10812" y="3337"/>
                </a:cubicBezTo>
                <a:cubicBezTo>
                  <a:pt x="10906" y="3212"/>
                  <a:pt x="11000" y="3088"/>
                  <a:pt x="11094" y="2964"/>
                </a:cubicBezTo>
                <a:cubicBezTo>
                  <a:pt x="11183" y="2870"/>
                  <a:pt x="11272" y="2776"/>
                  <a:pt x="11361" y="2682"/>
                </a:cubicBezTo>
                <a:cubicBezTo>
                  <a:pt x="11443" y="2639"/>
                  <a:pt x="11524" y="2596"/>
                  <a:pt x="11605" y="2553"/>
                </a:cubicBezTo>
                <a:cubicBezTo>
                  <a:pt x="11684" y="2466"/>
                  <a:pt x="11763" y="2379"/>
                  <a:pt x="11841" y="2293"/>
                </a:cubicBezTo>
                <a:cubicBezTo>
                  <a:pt x="11915" y="2209"/>
                  <a:pt x="11989" y="2125"/>
                  <a:pt x="12062" y="2042"/>
                </a:cubicBezTo>
                <a:cubicBezTo>
                  <a:pt x="12133" y="1968"/>
                  <a:pt x="12204" y="1894"/>
                  <a:pt x="12275" y="1821"/>
                </a:cubicBezTo>
                <a:cubicBezTo>
                  <a:pt x="12341" y="1785"/>
                  <a:pt x="12407" y="1749"/>
                  <a:pt x="12473" y="1714"/>
                </a:cubicBezTo>
                <a:cubicBezTo>
                  <a:pt x="12537" y="1655"/>
                  <a:pt x="12601" y="1597"/>
                  <a:pt x="12664" y="1539"/>
                </a:cubicBezTo>
                <a:cubicBezTo>
                  <a:pt x="12725" y="1485"/>
                  <a:pt x="12786" y="1432"/>
                  <a:pt x="12847" y="1379"/>
                </a:cubicBezTo>
                <a:cubicBezTo>
                  <a:pt x="12906" y="1325"/>
                  <a:pt x="12964" y="1272"/>
                  <a:pt x="13022" y="1219"/>
                </a:cubicBezTo>
                <a:cubicBezTo>
                  <a:pt x="13078" y="1188"/>
                  <a:pt x="13134" y="1158"/>
                  <a:pt x="13189" y="1128"/>
                </a:cubicBezTo>
                <a:cubicBezTo>
                  <a:pt x="13243" y="1079"/>
                  <a:pt x="13297" y="1031"/>
                  <a:pt x="13350" y="983"/>
                </a:cubicBezTo>
                <a:cubicBezTo>
                  <a:pt x="13401" y="947"/>
                  <a:pt x="13452" y="911"/>
                  <a:pt x="13502" y="876"/>
                </a:cubicBezTo>
                <a:cubicBezTo>
                  <a:pt x="13553" y="840"/>
                  <a:pt x="13604" y="804"/>
                  <a:pt x="13654" y="769"/>
                </a:cubicBezTo>
                <a:cubicBezTo>
                  <a:pt x="13703" y="761"/>
                  <a:pt x="13751" y="754"/>
                  <a:pt x="13799" y="747"/>
                </a:cubicBezTo>
                <a:cubicBezTo>
                  <a:pt x="13845" y="719"/>
                  <a:pt x="13891" y="691"/>
                  <a:pt x="13936" y="663"/>
                </a:cubicBezTo>
                <a:cubicBezTo>
                  <a:pt x="13980" y="635"/>
                  <a:pt x="14023" y="607"/>
                  <a:pt x="14066" y="579"/>
                </a:cubicBezTo>
                <a:cubicBezTo>
                  <a:pt x="14112" y="548"/>
                  <a:pt x="14158" y="518"/>
                  <a:pt x="14203" y="488"/>
                </a:cubicBezTo>
                <a:cubicBezTo>
                  <a:pt x="14244" y="498"/>
                  <a:pt x="14285" y="508"/>
                  <a:pt x="14325" y="518"/>
                </a:cubicBezTo>
                <a:cubicBezTo>
                  <a:pt x="14366" y="495"/>
                  <a:pt x="14407" y="472"/>
                  <a:pt x="14447" y="449"/>
                </a:cubicBezTo>
                <a:cubicBezTo>
                  <a:pt x="14488" y="436"/>
                  <a:pt x="14529" y="423"/>
                  <a:pt x="14569" y="411"/>
                </a:cubicBezTo>
                <a:cubicBezTo>
                  <a:pt x="14607" y="403"/>
                  <a:pt x="14645" y="395"/>
                  <a:pt x="14683" y="388"/>
                </a:cubicBezTo>
                <a:cubicBezTo>
                  <a:pt x="14721" y="388"/>
                  <a:pt x="14759" y="388"/>
                  <a:pt x="14797" y="388"/>
                </a:cubicBezTo>
                <a:cubicBezTo>
                  <a:pt x="14833" y="390"/>
                  <a:pt x="14869" y="393"/>
                  <a:pt x="14904" y="396"/>
                </a:cubicBezTo>
                <a:cubicBezTo>
                  <a:pt x="14940" y="388"/>
                  <a:pt x="14976" y="380"/>
                  <a:pt x="15011" y="373"/>
                </a:cubicBezTo>
                <a:cubicBezTo>
                  <a:pt x="15047" y="360"/>
                  <a:pt x="15082" y="347"/>
                  <a:pt x="15117" y="335"/>
                </a:cubicBezTo>
                <a:cubicBezTo>
                  <a:pt x="15150" y="340"/>
                  <a:pt x="15183" y="345"/>
                  <a:pt x="15216" y="350"/>
                </a:cubicBezTo>
                <a:cubicBezTo>
                  <a:pt x="15249" y="335"/>
                  <a:pt x="15282" y="320"/>
                  <a:pt x="15315" y="305"/>
                </a:cubicBezTo>
                <a:cubicBezTo>
                  <a:pt x="15346" y="310"/>
                  <a:pt x="15377" y="315"/>
                  <a:pt x="15407" y="320"/>
                </a:cubicBezTo>
                <a:cubicBezTo>
                  <a:pt x="15440" y="309"/>
                  <a:pt x="15473" y="299"/>
                  <a:pt x="15506" y="289"/>
                </a:cubicBezTo>
                <a:cubicBezTo>
                  <a:pt x="15537" y="284"/>
                  <a:pt x="15567" y="279"/>
                  <a:pt x="15597" y="274"/>
                </a:cubicBezTo>
                <a:cubicBezTo>
                  <a:pt x="15628" y="276"/>
                  <a:pt x="15659" y="279"/>
                  <a:pt x="15689" y="282"/>
                </a:cubicBezTo>
                <a:cubicBezTo>
                  <a:pt x="15717" y="266"/>
                  <a:pt x="15745" y="251"/>
                  <a:pt x="15773" y="236"/>
                </a:cubicBezTo>
                <a:cubicBezTo>
                  <a:pt x="15804" y="231"/>
                  <a:pt x="15834" y="226"/>
                  <a:pt x="15864" y="221"/>
                </a:cubicBezTo>
                <a:cubicBezTo>
                  <a:pt x="15892" y="226"/>
                  <a:pt x="15920" y="231"/>
                  <a:pt x="15948" y="236"/>
                </a:cubicBezTo>
                <a:cubicBezTo>
                  <a:pt x="15976" y="236"/>
                  <a:pt x="16004" y="236"/>
                  <a:pt x="16032" y="236"/>
                </a:cubicBezTo>
                <a:cubicBezTo>
                  <a:pt x="16058" y="213"/>
                  <a:pt x="16083" y="190"/>
                  <a:pt x="16108" y="167"/>
                </a:cubicBezTo>
                <a:cubicBezTo>
                  <a:pt x="16136" y="172"/>
                  <a:pt x="16164" y="177"/>
                  <a:pt x="16192" y="183"/>
                </a:cubicBezTo>
                <a:cubicBezTo>
                  <a:pt x="16218" y="188"/>
                  <a:pt x="16243" y="193"/>
                  <a:pt x="16268" y="198"/>
                </a:cubicBezTo>
                <a:cubicBezTo>
                  <a:pt x="16294" y="190"/>
                  <a:pt x="16319" y="182"/>
                  <a:pt x="16344" y="175"/>
                </a:cubicBezTo>
                <a:cubicBezTo>
                  <a:pt x="16370" y="172"/>
                  <a:pt x="16395" y="169"/>
                  <a:pt x="16420" y="167"/>
                </a:cubicBezTo>
                <a:cubicBezTo>
                  <a:pt x="16443" y="157"/>
                  <a:pt x="16466" y="147"/>
                  <a:pt x="16489" y="137"/>
                </a:cubicBezTo>
                <a:cubicBezTo>
                  <a:pt x="16515" y="215"/>
                  <a:pt x="16540" y="294"/>
                  <a:pt x="16565" y="373"/>
                </a:cubicBezTo>
                <a:cubicBezTo>
                  <a:pt x="16588" y="365"/>
                  <a:pt x="16611" y="357"/>
                  <a:pt x="16634" y="350"/>
                </a:cubicBezTo>
                <a:cubicBezTo>
                  <a:pt x="16660" y="355"/>
                  <a:pt x="16685" y="360"/>
                  <a:pt x="16710" y="366"/>
                </a:cubicBezTo>
                <a:cubicBezTo>
                  <a:pt x="16733" y="350"/>
                  <a:pt x="16756" y="335"/>
                  <a:pt x="16778" y="320"/>
                </a:cubicBezTo>
                <a:cubicBezTo>
                  <a:pt x="16799" y="325"/>
                  <a:pt x="16819" y="330"/>
                  <a:pt x="16839" y="335"/>
                </a:cubicBezTo>
                <a:cubicBezTo>
                  <a:pt x="16862" y="314"/>
                  <a:pt x="16885" y="294"/>
                  <a:pt x="16908" y="274"/>
                </a:cubicBezTo>
                <a:cubicBezTo>
                  <a:pt x="16931" y="271"/>
                  <a:pt x="16954" y="269"/>
                  <a:pt x="16977" y="267"/>
                </a:cubicBezTo>
                <a:cubicBezTo>
                  <a:pt x="16997" y="256"/>
                  <a:pt x="17018" y="246"/>
                  <a:pt x="17038" y="236"/>
                </a:cubicBezTo>
                <a:cubicBezTo>
                  <a:pt x="17061" y="248"/>
                  <a:pt x="17083" y="261"/>
                  <a:pt x="17106" y="274"/>
                </a:cubicBezTo>
                <a:cubicBezTo>
                  <a:pt x="17126" y="271"/>
                  <a:pt x="17147" y="269"/>
                  <a:pt x="17167" y="267"/>
                </a:cubicBezTo>
                <a:cubicBezTo>
                  <a:pt x="17187" y="254"/>
                  <a:pt x="17208" y="241"/>
                  <a:pt x="17228" y="228"/>
                </a:cubicBezTo>
                <a:cubicBezTo>
                  <a:pt x="17248" y="215"/>
                  <a:pt x="17269" y="202"/>
                  <a:pt x="17289" y="190"/>
                </a:cubicBezTo>
                <a:cubicBezTo>
                  <a:pt x="17309" y="202"/>
                  <a:pt x="17330" y="215"/>
                  <a:pt x="17350" y="228"/>
                </a:cubicBezTo>
                <a:cubicBezTo>
                  <a:pt x="17368" y="218"/>
                  <a:pt x="17385" y="208"/>
                  <a:pt x="17403" y="198"/>
                </a:cubicBezTo>
                <a:cubicBezTo>
                  <a:pt x="17423" y="193"/>
                  <a:pt x="17444" y="188"/>
                  <a:pt x="17464" y="183"/>
                </a:cubicBezTo>
                <a:cubicBezTo>
                  <a:pt x="17484" y="185"/>
                  <a:pt x="17505" y="187"/>
                  <a:pt x="17525" y="190"/>
                </a:cubicBezTo>
                <a:cubicBezTo>
                  <a:pt x="17543" y="190"/>
                  <a:pt x="17561" y="190"/>
                  <a:pt x="17579" y="190"/>
                </a:cubicBezTo>
                <a:cubicBezTo>
                  <a:pt x="17597" y="192"/>
                  <a:pt x="17614" y="195"/>
                  <a:pt x="17632" y="198"/>
                </a:cubicBezTo>
                <a:cubicBezTo>
                  <a:pt x="17652" y="190"/>
                  <a:pt x="17673" y="182"/>
                  <a:pt x="17693" y="175"/>
                </a:cubicBezTo>
                <a:cubicBezTo>
                  <a:pt x="17711" y="172"/>
                  <a:pt x="17728" y="169"/>
                  <a:pt x="17746" y="167"/>
                </a:cubicBezTo>
                <a:cubicBezTo>
                  <a:pt x="17764" y="174"/>
                  <a:pt x="17782" y="182"/>
                  <a:pt x="17800" y="190"/>
                </a:cubicBezTo>
                <a:cubicBezTo>
                  <a:pt x="17818" y="182"/>
                  <a:pt x="17835" y="174"/>
                  <a:pt x="17853" y="167"/>
                </a:cubicBezTo>
                <a:cubicBezTo>
                  <a:pt x="17871" y="169"/>
                  <a:pt x="17888" y="172"/>
                  <a:pt x="17906" y="175"/>
                </a:cubicBezTo>
                <a:cubicBezTo>
                  <a:pt x="17921" y="165"/>
                  <a:pt x="17937" y="155"/>
                  <a:pt x="17952" y="145"/>
                </a:cubicBezTo>
                <a:cubicBezTo>
                  <a:pt x="17970" y="150"/>
                  <a:pt x="17987" y="155"/>
                  <a:pt x="18005" y="160"/>
                </a:cubicBezTo>
                <a:cubicBezTo>
                  <a:pt x="18023" y="155"/>
                  <a:pt x="18041" y="150"/>
                  <a:pt x="18059" y="145"/>
                </a:cubicBezTo>
                <a:cubicBezTo>
                  <a:pt x="18074" y="142"/>
                  <a:pt x="18089" y="139"/>
                  <a:pt x="18104" y="137"/>
                </a:cubicBezTo>
                <a:cubicBezTo>
                  <a:pt x="18122" y="134"/>
                  <a:pt x="18140" y="131"/>
                  <a:pt x="18158" y="129"/>
                </a:cubicBezTo>
                <a:cubicBezTo>
                  <a:pt x="18173" y="126"/>
                  <a:pt x="18188" y="124"/>
                  <a:pt x="18203" y="122"/>
                </a:cubicBezTo>
                <a:cubicBezTo>
                  <a:pt x="18218" y="124"/>
                  <a:pt x="18234" y="126"/>
                  <a:pt x="18249" y="129"/>
                </a:cubicBezTo>
                <a:cubicBezTo>
                  <a:pt x="18264" y="126"/>
                  <a:pt x="18280" y="124"/>
                  <a:pt x="18295" y="122"/>
                </a:cubicBezTo>
                <a:cubicBezTo>
                  <a:pt x="18313" y="119"/>
                  <a:pt x="18330" y="116"/>
                  <a:pt x="18348" y="114"/>
                </a:cubicBezTo>
                <a:cubicBezTo>
                  <a:pt x="18363" y="116"/>
                  <a:pt x="18379" y="119"/>
                  <a:pt x="18394" y="122"/>
                </a:cubicBezTo>
                <a:cubicBezTo>
                  <a:pt x="18409" y="124"/>
                  <a:pt x="18425" y="126"/>
                  <a:pt x="18440" y="129"/>
                </a:cubicBezTo>
                <a:cubicBezTo>
                  <a:pt x="18455" y="124"/>
                  <a:pt x="18470" y="119"/>
                  <a:pt x="18485" y="114"/>
                </a:cubicBezTo>
                <a:cubicBezTo>
                  <a:pt x="18498" y="111"/>
                  <a:pt x="18510" y="109"/>
                  <a:pt x="18523" y="107"/>
                </a:cubicBezTo>
                <a:cubicBezTo>
                  <a:pt x="18538" y="107"/>
                  <a:pt x="18554" y="107"/>
                  <a:pt x="18569" y="107"/>
                </a:cubicBezTo>
                <a:cubicBezTo>
                  <a:pt x="18584" y="104"/>
                  <a:pt x="18600" y="101"/>
                  <a:pt x="18615" y="99"/>
                </a:cubicBezTo>
                <a:cubicBezTo>
                  <a:pt x="18630" y="96"/>
                  <a:pt x="18646" y="93"/>
                  <a:pt x="18661" y="91"/>
                </a:cubicBezTo>
                <a:cubicBezTo>
                  <a:pt x="18674" y="81"/>
                  <a:pt x="18686" y="71"/>
                  <a:pt x="18699" y="61"/>
                </a:cubicBezTo>
                <a:cubicBezTo>
                  <a:pt x="18714" y="73"/>
                  <a:pt x="18729" y="86"/>
                  <a:pt x="18744" y="99"/>
                </a:cubicBezTo>
                <a:cubicBezTo>
                  <a:pt x="18757" y="91"/>
                  <a:pt x="18770" y="83"/>
                  <a:pt x="18783" y="76"/>
                </a:cubicBezTo>
                <a:cubicBezTo>
                  <a:pt x="18798" y="81"/>
                  <a:pt x="18813" y="86"/>
                  <a:pt x="18828" y="91"/>
                </a:cubicBezTo>
                <a:cubicBezTo>
                  <a:pt x="18841" y="78"/>
                  <a:pt x="18853" y="65"/>
                  <a:pt x="18866" y="53"/>
                </a:cubicBezTo>
                <a:cubicBezTo>
                  <a:pt x="18881" y="53"/>
                  <a:pt x="18897" y="53"/>
                  <a:pt x="18912" y="53"/>
                </a:cubicBezTo>
                <a:cubicBezTo>
                  <a:pt x="18925" y="50"/>
                  <a:pt x="18937" y="48"/>
                  <a:pt x="18950" y="46"/>
                </a:cubicBezTo>
                <a:cubicBezTo>
                  <a:pt x="18963" y="43"/>
                  <a:pt x="18975" y="40"/>
                  <a:pt x="18988" y="38"/>
                </a:cubicBezTo>
                <a:cubicBezTo>
                  <a:pt x="19001" y="33"/>
                  <a:pt x="19013" y="28"/>
                  <a:pt x="19026" y="23"/>
                </a:cubicBezTo>
                <a:cubicBezTo>
                  <a:pt x="19039" y="30"/>
                  <a:pt x="19051" y="38"/>
                  <a:pt x="19064" y="46"/>
                </a:cubicBezTo>
                <a:cubicBezTo>
                  <a:pt x="19079" y="51"/>
                  <a:pt x="19095" y="56"/>
                  <a:pt x="19110" y="61"/>
                </a:cubicBezTo>
                <a:cubicBezTo>
                  <a:pt x="19123" y="58"/>
                  <a:pt x="19135" y="55"/>
                  <a:pt x="19148" y="53"/>
                </a:cubicBezTo>
                <a:cubicBezTo>
                  <a:pt x="19161" y="45"/>
                  <a:pt x="19173" y="37"/>
                  <a:pt x="19186" y="30"/>
                </a:cubicBezTo>
                <a:cubicBezTo>
                  <a:pt x="19199" y="20"/>
                  <a:pt x="19212" y="10"/>
                  <a:pt x="19225" y="0"/>
                </a:cubicBezTo>
                <a:cubicBezTo>
                  <a:pt x="19238" y="2"/>
                  <a:pt x="19250" y="4"/>
                  <a:pt x="19263" y="7"/>
                </a:cubicBezTo>
                <a:cubicBezTo>
                  <a:pt x="19273" y="4"/>
                  <a:pt x="19283" y="2"/>
                  <a:pt x="19293" y="0"/>
                </a:cubicBezTo>
                <a:cubicBezTo>
                  <a:pt x="19306" y="0"/>
                  <a:pt x="19318" y="0"/>
                  <a:pt x="19331" y="0"/>
                </a:cubicBezTo>
                <a:cubicBezTo>
                  <a:pt x="19344" y="48"/>
                  <a:pt x="19356" y="96"/>
                  <a:pt x="19369" y="145"/>
                </a:cubicBezTo>
                <a:cubicBezTo>
                  <a:pt x="19382" y="142"/>
                  <a:pt x="19394" y="139"/>
                  <a:pt x="19407" y="137"/>
                </a:cubicBezTo>
                <a:cubicBezTo>
                  <a:pt x="19417" y="129"/>
                  <a:pt x="19428" y="121"/>
                  <a:pt x="19438" y="114"/>
                </a:cubicBezTo>
                <a:cubicBezTo>
                  <a:pt x="19451" y="119"/>
                  <a:pt x="19463" y="124"/>
                  <a:pt x="19476" y="129"/>
                </a:cubicBezTo>
                <a:cubicBezTo>
                  <a:pt x="19489" y="134"/>
                  <a:pt x="19501" y="139"/>
                  <a:pt x="19514" y="145"/>
                </a:cubicBezTo>
                <a:cubicBezTo>
                  <a:pt x="19524" y="132"/>
                  <a:pt x="19535" y="119"/>
                  <a:pt x="19545" y="107"/>
                </a:cubicBezTo>
                <a:cubicBezTo>
                  <a:pt x="19558" y="101"/>
                  <a:pt x="19570" y="96"/>
                  <a:pt x="19583" y="91"/>
                </a:cubicBezTo>
                <a:cubicBezTo>
                  <a:pt x="19593" y="98"/>
                  <a:pt x="19603" y="106"/>
                  <a:pt x="19613" y="114"/>
                </a:cubicBezTo>
                <a:cubicBezTo>
                  <a:pt x="19626" y="111"/>
                  <a:pt x="19638" y="109"/>
                  <a:pt x="19651" y="107"/>
                </a:cubicBezTo>
                <a:cubicBezTo>
                  <a:pt x="19661" y="101"/>
                  <a:pt x="19672" y="96"/>
                  <a:pt x="19682" y="91"/>
                </a:cubicBezTo>
                <a:cubicBezTo>
                  <a:pt x="19695" y="86"/>
                  <a:pt x="19707" y="81"/>
                  <a:pt x="19720" y="76"/>
                </a:cubicBezTo>
                <a:cubicBezTo>
                  <a:pt x="19730" y="73"/>
                  <a:pt x="19740" y="70"/>
                  <a:pt x="19750" y="68"/>
                </a:cubicBezTo>
                <a:cubicBezTo>
                  <a:pt x="19760" y="68"/>
                  <a:pt x="19771" y="68"/>
                  <a:pt x="19781" y="68"/>
                </a:cubicBezTo>
                <a:cubicBezTo>
                  <a:pt x="19794" y="63"/>
                  <a:pt x="19806" y="58"/>
                  <a:pt x="19819" y="53"/>
                </a:cubicBezTo>
                <a:cubicBezTo>
                  <a:pt x="19829" y="55"/>
                  <a:pt x="19839" y="58"/>
                  <a:pt x="19849" y="61"/>
                </a:cubicBezTo>
                <a:cubicBezTo>
                  <a:pt x="19859" y="58"/>
                  <a:pt x="19870" y="55"/>
                  <a:pt x="19880" y="53"/>
                </a:cubicBezTo>
              </a:path>
            </a:pathLst>
          </a:custGeom>
          <a:ln w="34200">
            <a:solidFill>
              <a:srgbClr val="EE2E2F"/>
            </a:solidFill>
            <a:round/>
          </a:ln>
        </p:spPr>
        <p:txBody>
          <a:bodyPr/>
          <a:lstStyle/>
          <a:p>
            <a:endParaRPr lang="en-US" dirty="0"/>
          </a:p>
        </p:txBody>
      </p:sp>
      <p:grpSp>
        <p:nvGrpSpPr>
          <p:cNvPr id="20" name="Group 19"/>
          <p:cNvGrpSpPr/>
          <p:nvPr/>
        </p:nvGrpSpPr>
        <p:grpSpPr>
          <a:xfrm>
            <a:off x="1896936" y="2033753"/>
            <a:ext cx="2628797" cy="1428092"/>
            <a:chOff x="1896936" y="2033753"/>
            <a:chExt cx="2628797" cy="1428092"/>
          </a:xfrm>
        </p:grpSpPr>
        <p:sp>
          <p:nvSpPr>
            <p:cNvPr id="520" name="Freeform 140"/>
            <p:cNvSpPr/>
            <p:nvPr/>
          </p:nvSpPr>
          <p:spPr>
            <a:xfrm>
              <a:off x="1896936" y="2226502"/>
              <a:ext cx="403291" cy="327"/>
            </a:xfrm>
            <a:custGeom>
              <a:avLst/>
              <a:gdLst/>
              <a:ahLst/>
              <a:cxnLst/>
              <a:rect l="0" t="0" r="r" b="b"/>
              <a:pathLst>
                <a:path w="1235" h="1">
                  <a:moveTo>
                    <a:pt x="0" y="0"/>
                  </a:moveTo>
                  <a:cubicBezTo>
                    <a:pt x="411" y="0"/>
                    <a:pt x="822" y="0"/>
                    <a:pt x="1234" y="0"/>
                  </a:cubicBezTo>
                </a:path>
              </a:pathLst>
            </a:custGeom>
            <a:ln w="34200" cap="rnd">
              <a:solidFill>
                <a:srgbClr val="000000"/>
              </a:solidFill>
              <a:round/>
            </a:ln>
          </p:spPr>
        </p:sp>
        <p:sp>
          <p:nvSpPr>
            <p:cNvPr id="184" name="TextBox 183"/>
            <p:cNvSpPr txBox="1"/>
            <p:nvPr/>
          </p:nvSpPr>
          <p:spPr>
            <a:xfrm>
              <a:off x="2334107" y="2033753"/>
              <a:ext cx="928459"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padding</a:t>
              </a:r>
              <a:endParaRPr lang="en-US" sz="1800" baseline="30000" dirty="0">
                <a:latin typeface="Times" charset="0"/>
                <a:ea typeface="Times" charset="0"/>
                <a:cs typeface="Times" charset="0"/>
              </a:endParaRPr>
            </a:p>
          </p:txBody>
        </p:sp>
        <p:sp>
          <p:nvSpPr>
            <p:cNvPr id="529" name="Freeform 149"/>
            <p:cNvSpPr/>
            <p:nvPr/>
          </p:nvSpPr>
          <p:spPr>
            <a:xfrm>
              <a:off x="1896936" y="3286487"/>
              <a:ext cx="403291" cy="327"/>
            </a:xfrm>
            <a:custGeom>
              <a:avLst/>
              <a:gdLst/>
              <a:ahLst/>
              <a:cxnLst/>
              <a:rect l="0" t="0" r="r" b="b"/>
              <a:pathLst>
                <a:path w="1235" h="1">
                  <a:moveTo>
                    <a:pt x="0" y="0"/>
                  </a:moveTo>
                  <a:cubicBezTo>
                    <a:pt x="411" y="0"/>
                    <a:pt x="822" y="0"/>
                    <a:pt x="1234" y="0"/>
                  </a:cubicBezTo>
                </a:path>
              </a:pathLst>
            </a:custGeom>
            <a:ln w="34200" cap="rnd">
              <a:solidFill>
                <a:srgbClr val="185AA9"/>
              </a:solidFill>
              <a:round/>
            </a:ln>
          </p:spPr>
        </p:sp>
        <p:sp>
          <p:nvSpPr>
            <p:cNvPr id="189" name="TextBox 188"/>
            <p:cNvSpPr txBox="1"/>
            <p:nvPr/>
          </p:nvSpPr>
          <p:spPr>
            <a:xfrm>
              <a:off x="2334107" y="3092513"/>
              <a:ext cx="1319592"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exact reflect</a:t>
              </a:r>
              <a:endParaRPr lang="en-US" sz="1800" baseline="30000" dirty="0">
                <a:latin typeface="Times" charset="0"/>
                <a:ea typeface="Times" charset="0"/>
                <a:cs typeface="Times" charset="0"/>
              </a:endParaRPr>
            </a:p>
          </p:txBody>
        </p:sp>
        <p:sp>
          <p:nvSpPr>
            <p:cNvPr id="526" name="Freeform 146"/>
            <p:cNvSpPr/>
            <p:nvPr/>
          </p:nvSpPr>
          <p:spPr>
            <a:xfrm>
              <a:off x="1896936" y="2933159"/>
              <a:ext cx="403291" cy="327"/>
            </a:xfrm>
            <a:custGeom>
              <a:avLst/>
              <a:gdLst/>
              <a:ahLst/>
              <a:cxnLst/>
              <a:rect l="0" t="0" r="r" b="b"/>
              <a:pathLst>
                <a:path w="1235" h="1">
                  <a:moveTo>
                    <a:pt x="0" y="0"/>
                  </a:moveTo>
                  <a:cubicBezTo>
                    <a:pt x="411" y="0"/>
                    <a:pt x="822" y="0"/>
                    <a:pt x="1234" y="0"/>
                  </a:cubicBezTo>
                </a:path>
              </a:pathLst>
            </a:custGeom>
            <a:ln w="34200" cap="rnd">
              <a:solidFill>
                <a:srgbClr val="008C48"/>
              </a:solidFill>
              <a:round/>
            </a:ln>
          </p:spPr>
        </p:sp>
        <p:sp>
          <p:nvSpPr>
            <p:cNvPr id="190" name="TextBox 189"/>
            <p:cNvSpPr txBox="1"/>
            <p:nvPr/>
          </p:nvSpPr>
          <p:spPr>
            <a:xfrm>
              <a:off x="2334107" y="2739593"/>
              <a:ext cx="1293944"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exact repeat</a:t>
              </a:r>
              <a:endParaRPr lang="en-US" sz="1800" baseline="30000" dirty="0">
                <a:latin typeface="Times" charset="0"/>
                <a:ea typeface="Times" charset="0"/>
                <a:cs typeface="Times" charset="0"/>
              </a:endParaRPr>
            </a:p>
          </p:txBody>
        </p:sp>
        <p:sp>
          <p:nvSpPr>
            <p:cNvPr id="523" name="Freeform 143"/>
            <p:cNvSpPr/>
            <p:nvPr/>
          </p:nvSpPr>
          <p:spPr>
            <a:xfrm>
              <a:off x="1896936" y="2579830"/>
              <a:ext cx="403291" cy="327"/>
            </a:xfrm>
            <a:custGeom>
              <a:avLst/>
              <a:gdLst/>
              <a:ahLst/>
              <a:cxnLst/>
              <a:rect l="0" t="0" r="r" b="b"/>
              <a:pathLst>
                <a:path w="1235" h="1">
                  <a:moveTo>
                    <a:pt x="0" y="0"/>
                  </a:moveTo>
                  <a:cubicBezTo>
                    <a:pt x="411" y="0"/>
                    <a:pt x="822" y="0"/>
                    <a:pt x="1234" y="0"/>
                  </a:cubicBezTo>
                </a:path>
              </a:pathLst>
            </a:custGeom>
            <a:ln w="34200" cap="rnd">
              <a:solidFill>
                <a:srgbClr val="EE2E2F"/>
              </a:solidFill>
              <a:round/>
            </a:ln>
          </p:spPr>
        </p:sp>
        <p:sp>
          <p:nvSpPr>
            <p:cNvPr id="191" name="TextBox 190"/>
            <p:cNvSpPr txBox="1"/>
            <p:nvPr/>
          </p:nvSpPr>
          <p:spPr>
            <a:xfrm>
              <a:off x="2334107" y="2386673"/>
              <a:ext cx="2191626"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exact clamp to border</a:t>
              </a:r>
              <a:endParaRPr lang="en-US" sz="1800" baseline="30000" dirty="0">
                <a:latin typeface="Times" charset="0"/>
                <a:ea typeface="Times" charset="0"/>
                <a:cs typeface="Times" charset="0"/>
              </a:endParaRPr>
            </a:p>
          </p:txBody>
        </p:sp>
      </p:grpSp>
      <p:sp>
        <p:nvSpPr>
          <p:cNvPr id="70" name="Rectangle 69"/>
          <p:cNvSpPr/>
          <p:nvPr/>
        </p:nvSpPr>
        <p:spPr>
          <a:xfrm>
            <a:off x="1504499" y="1840845"/>
            <a:ext cx="6496005" cy="382456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US" dirty="0" smtClean="0"/>
              <a:t>Performance on Kepler (GK110)</a:t>
            </a:r>
            <a:endParaRPr lang="en-US" dirty="0"/>
          </a:p>
        </p:txBody>
      </p:sp>
    </p:spTree>
    <p:extLst>
      <p:ext uri="{BB962C8B-B14F-4D97-AF65-F5344CB8AC3E}">
        <p14:creationId xmlns:p14="http://schemas.microsoft.com/office/powerpoint/2010/main" val="198047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Freeform 23"/>
          <p:cNvSpPr/>
          <p:nvPr/>
        </p:nvSpPr>
        <p:spPr>
          <a:xfrm>
            <a:off x="3362498" y="1840846"/>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66" name="Freeform 22"/>
          <p:cNvSpPr/>
          <p:nvPr/>
        </p:nvSpPr>
        <p:spPr>
          <a:xfrm>
            <a:off x="4290556" y="4876139"/>
            <a:ext cx="327" cy="789274"/>
          </a:xfrm>
          <a:custGeom>
            <a:avLst/>
            <a:gdLst/>
            <a:ahLst/>
            <a:cxnLst/>
            <a:rect l="0" t="0" r="r" b="b"/>
            <a:pathLst>
              <a:path w="1" h="2417">
                <a:moveTo>
                  <a:pt x="0" y="2416"/>
                </a:moveTo>
                <a:cubicBezTo>
                  <a:pt x="0" y="1611"/>
                  <a:pt x="0" y="806"/>
                  <a:pt x="0" y="0"/>
                </a:cubicBezTo>
              </a:path>
            </a:pathLst>
          </a:custGeom>
          <a:ln w="10800">
            <a:solidFill>
              <a:srgbClr val="B0B0B0"/>
            </a:solidFill>
            <a:round/>
          </a:ln>
        </p:spPr>
        <p:txBody>
          <a:bodyPr/>
          <a:lstStyle/>
          <a:p>
            <a:endParaRPr lang="en-US" dirty="0"/>
          </a:p>
        </p:txBody>
      </p:sp>
      <p:sp>
        <p:nvSpPr>
          <p:cNvPr id="67" name="Freeform 23"/>
          <p:cNvSpPr/>
          <p:nvPr/>
        </p:nvSpPr>
        <p:spPr>
          <a:xfrm>
            <a:off x="4290556" y="1840846"/>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543" name="Freeform 2"/>
          <p:cNvSpPr/>
          <p:nvPr/>
        </p:nvSpPr>
        <p:spPr>
          <a:xfrm>
            <a:off x="1508667" y="5117460"/>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545" name="Freeform 4"/>
          <p:cNvSpPr/>
          <p:nvPr/>
        </p:nvSpPr>
        <p:spPr>
          <a:xfrm>
            <a:off x="1508667" y="4025146"/>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546" name="Freeform 5"/>
          <p:cNvSpPr/>
          <p:nvPr/>
        </p:nvSpPr>
        <p:spPr>
          <a:xfrm>
            <a:off x="4571831" y="4025146"/>
            <a:ext cx="3429000" cy="327"/>
          </a:xfrm>
          <a:custGeom>
            <a:avLst/>
            <a:gdLst/>
            <a:ahLst/>
            <a:cxnLst/>
            <a:rect l="0" t="0" r="r" b="b"/>
            <a:pathLst>
              <a:path w="13891" h="1">
                <a:moveTo>
                  <a:pt x="0" y="0"/>
                </a:moveTo>
                <a:cubicBezTo>
                  <a:pt x="4630" y="0"/>
                  <a:pt x="9260" y="0"/>
                  <a:pt x="13890" y="0"/>
                </a:cubicBezTo>
              </a:path>
            </a:pathLst>
          </a:custGeom>
          <a:ln w="10800">
            <a:solidFill>
              <a:srgbClr val="B0B0B0"/>
            </a:solidFill>
            <a:round/>
          </a:ln>
        </p:spPr>
      </p:sp>
      <p:sp>
        <p:nvSpPr>
          <p:cNvPr id="548" name="Freeform 7"/>
          <p:cNvSpPr/>
          <p:nvPr/>
        </p:nvSpPr>
        <p:spPr>
          <a:xfrm>
            <a:off x="1508667" y="2933159"/>
            <a:ext cx="194625" cy="327"/>
          </a:xfrm>
          <a:custGeom>
            <a:avLst/>
            <a:gdLst/>
            <a:ahLst/>
            <a:cxnLst/>
            <a:rect l="0" t="0" r="r" b="b"/>
            <a:pathLst>
              <a:path w="596" h="1">
                <a:moveTo>
                  <a:pt x="0" y="0"/>
                </a:moveTo>
                <a:cubicBezTo>
                  <a:pt x="198" y="0"/>
                  <a:pt x="397" y="0"/>
                  <a:pt x="595" y="0"/>
                </a:cubicBezTo>
              </a:path>
            </a:pathLst>
          </a:custGeom>
          <a:ln w="10800">
            <a:solidFill>
              <a:srgbClr val="B0B0B0"/>
            </a:solidFill>
            <a:round/>
          </a:ln>
        </p:spPr>
      </p:sp>
      <p:sp>
        <p:nvSpPr>
          <p:cNvPr id="549" name="Freeform 8"/>
          <p:cNvSpPr/>
          <p:nvPr/>
        </p:nvSpPr>
        <p:spPr>
          <a:xfrm>
            <a:off x="4571831" y="2933159"/>
            <a:ext cx="3429000" cy="327"/>
          </a:xfrm>
          <a:custGeom>
            <a:avLst/>
            <a:gdLst/>
            <a:ahLst/>
            <a:cxnLst/>
            <a:rect l="0" t="0" r="r" b="b"/>
            <a:pathLst>
              <a:path w="13891" h="1">
                <a:moveTo>
                  <a:pt x="0" y="0"/>
                </a:moveTo>
                <a:cubicBezTo>
                  <a:pt x="4630" y="0"/>
                  <a:pt x="9260" y="0"/>
                  <a:pt x="13890" y="0"/>
                </a:cubicBezTo>
              </a:path>
            </a:pathLst>
          </a:custGeom>
          <a:ln w="10800">
            <a:solidFill>
              <a:srgbClr val="B0B0B0"/>
            </a:solidFill>
            <a:round/>
          </a:ln>
        </p:spPr>
      </p:sp>
      <p:sp>
        <p:nvSpPr>
          <p:cNvPr id="551" name="Freeform 10"/>
          <p:cNvSpPr/>
          <p:nvPr/>
        </p:nvSpPr>
        <p:spPr>
          <a:xfrm>
            <a:off x="1508667" y="1840845"/>
            <a:ext cx="6492164" cy="327"/>
          </a:xfrm>
          <a:custGeom>
            <a:avLst/>
            <a:gdLst/>
            <a:ahLst/>
            <a:cxnLst/>
            <a:rect l="0" t="0" r="r" b="b"/>
            <a:pathLst>
              <a:path w="19881" h="1">
                <a:moveTo>
                  <a:pt x="0" y="0"/>
                </a:moveTo>
                <a:cubicBezTo>
                  <a:pt x="6627" y="0"/>
                  <a:pt x="13253" y="0"/>
                  <a:pt x="19880" y="0"/>
                </a:cubicBezTo>
              </a:path>
            </a:pathLst>
          </a:custGeom>
          <a:ln w="10800">
            <a:solidFill>
              <a:srgbClr val="B0B0B0"/>
            </a:solidFill>
            <a:round/>
          </a:ln>
        </p:spPr>
      </p:sp>
      <p:sp>
        <p:nvSpPr>
          <p:cNvPr id="553" name="Freeform 12"/>
          <p:cNvSpPr/>
          <p:nvPr/>
        </p:nvSpPr>
        <p:spPr>
          <a:xfrm>
            <a:off x="1508667"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557" name="Freeform 16"/>
          <p:cNvSpPr/>
          <p:nvPr/>
        </p:nvSpPr>
        <p:spPr>
          <a:xfrm>
            <a:off x="2437052" y="4876139"/>
            <a:ext cx="327" cy="789274"/>
          </a:xfrm>
          <a:custGeom>
            <a:avLst/>
            <a:gdLst/>
            <a:ahLst/>
            <a:cxnLst/>
            <a:rect l="0" t="0" r="r" b="b"/>
            <a:pathLst>
              <a:path w="1" h="2417">
                <a:moveTo>
                  <a:pt x="0" y="2416"/>
                </a:moveTo>
                <a:cubicBezTo>
                  <a:pt x="0" y="1611"/>
                  <a:pt x="0" y="806"/>
                  <a:pt x="0" y="0"/>
                </a:cubicBezTo>
              </a:path>
            </a:pathLst>
          </a:custGeom>
          <a:ln w="10800">
            <a:solidFill>
              <a:srgbClr val="B0B0B0"/>
            </a:solidFill>
            <a:round/>
          </a:ln>
        </p:spPr>
      </p:sp>
      <p:sp>
        <p:nvSpPr>
          <p:cNvPr id="558" name="Freeform 17"/>
          <p:cNvSpPr/>
          <p:nvPr/>
        </p:nvSpPr>
        <p:spPr>
          <a:xfrm>
            <a:off x="2437052" y="1840846"/>
            <a:ext cx="327" cy="209319"/>
          </a:xfrm>
          <a:custGeom>
            <a:avLst/>
            <a:gdLst/>
            <a:ahLst/>
            <a:cxnLst/>
            <a:rect l="0" t="0" r="r" b="b"/>
            <a:pathLst>
              <a:path w="1" h="641">
                <a:moveTo>
                  <a:pt x="0" y="640"/>
                </a:moveTo>
                <a:cubicBezTo>
                  <a:pt x="0" y="427"/>
                  <a:pt x="0" y="213"/>
                  <a:pt x="0" y="0"/>
                </a:cubicBezTo>
              </a:path>
            </a:pathLst>
          </a:custGeom>
          <a:ln w="10800">
            <a:solidFill>
              <a:srgbClr val="B0B0B0"/>
            </a:solidFill>
            <a:round/>
          </a:ln>
        </p:spPr>
      </p:sp>
      <p:sp>
        <p:nvSpPr>
          <p:cNvPr id="563" name="Freeform 22"/>
          <p:cNvSpPr/>
          <p:nvPr/>
        </p:nvSpPr>
        <p:spPr>
          <a:xfrm>
            <a:off x="3362498" y="4876139"/>
            <a:ext cx="327" cy="789274"/>
          </a:xfrm>
          <a:custGeom>
            <a:avLst/>
            <a:gdLst/>
            <a:ahLst/>
            <a:cxnLst/>
            <a:rect l="0" t="0" r="r" b="b"/>
            <a:pathLst>
              <a:path w="1" h="2417">
                <a:moveTo>
                  <a:pt x="0" y="2416"/>
                </a:moveTo>
                <a:cubicBezTo>
                  <a:pt x="0" y="1611"/>
                  <a:pt x="0" y="806"/>
                  <a:pt x="0" y="0"/>
                </a:cubicBezTo>
              </a:path>
            </a:pathLst>
          </a:custGeom>
          <a:ln w="10800">
            <a:solidFill>
              <a:srgbClr val="B0B0B0"/>
            </a:solidFill>
            <a:round/>
          </a:ln>
        </p:spPr>
      </p:sp>
      <p:sp>
        <p:nvSpPr>
          <p:cNvPr id="574" name="Freeform 33"/>
          <p:cNvSpPr/>
          <p:nvPr/>
        </p:nvSpPr>
        <p:spPr>
          <a:xfrm>
            <a:off x="5218615"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580" name="Freeform 39"/>
          <p:cNvSpPr/>
          <p:nvPr/>
        </p:nvSpPr>
        <p:spPr>
          <a:xfrm>
            <a:off x="6146673"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586" name="Freeform 45"/>
          <p:cNvSpPr/>
          <p:nvPr/>
        </p:nvSpPr>
        <p:spPr>
          <a:xfrm>
            <a:off x="7072446"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592" name="Freeform 51"/>
          <p:cNvSpPr/>
          <p:nvPr/>
        </p:nvSpPr>
        <p:spPr>
          <a:xfrm>
            <a:off x="8000504" y="1840846"/>
            <a:ext cx="327" cy="3824567"/>
          </a:xfrm>
          <a:custGeom>
            <a:avLst/>
            <a:gdLst/>
            <a:ahLst/>
            <a:cxnLst/>
            <a:rect l="0" t="0" r="r" b="b"/>
            <a:pathLst>
              <a:path w="1" h="11712">
                <a:moveTo>
                  <a:pt x="0" y="11711"/>
                </a:moveTo>
                <a:cubicBezTo>
                  <a:pt x="0" y="7807"/>
                  <a:pt x="0" y="3904"/>
                  <a:pt x="0" y="0"/>
                </a:cubicBezTo>
              </a:path>
            </a:pathLst>
          </a:custGeom>
          <a:ln w="10800">
            <a:solidFill>
              <a:srgbClr val="B0B0B0"/>
            </a:solidFill>
            <a:round/>
          </a:ln>
        </p:spPr>
      </p:sp>
      <p:sp>
        <p:nvSpPr>
          <p:cNvPr id="646" name="Freeform 105"/>
          <p:cNvSpPr/>
          <p:nvPr/>
        </p:nvSpPr>
        <p:spPr>
          <a:xfrm>
            <a:off x="1508667" y="4682167"/>
            <a:ext cx="6492164" cy="940794"/>
          </a:xfrm>
          <a:custGeom>
            <a:avLst/>
            <a:gdLst/>
            <a:ahLst/>
            <a:cxnLst/>
            <a:rect l="0" t="0" r="r" b="b"/>
            <a:pathLst>
              <a:path w="19881" h="2881">
                <a:moveTo>
                  <a:pt x="0" y="2880"/>
                </a:moveTo>
                <a:cubicBezTo>
                  <a:pt x="948" y="2753"/>
                  <a:pt x="1895" y="2626"/>
                  <a:pt x="2843" y="2499"/>
                </a:cubicBezTo>
                <a:cubicBezTo>
                  <a:pt x="3396" y="2342"/>
                  <a:pt x="3950" y="2185"/>
                  <a:pt x="4504" y="2027"/>
                </a:cubicBezTo>
                <a:cubicBezTo>
                  <a:pt x="4895" y="1905"/>
                  <a:pt x="5286" y="1783"/>
                  <a:pt x="5677" y="1661"/>
                </a:cubicBezTo>
                <a:cubicBezTo>
                  <a:pt x="5982" y="1585"/>
                  <a:pt x="6287" y="1509"/>
                  <a:pt x="6592" y="1432"/>
                </a:cubicBezTo>
                <a:cubicBezTo>
                  <a:pt x="6840" y="1323"/>
                  <a:pt x="7089" y="1214"/>
                  <a:pt x="7338" y="1105"/>
                </a:cubicBezTo>
                <a:cubicBezTo>
                  <a:pt x="7549" y="1065"/>
                  <a:pt x="7760" y="1024"/>
                  <a:pt x="7971" y="983"/>
                </a:cubicBezTo>
                <a:cubicBezTo>
                  <a:pt x="8153" y="910"/>
                  <a:pt x="8336" y="836"/>
                  <a:pt x="8519" y="762"/>
                </a:cubicBezTo>
                <a:cubicBezTo>
                  <a:pt x="8679" y="732"/>
                  <a:pt x="8839" y="701"/>
                  <a:pt x="8999" y="670"/>
                </a:cubicBezTo>
                <a:cubicBezTo>
                  <a:pt x="9144" y="620"/>
                  <a:pt x="9289" y="569"/>
                  <a:pt x="9433" y="518"/>
                </a:cubicBezTo>
                <a:cubicBezTo>
                  <a:pt x="9563" y="503"/>
                  <a:pt x="9692" y="488"/>
                  <a:pt x="9821" y="472"/>
                </a:cubicBezTo>
                <a:cubicBezTo>
                  <a:pt x="9941" y="437"/>
                  <a:pt x="10061" y="402"/>
                  <a:pt x="10180" y="366"/>
                </a:cubicBezTo>
                <a:cubicBezTo>
                  <a:pt x="10289" y="359"/>
                  <a:pt x="10398" y="351"/>
                  <a:pt x="10507" y="343"/>
                </a:cubicBezTo>
                <a:cubicBezTo>
                  <a:pt x="10609" y="313"/>
                  <a:pt x="10711" y="282"/>
                  <a:pt x="10812" y="251"/>
                </a:cubicBezTo>
                <a:cubicBezTo>
                  <a:pt x="10906" y="251"/>
                  <a:pt x="11000" y="251"/>
                  <a:pt x="11094" y="251"/>
                </a:cubicBezTo>
                <a:cubicBezTo>
                  <a:pt x="11183" y="236"/>
                  <a:pt x="11272" y="221"/>
                  <a:pt x="11361" y="206"/>
                </a:cubicBezTo>
                <a:cubicBezTo>
                  <a:pt x="11443" y="206"/>
                  <a:pt x="11524" y="206"/>
                  <a:pt x="11605" y="206"/>
                </a:cubicBezTo>
                <a:cubicBezTo>
                  <a:pt x="11684" y="196"/>
                  <a:pt x="11763" y="186"/>
                  <a:pt x="11841" y="175"/>
                </a:cubicBezTo>
                <a:cubicBezTo>
                  <a:pt x="11915" y="180"/>
                  <a:pt x="11989" y="185"/>
                  <a:pt x="12062" y="190"/>
                </a:cubicBezTo>
                <a:cubicBezTo>
                  <a:pt x="12133" y="190"/>
                  <a:pt x="12204" y="190"/>
                  <a:pt x="12275" y="190"/>
                </a:cubicBezTo>
                <a:cubicBezTo>
                  <a:pt x="12341" y="175"/>
                  <a:pt x="12407" y="160"/>
                  <a:pt x="12473" y="145"/>
                </a:cubicBezTo>
                <a:cubicBezTo>
                  <a:pt x="12537" y="133"/>
                  <a:pt x="12601" y="120"/>
                  <a:pt x="12664" y="107"/>
                </a:cubicBezTo>
                <a:cubicBezTo>
                  <a:pt x="12725" y="105"/>
                  <a:pt x="12786" y="102"/>
                  <a:pt x="12847" y="99"/>
                </a:cubicBezTo>
                <a:cubicBezTo>
                  <a:pt x="12906" y="92"/>
                  <a:pt x="12964" y="84"/>
                  <a:pt x="13022" y="76"/>
                </a:cubicBezTo>
                <a:cubicBezTo>
                  <a:pt x="13078" y="74"/>
                  <a:pt x="13134" y="71"/>
                  <a:pt x="13189" y="68"/>
                </a:cubicBezTo>
                <a:cubicBezTo>
                  <a:pt x="13243" y="89"/>
                  <a:pt x="13297" y="109"/>
                  <a:pt x="13350" y="129"/>
                </a:cubicBezTo>
                <a:cubicBezTo>
                  <a:pt x="13401" y="119"/>
                  <a:pt x="13452" y="109"/>
                  <a:pt x="13502" y="99"/>
                </a:cubicBezTo>
                <a:cubicBezTo>
                  <a:pt x="13553" y="102"/>
                  <a:pt x="13604" y="105"/>
                  <a:pt x="13654" y="107"/>
                </a:cubicBezTo>
                <a:cubicBezTo>
                  <a:pt x="13703" y="150"/>
                  <a:pt x="13751" y="193"/>
                  <a:pt x="13799" y="236"/>
                </a:cubicBezTo>
                <a:cubicBezTo>
                  <a:pt x="13845" y="211"/>
                  <a:pt x="13891" y="186"/>
                  <a:pt x="13936" y="160"/>
                </a:cubicBezTo>
                <a:cubicBezTo>
                  <a:pt x="13980" y="173"/>
                  <a:pt x="14023" y="186"/>
                  <a:pt x="14066" y="198"/>
                </a:cubicBezTo>
                <a:cubicBezTo>
                  <a:pt x="14112" y="168"/>
                  <a:pt x="14158" y="138"/>
                  <a:pt x="14203" y="107"/>
                </a:cubicBezTo>
                <a:cubicBezTo>
                  <a:pt x="14244" y="130"/>
                  <a:pt x="14285" y="153"/>
                  <a:pt x="14325" y="175"/>
                </a:cubicBezTo>
                <a:cubicBezTo>
                  <a:pt x="14366" y="175"/>
                  <a:pt x="14407" y="175"/>
                  <a:pt x="14447" y="175"/>
                </a:cubicBezTo>
                <a:cubicBezTo>
                  <a:pt x="14488" y="170"/>
                  <a:pt x="14529" y="165"/>
                  <a:pt x="14569" y="160"/>
                </a:cubicBezTo>
                <a:cubicBezTo>
                  <a:pt x="14607" y="158"/>
                  <a:pt x="14645" y="155"/>
                  <a:pt x="14683" y="152"/>
                </a:cubicBezTo>
                <a:cubicBezTo>
                  <a:pt x="14721" y="157"/>
                  <a:pt x="14759" y="162"/>
                  <a:pt x="14797" y="167"/>
                </a:cubicBezTo>
                <a:cubicBezTo>
                  <a:pt x="14833" y="173"/>
                  <a:pt x="14869" y="178"/>
                  <a:pt x="14904" y="183"/>
                </a:cubicBezTo>
                <a:cubicBezTo>
                  <a:pt x="14940" y="201"/>
                  <a:pt x="14976" y="219"/>
                  <a:pt x="15011" y="236"/>
                </a:cubicBezTo>
                <a:cubicBezTo>
                  <a:pt x="15047" y="203"/>
                  <a:pt x="15082" y="170"/>
                  <a:pt x="15117" y="137"/>
                </a:cubicBezTo>
                <a:cubicBezTo>
                  <a:pt x="15150" y="155"/>
                  <a:pt x="15183" y="173"/>
                  <a:pt x="15216" y="190"/>
                </a:cubicBezTo>
                <a:cubicBezTo>
                  <a:pt x="15249" y="188"/>
                  <a:pt x="15282" y="186"/>
                  <a:pt x="15315" y="183"/>
                </a:cubicBezTo>
                <a:cubicBezTo>
                  <a:pt x="15346" y="176"/>
                  <a:pt x="15377" y="168"/>
                  <a:pt x="15407" y="160"/>
                </a:cubicBezTo>
                <a:cubicBezTo>
                  <a:pt x="15440" y="148"/>
                  <a:pt x="15473" y="135"/>
                  <a:pt x="15506" y="122"/>
                </a:cubicBezTo>
                <a:cubicBezTo>
                  <a:pt x="15537" y="130"/>
                  <a:pt x="15567" y="138"/>
                  <a:pt x="15597" y="145"/>
                </a:cubicBezTo>
                <a:cubicBezTo>
                  <a:pt x="15628" y="138"/>
                  <a:pt x="15659" y="130"/>
                  <a:pt x="15689" y="122"/>
                </a:cubicBezTo>
                <a:cubicBezTo>
                  <a:pt x="15717" y="120"/>
                  <a:pt x="15745" y="117"/>
                  <a:pt x="15773" y="114"/>
                </a:cubicBezTo>
                <a:cubicBezTo>
                  <a:pt x="15804" y="86"/>
                  <a:pt x="15834" y="58"/>
                  <a:pt x="15864" y="30"/>
                </a:cubicBezTo>
                <a:cubicBezTo>
                  <a:pt x="15892" y="58"/>
                  <a:pt x="15920" y="86"/>
                  <a:pt x="15948" y="114"/>
                </a:cubicBezTo>
                <a:cubicBezTo>
                  <a:pt x="15976" y="109"/>
                  <a:pt x="16004" y="104"/>
                  <a:pt x="16032" y="99"/>
                </a:cubicBezTo>
                <a:cubicBezTo>
                  <a:pt x="16058" y="99"/>
                  <a:pt x="16083" y="99"/>
                  <a:pt x="16108" y="99"/>
                </a:cubicBezTo>
                <a:cubicBezTo>
                  <a:pt x="16136" y="79"/>
                  <a:pt x="16164" y="59"/>
                  <a:pt x="16192" y="38"/>
                </a:cubicBezTo>
                <a:cubicBezTo>
                  <a:pt x="16218" y="54"/>
                  <a:pt x="16243" y="69"/>
                  <a:pt x="16268" y="84"/>
                </a:cubicBezTo>
                <a:cubicBezTo>
                  <a:pt x="16294" y="69"/>
                  <a:pt x="16319" y="54"/>
                  <a:pt x="16344" y="38"/>
                </a:cubicBezTo>
                <a:cubicBezTo>
                  <a:pt x="16370" y="51"/>
                  <a:pt x="16395" y="64"/>
                  <a:pt x="16420" y="76"/>
                </a:cubicBezTo>
                <a:cubicBezTo>
                  <a:pt x="16443" y="51"/>
                  <a:pt x="16466" y="26"/>
                  <a:pt x="16489" y="0"/>
                </a:cubicBezTo>
                <a:cubicBezTo>
                  <a:pt x="16515" y="49"/>
                  <a:pt x="16540" y="97"/>
                  <a:pt x="16565" y="145"/>
                </a:cubicBezTo>
                <a:cubicBezTo>
                  <a:pt x="16588" y="138"/>
                  <a:pt x="16611" y="130"/>
                  <a:pt x="16634" y="122"/>
                </a:cubicBezTo>
                <a:cubicBezTo>
                  <a:pt x="16660" y="135"/>
                  <a:pt x="16685" y="148"/>
                  <a:pt x="16710" y="160"/>
                </a:cubicBezTo>
                <a:cubicBezTo>
                  <a:pt x="16733" y="132"/>
                  <a:pt x="16756" y="104"/>
                  <a:pt x="16778" y="76"/>
                </a:cubicBezTo>
                <a:cubicBezTo>
                  <a:pt x="16799" y="89"/>
                  <a:pt x="16819" y="102"/>
                  <a:pt x="16839" y="114"/>
                </a:cubicBezTo>
                <a:cubicBezTo>
                  <a:pt x="16862" y="94"/>
                  <a:pt x="16885" y="74"/>
                  <a:pt x="16908" y="53"/>
                </a:cubicBezTo>
                <a:cubicBezTo>
                  <a:pt x="16931" y="74"/>
                  <a:pt x="16954" y="94"/>
                  <a:pt x="16977" y="114"/>
                </a:cubicBezTo>
                <a:cubicBezTo>
                  <a:pt x="16997" y="89"/>
                  <a:pt x="17018" y="64"/>
                  <a:pt x="17038" y="38"/>
                </a:cubicBezTo>
                <a:cubicBezTo>
                  <a:pt x="17061" y="66"/>
                  <a:pt x="17083" y="94"/>
                  <a:pt x="17106" y="122"/>
                </a:cubicBezTo>
                <a:cubicBezTo>
                  <a:pt x="17126" y="94"/>
                  <a:pt x="17147" y="66"/>
                  <a:pt x="17167" y="38"/>
                </a:cubicBezTo>
                <a:cubicBezTo>
                  <a:pt x="17187" y="61"/>
                  <a:pt x="17208" y="84"/>
                  <a:pt x="17228" y="107"/>
                </a:cubicBezTo>
                <a:cubicBezTo>
                  <a:pt x="17248" y="82"/>
                  <a:pt x="17269" y="56"/>
                  <a:pt x="17289" y="30"/>
                </a:cubicBezTo>
                <a:cubicBezTo>
                  <a:pt x="17309" y="56"/>
                  <a:pt x="17330" y="82"/>
                  <a:pt x="17350" y="107"/>
                </a:cubicBezTo>
                <a:cubicBezTo>
                  <a:pt x="17368" y="87"/>
                  <a:pt x="17385" y="67"/>
                  <a:pt x="17403" y="46"/>
                </a:cubicBezTo>
                <a:cubicBezTo>
                  <a:pt x="17423" y="69"/>
                  <a:pt x="17444" y="92"/>
                  <a:pt x="17464" y="114"/>
                </a:cubicBezTo>
                <a:cubicBezTo>
                  <a:pt x="17484" y="76"/>
                  <a:pt x="17505" y="38"/>
                  <a:pt x="17525" y="0"/>
                </a:cubicBezTo>
                <a:cubicBezTo>
                  <a:pt x="17543" y="33"/>
                  <a:pt x="17561" y="66"/>
                  <a:pt x="17579" y="99"/>
                </a:cubicBezTo>
                <a:cubicBezTo>
                  <a:pt x="17597" y="84"/>
                  <a:pt x="17614" y="69"/>
                  <a:pt x="17632" y="53"/>
                </a:cubicBezTo>
                <a:cubicBezTo>
                  <a:pt x="17652" y="71"/>
                  <a:pt x="17673" y="89"/>
                  <a:pt x="17693" y="107"/>
                </a:cubicBezTo>
                <a:cubicBezTo>
                  <a:pt x="17711" y="79"/>
                  <a:pt x="17728" y="51"/>
                  <a:pt x="17746" y="23"/>
                </a:cubicBezTo>
                <a:cubicBezTo>
                  <a:pt x="17764" y="49"/>
                  <a:pt x="17782" y="74"/>
                  <a:pt x="17800" y="99"/>
                </a:cubicBezTo>
                <a:cubicBezTo>
                  <a:pt x="17818" y="99"/>
                  <a:pt x="17835" y="99"/>
                  <a:pt x="17853" y="99"/>
                </a:cubicBezTo>
                <a:cubicBezTo>
                  <a:pt x="17871" y="99"/>
                  <a:pt x="17888" y="99"/>
                  <a:pt x="17906" y="99"/>
                </a:cubicBezTo>
                <a:cubicBezTo>
                  <a:pt x="17921" y="71"/>
                  <a:pt x="17937" y="43"/>
                  <a:pt x="17952" y="15"/>
                </a:cubicBezTo>
                <a:cubicBezTo>
                  <a:pt x="17970" y="43"/>
                  <a:pt x="17987" y="71"/>
                  <a:pt x="18005" y="99"/>
                </a:cubicBezTo>
                <a:cubicBezTo>
                  <a:pt x="18023" y="97"/>
                  <a:pt x="18041" y="94"/>
                  <a:pt x="18059" y="91"/>
                </a:cubicBezTo>
                <a:cubicBezTo>
                  <a:pt x="18074" y="94"/>
                  <a:pt x="18089" y="97"/>
                  <a:pt x="18104" y="99"/>
                </a:cubicBezTo>
                <a:cubicBezTo>
                  <a:pt x="18122" y="66"/>
                  <a:pt x="18140" y="33"/>
                  <a:pt x="18158" y="0"/>
                </a:cubicBezTo>
                <a:cubicBezTo>
                  <a:pt x="18173" y="43"/>
                  <a:pt x="18188" y="86"/>
                  <a:pt x="18203" y="129"/>
                </a:cubicBezTo>
                <a:cubicBezTo>
                  <a:pt x="18218" y="122"/>
                  <a:pt x="18234" y="115"/>
                  <a:pt x="18249" y="107"/>
                </a:cubicBezTo>
                <a:cubicBezTo>
                  <a:pt x="18264" y="115"/>
                  <a:pt x="18280" y="122"/>
                  <a:pt x="18295" y="129"/>
                </a:cubicBezTo>
                <a:cubicBezTo>
                  <a:pt x="18313" y="102"/>
                  <a:pt x="18330" y="74"/>
                  <a:pt x="18348" y="46"/>
                </a:cubicBezTo>
                <a:cubicBezTo>
                  <a:pt x="18363" y="74"/>
                  <a:pt x="18379" y="102"/>
                  <a:pt x="18394" y="129"/>
                </a:cubicBezTo>
                <a:cubicBezTo>
                  <a:pt x="18409" y="122"/>
                  <a:pt x="18425" y="115"/>
                  <a:pt x="18440" y="107"/>
                </a:cubicBezTo>
                <a:cubicBezTo>
                  <a:pt x="18455" y="117"/>
                  <a:pt x="18470" y="127"/>
                  <a:pt x="18485" y="137"/>
                </a:cubicBezTo>
                <a:cubicBezTo>
                  <a:pt x="18498" y="112"/>
                  <a:pt x="18510" y="87"/>
                  <a:pt x="18523" y="61"/>
                </a:cubicBezTo>
                <a:cubicBezTo>
                  <a:pt x="18538" y="84"/>
                  <a:pt x="18554" y="107"/>
                  <a:pt x="18569" y="129"/>
                </a:cubicBezTo>
                <a:cubicBezTo>
                  <a:pt x="18584" y="122"/>
                  <a:pt x="18600" y="115"/>
                  <a:pt x="18615" y="107"/>
                </a:cubicBezTo>
                <a:cubicBezTo>
                  <a:pt x="18630" y="115"/>
                  <a:pt x="18646" y="122"/>
                  <a:pt x="18661" y="129"/>
                </a:cubicBezTo>
                <a:cubicBezTo>
                  <a:pt x="18674" y="99"/>
                  <a:pt x="18686" y="69"/>
                  <a:pt x="18699" y="38"/>
                </a:cubicBezTo>
                <a:cubicBezTo>
                  <a:pt x="18714" y="69"/>
                  <a:pt x="18729" y="99"/>
                  <a:pt x="18744" y="129"/>
                </a:cubicBezTo>
                <a:cubicBezTo>
                  <a:pt x="18757" y="119"/>
                  <a:pt x="18770" y="109"/>
                  <a:pt x="18783" y="99"/>
                </a:cubicBezTo>
                <a:cubicBezTo>
                  <a:pt x="18798" y="109"/>
                  <a:pt x="18813" y="119"/>
                  <a:pt x="18828" y="129"/>
                </a:cubicBezTo>
                <a:cubicBezTo>
                  <a:pt x="18841" y="107"/>
                  <a:pt x="18853" y="84"/>
                  <a:pt x="18866" y="61"/>
                </a:cubicBezTo>
                <a:cubicBezTo>
                  <a:pt x="18881" y="82"/>
                  <a:pt x="18897" y="102"/>
                  <a:pt x="18912" y="122"/>
                </a:cubicBezTo>
                <a:cubicBezTo>
                  <a:pt x="18925" y="110"/>
                  <a:pt x="18937" y="97"/>
                  <a:pt x="18950" y="84"/>
                </a:cubicBezTo>
                <a:cubicBezTo>
                  <a:pt x="18963" y="97"/>
                  <a:pt x="18975" y="110"/>
                  <a:pt x="18988" y="122"/>
                </a:cubicBezTo>
                <a:cubicBezTo>
                  <a:pt x="19001" y="107"/>
                  <a:pt x="19013" y="92"/>
                  <a:pt x="19026" y="76"/>
                </a:cubicBezTo>
                <a:cubicBezTo>
                  <a:pt x="19039" y="92"/>
                  <a:pt x="19051" y="107"/>
                  <a:pt x="19064" y="122"/>
                </a:cubicBezTo>
                <a:cubicBezTo>
                  <a:pt x="19079" y="115"/>
                  <a:pt x="19095" y="107"/>
                  <a:pt x="19110" y="99"/>
                </a:cubicBezTo>
                <a:cubicBezTo>
                  <a:pt x="19123" y="109"/>
                  <a:pt x="19135" y="119"/>
                  <a:pt x="19148" y="129"/>
                </a:cubicBezTo>
                <a:cubicBezTo>
                  <a:pt x="19161" y="107"/>
                  <a:pt x="19173" y="84"/>
                  <a:pt x="19186" y="61"/>
                </a:cubicBezTo>
                <a:cubicBezTo>
                  <a:pt x="19199" y="84"/>
                  <a:pt x="19212" y="107"/>
                  <a:pt x="19225" y="129"/>
                </a:cubicBezTo>
                <a:cubicBezTo>
                  <a:pt x="19238" y="114"/>
                  <a:pt x="19250" y="99"/>
                  <a:pt x="19263" y="84"/>
                </a:cubicBezTo>
                <a:cubicBezTo>
                  <a:pt x="19273" y="97"/>
                  <a:pt x="19283" y="110"/>
                  <a:pt x="19293" y="122"/>
                </a:cubicBezTo>
                <a:cubicBezTo>
                  <a:pt x="19306" y="120"/>
                  <a:pt x="19318" y="117"/>
                  <a:pt x="19331" y="114"/>
                </a:cubicBezTo>
                <a:cubicBezTo>
                  <a:pt x="19344" y="132"/>
                  <a:pt x="19356" y="150"/>
                  <a:pt x="19369" y="167"/>
                </a:cubicBezTo>
                <a:cubicBezTo>
                  <a:pt x="19382" y="145"/>
                  <a:pt x="19394" y="122"/>
                  <a:pt x="19407" y="99"/>
                </a:cubicBezTo>
                <a:cubicBezTo>
                  <a:pt x="19417" y="130"/>
                  <a:pt x="19428" y="160"/>
                  <a:pt x="19438" y="190"/>
                </a:cubicBezTo>
                <a:cubicBezTo>
                  <a:pt x="19451" y="165"/>
                  <a:pt x="19463" y="140"/>
                  <a:pt x="19476" y="114"/>
                </a:cubicBezTo>
                <a:cubicBezTo>
                  <a:pt x="19489" y="140"/>
                  <a:pt x="19501" y="165"/>
                  <a:pt x="19514" y="190"/>
                </a:cubicBezTo>
                <a:cubicBezTo>
                  <a:pt x="19524" y="168"/>
                  <a:pt x="19535" y="145"/>
                  <a:pt x="19545" y="122"/>
                </a:cubicBezTo>
                <a:cubicBezTo>
                  <a:pt x="19558" y="122"/>
                  <a:pt x="19570" y="122"/>
                  <a:pt x="19583" y="122"/>
                </a:cubicBezTo>
                <a:cubicBezTo>
                  <a:pt x="19593" y="112"/>
                  <a:pt x="19603" y="102"/>
                  <a:pt x="19613" y="91"/>
                </a:cubicBezTo>
                <a:cubicBezTo>
                  <a:pt x="19626" y="97"/>
                  <a:pt x="19638" y="102"/>
                  <a:pt x="19651" y="107"/>
                </a:cubicBezTo>
                <a:cubicBezTo>
                  <a:pt x="19661" y="102"/>
                  <a:pt x="19672" y="97"/>
                  <a:pt x="19682" y="91"/>
                </a:cubicBezTo>
                <a:cubicBezTo>
                  <a:pt x="19695" y="97"/>
                  <a:pt x="19707" y="102"/>
                  <a:pt x="19720" y="107"/>
                </a:cubicBezTo>
                <a:cubicBezTo>
                  <a:pt x="19730" y="97"/>
                  <a:pt x="19740" y="87"/>
                  <a:pt x="19750" y="76"/>
                </a:cubicBezTo>
                <a:cubicBezTo>
                  <a:pt x="19760" y="79"/>
                  <a:pt x="19771" y="82"/>
                  <a:pt x="19781" y="84"/>
                </a:cubicBezTo>
                <a:cubicBezTo>
                  <a:pt x="19794" y="77"/>
                  <a:pt x="19806" y="69"/>
                  <a:pt x="19819" y="61"/>
                </a:cubicBezTo>
                <a:cubicBezTo>
                  <a:pt x="19829" y="64"/>
                  <a:pt x="19839" y="66"/>
                  <a:pt x="19849" y="68"/>
                </a:cubicBezTo>
                <a:cubicBezTo>
                  <a:pt x="19859" y="63"/>
                  <a:pt x="19870" y="58"/>
                  <a:pt x="19880" y="53"/>
                </a:cubicBezTo>
              </a:path>
            </a:pathLst>
          </a:custGeom>
          <a:ln w="34200">
            <a:solidFill>
              <a:srgbClr val="000000"/>
            </a:solidFill>
            <a:round/>
          </a:ln>
        </p:spPr>
      </p:sp>
      <p:sp>
        <p:nvSpPr>
          <p:cNvPr id="647" name="Freeform 106"/>
          <p:cNvSpPr/>
          <p:nvPr/>
        </p:nvSpPr>
        <p:spPr>
          <a:xfrm>
            <a:off x="1508667" y="2380634"/>
            <a:ext cx="6492164" cy="3242327"/>
          </a:xfrm>
          <a:custGeom>
            <a:avLst/>
            <a:gdLst/>
            <a:ahLst/>
            <a:cxnLst/>
            <a:rect l="0" t="0" r="r" b="b"/>
            <a:pathLst>
              <a:path w="19881" h="9929">
                <a:moveTo>
                  <a:pt x="0" y="9928"/>
                </a:moveTo>
                <a:cubicBezTo>
                  <a:pt x="948" y="9796"/>
                  <a:pt x="1895" y="9664"/>
                  <a:pt x="2843" y="9532"/>
                </a:cubicBezTo>
                <a:cubicBezTo>
                  <a:pt x="3396" y="9321"/>
                  <a:pt x="3950" y="9110"/>
                  <a:pt x="4504" y="8899"/>
                </a:cubicBezTo>
                <a:cubicBezTo>
                  <a:pt x="4895" y="8618"/>
                  <a:pt x="5286" y="8336"/>
                  <a:pt x="5677" y="8054"/>
                </a:cubicBezTo>
                <a:cubicBezTo>
                  <a:pt x="5982" y="7836"/>
                  <a:pt x="6287" y="7617"/>
                  <a:pt x="6592" y="7398"/>
                </a:cubicBezTo>
                <a:cubicBezTo>
                  <a:pt x="6840" y="7185"/>
                  <a:pt x="7089" y="6972"/>
                  <a:pt x="7338" y="6758"/>
                </a:cubicBezTo>
                <a:cubicBezTo>
                  <a:pt x="7549" y="6695"/>
                  <a:pt x="7760" y="6632"/>
                  <a:pt x="7971" y="6568"/>
                </a:cubicBezTo>
                <a:cubicBezTo>
                  <a:pt x="8153" y="6324"/>
                  <a:pt x="8336" y="6080"/>
                  <a:pt x="8519" y="5836"/>
                </a:cubicBezTo>
                <a:cubicBezTo>
                  <a:pt x="8679" y="5717"/>
                  <a:pt x="8839" y="5598"/>
                  <a:pt x="8999" y="5478"/>
                </a:cubicBezTo>
                <a:cubicBezTo>
                  <a:pt x="9144" y="5204"/>
                  <a:pt x="9289" y="4930"/>
                  <a:pt x="9433" y="4656"/>
                </a:cubicBezTo>
                <a:cubicBezTo>
                  <a:pt x="9563" y="4541"/>
                  <a:pt x="9692" y="4427"/>
                  <a:pt x="9821" y="4313"/>
                </a:cubicBezTo>
                <a:cubicBezTo>
                  <a:pt x="9941" y="4089"/>
                  <a:pt x="10061" y="3866"/>
                  <a:pt x="10180" y="3643"/>
                </a:cubicBezTo>
                <a:cubicBezTo>
                  <a:pt x="10289" y="3620"/>
                  <a:pt x="10398" y="3597"/>
                  <a:pt x="10507" y="3574"/>
                </a:cubicBezTo>
                <a:cubicBezTo>
                  <a:pt x="10609" y="3457"/>
                  <a:pt x="10711" y="3340"/>
                  <a:pt x="10812" y="3224"/>
                </a:cubicBezTo>
                <a:cubicBezTo>
                  <a:pt x="10906" y="3064"/>
                  <a:pt x="11000" y="2904"/>
                  <a:pt x="11094" y="2744"/>
                </a:cubicBezTo>
                <a:cubicBezTo>
                  <a:pt x="11183" y="2660"/>
                  <a:pt x="11272" y="2576"/>
                  <a:pt x="11361" y="2492"/>
                </a:cubicBezTo>
                <a:cubicBezTo>
                  <a:pt x="11443" y="2471"/>
                  <a:pt x="11524" y="2451"/>
                  <a:pt x="11605" y="2431"/>
                </a:cubicBezTo>
                <a:cubicBezTo>
                  <a:pt x="11684" y="2349"/>
                  <a:pt x="11763" y="2268"/>
                  <a:pt x="11841" y="2187"/>
                </a:cubicBezTo>
                <a:cubicBezTo>
                  <a:pt x="11915" y="2105"/>
                  <a:pt x="11989" y="2024"/>
                  <a:pt x="12062" y="1943"/>
                </a:cubicBezTo>
                <a:cubicBezTo>
                  <a:pt x="12133" y="1872"/>
                  <a:pt x="12204" y="1801"/>
                  <a:pt x="12275" y="1730"/>
                </a:cubicBezTo>
                <a:cubicBezTo>
                  <a:pt x="12341" y="1707"/>
                  <a:pt x="12407" y="1684"/>
                  <a:pt x="12473" y="1661"/>
                </a:cubicBezTo>
                <a:cubicBezTo>
                  <a:pt x="12537" y="1610"/>
                  <a:pt x="12601" y="1559"/>
                  <a:pt x="12664" y="1509"/>
                </a:cubicBezTo>
                <a:cubicBezTo>
                  <a:pt x="12725" y="1448"/>
                  <a:pt x="12786" y="1387"/>
                  <a:pt x="12847" y="1326"/>
                </a:cubicBezTo>
                <a:cubicBezTo>
                  <a:pt x="12906" y="1270"/>
                  <a:pt x="12964" y="1214"/>
                  <a:pt x="13022" y="1159"/>
                </a:cubicBezTo>
                <a:cubicBezTo>
                  <a:pt x="13078" y="1153"/>
                  <a:pt x="13134" y="1148"/>
                  <a:pt x="13189" y="1143"/>
                </a:cubicBezTo>
                <a:cubicBezTo>
                  <a:pt x="13243" y="1120"/>
                  <a:pt x="13297" y="1097"/>
                  <a:pt x="13350" y="1075"/>
                </a:cubicBezTo>
                <a:cubicBezTo>
                  <a:pt x="13401" y="1024"/>
                  <a:pt x="13452" y="973"/>
                  <a:pt x="13502" y="922"/>
                </a:cubicBezTo>
                <a:cubicBezTo>
                  <a:pt x="13553" y="884"/>
                  <a:pt x="13604" y="846"/>
                  <a:pt x="13654" y="808"/>
                </a:cubicBezTo>
                <a:cubicBezTo>
                  <a:pt x="13703" y="833"/>
                  <a:pt x="13751" y="858"/>
                  <a:pt x="13799" y="884"/>
                </a:cubicBezTo>
                <a:cubicBezTo>
                  <a:pt x="13845" y="851"/>
                  <a:pt x="13891" y="818"/>
                  <a:pt x="13936" y="785"/>
                </a:cubicBezTo>
                <a:cubicBezTo>
                  <a:pt x="13980" y="752"/>
                  <a:pt x="14023" y="719"/>
                  <a:pt x="14066" y="686"/>
                </a:cubicBezTo>
                <a:cubicBezTo>
                  <a:pt x="14112" y="658"/>
                  <a:pt x="14158" y="630"/>
                  <a:pt x="14203" y="602"/>
                </a:cubicBezTo>
                <a:cubicBezTo>
                  <a:pt x="14244" y="609"/>
                  <a:pt x="14285" y="617"/>
                  <a:pt x="14325" y="625"/>
                </a:cubicBezTo>
                <a:cubicBezTo>
                  <a:pt x="14366" y="602"/>
                  <a:pt x="14407" y="579"/>
                  <a:pt x="14447" y="557"/>
                </a:cubicBezTo>
                <a:cubicBezTo>
                  <a:pt x="14488" y="541"/>
                  <a:pt x="14529" y="526"/>
                  <a:pt x="14569" y="511"/>
                </a:cubicBezTo>
                <a:cubicBezTo>
                  <a:pt x="14607" y="506"/>
                  <a:pt x="14645" y="501"/>
                  <a:pt x="14683" y="496"/>
                </a:cubicBezTo>
                <a:cubicBezTo>
                  <a:pt x="14721" y="506"/>
                  <a:pt x="14759" y="516"/>
                  <a:pt x="14797" y="526"/>
                </a:cubicBezTo>
                <a:cubicBezTo>
                  <a:pt x="14833" y="516"/>
                  <a:pt x="14869" y="506"/>
                  <a:pt x="14904" y="496"/>
                </a:cubicBezTo>
                <a:cubicBezTo>
                  <a:pt x="14940" y="478"/>
                  <a:pt x="14976" y="460"/>
                  <a:pt x="15011" y="442"/>
                </a:cubicBezTo>
                <a:cubicBezTo>
                  <a:pt x="15047" y="424"/>
                  <a:pt x="15082" y="406"/>
                  <a:pt x="15117" y="389"/>
                </a:cubicBezTo>
                <a:cubicBezTo>
                  <a:pt x="15150" y="399"/>
                  <a:pt x="15183" y="409"/>
                  <a:pt x="15216" y="419"/>
                </a:cubicBezTo>
                <a:cubicBezTo>
                  <a:pt x="15249" y="401"/>
                  <a:pt x="15282" y="383"/>
                  <a:pt x="15315" y="366"/>
                </a:cubicBezTo>
                <a:cubicBezTo>
                  <a:pt x="15346" y="358"/>
                  <a:pt x="15377" y="350"/>
                  <a:pt x="15407" y="343"/>
                </a:cubicBezTo>
                <a:cubicBezTo>
                  <a:pt x="15440" y="338"/>
                  <a:pt x="15473" y="333"/>
                  <a:pt x="15506" y="328"/>
                </a:cubicBezTo>
                <a:cubicBezTo>
                  <a:pt x="15537" y="333"/>
                  <a:pt x="15567" y="338"/>
                  <a:pt x="15597" y="343"/>
                </a:cubicBezTo>
                <a:cubicBezTo>
                  <a:pt x="15628" y="328"/>
                  <a:pt x="15659" y="313"/>
                  <a:pt x="15689" y="298"/>
                </a:cubicBezTo>
                <a:cubicBezTo>
                  <a:pt x="15717" y="295"/>
                  <a:pt x="15745" y="292"/>
                  <a:pt x="15773" y="290"/>
                </a:cubicBezTo>
                <a:cubicBezTo>
                  <a:pt x="15804" y="287"/>
                  <a:pt x="15834" y="284"/>
                  <a:pt x="15864" y="282"/>
                </a:cubicBezTo>
                <a:cubicBezTo>
                  <a:pt x="15892" y="282"/>
                  <a:pt x="15920" y="282"/>
                  <a:pt x="15948" y="282"/>
                </a:cubicBezTo>
                <a:cubicBezTo>
                  <a:pt x="15976" y="279"/>
                  <a:pt x="16004" y="277"/>
                  <a:pt x="16032" y="275"/>
                </a:cubicBezTo>
                <a:cubicBezTo>
                  <a:pt x="16058" y="264"/>
                  <a:pt x="16083" y="254"/>
                  <a:pt x="16108" y="244"/>
                </a:cubicBezTo>
                <a:cubicBezTo>
                  <a:pt x="16136" y="239"/>
                  <a:pt x="16164" y="234"/>
                  <a:pt x="16192" y="229"/>
                </a:cubicBezTo>
                <a:cubicBezTo>
                  <a:pt x="16218" y="231"/>
                  <a:pt x="16243" y="234"/>
                  <a:pt x="16268" y="237"/>
                </a:cubicBezTo>
                <a:cubicBezTo>
                  <a:pt x="16294" y="229"/>
                  <a:pt x="16319" y="221"/>
                  <a:pt x="16344" y="214"/>
                </a:cubicBezTo>
                <a:cubicBezTo>
                  <a:pt x="16370" y="214"/>
                  <a:pt x="16395" y="214"/>
                  <a:pt x="16420" y="214"/>
                </a:cubicBezTo>
                <a:cubicBezTo>
                  <a:pt x="16443" y="208"/>
                  <a:pt x="16466" y="203"/>
                  <a:pt x="16489" y="198"/>
                </a:cubicBezTo>
                <a:cubicBezTo>
                  <a:pt x="16515" y="287"/>
                  <a:pt x="16540" y="376"/>
                  <a:pt x="16565" y="465"/>
                </a:cubicBezTo>
                <a:cubicBezTo>
                  <a:pt x="16588" y="455"/>
                  <a:pt x="16611" y="445"/>
                  <a:pt x="16634" y="435"/>
                </a:cubicBezTo>
                <a:cubicBezTo>
                  <a:pt x="16660" y="422"/>
                  <a:pt x="16685" y="409"/>
                  <a:pt x="16710" y="397"/>
                </a:cubicBezTo>
                <a:cubicBezTo>
                  <a:pt x="16733" y="386"/>
                  <a:pt x="16756" y="376"/>
                  <a:pt x="16778" y="366"/>
                </a:cubicBezTo>
                <a:cubicBezTo>
                  <a:pt x="16799" y="366"/>
                  <a:pt x="16819" y="366"/>
                  <a:pt x="16839" y="366"/>
                </a:cubicBezTo>
                <a:cubicBezTo>
                  <a:pt x="16862" y="348"/>
                  <a:pt x="16885" y="330"/>
                  <a:pt x="16908" y="313"/>
                </a:cubicBezTo>
                <a:cubicBezTo>
                  <a:pt x="16931" y="308"/>
                  <a:pt x="16954" y="303"/>
                  <a:pt x="16977" y="298"/>
                </a:cubicBezTo>
                <a:cubicBezTo>
                  <a:pt x="16997" y="292"/>
                  <a:pt x="17018" y="287"/>
                  <a:pt x="17038" y="282"/>
                </a:cubicBezTo>
                <a:cubicBezTo>
                  <a:pt x="17061" y="294"/>
                  <a:pt x="17083" y="307"/>
                  <a:pt x="17106" y="320"/>
                </a:cubicBezTo>
                <a:cubicBezTo>
                  <a:pt x="17126" y="312"/>
                  <a:pt x="17147" y="305"/>
                  <a:pt x="17167" y="298"/>
                </a:cubicBezTo>
                <a:cubicBezTo>
                  <a:pt x="17187" y="298"/>
                  <a:pt x="17208" y="298"/>
                  <a:pt x="17228" y="298"/>
                </a:cubicBezTo>
                <a:cubicBezTo>
                  <a:pt x="17248" y="282"/>
                  <a:pt x="17269" y="267"/>
                  <a:pt x="17289" y="252"/>
                </a:cubicBezTo>
                <a:cubicBezTo>
                  <a:pt x="17309" y="269"/>
                  <a:pt x="17330" y="287"/>
                  <a:pt x="17350" y="305"/>
                </a:cubicBezTo>
                <a:cubicBezTo>
                  <a:pt x="17368" y="295"/>
                  <a:pt x="17385" y="285"/>
                  <a:pt x="17403" y="275"/>
                </a:cubicBezTo>
                <a:cubicBezTo>
                  <a:pt x="17423" y="275"/>
                  <a:pt x="17444" y="275"/>
                  <a:pt x="17464" y="275"/>
                </a:cubicBezTo>
                <a:cubicBezTo>
                  <a:pt x="17484" y="264"/>
                  <a:pt x="17505" y="254"/>
                  <a:pt x="17525" y="244"/>
                </a:cubicBezTo>
                <a:cubicBezTo>
                  <a:pt x="17543" y="246"/>
                  <a:pt x="17561" y="249"/>
                  <a:pt x="17579" y="252"/>
                </a:cubicBezTo>
                <a:cubicBezTo>
                  <a:pt x="17597" y="241"/>
                  <a:pt x="17614" y="231"/>
                  <a:pt x="17632" y="221"/>
                </a:cubicBezTo>
                <a:cubicBezTo>
                  <a:pt x="17652" y="213"/>
                  <a:pt x="17673" y="205"/>
                  <a:pt x="17693" y="198"/>
                </a:cubicBezTo>
                <a:cubicBezTo>
                  <a:pt x="17711" y="198"/>
                  <a:pt x="17728" y="198"/>
                  <a:pt x="17746" y="198"/>
                </a:cubicBezTo>
                <a:cubicBezTo>
                  <a:pt x="17764" y="198"/>
                  <a:pt x="17782" y="198"/>
                  <a:pt x="17800" y="198"/>
                </a:cubicBezTo>
                <a:cubicBezTo>
                  <a:pt x="17818" y="200"/>
                  <a:pt x="17835" y="203"/>
                  <a:pt x="17853" y="206"/>
                </a:cubicBezTo>
                <a:cubicBezTo>
                  <a:pt x="17871" y="193"/>
                  <a:pt x="17888" y="180"/>
                  <a:pt x="17906" y="168"/>
                </a:cubicBezTo>
                <a:cubicBezTo>
                  <a:pt x="17921" y="155"/>
                  <a:pt x="17937" y="142"/>
                  <a:pt x="17952" y="130"/>
                </a:cubicBezTo>
                <a:cubicBezTo>
                  <a:pt x="17970" y="140"/>
                  <a:pt x="17987" y="150"/>
                  <a:pt x="18005" y="160"/>
                </a:cubicBezTo>
                <a:cubicBezTo>
                  <a:pt x="18023" y="152"/>
                  <a:pt x="18041" y="144"/>
                  <a:pt x="18059" y="137"/>
                </a:cubicBezTo>
                <a:cubicBezTo>
                  <a:pt x="18074" y="132"/>
                  <a:pt x="18089" y="127"/>
                  <a:pt x="18104" y="122"/>
                </a:cubicBezTo>
                <a:cubicBezTo>
                  <a:pt x="18122" y="119"/>
                  <a:pt x="18140" y="117"/>
                  <a:pt x="18158" y="115"/>
                </a:cubicBezTo>
                <a:cubicBezTo>
                  <a:pt x="18173" y="112"/>
                  <a:pt x="18188" y="109"/>
                  <a:pt x="18203" y="107"/>
                </a:cubicBezTo>
                <a:cubicBezTo>
                  <a:pt x="18218" y="114"/>
                  <a:pt x="18234" y="122"/>
                  <a:pt x="18249" y="130"/>
                </a:cubicBezTo>
                <a:cubicBezTo>
                  <a:pt x="18264" y="132"/>
                  <a:pt x="18280" y="134"/>
                  <a:pt x="18295" y="137"/>
                </a:cubicBezTo>
                <a:cubicBezTo>
                  <a:pt x="18313" y="129"/>
                  <a:pt x="18330" y="122"/>
                  <a:pt x="18348" y="115"/>
                </a:cubicBezTo>
                <a:cubicBezTo>
                  <a:pt x="18363" y="112"/>
                  <a:pt x="18379" y="109"/>
                  <a:pt x="18394" y="107"/>
                </a:cubicBezTo>
                <a:cubicBezTo>
                  <a:pt x="18409" y="112"/>
                  <a:pt x="18425" y="117"/>
                  <a:pt x="18440" y="122"/>
                </a:cubicBezTo>
                <a:cubicBezTo>
                  <a:pt x="18455" y="124"/>
                  <a:pt x="18470" y="127"/>
                  <a:pt x="18485" y="130"/>
                </a:cubicBezTo>
                <a:cubicBezTo>
                  <a:pt x="18498" y="114"/>
                  <a:pt x="18510" y="99"/>
                  <a:pt x="18523" y="84"/>
                </a:cubicBezTo>
                <a:cubicBezTo>
                  <a:pt x="18538" y="89"/>
                  <a:pt x="18554" y="94"/>
                  <a:pt x="18569" y="99"/>
                </a:cubicBezTo>
                <a:cubicBezTo>
                  <a:pt x="18584" y="94"/>
                  <a:pt x="18600" y="89"/>
                  <a:pt x="18615" y="84"/>
                </a:cubicBezTo>
                <a:cubicBezTo>
                  <a:pt x="18630" y="81"/>
                  <a:pt x="18646" y="79"/>
                  <a:pt x="18661" y="77"/>
                </a:cubicBezTo>
                <a:cubicBezTo>
                  <a:pt x="18674" y="79"/>
                  <a:pt x="18686" y="81"/>
                  <a:pt x="18699" y="84"/>
                </a:cubicBezTo>
                <a:cubicBezTo>
                  <a:pt x="18714" y="76"/>
                  <a:pt x="18729" y="68"/>
                  <a:pt x="18744" y="61"/>
                </a:cubicBezTo>
                <a:cubicBezTo>
                  <a:pt x="18757" y="63"/>
                  <a:pt x="18770" y="66"/>
                  <a:pt x="18783" y="69"/>
                </a:cubicBezTo>
                <a:cubicBezTo>
                  <a:pt x="18798" y="61"/>
                  <a:pt x="18813" y="53"/>
                  <a:pt x="18828" y="46"/>
                </a:cubicBezTo>
                <a:cubicBezTo>
                  <a:pt x="18841" y="56"/>
                  <a:pt x="18853" y="66"/>
                  <a:pt x="18866" y="77"/>
                </a:cubicBezTo>
                <a:cubicBezTo>
                  <a:pt x="18881" y="66"/>
                  <a:pt x="18897" y="56"/>
                  <a:pt x="18912" y="46"/>
                </a:cubicBezTo>
                <a:cubicBezTo>
                  <a:pt x="18925" y="43"/>
                  <a:pt x="18937" y="40"/>
                  <a:pt x="18950" y="38"/>
                </a:cubicBezTo>
                <a:cubicBezTo>
                  <a:pt x="18963" y="48"/>
                  <a:pt x="18975" y="58"/>
                  <a:pt x="18988" y="69"/>
                </a:cubicBezTo>
                <a:cubicBezTo>
                  <a:pt x="19001" y="69"/>
                  <a:pt x="19013" y="69"/>
                  <a:pt x="19026" y="69"/>
                </a:cubicBezTo>
                <a:cubicBezTo>
                  <a:pt x="19039" y="74"/>
                  <a:pt x="19051" y="79"/>
                  <a:pt x="19064" y="84"/>
                </a:cubicBezTo>
                <a:cubicBezTo>
                  <a:pt x="19079" y="63"/>
                  <a:pt x="19095" y="43"/>
                  <a:pt x="19110" y="23"/>
                </a:cubicBezTo>
                <a:cubicBezTo>
                  <a:pt x="19123" y="28"/>
                  <a:pt x="19135" y="33"/>
                  <a:pt x="19148" y="38"/>
                </a:cubicBezTo>
                <a:cubicBezTo>
                  <a:pt x="19161" y="38"/>
                  <a:pt x="19173" y="38"/>
                  <a:pt x="19186" y="38"/>
                </a:cubicBezTo>
                <a:cubicBezTo>
                  <a:pt x="19199" y="33"/>
                  <a:pt x="19212" y="28"/>
                  <a:pt x="19225" y="23"/>
                </a:cubicBezTo>
                <a:cubicBezTo>
                  <a:pt x="19238" y="15"/>
                  <a:pt x="19250" y="7"/>
                  <a:pt x="19263" y="0"/>
                </a:cubicBezTo>
                <a:cubicBezTo>
                  <a:pt x="19273" y="10"/>
                  <a:pt x="19283" y="20"/>
                  <a:pt x="19293" y="31"/>
                </a:cubicBezTo>
                <a:cubicBezTo>
                  <a:pt x="19306" y="26"/>
                  <a:pt x="19318" y="21"/>
                  <a:pt x="19331" y="16"/>
                </a:cubicBezTo>
                <a:cubicBezTo>
                  <a:pt x="19344" y="84"/>
                  <a:pt x="19356" y="152"/>
                  <a:pt x="19369" y="221"/>
                </a:cubicBezTo>
                <a:cubicBezTo>
                  <a:pt x="19382" y="213"/>
                  <a:pt x="19394" y="205"/>
                  <a:pt x="19407" y="198"/>
                </a:cubicBezTo>
                <a:cubicBezTo>
                  <a:pt x="19417" y="200"/>
                  <a:pt x="19428" y="203"/>
                  <a:pt x="19438" y="206"/>
                </a:cubicBezTo>
                <a:cubicBezTo>
                  <a:pt x="19451" y="198"/>
                  <a:pt x="19463" y="190"/>
                  <a:pt x="19476" y="183"/>
                </a:cubicBezTo>
                <a:cubicBezTo>
                  <a:pt x="19489" y="188"/>
                  <a:pt x="19501" y="193"/>
                  <a:pt x="19514" y="198"/>
                </a:cubicBezTo>
                <a:cubicBezTo>
                  <a:pt x="19524" y="188"/>
                  <a:pt x="19535" y="178"/>
                  <a:pt x="19545" y="168"/>
                </a:cubicBezTo>
                <a:cubicBezTo>
                  <a:pt x="19558" y="168"/>
                  <a:pt x="19570" y="168"/>
                  <a:pt x="19583" y="168"/>
                </a:cubicBezTo>
                <a:cubicBezTo>
                  <a:pt x="19593" y="173"/>
                  <a:pt x="19603" y="178"/>
                  <a:pt x="19613" y="183"/>
                </a:cubicBezTo>
                <a:cubicBezTo>
                  <a:pt x="19626" y="185"/>
                  <a:pt x="19638" y="188"/>
                  <a:pt x="19651" y="191"/>
                </a:cubicBezTo>
                <a:cubicBezTo>
                  <a:pt x="19661" y="178"/>
                  <a:pt x="19672" y="165"/>
                  <a:pt x="19682" y="153"/>
                </a:cubicBezTo>
                <a:cubicBezTo>
                  <a:pt x="19695" y="147"/>
                  <a:pt x="19707" y="142"/>
                  <a:pt x="19720" y="137"/>
                </a:cubicBezTo>
                <a:cubicBezTo>
                  <a:pt x="19730" y="137"/>
                  <a:pt x="19740" y="137"/>
                  <a:pt x="19750" y="137"/>
                </a:cubicBezTo>
                <a:cubicBezTo>
                  <a:pt x="19760" y="139"/>
                  <a:pt x="19771" y="142"/>
                  <a:pt x="19781" y="145"/>
                </a:cubicBezTo>
                <a:cubicBezTo>
                  <a:pt x="19794" y="135"/>
                  <a:pt x="19806" y="125"/>
                  <a:pt x="19819" y="115"/>
                </a:cubicBezTo>
                <a:cubicBezTo>
                  <a:pt x="19829" y="127"/>
                  <a:pt x="19839" y="140"/>
                  <a:pt x="19849" y="153"/>
                </a:cubicBezTo>
                <a:cubicBezTo>
                  <a:pt x="19859" y="155"/>
                  <a:pt x="19870" y="157"/>
                  <a:pt x="19880" y="160"/>
                </a:cubicBezTo>
              </a:path>
            </a:pathLst>
          </a:custGeom>
          <a:ln w="34200">
            <a:solidFill>
              <a:srgbClr val="EE2E2F"/>
            </a:solidFill>
            <a:round/>
          </a:ln>
        </p:spPr>
      </p:sp>
      <p:sp>
        <p:nvSpPr>
          <p:cNvPr id="648" name="Freeform 107"/>
          <p:cNvSpPr/>
          <p:nvPr/>
        </p:nvSpPr>
        <p:spPr>
          <a:xfrm>
            <a:off x="1508667" y="2495254"/>
            <a:ext cx="6492164" cy="3130320"/>
          </a:xfrm>
          <a:custGeom>
            <a:avLst/>
            <a:gdLst/>
            <a:ahLst/>
            <a:cxnLst/>
            <a:rect l="0" t="0" r="r" b="b"/>
            <a:pathLst>
              <a:path w="19881" h="9586">
                <a:moveTo>
                  <a:pt x="0" y="9585"/>
                </a:moveTo>
                <a:cubicBezTo>
                  <a:pt x="948" y="9486"/>
                  <a:pt x="1895" y="9387"/>
                  <a:pt x="2843" y="9288"/>
                </a:cubicBezTo>
                <a:cubicBezTo>
                  <a:pt x="3396" y="9121"/>
                  <a:pt x="3950" y="8953"/>
                  <a:pt x="4504" y="8785"/>
                </a:cubicBezTo>
                <a:cubicBezTo>
                  <a:pt x="4895" y="8562"/>
                  <a:pt x="5286" y="8338"/>
                  <a:pt x="5677" y="8114"/>
                </a:cubicBezTo>
                <a:cubicBezTo>
                  <a:pt x="5982" y="7959"/>
                  <a:pt x="6287" y="7804"/>
                  <a:pt x="6592" y="7649"/>
                </a:cubicBezTo>
                <a:cubicBezTo>
                  <a:pt x="6840" y="7461"/>
                  <a:pt x="7089" y="7273"/>
                  <a:pt x="7338" y="7085"/>
                </a:cubicBezTo>
                <a:cubicBezTo>
                  <a:pt x="7549" y="6928"/>
                  <a:pt x="7760" y="6771"/>
                  <a:pt x="7971" y="6613"/>
                </a:cubicBezTo>
                <a:cubicBezTo>
                  <a:pt x="8153" y="6298"/>
                  <a:pt x="8336" y="5983"/>
                  <a:pt x="8519" y="5668"/>
                </a:cubicBezTo>
                <a:cubicBezTo>
                  <a:pt x="8679" y="5635"/>
                  <a:pt x="8839" y="5602"/>
                  <a:pt x="8999" y="5569"/>
                </a:cubicBezTo>
                <a:cubicBezTo>
                  <a:pt x="9144" y="5341"/>
                  <a:pt x="9289" y="5112"/>
                  <a:pt x="9433" y="4883"/>
                </a:cubicBezTo>
                <a:cubicBezTo>
                  <a:pt x="9563" y="4751"/>
                  <a:pt x="9692" y="4619"/>
                  <a:pt x="9821" y="4487"/>
                </a:cubicBezTo>
                <a:cubicBezTo>
                  <a:pt x="9941" y="4274"/>
                  <a:pt x="10061" y="4061"/>
                  <a:pt x="10180" y="3848"/>
                </a:cubicBezTo>
                <a:cubicBezTo>
                  <a:pt x="10289" y="3832"/>
                  <a:pt x="10398" y="3817"/>
                  <a:pt x="10507" y="3802"/>
                </a:cubicBezTo>
                <a:cubicBezTo>
                  <a:pt x="10609" y="3672"/>
                  <a:pt x="10711" y="3543"/>
                  <a:pt x="10812" y="3414"/>
                </a:cubicBezTo>
                <a:cubicBezTo>
                  <a:pt x="10906" y="3259"/>
                  <a:pt x="11000" y="3104"/>
                  <a:pt x="11094" y="2949"/>
                </a:cubicBezTo>
                <a:cubicBezTo>
                  <a:pt x="11183" y="2847"/>
                  <a:pt x="11272" y="2745"/>
                  <a:pt x="11361" y="2644"/>
                </a:cubicBezTo>
                <a:cubicBezTo>
                  <a:pt x="11443" y="2631"/>
                  <a:pt x="11524" y="2618"/>
                  <a:pt x="11605" y="2606"/>
                </a:cubicBezTo>
                <a:cubicBezTo>
                  <a:pt x="11684" y="2514"/>
                  <a:pt x="11763" y="2423"/>
                  <a:pt x="11841" y="2332"/>
                </a:cubicBezTo>
                <a:cubicBezTo>
                  <a:pt x="11915" y="2232"/>
                  <a:pt x="11989" y="2133"/>
                  <a:pt x="12062" y="2034"/>
                </a:cubicBezTo>
                <a:cubicBezTo>
                  <a:pt x="12133" y="1950"/>
                  <a:pt x="12204" y="1866"/>
                  <a:pt x="12275" y="1783"/>
                </a:cubicBezTo>
                <a:cubicBezTo>
                  <a:pt x="12341" y="1767"/>
                  <a:pt x="12407" y="1752"/>
                  <a:pt x="12473" y="1737"/>
                </a:cubicBezTo>
                <a:cubicBezTo>
                  <a:pt x="12537" y="1694"/>
                  <a:pt x="12601" y="1651"/>
                  <a:pt x="12664" y="1608"/>
                </a:cubicBezTo>
                <a:cubicBezTo>
                  <a:pt x="12725" y="1549"/>
                  <a:pt x="12786" y="1490"/>
                  <a:pt x="12847" y="1432"/>
                </a:cubicBezTo>
                <a:cubicBezTo>
                  <a:pt x="12906" y="1396"/>
                  <a:pt x="12964" y="1361"/>
                  <a:pt x="13022" y="1326"/>
                </a:cubicBezTo>
                <a:cubicBezTo>
                  <a:pt x="13078" y="1346"/>
                  <a:pt x="13134" y="1366"/>
                  <a:pt x="13189" y="1387"/>
                </a:cubicBezTo>
                <a:cubicBezTo>
                  <a:pt x="13243" y="1356"/>
                  <a:pt x="13297" y="1325"/>
                  <a:pt x="13350" y="1295"/>
                </a:cubicBezTo>
                <a:cubicBezTo>
                  <a:pt x="13401" y="1231"/>
                  <a:pt x="13452" y="1168"/>
                  <a:pt x="13502" y="1105"/>
                </a:cubicBezTo>
                <a:cubicBezTo>
                  <a:pt x="13553" y="1054"/>
                  <a:pt x="13604" y="1003"/>
                  <a:pt x="13654" y="952"/>
                </a:cubicBezTo>
                <a:cubicBezTo>
                  <a:pt x="13703" y="1000"/>
                  <a:pt x="13751" y="1048"/>
                  <a:pt x="13799" y="1097"/>
                </a:cubicBezTo>
                <a:cubicBezTo>
                  <a:pt x="13845" y="1048"/>
                  <a:pt x="13891" y="1000"/>
                  <a:pt x="13936" y="952"/>
                </a:cubicBezTo>
                <a:cubicBezTo>
                  <a:pt x="13980" y="921"/>
                  <a:pt x="14023" y="891"/>
                  <a:pt x="14066" y="861"/>
                </a:cubicBezTo>
                <a:cubicBezTo>
                  <a:pt x="14112" y="817"/>
                  <a:pt x="14158" y="774"/>
                  <a:pt x="14203" y="731"/>
                </a:cubicBezTo>
                <a:cubicBezTo>
                  <a:pt x="14244" y="743"/>
                  <a:pt x="14285" y="756"/>
                  <a:pt x="14325" y="769"/>
                </a:cubicBezTo>
                <a:cubicBezTo>
                  <a:pt x="14366" y="749"/>
                  <a:pt x="14407" y="729"/>
                  <a:pt x="14447" y="709"/>
                </a:cubicBezTo>
                <a:cubicBezTo>
                  <a:pt x="14488" y="688"/>
                  <a:pt x="14529" y="668"/>
                  <a:pt x="14569" y="648"/>
                </a:cubicBezTo>
                <a:cubicBezTo>
                  <a:pt x="14607" y="650"/>
                  <a:pt x="14645" y="652"/>
                  <a:pt x="14683" y="655"/>
                </a:cubicBezTo>
                <a:cubicBezTo>
                  <a:pt x="14721" y="655"/>
                  <a:pt x="14759" y="655"/>
                  <a:pt x="14797" y="655"/>
                </a:cubicBezTo>
                <a:cubicBezTo>
                  <a:pt x="14833" y="642"/>
                  <a:pt x="14869" y="629"/>
                  <a:pt x="14904" y="617"/>
                </a:cubicBezTo>
                <a:cubicBezTo>
                  <a:pt x="14940" y="604"/>
                  <a:pt x="14976" y="591"/>
                  <a:pt x="15011" y="579"/>
                </a:cubicBezTo>
                <a:cubicBezTo>
                  <a:pt x="15047" y="546"/>
                  <a:pt x="15082" y="513"/>
                  <a:pt x="15117" y="480"/>
                </a:cubicBezTo>
                <a:cubicBezTo>
                  <a:pt x="15150" y="485"/>
                  <a:pt x="15183" y="490"/>
                  <a:pt x="15216" y="495"/>
                </a:cubicBezTo>
                <a:cubicBezTo>
                  <a:pt x="15249" y="479"/>
                  <a:pt x="15282" y="464"/>
                  <a:pt x="15315" y="449"/>
                </a:cubicBezTo>
                <a:cubicBezTo>
                  <a:pt x="15346" y="451"/>
                  <a:pt x="15377" y="454"/>
                  <a:pt x="15407" y="457"/>
                </a:cubicBezTo>
                <a:cubicBezTo>
                  <a:pt x="15440" y="452"/>
                  <a:pt x="15473" y="447"/>
                  <a:pt x="15506" y="442"/>
                </a:cubicBezTo>
                <a:cubicBezTo>
                  <a:pt x="15537" y="439"/>
                  <a:pt x="15567" y="436"/>
                  <a:pt x="15597" y="434"/>
                </a:cubicBezTo>
                <a:cubicBezTo>
                  <a:pt x="15628" y="413"/>
                  <a:pt x="15659" y="393"/>
                  <a:pt x="15689" y="373"/>
                </a:cubicBezTo>
                <a:cubicBezTo>
                  <a:pt x="15717" y="358"/>
                  <a:pt x="15745" y="343"/>
                  <a:pt x="15773" y="328"/>
                </a:cubicBezTo>
                <a:cubicBezTo>
                  <a:pt x="15804" y="310"/>
                  <a:pt x="15834" y="292"/>
                  <a:pt x="15864" y="274"/>
                </a:cubicBezTo>
                <a:cubicBezTo>
                  <a:pt x="15892" y="279"/>
                  <a:pt x="15920" y="284"/>
                  <a:pt x="15948" y="289"/>
                </a:cubicBezTo>
                <a:cubicBezTo>
                  <a:pt x="15976" y="289"/>
                  <a:pt x="16004" y="289"/>
                  <a:pt x="16032" y="289"/>
                </a:cubicBezTo>
                <a:cubicBezTo>
                  <a:pt x="16058" y="276"/>
                  <a:pt x="16083" y="263"/>
                  <a:pt x="16108" y="251"/>
                </a:cubicBezTo>
                <a:cubicBezTo>
                  <a:pt x="16136" y="243"/>
                  <a:pt x="16164" y="235"/>
                  <a:pt x="16192" y="228"/>
                </a:cubicBezTo>
                <a:cubicBezTo>
                  <a:pt x="16218" y="230"/>
                  <a:pt x="16243" y="233"/>
                  <a:pt x="16268" y="236"/>
                </a:cubicBezTo>
                <a:cubicBezTo>
                  <a:pt x="16294" y="228"/>
                  <a:pt x="16319" y="220"/>
                  <a:pt x="16344" y="213"/>
                </a:cubicBezTo>
                <a:cubicBezTo>
                  <a:pt x="16370" y="203"/>
                  <a:pt x="16395" y="193"/>
                  <a:pt x="16420" y="183"/>
                </a:cubicBezTo>
                <a:cubicBezTo>
                  <a:pt x="16443" y="177"/>
                  <a:pt x="16466" y="172"/>
                  <a:pt x="16489" y="167"/>
                </a:cubicBezTo>
                <a:cubicBezTo>
                  <a:pt x="16515" y="324"/>
                  <a:pt x="16540" y="482"/>
                  <a:pt x="16565" y="640"/>
                </a:cubicBezTo>
                <a:cubicBezTo>
                  <a:pt x="16588" y="627"/>
                  <a:pt x="16611" y="614"/>
                  <a:pt x="16634" y="602"/>
                </a:cubicBezTo>
                <a:cubicBezTo>
                  <a:pt x="16660" y="591"/>
                  <a:pt x="16685" y="581"/>
                  <a:pt x="16710" y="571"/>
                </a:cubicBezTo>
                <a:cubicBezTo>
                  <a:pt x="16733" y="550"/>
                  <a:pt x="16756" y="530"/>
                  <a:pt x="16778" y="510"/>
                </a:cubicBezTo>
                <a:cubicBezTo>
                  <a:pt x="16799" y="515"/>
                  <a:pt x="16819" y="520"/>
                  <a:pt x="16839" y="526"/>
                </a:cubicBezTo>
                <a:cubicBezTo>
                  <a:pt x="16862" y="505"/>
                  <a:pt x="16885" y="485"/>
                  <a:pt x="16908" y="465"/>
                </a:cubicBezTo>
                <a:cubicBezTo>
                  <a:pt x="16931" y="457"/>
                  <a:pt x="16954" y="449"/>
                  <a:pt x="16977" y="442"/>
                </a:cubicBezTo>
                <a:cubicBezTo>
                  <a:pt x="16997" y="437"/>
                  <a:pt x="17018" y="432"/>
                  <a:pt x="17038" y="427"/>
                </a:cubicBezTo>
                <a:cubicBezTo>
                  <a:pt x="17061" y="447"/>
                  <a:pt x="17083" y="467"/>
                  <a:pt x="17106" y="488"/>
                </a:cubicBezTo>
                <a:cubicBezTo>
                  <a:pt x="17126" y="480"/>
                  <a:pt x="17147" y="472"/>
                  <a:pt x="17167" y="465"/>
                </a:cubicBezTo>
                <a:cubicBezTo>
                  <a:pt x="17187" y="457"/>
                  <a:pt x="17208" y="449"/>
                  <a:pt x="17228" y="442"/>
                </a:cubicBezTo>
                <a:cubicBezTo>
                  <a:pt x="17248" y="419"/>
                  <a:pt x="17269" y="396"/>
                  <a:pt x="17289" y="373"/>
                </a:cubicBezTo>
                <a:cubicBezTo>
                  <a:pt x="17309" y="393"/>
                  <a:pt x="17330" y="413"/>
                  <a:pt x="17350" y="434"/>
                </a:cubicBezTo>
                <a:cubicBezTo>
                  <a:pt x="17368" y="424"/>
                  <a:pt x="17385" y="414"/>
                  <a:pt x="17403" y="404"/>
                </a:cubicBezTo>
                <a:cubicBezTo>
                  <a:pt x="17423" y="396"/>
                  <a:pt x="17444" y="388"/>
                  <a:pt x="17464" y="381"/>
                </a:cubicBezTo>
                <a:cubicBezTo>
                  <a:pt x="17484" y="365"/>
                  <a:pt x="17505" y="350"/>
                  <a:pt x="17525" y="335"/>
                </a:cubicBezTo>
                <a:cubicBezTo>
                  <a:pt x="17543" y="345"/>
                  <a:pt x="17561" y="355"/>
                  <a:pt x="17579" y="366"/>
                </a:cubicBezTo>
                <a:cubicBezTo>
                  <a:pt x="17597" y="353"/>
                  <a:pt x="17614" y="340"/>
                  <a:pt x="17632" y="328"/>
                </a:cubicBezTo>
                <a:cubicBezTo>
                  <a:pt x="17652" y="317"/>
                  <a:pt x="17673" y="307"/>
                  <a:pt x="17693" y="297"/>
                </a:cubicBezTo>
                <a:cubicBezTo>
                  <a:pt x="17711" y="302"/>
                  <a:pt x="17728" y="307"/>
                  <a:pt x="17746" y="312"/>
                </a:cubicBezTo>
                <a:cubicBezTo>
                  <a:pt x="17764" y="324"/>
                  <a:pt x="17782" y="337"/>
                  <a:pt x="17800" y="350"/>
                </a:cubicBezTo>
                <a:cubicBezTo>
                  <a:pt x="17818" y="335"/>
                  <a:pt x="17835" y="320"/>
                  <a:pt x="17853" y="305"/>
                </a:cubicBezTo>
                <a:cubicBezTo>
                  <a:pt x="17871" y="284"/>
                  <a:pt x="17888" y="264"/>
                  <a:pt x="17906" y="244"/>
                </a:cubicBezTo>
                <a:cubicBezTo>
                  <a:pt x="17921" y="249"/>
                  <a:pt x="17937" y="254"/>
                  <a:pt x="17952" y="259"/>
                </a:cubicBezTo>
                <a:cubicBezTo>
                  <a:pt x="17970" y="274"/>
                  <a:pt x="17987" y="289"/>
                  <a:pt x="18005" y="305"/>
                </a:cubicBezTo>
                <a:cubicBezTo>
                  <a:pt x="18023" y="299"/>
                  <a:pt x="18041" y="294"/>
                  <a:pt x="18059" y="289"/>
                </a:cubicBezTo>
                <a:cubicBezTo>
                  <a:pt x="18074" y="286"/>
                  <a:pt x="18089" y="284"/>
                  <a:pt x="18104" y="282"/>
                </a:cubicBezTo>
                <a:cubicBezTo>
                  <a:pt x="18122" y="261"/>
                  <a:pt x="18140" y="241"/>
                  <a:pt x="18158" y="221"/>
                </a:cubicBezTo>
                <a:cubicBezTo>
                  <a:pt x="18173" y="241"/>
                  <a:pt x="18188" y="261"/>
                  <a:pt x="18203" y="282"/>
                </a:cubicBezTo>
                <a:cubicBezTo>
                  <a:pt x="18218" y="264"/>
                  <a:pt x="18234" y="246"/>
                  <a:pt x="18249" y="228"/>
                </a:cubicBezTo>
                <a:cubicBezTo>
                  <a:pt x="18264" y="230"/>
                  <a:pt x="18280" y="233"/>
                  <a:pt x="18295" y="236"/>
                </a:cubicBezTo>
                <a:cubicBezTo>
                  <a:pt x="18313" y="231"/>
                  <a:pt x="18330" y="226"/>
                  <a:pt x="18348" y="221"/>
                </a:cubicBezTo>
                <a:cubicBezTo>
                  <a:pt x="18363" y="223"/>
                  <a:pt x="18379" y="225"/>
                  <a:pt x="18394" y="228"/>
                </a:cubicBezTo>
                <a:cubicBezTo>
                  <a:pt x="18409" y="228"/>
                  <a:pt x="18425" y="228"/>
                  <a:pt x="18440" y="228"/>
                </a:cubicBezTo>
                <a:cubicBezTo>
                  <a:pt x="18455" y="228"/>
                  <a:pt x="18470" y="228"/>
                  <a:pt x="18485" y="228"/>
                </a:cubicBezTo>
                <a:cubicBezTo>
                  <a:pt x="18498" y="218"/>
                  <a:pt x="18510" y="208"/>
                  <a:pt x="18523" y="198"/>
                </a:cubicBezTo>
                <a:cubicBezTo>
                  <a:pt x="18538" y="198"/>
                  <a:pt x="18554" y="198"/>
                  <a:pt x="18569" y="198"/>
                </a:cubicBezTo>
                <a:cubicBezTo>
                  <a:pt x="18584" y="180"/>
                  <a:pt x="18600" y="162"/>
                  <a:pt x="18615" y="145"/>
                </a:cubicBezTo>
                <a:cubicBezTo>
                  <a:pt x="18630" y="147"/>
                  <a:pt x="18646" y="149"/>
                  <a:pt x="18661" y="152"/>
                </a:cubicBezTo>
                <a:cubicBezTo>
                  <a:pt x="18674" y="157"/>
                  <a:pt x="18686" y="162"/>
                  <a:pt x="18699" y="167"/>
                </a:cubicBezTo>
                <a:cubicBezTo>
                  <a:pt x="18714" y="162"/>
                  <a:pt x="18729" y="157"/>
                  <a:pt x="18744" y="152"/>
                </a:cubicBezTo>
                <a:cubicBezTo>
                  <a:pt x="18757" y="147"/>
                  <a:pt x="18770" y="142"/>
                  <a:pt x="18783" y="137"/>
                </a:cubicBezTo>
                <a:cubicBezTo>
                  <a:pt x="18798" y="132"/>
                  <a:pt x="18813" y="127"/>
                  <a:pt x="18828" y="122"/>
                </a:cubicBezTo>
                <a:cubicBezTo>
                  <a:pt x="18841" y="124"/>
                  <a:pt x="18853" y="126"/>
                  <a:pt x="18866" y="129"/>
                </a:cubicBezTo>
                <a:cubicBezTo>
                  <a:pt x="18881" y="121"/>
                  <a:pt x="18897" y="114"/>
                  <a:pt x="18912" y="107"/>
                </a:cubicBezTo>
                <a:cubicBezTo>
                  <a:pt x="18925" y="104"/>
                  <a:pt x="18937" y="101"/>
                  <a:pt x="18950" y="99"/>
                </a:cubicBezTo>
                <a:cubicBezTo>
                  <a:pt x="18963" y="94"/>
                  <a:pt x="18975" y="89"/>
                  <a:pt x="18988" y="84"/>
                </a:cubicBezTo>
                <a:cubicBezTo>
                  <a:pt x="19001" y="81"/>
                  <a:pt x="19013" y="78"/>
                  <a:pt x="19026" y="76"/>
                </a:cubicBezTo>
                <a:cubicBezTo>
                  <a:pt x="19039" y="78"/>
                  <a:pt x="19051" y="81"/>
                  <a:pt x="19064" y="84"/>
                </a:cubicBezTo>
                <a:cubicBezTo>
                  <a:pt x="19079" y="73"/>
                  <a:pt x="19095" y="63"/>
                  <a:pt x="19110" y="53"/>
                </a:cubicBezTo>
                <a:cubicBezTo>
                  <a:pt x="19123" y="53"/>
                  <a:pt x="19135" y="53"/>
                  <a:pt x="19148" y="53"/>
                </a:cubicBezTo>
                <a:cubicBezTo>
                  <a:pt x="19161" y="45"/>
                  <a:pt x="19173" y="37"/>
                  <a:pt x="19186" y="30"/>
                </a:cubicBezTo>
                <a:cubicBezTo>
                  <a:pt x="19199" y="30"/>
                  <a:pt x="19212" y="30"/>
                  <a:pt x="19225" y="30"/>
                </a:cubicBezTo>
                <a:cubicBezTo>
                  <a:pt x="19238" y="27"/>
                  <a:pt x="19250" y="25"/>
                  <a:pt x="19263" y="23"/>
                </a:cubicBezTo>
                <a:cubicBezTo>
                  <a:pt x="19273" y="23"/>
                  <a:pt x="19283" y="23"/>
                  <a:pt x="19293" y="23"/>
                </a:cubicBezTo>
                <a:cubicBezTo>
                  <a:pt x="19306" y="15"/>
                  <a:pt x="19318" y="7"/>
                  <a:pt x="19331" y="0"/>
                </a:cubicBezTo>
                <a:cubicBezTo>
                  <a:pt x="19344" y="94"/>
                  <a:pt x="19356" y="188"/>
                  <a:pt x="19369" y="282"/>
                </a:cubicBezTo>
                <a:cubicBezTo>
                  <a:pt x="19382" y="277"/>
                  <a:pt x="19394" y="272"/>
                  <a:pt x="19407" y="267"/>
                </a:cubicBezTo>
                <a:cubicBezTo>
                  <a:pt x="19417" y="264"/>
                  <a:pt x="19428" y="261"/>
                  <a:pt x="19438" y="259"/>
                </a:cubicBezTo>
                <a:cubicBezTo>
                  <a:pt x="19451" y="259"/>
                  <a:pt x="19463" y="259"/>
                  <a:pt x="19476" y="259"/>
                </a:cubicBezTo>
                <a:cubicBezTo>
                  <a:pt x="19489" y="264"/>
                  <a:pt x="19501" y="269"/>
                  <a:pt x="19514" y="274"/>
                </a:cubicBezTo>
                <a:cubicBezTo>
                  <a:pt x="19524" y="266"/>
                  <a:pt x="19535" y="258"/>
                  <a:pt x="19545" y="251"/>
                </a:cubicBezTo>
                <a:cubicBezTo>
                  <a:pt x="19558" y="246"/>
                  <a:pt x="19570" y="241"/>
                  <a:pt x="19583" y="236"/>
                </a:cubicBezTo>
                <a:cubicBezTo>
                  <a:pt x="19593" y="251"/>
                  <a:pt x="19603" y="266"/>
                  <a:pt x="19613" y="282"/>
                </a:cubicBezTo>
                <a:cubicBezTo>
                  <a:pt x="19626" y="266"/>
                  <a:pt x="19638" y="251"/>
                  <a:pt x="19651" y="236"/>
                </a:cubicBezTo>
                <a:cubicBezTo>
                  <a:pt x="19661" y="228"/>
                  <a:pt x="19672" y="220"/>
                  <a:pt x="19682" y="213"/>
                </a:cubicBezTo>
                <a:cubicBezTo>
                  <a:pt x="19695" y="213"/>
                  <a:pt x="19707" y="213"/>
                  <a:pt x="19720" y="213"/>
                </a:cubicBezTo>
                <a:cubicBezTo>
                  <a:pt x="19730" y="213"/>
                  <a:pt x="19740" y="213"/>
                  <a:pt x="19750" y="213"/>
                </a:cubicBezTo>
                <a:cubicBezTo>
                  <a:pt x="19760" y="223"/>
                  <a:pt x="19771" y="233"/>
                  <a:pt x="19781" y="244"/>
                </a:cubicBezTo>
                <a:cubicBezTo>
                  <a:pt x="19794" y="223"/>
                  <a:pt x="19806" y="203"/>
                  <a:pt x="19819" y="183"/>
                </a:cubicBezTo>
                <a:cubicBezTo>
                  <a:pt x="19829" y="188"/>
                  <a:pt x="19839" y="193"/>
                  <a:pt x="19849" y="198"/>
                </a:cubicBezTo>
                <a:cubicBezTo>
                  <a:pt x="19859" y="190"/>
                  <a:pt x="19870" y="182"/>
                  <a:pt x="19880" y="175"/>
                </a:cubicBezTo>
              </a:path>
            </a:pathLst>
          </a:custGeom>
          <a:ln w="34200">
            <a:solidFill>
              <a:srgbClr val="008C48"/>
            </a:solidFill>
            <a:round/>
          </a:ln>
        </p:spPr>
      </p:sp>
      <p:sp>
        <p:nvSpPr>
          <p:cNvPr id="649" name="Freeform 108"/>
          <p:cNvSpPr/>
          <p:nvPr/>
        </p:nvSpPr>
        <p:spPr>
          <a:xfrm>
            <a:off x="1508667" y="2584729"/>
            <a:ext cx="6492164" cy="3048355"/>
          </a:xfrm>
          <a:custGeom>
            <a:avLst/>
            <a:gdLst/>
            <a:ahLst/>
            <a:cxnLst/>
            <a:rect l="0" t="0" r="r" b="b"/>
            <a:pathLst>
              <a:path w="19881" h="9335">
                <a:moveTo>
                  <a:pt x="0" y="9334"/>
                </a:moveTo>
                <a:cubicBezTo>
                  <a:pt x="948" y="9237"/>
                  <a:pt x="1895" y="9141"/>
                  <a:pt x="2843" y="9044"/>
                </a:cubicBezTo>
                <a:cubicBezTo>
                  <a:pt x="3396" y="8892"/>
                  <a:pt x="3950" y="8740"/>
                  <a:pt x="4504" y="8587"/>
                </a:cubicBezTo>
                <a:cubicBezTo>
                  <a:pt x="4895" y="8374"/>
                  <a:pt x="5286" y="8161"/>
                  <a:pt x="5677" y="7947"/>
                </a:cubicBezTo>
                <a:cubicBezTo>
                  <a:pt x="5982" y="7815"/>
                  <a:pt x="6287" y="7683"/>
                  <a:pt x="6592" y="7551"/>
                </a:cubicBezTo>
                <a:cubicBezTo>
                  <a:pt x="6840" y="7366"/>
                  <a:pt x="7089" y="7180"/>
                  <a:pt x="7338" y="6994"/>
                </a:cubicBezTo>
                <a:cubicBezTo>
                  <a:pt x="7549" y="6814"/>
                  <a:pt x="7760" y="6634"/>
                  <a:pt x="7971" y="6453"/>
                </a:cubicBezTo>
                <a:cubicBezTo>
                  <a:pt x="8153" y="6189"/>
                  <a:pt x="8336" y="5925"/>
                  <a:pt x="8519" y="5661"/>
                </a:cubicBezTo>
                <a:cubicBezTo>
                  <a:pt x="8679" y="5638"/>
                  <a:pt x="8839" y="5615"/>
                  <a:pt x="8999" y="5592"/>
                </a:cubicBezTo>
                <a:cubicBezTo>
                  <a:pt x="9144" y="5374"/>
                  <a:pt x="9289" y="5156"/>
                  <a:pt x="9433" y="4937"/>
                </a:cubicBezTo>
                <a:cubicBezTo>
                  <a:pt x="9563" y="4803"/>
                  <a:pt x="9692" y="4668"/>
                  <a:pt x="9821" y="4533"/>
                </a:cubicBezTo>
                <a:cubicBezTo>
                  <a:pt x="9941" y="4333"/>
                  <a:pt x="10061" y="4132"/>
                  <a:pt x="10180" y="3932"/>
                </a:cubicBezTo>
                <a:cubicBezTo>
                  <a:pt x="10289" y="3916"/>
                  <a:pt x="10398" y="3901"/>
                  <a:pt x="10507" y="3886"/>
                </a:cubicBezTo>
                <a:cubicBezTo>
                  <a:pt x="10609" y="3756"/>
                  <a:pt x="10711" y="3627"/>
                  <a:pt x="10812" y="3498"/>
                </a:cubicBezTo>
                <a:cubicBezTo>
                  <a:pt x="10906" y="3348"/>
                  <a:pt x="11000" y="3198"/>
                  <a:pt x="11094" y="3048"/>
                </a:cubicBezTo>
                <a:cubicBezTo>
                  <a:pt x="11183" y="2944"/>
                  <a:pt x="11272" y="2840"/>
                  <a:pt x="11361" y="2736"/>
                </a:cubicBezTo>
                <a:cubicBezTo>
                  <a:pt x="11443" y="2728"/>
                  <a:pt x="11524" y="2720"/>
                  <a:pt x="11605" y="2713"/>
                </a:cubicBezTo>
                <a:cubicBezTo>
                  <a:pt x="11684" y="2616"/>
                  <a:pt x="11763" y="2519"/>
                  <a:pt x="11841" y="2423"/>
                </a:cubicBezTo>
                <a:cubicBezTo>
                  <a:pt x="11915" y="2329"/>
                  <a:pt x="11989" y="2235"/>
                  <a:pt x="12062" y="2141"/>
                </a:cubicBezTo>
                <a:cubicBezTo>
                  <a:pt x="12133" y="2054"/>
                  <a:pt x="12204" y="1968"/>
                  <a:pt x="12275" y="1882"/>
                </a:cubicBezTo>
                <a:cubicBezTo>
                  <a:pt x="12341" y="1867"/>
                  <a:pt x="12407" y="1852"/>
                  <a:pt x="12473" y="1837"/>
                </a:cubicBezTo>
                <a:cubicBezTo>
                  <a:pt x="12537" y="1781"/>
                  <a:pt x="12601" y="1725"/>
                  <a:pt x="12664" y="1669"/>
                </a:cubicBezTo>
                <a:cubicBezTo>
                  <a:pt x="12725" y="1600"/>
                  <a:pt x="12786" y="1531"/>
                  <a:pt x="12847" y="1463"/>
                </a:cubicBezTo>
                <a:cubicBezTo>
                  <a:pt x="12906" y="1407"/>
                  <a:pt x="12964" y="1351"/>
                  <a:pt x="13022" y="1296"/>
                </a:cubicBezTo>
                <a:cubicBezTo>
                  <a:pt x="13078" y="1321"/>
                  <a:pt x="13134" y="1346"/>
                  <a:pt x="13189" y="1372"/>
                </a:cubicBezTo>
                <a:cubicBezTo>
                  <a:pt x="13243" y="1326"/>
                  <a:pt x="13297" y="1280"/>
                  <a:pt x="13350" y="1235"/>
                </a:cubicBezTo>
                <a:cubicBezTo>
                  <a:pt x="13401" y="1166"/>
                  <a:pt x="13452" y="1097"/>
                  <a:pt x="13502" y="1029"/>
                </a:cubicBezTo>
                <a:cubicBezTo>
                  <a:pt x="13553" y="975"/>
                  <a:pt x="13604" y="922"/>
                  <a:pt x="13654" y="869"/>
                </a:cubicBezTo>
                <a:cubicBezTo>
                  <a:pt x="13703" y="930"/>
                  <a:pt x="13751" y="991"/>
                  <a:pt x="13799" y="1052"/>
                </a:cubicBezTo>
                <a:cubicBezTo>
                  <a:pt x="13845" y="1001"/>
                  <a:pt x="13891" y="950"/>
                  <a:pt x="13936" y="899"/>
                </a:cubicBezTo>
                <a:cubicBezTo>
                  <a:pt x="13980" y="858"/>
                  <a:pt x="14023" y="817"/>
                  <a:pt x="14066" y="777"/>
                </a:cubicBezTo>
                <a:cubicBezTo>
                  <a:pt x="14112" y="726"/>
                  <a:pt x="14158" y="675"/>
                  <a:pt x="14203" y="625"/>
                </a:cubicBezTo>
                <a:cubicBezTo>
                  <a:pt x="14244" y="645"/>
                  <a:pt x="14285" y="665"/>
                  <a:pt x="14325" y="686"/>
                </a:cubicBezTo>
                <a:cubicBezTo>
                  <a:pt x="14366" y="660"/>
                  <a:pt x="14407" y="635"/>
                  <a:pt x="14447" y="610"/>
                </a:cubicBezTo>
                <a:cubicBezTo>
                  <a:pt x="14488" y="582"/>
                  <a:pt x="14529" y="554"/>
                  <a:pt x="14569" y="526"/>
                </a:cubicBezTo>
                <a:cubicBezTo>
                  <a:pt x="14607" y="528"/>
                  <a:pt x="14645" y="531"/>
                  <a:pt x="14683" y="534"/>
                </a:cubicBezTo>
                <a:cubicBezTo>
                  <a:pt x="14721" y="541"/>
                  <a:pt x="14759" y="548"/>
                  <a:pt x="14797" y="556"/>
                </a:cubicBezTo>
                <a:cubicBezTo>
                  <a:pt x="14833" y="538"/>
                  <a:pt x="14869" y="520"/>
                  <a:pt x="14904" y="503"/>
                </a:cubicBezTo>
                <a:cubicBezTo>
                  <a:pt x="14940" y="490"/>
                  <a:pt x="14976" y="477"/>
                  <a:pt x="15011" y="465"/>
                </a:cubicBezTo>
                <a:cubicBezTo>
                  <a:pt x="15047" y="437"/>
                  <a:pt x="15082" y="409"/>
                  <a:pt x="15117" y="381"/>
                </a:cubicBezTo>
                <a:cubicBezTo>
                  <a:pt x="15150" y="388"/>
                  <a:pt x="15183" y="396"/>
                  <a:pt x="15216" y="404"/>
                </a:cubicBezTo>
                <a:cubicBezTo>
                  <a:pt x="15249" y="381"/>
                  <a:pt x="15282" y="358"/>
                  <a:pt x="15315" y="335"/>
                </a:cubicBezTo>
                <a:cubicBezTo>
                  <a:pt x="15346" y="342"/>
                  <a:pt x="15377" y="350"/>
                  <a:pt x="15407" y="358"/>
                </a:cubicBezTo>
                <a:cubicBezTo>
                  <a:pt x="15440" y="355"/>
                  <a:pt x="15473" y="353"/>
                  <a:pt x="15506" y="351"/>
                </a:cubicBezTo>
                <a:cubicBezTo>
                  <a:pt x="15537" y="358"/>
                  <a:pt x="15567" y="366"/>
                  <a:pt x="15597" y="374"/>
                </a:cubicBezTo>
                <a:cubicBezTo>
                  <a:pt x="15628" y="351"/>
                  <a:pt x="15659" y="328"/>
                  <a:pt x="15689" y="305"/>
                </a:cubicBezTo>
                <a:cubicBezTo>
                  <a:pt x="15717" y="287"/>
                  <a:pt x="15745" y="269"/>
                  <a:pt x="15773" y="252"/>
                </a:cubicBezTo>
                <a:cubicBezTo>
                  <a:pt x="15804" y="239"/>
                  <a:pt x="15834" y="226"/>
                  <a:pt x="15864" y="214"/>
                </a:cubicBezTo>
                <a:cubicBezTo>
                  <a:pt x="15892" y="221"/>
                  <a:pt x="15920" y="228"/>
                  <a:pt x="15948" y="236"/>
                </a:cubicBezTo>
                <a:cubicBezTo>
                  <a:pt x="15976" y="238"/>
                  <a:pt x="16004" y="241"/>
                  <a:pt x="16032" y="244"/>
                </a:cubicBezTo>
                <a:cubicBezTo>
                  <a:pt x="16058" y="223"/>
                  <a:pt x="16083" y="203"/>
                  <a:pt x="16108" y="183"/>
                </a:cubicBezTo>
                <a:cubicBezTo>
                  <a:pt x="16136" y="167"/>
                  <a:pt x="16164" y="152"/>
                  <a:pt x="16192" y="137"/>
                </a:cubicBezTo>
                <a:cubicBezTo>
                  <a:pt x="16218" y="142"/>
                  <a:pt x="16243" y="147"/>
                  <a:pt x="16268" y="153"/>
                </a:cubicBezTo>
                <a:cubicBezTo>
                  <a:pt x="16294" y="150"/>
                  <a:pt x="16319" y="147"/>
                  <a:pt x="16344" y="145"/>
                </a:cubicBezTo>
                <a:cubicBezTo>
                  <a:pt x="16370" y="137"/>
                  <a:pt x="16395" y="129"/>
                  <a:pt x="16420" y="122"/>
                </a:cubicBezTo>
                <a:cubicBezTo>
                  <a:pt x="16443" y="114"/>
                  <a:pt x="16466" y="106"/>
                  <a:pt x="16489" y="99"/>
                </a:cubicBezTo>
                <a:cubicBezTo>
                  <a:pt x="16515" y="282"/>
                  <a:pt x="16540" y="465"/>
                  <a:pt x="16565" y="648"/>
                </a:cubicBezTo>
                <a:cubicBezTo>
                  <a:pt x="16588" y="648"/>
                  <a:pt x="16611" y="648"/>
                  <a:pt x="16634" y="648"/>
                </a:cubicBezTo>
                <a:cubicBezTo>
                  <a:pt x="16660" y="632"/>
                  <a:pt x="16685" y="617"/>
                  <a:pt x="16710" y="602"/>
                </a:cubicBezTo>
                <a:cubicBezTo>
                  <a:pt x="16733" y="586"/>
                  <a:pt x="16756" y="571"/>
                  <a:pt x="16778" y="556"/>
                </a:cubicBezTo>
                <a:cubicBezTo>
                  <a:pt x="16799" y="558"/>
                  <a:pt x="16819" y="561"/>
                  <a:pt x="16839" y="564"/>
                </a:cubicBezTo>
                <a:cubicBezTo>
                  <a:pt x="16862" y="543"/>
                  <a:pt x="16885" y="523"/>
                  <a:pt x="16908" y="503"/>
                </a:cubicBezTo>
                <a:cubicBezTo>
                  <a:pt x="16931" y="495"/>
                  <a:pt x="16954" y="487"/>
                  <a:pt x="16977" y="480"/>
                </a:cubicBezTo>
                <a:cubicBezTo>
                  <a:pt x="16997" y="462"/>
                  <a:pt x="17018" y="444"/>
                  <a:pt x="17038" y="427"/>
                </a:cubicBezTo>
                <a:cubicBezTo>
                  <a:pt x="17061" y="444"/>
                  <a:pt x="17083" y="462"/>
                  <a:pt x="17106" y="480"/>
                </a:cubicBezTo>
                <a:cubicBezTo>
                  <a:pt x="17126" y="472"/>
                  <a:pt x="17147" y="464"/>
                  <a:pt x="17167" y="457"/>
                </a:cubicBezTo>
                <a:cubicBezTo>
                  <a:pt x="17187" y="457"/>
                  <a:pt x="17208" y="457"/>
                  <a:pt x="17228" y="457"/>
                </a:cubicBezTo>
                <a:cubicBezTo>
                  <a:pt x="17248" y="442"/>
                  <a:pt x="17269" y="427"/>
                  <a:pt x="17289" y="412"/>
                </a:cubicBezTo>
                <a:cubicBezTo>
                  <a:pt x="17309" y="424"/>
                  <a:pt x="17330" y="437"/>
                  <a:pt x="17350" y="450"/>
                </a:cubicBezTo>
                <a:cubicBezTo>
                  <a:pt x="17368" y="447"/>
                  <a:pt x="17385" y="444"/>
                  <a:pt x="17403" y="442"/>
                </a:cubicBezTo>
                <a:cubicBezTo>
                  <a:pt x="17423" y="432"/>
                  <a:pt x="17444" y="422"/>
                  <a:pt x="17464" y="412"/>
                </a:cubicBezTo>
                <a:cubicBezTo>
                  <a:pt x="17484" y="409"/>
                  <a:pt x="17505" y="406"/>
                  <a:pt x="17525" y="404"/>
                </a:cubicBezTo>
                <a:cubicBezTo>
                  <a:pt x="17543" y="427"/>
                  <a:pt x="17561" y="450"/>
                  <a:pt x="17579" y="473"/>
                </a:cubicBezTo>
                <a:cubicBezTo>
                  <a:pt x="17597" y="455"/>
                  <a:pt x="17614" y="437"/>
                  <a:pt x="17632" y="419"/>
                </a:cubicBezTo>
                <a:cubicBezTo>
                  <a:pt x="17652" y="398"/>
                  <a:pt x="17673" y="378"/>
                  <a:pt x="17693" y="358"/>
                </a:cubicBezTo>
                <a:cubicBezTo>
                  <a:pt x="17711" y="348"/>
                  <a:pt x="17728" y="338"/>
                  <a:pt x="17746" y="328"/>
                </a:cubicBezTo>
                <a:cubicBezTo>
                  <a:pt x="17764" y="335"/>
                  <a:pt x="17782" y="343"/>
                  <a:pt x="17800" y="351"/>
                </a:cubicBezTo>
                <a:cubicBezTo>
                  <a:pt x="17818" y="348"/>
                  <a:pt x="17835" y="345"/>
                  <a:pt x="17853" y="343"/>
                </a:cubicBezTo>
                <a:cubicBezTo>
                  <a:pt x="17871" y="325"/>
                  <a:pt x="17888" y="307"/>
                  <a:pt x="17906" y="290"/>
                </a:cubicBezTo>
                <a:cubicBezTo>
                  <a:pt x="17921" y="274"/>
                  <a:pt x="17937" y="259"/>
                  <a:pt x="17952" y="244"/>
                </a:cubicBezTo>
                <a:cubicBezTo>
                  <a:pt x="17970" y="256"/>
                  <a:pt x="17987" y="269"/>
                  <a:pt x="18005" y="282"/>
                </a:cubicBezTo>
                <a:cubicBezTo>
                  <a:pt x="18023" y="279"/>
                  <a:pt x="18041" y="276"/>
                  <a:pt x="18059" y="274"/>
                </a:cubicBezTo>
                <a:cubicBezTo>
                  <a:pt x="18074" y="251"/>
                  <a:pt x="18089" y="228"/>
                  <a:pt x="18104" y="206"/>
                </a:cubicBezTo>
                <a:cubicBezTo>
                  <a:pt x="18122" y="208"/>
                  <a:pt x="18140" y="211"/>
                  <a:pt x="18158" y="214"/>
                </a:cubicBezTo>
                <a:cubicBezTo>
                  <a:pt x="18173" y="219"/>
                  <a:pt x="18188" y="224"/>
                  <a:pt x="18203" y="229"/>
                </a:cubicBezTo>
                <a:cubicBezTo>
                  <a:pt x="18218" y="208"/>
                  <a:pt x="18234" y="188"/>
                  <a:pt x="18249" y="168"/>
                </a:cubicBezTo>
                <a:cubicBezTo>
                  <a:pt x="18264" y="178"/>
                  <a:pt x="18280" y="188"/>
                  <a:pt x="18295" y="198"/>
                </a:cubicBezTo>
                <a:cubicBezTo>
                  <a:pt x="18313" y="190"/>
                  <a:pt x="18330" y="182"/>
                  <a:pt x="18348" y="175"/>
                </a:cubicBezTo>
                <a:cubicBezTo>
                  <a:pt x="18363" y="177"/>
                  <a:pt x="18379" y="180"/>
                  <a:pt x="18394" y="183"/>
                </a:cubicBezTo>
                <a:cubicBezTo>
                  <a:pt x="18409" y="188"/>
                  <a:pt x="18425" y="193"/>
                  <a:pt x="18440" y="198"/>
                </a:cubicBezTo>
                <a:cubicBezTo>
                  <a:pt x="18455" y="190"/>
                  <a:pt x="18470" y="182"/>
                  <a:pt x="18485" y="175"/>
                </a:cubicBezTo>
                <a:cubicBezTo>
                  <a:pt x="18498" y="167"/>
                  <a:pt x="18510" y="160"/>
                  <a:pt x="18523" y="153"/>
                </a:cubicBezTo>
                <a:cubicBezTo>
                  <a:pt x="18538" y="155"/>
                  <a:pt x="18554" y="157"/>
                  <a:pt x="18569" y="160"/>
                </a:cubicBezTo>
                <a:cubicBezTo>
                  <a:pt x="18584" y="137"/>
                  <a:pt x="18600" y="114"/>
                  <a:pt x="18615" y="92"/>
                </a:cubicBezTo>
                <a:cubicBezTo>
                  <a:pt x="18630" y="99"/>
                  <a:pt x="18646" y="106"/>
                  <a:pt x="18661" y="114"/>
                </a:cubicBezTo>
                <a:cubicBezTo>
                  <a:pt x="18674" y="116"/>
                  <a:pt x="18686" y="119"/>
                  <a:pt x="18699" y="122"/>
                </a:cubicBezTo>
                <a:cubicBezTo>
                  <a:pt x="18714" y="122"/>
                  <a:pt x="18729" y="122"/>
                  <a:pt x="18744" y="122"/>
                </a:cubicBezTo>
                <a:cubicBezTo>
                  <a:pt x="18757" y="112"/>
                  <a:pt x="18770" y="102"/>
                  <a:pt x="18783" y="92"/>
                </a:cubicBezTo>
                <a:cubicBezTo>
                  <a:pt x="18798" y="94"/>
                  <a:pt x="18813" y="96"/>
                  <a:pt x="18828" y="99"/>
                </a:cubicBezTo>
                <a:cubicBezTo>
                  <a:pt x="18841" y="94"/>
                  <a:pt x="18853" y="89"/>
                  <a:pt x="18866" y="84"/>
                </a:cubicBezTo>
                <a:cubicBezTo>
                  <a:pt x="18881" y="94"/>
                  <a:pt x="18897" y="104"/>
                  <a:pt x="18912" y="114"/>
                </a:cubicBezTo>
                <a:cubicBezTo>
                  <a:pt x="18925" y="104"/>
                  <a:pt x="18937" y="94"/>
                  <a:pt x="18950" y="84"/>
                </a:cubicBezTo>
                <a:cubicBezTo>
                  <a:pt x="18963" y="74"/>
                  <a:pt x="18975" y="64"/>
                  <a:pt x="18988" y="54"/>
                </a:cubicBezTo>
                <a:cubicBezTo>
                  <a:pt x="19001" y="56"/>
                  <a:pt x="19013" y="58"/>
                  <a:pt x="19026" y="61"/>
                </a:cubicBezTo>
                <a:cubicBezTo>
                  <a:pt x="19039" y="63"/>
                  <a:pt x="19051" y="66"/>
                  <a:pt x="19064" y="69"/>
                </a:cubicBezTo>
                <a:cubicBezTo>
                  <a:pt x="19079" y="58"/>
                  <a:pt x="19095" y="48"/>
                  <a:pt x="19110" y="38"/>
                </a:cubicBezTo>
                <a:cubicBezTo>
                  <a:pt x="19123" y="43"/>
                  <a:pt x="19135" y="48"/>
                  <a:pt x="19148" y="54"/>
                </a:cubicBezTo>
                <a:cubicBezTo>
                  <a:pt x="19161" y="38"/>
                  <a:pt x="19173" y="23"/>
                  <a:pt x="19186" y="8"/>
                </a:cubicBezTo>
                <a:cubicBezTo>
                  <a:pt x="19199" y="18"/>
                  <a:pt x="19212" y="28"/>
                  <a:pt x="19225" y="38"/>
                </a:cubicBezTo>
                <a:cubicBezTo>
                  <a:pt x="19238" y="28"/>
                  <a:pt x="19250" y="18"/>
                  <a:pt x="19263" y="8"/>
                </a:cubicBezTo>
                <a:cubicBezTo>
                  <a:pt x="19273" y="5"/>
                  <a:pt x="19283" y="2"/>
                  <a:pt x="19293" y="0"/>
                </a:cubicBezTo>
                <a:cubicBezTo>
                  <a:pt x="19306" y="0"/>
                  <a:pt x="19318" y="0"/>
                  <a:pt x="19331" y="0"/>
                </a:cubicBezTo>
                <a:cubicBezTo>
                  <a:pt x="19344" y="101"/>
                  <a:pt x="19356" y="203"/>
                  <a:pt x="19369" y="305"/>
                </a:cubicBezTo>
                <a:cubicBezTo>
                  <a:pt x="19382" y="302"/>
                  <a:pt x="19394" y="299"/>
                  <a:pt x="19407" y="297"/>
                </a:cubicBezTo>
                <a:cubicBezTo>
                  <a:pt x="19417" y="294"/>
                  <a:pt x="19428" y="292"/>
                  <a:pt x="19438" y="290"/>
                </a:cubicBezTo>
                <a:cubicBezTo>
                  <a:pt x="19451" y="282"/>
                  <a:pt x="19463" y="274"/>
                  <a:pt x="19476" y="267"/>
                </a:cubicBezTo>
                <a:cubicBezTo>
                  <a:pt x="19489" y="272"/>
                  <a:pt x="19501" y="277"/>
                  <a:pt x="19514" y="282"/>
                </a:cubicBezTo>
                <a:cubicBezTo>
                  <a:pt x="19524" y="279"/>
                  <a:pt x="19535" y="276"/>
                  <a:pt x="19545" y="274"/>
                </a:cubicBezTo>
                <a:cubicBezTo>
                  <a:pt x="19558" y="269"/>
                  <a:pt x="19570" y="264"/>
                  <a:pt x="19583" y="259"/>
                </a:cubicBezTo>
                <a:cubicBezTo>
                  <a:pt x="19593" y="259"/>
                  <a:pt x="19603" y="259"/>
                  <a:pt x="19613" y="259"/>
                </a:cubicBezTo>
                <a:cubicBezTo>
                  <a:pt x="19626" y="261"/>
                  <a:pt x="19638" y="264"/>
                  <a:pt x="19651" y="267"/>
                </a:cubicBezTo>
                <a:cubicBezTo>
                  <a:pt x="19661" y="259"/>
                  <a:pt x="19672" y="251"/>
                  <a:pt x="19682" y="244"/>
                </a:cubicBezTo>
                <a:cubicBezTo>
                  <a:pt x="19695" y="239"/>
                  <a:pt x="19707" y="234"/>
                  <a:pt x="19720" y="229"/>
                </a:cubicBezTo>
                <a:cubicBezTo>
                  <a:pt x="19730" y="221"/>
                  <a:pt x="19740" y="213"/>
                  <a:pt x="19750" y="206"/>
                </a:cubicBezTo>
                <a:cubicBezTo>
                  <a:pt x="19760" y="213"/>
                  <a:pt x="19771" y="221"/>
                  <a:pt x="19781" y="229"/>
                </a:cubicBezTo>
                <a:cubicBezTo>
                  <a:pt x="19794" y="224"/>
                  <a:pt x="19806" y="219"/>
                  <a:pt x="19819" y="214"/>
                </a:cubicBezTo>
                <a:cubicBezTo>
                  <a:pt x="19829" y="216"/>
                  <a:pt x="19839" y="218"/>
                  <a:pt x="19849" y="221"/>
                </a:cubicBezTo>
                <a:cubicBezTo>
                  <a:pt x="19859" y="211"/>
                  <a:pt x="19870" y="201"/>
                  <a:pt x="19880" y="191"/>
                </a:cubicBezTo>
              </a:path>
            </a:pathLst>
          </a:custGeom>
          <a:ln w="34200">
            <a:solidFill>
              <a:srgbClr val="185AA9"/>
            </a:solidFill>
            <a:round/>
          </a:ln>
        </p:spPr>
      </p:sp>
      <p:grpSp>
        <p:nvGrpSpPr>
          <p:cNvPr id="12" name="Group 11"/>
          <p:cNvGrpSpPr/>
          <p:nvPr/>
        </p:nvGrpSpPr>
        <p:grpSpPr>
          <a:xfrm>
            <a:off x="1508667" y="4045066"/>
            <a:ext cx="6492164" cy="1592917"/>
            <a:chOff x="1508667" y="4045066"/>
            <a:chExt cx="6492164" cy="1592917"/>
          </a:xfrm>
        </p:grpSpPr>
        <p:grpSp>
          <p:nvGrpSpPr>
            <p:cNvPr id="9" name="Group 8"/>
            <p:cNvGrpSpPr/>
            <p:nvPr/>
          </p:nvGrpSpPr>
          <p:grpSpPr>
            <a:xfrm>
              <a:off x="1898504" y="4154014"/>
              <a:ext cx="1230255" cy="722252"/>
              <a:chOff x="2049336" y="3597833"/>
              <a:chExt cx="1230255" cy="722252"/>
            </a:xfrm>
          </p:grpSpPr>
          <p:sp>
            <p:nvSpPr>
              <p:cNvPr id="87" name="Freeform 135"/>
              <p:cNvSpPr/>
              <p:nvPr/>
            </p:nvSpPr>
            <p:spPr>
              <a:xfrm>
                <a:off x="2049336" y="3792216"/>
                <a:ext cx="403291" cy="327"/>
              </a:xfrm>
              <a:custGeom>
                <a:avLst/>
                <a:gdLst/>
                <a:ahLst/>
                <a:cxnLst/>
                <a:rect l="0" t="0" r="r" b="b"/>
                <a:pathLst>
                  <a:path w="1235" h="1">
                    <a:moveTo>
                      <a:pt x="0" y="0"/>
                    </a:moveTo>
                    <a:cubicBezTo>
                      <a:pt x="411" y="0"/>
                      <a:pt x="822" y="0"/>
                      <a:pt x="1234" y="0"/>
                    </a:cubicBezTo>
                  </a:path>
                </a:pathLst>
              </a:custGeom>
              <a:ln w="34200" cap="rnd">
                <a:solidFill>
                  <a:srgbClr val="F47D23"/>
                </a:solidFill>
                <a:round/>
              </a:ln>
            </p:spPr>
          </p:sp>
          <p:sp>
            <p:nvSpPr>
              <p:cNvPr id="88" name="Freeform 140"/>
              <p:cNvSpPr/>
              <p:nvPr/>
            </p:nvSpPr>
            <p:spPr>
              <a:xfrm>
                <a:off x="2049336" y="4145217"/>
                <a:ext cx="403291" cy="327"/>
              </a:xfrm>
              <a:custGeom>
                <a:avLst/>
                <a:gdLst/>
                <a:ahLst/>
                <a:cxnLst/>
                <a:rect l="0" t="0" r="r" b="b"/>
                <a:pathLst>
                  <a:path w="1235" h="1">
                    <a:moveTo>
                      <a:pt x="0" y="0"/>
                    </a:moveTo>
                    <a:cubicBezTo>
                      <a:pt x="411" y="0"/>
                      <a:pt x="822" y="0"/>
                      <a:pt x="1234" y="0"/>
                    </a:cubicBezTo>
                  </a:path>
                </a:pathLst>
              </a:custGeom>
              <a:ln w="34200" cap="rnd">
                <a:solidFill>
                  <a:srgbClr val="F47D23"/>
                </a:solidFill>
                <a:prstDash val="sysDash"/>
                <a:round/>
              </a:ln>
            </p:spPr>
          </p:sp>
          <p:sp>
            <p:nvSpPr>
              <p:cNvPr id="89" name="TextBox 88"/>
              <p:cNvSpPr txBox="1"/>
              <p:nvPr/>
            </p:nvSpPr>
            <p:spPr>
              <a:xfrm>
                <a:off x="2479372" y="3950753"/>
                <a:ext cx="633507"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conv</a:t>
                </a:r>
                <a:endParaRPr lang="en-US" sz="1800" baseline="-25000" dirty="0">
                  <a:latin typeface="Times" charset="0"/>
                  <a:ea typeface="Times" charset="0"/>
                  <a:cs typeface="Times" charset="0"/>
                </a:endParaRPr>
              </a:p>
            </p:txBody>
          </p:sp>
          <p:sp>
            <p:nvSpPr>
              <p:cNvPr id="90" name="TextBox 89"/>
              <p:cNvSpPr txBox="1"/>
              <p:nvPr/>
            </p:nvSpPr>
            <p:spPr>
              <a:xfrm>
                <a:off x="2479372" y="3597833"/>
                <a:ext cx="800219" cy="369332"/>
              </a:xfrm>
              <a:prstGeom prst="rect">
                <a:avLst/>
              </a:prstGeom>
              <a:noFill/>
              <a:ln>
                <a:noFill/>
              </a:ln>
            </p:spPr>
            <p:txBody>
              <a:bodyPr wrap="none" rtlCol="0" anchor="ctr">
                <a:spAutoFit/>
              </a:bodyPr>
              <a:lstStyle/>
              <a:p>
                <a:r>
                  <a:rPr lang="en-US" sz="1800" dirty="0" err="1" smtClean="0">
                    <a:latin typeface="Times" charset="0"/>
                    <a:ea typeface="Times" charset="0"/>
                    <a:cs typeface="Times" charset="0"/>
                  </a:rPr>
                  <a:t>cuFFT</a:t>
                </a:r>
                <a:endParaRPr lang="en-US" sz="1800" baseline="-25000" dirty="0">
                  <a:latin typeface="Times" charset="0"/>
                  <a:ea typeface="Times" charset="0"/>
                  <a:cs typeface="Times" charset="0"/>
                </a:endParaRPr>
              </a:p>
            </p:txBody>
          </p:sp>
        </p:grpSp>
        <p:sp>
          <p:nvSpPr>
            <p:cNvPr id="650" name="Freeform 109"/>
            <p:cNvSpPr/>
            <p:nvPr/>
          </p:nvSpPr>
          <p:spPr>
            <a:xfrm>
              <a:off x="1508667" y="4045066"/>
              <a:ext cx="6492164" cy="1592917"/>
            </a:xfrm>
            <a:custGeom>
              <a:avLst/>
              <a:gdLst/>
              <a:ahLst/>
              <a:cxnLst/>
              <a:rect l="0" t="0" r="r" b="b"/>
              <a:pathLst>
                <a:path w="19881" h="4878">
                  <a:moveTo>
                    <a:pt x="0" y="4877"/>
                  </a:moveTo>
                  <a:cubicBezTo>
                    <a:pt x="948" y="4796"/>
                    <a:pt x="1895" y="4714"/>
                    <a:pt x="2843" y="4633"/>
                  </a:cubicBezTo>
                  <a:cubicBezTo>
                    <a:pt x="3787" y="4290"/>
                    <a:pt x="4732" y="3947"/>
                    <a:pt x="5677" y="3604"/>
                  </a:cubicBezTo>
                  <a:cubicBezTo>
                    <a:pt x="6624" y="3074"/>
                    <a:pt x="7571" y="2543"/>
                    <a:pt x="8519" y="2012"/>
                  </a:cubicBezTo>
                  <a:cubicBezTo>
                    <a:pt x="9466" y="1525"/>
                    <a:pt x="10414" y="1037"/>
                    <a:pt x="11361" y="549"/>
                  </a:cubicBezTo>
                  <a:cubicBezTo>
                    <a:pt x="12309" y="399"/>
                    <a:pt x="13256" y="249"/>
                    <a:pt x="14203" y="99"/>
                  </a:cubicBezTo>
                  <a:cubicBezTo>
                    <a:pt x="15148" y="66"/>
                    <a:pt x="16093" y="33"/>
                    <a:pt x="17038" y="0"/>
                  </a:cubicBezTo>
                  <a:cubicBezTo>
                    <a:pt x="17985" y="0"/>
                    <a:pt x="18933" y="0"/>
                    <a:pt x="19880" y="0"/>
                  </a:cubicBezTo>
                </a:path>
              </a:pathLst>
            </a:custGeom>
            <a:ln w="34200">
              <a:solidFill>
                <a:srgbClr val="F47D23"/>
              </a:solidFill>
              <a:round/>
            </a:ln>
          </p:spPr>
        </p:sp>
        <p:sp>
          <p:nvSpPr>
            <p:cNvPr id="651" name="Freeform 110"/>
            <p:cNvSpPr/>
            <p:nvPr/>
          </p:nvSpPr>
          <p:spPr>
            <a:xfrm>
              <a:off x="1508667" y="4846422"/>
              <a:ext cx="6492164" cy="726903"/>
            </a:xfrm>
            <a:custGeom>
              <a:avLst/>
              <a:gdLst/>
              <a:ahLst/>
              <a:cxnLst/>
              <a:rect l="0" t="0" r="r" b="b"/>
              <a:pathLst>
                <a:path w="19881" h="2226">
                  <a:moveTo>
                    <a:pt x="0" y="2225"/>
                  </a:moveTo>
                  <a:cubicBezTo>
                    <a:pt x="948" y="2025"/>
                    <a:pt x="1895" y="1824"/>
                    <a:pt x="2843" y="1623"/>
                  </a:cubicBezTo>
                  <a:cubicBezTo>
                    <a:pt x="3396" y="1473"/>
                    <a:pt x="3950" y="1323"/>
                    <a:pt x="4504" y="1173"/>
                  </a:cubicBezTo>
                  <a:cubicBezTo>
                    <a:pt x="4895" y="1051"/>
                    <a:pt x="5286" y="929"/>
                    <a:pt x="5677" y="807"/>
                  </a:cubicBezTo>
                  <a:cubicBezTo>
                    <a:pt x="5982" y="729"/>
                    <a:pt x="6287" y="650"/>
                    <a:pt x="6592" y="571"/>
                  </a:cubicBezTo>
                  <a:cubicBezTo>
                    <a:pt x="6840" y="523"/>
                    <a:pt x="7089" y="475"/>
                    <a:pt x="7338" y="426"/>
                  </a:cubicBezTo>
                  <a:cubicBezTo>
                    <a:pt x="7549" y="393"/>
                    <a:pt x="7760" y="360"/>
                    <a:pt x="7971" y="327"/>
                  </a:cubicBezTo>
                  <a:cubicBezTo>
                    <a:pt x="8153" y="307"/>
                    <a:pt x="8336" y="287"/>
                    <a:pt x="8519" y="266"/>
                  </a:cubicBezTo>
                  <a:cubicBezTo>
                    <a:pt x="8679" y="244"/>
                    <a:pt x="8839" y="221"/>
                    <a:pt x="8999" y="198"/>
                  </a:cubicBezTo>
                  <a:cubicBezTo>
                    <a:pt x="9144" y="178"/>
                    <a:pt x="9289" y="158"/>
                    <a:pt x="9433" y="137"/>
                  </a:cubicBezTo>
                  <a:cubicBezTo>
                    <a:pt x="9563" y="125"/>
                    <a:pt x="9692" y="112"/>
                    <a:pt x="9821" y="99"/>
                  </a:cubicBezTo>
                  <a:cubicBezTo>
                    <a:pt x="9941" y="89"/>
                    <a:pt x="10061" y="79"/>
                    <a:pt x="10180" y="68"/>
                  </a:cubicBezTo>
                  <a:cubicBezTo>
                    <a:pt x="10289" y="61"/>
                    <a:pt x="10398" y="53"/>
                    <a:pt x="10507" y="45"/>
                  </a:cubicBezTo>
                  <a:cubicBezTo>
                    <a:pt x="10609" y="35"/>
                    <a:pt x="10711" y="25"/>
                    <a:pt x="10812" y="15"/>
                  </a:cubicBezTo>
                  <a:cubicBezTo>
                    <a:pt x="10906" y="13"/>
                    <a:pt x="11000" y="10"/>
                    <a:pt x="11094" y="7"/>
                  </a:cubicBezTo>
                  <a:cubicBezTo>
                    <a:pt x="11183" y="10"/>
                    <a:pt x="11272" y="13"/>
                    <a:pt x="11361" y="15"/>
                  </a:cubicBezTo>
                  <a:cubicBezTo>
                    <a:pt x="11443" y="89"/>
                    <a:pt x="11524" y="163"/>
                    <a:pt x="11605" y="236"/>
                  </a:cubicBezTo>
                  <a:cubicBezTo>
                    <a:pt x="11684" y="216"/>
                    <a:pt x="11763" y="196"/>
                    <a:pt x="11841" y="175"/>
                  </a:cubicBezTo>
                  <a:cubicBezTo>
                    <a:pt x="11915" y="160"/>
                    <a:pt x="11989" y="145"/>
                    <a:pt x="12062" y="129"/>
                  </a:cubicBezTo>
                  <a:cubicBezTo>
                    <a:pt x="12133" y="112"/>
                    <a:pt x="12204" y="94"/>
                    <a:pt x="12275" y="76"/>
                  </a:cubicBezTo>
                  <a:cubicBezTo>
                    <a:pt x="12341" y="69"/>
                    <a:pt x="12407" y="61"/>
                    <a:pt x="12473" y="53"/>
                  </a:cubicBezTo>
                  <a:cubicBezTo>
                    <a:pt x="12537" y="43"/>
                    <a:pt x="12601" y="33"/>
                    <a:pt x="12664" y="23"/>
                  </a:cubicBezTo>
                  <a:cubicBezTo>
                    <a:pt x="12725" y="23"/>
                    <a:pt x="12786" y="23"/>
                    <a:pt x="12847" y="23"/>
                  </a:cubicBezTo>
                  <a:cubicBezTo>
                    <a:pt x="12906" y="21"/>
                    <a:pt x="12964" y="18"/>
                    <a:pt x="13022" y="15"/>
                  </a:cubicBezTo>
                  <a:cubicBezTo>
                    <a:pt x="13078" y="13"/>
                    <a:pt x="13134" y="10"/>
                    <a:pt x="13189" y="7"/>
                  </a:cubicBezTo>
                  <a:cubicBezTo>
                    <a:pt x="13243" y="5"/>
                    <a:pt x="13297" y="3"/>
                    <a:pt x="13350" y="0"/>
                  </a:cubicBezTo>
                  <a:cubicBezTo>
                    <a:pt x="13401" y="8"/>
                    <a:pt x="13452" y="16"/>
                    <a:pt x="13502" y="23"/>
                  </a:cubicBezTo>
                  <a:cubicBezTo>
                    <a:pt x="13553" y="21"/>
                    <a:pt x="13604" y="18"/>
                    <a:pt x="13654" y="15"/>
                  </a:cubicBezTo>
                  <a:cubicBezTo>
                    <a:pt x="13703" y="13"/>
                    <a:pt x="13751" y="10"/>
                    <a:pt x="13799" y="7"/>
                  </a:cubicBezTo>
                  <a:cubicBezTo>
                    <a:pt x="13845" y="5"/>
                    <a:pt x="13891" y="3"/>
                    <a:pt x="13936" y="0"/>
                  </a:cubicBezTo>
                  <a:cubicBezTo>
                    <a:pt x="13980" y="0"/>
                    <a:pt x="14023" y="0"/>
                    <a:pt x="14066" y="0"/>
                  </a:cubicBezTo>
                  <a:cubicBezTo>
                    <a:pt x="14112" y="0"/>
                    <a:pt x="14158" y="0"/>
                    <a:pt x="14203" y="0"/>
                  </a:cubicBezTo>
                  <a:cubicBezTo>
                    <a:pt x="14244" y="41"/>
                    <a:pt x="14285" y="82"/>
                    <a:pt x="14325" y="122"/>
                  </a:cubicBezTo>
                  <a:cubicBezTo>
                    <a:pt x="14366" y="112"/>
                    <a:pt x="14407" y="102"/>
                    <a:pt x="14447" y="91"/>
                  </a:cubicBezTo>
                  <a:cubicBezTo>
                    <a:pt x="14488" y="84"/>
                    <a:pt x="14529" y="76"/>
                    <a:pt x="14569" y="68"/>
                  </a:cubicBezTo>
                  <a:cubicBezTo>
                    <a:pt x="14607" y="81"/>
                    <a:pt x="14645" y="94"/>
                    <a:pt x="14683" y="106"/>
                  </a:cubicBezTo>
                  <a:cubicBezTo>
                    <a:pt x="14721" y="132"/>
                    <a:pt x="14759" y="158"/>
                    <a:pt x="14797" y="183"/>
                  </a:cubicBezTo>
                  <a:cubicBezTo>
                    <a:pt x="14833" y="181"/>
                    <a:pt x="14869" y="178"/>
                    <a:pt x="14904" y="175"/>
                  </a:cubicBezTo>
                  <a:cubicBezTo>
                    <a:pt x="14940" y="178"/>
                    <a:pt x="14976" y="181"/>
                    <a:pt x="15011" y="183"/>
                  </a:cubicBezTo>
                  <a:cubicBezTo>
                    <a:pt x="15047" y="181"/>
                    <a:pt x="15082" y="178"/>
                    <a:pt x="15117" y="175"/>
                  </a:cubicBezTo>
                  <a:cubicBezTo>
                    <a:pt x="15150" y="175"/>
                    <a:pt x="15183" y="175"/>
                    <a:pt x="15216" y="175"/>
                  </a:cubicBezTo>
                  <a:cubicBezTo>
                    <a:pt x="15249" y="173"/>
                    <a:pt x="15282" y="170"/>
                    <a:pt x="15315" y="167"/>
                  </a:cubicBezTo>
                  <a:cubicBezTo>
                    <a:pt x="15346" y="173"/>
                    <a:pt x="15377" y="178"/>
                    <a:pt x="15407" y="183"/>
                  </a:cubicBezTo>
                  <a:cubicBezTo>
                    <a:pt x="15440" y="193"/>
                    <a:pt x="15473" y="203"/>
                    <a:pt x="15506" y="213"/>
                  </a:cubicBezTo>
                  <a:cubicBezTo>
                    <a:pt x="15537" y="216"/>
                    <a:pt x="15567" y="219"/>
                    <a:pt x="15597" y="221"/>
                  </a:cubicBezTo>
                  <a:cubicBezTo>
                    <a:pt x="15628" y="219"/>
                    <a:pt x="15659" y="216"/>
                    <a:pt x="15689" y="213"/>
                  </a:cubicBezTo>
                  <a:cubicBezTo>
                    <a:pt x="15717" y="213"/>
                    <a:pt x="15745" y="213"/>
                    <a:pt x="15773" y="213"/>
                  </a:cubicBezTo>
                  <a:cubicBezTo>
                    <a:pt x="15804" y="216"/>
                    <a:pt x="15834" y="219"/>
                    <a:pt x="15864" y="221"/>
                  </a:cubicBezTo>
                  <a:cubicBezTo>
                    <a:pt x="15892" y="247"/>
                    <a:pt x="15920" y="272"/>
                    <a:pt x="15948" y="297"/>
                  </a:cubicBezTo>
                  <a:cubicBezTo>
                    <a:pt x="15976" y="290"/>
                    <a:pt x="16004" y="282"/>
                    <a:pt x="16032" y="274"/>
                  </a:cubicBezTo>
                  <a:cubicBezTo>
                    <a:pt x="16058" y="272"/>
                    <a:pt x="16083" y="269"/>
                    <a:pt x="16108" y="266"/>
                  </a:cubicBezTo>
                  <a:cubicBezTo>
                    <a:pt x="16136" y="269"/>
                    <a:pt x="16164" y="272"/>
                    <a:pt x="16192" y="274"/>
                  </a:cubicBezTo>
                  <a:cubicBezTo>
                    <a:pt x="16218" y="272"/>
                    <a:pt x="16243" y="269"/>
                    <a:pt x="16268" y="266"/>
                  </a:cubicBezTo>
                  <a:cubicBezTo>
                    <a:pt x="16294" y="264"/>
                    <a:pt x="16319" y="262"/>
                    <a:pt x="16344" y="259"/>
                  </a:cubicBezTo>
                  <a:cubicBezTo>
                    <a:pt x="16370" y="262"/>
                    <a:pt x="16395" y="264"/>
                    <a:pt x="16420" y="266"/>
                  </a:cubicBezTo>
                  <a:cubicBezTo>
                    <a:pt x="16443" y="266"/>
                    <a:pt x="16466" y="266"/>
                    <a:pt x="16489" y="266"/>
                  </a:cubicBezTo>
                  <a:cubicBezTo>
                    <a:pt x="16515" y="264"/>
                    <a:pt x="16540" y="262"/>
                    <a:pt x="16565" y="259"/>
                  </a:cubicBezTo>
                  <a:cubicBezTo>
                    <a:pt x="16588" y="264"/>
                    <a:pt x="16611" y="269"/>
                    <a:pt x="16634" y="274"/>
                  </a:cubicBezTo>
                  <a:cubicBezTo>
                    <a:pt x="16660" y="279"/>
                    <a:pt x="16685" y="284"/>
                    <a:pt x="16710" y="289"/>
                  </a:cubicBezTo>
                  <a:cubicBezTo>
                    <a:pt x="16733" y="289"/>
                    <a:pt x="16756" y="289"/>
                    <a:pt x="16778" y="289"/>
                  </a:cubicBezTo>
                  <a:cubicBezTo>
                    <a:pt x="16799" y="289"/>
                    <a:pt x="16819" y="289"/>
                    <a:pt x="16839" y="289"/>
                  </a:cubicBezTo>
                  <a:cubicBezTo>
                    <a:pt x="16862" y="295"/>
                    <a:pt x="16885" y="300"/>
                    <a:pt x="16908" y="305"/>
                  </a:cubicBezTo>
                  <a:cubicBezTo>
                    <a:pt x="16931" y="308"/>
                    <a:pt x="16954" y="310"/>
                    <a:pt x="16977" y="312"/>
                  </a:cubicBezTo>
                  <a:cubicBezTo>
                    <a:pt x="16997" y="315"/>
                    <a:pt x="17018" y="318"/>
                    <a:pt x="17038" y="320"/>
                  </a:cubicBezTo>
                  <a:cubicBezTo>
                    <a:pt x="17061" y="338"/>
                    <a:pt x="17083" y="356"/>
                    <a:pt x="17106" y="373"/>
                  </a:cubicBezTo>
                  <a:cubicBezTo>
                    <a:pt x="17126" y="371"/>
                    <a:pt x="17147" y="369"/>
                    <a:pt x="17167" y="366"/>
                  </a:cubicBezTo>
                  <a:cubicBezTo>
                    <a:pt x="17187" y="361"/>
                    <a:pt x="17208" y="356"/>
                    <a:pt x="17228" y="350"/>
                  </a:cubicBezTo>
                  <a:cubicBezTo>
                    <a:pt x="17248" y="348"/>
                    <a:pt x="17269" y="346"/>
                    <a:pt x="17289" y="343"/>
                  </a:cubicBezTo>
                  <a:cubicBezTo>
                    <a:pt x="17309" y="341"/>
                    <a:pt x="17330" y="338"/>
                    <a:pt x="17350" y="335"/>
                  </a:cubicBezTo>
                  <a:cubicBezTo>
                    <a:pt x="17368" y="335"/>
                    <a:pt x="17385" y="335"/>
                    <a:pt x="17403" y="335"/>
                  </a:cubicBezTo>
                  <a:cubicBezTo>
                    <a:pt x="17423" y="338"/>
                    <a:pt x="17444" y="341"/>
                    <a:pt x="17464" y="343"/>
                  </a:cubicBezTo>
                  <a:cubicBezTo>
                    <a:pt x="17484" y="343"/>
                    <a:pt x="17505" y="343"/>
                    <a:pt x="17525" y="343"/>
                  </a:cubicBezTo>
                  <a:cubicBezTo>
                    <a:pt x="17543" y="343"/>
                    <a:pt x="17561" y="343"/>
                    <a:pt x="17579" y="343"/>
                  </a:cubicBezTo>
                  <a:cubicBezTo>
                    <a:pt x="17597" y="343"/>
                    <a:pt x="17614" y="343"/>
                    <a:pt x="17632" y="343"/>
                  </a:cubicBezTo>
                  <a:cubicBezTo>
                    <a:pt x="17652" y="343"/>
                    <a:pt x="17673" y="343"/>
                    <a:pt x="17693" y="343"/>
                  </a:cubicBezTo>
                  <a:cubicBezTo>
                    <a:pt x="17711" y="343"/>
                    <a:pt x="17728" y="343"/>
                    <a:pt x="17746" y="343"/>
                  </a:cubicBezTo>
                  <a:cubicBezTo>
                    <a:pt x="17764" y="346"/>
                    <a:pt x="17782" y="348"/>
                    <a:pt x="17800" y="350"/>
                  </a:cubicBezTo>
                  <a:cubicBezTo>
                    <a:pt x="17818" y="356"/>
                    <a:pt x="17835" y="361"/>
                    <a:pt x="17853" y="366"/>
                  </a:cubicBezTo>
                  <a:cubicBezTo>
                    <a:pt x="17871" y="366"/>
                    <a:pt x="17888" y="366"/>
                    <a:pt x="17906" y="366"/>
                  </a:cubicBezTo>
                  <a:cubicBezTo>
                    <a:pt x="17921" y="369"/>
                    <a:pt x="17937" y="371"/>
                    <a:pt x="17952" y="373"/>
                  </a:cubicBezTo>
                  <a:cubicBezTo>
                    <a:pt x="17970" y="386"/>
                    <a:pt x="17987" y="399"/>
                    <a:pt x="18005" y="411"/>
                  </a:cubicBezTo>
                  <a:cubicBezTo>
                    <a:pt x="18023" y="409"/>
                    <a:pt x="18041" y="407"/>
                    <a:pt x="18059" y="404"/>
                  </a:cubicBezTo>
                  <a:cubicBezTo>
                    <a:pt x="18074" y="402"/>
                    <a:pt x="18089" y="399"/>
                    <a:pt x="18104" y="396"/>
                  </a:cubicBezTo>
                  <a:cubicBezTo>
                    <a:pt x="18122" y="394"/>
                    <a:pt x="18140" y="391"/>
                    <a:pt x="18158" y="388"/>
                  </a:cubicBezTo>
                  <a:cubicBezTo>
                    <a:pt x="18173" y="386"/>
                    <a:pt x="18188" y="384"/>
                    <a:pt x="18203" y="381"/>
                  </a:cubicBezTo>
                  <a:cubicBezTo>
                    <a:pt x="18218" y="381"/>
                    <a:pt x="18234" y="381"/>
                    <a:pt x="18249" y="381"/>
                  </a:cubicBezTo>
                  <a:cubicBezTo>
                    <a:pt x="18264" y="381"/>
                    <a:pt x="18280" y="381"/>
                    <a:pt x="18295" y="381"/>
                  </a:cubicBezTo>
                  <a:cubicBezTo>
                    <a:pt x="18313" y="381"/>
                    <a:pt x="18330" y="381"/>
                    <a:pt x="18348" y="381"/>
                  </a:cubicBezTo>
                  <a:cubicBezTo>
                    <a:pt x="18363" y="381"/>
                    <a:pt x="18379" y="381"/>
                    <a:pt x="18394" y="381"/>
                  </a:cubicBezTo>
                  <a:cubicBezTo>
                    <a:pt x="18409" y="381"/>
                    <a:pt x="18425" y="381"/>
                    <a:pt x="18440" y="381"/>
                  </a:cubicBezTo>
                  <a:cubicBezTo>
                    <a:pt x="18455" y="381"/>
                    <a:pt x="18470" y="381"/>
                    <a:pt x="18485" y="381"/>
                  </a:cubicBezTo>
                  <a:cubicBezTo>
                    <a:pt x="18498" y="381"/>
                    <a:pt x="18510" y="381"/>
                    <a:pt x="18523" y="381"/>
                  </a:cubicBezTo>
                  <a:cubicBezTo>
                    <a:pt x="18538" y="379"/>
                    <a:pt x="18554" y="376"/>
                    <a:pt x="18569" y="373"/>
                  </a:cubicBezTo>
                  <a:cubicBezTo>
                    <a:pt x="18584" y="378"/>
                    <a:pt x="18600" y="383"/>
                    <a:pt x="18615" y="388"/>
                  </a:cubicBezTo>
                  <a:cubicBezTo>
                    <a:pt x="18630" y="394"/>
                    <a:pt x="18646" y="399"/>
                    <a:pt x="18661" y="404"/>
                  </a:cubicBezTo>
                  <a:cubicBezTo>
                    <a:pt x="18674" y="407"/>
                    <a:pt x="18686" y="409"/>
                    <a:pt x="18699" y="411"/>
                  </a:cubicBezTo>
                  <a:cubicBezTo>
                    <a:pt x="18714" y="422"/>
                    <a:pt x="18729" y="432"/>
                    <a:pt x="18744" y="442"/>
                  </a:cubicBezTo>
                  <a:cubicBezTo>
                    <a:pt x="18757" y="419"/>
                    <a:pt x="18770" y="396"/>
                    <a:pt x="18783" y="373"/>
                  </a:cubicBezTo>
                  <a:cubicBezTo>
                    <a:pt x="18798" y="381"/>
                    <a:pt x="18813" y="389"/>
                    <a:pt x="18828" y="396"/>
                  </a:cubicBezTo>
                  <a:cubicBezTo>
                    <a:pt x="18841" y="394"/>
                    <a:pt x="18853" y="391"/>
                    <a:pt x="18866" y="388"/>
                  </a:cubicBezTo>
                  <a:cubicBezTo>
                    <a:pt x="18881" y="386"/>
                    <a:pt x="18897" y="384"/>
                    <a:pt x="18912" y="381"/>
                  </a:cubicBezTo>
                  <a:cubicBezTo>
                    <a:pt x="18925" y="384"/>
                    <a:pt x="18937" y="386"/>
                    <a:pt x="18950" y="388"/>
                  </a:cubicBezTo>
                  <a:cubicBezTo>
                    <a:pt x="18963" y="396"/>
                    <a:pt x="18975" y="404"/>
                    <a:pt x="18988" y="411"/>
                  </a:cubicBezTo>
                  <a:cubicBezTo>
                    <a:pt x="19001" y="401"/>
                    <a:pt x="19013" y="391"/>
                    <a:pt x="19026" y="381"/>
                  </a:cubicBezTo>
                  <a:cubicBezTo>
                    <a:pt x="19039" y="391"/>
                    <a:pt x="19051" y="401"/>
                    <a:pt x="19064" y="411"/>
                  </a:cubicBezTo>
                  <a:cubicBezTo>
                    <a:pt x="19079" y="411"/>
                    <a:pt x="19095" y="411"/>
                    <a:pt x="19110" y="411"/>
                  </a:cubicBezTo>
                  <a:cubicBezTo>
                    <a:pt x="19123" y="399"/>
                    <a:pt x="19135" y="386"/>
                    <a:pt x="19148" y="373"/>
                  </a:cubicBezTo>
                  <a:cubicBezTo>
                    <a:pt x="19161" y="386"/>
                    <a:pt x="19173" y="399"/>
                    <a:pt x="19186" y="411"/>
                  </a:cubicBezTo>
                  <a:cubicBezTo>
                    <a:pt x="19199" y="399"/>
                    <a:pt x="19212" y="386"/>
                    <a:pt x="19225" y="373"/>
                  </a:cubicBezTo>
                  <a:cubicBezTo>
                    <a:pt x="19238" y="376"/>
                    <a:pt x="19250" y="379"/>
                    <a:pt x="19263" y="381"/>
                  </a:cubicBezTo>
                  <a:cubicBezTo>
                    <a:pt x="19273" y="381"/>
                    <a:pt x="19283" y="381"/>
                    <a:pt x="19293" y="381"/>
                  </a:cubicBezTo>
                  <a:cubicBezTo>
                    <a:pt x="19306" y="391"/>
                    <a:pt x="19318" y="401"/>
                    <a:pt x="19331" y="411"/>
                  </a:cubicBezTo>
                  <a:cubicBezTo>
                    <a:pt x="19344" y="411"/>
                    <a:pt x="19356" y="411"/>
                    <a:pt x="19369" y="411"/>
                  </a:cubicBezTo>
                  <a:cubicBezTo>
                    <a:pt x="19382" y="427"/>
                    <a:pt x="19394" y="442"/>
                    <a:pt x="19407" y="457"/>
                  </a:cubicBezTo>
                  <a:cubicBezTo>
                    <a:pt x="19417" y="432"/>
                    <a:pt x="19428" y="407"/>
                    <a:pt x="19438" y="381"/>
                  </a:cubicBezTo>
                  <a:cubicBezTo>
                    <a:pt x="19451" y="394"/>
                    <a:pt x="19463" y="407"/>
                    <a:pt x="19476" y="419"/>
                  </a:cubicBezTo>
                  <a:cubicBezTo>
                    <a:pt x="19489" y="417"/>
                    <a:pt x="19501" y="414"/>
                    <a:pt x="19514" y="411"/>
                  </a:cubicBezTo>
                  <a:cubicBezTo>
                    <a:pt x="19524" y="401"/>
                    <a:pt x="19535" y="391"/>
                    <a:pt x="19545" y="381"/>
                  </a:cubicBezTo>
                  <a:cubicBezTo>
                    <a:pt x="19558" y="386"/>
                    <a:pt x="19570" y="391"/>
                    <a:pt x="19583" y="396"/>
                  </a:cubicBezTo>
                  <a:cubicBezTo>
                    <a:pt x="19593" y="399"/>
                    <a:pt x="19603" y="402"/>
                    <a:pt x="19613" y="404"/>
                  </a:cubicBezTo>
                  <a:cubicBezTo>
                    <a:pt x="19626" y="402"/>
                    <a:pt x="19638" y="399"/>
                    <a:pt x="19651" y="396"/>
                  </a:cubicBezTo>
                  <a:cubicBezTo>
                    <a:pt x="19661" y="396"/>
                    <a:pt x="19672" y="396"/>
                    <a:pt x="19682" y="396"/>
                  </a:cubicBezTo>
                  <a:cubicBezTo>
                    <a:pt x="19695" y="401"/>
                    <a:pt x="19707" y="406"/>
                    <a:pt x="19720" y="411"/>
                  </a:cubicBezTo>
                  <a:cubicBezTo>
                    <a:pt x="19730" y="411"/>
                    <a:pt x="19740" y="411"/>
                    <a:pt x="19750" y="411"/>
                  </a:cubicBezTo>
                  <a:cubicBezTo>
                    <a:pt x="19760" y="404"/>
                    <a:pt x="19771" y="396"/>
                    <a:pt x="19781" y="388"/>
                  </a:cubicBezTo>
                  <a:cubicBezTo>
                    <a:pt x="19794" y="388"/>
                    <a:pt x="19806" y="388"/>
                    <a:pt x="19819" y="388"/>
                  </a:cubicBezTo>
                  <a:cubicBezTo>
                    <a:pt x="19829" y="391"/>
                    <a:pt x="19839" y="394"/>
                    <a:pt x="19849" y="396"/>
                  </a:cubicBezTo>
                  <a:cubicBezTo>
                    <a:pt x="19859" y="391"/>
                    <a:pt x="19870" y="386"/>
                    <a:pt x="19880" y="381"/>
                  </a:cubicBezTo>
                </a:path>
              </a:pathLst>
            </a:custGeom>
            <a:ln w="34200" cap="rnd">
              <a:solidFill>
                <a:srgbClr val="F47D23"/>
              </a:solidFill>
              <a:prstDash val="sysDash"/>
              <a:round/>
            </a:ln>
          </p:spPr>
        </p:sp>
      </p:grpSp>
      <p:grpSp>
        <p:nvGrpSpPr>
          <p:cNvPr id="5" name="Group 4"/>
          <p:cNvGrpSpPr/>
          <p:nvPr/>
        </p:nvGrpSpPr>
        <p:grpSpPr>
          <a:xfrm>
            <a:off x="1508667" y="3301509"/>
            <a:ext cx="6492164" cy="2341372"/>
            <a:chOff x="1508667" y="3301509"/>
            <a:chExt cx="6492164" cy="2341372"/>
          </a:xfrm>
        </p:grpSpPr>
        <p:sp>
          <p:nvSpPr>
            <p:cNvPr id="687" name="Freeform 146"/>
            <p:cNvSpPr/>
            <p:nvPr/>
          </p:nvSpPr>
          <p:spPr>
            <a:xfrm>
              <a:off x="1896936" y="3639134"/>
              <a:ext cx="403291" cy="327"/>
            </a:xfrm>
            <a:custGeom>
              <a:avLst/>
              <a:gdLst/>
              <a:ahLst/>
              <a:cxnLst/>
              <a:rect l="0" t="0" r="r" b="b"/>
              <a:pathLst>
                <a:path w="1235" h="1">
                  <a:moveTo>
                    <a:pt x="0" y="0"/>
                  </a:moveTo>
                  <a:cubicBezTo>
                    <a:pt x="411" y="0"/>
                    <a:pt x="822" y="0"/>
                    <a:pt x="1234" y="0"/>
                  </a:cubicBezTo>
                </a:path>
              </a:pathLst>
            </a:custGeom>
            <a:ln w="34200" cap="rnd">
              <a:solidFill>
                <a:srgbClr val="912C80"/>
              </a:solidFill>
              <a:round/>
            </a:ln>
          </p:spPr>
        </p:sp>
        <p:sp>
          <p:nvSpPr>
            <p:cNvPr id="693" name="Freeform 152"/>
            <p:cNvSpPr/>
            <p:nvPr/>
          </p:nvSpPr>
          <p:spPr>
            <a:xfrm>
              <a:off x="1896936" y="3992462"/>
              <a:ext cx="403291" cy="327"/>
            </a:xfrm>
            <a:custGeom>
              <a:avLst/>
              <a:gdLst/>
              <a:ahLst/>
              <a:cxnLst/>
              <a:rect l="0" t="0" r="r" b="b"/>
              <a:pathLst>
                <a:path w="1235" h="1">
                  <a:moveTo>
                    <a:pt x="0" y="0"/>
                  </a:moveTo>
                  <a:cubicBezTo>
                    <a:pt x="411" y="0"/>
                    <a:pt x="822" y="0"/>
                    <a:pt x="1234" y="0"/>
                  </a:cubicBezTo>
                </a:path>
              </a:pathLst>
            </a:custGeom>
            <a:ln w="34200" cap="rnd">
              <a:solidFill>
                <a:srgbClr val="912C80"/>
              </a:solidFill>
              <a:prstDash val="sysDash"/>
              <a:round/>
            </a:ln>
          </p:spPr>
        </p:sp>
        <p:sp>
          <p:nvSpPr>
            <p:cNvPr id="85" name="TextBox 84"/>
            <p:cNvSpPr txBox="1"/>
            <p:nvPr/>
          </p:nvSpPr>
          <p:spPr>
            <a:xfrm>
              <a:off x="2270767" y="3800559"/>
              <a:ext cx="2287806" cy="369332"/>
            </a:xfrm>
            <a:prstGeom prst="rect">
              <a:avLst/>
            </a:prstGeom>
            <a:noFill/>
            <a:ln>
              <a:noFill/>
            </a:ln>
          </p:spPr>
          <p:txBody>
            <a:bodyPr wrap="none" rtlCol="0" anchor="ctr">
              <a:spAutoFit/>
            </a:bodyPr>
            <a:lstStyle>
              <a:defPPr>
                <a:defRPr lang="en-US"/>
              </a:defPPr>
              <a:lvl1pPr>
                <a:defRPr sz="1800">
                  <a:latin typeface="Times" charset="0"/>
                  <a:ea typeface="Times" charset="0"/>
                  <a:cs typeface="Times" charset="0"/>
                </a:defRPr>
              </a:lvl1pPr>
            </a:lstStyle>
            <a:p>
              <a:r>
                <a:rPr lang="en-US" dirty="0"/>
                <a:t>[</a:t>
              </a:r>
              <a:r>
                <a:rPr lang="en-US" dirty="0" err="1"/>
                <a:t>Chaurasia</a:t>
              </a:r>
              <a:r>
                <a:rPr lang="en-US" dirty="0"/>
                <a:t> et al. 2015]</a:t>
              </a:r>
            </a:p>
          </p:txBody>
        </p:sp>
        <p:sp>
          <p:nvSpPr>
            <p:cNvPr id="86" name="TextBox 85"/>
            <p:cNvSpPr txBox="1"/>
            <p:nvPr/>
          </p:nvSpPr>
          <p:spPr>
            <a:xfrm>
              <a:off x="2276976" y="3443943"/>
              <a:ext cx="1958870" cy="369332"/>
            </a:xfrm>
            <a:prstGeom prst="rect">
              <a:avLst/>
            </a:prstGeom>
            <a:noFill/>
            <a:ln>
              <a:noFill/>
            </a:ln>
          </p:spPr>
          <p:txBody>
            <a:bodyPr wrap="none" rtlCol="0" anchor="ctr">
              <a:spAutoFit/>
            </a:bodyPr>
            <a:lstStyle>
              <a:defPPr>
                <a:defRPr lang="en-US"/>
              </a:defPPr>
              <a:lvl1pPr>
                <a:defRPr sz="1800">
                  <a:latin typeface="Times" charset="0"/>
                  <a:ea typeface="Times" charset="0"/>
                  <a:cs typeface="Times" charset="0"/>
                </a:defRPr>
              </a:lvl1pPr>
            </a:lstStyle>
            <a:p>
              <a:r>
                <a:rPr lang="en-US" dirty="0"/>
                <a:t>[Nehab et al. 2011]</a:t>
              </a:r>
            </a:p>
          </p:txBody>
        </p:sp>
        <p:sp>
          <p:nvSpPr>
            <p:cNvPr id="652" name="Freeform 111"/>
            <p:cNvSpPr/>
            <p:nvPr/>
          </p:nvSpPr>
          <p:spPr>
            <a:xfrm>
              <a:off x="1508667" y="3301509"/>
              <a:ext cx="6492164" cy="2341372"/>
            </a:xfrm>
            <a:custGeom>
              <a:avLst/>
              <a:gdLst/>
              <a:ahLst/>
              <a:cxnLst/>
              <a:rect l="0" t="0" r="r" b="b"/>
              <a:pathLst>
                <a:path w="19881" h="7170">
                  <a:moveTo>
                    <a:pt x="0" y="7169"/>
                  </a:moveTo>
                  <a:cubicBezTo>
                    <a:pt x="948" y="7098"/>
                    <a:pt x="1895" y="7027"/>
                    <a:pt x="2843" y="6956"/>
                  </a:cubicBezTo>
                  <a:cubicBezTo>
                    <a:pt x="3396" y="6837"/>
                    <a:pt x="3950" y="6718"/>
                    <a:pt x="4504" y="6598"/>
                  </a:cubicBezTo>
                  <a:cubicBezTo>
                    <a:pt x="4895" y="6438"/>
                    <a:pt x="5286" y="6278"/>
                    <a:pt x="5677" y="6118"/>
                  </a:cubicBezTo>
                  <a:cubicBezTo>
                    <a:pt x="5982" y="6022"/>
                    <a:pt x="6287" y="5925"/>
                    <a:pt x="6592" y="5828"/>
                  </a:cubicBezTo>
                  <a:cubicBezTo>
                    <a:pt x="6840" y="5653"/>
                    <a:pt x="7089" y="5478"/>
                    <a:pt x="7338" y="5302"/>
                  </a:cubicBezTo>
                  <a:cubicBezTo>
                    <a:pt x="7549" y="5254"/>
                    <a:pt x="7760" y="5206"/>
                    <a:pt x="7971" y="5157"/>
                  </a:cubicBezTo>
                  <a:cubicBezTo>
                    <a:pt x="8153" y="4992"/>
                    <a:pt x="8336" y="4827"/>
                    <a:pt x="8519" y="4662"/>
                  </a:cubicBezTo>
                  <a:cubicBezTo>
                    <a:pt x="8679" y="4645"/>
                    <a:pt x="8839" y="4627"/>
                    <a:pt x="8999" y="4609"/>
                  </a:cubicBezTo>
                  <a:cubicBezTo>
                    <a:pt x="9144" y="4464"/>
                    <a:pt x="9289" y="4319"/>
                    <a:pt x="9433" y="4174"/>
                  </a:cubicBezTo>
                  <a:cubicBezTo>
                    <a:pt x="9563" y="4096"/>
                    <a:pt x="9692" y="4017"/>
                    <a:pt x="9821" y="3938"/>
                  </a:cubicBezTo>
                  <a:cubicBezTo>
                    <a:pt x="9941" y="3804"/>
                    <a:pt x="10061" y="3669"/>
                    <a:pt x="10180" y="3534"/>
                  </a:cubicBezTo>
                  <a:cubicBezTo>
                    <a:pt x="10289" y="3524"/>
                    <a:pt x="10398" y="3514"/>
                    <a:pt x="10507" y="3504"/>
                  </a:cubicBezTo>
                  <a:cubicBezTo>
                    <a:pt x="10609" y="3423"/>
                    <a:pt x="10711" y="3342"/>
                    <a:pt x="10812" y="3260"/>
                  </a:cubicBezTo>
                  <a:cubicBezTo>
                    <a:pt x="10906" y="3159"/>
                    <a:pt x="11000" y="3057"/>
                    <a:pt x="11094" y="2955"/>
                  </a:cubicBezTo>
                  <a:cubicBezTo>
                    <a:pt x="11183" y="2889"/>
                    <a:pt x="11272" y="2823"/>
                    <a:pt x="11361" y="2757"/>
                  </a:cubicBezTo>
                  <a:cubicBezTo>
                    <a:pt x="11443" y="2747"/>
                    <a:pt x="11524" y="2737"/>
                    <a:pt x="11605" y="2727"/>
                  </a:cubicBezTo>
                  <a:cubicBezTo>
                    <a:pt x="11684" y="2669"/>
                    <a:pt x="11763" y="2610"/>
                    <a:pt x="11841" y="2551"/>
                  </a:cubicBezTo>
                  <a:cubicBezTo>
                    <a:pt x="11915" y="2491"/>
                    <a:pt x="11989" y="2430"/>
                    <a:pt x="12062" y="2369"/>
                  </a:cubicBezTo>
                  <a:cubicBezTo>
                    <a:pt x="12133" y="2313"/>
                    <a:pt x="12204" y="2257"/>
                    <a:pt x="12275" y="2201"/>
                  </a:cubicBezTo>
                  <a:cubicBezTo>
                    <a:pt x="12341" y="2196"/>
                    <a:pt x="12407" y="2191"/>
                    <a:pt x="12473" y="2186"/>
                  </a:cubicBezTo>
                  <a:cubicBezTo>
                    <a:pt x="12537" y="2148"/>
                    <a:pt x="12601" y="2110"/>
                    <a:pt x="12664" y="2071"/>
                  </a:cubicBezTo>
                  <a:cubicBezTo>
                    <a:pt x="12725" y="2028"/>
                    <a:pt x="12786" y="1985"/>
                    <a:pt x="12847" y="1942"/>
                  </a:cubicBezTo>
                  <a:cubicBezTo>
                    <a:pt x="12906" y="1904"/>
                    <a:pt x="12964" y="1866"/>
                    <a:pt x="13022" y="1829"/>
                  </a:cubicBezTo>
                  <a:cubicBezTo>
                    <a:pt x="13078" y="1831"/>
                    <a:pt x="13134" y="1833"/>
                    <a:pt x="13189" y="1836"/>
                  </a:cubicBezTo>
                  <a:cubicBezTo>
                    <a:pt x="13243" y="1800"/>
                    <a:pt x="13297" y="1764"/>
                    <a:pt x="13350" y="1729"/>
                  </a:cubicBezTo>
                  <a:cubicBezTo>
                    <a:pt x="13401" y="1698"/>
                    <a:pt x="13452" y="1668"/>
                    <a:pt x="13502" y="1638"/>
                  </a:cubicBezTo>
                  <a:cubicBezTo>
                    <a:pt x="13553" y="1607"/>
                    <a:pt x="13604" y="1577"/>
                    <a:pt x="13654" y="1547"/>
                  </a:cubicBezTo>
                  <a:cubicBezTo>
                    <a:pt x="13703" y="1572"/>
                    <a:pt x="13751" y="1597"/>
                    <a:pt x="13799" y="1623"/>
                  </a:cubicBezTo>
                  <a:cubicBezTo>
                    <a:pt x="13845" y="1493"/>
                    <a:pt x="13891" y="1363"/>
                    <a:pt x="13936" y="1234"/>
                  </a:cubicBezTo>
                  <a:cubicBezTo>
                    <a:pt x="13980" y="1094"/>
                    <a:pt x="14023" y="954"/>
                    <a:pt x="14066" y="815"/>
                  </a:cubicBezTo>
                  <a:cubicBezTo>
                    <a:pt x="14112" y="718"/>
                    <a:pt x="14158" y="622"/>
                    <a:pt x="14203" y="526"/>
                  </a:cubicBezTo>
                  <a:cubicBezTo>
                    <a:pt x="14244" y="531"/>
                    <a:pt x="14285" y="536"/>
                    <a:pt x="14325" y="541"/>
                  </a:cubicBezTo>
                  <a:cubicBezTo>
                    <a:pt x="14366" y="520"/>
                    <a:pt x="14407" y="500"/>
                    <a:pt x="14447" y="480"/>
                  </a:cubicBezTo>
                  <a:cubicBezTo>
                    <a:pt x="14488" y="462"/>
                    <a:pt x="14529" y="444"/>
                    <a:pt x="14569" y="426"/>
                  </a:cubicBezTo>
                  <a:cubicBezTo>
                    <a:pt x="14607" y="418"/>
                    <a:pt x="14645" y="411"/>
                    <a:pt x="14683" y="404"/>
                  </a:cubicBezTo>
                  <a:cubicBezTo>
                    <a:pt x="14721" y="409"/>
                    <a:pt x="14759" y="414"/>
                    <a:pt x="14797" y="419"/>
                  </a:cubicBezTo>
                  <a:cubicBezTo>
                    <a:pt x="14833" y="406"/>
                    <a:pt x="14869" y="393"/>
                    <a:pt x="14904" y="381"/>
                  </a:cubicBezTo>
                  <a:cubicBezTo>
                    <a:pt x="14940" y="358"/>
                    <a:pt x="14976" y="335"/>
                    <a:pt x="15011" y="312"/>
                  </a:cubicBezTo>
                  <a:cubicBezTo>
                    <a:pt x="15047" y="294"/>
                    <a:pt x="15082" y="276"/>
                    <a:pt x="15117" y="259"/>
                  </a:cubicBezTo>
                  <a:cubicBezTo>
                    <a:pt x="15150" y="264"/>
                    <a:pt x="15183" y="269"/>
                    <a:pt x="15216" y="274"/>
                  </a:cubicBezTo>
                  <a:cubicBezTo>
                    <a:pt x="15249" y="238"/>
                    <a:pt x="15282" y="202"/>
                    <a:pt x="15315" y="167"/>
                  </a:cubicBezTo>
                  <a:cubicBezTo>
                    <a:pt x="15346" y="179"/>
                    <a:pt x="15377" y="192"/>
                    <a:pt x="15407" y="205"/>
                  </a:cubicBezTo>
                  <a:cubicBezTo>
                    <a:pt x="15440" y="197"/>
                    <a:pt x="15473" y="190"/>
                    <a:pt x="15506" y="183"/>
                  </a:cubicBezTo>
                  <a:cubicBezTo>
                    <a:pt x="15537" y="180"/>
                    <a:pt x="15567" y="177"/>
                    <a:pt x="15597" y="175"/>
                  </a:cubicBezTo>
                  <a:cubicBezTo>
                    <a:pt x="15628" y="170"/>
                    <a:pt x="15659" y="165"/>
                    <a:pt x="15689" y="160"/>
                  </a:cubicBezTo>
                  <a:cubicBezTo>
                    <a:pt x="15717" y="147"/>
                    <a:pt x="15745" y="134"/>
                    <a:pt x="15773" y="122"/>
                  </a:cubicBezTo>
                  <a:cubicBezTo>
                    <a:pt x="15804" y="109"/>
                    <a:pt x="15834" y="96"/>
                    <a:pt x="15864" y="84"/>
                  </a:cubicBezTo>
                  <a:cubicBezTo>
                    <a:pt x="15892" y="91"/>
                    <a:pt x="15920" y="98"/>
                    <a:pt x="15948" y="106"/>
                  </a:cubicBezTo>
                  <a:cubicBezTo>
                    <a:pt x="15976" y="108"/>
                    <a:pt x="16004" y="111"/>
                    <a:pt x="16032" y="114"/>
                  </a:cubicBezTo>
                  <a:cubicBezTo>
                    <a:pt x="16058" y="98"/>
                    <a:pt x="16083" y="83"/>
                    <a:pt x="16108" y="68"/>
                  </a:cubicBezTo>
                  <a:cubicBezTo>
                    <a:pt x="16136" y="55"/>
                    <a:pt x="16164" y="42"/>
                    <a:pt x="16192" y="30"/>
                  </a:cubicBezTo>
                  <a:cubicBezTo>
                    <a:pt x="16218" y="40"/>
                    <a:pt x="16243" y="50"/>
                    <a:pt x="16268" y="61"/>
                  </a:cubicBezTo>
                  <a:cubicBezTo>
                    <a:pt x="16294" y="55"/>
                    <a:pt x="16319" y="50"/>
                    <a:pt x="16344" y="45"/>
                  </a:cubicBezTo>
                  <a:cubicBezTo>
                    <a:pt x="16370" y="40"/>
                    <a:pt x="16395" y="35"/>
                    <a:pt x="16420" y="30"/>
                  </a:cubicBezTo>
                  <a:cubicBezTo>
                    <a:pt x="16443" y="20"/>
                    <a:pt x="16466" y="10"/>
                    <a:pt x="16489" y="0"/>
                  </a:cubicBezTo>
                  <a:cubicBezTo>
                    <a:pt x="16515" y="116"/>
                    <a:pt x="16540" y="233"/>
                    <a:pt x="16565" y="350"/>
                  </a:cubicBezTo>
                  <a:cubicBezTo>
                    <a:pt x="16588" y="327"/>
                    <a:pt x="16611" y="304"/>
                    <a:pt x="16634" y="282"/>
                  </a:cubicBezTo>
                  <a:cubicBezTo>
                    <a:pt x="16660" y="271"/>
                    <a:pt x="16685" y="261"/>
                    <a:pt x="16710" y="251"/>
                  </a:cubicBezTo>
                  <a:cubicBezTo>
                    <a:pt x="16733" y="241"/>
                    <a:pt x="16756" y="231"/>
                    <a:pt x="16778" y="221"/>
                  </a:cubicBezTo>
                  <a:cubicBezTo>
                    <a:pt x="16799" y="213"/>
                    <a:pt x="16819" y="205"/>
                    <a:pt x="16839" y="198"/>
                  </a:cubicBezTo>
                  <a:cubicBezTo>
                    <a:pt x="16862" y="205"/>
                    <a:pt x="16885" y="213"/>
                    <a:pt x="16908" y="221"/>
                  </a:cubicBezTo>
                  <a:cubicBezTo>
                    <a:pt x="16931" y="193"/>
                    <a:pt x="16954" y="165"/>
                    <a:pt x="16977" y="137"/>
                  </a:cubicBezTo>
                  <a:cubicBezTo>
                    <a:pt x="16997" y="111"/>
                    <a:pt x="17018" y="86"/>
                    <a:pt x="17038" y="61"/>
                  </a:cubicBezTo>
                  <a:cubicBezTo>
                    <a:pt x="17061" y="83"/>
                    <a:pt x="17083" y="106"/>
                    <a:pt x="17106" y="129"/>
                  </a:cubicBezTo>
                  <a:cubicBezTo>
                    <a:pt x="17126" y="144"/>
                    <a:pt x="17147" y="159"/>
                    <a:pt x="17167" y="175"/>
                  </a:cubicBezTo>
                  <a:cubicBezTo>
                    <a:pt x="17187" y="175"/>
                    <a:pt x="17208" y="175"/>
                    <a:pt x="17228" y="175"/>
                  </a:cubicBezTo>
                  <a:cubicBezTo>
                    <a:pt x="17248" y="175"/>
                    <a:pt x="17269" y="175"/>
                    <a:pt x="17289" y="175"/>
                  </a:cubicBezTo>
                  <a:cubicBezTo>
                    <a:pt x="17309" y="187"/>
                    <a:pt x="17330" y="200"/>
                    <a:pt x="17350" y="213"/>
                  </a:cubicBezTo>
                  <a:cubicBezTo>
                    <a:pt x="17368" y="208"/>
                    <a:pt x="17385" y="203"/>
                    <a:pt x="17403" y="198"/>
                  </a:cubicBezTo>
                  <a:cubicBezTo>
                    <a:pt x="17423" y="187"/>
                    <a:pt x="17444" y="177"/>
                    <a:pt x="17464" y="167"/>
                  </a:cubicBezTo>
                  <a:cubicBezTo>
                    <a:pt x="17484" y="179"/>
                    <a:pt x="17505" y="192"/>
                    <a:pt x="17525" y="205"/>
                  </a:cubicBezTo>
                  <a:cubicBezTo>
                    <a:pt x="17543" y="197"/>
                    <a:pt x="17561" y="190"/>
                    <a:pt x="17579" y="183"/>
                  </a:cubicBezTo>
                  <a:cubicBezTo>
                    <a:pt x="17597" y="193"/>
                    <a:pt x="17614" y="203"/>
                    <a:pt x="17632" y="213"/>
                  </a:cubicBezTo>
                  <a:cubicBezTo>
                    <a:pt x="17652" y="208"/>
                    <a:pt x="17673" y="203"/>
                    <a:pt x="17693" y="198"/>
                  </a:cubicBezTo>
                  <a:cubicBezTo>
                    <a:pt x="17711" y="177"/>
                    <a:pt x="17728" y="157"/>
                    <a:pt x="17746" y="137"/>
                  </a:cubicBezTo>
                  <a:cubicBezTo>
                    <a:pt x="17764" y="162"/>
                    <a:pt x="17782" y="187"/>
                    <a:pt x="17800" y="213"/>
                  </a:cubicBezTo>
                  <a:cubicBezTo>
                    <a:pt x="17818" y="220"/>
                    <a:pt x="17835" y="228"/>
                    <a:pt x="17853" y="236"/>
                  </a:cubicBezTo>
                  <a:cubicBezTo>
                    <a:pt x="17871" y="213"/>
                    <a:pt x="17888" y="190"/>
                    <a:pt x="17906" y="167"/>
                  </a:cubicBezTo>
                  <a:cubicBezTo>
                    <a:pt x="17921" y="192"/>
                    <a:pt x="17937" y="218"/>
                    <a:pt x="17952" y="244"/>
                  </a:cubicBezTo>
                  <a:cubicBezTo>
                    <a:pt x="17970" y="231"/>
                    <a:pt x="17987" y="218"/>
                    <a:pt x="18005" y="205"/>
                  </a:cubicBezTo>
                  <a:cubicBezTo>
                    <a:pt x="18023" y="218"/>
                    <a:pt x="18041" y="231"/>
                    <a:pt x="18059" y="244"/>
                  </a:cubicBezTo>
                  <a:cubicBezTo>
                    <a:pt x="18074" y="221"/>
                    <a:pt x="18089" y="198"/>
                    <a:pt x="18104" y="175"/>
                  </a:cubicBezTo>
                  <a:cubicBezTo>
                    <a:pt x="18122" y="185"/>
                    <a:pt x="18140" y="195"/>
                    <a:pt x="18158" y="205"/>
                  </a:cubicBezTo>
                  <a:cubicBezTo>
                    <a:pt x="18173" y="212"/>
                    <a:pt x="18188" y="220"/>
                    <a:pt x="18203" y="228"/>
                  </a:cubicBezTo>
                  <a:cubicBezTo>
                    <a:pt x="18218" y="225"/>
                    <a:pt x="18234" y="223"/>
                    <a:pt x="18249" y="221"/>
                  </a:cubicBezTo>
                  <a:cubicBezTo>
                    <a:pt x="18264" y="213"/>
                    <a:pt x="18280" y="205"/>
                    <a:pt x="18295" y="198"/>
                  </a:cubicBezTo>
                  <a:cubicBezTo>
                    <a:pt x="18313" y="200"/>
                    <a:pt x="18330" y="202"/>
                    <a:pt x="18348" y="205"/>
                  </a:cubicBezTo>
                  <a:cubicBezTo>
                    <a:pt x="18363" y="212"/>
                    <a:pt x="18379" y="220"/>
                    <a:pt x="18394" y="228"/>
                  </a:cubicBezTo>
                  <a:cubicBezTo>
                    <a:pt x="18409" y="215"/>
                    <a:pt x="18425" y="202"/>
                    <a:pt x="18440" y="190"/>
                  </a:cubicBezTo>
                  <a:cubicBezTo>
                    <a:pt x="18455" y="195"/>
                    <a:pt x="18470" y="200"/>
                    <a:pt x="18485" y="205"/>
                  </a:cubicBezTo>
                  <a:cubicBezTo>
                    <a:pt x="18498" y="207"/>
                    <a:pt x="18510" y="210"/>
                    <a:pt x="18523" y="213"/>
                  </a:cubicBezTo>
                  <a:cubicBezTo>
                    <a:pt x="18538" y="215"/>
                    <a:pt x="18554" y="218"/>
                    <a:pt x="18569" y="221"/>
                  </a:cubicBezTo>
                  <a:cubicBezTo>
                    <a:pt x="18584" y="233"/>
                    <a:pt x="18600" y="246"/>
                    <a:pt x="18615" y="259"/>
                  </a:cubicBezTo>
                  <a:cubicBezTo>
                    <a:pt x="18630" y="236"/>
                    <a:pt x="18646" y="213"/>
                    <a:pt x="18661" y="190"/>
                  </a:cubicBezTo>
                  <a:cubicBezTo>
                    <a:pt x="18674" y="195"/>
                    <a:pt x="18686" y="200"/>
                    <a:pt x="18699" y="205"/>
                  </a:cubicBezTo>
                  <a:cubicBezTo>
                    <a:pt x="18714" y="192"/>
                    <a:pt x="18729" y="179"/>
                    <a:pt x="18744" y="167"/>
                  </a:cubicBezTo>
                  <a:cubicBezTo>
                    <a:pt x="18757" y="187"/>
                    <a:pt x="18770" y="207"/>
                    <a:pt x="18783" y="228"/>
                  </a:cubicBezTo>
                  <a:cubicBezTo>
                    <a:pt x="18798" y="220"/>
                    <a:pt x="18813" y="212"/>
                    <a:pt x="18828" y="205"/>
                  </a:cubicBezTo>
                  <a:cubicBezTo>
                    <a:pt x="18841" y="205"/>
                    <a:pt x="18853" y="205"/>
                    <a:pt x="18866" y="205"/>
                  </a:cubicBezTo>
                  <a:cubicBezTo>
                    <a:pt x="18881" y="207"/>
                    <a:pt x="18897" y="210"/>
                    <a:pt x="18912" y="213"/>
                  </a:cubicBezTo>
                  <a:cubicBezTo>
                    <a:pt x="18925" y="228"/>
                    <a:pt x="18937" y="243"/>
                    <a:pt x="18950" y="259"/>
                  </a:cubicBezTo>
                  <a:cubicBezTo>
                    <a:pt x="18963" y="238"/>
                    <a:pt x="18975" y="218"/>
                    <a:pt x="18988" y="198"/>
                  </a:cubicBezTo>
                  <a:cubicBezTo>
                    <a:pt x="19001" y="195"/>
                    <a:pt x="19013" y="192"/>
                    <a:pt x="19026" y="190"/>
                  </a:cubicBezTo>
                  <a:cubicBezTo>
                    <a:pt x="19039" y="187"/>
                    <a:pt x="19051" y="185"/>
                    <a:pt x="19064" y="183"/>
                  </a:cubicBezTo>
                  <a:cubicBezTo>
                    <a:pt x="19079" y="193"/>
                    <a:pt x="19095" y="203"/>
                    <a:pt x="19110" y="213"/>
                  </a:cubicBezTo>
                  <a:cubicBezTo>
                    <a:pt x="19123" y="213"/>
                    <a:pt x="19135" y="213"/>
                    <a:pt x="19148" y="213"/>
                  </a:cubicBezTo>
                  <a:cubicBezTo>
                    <a:pt x="19161" y="210"/>
                    <a:pt x="19173" y="207"/>
                    <a:pt x="19186" y="205"/>
                  </a:cubicBezTo>
                  <a:cubicBezTo>
                    <a:pt x="19199" y="197"/>
                    <a:pt x="19212" y="190"/>
                    <a:pt x="19225" y="183"/>
                  </a:cubicBezTo>
                  <a:cubicBezTo>
                    <a:pt x="19238" y="183"/>
                    <a:pt x="19250" y="183"/>
                    <a:pt x="19263" y="183"/>
                  </a:cubicBezTo>
                  <a:cubicBezTo>
                    <a:pt x="19273" y="185"/>
                    <a:pt x="19283" y="187"/>
                    <a:pt x="19293" y="190"/>
                  </a:cubicBezTo>
                  <a:cubicBezTo>
                    <a:pt x="19306" y="192"/>
                    <a:pt x="19318" y="195"/>
                    <a:pt x="19331" y="198"/>
                  </a:cubicBezTo>
                  <a:cubicBezTo>
                    <a:pt x="19344" y="238"/>
                    <a:pt x="19356" y="279"/>
                    <a:pt x="19369" y="320"/>
                  </a:cubicBezTo>
                  <a:cubicBezTo>
                    <a:pt x="19382" y="315"/>
                    <a:pt x="19394" y="310"/>
                    <a:pt x="19407" y="305"/>
                  </a:cubicBezTo>
                  <a:cubicBezTo>
                    <a:pt x="19417" y="315"/>
                    <a:pt x="19428" y="325"/>
                    <a:pt x="19438" y="335"/>
                  </a:cubicBezTo>
                  <a:cubicBezTo>
                    <a:pt x="19451" y="327"/>
                    <a:pt x="19463" y="319"/>
                    <a:pt x="19476" y="312"/>
                  </a:cubicBezTo>
                  <a:cubicBezTo>
                    <a:pt x="19489" y="307"/>
                    <a:pt x="19501" y="302"/>
                    <a:pt x="19514" y="297"/>
                  </a:cubicBezTo>
                  <a:cubicBezTo>
                    <a:pt x="19524" y="294"/>
                    <a:pt x="19535" y="291"/>
                    <a:pt x="19545" y="289"/>
                  </a:cubicBezTo>
                  <a:cubicBezTo>
                    <a:pt x="19558" y="289"/>
                    <a:pt x="19570" y="289"/>
                    <a:pt x="19583" y="289"/>
                  </a:cubicBezTo>
                  <a:cubicBezTo>
                    <a:pt x="19593" y="294"/>
                    <a:pt x="19603" y="299"/>
                    <a:pt x="19613" y="305"/>
                  </a:cubicBezTo>
                  <a:cubicBezTo>
                    <a:pt x="19626" y="302"/>
                    <a:pt x="19638" y="299"/>
                    <a:pt x="19651" y="297"/>
                  </a:cubicBezTo>
                  <a:cubicBezTo>
                    <a:pt x="19661" y="294"/>
                    <a:pt x="19672" y="291"/>
                    <a:pt x="19682" y="289"/>
                  </a:cubicBezTo>
                  <a:cubicBezTo>
                    <a:pt x="19695" y="274"/>
                    <a:pt x="19707" y="259"/>
                    <a:pt x="19720" y="244"/>
                  </a:cubicBezTo>
                  <a:cubicBezTo>
                    <a:pt x="19730" y="251"/>
                    <a:pt x="19740" y="258"/>
                    <a:pt x="19750" y="266"/>
                  </a:cubicBezTo>
                  <a:cubicBezTo>
                    <a:pt x="19760" y="284"/>
                    <a:pt x="19771" y="302"/>
                    <a:pt x="19781" y="320"/>
                  </a:cubicBezTo>
                  <a:cubicBezTo>
                    <a:pt x="19794" y="304"/>
                    <a:pt x="19806" y="289"/>
                    <a:pt x="19819" y="274"/>
                  </a:cubicBezTo>
                  <a:cubicBezTo>
                    <a:pt x="19829" y="256"/>
                    <a:pt x="19839" y="238"/>
                    <a:pt x="19849" y="221"/>
                  </a:cubicBezTo>
                  <a:cubicBezTo>
                    <a:pt x="19859" y="215"/>
                    <a:pt x="19870" y="210"/>
                    <a:pt x="19880" y="205"/>
                  </a:cubicBezTo>
                </a:path>
              </a:pathLst>
            </a:custGeom>
            <a:ln w="34200">
              <a:solidFill>
                <a:srgbClr val="912C80"/>
              </a:solidFill>
              <a:round/>
            </a:ln>
          </p:spPr>
        </p:sp>
        <p:sp>
          <p:nvSpPr>
            <p:cNvPr id="653" name="Freeform 112"/>
            <p:cNvSpPr/>
            <p:nvPr/>
          </p:nvSpPr>
          <p:spPr>
            <a:xfrm>
              <a:off x="1508667" y="3719494"/>
              <a:ext cx="6492164" cy="1906079"/>
            </a:xfrm>
            <a:custGeom>
              <a:avLst/>
              <a:gdLst/>
              <a:ahLst/>
              <a:cxnLst/>
              <a:rect l="0" t="0" r="r" b="b"/>
              <a:pathLst>
                <a:path w="19881" h="5837">
                  <a:moveTo>
                    <a:pt x="0" y="5836"/>
                  </a:moveTo>
                  <a:cubicBezTo>
                    <a:pt x="948" y="5744"/>
                    <a:pt x="1895" y="5653"/>
                    <a:pt x="2843" y="5561"/>
                  </a:cubicBezTo>
                  <a:cubicBezTo>
                    <a:pt x="3396" y="5447"/>
                    <a:pt x="3950" y="5333"/>
                    <a:pt x="4504" y="5219"/>
                  </a:cubicBezTo>
                  <a:cubicBezTo>
                    <a:pt x="4895" y="5074"/>
                    <a:pt x="5286" y="4929"/>
                    <a:pt x="5677" y="4784"/>
                  </a:cubicBezTo>
                  <a:cubicBezTo>
                    <a:pt x="5982" y="4668"/>
                    <a:pt x="6287" y="4551"/>
                    <a:pt x="6592" y="4434"/>
                  </a:cubicBezTo>
                  <a:cubicBezTo>
                    <a:pt x="6840" y="4427"/>
                    <a:pt x="7089" y="4419"/>
                    <a:pt x="7338" y="4411"/>
                  </a:cubicBezTo>
                  <a:cubicBezTo>
                    <a:pt x="7549" y="4297"/>
                    <a:pt x="7760" y="4183"/>
                    <a:pt x="7971" y="4068"/>
                  </a:cubicBezTo>
                  <a:cubicBezTo>
                    <a:pt x="8153" y="4020"/>
                    <a:pt x="8336" y="3972"/>
                    <a:pt x="8519" y="3923"/>
                  </a:cubicBezTo>
                  <a:cubicBezTo>
                    <a:pt x="8679" y="3855"/>
                    <a:pt x="8839" y="3786"/>
                    <a:pt x="8999" y="3717"/>
                  </a:cubicBezTo>
                  <a:cubicBezTo>
                    <a:pt x="9144" y="3679"/>
                    <a:pt x="9289" y="3641"/>
                    <a:pt x="9433" y="3603"/>
                  </a:cubicBezTo>
                  <a:cubicBezTo>
                    <a:pt x="9563" y="3512"/>
                    <a:pt x="9692" y="3421"/>
                    <a:pt x="9821" y="3329"/>
                  </a:cubicBezTo>
                  <a:cubicBezTo>
                    <a:pt x="9941" y="3291"/>
                    <a:pt x="10061" y="3253"/>
                    <a:pt x="10180" y="3215"/>
                  </a:cubicBezTo>
                  <a:cubicBezTo>
                    <a:pt x="10289" y="3180"/>
                    <a:pt x="10398" y="3144"/>
                    <a:pt x="10507" y="3108"/>
                  </a:cubicBezTo>
                  <a:cubicBezTo>
                    <a:pt x="10609" y="3065"/>
                    <a:pt x="10711" y="3022"/>
                    <a:pt x="10812" y="2978"/>
                  </a:cubicBezTo>
                  <a:cubicBezTo>
                    <a:pt x="10906" y="2930"/>
                    <a:pt x="11000" y="2882"/>
                    <a:pt x="11094" y="2834"/>
                  </a:cubicBezTo>
                  <a:cubicBezTo>
                    <a:pt x="11183" y="2796"/>
                    <a:pt x="11272" y="2758"/>
                    <a:pt x="11361" y="2719"/>
                  </a:cubicBezTo>
                  <a:cubicBezTo>
                    <a:pt x="11443" y="2686"/>
                    <a:pt x="11524" y="2653"/>
                    <a:pt x="11605" y="2620"/>
                  </a:cubicBezTo>
                  <a:cubicBezTo>
                    <a:pt x="11684" y="2585"/>
                    <a:pt x="11763" y="2549"/>
                    <a:pt x="11841" y="2513"/>
                  </a:cubicBezTo>
                  <a:cubicBezTo>
                    <a:pt x="11915" y="2486"/>
                    <a:pt x="11989" y="2458"/>
                    <a:pt x="12062" y="2430"/>
                  </a:cubicBezTo>
                  <a:cubicBezTo>
                    <a:pt x="12133" y="2397"/>
                    <a:pt x="12204" y="2364"/>
                    <a:pt x="12275" y="2331"/>
                  </a:cubicBezTo>
                  <a:cubicBezTo>
                    <a:pt x="12341" y="2296"/>
                    <a:pt x="12407" y="2260"/>
                    <a:pt x="12473" y="2224"/>
                  </a:cubicBezTo>
                  <a:cubicBezTo>
                    <a:pt x="12537" y="2204"/>
                    <a:pt x="12601" y="2184"/>
                    <a:pt x="12664" y="2163"/>
                  </a:cubicBezTo>
                  <a:cubicBezTo>
                    <a:pt x="12725" y="2138"/>
                    <a:pt x="12786" y="2113"/>
                    <a:pt x="12847" y="2087"/>
                  </a:cubicBezTo>
                  <a:cubicBezTo>
                    <a:pt x="12906" y="2059"/>
                    <a:pt x="12964" y="2031"/>
                    <a:pt x="13022" y="2003"/>
                  </a:cubicBezTo>
                  <a:cubicBezTo>
                    <a:pt x="13078" y="1988"/>
                    <a:pt x="13134" y="1973"/>
                    <a:pt x="13189" y="1957"/>
                  </a:cubicBezTo>
                  <a:cubicBezTo>
                    <a:pt x="13243" y="1937"/>
                    <a:pt x="13297" y="1917"/>
                    <a:pt x="13350" y="1896"/>
                  </a:cubicBezTo>
                  <a:cubicBezTo>
                    <a:pt x="13401" y="1874"/>
                    <a:pt x="13452" y="1851"/>
                    <a:pt x="13502" y="1828"/>
                  </a:cubicBezTo>
                  <a:cubicBezTo>
                    <a:pt x="13553" y="1810"/>
                    <a:pt x="13604" y="1792"/>
                    <a:pt x="13654" y="1774"/>
                  </a:cubicBezTo>
                  <a:cubicBezTo>
                    <a:pt x="13703" y="1759"/>
                    <a:pt x="13751" y="1744"/>
                    <a:pt x="13799" y="1729"/>
                  </a:cubicBezTo>
                  <a:cubicBezTo>
                    <a:pt x="13845" y="1709"/>
                    <a:pt x="13891" y="1689"/>
                    <a:pt x="13936" y="1668"/>
                  </a:cubicBezTo>
                  <a:cubicBezTo>
                    <a:pt x="13980" y="1617"/>
                    <a:pt x="14023" y="1566"/>
                    <a:pt x="14066" y="1515"/>
                  </a:cubicBezTo>
                  <a:cubicBezTo>
                    <a:pt x="14112" y="1396"/>
                    <a:pt x="14158" y="1277"/>
                    <a:pt x="14203" y="1157"/>
                  </a:cubicBezTo>
                  <a:cubicBezTo>
                    <a:pt x="14244" y="1129"/>
                    <a:pt x="14285" y="1101"/>
                    <a:pt x="14325" y="1073"/>
                  </a:cubicBezTo>
                  <a:cubicBezTo>
                    <a:pt x="14366" y="995"/>
                    <a:pt x="14407" y="916"/>
                    <a:pt x="14447" y="837"/>
                  </a:cubicBezTo>
                  <a:cubicBezTo>
                    <a:pt x="14488" y="807"/>
                    <a:pt x="14529" y="777"/>
                    <a:pt x="14569" y="746"/>
                  </a:cubicBezTo>
                  <a:cubicBezTo>
                    <a:pt x="14607" y="777"/>
                    <a:pt x="14645" y="807"/>
                    <a:pt x="14683" y="837"/>
                  </a:cubicBezTo>
                  <a:cubicBezTo>
                    <a:pt x="14721" y="787"/>
                    <a:pt x="14759" y="736"/>
                    <a:pt x="14797" y="685"/>
                  </a:cubicBezTo>
                  <a:cubicBezTo>
                    <a:pt x="14833" y="673"/>
                    <a:pt x="14869" y="660"/>
                    <a:pt x="14904" y="647"/>
                  </a:cubicBezTo>
                  <a:cubicBezTo>
                    <a:pt x="14940" y="670"/>
                    <a:pt x="14976" y="693"/>
                    <a:pt x="15011" y="715"/>
                  </a:cubicBezTo>
                  <a:cubicBezTo>
                    <a:pt x="15047" y="662"/>
                    <a:pt x="15082" y="609"/>
                    <a:pt x="15117" y="556"/>
                  </a:cubicBezTo>
                  <a:cubicBezTo>
                    <a:pt x="15150" y="573"/>
                    <a:pt x="15183" y="591"/>
                    <a:pt x="15216" y="608"/>
                  </a:cubicBezTo>
                  <a:cubicBezTo>
                    <a:pt x="15249" y="571"/>
                    <a:pt x="15282" y="533"/>
                    <a:pt x="15315" y="495"/>
                  </a:cubicBezTo>
                  <a:cubicBezTo>
                    <a:pt x="15346" y="482"/>
                    <a:pt x="15377" y="469"/>
                    <a:pt x="15407" y="457"/>
                  </a:cubicBezTo>
                  <a:cubicBezTo>
                    <a:pt x="15440" y="487"/>
                    <a:pt x="15473" y="518"/>
                    <a:pt x="15506" y="549"/>
                  </a:cubicBezTo>
                  <a:cubicBezTo>
                    <a:pt x="15537" y="513"/>
                    <a:pt x="15567" y="477"/>
                    <a:pt x="15597" y="442"/>
                  </a:cubicBezTo>
                  <a:cubicBezTo>
                    <a:pt x="15628" y="452"/>
                    <a:pt x="15659" y="462"/>
                    <a:pt x="15689" y="472"/>
                  </a:cubicBezTo>
                  <a:cubicBezTo>
                    <a:pt x="15717" y="451"/>
                    <a:pt x="15745" y="431"/>
                    <a:pt x="15773" y="411"/>
                  </a:cubicBezTo>
                  <a:cubicBezTo>
                    <a:pt x="15804" y="421"/>
                    <a:pt x="15834" y="431"/>
                    <a:pt x="15864" y="442"/>
                  </a:cubicBezTo>
                  <a:cubicBezTo>
                    <a:pt x="15892" y="404"/>
                    <a:pt x="15920" y="366"/>
                    <a:pt x="15948" y="328"/>
                  </a:cubicBezTo>
                  <a:cubicBezTo>
                    <a:pt x="15976" y="358"/>
                    <a:pt x="16004" y="388"/>
                    <a:pt x="16032" y="419"/>
                  </a:cubicBezTo>
                  <a:cubicBezTo>
                    <a:pt x="16058" y="383"/>
                    <a:pt x="16083" y="347"/>
                    <a:pt x="16108" y="312"/>
                  </a:cubicBezTo>
                  <a:cubicBezTo>
                    <a:pt x="16136" y="314"/>
                    <a:pt x="16164" y="317"/>
                    <a:pt x="16192" y="320"/>
                  </a:cubicBezTo>
                  <a:cubicBezTo>
                    <a:pt x="16218" y="335"/>
                    <a:pt x="16243" y="350"/>
                    <a:pt x="16268" y="366"/>
                  </a:cubicBezTo>
                  <a:cubicBezTo>
                    <a:pt x="16294" y="360"/>
                    <a:pt x="16319" y="355"/>
                    <a:pt x="16344" y="350"/>
                  </a:cubicBezTo>
                  <a:cubicBezTo>
                    <a:pt x="16370" y="342"/>
                    <a:pt x="16395" y="335"/>
                    <a:pt x="16420" y="328"/>
                  </a:cubicBezTo>
                  <a:cubicBezTo>
                    <a:pt x="16443" y="307"/>
                    <a:pt x="16466" y="287"/>
                    <a:pt x="16489" y="267"/>
                  </a:cubicBezTo>
                  <a:cubicBezTo>
                    <a:pt x="16515" y="241"/>
                    <a:pt x="16540" y="215"/>
                    <a:pt x="16565" y="190"/>
                  </a:cubicBezTo>
                  <a:cubicBezTo>
                    <a:pt x="16588" y="205"/>
                    <a:pt x="16611" y="220"/>
                    <a:pt x="16634" y="236"/>
                  </a:cubicBezTo>
                  <a:cubicBezTo>
                    <a:pt x="16660" y="251"/>
                    <a:pt x="16685" y="266"/>
                    <a:pt x="16710" y="282"/>
                  </a:cubicBezTo>
                  <a:cubicBezTo>
                    <a:pt x="16733" y="279"/>
                    <a:pt x="16756" y="276"/>
                    <a:pt x="16778" y="274"/>
                  </a:cubicBezTo>
                  <a:cubicBezTo>
                    <a:pt x="16799" y="256"/>
                    <a:pt x="16819" y="238"/>
                    <a:pt x="16839" y="221"/>
                  </a:cubicBezTo>
                  <a:cubicBezTo>
                    <a:pt x="16862" y="233"/>
                    <a:pt x="16885" y="246"/>
                    <a:pt x="16908" y="259"/>
                  </a:cubicBezTo>
                  <a:cubicBezTo>
                    <a:pt x="16931" y="254"/>
                    <a:pt x="16954" y="249"/>
                    <a:pt x="16977" y="244"/>
                  </a:cubicBezTo>
                  <a:cubicBezTo>
                    <a:pt x="16997" y="269"/>
                    <a:pt x="17018" y="294"/>
                    <a:pt x="17038" y="320"/>
                  </a:cubicBezTo>
                  <a:cubicBezTo>
                    <a:pt x="17061" y="271"/>
                    <a:pt x="17083" y="223"/>
                    <a:pt x="17106" y="175"/>
                  </a:cubicBezTo>
                  <a:cubicBezTo>
                    <a:pt x="17126" y="210"/>
                    <a:pt x="17147" y="246"/>
                    <a:pt x="17167" y="282"/>
                  </a:cubicBezTo>
                  <a:cubicBezTo>
                    <a:pt x="17187" y="254"/>
                    <a:pt x="17208" y="226"/>
                    <a:pt x="17228" y="198"/>
                  </a:cubicBezTo>
                  <a:cubicBezTo>
                    <a:pt x="17248" y="160"/>
                    <a:pt x="17269" y="122"/>
                    <a:pt x="17289" y="84"/>
                  </a:cubicBezTo>
                  <a:cubicBezTo>
                    <a:pt x="17309" y="122"/>
                    <a:pt x="17330" y="160"/>
                    <a:pt x="17350" y="198"/>
                  </a:cubicBezTo>
                  <a:cubicBezTo>
                    <a:pt x="17368" y="185"/>
                    <a:pt x="17385" y="172"/>
                    <a:pt x="17403" y="160"/>
                  </a:cubicBezTo>
                  <a:cubicBezTo>
                    <a:pt x="17423" y="165"/>
                    <a:pt x="17444" y="170"/>
                    <a:pt x="17464" y="175"/>
                  </a:cubicBezTo>
                  <a:cubicBezTo>
                    <a:pt x="17484" y="165"/>
                    <a:pt x="17505" y="155"/>
                    <a:pt x="17525" y="145"/>
                  </a:cubicBezTo>
                  <a:cubicBezTo>
                    <a:pt x="17543" y="139"/>
                    <a:pt x="17561" y="134"/>
                    <a:pt x="17579" y="129"/>
                  </a:cubicBezTo>
                  <a:cubicBezTo>
                    <a:pt x="17597" y="147"/>
                    <a:pt x="17614" y="165"/>
                    <a:pt x="17632" y="183"/>
                  </a:cubicBezTo>
                  <a:cubicBezTo>
                    <a:pt x="17652" y="162"/>
                    <a:pt x="17673" y="142"/>
                    <a:pt x="17693" y="122"/>
                  </a:cubicBezTo>
                  <a:cubicBezTo>
                    <a:pt x="17711" y="124"/>
                    <a:pt x="17728" y="126"/>
                    <a:pt x="17746" y="129"/>
                  </a:cubicBezTo>
                  <a:cubicBezTo>
                    <a:pt x="17764" y="131"/>
                    <a:pt x="17782" y="134"/>
                    <a:pt x="17800" y="137"/>
                  </a:cubicBezTo>
                  <a:cubicBezTo>
                    <a:pt x="17818" y="129"/>
                    <a:pt x="17835" y="121"/>
                    <a:pt x="17853" y="114"/>
                  </a:cubicBezTo>
                  <a:cubicBezTo>
                    <a:pt x="17871" y="116"/>
                    <a:pt x="17888" y="119"/>
                    <a:pt x="17906" y="122"/>
                  </a:cubicBezTo>
                  <a:cubicBezTo>
                    <a:pt x="17921" y="137"/>
                    <a:pt x="17937" y="152"/>
                    <a:pt x="17952" y="168"/>
                  </a:cubicBezTo>
                  <a:cubicBezTo>
                    <a:pt x="17970" y="152"/>
                    <a:pt x="17987" y="137"/>
                    <a:pt x="18005" y="122"/>
                  </a:cubicBezTo>
                  <a:cubicBezTo>
                    <a:pt x="18023" y="111"/>
                    <a:pt x="18041" y="101"/>
                    <a:pt x="18059" y="91"/>
                  </a:cubicBezTo>
                  <a:cubicBezTo>
                    <a:pt x="18074" y="109"/>
                    <a:pt x="18089" y="127"/>
                    <a:pt x="18104" y="145"/>
                  </a:cubicBezTo>
                  <a:cubicBezTo>
                    <a:pt x="18122" y="127"/>
                    <a:pt x="18140" y="109"/>
                    <a:pt x="18158" y="91"/>
                  </a:cubicBezTo>
                  <a:cubicBezTo>
                    <a:pt x="18173" y="65"/>
                    <a:pt x="18188" y="40"/>
                    <a:pt x="18203" y="15"/>
                  </a:cubicBezTo>
                  <a:cubicBezTo>
                    <a:pt x="18218" y="10"/>
                    <a:pt x="18234" y="5"/>
                    <a:pt x="18249" y="0"/>
                  </a:cubicBezTo>
                  <a:cubicBezTo>
                    <a:pt x="18264" y="45"/>
                    <a:pt x="18280" y="91"/>
                    <a:pt x="18295" y="137"/>
                  </a:cubicBezTo>
                  <a:cubicBezTo>
                    <a:pt x="18313" y="142"/>
                    <a:pt x="18330" y="147"/>
                    <a:pt x="18348" y="152"/>
                  </a:cubicBezTo>
                  <a:cubicBezTo>
                    <a:pt x="18363" y="154"/>
                    <a:pt x="18379" y="157"/>
                    <a:pt x="18394" y="160"/>
                  </a:cubicBezTo>
                  <a:cubicBezTo>
                    <a:pt x="18409" y="157"/>
                    <a:pt x="18425" y="154"/>
                    <a:pt x="18440" y="152"/>
                  </a:cubicBezTo>
                  <a:cubicBezTo>
                    <a:pt x="18455" y="152"/>
                    <a:pt x="18470" y="152"/>
                    <a:pt x="18485" y="152"/>
                  </a:cubicBezTo>
                  <a:cubicBezTo>
                    <a:pt x="18498" y="142"/>
                    <a:pt x="18510" y="132"/>
                    <a:pt x="18523" y="122"/>
                  </a:cubicBezTo>
                  <a:cubicBezTo>
                    <a:pt x="18538" y="124"/>
                    <a:pt x="18554" y="126"/>
                    <a:pt x="18569" y="129"/>
                  </a:cubicBezTo>
                  <a:cubicBezTo>
                    <a:pt x="18584" y="131"/>
                    <a:pt x="18600" y="134"/>
                    <a:pt x="18615" y="137"/>
                  </a:cubicBezTo>
                  <a:cubicBezTo>
                    <a:pt x="18630" y="134"/>
                    <a:pt x="18646" y="131"/>
                    <a:pt x="18661" y="129"/>
                  </a:cubicBezTo>
                  <a:cubicBezTo>
                    <a:pt x="18674" y="157"/>
                    <a:pt x="18686" y="185"/>
                    <a:pt x="18699" y="213"/>
                  </a:cubicBezTo>
                  <a:cubicBezTo>
                    <a:pt x="18714" y="164"/>
                    <a:pt x="18729" y="116"/>
                    <a:pt x="18744" y="68"/>
                  </a:cubicBezTo>
                  <a:cubicBezTo>
                    <a:pt x="18757" y="60"/>
                    <a:pt x="18770" y="53"/>
                    <a:pt x="18783" y="46"/>
                  </a:cubicBezTo>
                  <a:cubicBezTo>
                    <a:pt x="18798" y="76"/>
                    <a:pt x="18813" y="106"/>
                    <a:pt x="18828" y="137"/>
                  </a:cubicBezTo>
                  <a:cubicBezTo>
                    <a:pt x="18841" y="127"/>
                    <a:pt x="18853" y="117"/>
                    <a:pt x="18866" y="107"/>
                  </a:cubicBezTo>
                  <a:cubicBezTo>
                    <a:pt x="18881" y="107"/>
                    <a:pt x="18897" y="107"/>
                    <a:pt x="18912" y="107"/>
                  </a:cubicBezTo>
                  <a:cubicBezTo>
                    <a:pt x="18925" y="104"/>
                    <a:pt x="18937" y="101"/>
                    <a:pt x="18950" y="99"/>
                  </a:cubicBezTo>
                  <a:cubicBezTo>
                    <a:pt x="18963" y="111"/>
                    <a:pt x="18975" y="124"/>
                    <a:pt x="18988" y="137"/>
                  </a:cubicBezTo>
                  <a:cubicBezTo>
                    <a:pt x="19001" y="149"/>
                    <a:pt x="19013" y="162"/>
                    <a:pt x="19026" y="175"/>
                  </a:cubicBezTo>
                  <a:cubicBezTo>
                    <a:pt x="19039" y="159"/>
                    <a:pt x="19051" y="144"/>
                    <a:pt x="19064" y="129"/>
                  </a:cubicBezTo>
                  <a:cubicBezTo>
                    <a:pt x="19079" y="126"/>
                    <a:pt x="19095" y="124"/>
                    <a:pt x="19110" y="122"/>
                  </a:cubicBezTo>
                  <a:cubicBezTo>
                    <a:pt x="19123" y="119"/>
                    <a:pt x="19135" y="116"/>
                    <a:pt x="19148" y="114"/>
                  </a:cubicBezTo>
                  <a:cubicBezTo>
                    <a:pt x="19161" y="111"/>
                    <a:pt x="19173" y="109"/>
                    <a:pt x="19186" y="107"/>
                  </a:cubicBezTo>
                  <a:cubicBezTo>
                    <a:pt x="19199" y="119"/>
                    <a:pt x="19212" y="132"/>
                    <a:pt x="19225" y="145"/>
                  </a:cubicBezTo>
                  <a:cubicBezTo>
                    <a:pt x="19238" y="124"/>
                    <a:pt x="19250" y="104"/>
                    <a:pt x="19263" y="84"/>
                  </a:cubicBezTo>
                  <a:cubicBezTo>
                    <a:pt x="19273" y="96"/>
                    <a:pt x="19283" y="109"/>
                    <a:pt x="19293" y="122"/>
                  </a:cubicBezTo>
                  <a:cubicBezTo>
                    <a:pt x="19306" y="129"/>
                    <a:pt x="19318" y="137"/>
                    <a:pt x="19331" y="145"/>
                  </a:cubicBezTo>
                  <a:cubicBezTo>
                    <a:pt x="19344" y="142"/>
                    <a:pt x="19356" y="139"/>
                    <a:pt x="19369" y="137"/>
                  </a:cubicBezTo>
                  <a:cubicBezTo>
                    <a:pt x="19382" y="114"/>
                    <a:pt x="19394" y="91"/>
                    <a:pt x="19407" y="68"/>
                  </a:cubicBezTo>
                  <a:cubicBezTo>
                    <a:pt x="19417" y="98"/>
                    <a:pt x="19428" y="129"/>
                    <a:pt x="19438" y="160"/>
                  </a:cubicBezTo>
                  <a:cubicBezTo>
                    <a:pt x="19451" y="172"/>
                    <a:pt x="19463" y="185"/>
                    <a:pt x="19476" y="198"/>
                  </a:cubicBezTo>
                  <a:cubicBezTo>
                    <a:pt x="19489" y="193"/>
                    <a:pt x="19501" y="188"/>
                    <a:pt x="19514" y="183"/>
                  </a:cubicBezTo>
                  <a:cubicBezTo>
                    <a:pt x="19524" y="180"/>
                    <a:pt x="19535" y="177"/>
                    <a:pt x="19545" y="175"/>
                  </a:cubicBezTo>
                  <a:cubicBezTo>
                    <a:pt x="19558" y="175"/>
                    <a:pt x="19570" y="175"/>
                    <a:pt x="19583" y="175"/>
                  </a:cubicBezTo>
                  <a:cubicBezTo>
                    <a:pt x="19593" y="190"/>
                    <a:pt x="19603" y="205"/>
                    <a:pt x="19613" y="221"/>
                  </a:cubicBezTo>
                  <a:cubicBezTo>
                    <a:pt x="19626" y="210"/>
                    <a:pt x="19638" y="200"/>
                    <a:pt x="19651" y="190"/>
                  </a:cubicBezTo>
                  <a:cubicBezTo>
                    <a:pt x="19661" y="185"/>
                    <a:pt x="19672" y="180"/>
                    <a:pt x="19682" y="175"/>
                  </a:cubicBezTo>
                  <a:cubicBezTo>
                    <a:pt x="19695" y="172"/>
                    <a:pt x="19707" y="170"/>
                    <a:pt x="19720" y="168"/>
                  </a:cubicBezTo>
                  <a:cubicBezTo>
                    <a:pt x="19730" y="160"/>
                    <a:pt x="19740" y="152"/>
                    <a:pt x="19750" y="145"/>
                  </a:cubicBezTo>
                  <a:cubicBezTo>
                    <a:pt x="19760" y="183"/>
                    <a:pt x="19771" y="221"/>
                    <a:pt x="19781" y="259"/>
                  </a:cubicBezTo>
                  <a:cubicBezTo>
                    <a:pt x="19794" y="264"/>
                    <a:pt x="19806" y="269"/>
                    <a:pt x="19819" y="274"/>
                  </a:cubicBezTo>
                  <a:cubicBezTo>
                    <a:pt x="19829" y="228"/>
                    <a:pt x="19839" y="182"/>
                    <a:pt x="19849" y="137"/>
                  </a:cubicBezTo>
                  <a:cubicBezTo>
                    <a:pt x="19859" y="269"/>
                    <a:pt x="19870" y="401"/>
                    <a:pt x="19880" y="533"/>
                  </a:cubicBezTo>
                </a:path>
              </a:pathLst>
            </a:custGeom>
            <a:ln w="34200" cap="rnd">
              <a:solidFill>
                <a:srgbClr val="912C80"/>
              </a:solidFill>
              <a:prstDash val="sysDash"/>
              <a:round/>
            </a:ln>
          </p:spPr>
        </p:sp>
      </p:grpSp>
      <p:grpSp>
        <p:nvGrpSpPr>
          <p:cNvPr id="4" name="Group 3"/>
          <p:cNvGrpSpPr/>
          <p:nvPr/>
        </p:nvGrpSpPr>
        <p:grpSpPr>
          <a:xfrm>
            <a:off x="1123470" y="1664343"/>
            <a:ext cx="7238672" cy="4715893"/>
            <a:chOff x="1123470" y="1903336"/>
            <a:chExt cx="7238672" cy="4715893"/>
          </a:xfrm>
        </p:grpSpPr>
        <p:grpSp>
          <p:nvGrpSpPr>
            <p:cNvPr id="3" name="Group 2"/>
            <p:cNvGrpSpPr/>
            <p:nvPr/>
          </p:nvGrpSpPr>
          <p:grpSpPr>
            <a:xfrm>
              <a:off x="1123470" y="1903336"/>
              <a:ext cx="7238672" cy="4416730"/>
              <a:chOff x="1123470" y="1903336"/>
              <a:chExt cx="7238672" cy="4416730"/>
            </a:xfrm>
          </p:grpSpPr>
          <p:grpSp>
            <p:nvGrpSpPr>
              <p:cNvPr id="155" name="Group 154"/>
              <p:cNvGrpSpPr/>
              <p:nvPr/>
            </p:nvGrpSpPr>
            <p:grpSpPr>
              <a:xfrm>
                <a:off x="1262446" y="5950734"/>
                <a:ext cx="7099696" cy="369332"/>
                <a:chOff x="1262446" y="5950734"/>
                <a:chExt cx="7099696" cy="369332"/>
              </a:xfrm>
            </p:grpSpPr>
            <p:sp>
              <p:nvSpPr>
                <p:cNvPr id="156" name="TextBox 155"/>
                <p:cNvSpPr txBox="1"/>
                <p:nvPr/>
              </p:nvSpPr>
              <p:spPr>
                <a:xfrm>
                  <a:off x="1262446" y="5950734"/>
                  <a:ext cx="492443"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64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57" name="TextBox 156"/>
                <p:cNvSpPr txBox="1"/>
                <p:nvPr/>
              </p:nvSpPr>
              <p:spPr>
                <a:xfrm>
                  <a:off x="7638867"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8192</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58" name="TextBox 157"/>
                <p:cNvSpPr txBox="1"/>
                <p:nvPr/>
              </p:nvSpPr>
              <p:spPr>
                <a:xfrm>
                  <a:off x="2115655"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128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59" name="TextBox 158"/>
                <p:cNvSpPr txBox="1"/>
                <p:nvPr/>
              </p:nvSpPr>
              <p:spPr>
                <a:xfrm>
                  <a:off x="3026572"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256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60" name="TextBox 159"/>
                <p:cNvSpPr txBox="1"/>
                <p:nvPr/>
              </p:nvSpPr>
              <p:spPr>
                <a:xfrm>
                  <a:off x="3937489" y="5950734"/>
                  <a:ext cx="60785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512</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61" name="TextBox 160"/>
                <p:cNvSpPr txBox="1"/>
                <p:nvPr/>
              </p:nvSpPr>
              <p:spPr>
                <a:xfrm>
                  <a:off x="4790698"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1024</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62" name="TextBox 161"/>
                <p:cNvSpPr txBox="1"/>
                <p:nvPr/>
              </p:nvSpPr>
              <p:spPr>
                <a:xfrm>
                  <a:off x="5701615"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2048</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sp>
              <p:nvSpPr>
                <p:cNvPr id="163" name="TextBox 162"/>
                <p:cNvSpPr txBox="1"/>
                <p:nvPr/>
              </p:nvSpPr>
              <p:spPr>
                <a:xfrm>
                  <a:off x="6612532" y="5950734"/>
                  <a:ext cx="72327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4096</a:t>
                  </a:r>
                  <a:r>
                    <a:rPr lang="en-US" sz="1800" baseline="30000" dirty="0" smtClean="0">
                      <a:latin typeface="Times" charset="0"/>
                      <a:ea typeface="Times" charset="0"/>
                      <a:cs typeface="Times" charset="0"/>
                    </a:rPr>
                    <a:t>2</a:t>
                  </a:r>
                  <a:endParaRPr lang="en-US" sz="1800" baseline="30000" dirty="0">
                    <a:latin typeface="Times" charset="0"/>
                    <a:ea typeface="Times" charset="0"/>
                    <a:cs typeface="Times" charset="0"/>
                  </a:endParaRPr>
                </a:p>
              </p:txBody>
            </p:sp>
          </p:grpSp>
          <p:grpSp>
            <p:nvGrpSpPr>
              <p:cNvPr id="2" name="Group 1"/>
              <p:cNvGrpSpPr/>
              <p:nvPr/>
            </p:nvGrpSpPr>
            <p:grpSpPr>
              <a:xfrm>
                <a:off x="1123470" y="1903336"/>
                <a:ext cx="300082" cy="3644510"/>
                <a:chOff x="1123470" y="1903336"/>
                <a:chExt cx="300082" cy="3644510"/>
              </a:xfrm>
            </p:grpSpPr>
            <p:sp>
              <p:nvSpPr>
                <p:cNvPr id="173" name="TextBox 172"/>
                <p:cNvSpPr txBox="1"/>
                <p:nvPr/>
              </p:nvSpPr>
              <p:spPr>
                <a:xfrm>
                  <a:off x="1123470" y="1903336"/>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7</a:t>
                  </a:r>
                  <a:endParaRPr lang="en-US" sz="1800" dirty="0">
                    <a:latin typeface="Times" charset="0"/>
                    <a:ea typeface="Times" charset="0"/>
                    <a:cs typeface="Times" charset="0"/>
                  </a:endParaRPr>
                </a:p>
              </p:txBody>
            </p:sp>
            <p:sp>
              <p:nvSpPr>
                <p:cNvPr id="174" name="TextBox 173"/>
                <p:cNvSpPr txBox="1"/>
                <p:nvPr/>
              </p:nvSpPr>
              <p:spPr>
                <a:xfrm>
                  <a:off x="1123470" y="5178514"/>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1</a:t>
                  </a:r>
                  <a:endParaRPr lang="en-US" sz="1800" dirty="0">
                    <a:latin typeface="Times" charset="0"/>
                    <a:ea typeface="Times" charset="0"/>
                    <a:cs typeface="Times" charset="0"/>
                  </a:endParaRPr>
                </a:p>
              </p:txBody>
            </p:sp>
            <p:sp>
              <p:nvSpPr>
                <p:cNvPr id="175" name="TextBox 174"/>
                <p:cNvSpPr txBox="1"/>
                <p:nvPr/>
              </p:nvSpPr>
              <p:spPr>
                <a:xfrm>
                  <a:off x="1123470" y="4086788"/>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3</a:t>
                  </a:r>
                  <a:endParaRPr lang="en-US" sz="1800" dirty="0">
                    <a:latin typeface="Times" charset="0"/>
                    <a:ea typeface="Times" charset="0"/>
                    <a:cs typeface="Times" charset="0"/>
                  </a:endParaRPr>
                </a:p>
              </p:txBody>
            </p:sp>
            <p:sp>
              <p:nvSpPr>
                <p:cNvPr id="176" name="TextBox 175"/>
                <p:cNvSpPr txBox="1"/>
                <p:nvPr/>
              </p:nvSpPr>
              <p:spPr>
                <a:xfrm>
                  <a:off x="1123470" y="2995062"/>
                  <a:ext cx="300082"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5</a:t>
                  </a:r>
                  <a:endParaRPr lang="en-US" sz="1800" dirty="0">
                    <a:latin typeface="Times" charset="0"/>
                    <a:ea typeface="Times" charset="0"/>
                    <a:cs typeface="Times" charset="0"/>
                  </a:endParaRPr>
                </a:p>
              </p:txBody>
            </p:sp>
          </p:grpSp>
        </p:grpSp>
        <p:sp>
          <p:nvSpPr>
            <p:cNvPr id="179" name="TextBox 178"/>
            <p:cNvSpPr txBox="1"/>
            <p:nvPr/>
          </p:nvSpPr>
          <p:spPr>
            <a:xfrm>
              <a:off x="3788057" y="6249897"/>
              <a:ext cx="1851790"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Input size (pixels)</a:t>
              </a:r>
              <a:endParaRPr lang="en-US" sz="1800" baseline="30000" dirty="0">
                <a:latin typeface="Times" charset="0"/>
                <a:ea typeface="Times" charset="0"/>
                <a:cs typeface="Times" charset="0"/>
              </a:endParaRPr>
            </a:p>
          </p:txBody>
        </p:sp>
      </p:grpSp>
      <p:sp>
        <p:nvSpPr>
          <p:cNvPr id="182" name="TextBox 181"/>
          <p:cNvSpPr txBox="1"/>
          <p:nvPr/>
        </p:nvSpPr>
        <p:spPr>
          <a:xfrm rot="16200000">
            <a:off x="-75560" y="3568463"/>
            <a:ext cx="1999265"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Throughput (</a:t>
            </a:r>
            <a:r>
              <a:rPr lang="en-US" sz="1800" dirty="0" err="1" smtClean="0">
                <a:latin typeface="Times" charset="0"/>
                <a:ea typeface="Times" charset="0"/>
                <a:cs typeface="Times" charset="0"/>
              </a:rPr>
              <a:t>GiP</a:t>
            </a:r>
            <a:r>
              <a:rPr lang="en-US" sz="1800" dirty="0" smtClean="0">
                <a:latin typeface="Times" charset="0"/>
                <a:ea typeface="Times" charset="0"/>
                <a:cs typeface="Times" charset="0"/>
              </a:rPr>
              <a:t>/s)</a:t>
            </a:r>
            <a:endParaRPr lang="en-US" sz="1800" baseline="30000" dirty="0">
              <a:latin typeface="Times" charset="0"/>
              <a:ea typeface="Times" charset="0"/>
              <a:cs typeface="Times" charset="0"/>
            </a:endParaRPr>
          </a:p>
        </p:txBody>
      </p:sp>
      <mc:AlternateContent xmlns:mc="http://schemas.openxmlformats.org/markup-compatibility/2006" xmlns:a14="http://schemas.microsoft.com/office/drawing/2010/main">
        <mc:Choice Requires="a14">
          <p:sp>
            <p:nvSpPr>
              <p:cNvPr id="184" name="TextBox 183"/>
              <p:cNvSpPr txBox="1"/>
              <p:nvPr/>
            </p:nvSpPr>
            <p:spPr>
              <a:xfrm>
                <a:off x="2649059" y="1362282"/>
                <a:ext cx="4211409" cy="369332"/>
              </a:xfrm>
              <a:prstGeom prst="rect">
                <a:avLst/>
              </a:prstGeom>
              <a:noFill/>
              <a:ln>
                <a:noFill/>
              </a:ln>
            </p:spPr>
            <p:txBody>
              <a:bodyPr wrap="none" rtlCol="0" anchor="ctr">
                <a:spAutoFit/>
              </a:bodyPr>
              <a:lstStyle/>
              <a:p>
                <a:pPr algn="ctr"/>
                <a:r>
                  <a:rPr lang="en-US" sz="1800" dirty="0" smtClean="0">
                    <a:latin typeface="Times" charset="0"/>
                    <a:ea typeface="Times" charset="0"/>
                    <a:cs typeface="Times" charset="0"/>
                  </a:rPr>
                  <a:t>3rd order (2D Gaussian blur with </a:t>
                </a:r>
                <a14:m>
                  <m:oMath xmlns:m="http://schemas.openxmlformats.org/officeDocument/2006/math">
                    <m:r>
                      <a:rPr lang="en-US" sz="1800" i="1">
                        <a:latin typeface="Cambria Math" charset="0"/>
                        <a:ea typeface="Times" charset="0"/>
                        <a:cs typeface="Times" charset="0"/>
                      </a:rPr>
                      <m:t>𝜎</m:t>
                    </m:r>
                    <m:r>
                      <a:rPr lang="en-US" sz="1800" i="1">
                        <a:latin typeface="Cambria Math" charset="0"/>
                        <a:ea typeface="Times" charset="0"/>
                        <a:cs typeface="Times" charset="0"/>
                      </a:rPr>
                      <m:t>=</m:t>
                    </m:r>
                    <m:r>
                      <a:rPr lang="en-US" sz="1800" i="1">
                        <a:latin typeface="Cambria Math" charset="0"/>
                        <a:ea typeface="Times" charset="0"/>
                        <a:cs typeface="Times" charset="0"/>
                      </a:rPr>
                      <m:t>𝑛</m:t>
                    </m:r>
                    <m:r>
                      <a:rPr lang="en-US" sz="1800" i="1">
                        <a:latin typeface="Cambria Math" charset="0"/>
                        <a:ea typeface="Times" charset="0"/>
                        <a:cs typeface="Times" charset="0"/>
                      </a:rPr>
                      <m:t>/6</m:t>
                    </m:r>
                  </m:oMath>
                </a14:m>
                <a:r>
                  <a:rPr lang="en-US" sz="1800" dirty="0" smtClean="0">
                    <a:latin typeface="Times" charset="0"/>
                    <a:ea typeface="Times" charset="0"/>
                    <a:cs typeface="Times" charset="0"/>
                  </a:rPr>
                  <a:t>)</a:t>
                </a:r>
                <a:endParaRPr lang="en-US" sz="1800" baseline="30000" dirty="0">
                  <a:latin typeface="Times" charset="0"/>
                  <a:ea typeface="Times" charset="0"/>
                  <a:cs typeface="Times" charset="0"/>
                </a:endParaRPr>
              </a:p>
            </p:txBody>
          </p:sp>
        </mc:Choice>
        <mc:Fallback xmlns="">
          <p:sp>
            <p:nvSpPr>
              <p:cNvPr id="184" name="TextBox 183"/>
              <p:cNvSpPr txBox="1">
                <a:spLocks noRot="1" noChangeAspect="1" noMove="1" noResize="1" noEditPoints="1" noAdjustHandles="1" noChangeArrowheads="1" noChangeShapeType="1" noTextEdit="1"/>
              </p:cNvSpPr>
              <p:nvPr/>
            </p:nvSpPr>
            <p:spPr>
              <a:xfrm>
                <a:off x="2649059" y="1362282"/>
                <a:ext cx="4211409" cy="369332"/>
              </a:xfrm>
              <a:prstGeom prst="rect">
                <a:avLst/>
              </a:prstGeom>
              <a:blipFill rotWithShape="0">
                <a:blip r:embed="rId3"/>
                <a:stretch>
                  <a:fillRect l="-870" t="-8197" r="-725" b="-26230"/>
                </a:stretch>
              </a:blipFill>
              <a:ln>
                <a:noFill/>
              </a:ln>
            </p:spPr>
            <p:txBody>
              <a:bodyPr/>
              <a:lstStyle/>
              <a:p>
                <a:r>
                  <a:rPr lang="en-US">
                    <a:noFill/>
                  </a:rPr>
                  <a:t> </a:t>
                </a:r>
              </a:p>
            </p:txBody>
          </p:sp>
        </mc:Fallback>
      </mc:AlternateContent>
      <p:sp>
        <p:nvSpPr>
          <p:cNvPr id="73" name="Rectangle 72"/>
          <p:cNvSpPr/>
          <p:nvPr/>
        </p:nvSpPr>
        <p:spPr>
          <a:xfrm>
            <a:off x="1504499" y="1840845"/>
            <a:ext cx="6496005" cy="382456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Performance on Kepler (GK110)</a:t>
            </a:r>
            <a:endParaRPr lang="en-US" dirty="0"/>
          </a:p>
        </p:txBody>
      </p:sp>
      <p:grpSp>
        <p:nvGrpSpPr>
          <p:cNvPr id="76" name="Group 75"/>
          <p:cNvGrpSpPr/>
          <p:nvPr/>
        </p:nvGrpSpPr>
        <p:grpSpPr>
          <a:xfrm>
            <a:off x="1896936" y="2033753"/>
            <a:ext cx="2628797" cy="1428092"/>
            <a:chOff x="1896936" y="2033753"/>
            <a:chExt cx="2628797" cy="1428092"/>
          </a:xfrm>
        </p:grpSpPr>
        <p:sp>
          <p:nvSpPr>
            <p:cNvPr id="77" name="Freeform 140"/>
            <p:cNvSpPr/>
            <p:nvPr/>
          </p:nvSpPr>
          <p:spPr>
            <a:xfrm>
              <a:off x="1896936" y="2226502"/>
              <a:ext cx="403291" cy="327"/>
            </a:xfrm>
            <a:custGeom>
              <a:avLst/>
              <a:gdLst/>
              <a:ahLst/>
              <a:cxnLst/>
              <a:rect l="0" t="0" r="r" b="b"/>
              <a:pathLst>
                <a:path w="1235" h="1">
                  <a:moveTo>
                    <a:pt x="0" y="0"/>
                  </a:moveTo>
                  <a:cubicBezTo>
                    <a:pt x="411" y="0"/>
                    <a:pt x="822" y="0"/>
                    <a:pt x="1234" y="0"/>
                  </a:cubicBezTo>
                </a:path>
              </a:pathLst>
            </a:custGeom>
            <a:ln w="34200" cap="rnd">
              <a:solidFill>
                <a:srgbClr val="000000"/>
              </a:solidFill>
              <a:round/>
            </a:ln>
          </p:spPr>
        </p:sp>
        <p:sp>
          <p:nvSpPr>
            <p:cNvPr id="78" name="TextBox 77"/>
            <p:cNvSpPr txBox="1"/>
            <p:nvPr/>
          </p:nvSpPr>
          <p:spPr>
            <a:xfrm>
              <a:off x="2334107" y="2033753"/>
              <a:ext cx="928459"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padding</a:t>
              </a:r>
              <a:endParaRPr lang="en-US" sz="1800" baseline="30000" dirty="0">
                <a:latin typeface="Times" charset="0"/>
                <a:ea typeface="Times" charset="0"/>
                <a:cs typeface="Times" charset="0"/>
              </a:endParaRPr>
            </a:p>
          </p:txBody>
        </p:sp>
        <p:sp>
          <p:nvSpPr>
            <p:cNvPr id="79" name="Freeform 149"/>
            <p:cNvSpPr/>
            <p:nvPr/>
          </p:nvSpPr>
          <p:spPr>
            <a:xfrm>
              <a:off x="1896936" y="3286487"/>
              <a:ext cx="403291" cy="327"/>
            </a:xfrm>
            <a:custGeom>
              <a:avLst/>
              <a:gdLst/>
              <a:ahLst/>
              <a:cxnLst/>
              <a:rect l="0" t="0" r="r" b="b"/>
              <a:pathLst>
                <a:path w="1235" h="1">
                  <a:moveTo>
                    <a:pt x="0" y="0"/>
                  </a:moveTo>
                  <a:cubicBezTo>
                    <a:pt x="411" y="0"/>
                    <a:pt x="822" y="0"/>
                    <a:pt x="1234" y="0"/>
                  </a:cubicBezTo>
                </a:path>
              </a:pathLst>
            </a:custGeom>
            <a:ln w="34200" cap="rnd">
              <a:solidFill>
                <a:srgbClr val="185AA9"/>
              </a:solidFill>
              <a:round/>
            </a:ln>
          </p:spPr>
        </p:sp>
        <p:sp>
          <p:nvSpPr>
            <p:cNvPr id="80" name="TextBox 79"/>
            <p:cNvSpPr txBox="1"/>
            <p:nvPr/>
          </p:nvSpPr>
          <p:spPr>
            <a:xfrm>
              <a:off x="2334107" y="3092513"/>
              <a:ext cx="1319592"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exact reflect</a:t>
              </a:r>
              <a:endParaRPr lang="en-US" sz="1800" baseline="30000" dirty="0">
                <a:latin typeface="Times" charset="0"/>
                <a:ea typeface="Times" charset="0"/>
                <a:cs typeface="Times" charset="0"/>
              </a:endParaRPr>
            </a:p>
          </p:txBody>
        </p:sp>
        <p:sp>
          <p:nvSpPr>
            <p:cNvPr id="81" name="Freeform 146"/>
            <p:cNvSpPr/>
            <p:nvPr/>
          </p:nvSpPr>
          <p:spPr>
            <a:xfrm>
              <a:off x="1896936" y="2933159"/>
              <a:ext cx="403291" cy="327"/>
            </a:xfrm>
            <a:custGeom>
              <a:avLst/>
              <a:gdLst/>
              <a:ahLst/>
              <a:cxnLst/>
              <a:rect l="0" t="0" r="r" b="b"/>
              <a:pathLst>
                <a:path w="1235" h="1">
                  <a:moveTo>
                    <a:pt x="0" y="0"/>
                  </a:moveTo>
                  <a:cubicBezTo>
                    <a:pt x="411" y="0"/>
                    <a:pt x="822" y="0"/>
                    <a:pt x="1234" y="0"/>
                  </a:cubicBezTo>
                </a:path>
              </a:pathLst>
            </a:custGeom>
            <a:ln w="34200" cap="rnd">
              <a:solidFill>
                <a:srgbClr val="008C48"/>
              </a:solidFill>
              <a:round/>
            </a:ln>
          </p:spPr>
        </p:sp>
        <p:sp>
          <p:nvSpPr>
            <p:cNvPr id="82" name="TextBox 81"/>
            <p:cNvSpPr txBox="1"/>
            <p:nvPr/>
          </p:nvSpPr>
          <p:spPr>
            <a:xfrm>
              <a:off x="2334107" y="2739593"/>
              <a:ext cx="1293944"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exact repeat</a:t>
              </a:r>
              <a:endParaRPr lang="en-US" sz="1800" baseline="30000" dirty="0">
                <a:latin typeface="Times" charset="0"/>
                <a:ea typeface="Times" charset="0"/>
                <a:cs typeface="Times" charset="0"/>
              </a:endParaRPr>
            </a:p>
          </p:txBody>
        </p:sp>
        <p:sp>
          <p:nvSpPr>
            <p:cNvPr id="83" name="Freeform 143"/>
            <p:cNvSpPr/>
            <p:nvPr/>
          </p:nvSpPr>
          <p:spPr>
            <a:xfrm>
              <a:off x="1896936" y="2579830"/>
              <a:ext cx="403291" cy="327"/>
            </a:xfrm>
            <a:custGeom>
              <a:avLst/>
              <a:gdLst/>
              <a:ahLst/>
              <a:cxnLst/>
              <a:rect l="0" t="0" r="r" b="b"/>
              <a:pathLst>
                <a:path w="1235" h="1">
                  <a:moveTo>
                    <a:pt x="0" y="0"/>
                  </a:moveTo>
                  <a:cubicBezTo>
                    <a:pt x="411" y="0"/>
                    <a:pt x="822" y="0"/>
                    <a:pt x="1234" y="0"/>
                  </a:cubicBezTo>
                </a:path>
              </a:pathLst>
            </a:custGeom>
            <a:ln w="34200" cap="rnd">
              <a:solidFill>
                <a:srgbClr val="EE2E2F"/>
              </a:solidFill>
              <a:round/>
            </a:ln>
          </p:spPr>
        </p:sp>
        <p:sp>
          <p:nvSpPr>
            <p:cNvPr id="84" name="TextBox 83"/>
            <p:cNvSpPr txBox="1"/>
            <p:nvPr/>
          </p:nvSpPr>
          <p:spPr>
            <a:xfrm>
              <a:off x="2334107" y="2386673"/>
              <a:ext cx="2191626" cy="369332"/>
            </a:xfrm>
            <a:prstGeom prst="rect">
              <a:avLst/>
            </a:prstGeom>
            <a:noFill/>
            <a:ln>
              <a:noFill/>
            </a:ln>
          </p:spPr>
          <p:txBody>
            <a:bodyPr wrap="none" rtlCol="0" anchor="ctr">
              <a:spAutoFit/>
            </a:bodyPr>
            <a:lstStyle/>
            <a:p>
              <a:r>
                <a:rPr lang="en-US" sz="1800" dirty="0" smtClean="0">
                  <a:latin typeface="Times" charset="0"/>
                  <a:ea typeface="Times" charset="0"/>
                  <a:cs typeface="Times" charset="0"/>
                </a:rPr>
                <a:t>exact clamp to border</a:t>
              </a:r>
              <a:endParaRPr lang="en-US" sz="1800" baseline="30000" dirty="0">
                <a:latin typeface="Times" charset="0"/>
                <a:ea typeface="Times" charset="0"/>
                <a:cs typeface="Times" charset="0"/>
              </a:endParaRPr>
            </a:p>
          </p:txBody>
        </p:sp>
      </p:grpSp>
    </p:spTree>
    <p:extLst>
      <p:ext uri="{BB962C8B-B14F-4D97-AF65-F5344CB8AC3E}">
        <p14:creationId xmlns:p14="http://schemas.microsoft.com/office/powerpoint/2010/main" val="15577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Please download and use our code</a:t>
            </a:r>
            <a:br>
              <a:rPr lang="en-US" dirty="0" smtClean="0"/>
            </a:br>
            <a:r>
              <a:rPr lang="en-US" dirty="0" smtClean="0"/>
              <a:t/>
            </a:r>
            <a:br>
              <a:rPr lang="en-US" dirty="0" smtClean="0"/>
            </a:br>
            <a:r>
              <a:rPr lang="en-US" dirty="0">
                <a:hlinkClick r:id="rId3"/>
              </a:rPr>
              <a:t>https://</a:t>
            </a:r>
            <a:r>
              <a:rPr lang="en-US" dirty="0" smtClean="0">
                <a:hlinkClick r:id="rId3"/>
              </a:rPr>
              <a:t>github.com/andmax/gpufilter</a:t>
            </a:r>
            <a:endParaRPr lang="en-US" dirty="0" smtClean="0"/>
          </a:p>
          <a:p>
            <a:endParaRPr lang="en-US" dirty="0" smtClean="0"/>
          </a:p>
          <a:p>
            <a:r>
              <a:rPr lang="en-US" dirty="0" smtClean="0"/>
              <a:t>Questions?</a:t>
            </a:r>
            <a:endParaRPr lang="en-US" dirty="0"/>
          </a:p>
        </p:txBody>
      </p:sp>
    </p:spTree>
    <p:extLst>
      <p:ext uri="{BB962C8B-B14F-4D97-AF65-F5344CB8AC3E}">
        <p14:creationId xmlns:p14="http://schemas.microsoft.com/office/powerpoint/2010/main" val="1300911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1996" y="4676534"/>
            <a:ext cx="4168962" cy="2025891"/>
            <a:chOff x="4875233" y="3680602"/>
            <a:chExt cx="4168962" cy="2025891"/>
          </a:xfrm>
        </p:grpSpPr>
        <p:sp>
          <p:nvSpPr>
            <p:cNvPr id="44" name="TextBox 43"/>
            <p:cNvSpPr txBox="1"/>
            <p:nvPr/>
          </p:nvSpPr>
          <p:spPr>
            <a:xfrm>
              <a:off x="5243539" y="5398716"/>
              <a:ext cx="2943434"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finite impulse </a:t>
              </a:r>
              <a:r>
                <a:rPr lang="en-US" sz="1400" dirty="0">
                  <a:latin typeface="Frutiger LT Std 45 Light" charset="0"/>
                  <a:ea typeface="Frutiger LT Std 45 Light" charset="0"/>
                  <a:cs typeface="Frutiger LT Std 45 Light" charset="0"/>
                </a:rPr>
                <a:t>response </a:t>
              </a:r>
              <a:r>
                <a:rPr lang="en-US" sz="1400" dirty="0" smtClean="0">
                  <a:latin typeface="Frutiger LT Std 45 Light" charset="0"/>
                  <a:ea typeface="Frutiger LT Std 45 Light" charset="0"/>
                  <a:cs typeface="Frutiger LT Std 45 Light" charset="0"/>
                </a:rPr>
                <a:t>support (FIR)</a:t>
              </a:r>
              <a:endParaRPr lang="en-US" sz="14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50" name="TextBox 49"/>
                <p:cNvSpPr txBox="1"/>
                <p:nvPr/>
              </p:nvSpPr>
              <p:spPr>
                <a:xfrm>
                  <a:off x="4875233" y="3680602"/>
                  <a:ext cx="4168962" cy="1536703"/>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uk-UA" sz="1400" i="1" smtClean="0">
                                <a:latin typeface="Cambria Math" charset="0"/>
                                <a:ea typeface="Frutiger LT Std 45 Light" charset="0"/>
                                <a:cs typeface="Frutiger LT Std 45 Light" charset="0"/>
                              </a:rPr>
                            </m:ctrlPr>
                          </m:dPr>
                          <m:e>
                            <m:m>
                              <m:mPr>
                                <m:mcs>
                                  <m:mc>
                                    <m:mcPr>
                                      <m:count m:val="1"/>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r>
                                    <a:rPr lang="uk-UA" sz="1400" b="0" i="1">
                                      <a:latin typeface="Cambria Math" charset="0"/>
                                      <a:ea typeface="Cambria Math" charset="0"/>
                                      <a:cs typeface="Cambria Math" charset="0"/>
                                    </a:rPr>
                                    <m:t>⋮</m:t>
                                  </m:r>
                                </m:e>
                              </m:mr>
                            </m:m>
                          </m:e>
                        </m:d>
                        <m:r>
                          <a:rPr lang="en-US" sz="1400" b="0" i="1">
                            <a:latin typeface="Cambria Math" charset="0"/>
                            <a:ea typeface="Frutiger LT Std 45 Light" charset="0"/>
                            <a:cs typeface="Frutiger LT Std 45 Light" charset="0"/>
                          </a:rPr>
                          <m:t>=</m:t>
                        </m:r>
                        <m:d>
                          <m:dPr>
                            <m:begChr m:val="["/>
                            <m:endChr m:val="]"/>
                            <m:ctrlPr>
                              <a:rPr lang="uk-UA" sz="1400" i="1">
                                <a:latin typeface="Cambria Math" charset="0"/>
                                <a:ea typeface="Frutiger LT Std 45 Light" charset="0"/>
                                <a:cs typeface="Frutiger LT Std 45 Light" charset="0"/>
                              </a:rPr>
                            </m:ctrlPr>
                          </m:dPr>
                          <m:e>
                            <m:m>
                              <m:mPr>
                                <m:mcs>
                                  <m:mc>
                                    <m:mcPr>
                                      <m:count m:val="7"/>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e/>
                                <m:e/>
                              </m:mr>
                              <m:mr>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𝑠</m:t>
                                      </m:r>
                                    </m:sub>
                                  </m:sSub>
                                </m:e>
                                <m:e/>
                                <m:e/>
                              </m:mr>
                              <m:mr>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𝑠</m:t>
                                      </m:r>
                                    </m:sub>
                                  </m:sSub>
                                </m:e>
                                <m:e/>
                              </m:mr>
                              <m:mr>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sSub>
                                    <m:sSubPr>
                                      <m:ctrlPr>
                                        <a:rPr lang="en-US" sz="140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mr>
                              <m:mr>
                                <m:e/>
                                <m:e>
                                  <m:sSub>
                                    <m:sSubPr>
                                      <m:ctrlPr>
                                        <a:rPr lang="en-US" sz="140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smtClean="0">
                                          <a:latin typeface="Cambria Math" charset="0"/>
                                          <a:ea typeface="Frutiger LT Std 45 Light" charset="0"/>
                                          <a:cs typeface="Frutiger LT Std 45 Light" charset="0"/>
                                        </a:rPr>
                                        <m:t>𝑠</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sSub>
                                    <m:sSubPr>
                                      <m:ctrlPr>
                                        <a:rPr lang="en-US" sz="140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e>
                                <m:e>
                                  <m:sSub>
                                    <m:sSubPr>
                                      <m:ctrlPr>
                                        <a:rPr lang="en-US" sz="140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r>
                                    <a:rPr lang="uk-UA" sz="1400" b="0" i="1">
                                      <a:latin typeface="Cambria Math" charset="0"/>
                                      <a:ea typeface="Cambria Math" charset="0"/>
                                      <a:cs typeface="Cambria Math" charset="0"/>
                                    </a:rPr>
                                    <m:t>⋱</m:t>
                                  </m:r>
                                </m:e>
                              </m:mr>
                              <m:mr>
                                <m:e/>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smtClean="0">
                                          <a:latin typeface="Cambria Math" charset="0"/>
                                          <a:ea typeface="Frutiger LT Std 45 Light" charset="0"/>
                                          <a:cs typeface="Frutiger LT Std 45 Light" charset="0"/>
                                        </a:rPr>
                                        <m:t>𝑠</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e>
                                <m:e>
                                  <m:r>
                                    <a:rPr lang="uk-UA" sz="1400" b="0" i="1">
                                      <a:latin typeface="Cambria Math" charset="0"/>
                                      <a:ea typeface="Cambria Math" charset="0"/>
                                      <a:cs typeface="Cambria Math" charset="0"/>
                                    </a:rPr>
                                    <m:t>⋱</m:t>
                                  </m:r>
                                </m:e>
                              </m:mr>
                              <m:mr>
                                <m:e/>
                                <m:e/>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mr>
                            </m:m>
                          </m:e>
                        </m:d>
                        <m:d>
                          <m:dPr>
                            <m:begChr m:val="["/>
                            <m:endChr m:val="]"/>
                            <m:ctrlPr>
                              <a:rPr lang="uk-UA" sz="1400" i="1">
                                <a:latin typeface="Cambria Math" charset="0"/>
                                <a:ea typeface="Frutiger LT Std 45 Light" charset="0"/>
                                <a:cs typeface="Frutiger LT Std 45 Light" charset="0"/>
                              </a:rPr>
                            </m:ctrlPr>
                          </m:dPr>
                          <m:e>
                            <m:m>
                              <m:mPr>
                                <m:mcs>
                                  <m:mc>
                                    <m:mcPr>
                                      <m:count m:val="1"/>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r>
                                    <a:rPr lang="uk-UA" sz="1400" b="0" i="1">
                                      <a:latin typeface="Cambria Math" charset="0"/>
                                      <a:ea typeface="Cambria Math" charset="0"/>
                                      <a:cs typeface="Cambria Math" charset="0"/>
                                    </a:rPr>
                                    <m:t>⋮</m:t>
                                  </m:r>
                                </m:e>
                              </m:mr>
                            </m:m>
                          </m:e>
                        </m:d>
                      </m:oMath>
                    </m:oMathPara>
                  </a14:m>
                  <a:endParaRPr lang="en-US" sz="1400" i="1" dirty="0">
                    <a:latin typeface="Frutiger LT Std 45 Light" charset="0"/>
                    <a:ea typeface="Frutiger LT Std 45 Light" charset="0"/>
                    <a:cs typeface="Frutiger LT Std 45 Light"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875233" y="3680602"/>
                  <a:ext cx="4168962" cy="1536703"/>
                </a:xfrm>
                <a:prstGeom prst="rect">
                  <a:avLst/>
                </a:prstGeom>
                <a:blipFill rotWithShape="0">
                  <a:blip r:embed="rId3"/>
                  <a:stretch>
                    <a:fillRect/>
                  </a:stretch>
                </a:blipFill>
              </p:spPr>
              <p:txBody>
                <a:bodyPr/>
                <a:lstStyle/>
                <a:p>
                  <a:r>
                    <a:rPr lang="en-US">
                      <a:noFill/>
                    </a:rPr>
                    <a:t> </a:t>
                  </a:r>
                </a:p>
              </p:txBody>
            </p:sp>
          </mc:Fallback>
        </mc:AlternateContent>
      </p:grpSp>
      <p:sp>
        <p:nvSpPr>
          <p:cNvPr id="3" name="Content Placeholder 2"/>
          <p:cNvSpPr>
            <a:spLocks noGrp="1"/>
          </p:cNvSpPr>
          <p:nvPr>
            <p:ph idx="1"/>
          </p:nvPr>
        </p:nvSpPr>
        <p:spPr/>
        <p:txBody>
          <a:bodyPr/>
          <a:lstStyle/>
          <a:p>
            <a:r>
              <a:rPr lang="en-US" dirty="0" smtClean="0"/>
              <a:t>Decompose into direct and recursive parts</a:t>
            </a:r>
          </a:p>
        </p:txBody>
      </p:sp>
      <mc:AlternateContent xmlns:mc="http://schemas.openxmlformats.org/markup-compatibility/2006" xmlns:a14="http://schemas.microsoft.com/office/drawing/2010/main">
        <mc:Choice Requires="a14">
          <p:sp>
            <p:nvSpPr>
              <p:cNvPr id="94" name="TextBox 93"/>
              <p:cNvSpPr txBox="1"/>
              <p:nvPr/>
            </p:nvSpPr>
            <p:spPr>
              <a:xfrm>
                <a:off x="3709132" y="1944366"/>
                <a:ext cx="144270"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latin typeface="Cambria Math" charset="0"/>
                          <a:ea typeface="Frutiger LT Std 45 Light" charset="0"/>
                          <a:cs typeface="Frutiger LT Std 45 Light" charset="0"/>
                        </a:rPr>
                        <m:t>𝐱</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3709132" y="1944366"/>
                <a:ext cx="144270" cy="215444"/>
              </a:xfrm>
              <a:prstGeom prst="rect">
                <a:avLst/>
              </a:prstGeom>
              <a:blipFill rotWithShape="0">
                <a:blip r:embed="rId4"/>
                <a:stretch>
                  <a:fillRect l="-29167"/>
                </a:stretch>
              </a:blipFill>
            </p:spPr>
            <p:txBody>
              <a:bodyPr/>
              <a:lstStyle/>
              <a:p>
                <a:r>
                  <a:rPr lang="en-US">
                    <a:noFill/>
                  </a:rPr>
                  <a:t> </a:t>
                </a:r>
              </a:p>
            </p:txBody>
          </p:sp>
        </mc:Fallback>
      </mc:AlternateContent>
      <p:grpSp>
        <p:nvGrpSpPr>
          <p:cNvPr id="12" name="Group 11"/>
          <p:cNvGrpSpPr/>
          <p:nvPr/>
        </p:nvGrpSpPr>
        <p:grpSpPr>
          <a:xfrm>
            <a:off x="3891652" y="1897439"/>
            <a:ext cx="3114034" cy="307777"/>
            <a:chOff x="3891652" y="1897439"/>
            <a:chExt cx="3114034" cy="307777"/>
          </a:xfrm>
        </p:grpSpPr>
        <mc:AlternateContent xmlns:mc="http://schemas.openxmlformats.org/markup-compatibility/2006" xmlns:a14="http://schemas.microsoft.com/office/drawing/2010/main">
          <mc:Choice Requires="a14">
            <p:sp>
              <p:nvSpPr>
                <p:cNvPr id="109" name="TextBox 108"/>
                <p:cNvSpPr txBox="1"/>
                <p:nvPr/>
              </p:nvSpPr>
              <p:spPr>
                <a:xfrm>
                  <a:off x="6867828" y="1948264"/>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a:latin typeface="Cambria Math" charset="0"/>
                            <a:ea typeface="Frutiger LT Std 45 Light" charset="0"/>
                            <a:cs typeface="Frutiger LT Std 45 Light" charset="0"/>
                          </a:rPr>
                          <m:t>𝐳</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109" name="TextBox 108"/>
                <p:cNvSpPr txBox="1">
                  <a:spLocks noRot="1" noChangeAspect="1" noMove="1" noResize="1" noEditPoints="1" noAdjustHandles="1" noChangeArrowheads="1" noChangeShapeType="1" noTextEdit="1"/>
                </p:cNvSpPr>
                <p:nvPr/>
              </p:nvSpPr>
              <p:spPr>
                <a:xfrm>
                  <a:off x="6867828" y="1948264"/>
                  <a:ext cx="137858" cy="215444"/>
                </a:xfrm>
                <a:prstGeom prst="rect">
                  <a:avLst/>
                </a:prstGeom>
                <a:blipFill rotWithShape="0">
                  <a:blip r:embed="rId5"/>
                  <a:stretch>
                    <a:fillRect l="-36364"/>
                  </a:stretch>
                </a:blipFill>
              </p:spPr>
              <p:txBody>
                <a:bodyPr/>
                <a:lstStyle/>
                <a:p>
                  <a:r>
                    <a:rPr lang="en-US">
                      <a:noFill/>
                    </a:rPr>
                    <a:t> </a:t>
                  </a:r>
                </a:p>
              </p:txBody>
            </p:sp>
          </mc:Fallback>
        </mc:AlternateContent>
        <p:cxnSp>
          <p:nvCxnSpPr>
            <p:cNvPr id="110" name="Straight Arrow Connector 109"/>
            <p:cNvCxnSpPr/>
            <p:nvPr/>
          </p:nvCxnSpPr>
          <p:spPr>
            <a:xfrm>
              <a:off x="3891652" y="2062450"/>
              <a:ext cx="2893998"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4966774" y="1897439"/>
              <a:ext cx="853119"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recursive</a:t>
              </a:r>
              <a:endParaRPr lang="en-US" sz="1200" dirty="0">
                <a:latin typeface="Frutiger LT Std 45 Light" charset="0"/>
                <a:ea typeface="Frutiger LT Std 45 Light" charset="0"/>
                <a:cs typeface="Frutiger LT Std 45 Light" charset="0"/>
              </a:endParaRPr>
            </a:p>
          </p:txBody>
        </p:sp>
      </p:grpSp>
      <p:grpSp>
        <p:nvGrpSpPr>
          <p:cNvPr id="4" name="Group 3"/>
          <p:cNvGrpSpPr/>
          <p:nvPr/>
        </p:nvGrpSpPr>
        <p:grpSpPr>
          <a:xfrm>
            <a:off x="101897" y="3124148"/>
            <a:ext cx="4508340" cy="1083564"/>
            <a:chOff x="4224654" y="2438348"/>
            <a:chExt cx="4508340" cy="1083564"/>
          </a:xfrm>
        </p:grpSpPr>
        <mc:AlternateContent xmlns:mc="http://schemas.openxmlformats.org/markup-compatibility/2006" xmlns:a14="http://schemas.microsoft.com/office/drawing/2010/main">
          <mc:Choice Requires="a14">
            <p:sp>
              <p:nvSpPr>
                <p:cNvPr id="33" name="TextBox 32"/>
                <p:cNvSpPr txBox="1"/>
                <p:nvPr/>
              </p:nvSpPr>
              <p:spPr>
                <a:xfrm>
                  <a:off x="4224654" y="2438348"/>
                  <a:ext cx="4508340" cy="215444"/>
                </a:xfrm>
                <a:prstGeom prst="rect">
                  <a:avLst/>
                </a:prstGeom>
                <a:solidFill>
                  <a:schemeClr val="bg1"/>
                </a:solid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sub>
                        </m:sSub>
                        <m:r>
                          <a:rPr lang="en-US" sz="1400" b="0" i="1">
                            <a:latin typeface="Cambria Math"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smtClean="0">
                                <a:latin typeface="Cambria Math" charset="0"/>
                                <a:ea typeface="Frutiger LT Std 45 Light" charset="0"/>
                                <a:cs typeface="Frutiger LT Std 45 Light" charset="0"/>
                              </a:rPr>
                              <m:t>𝑠</m:t>
                            </m:r>
                          </m:sub>
                        </m:sSub>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𝑠</m:t>
                            </m:r>
                          </m:sub>
                        </m:sSub>
                        <m:r>
                          <a:rPr lang="en-US" sz="1400" b="0" i="1">
                            <a:latin typeface="Cambria Math" charset="0"/>
                            <a:ea typeface="Frutiger LT Std 45 Light" charset="0"/>
                            <a:cs typeface="Frutiger LT Std 45 Light" charset="0"/>
                          </a:rPr>
                          <m:t>+</m:t>
                        </m:r>
                        <m:r>
                          <a:rPr lang="en-US" sz="1400" b="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r>
                          <m:rPr>
                            <m:nor/>
                          </m:rPr>
                          <a:rPr lang="en-US" sz="1400" i="1" dirty="0">
                            <a:latin typeface="Frutiger LT Std 45 Light"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0</m:t>
                            </m:r>
                          </m:sub>
                        </m:sSub>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sub>
                        </m:sSub>
                        <m:r>
                          <m:rPr>
                            <m:nor/>
                          </m:rPr>
                          <a:rPr lang="en-US" sz="1400" i="1" dirty="0">
                            <a:latin typeface="Frutiger LT Std 45 Light"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−1</m:t>
                            </m:r>
                          </m:sub>
                        </m:sSub>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r>
                          <m:rPr>
                            <m:nor/>
                          </m:rPr>
                          <a:rPr lang="en-US" sz="1400" i="1" dirty="0">
                            <a:latin typeface="Frutiger LT Std 45 Light" charset="0"/>
                            <a:ea typeface="Frutiger LT Std 45 Light" charset="0"/>
                            <a:cs typeface="Frutiger LT Std 45 Light" charset="0"/>
                          </a:rPr>
                          <m:t>+</m:t>
                        </m:r>
                        <m:r>
                          <m:rPr>
                            <m:nor/>
                          </m:rPr>
                          <a:rPr lang="en-US" sz="1400" i="1" dirty="0">
                            <a:ea typeface="Cambria Math" charset="0"/>
                            <a:cs typeface="Cambria Math" charset="0"/>
                          </a:rPr>
                          <m:t> </m:t>
                        </m:r>
                        <m:r>
                          <a:rPr lang="en-US" sz="1400" b="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𝑏</m:t>
                            </m:r>
                          </m:e>
                          <m:sub>
                            <m:r>
                              <a:rPr lang="en-US" sz="1400" b="0" i="1">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𝑠</m:t>
                            </m:r>
                          </m:sub>
                        </m:sSub>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𝑤</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𝑠</m:t>
                            </m:r>
                          </m:sub>
                        </m:sSub>
                      </m:oMath>
                    </m:oMathPara>
                  </a14:m>
                  <a:endParaRPr lang="en-US" sz="1400" i="1" dirty="0">
                    <a:latin typeface="Frutiger LT Std 45 Light" charset="0"/>
                    <a:ea typeface="Frutiger LT Std 45 Light" charset="0"/>
                    <a:cs typeface="Frutiger LT Std 45 Light"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224654" y="2438348"/>
                  <a:ext cx="4508340" cy="215444"/>
                </a:xfrm>
                <a:prstGeom prst="rect">
                  <a:avLst/>
                </a:prstGeom>
                <a:blipFill rotWithShape="0">
                  <a:blip r:embed="rId6"/>
                  <a:stretch>
                    <a:fillRect t="-2778" b="-33333"/>
                  </a:stretch>
                </a:blipFill>
              </p:spPr>
              <p:txBody>
                <a:bodyPr/>
                <a:lstStyle/>
                <a:p>
                  <a:r>
                    <a:rPr lang="en-US">
                      <a:noFill/>
                    </a:rPr>
                    <a:t> </a:t>
                  </a:r>
                </a:p>
              </p:txBody>
            </p:sp>
          </mc:Fallback>
        </mc:AlternateContent>
        <p:grpSp>
          <p:nvGrpSpPr>
            <p:cNvPr id="35" name="Group 34"/>
            <p:cNvGrpSpPr/>
            <p:nvPr/>
          </p:nvGrpSpPr>
          <p:grpSpPr>
            <a:xfrm>
              <a:off x="4567244" y="2773989"/>
              <a:ext cx="3905067" cy="523220"/>
              <a:chOff x="2321117" y="4012080"/>
              <a:chExt cx="3905067" cy="523220"/>
            </a:xfrm>
          </p:grpSpPr>
          <mc:AlternateContent xmlns:mc="http://schemas.openxmlformats.org/markup-compatibility/2006" xmlns:a14="http://schemas.microsoft.com/office/drawing/2010/main">
            <mc:Choice Requires="a14">
              <p:sp>
                <p:nvSpPr>
                  <p:cNvPr id="37" name="TextBox 36"/>
                  <p:cNvSpPr txBox="1"/>
                  <p:nvPr/>
                </p:nvSpPr>
                <p:spPr>
                  <a:xfrm>
                    <a:off x="2577428" y="4012080"/>
                    <a:ext cx="3648756" cy="523220"/>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direct part is what we think of as convolution</a:t>
                    </a:r>
                  </a:p>
                  <a:p>
                    <a:r>
                      <a:rPr lang="en-US" sz="1400" dirty="0" smtClean="0">
                        <a:latin typeface="Frutiger LT Std 45 Light" charset="0"/>
                        <a:ea typeface="Frutiger LT Std 45 Light" charset="0"/>
                        <a:cs typeface="Frutiger LT Std 45 Light" charset="0"/>
                      </a:rPr>
                      <a:t>it is like a </a:t>
                    </a:r>
                    <a:r>
                      <a:rPr lang="en-US" sz="1400" dirty="0">
                        <a:latin typeface="Frutiger LT Std 45 Light" charset="0"/>
                        <a:ea typeface="Frutiger LT Std 45 Light" charset="0"/>
                        <a:cs typeface="Frutiger LT Std 45 Light" charset="0"/>
                      </a:rPr>
                      <a:t>matrix multiplication</a:t>
                    </a:r>
                    <a14:m>
                      <m:oMath xmlns:m="http://schemas.openxmlformats.org/officeDocument/2006/math">
                        <m:r>
                          <a:rPr lang="en-US" sz="1400">
                            <a:latin typeface="Cambria Math" charset="0"/>
                            <a:ea typeface="Frutiger LT Std 45 Light" charset="0"/>
                            <a:cs typeface="Frutiger LT Std 45 Light" charset="0"/>
                          </a:rPr>
                          <m:t> </m:t>
                        </m:r>
                        <m:r>
                          <a:rPr lang="en-US" sz="1400" b="1" i="0" smtClean="0">
                            <a:latin typeface="Cambria Math" charset="0"/>
                            <a:ea typeface="Frutiger LT Std 45 Light" charset="0"/>
                            <a:cs typeface="Frutiger LT Std 45 Light" charset="0"/>
                          </a:rPr>
                          <m:t>𝐱</m:t>
                        </m:r>
                        <m:r>
                          <a:rPr lang="en-US" sz="1400" i="1">
                            <a:latin typeface="Cambria Math" charset="0"/>
                            <a:ea typeface="Frutiger LT Std 45 Light" charset="0"/>
                            <a:cs typeface="Frutiger LT Std 45 Light" charset="0"/>
                          </a:rPr>
                          <m:t>=</m:t>
                        </m:r>
                        <m:r>
                          <a:rPr lang="en-US" sz="1400" b="1" i="0" smtClean="0">
                            <a:latin typeface="Cambria Math" charset="0"/>
                            <a:ea typeface="Frutiger LT Std 45 Light" charset="0"/>
                            <a:cs typeface="Frutiger LT Std 45 Light" charset="0"/>
                          </a:rPr>
                          <m:t>𝐁𝐰</m:t>
                        </m:r>
                      </m:oMath>
                    </a14:m>
                    <a:endParaRPr lang="en-US" sz="1400" dirty="0">
                      <a:latin typeface="Frutiger LT Std 45 Light" charset="0"/>
                      <a:ea typeface="Frutiger LT Std 45 Light" charset="0"/>
                      <a:cs typeface="Frutiger LT Std 45 Light"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577428" y="4012080"/>
                    <a:ext cx="3648756" cy="523220"/>
                  </a:xfrm>
                  <a:prstGeom prst="rect">
                    <a:avLst/>
                  </a:prstGeom>
                  <a:blipFill rotWithShape="0">
                    <a:blip r:embed="rId7"/>
                    <a:stretch>
                      <a:fillRect l="-501" t="-9412" b="-63529"/>
                    </a:stretch>
                  </a:blipFill>
                </p:spPr>
                <p:txBody>
                  <a:bodyPr/>
                  <a:lstStyle/>
                  <a:p>
                    <a:r>
                      <a:rPr lang="en-US">
                        <a:noFill/>
                      </a:rPr>
                      <a:t> </a:t>
                    </a:r>
                  </a:p>
                </p:txBody>
              </p:sp>
            </mc:Fallback>
          </mc:AlternateContent>
          <p:sp>
            <p:nvSpPr>
              <p:cNvPr id="36" name="Freeform 35"/>
              <p:cNvSpPr/>
              <p:nvPr/>
            </p:nvSpPr>
            <p:spPr>
              <a:xfrm flipV="1">
                <a:off x="2321117" y="4017333"/>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 name="TextBox 28"/>
                <p:cNvSpPr txBox="1"/>
                <p:nvPr/>
              </p:nvSpPr>
              <p:spPr>
                <a:xfrm>
                  <a:off x="6062187" y="3306468"/>
                  <a:ext cx="670135" cy="215444"/>
                </a:xfrm>
                <a:prstGeom prst="rect">
                  <a:avLst/>
                </a:prstGeom>
                <a:solidFill>
                  <a:schemeClr val="bg1"/>
                </a:solid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charset="0"/>
                            <a:ea typeface="Frutiger LT Std 45 Light" charset="0"/>
                            <a:cs typeface="Frutiger LT Std 45 Light" charset="0"/>
                          </a:rPr>
                          <m:t>𝑂</m:t>
                        </m:r>
                        <m:r>
                          <a:rPr lang="en-US" sz="1400" b="0" i="1" smtClean="0">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𝑠</m:t>
                        </m:r>
                        <m:r>
                          <a:rPr lang="en-US" sz="1400" b="0" i="1" smtClean="0">
                            <a:latin typeface="Cambria Math" charset="0"/>
                            <a:ea typeface="Frutiger LT Std 45 Light" charset="0"/>
                            <a:cs typeface="Frutiger LT Std 45 Light" charset="0"/>
                          </a:rPr>
                          <m:t> </m:t>
                        </m:r>
                        <m:r>
                          <a:rPr lang="en-US" sz="1400" b="0" i="1" smtClean="0">
                            <a:latin typeface="Cambria Math" charset="0"/>
                            <a:ea typeface="Frutiger LT Std 45 Light" charset="0"/>
                            <a:cs typeface="Frutiger LT Std 45 Light" charset="0"/>
                          </a:rPr>
                          <m:t>𝑛</m:t>
                        </m:r>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062187" y="3306468"/>
                  <a:ext cx="670135" cy="215444"/>
                </a:xfrm>
                <a:prstGeom prst="rect">
                  <a:avLst/>
                </a:prstGeom>
                <a:blipFill rotWithShape="0">
                  <a:blip r:embed="rId8"/>
                  <a:stretch>
                    <a:fillRect t="-142857" b="-177143"/>
                  </a:stretch>
                </a:blipFill>
              </p:spPr>
              <p:txBody>
                <a:bodyPr/>
                <a:lstStyle/>
                <a:p>
                  <a:r>
                    <a:rPr lang="en-US">
                      <a:noFill/>
                    </a:rPr>
                    <a:t> </a:t>
                  </a:r>
                </a:p>
              </p:txBody>
            </p:sp>
          </mc:Fallback>
        </mc:AlternateContent>
      </p:grpSp>
      <p:sp>
        <p:nvSpPr>
          <p:cNvPr id="2" name="Title 1"/>
          <p:cNvSpPr>
            <a:spLocks noGrp="1"/>
          </p:cNvSpPr>
          <p:nvPr>
            <p:ph type="title"/>
          </p:nvPr>
        </p:nvSpPr>
        <p:spPr/>
        <p:txBody>
          <a:bodyPr/>
          <a:lstStyle/>
          <a:p>
            <a:r>
              <a:rPr lang="en-US" dirty="0"/>
              <a:t>General model for convolutions</a:t>
            </a:r>
            <a:endParaRPr lang="en-US" dirty="0"/>
          </a:p>
        </p:txBody>
      </p:sp>
      <p:grpSp>
        <p:nvGrpSpPr>
          <p:cNvPr id="7" name="Group 6"/>
          <p:cNvGrpSpPr/>
          <p:nvPr/>
        </p:nvGrpSpPr>
        <p:grpSpPr>
          <a:xfrm>
            <a:off x="4621002" y="3282876"/>
            <a:ext cx="4522998" cy="843286"/>
            <a:chOff x="569396" y="2402766"/>
            <a:chExt cx="4522998" cy="843286"/>
          </a:xfrm>
        </p:grpSpPr>
        <mc:AlternateContent xmlns:mc="http://schemas.openxmlformats.org/markup-compatibility/2006" xmlns:a14="http://schemas.microsoft.com/office/drawing/2010/main">
          <mc:Choice Requires="a14">
            <p:sp>
              <p:nvSpPr>
                <p:cNvPr id="32" name="TextBox 31"/>
                <p:cNvSpPr txBox="1"/>
                <p:nvPr/>
              </p:nvSpPr>
              <p:spPr>
                <a:xfrm>
                  <a:off x="569396" y="3030608"/>
                  <a:ext cx="4522998" cy="215444"/>
                </a:xfrm>
                <a:prstGeom prst="rect">
                  <a:avLst/>
                </a:prstGeom>
                <a:solidFill>
                  <a:schemeClr val="bg1"/>
                </a:solid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𝑟</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𝑟</m:t>
                            </m:r>
                          </m:sub>
                        </m:sSub>
                        <m:r>
                          <a:rPr lang="en-US" sz="1400" b="0" i="1">
                            <a:latin typeface="Cambria Math" charset="0"/>
                            <a:ea typeface="Frutiger LT Std 45 Light" charset="0"/>
                            <a:cs typeface="Frutiger LT Std 45 Light" charset="0"/>
                          </a:rPr>
                          <m:t>+</m:t>
                        </m:r>
                        <m:r>
                          <a:rPr lang="en-US" sz="1400" b="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r>
                          <m:rPr>
                            <m:nor/>
                          </m:rPr>
                          <a:rPr lang="en-US" sz="1400" i="1" dirty="0">
                            <a:latin typeface="Frutiger LT Std 45 Light"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sub>
                        </m:sSub>
                        <m:r>
                          <m:rPr>
                            <m:nor/>
                          </m:rPr>
                          <a:rPr lang="en-US" sz="1400" i="1" dirty="0">
                            <a:latin typeface="Frutiger LT Std 45 Light"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r>
                          <m:rPr>
                            <m:nor/>
                          </m:rPr>
                          <a:rPr lang="en-US" sz="1400" i="1" dirty="0">
                            <a:latin typeface="Frutiger LT Std 45 Light" charset="0"/>
                            <a:ea typeface="Frutiger LT Std 45 Light" charset="0"/>
                            <a:cs typeface="Frutiger LT Std 45 Light" charset="0"/>
                          </a:rPr>
                          <m:t>+</m:t>
                        </m:r>
                        <m:r>
                          <a:rPr lang="en-US" sz="1400" b="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𝑟</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𝑟</m:t>
                            </m:r>
                          </m:sub>
                        </m:sSub>
                        <m:r>
                          <a:rPr lang="en-US" sz="1400" b="0" i="1">
                            <a:latin typeface="Cambria Math"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sub>
                        </m:sSub>
                      </m:oMath>
                    </m:oMathPara>
                  </a14:m>
                  <a:endParaRPr lang="en-US" sz="1400" i="1" dirty="0">
                    <a:latin typeface="Frutiger LT Std 45 Light" charset="0"/>
                    <a:ea typeface="Frutiger LT Std 45 Light" charset="0"/>
                    <a:cs typeface="Frutiger LT Std 45 Light"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69396" y="3030608"/>
                  <a:ext cx="4522998" cy="215444"/>
                </a:xfrm>
                <a:prstGeom prst="rect">
                  <a:avLst/>
                </a:prstGeom>
                <a:blipFill rotWithShape="0">
                  <a:blip r:embed="rId9"/>
                  <a:stretch>
                    <a:fillRect b="-20000"/>
                  </a:stretch>
                </a:blipFill>
              </p:spPr>
              <p:txBody>
                <a:bodyPr/>
                <a:lstStyle/>
                <a:p>
                  <a:r>
                    <a:rPr lang="en-US">
                      <a:noFill/>
                    </a:rPr>
                    <a:t> </a:t>
                  </a:r>
                </a:p>
              </p:txBody>
            </p:sp>
          </mc:Fallback>
        </mc:AlternateContent>
        <p:grpSp>
          <p:nvGrpSpPr>
            <p:cNvPr id="39" name="Group 38"/>
            <p:cNvGrpSpPr/>
            <p:nvPr/>
          </p:nvGrpSpPr>
          <p:grpSpPr>
            <a:xfrm>
              <a:off x="770916" y="2402766"/>
              <a:ext cx="3793579" cy="523220"/>
              <a:chOff x="1696349" y="4021224"/>
              <a:chExt cx="3793579" cy="523220"/>
            </a:xfrm>
          </p:grpSpPr>
          <mc:AlternateContent xmlns:mc="http://schemas.openxmlformats.org/markup-compatibility/2006" xmlns:a14="http://schemas.microsoft.com/office/drawing/2010/main">
            <mc:Choice Requires="a14">
              <p:sp>
                <p:nvSpPr>
                  <p:cNvPr id="41" name="TextBox 40"/>
                  <p:cNvSpPr txBox="1"/>
                  <p:nvPr/>
                </p:nvSpPr>
                <p:spPr>
                  <a:xfrm>
                    <a:off x="1696349" y="4021224"/>
                    <a:ext cx="3541354" cy="523220"/>
                  </a:xfrm>
                  <a:prstGeom prst="rect">
                    <a:avLst/>
                  </a:prstGeom>
                  <a:solidFill>
                    <a:schemeClr val="bg1"/>
                  </a:solidFill>
                </p:spPr>
                <p:txBody>
                  <a:bodyPr wrap="none" rtlCol="0">
                    <a:spAutoFit/>
                  </a:bodyPr>
                  <a:lstStyle/>
                  <a:p>
                    <a:pPr algn="r"/>
                    <a:r>
                      <a:rPr lang="en-US" sz="1400" dirty="0" smtClean="0">
                        <a:latin typeface="Frutiger LT Std 45 Light" charset="0"/>
                        <a:ea typeface="Frutiger LT Std 45 Light" charset="0"/>
                        <a:cs typeface="Frutiger LT Std 45 Light" charset="0"/>
                      </a:rPr>
                      <a:t>recursive part is the </a:t>
                    </a:r>
                    <a:r>
                      <a:rPr lang="en-US" sz="1400" i="1" dirty="0" smtClean="0">
                        <a:latin typeface="Frutiger LT Std 45 Light" charset="0"/>
                        <a:ea typeface="Frutiger LT Std 45 Light" charset="0"/>
                        <a:cs typeface="Frutiger LT Std 45 Light" charset="0"/>
                      </a:rPr>
                      <a:t>inverse</a:t>
                    </a:r>
                    <a:r>
                      <a:rPr lang="en-US" sz="1400" dirty="0" smtClean="0">
                        <a:latin typeface="Frutiger LT Std 45 Light" charset="0"/>
                        <a:ea typeface="Frutiger LT Std 45 Light" charset="0"/>
                        <a:cs typeface="Frutiger LT Std 45 Light" charset="0"/>
                      </a:rPr>
                      <a:t> of a convolution</a:t>
                    </a:r>
                  </a:p>
                  <a:p>
                    <a:pPr algn="r"/>
                    <a:r>
                      <a:rPr lang="en-US" sz="1400" dirty="0" smtClean="0">
                        <a:latin typeface="Frutiger LT Std 45 Light" charset="0"/>
                        <a:ea typeface="Frutiger LT Std 45 Light" charset="0"/>
                        <a:cs typeface="Frutiger LT Std 45 Light" charset="0"/>
                      </a:rPr>
                      <a:t>it is like a linear system </a:t>
                    </a:r>
                    <a14:m>
                      <m:oMath xmlns:m="http://schemas.openxmlformats.org/officeDocument/2006/math">
                        <m:r>
                          <a:rPr lang="en-US" sz="1400" b="1">
                            <a:latin typeface="Cambria Math" charset="0"/>
                            <a:ea typeface="Frutiger LT Std 45 Light" charset="0"/>
                            <a:cs typeface="Frutiger LT Std 45 Light" charset="0"/>
                          </a:rPr>
                          <m:t>𝐀𝐳</m:t>
                        </m:r>
                        <m:r>
                          <a:rPr lang="en-US" sz="1400" i="1">
                            <a:latin typeface="Cambria Math" charset="0"/>
                            <a:ea typeface="Frutiger LT Std 45 Light" charset="0"/>
                            <a:cs typeface="Frutiger LT Std 45 Light" charset="0"/>
                          </a:rPr>
                          <m:t>=</m:t>
                        </m:r>
                        <m:r>
                          <a:rPr lang="en-US" sz="1400" b="1" i="0" smtClean="0">
                            <a:latin typeface="Cambria Math" charset="0"/>
                            <a:ea typeface="Frutiger LT Std 45 Light" charset="0"/>
                            <a:cs typeface="Frutiger LT Std 45 Light" charset="0"/>
                          </a:rPr>
                          <m:t>𝐱</m:t>
                        </m:r>
                      </m:oMath>
                    </a14:m>
                    <a:endParaRPr lang="en-US" sz="1400" b="1" dirty="0">
                      <a:latin typeface="Frutiger LT Std 45 Light" charset="0"/>
                      <a:ea typeface="Frutiger LT Std 45 Light" charset="0"/>
                      <a:cs typeface="Frutiger LT Std 45 Light"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696349" y="4021224"/>
                    <a:ext cx="3541354" cy="523220"/>
                  </a:xfrm>
                  <a:prstGeom prst="rect">
                    <a:avLst/>
                  </a:prstGeom>
                  <a:blipFill rotWithShape="0">
                    <a:blip r:embed="rId10"/>
                    <a:stretch>
                      <a:fillRect t="-3529" r="-516" b="-11765"/>
                    </a:stretch>
                  </a:blipFill>
                </p:spPr>
                <p:txBody>
                  <a:bodyPr/>
                  <a:lstStyle/>
                  <a:p>
                    <a:r>
                      <a:rPr lang="en-US">
                        <a:noFill/>
                      </a:rPr>
                      <a:t> </a:t>
                    </a:r>
                  </a:p>
                </p:txBody>
              </p:sp>
            </mc:Fallback>
          </mc:AlternateContent>
          <p:sp>
            <p:nvSpPr>
              <p:cNvPr id="40" name="Freeform 39"/>
              <p:cNvSpPr/>
              <p:nvPr/>
            </p:nvSpPr>
            <p:spPr>
              <a:xfrm flipH="1">
                <a:off x="5211098" y="4388820"/>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8" name="Group 7"/>
          <p:cNvGrpSpPr/>
          <p:nvPr/>
        </p:nvGrpSpPr>
        <p:grpSpPr>
          <a:xfrm>
            <a:off x="4850072" y="4676534"/>
            <a:ext cx="4072205" cy="2015632"/>
            <a:chOff x="261996" y="3690861"/>
            <a:chExt cx="4072205" cy="2015632"/>
          </a:xfrm>
        </p:grpSpPr>
        <p:sp>
          <p:nvSpPr>
            <p:cNvPr id="47" name="TextBox 46"/>
            <p:cNvSpPr txBox="1"/>
            <p:nvPr/>
          </p:nvSpPr>
          <p:spPr>
            <a:xfrm>
              <a:off x="776691" y="5398716"/>
              <a:ext cx="3042821" cy="307777"/>
            </a:xfrm>
            <a:prstGeom prst="rect">
              <a:avLst/>
            </a:prstGeom>
            <a:solidFill>
              <a:schemeClr val="bg1"/>
            </a:solidFill>
          </p:spPr>
          <p:txBody>
            <a:bodyPr wrap="none" rtlCol="0">
              <a:spAutoFit/>
            </a:bodyPr>
            <a:lstStyle/>
            <a:p>
              <a:pPr algn="ctr"/>
              <a:r>
                <a:rPr lang="en-US" sz="1400" dirty="0" smtClean="0">
                  <a:latin typeface="Frutiger LT Std 45 Light" charset="0"/>
                  <a:ea typeface="Frutiger LT Std 45 Light" charset="0"/>
                  <a:cs typeface="Frutiger LT Std 45 Light" charset="0"/>
                </a:rPr>
                <a:t>infinite impulse response support (IIR)</a:t>
              </a:r>
              <a:endParaRPr lang="en-US" sz="14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46" name="TextBox 45"/>
                <p:cNvSpPr txBox="1"/>
                <p:nvPr/>
              </p:nvSpPr>
              <p:spPr>
                <a:xfrm>
                  <a:off x="261996" y="3690861"/>
                  <a:ext cx="4072205" cy="1526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uk-UA" sz="1400" i="1" smtClean="0">
                                <a:latin typeface="Cambria Math" charset="0"/>
                                <a:ea typeface="Frutiger LT Std 45 Light" charset="0"/>
                                <a:cs typeface="Frutiger LT Std 45 Light" charset="0"/>
                              </a:rPr>
                            </m:ctrlPr>
                          </m:dPr>
                          <m:e>
                            <m:m>
                              <m:mPr>
                                <m:mcs>
                                  <m:mc>
                                    <m:mcPr>
                                      <m:count m:val="7"/>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e/>
                                <m:e/>
                              </m:mr>
                              <m:mr>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𝑟</m:t>
                                      </m:r>
                                    </m:sub>
                                  </m:sSub>
                                </m:e>
                                <m:e/>
                                <m:e/>
                              </m:mr>
                              <m:mr>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m:t>
                                      </m:r>
                                      <m:r>
                                        <a:rPr lang="en-US" sz="1400" b="0" i="1">
                                          <a:latin typeface="Cambria Math" charset="0"/>
                                          <a:ea typeface="Frutiger LT Std 45 Light" charset="0"/>
                                          <a:cs typeface="Frutiger LT Std 45 Light" charset="0"/>
                                        </a:rPr>
                                        <m:t>𝑟</m:t>
                                      </m:r>
                                    </m:sub>
                                  </m:sSub>
                                </m:e>
                                <m:e/>
                              </m:mr>
                              <m:mr>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mr>
                              <m: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𝑟</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r>
                                    <a:rPr lang="uk-UA" sz="1400" b="0" i="1">
                                      <a:latin typeface="Cambria Math" charset="0"/>
                                      <a:ea typeface="Cambria Math" charset="0"/>
                                      <a:cs typeface="Cambria Math" charset="0"/>
                                    </a:rPr>
                                    <m:t>⋱</m:t>
                                  </m:r>
                                </m:e>
                              </m:mr>
                              <m:mr>
                                <m:e/>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𝑟</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1</m:t>
                                      </m:r>
                                    </m:sub>
                                  </m:sSub>
                                </m:e>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e>
                                <m:e>
                                  <m:r>
                                    <a:rPr lang="uk-UA" sz="1400" b="0" i="1">
                                      <a:latin typeface="Cambria Math" charset="0"/>
                                      <a:ea typeface="Cambria Math" charset="0"/>
                                      <a:cs typeface="Cambria Math" charset="0"/>
                                    </a:rPr>
                                    <m:t>⋱</m:t>
                                  </m:r>
                                </m:e>
                              </m:mr>
                              <m:mr>
                                <m:e/>
                                <m:e/>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mr>
                            </m:m>
                          </m:e>
                        </m:d>
                        <m:d>
                          <m:dPr>
                            <m:begChr m:val="["/>
                            <m:endChr m:val="]"/>
                            <m:ctrlPr>
                              <a:rPr lang="uk-UA" sz="1400" i="1">
                                <a:latin typeface="Cambria Math" charset="0"/>
                                <a:ea typeface="Frutiger LT Std 45 Light" charset="0"/>
                                <a:cs typeface="Frutiger LT Std 45 Light" charset="0"/>
                              </a:rPr>
                            </m:ctrlPr>
                          </m:dPr>
                          <m:e>
                            <m:m>
                              <m:mPr>
                                <m:mcs>
                                  <m:mc>
                                    <m:mcPr>
                                      <m:count m:val="1"/>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mr>
                              <m:mr>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sub>
                                  </m:sSub>
                                </m:e>
                              </m:mr>
                              <m:mr>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r>
                                    <a:rPr lang="uk-UA" sz="1400" b="0" i="1">
                                      <a:latin typeface="Cambria Math" charset="0"/>
                                      <a:ea typeface="Cambria Math" charset="0"/>
                                      <a:cs typeface="Cambria Math" charset="0"/>
                                    </a:rPr>
                                    <m:t>⋮</m:t>
                                  </m:r>
                                </m:e>
                              </m:mr>
                            </m:m>
                          </m:e>
                        </m:d>
                        <m:r>
                          <a:rPr lang="en-US" sz="1400" b="0" i="1">
                            <a:latin typeface="Cambria Math" charset="0"/>
                            <a:ea typeface="Frutiger LT Std 45 Light" charset="0"/>
                            <a:cs typeface="Frutiger LT Std 45 Light" charset="0"/>
                          </a:rPr>
                          <m:t>=</m:t>
                        </m:r>
                        <m:d>
                          <m:dPr>
                            <m:begChr m:val="["/>
                            <m:endChr m:val="]"/>
                            <m:ctrlPr>
                              <a:rPr lang="uk-UA" sz="1400" i="1">
                                <a:latin typeface="Cambria Math" charset="0"/>
                                <a:ea typeface="Frutiger LT Std 45 Light" charset="0"/>
                                <a:cs typeface="Frutiger LT Std 45 Light" charset="0"/>
                              </a:rPr>
                            </m:ctrlPr>
                          </m:dPr>
                          <m:e>
                            <m:m>
                              <m:mPr>
                                <m:mcs>
                                  <m:mc>
                                    <m:mcPr>
                                      <m:count m:val="1"/>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e>
                              </m:mr>
                              <m:mr>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+2</m:t>
                                      </m:r>
                                    </m:sub>
                                  </m:sSub>
                                </m:e>
                              </m:mr>
                              <m:mr>
                                <m:e>
                                  <m:r>
                                    <a:rPr lang="uk-UA" sz="1400" b="0" i="1">
                                      <a:latin typeface="Cambria Math" charset="0"/>
                                      <a:ea typeface="Cambria Math" charset="0"/>
                                      <a:cs typeface="Cambria Math" charset="0"/>
                                    </a:rPr>
                                    <m:t>⋮</m:t>
                                  </m:r>
                                </m:e>
                              </m:mr>
                            </m:m>
                          </m:e>
                        </m:d>
                      </m:oMath>
                    </m:oMathPara>
                  </a14:m>
                  <a:endParaRPr lang="en-US" sz="1400" i="1" dirty="0">
                    <a:latin typeface="Frutiger LT Std 45 Light" charset="0"/>
                    <a:ea typeface="Frutiger LT Std 45 Light" charset="0"/>
                    <a:cs typeface="Frutiger LT Std 45 Light"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261996" y="3690861"/>
                  <a:ext cx="4072205" cy="1526444"/>
                </a:xfrm>
                <a:prstGeom prst="rect">
                  <a:avLst/>
                </a:prstGeom>
                <a:blipFill rotWithShape="0">
                  <a:blip r:embed="rId11"/>
                  <a:stretch>
                    <a:fillRect/>
                  </a:stretch>
                </a:blipFill>
              </p:spPr>
              <p:txBody>
                <a:bodyPr/>
                <a:lstStyle/>
                <a:p>
                  <a:r>
                    <a:rPr lang="en-US">
                      <a:noFill/>
                    </a:rPr>
                    <a:t> </a:t>
                  </a:r>
                </a:p>
              </p:txBody>
            </p:sp>
          </mc:Fallback>
        </mc:AlternateContent>
      </p:grpSp>
      <p:grpSp>
        <p:nvGrpSpPr>
          <p:cNvPr id="11" name="Group 10"/>
          <p:cNvGrpSpPr/>
          <p:nvPr/>
        </p:nvGrpSpPr>
        <p:grpSpPr>
          <a:xfrm>
            <a:off x="2112666" y="1919466"/>
            <a:ext cx="1505382" cy="307777"/>
            <a:chOff x="2112666" y="1919466"/>
            <a:chExt cx="1505382" cy="307777"/>
          </a:xfrm>
        </p:grpSpPr>
        <p:cxnSp>
          <p:nvCxnSpPr>
            <p:cNvPr id="90" name="Straight Arrow Connector 89"/>
            <p:cNvCxnSpPr/>
            <p:nvPr/>
          </p:nvCxnSpPr>
          <p:spPr>
            <a:xfrm>
              <a:off x="2319128" y="2061617"/>
              <a:ext cx="1298920" cy="0"/>
            </a:xfrm>
            <a:prstGeom prst="straightConnector1">
              <a:avLst/>
            </a:prstGeom>
            <a:ln w="19050">
              <a:solidFill>
                <a:schemeClr val="bg2">
                  <a:lumMod val="90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659084" y="1919466"/>
              <a:ext cx="612668" cy="307777"/>
            </a:xfrm>
            <a:prstGeom prst="rect">
              <a:avLst/>
            </a:prstGeom>
            <a:solidFill>
              <a:schemeClr val="bg1"/>
            </a:solidFill>
            <a:ln>
              <a:noFill/>
            </a:ln>
          </p:spPr>
          <p:txBody>
            <a:bodyPr wrap="none" rtlCol="0" anchor="ctr">
              <a:spAutoFit/>
            </a:bodyPr>
            <a:lstStyle/>
            <a:p>
              <a:pPr algn="ctr"/>
              <a:r>
                <a:rPr lang="en-US" sz="1400" dirty="0" smtClean="0">
                  <a:solidFill>
                    <a:schemeClr val="bg2">
                      <a:lumMod val="90000"/>
                    </a:schemeClr>
                  </a:solidFill>
                  <a:latin typeface="Frutiger LT Std 45 Light" charset="0"/>
                  <a:ea typeface="Frutiger LT Std 45 Light" charset="0"/>
                  <a:cs typeface="Frutiger LT Std 45 Light" charset="0"/>
                </a:rPr>
                <a:t>direct</a:t>
              </a:r>
              <a:endParaRPr lang="en-US" sz="1200" dirty="0">
                <a:solidFill>
                  <a:schemeClr val="bg2">
                    <a:lumMod val="90000"/>
                  </a:schemeClr>
                </a:solidFill>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92" name="TextBox 91"/>
                <p:cNvSpPr txBox="1"/>
                <p:nvPr/>
              </p:nvSpPr>
              <p:spPr>
                <a:xfrm>
                  <a:off x="2112666" y="1944366"/>
                  <a:ext cx="195566"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solidFill>
                              <a:schemeClr val="bg2">
                                <a:lumMod val="90000"/>
                              </a:schemeClr>
                            </a:solidFill>
                            <a:latin typeface="Cambria Math" charset="0"/>
                            <a:ea typeface="Frutiger LT Std 45 Light" charset="0"/>
                            <a:cs typeface="Frutiger LT Std 45 Light" charset="0"/>
                          </a:rPr>
                          <m:t>𝐰</m:t>
                        </m:r>
                      </m:oMath>
                    </m:oMathPara>
                  </a14:m>
                  <a:endParaRPr lang="en-US" sz="1400" b="1" dirty="0">
                    <a:solidFill>
                      <a:schemeClr val="bg2">
                        <a:lumMod val="90000"/>
                      </a:schemeClr>
                    </a:solidFill>
                    <a:latin typeface="Frutiger LT Std 45 Light" charset="0"/>
                    <a:ea typeface="Frutiger LT Std 45 Light" charset="0"/>
                    <a:cs typeface="Frutiger LT Std 45 Light"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2112666" y="1944366"/>
                  <a:ext cx="195566" cy="215444"/>
                </a:xfrm>
                <a:prstGeom prst="rect">
                  <a:avLst/>
                </a:prstGeom>
                <a:blipFill rotWithShape="0">
                  <a:blip r:embed="rId12"/>
                  <a:stretch>
                    <a:fillRect l="-25000"/>
                  </a:stretch>
                </a:blipFill>
              </p:spPr>
              <p:txBody>
                <a:bodyPr/>
                <a:lstStyle/>
                <a:p>
                  <a:r>
                    <a:rPr lang="en-US">
                      <a:noFill/>
                    </a:rPr>
                    <a:t> </a:t>
                  </a:r>
                </a:p>
              </p:txBody>
            </p:sp>
          </mc:Fallback>
        </mc:AlternateContent>
      </p:grpSp>
      <p:grpSp>
        <p:nvGrpSpPr>
          <p:cNvPr id="113" name="Group 112"/>
          <p:cNvGrpSpPr/>
          <p:nvPr/>
        </p:nvGrpSpPr>
        <p:grpSpPr>
          <a:xfrm>
            <a:off x="2112666" y="1919466"/>
            <a:ext cx="4893020" cy="307777"/>
            <a:chOff x="2112666" y="1919466"/>
            <a:chExt cx="4893020" cy="307777"/>
          </a:xfrm>
        </p:grpSpPr>
        <p:cxnSp>
          <p:nvCxnSpPr>
            <p:cNvPr id="114" name="Straight Arrow Connector 113"/>
            <p:cNvCxnSpPr/>
            <p:nvPr/>
          </p:nvCxnSpPr>
          <p:spPr>
            <a:xfrm>
              <a:off x="2308232" y="2052088"/>
              <a:ext cx="4477418"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340414" y="1919466"/>
              <a:ext cx="532518"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filter</a:t>
              </a:r>
              <a:endParaRPr lang="en-US" sz="12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116" name="TextBox 115"/>
                <p:cNvSpPr txBox="1"/>
                <p:nvPr/>
              </p:nvSpPr>
              <p:spPr>
                <a:xfrm>
                  <a:off x="6867828" y="1944058"/>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smtClean="0">
                            <a:solidFill>
                              <a:schemeClr val="bg2">
                                <a:lumMod val="90000"/>
                              </a:schemeClr>
                            </a:solidFill>
                            <a:latin typeface="Cambria Math" charset="0"/>
                            <a:ea typeface="Frutiger LT Std 45 Light" charset="0"/>
                            <a:cs typeface="Frutiger LT Std 45 Light" charset="0"/>
                          </a:rPr>
                          <m:t>𝐳</m:t>
                        </m:r>
                      </m:oMath>
                    </m:oMathPara>
                  </a14:m>
                  <a:endParaRPr lang="en-US" sz="1400" b="1" dirty="0">
                    <a:solidFill>
                      <a:schemeClr val="bg2">
                        <a:lumMod val="90000"/>
                      </a:schemeClr>
                    </a:solidFill>
                    <a:latin typeface="Frutiger LT Std 45 Light" charset="0"/>
                    <a:ea typeface="Frutiger LT Std 45 Light" charset="0"/>
                    <a:cs typeface="Frutiger LT Std 45 Light" charset="0"/>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6867828" y="1944058"/>
                  <a:ext cx="137858" cy="215444"/>
                </a:xfrm>
                <a:prstGeom prst="rect">
                  <a:avLst/>
                </a:prstGeom>
                <a:blipFill rotWithShape="0">
                  <a:blip r:embed="rId13"/>
                  <a:stretch>
                    <a:fillRect l="-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2112666" y="1944366"/>
                  <a:ext cx="195566"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solidFill>
                              <a:schemeClr val="tx1"/>
                            </a:solidFill>
                            <a:latin typeface="Cambria Math" charset="0"/>
                            <a:ea typeface="Frutiger LT Std 45 Light" charset="0"/>
                            <a:cs typeface="Frutiger LT Std 45 Light" charset="0"/>
                          </a:rPr>
                          <m:t>𝐰</m:t>
                        </m:r>
                      </m:oMath>
                    </m:oMathPara>
                  </a14:m>
                  <a:endParaRPr lang="en-US" sz="1400" b="1" dirty="0">
                    <a:solidFill>
                      <a:schemeClr val="tx1"/>
                    </a:solidFill>
                    <a:latin typeface="Frutiger LT Std 45 Light" charset="0"/>
                    <a:ea typeface="Frutiger LT Std 45 Light" charset="0"/>
                    <a:cs typeface="Frutiger LT Std 45 Light" charset="0"/>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2112666" y="1944366"/>
                  <a:ext cx="195566" cy="215444"/>
                </a:xfrm>
                <a:prstGeom prst="rect">
                  <a:avLst/>
                </a:prstGeom>
                <a:blipFill rotWithShape="0">
                  <a:blip r:embed="rId14"/>
                  <a:stretch>
                    <a:fillRect l="-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6867828" y="1944058"/>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a:latin typeface="Cambria Math" charset="0"/>
                            <a:ea typeface="Frutiger LT Std 45 Light" charset="0"/>
                            <a:cs typeface="Frutiger LT Std 45 Light" charset="0"/>
                          </a:rPr>
                          <m:t>𝐳</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6867828" y="1944058"/>
                  <a:ext cx="137858" cy="215444"/>
                </a:xfrm>
                <a:prstGeom prst="rect">
                  <a:avLst/>
                </a:prstGeom>
                <a:blipFill rotWithShape="0">
                  <a:blip r:embed="rId5"/>
                  <a:stretch>
                    <a:fillRect l="-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6867828" y="1948264"/>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a:latin typeface="Cambria Math" charset="0"/>
                            <a:ea typeface="Frutiger LT Std 45 Light" charset="0"/>
                            <a:cs typeface="Frutiger LT Std 45 Light" charset="0"/>
                          </a:rPr>
                          <m:t>𝐳</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6867828" y="1948264"/>
                  <a:ext cx="137858" cy="215444"/>
                </a:xfrm>
                <a:prstGeom prst="rect">
                  <a:avLst/>
                </a:prstGeom>
                <a:blipFill rotWithShape="0">
                  <a:blip r:embed="rId5"/>
                  <a:stretch>
                    <a:fillRect l="-36364"/>
                  </a:stretch>
                </a:blipFill>
              </p:spPr>
              <p:txBody>
                <a:bodyPr/>
                <a:lstStyle/>
                <a:p>
                  <a:r>
                    <a:rPr lang="en-US">
                      <a:noFill/>
                    </a:rPr>
                    <a:t> </a:t>
                  </a:r>
                </a:p>
              </p:txBody>
            </p:sp>
          </mc:Fallback>
        </mc:AlternateContent>
      </p:grpSp>
      <p:grpSp>
        <p:nvGrpSpPr>
          <p:cNvPr id="120" name="Group 119"/>
          <p:cNvGrpSpPr/>
          <p:nvPr/>
        </p:nvGrpSpPr>
        <p:grpSpPr>
          <a:xfrm>
            <a:off x="2112666" y="1919466"/>
            <a:ext cx="1505382" cy="307777"/>
            <a:chOff x="2112666" y="1919466"/>
            <a:chExt cx="1505382" cy="307777"/>
          </a:xfrm>
        </p:grpSpPr>
        <p:cxnSp>
          <p:nvCxnSpPr>
            <p:cNvPr id="121" name="Straight Arrow Connector 120"/>
            <p:cNvCxnSpPr/>
            <p:nvPr/>
          </p:nvCxnSpPr>
          <p:spPr>
            <a:xfrm>
              <a:off x="2319128" y="2061617"/>
              <a:ext cx="1298920"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2659084" y="1919466"/>
              <a:ext cx="612668"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direct</a:t>
              </a:r>
              <a:endParaRPr lang="en-US" sz="12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123" name="TextBox 122"/>
                <p:cNvSpPr txBox="1"/>
                <p:nvPr/>
              </p:nvSpPr>
              <p:spPr>
                <a:xfrm>
                  <a:off x="2112666" y="1944366"/>
                  <a:ext cx="195566"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solidFill>
                              <a:schemeClr val="tx1"/>
                            </a:solidFill>
                            <a:latin typeface="Cambria Math" charset="0"/>
                            <a:ea typeface="Frutiger LT Std 45 Light" charset="0"/>
                            <a:cs typeface="Frutiger LT Std 45 Light" charset="0"/>
                          </a:rPr>
                          <m:t>𝐰</m:t>
                        </m:r>
                      </m:oMath>
                    </m:oMathPara>
                  </a14:m>
                  <a:endParaRPr lang="en-US" sz="1400" b="1" dirty="0">
                    <a:solidFill>
                      <a:schemeClr val="tx1"/>
                    </a:solidFill>
                    <a:latin typeface="Frutiger LT Std 45 Light" charset="0"/>
                    <a:ea typeface="Frutiger LT Std 45 Light" charset="0"/>
                    <a:cs typeface="Frutiger LT Std 45 Light" charset="0"/>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2112666" y="1944366"/>
                  <a:ext cx="195566" cy="215444"/>
                </a:xfrm>
                <a:prstGeom prst="rect">
                  <a:avLst/>
                </a:prstGeom>
                <a:blipFill rotWithShape="0">
                  <a:blip r:embed="rId14"/>
                  <a:stretch>
                    <a:fillRect l="-25000"/>
                  </a:stretch>
                </a:blipFill>
              </p:spPr>
              <p:txBody>
                <a:bodyPr/>
                <a:lstStyle/>
                <a:p>
                  <a:r>
                    <a:rPr lang="en-US">
                      <a:noFill/>
                    </a:rPr>
                    <a:t> </a:t>
                  </a:r>
                </a:p>
              </p:txBody>
            </p:sp>
          </mc:Fallback>
        </mc:AlternateContent>
      </p:grpSp>
      <p:grpSp>
        <p:nvGrpSpPr>
          <p:cNvPr id="124" name="Group 123"/>
          <p:cNvGrpSpPr/>
          <p:nvPr/>
        </p:nvGrpSpPr>
        <p:grpSpPr>
          <a:xfrm>
            <a:off x="3891652" y="1896606"/>
            <a:ext cx="3114034" cy="307777"/>
            <a:chOff x="3891652" y="1588829"/>
            <a:chExt cx="3114034" cy="307777"/>
          </a:xfrm>
        </p:grpSpPr>
        <mc:AlternateContent xmlns:mc="http://schemas.openxmlformats.org/markup-compatibility/2006" xmlns:a14="http://schemas.microsoft.com/office/drawing/2010/main">
          <mc:Choice Requires="a14">
            <p:sp>
              <p:nvSpPr>
                <p:cNvPr id="125" name="TextBox 124"/>
                <p:cNvSpPr txBox="1"/>
                <p:nvPr/>
              </p:nvSpPr>
              <p:spPr>
                <a:xfrm>
                  <a:off x="6867828" y="1639654"/>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smtClean="0">
                            <a:solidFill>
                              <a:schemeClr val="bg2">
                                <a:lumMod val="90000"/>
                              </a:schemeClr>
                            </a:solidFill>
                            <a:latin typeface="Cambria Math" charset="0"/>
                            <a:ea typeface="Frutiger LT Std 45 Light" charset="0"/>
                            <a:cs typeface="Frutiger LT Std 45 Light" charset="0"/>
                          </a:rPr>
                          <m:t>𝐳</m:t>
                        </m:r>
                      </m:oMath>
                    </m:oMathPara>
                  </a14:m>
                  <a:endParaRPr lang="en-US" sz="1400" b="1" dirty="0">
                    <a:solidFill>
                      <a:schemeClr val="bg2">
                        <a:lumMod val="90000"/>
                      </a:schemeClr>
                    </a:solidFill>
                    <a:latin typeface="Frutiger LT Std 45 Light" charset="0"/>
                    <a:ea typeface="Frutiger LT Std 45 Light" charset="0"/>
                    <a:cs typeface="Frutiger LT Std 45 Light" charset="0"/>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6867828" y="1639654"/>
                  <a:ext cx="137858" cy="215444"/>
                </a:xfrm>
                <a:prstGeom prst="rect">
                  <a:avLst/>
                </a:prstGeom>
                <a:blipFill rotWithShape="0">
                  <a:blip r:embed="rId15"/>
                  <a:stretch>
                    <a:fillRect l="-36364"/>
                  </a:stretch>
                </a:blipFill>
              </p:spPr>
              <p:txBody>
                <a:bodyPr/>
                <a:lstStyle/>
                <a:p>
                  <a:r>
                    <a:rPr lang="en-US">
                      <a:noFill/>
                    </a:rPr>
                    <a:t> </a:t>
                  </a:r>
                </a:p>
              </p:txBody>
            </p:sp>
          </mc:Fallback>
        </mc:AlternateContent>
        <p:cxnSp>
          <p:nvCxnSpPr>
            <p:cNvPr id="126" name="Straight Arrow Connector 125"/>
            <p:cNvCxnSpPr/>
            <p:nvPr/>
          </p:nvCxnSpPr>
          <p:spPr>
            <a:xfrm>
              <a:off x="3891652" y="1753840"/>
              <a:ext cx="2893998" cy="0"/>
            </a:xfrm>
            <a:prstGeom prst="straightConnector1">
              <a:avLst/>
            </a:prstGeom>
            <a:ln w="19050">
              <a:solidFill>
                <a:schemeClr val="bg2">
                  <a:lumMod val="90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966774" y="1588829"/>
              <a:ext cx="853119" cy="307777"/>
            </a:xfrm>
            <a:prstGeom prst="rect">
              <a:avLst/>
            </a:prstGeom>
            <a:solidFill>
              <a:schemeClr val="bg1"/>
            </a:solidFill>
            <a:ln>
              <a:noFill/>
            </a:ln>
          </p:spPr>
          <p:txBody>
            <a:bodyPr wrap="none" rtlCol="0" anchor="ctr">
              <a:spAutoFit/>
            </a:bodyPr>
            <a:lstStyle/>
            <a:p>
              <a:pPr algn="ctr"/>
              <a:r>
                <a:rPr lang="en-US" sz="1400" dirty="0" smtClean="0">
                  <a:solidFill>
                    <a:schemeClr val="bg2">
                      <a:lumMod val="90000"/>
                    </a:schemeClr>
                  </a:solidFill>
                  <a:latin typeface="Frutiger LT Std 45 Light" charset="0"/>
                  <a:ea typeface="Frutiger LT Std 45 Light" charset="0"/>
                  <a:cs typeface="Frutiger LT Std 45 Light" charset="0"/>
                </a:rPr>
                <a:t>recursive</a:t>
              </a:r>
              <a:endParaRPr lang="en-US" sz="1200" dirty="0">
                <a:solidFill>
                  <a:schemeClr val="bg2">
                    <a:lumMod val="90000"/>
                  </a:schemeClr>
                </a:solidFill>
                <a:latin typeface="Frutiger LT Std 45 Light" charset="0"/>
                <a:ea typeface="Frutiger LT Std 45 Light" charset="0"/>
                <a:cs typeface="Frutiger LT Std 45 Light" charset="0"/>
              </a:endParaRPr>
            </a:p>
          </p:txBody>
        </p:sp>
      </p:grpSp>
      <mc:AlternateContent xmlns:mc="http://schemas.openxmlformats.org/markup-compatibility/2006" xmlns:a14="http://schemas.microsoft.com/office/drawing/2010/main">
        <mc:Choice Requires="a14">
          <p:sp>
            <p:nvSpPr>
              <p:cNvPr id="129" name="TextBox 128"/>
              <p:cNvSpPr txBox="1"/>
              <p:nvPr/>
            </p:nvSpPr>
            <p:spPr>
              <a:xfrm>
                <a:off x="4213666" y="2516664"/>
                <a:ext cx="76020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smtClean="0">
                          <a:latin typeface="Cambria Math" charset="0"/>
                          <a:ea typeface="Frutiger LT Std 45 Light" charset="0"/>
                          <a:cs typeface="Frutiger LT Std 45 Light" charset="0"/>
                        </a:rPr>
                        <m:t>𝐀𝐳</m:t>
                      </m:r>
                      <m:r>
                        <a:rPr lang="en-US" sz="1400" i="1">
                          <a:latin typeface="Cambria Math" charset="0"/>
                          <a:ea typeface="Frutiger LT Std 45 Light" charset="0"/>
                          <a:cs typeface="Frutiger LT Std 45 Light" charset="0"/>
                        </a:rPr>
                        <m:t>=</m:t>
                      </m:r>
                      <m:r>
                        <a:rPr lang="en-US" sz="1400" b="1">
                          <a:latin typeface="Cambria Math" charset="0"/>
                          <a:ea typeface="Frutiger LT Std 45 Light" charset="0"/>
                          <a:cs typeface="Frutiger LT Std 45 Light" charset="0"/>
                        </a:rPr>
                        <m:t>𝐁</m:t>
                      </m:r>
                      <m:r>
                        <a:rPr lang="en-US" sz="1400" b="1" i="0" smtClean="0">
                          <a:latin typeface="Cambria Math" charset="0"/>
                          <a:ea typeface="Frutiger LT Std 45 Light" charset="0"/>
                          <a:cs typeface="Frutiger LT Std 45 Light" charset="0"/>
                        </a:rPr>
                        <m:t>𝐰</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4213666" y="2516664"/>
                <a:ext cx="760208" cy="215444"/>
              </a:xfrm>
              <a:prstGeom prst="rect">
                <a:avLst/>
              </a:prstGeom>
              <a:blipFill rotWithShape="0">
                <a:blip r:embed="rId16"/>
                <a:stretch>
                  <a:fillRect l="-7200"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2643022" y="2519729"/>
                <a:ext cx="644792"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latin typeface="Cambria Math" charset="0"/>
                          <a:ea typeface="Frutiger LT Std 45 Light" charset="0"/>
                          <a:cs typeface="Frutiger LT Std 45 Light" charset="0"/>
                        </a:rPr>
                        <m:t>𝐱</m:t>
                      </m:r>
                      <m:r>
                        <a:rPr lang="en-US" sz="1400" i="1">
                          <a:latin typeface="Cambria Math" charset="0"/>
                          <a:ea typeface="Frutiger LT Std 45 Light" charset="0"/>
                          <a:cs typeface="Frutiger LT Std 45 Light" charset="0"/>
                        </a:rPr>
                        <m:t>=</m:t>
                      </m:r>
                      <m:r>
                        <a:rPr lang="en-US" sz="1400" b="1">
                          <a:latin typeface="Cambria Math" charset="0"/>
                          <a:ea typeface="Frutiger LT Std 45 Light" charset="0"/>
                          <a:cs typeface="Frutiger LT Std 45 Light" charset="0"/>
                        </a:rPr>
                        <m:t>𝐁</m:t>
                      </m:r>
                      <m:r>
                        <a:rPr lang="en-US" sz="1400" b="1" i="0" smtClean="0">
                          <a:latin typeface="Cambria Math" charset="0"/>
                          <a:ea typeface="Frutiger LT Std 45 Light" charset="0"/>
                          <a:cs typeface="Frutiger LT Std 45 Light" charset="0"/>
                        </a:rPr>
                        <m:t>𝐰</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2643022" y="2519729"/>
                <a:ext cx="644792" cy="215444"/>
              </a:xfrm>
              <a:prstGeom prst="rect">
                <a:avLst/>
              </a:prstGeom>
              <a:blipFill rotWithShape="0">
                <a:blip r:embed="rId17"/>
                <a:stretch>
                  <a:fillRect l="-6667"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5105611" y="2512323"/>
                <a:ext cx="598304"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smtClean="0">
                          <a:latin typeface="Cambria Math" charset="0"/>
                          <a:ea typeface="Frutiger LT Std 45 Light" charset="0"/>
                          <a:cs typeface="Frutiger LT Std 45 Light" charset="0"/>
                        </a:rPr>
                        <m:t>𝐀𝐳</m:t>
                      </m:r>
                      <m:r>
                        <a:rPr lang="en-US" sz="1400" i="1">
                          <a:latin typeface="Cambria Math" charset="0"/>
                          <a:ea typeface="Frutiger LT Std 45 Light" charset="0"/>
                          <a:cs typeface="Frutiger LT Std 45 Light" charset="0"/>
                        </a:rPr>
                        <m:t>=</m:t>
                      </m:r>
                      <m:r>
                        <a:rPr lang="en-US" sz="1400" b="1" i="0" smtClean="0">
                          <a:latin typeface="Cambria Math" charset="0"/>
                          <a:ea typeface="Frutiger LT Std 45 Light" charset="0"/>
                          <a:cs typeface="Frutiger LT Std 45 Light" charset="0"/>
                        </a:rPr>
                        <m:t>𝐱</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5105611" y="2512323"/>
                <a:ext cx="598304" cy="215444"/>
              </a:xfrm>
              <a:prstGeom prst="rect">
                <a:avLst/>
              </a:prstGeom>
              <a:blipFill rotWithShape="0">
                <a:blip r:embed="rId18"/>
                <a:stretch>
                  <a:fillRect l="-9184" b="-5714"/>
                </a:stretch>
              </a:blipFill>
            </p:spPr>
            <p:txBody>
              <a:bodyPr/>
              <a:lstStyle/>
              <a:p>
                <a:r>
                  <a:rPr lang="en-US">
                    <a:noFill/>
                  </a:rPr>
                  <a:t> </a:t>
                </a:r>
              </a:p>
            </p:txBody>
          </p:sp>
        </mc:Fallback>
      </mc:AlternateContent>
    </p:spTree>
    <p:extLst>
      <p:ext uri="{BB962C8B-B14F-4D97-AF65-F5344CB8AC3E}">
        <p14:creationId xmlns:p14="http://schemas.microsoft.com/office/powerpoint/2010/main" val="190353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2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0"/>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29" grpId="0" animBg="1"/>
      <p:bldP spid="130" grpId="0" animBg="1"/>
      <p:bldP spid="1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 name="TextBox 58"/>
              <p:cNvSpPr txBox="1"/>
              <p:nvPr/>
            </p:nvSpPr>
            <p:spPr>
              <a:xfrm>
                <a:off x="5287743" y="4676534"/>
                <a:ext cx="3617785" cy="1521057"/>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latin typeface="Cambria Math" charset="0"/>
                          <a:ea typeface="Frutiger LT Std 45 Light" charset="0"/>
                          <a:cs typeface="Frutiger LT Std 45 Light" charset="0"/>
                        </a:rPr>
                        <m:t>𝐄𝐳</m:t>
                      </m:r>
                      <m:r>
                        <a:rPr lang="en-US" sz="1400" b="1" i="0" smtClean="0">
                          <a:latin typeface="Cambria Math" charset="0"/>
                          <a:ea typeface="Frutiger LT Std 45 Light" charset="0"/>
                          <a:cs typeface="Frutiger LT Std 45 Light" charset="0"/>
                        </a:rPr>
                        <m:t>=</m:t>
                      </m:r>
                      <m:r>
                        <a:rPr lang="en-US" sz="140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i="1">
                              <a:latin typeface="Cambria Math" charset="0"/>
                              <a:ea typeface="Frutiger LT Std 45 Light" charset="0"/>
                              <a:cs typeface="Frutiger LT Std 45 Light" charset="0"/>
                            </a:rPr>
                            <m:t>𝑎</m:t>
                          </m:r>
                        </m:e>
                        <m:sub>
                          <m:r>
                            <a:rPr lang="en-US" sz="1400" i="1">
                              <a:latin typeface="Cambria Math" charset="0"/>
                              <a:ea typeface="Frutiger LT Std 45 Light" charset="0"/>
                              <a:cs typeface="Frutiger LT Std 45 Light" charset="0"/>
                            </a:rPr>
                            <m:t>0</m:t>
                          </m:r>
                        </m:sub>
                      </m:sSub>
                      <m:d>
                        <m:dPr>
                          <m:begChr m:val="["/>
                          <m:endChr m:val="]"/>
                          <m:ctrlPr>
                            <a:rPr lang="uk-UA" sz="1400" i="1">
                              <a:latin typeface="Cambria Math" charset="0"/>
                              <a:ea typeface="Frutiger LT Std 45 Light" charset="0"/>
                              <a:cs typeface="Frutiger LT Std 45 Light" charset="0"/>
                            </a:rPr>
                          </m:ctrlPr>
                        </m:dPr>
                        <m:e>
                          <m:m>
                            <m:mPr>
                              <m:mcs>
                                <m:mc>
                                  <m:mcPr>
                                    <m:count m:val="7"/>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e/>
                              <m:e/>
                            </m:mr>
                            <m:mr>
                              <m:e/>
                              <m:e>
                                <m:r>
                                  <a:rPr lang="en-US" sz="1400" b="0" i="1">
                                    <a:latin typeface="Cambria Math" charset="0"/>
                                    <a:ea typeface="Frutiger LT Std 45 Light" charset="0"/>
                                    <a:cs typeface="Frutiger LT Std 45 Light" charset="0"/>
                                  </a:rPr>
                                  <m:t>1</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𝑒</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𝑒</m:t>
                                    </m:r>
                                  </m:e>
                                  <m:sub>
                                    <m:r>
                                      <a:rPr lang="en-US" sz="1400" b="0" i="1">
                                        <a:latin typeface="Cambria Math" charset="0"/>
                                        <a:ea typeface="Frutiger LT Std 45 Light" charset="0"/>
                                        <a:cs typeface="Frutiger LT Std 45 Light" charset="0"/>
                                      </a:rPr>
                                      <m:t>𝑟</m:t>
                                    </m:r>
                                  </m:sub>
                                </m:sSub>
                              </m:e>
                              <m:e/>
                              <m:e/>
                            </m:mr>
                            <m:mr>
                              <m:e/>
                              <m:e/>
                              <m:e>
                                <m:r>
                                  <a:rPr lang="en-US" sz="1400" b="0" i="1">
                                    <a:latin typeface="Cambria Math" charset="0"/>
                                    <a:ea typeface="Frutiger LT Std 45 Light" charset="0"/>
                                    <a:cs typeface="Frutiger LT Std 45 Light" charset="0"/>
                                  </a:rPr>
                                  <m:t>1</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𝑒</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𝑒</m:t>
                                    </m:r>
                                  </m:e>
                                  <m:sub>
                                    <m:r>
                                      <a:rPr lang="en-US" sz="1400" b="0" i="1">
                                        <a:latin typeface="Cambria Math" charset="0"/>
                                        <a:ea typeface="Frutiger LT Std 45 Light" charset="0"/>
                                        <a:cs typeface="Frutiger LT Std 45 Light" charset="0"/>
                                      </a:rPr>
                                      <m:t>𝑟</m:t>
                                    </m:r>
                                  </m:sub>
                                </m:sSub>
                              </m:e>
                              <m:e/>
                            </m:mr>
                            <m:mr>
                              <m:e/>
                              <m:e/>
                              <m:e/>
                              <m:e>
                                <m:r>
                                  <a:rPr lang="en-US" sz="1400" b="0" i="1">
                                    <a:latin typeface="Cambria Math" charset="0"/>
                                    <a:ea typeface="Frutiger LT Std 45 Light" charset="0"/>
                                    <a:cs typeface="Frutiger LT Std 45 Light" charset="0"/>
                                  </a:rPr>
                                  <m:t>1</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𝑒</m:t>
                                    </m:r>
                                  </m:e>
                                  <m:sub>
                                    <m:r>
                                      <a:rPr lang="en-US" sz="1400" b="0" i="1">
                                        <a:latin typeface="Cambria Math" charset="0"/>
                                        <a:ea typeface="Frutiger LT Std 45 Light" charset="0"/>
                                        <a:cs typeface="Frutiger LT Std 45 Light" charset="0"/>
                                      </a:rPr>
                                      <m:t>1</m:t>
                                    </m:r>
                                  </m:sub>
                                </m:sSub>
                              </m:e>
                              <m:e>
                                <m:r>
                                  <a:rPr lang="en-US"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mr>
                            <m:mr>
                              <m:e/>
                              <m:e/>
                              <m:e/>
                              <m:e/>
                              <m:e>
                                <m:r>
                                  <a:rPr lang="en-US" sz="1400" b="0" i="1">
                                    <a:latin typeface="Cambria Math" charset="0"/>
                                    <a:ea typeface="Frutiger LT Std 45 Light" charset="0"/>
                                    <a:cs typeface="Frutiger LT Std 45 Light" charset="0"/>
                                  </a:rPr>
                                  <m:t>1</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𝑒</m:t>
                                    </m:r>
                                  </m:e>
                                  <m:sub>
                                    <m:r>
                                      <a:rPr lang="en-US" sz="1400" b="0" i="1">
                                        <a:latin typeface="Cambria Math" charset="0"/>
                                        <a:ea typeface="Frutiger LT Std 45 Light" charset="0"/>
                                        <a:cs typeface="Frutiger LT Std 45 Light" charset="0"/>
                                      </a:rPr>
                                      <m:t>1</m:t>
                                    </m:r>
                                  </m:sub>
                                </m:sSub>
                              </m:e>
                              <m:e>
                                <m:r>
                                  <a:rPr lang="uk-UA" sz="1400" b="0" i="1">
                                    <a:latin typeface="Cambria Math" charset="0"/>
                                    <a:ea typeface="Cambria Math" charset="0"/>
                                    <a:cs typeface="Cambria Math" charset="0"/>
                                  </a:rPr>
                                  <m:t>⋱</m:t>
                                </m:r>
                              </m:e>
                            </m:mr>
                            <m:mr>
                              <m:e/>
                              <m:e/>
                              <m:e/>
                              <m:e/>
                              <m:e/>
                              <m:e>
                                <m:r>
                                  <a:rPr lang="en-US" sz="1400" b="0" i="1">
                                    <a:latin typeface="Cambria Math" charset="0"/>
                                    <a:ea typeface="Frutiger LT Std 45 Light" charset="0"/>
                                    <a:cs typeface="Frutiger LT Std 45 Light" charset="0"/>
                                  </a:rPr>
                                  <m:t>1</m:t>
                                </m:r>
                              </m:e>
                              <m:e>
                                <m:r>
                                  <a:rPr lang="uk-UA" sz="1400" b="0" i="1">
                                    <a:latin typeface="Cambria Math" charset="0"/>
                                    <a:ea typeface="Cambria Math" charset="0"/>
                                    <a:cs typeface="Cambria Math" charset="0"/>
                                  </a:rPr>
                                  <m:t>⋱</m:t>
                                </m:r>
                              </m:e>
                            </m:mr>
                            <m:mr>
                              <m:e/>
                              <m:e/>
                              <m:e/>
                              <m:e/>
                              <m:e/>
                              <m:e/>
                              <m:e>
                                <m:r>
                                  <a:rPr lang="uk-UA" sz="1400" b="0" i="1">
                                    <a:latin typeface="Cambria Math" charset="0"/>
                                    <a:ea typeface="Cambria Math" charset="0"/>
                                    <a:cs typeface="Cambria Math" charset="0"/>
                                  </a:rPr>
                                  <m:t>⋱</m:t>
                                </m:r>
                              </m:e>
                            </m:mr>
                          </m:m>
                        </m:e>
                      </m:d>
                      <m:r>
                        <a:rPr lang="en-US" sz="1400" b="1">
                          <a:latin typeface="Cambria Math" charset="0"/>
                          <a:ea typeface="Frutiger LT Std 45 Light" charset="0"/>
                          <a:cs typeface="Frutiger LT Std 45 Light" charset="0"/>
                        </a:rPr>
                        <m:t>𝐳</m:t>
                      </m:r>
                      <m:r>
                        <a:rPr lang="en-US" sz="1400" b="1" i="0" smtClean="0">
                          <a:latin typeface="Cambria Math" charset="0"/>
                          <a:ea typeface="Frutiger LT Std 45 Light" charset="0"/>
                          <a:cs typeface="Frutiger LT Std 45 Light" charset="0"/>
                        </a:rPr>
                        <m:t>=</m:t>
                      </m:r>
                      <m:r>
                        <a:rPr lang="en-US" sz="1400" b="1" i="0" smtClean="0">
                          <a:latin typeface="Cambria Math" charset="0"/>
                          <a:ea typeface="Frutiger LT Std 45 Light" charset="0"/>
                          <a:cs typeface="Frutiger LT Std 45 Light" charset="0"/>
                        </a:rPr>
                        <m:t>𝐲</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5287743" y="4676534"/>
                <a:ext cx="3617785" cy="1521057"/>
              </a:xfrm>
              <a:prstGeom prst="rect">
                <a:avLst/>
              </a:prstGeom>
              <a:blipFill rotWithShape="0">
                <a:blip r:embed="rId3"/>
                <a:stretch>
                  <a:fillRect/>
                </a:stretch>
              </a:blipFill>
            </p:spPr>
            <p:txBody>
              <a:bodyPr/>
              <a:lstStyle/>
              <a:p>
                <a:r>
                  <a:rPr lang="en-US">
                    <a:noFill/>
                  </a:rPr>
                  <a:t> </a:t>
                </a:r>
              </a:p>
            </p:txBody>
          </p:sp>
        </mc:Fallback>
      </mc:AlternateContent>
      <p:grpSp>
        <p:nvGrpSpPr>
          <p:cNvPr id="42" name="Group 41"/>
          <p:cNvGrpSpPr/>
          <p:nvPr/>
        </p:nvGrpSpPr>
        <p:grpSpPr>
          <a:xfrm>
            <a:off x="5486730" y="1907728"/>
            <a:ext cx="1518956" cy="307777"/>
            <a:chOff x="5486730" y="1907728"/>
            <a:chExt cx="1518956" cy="307777"/>
          </a:xfrm>
        </p:grpSpPr>
        <p:cxnSp>
          <p:nvCxnSpPr>
            <p:cNvPr id="43" name="Straight Arrow Connector 42"/>
            <p:cNvCxnSpPr/>
            <p:nvPr/>
          </p:nvCxnSpPr>
          <p:spPr>
            <a:xfrm>
              <a:off x="5486730" y="2061309"/>
              <a:ext cx="1298920" cy="0"/>
            </a:xfrm>
            <a:prstGeom prst="straightConnector1">
              <a:avLst/>
            </a:prstGeom>
            <a:ln w="19050">
              <a:solidFill>
                <a:schemeClr val="bg2">
                  <a:lumMod val="90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661578" y="1907728"/>
              <a:ext cx="942887" cy="307777"/>
            </a:xfrm>
            <a:prstGeom prst="rect">
              <a:avLst/>
            </a:prstGeom>
            <a:solidFill>
              <a:schemeClr val="bg1"/>
            </a:solidFill>
            <a:ln>
              <a:noFill/>
            </a:ln>
          </p:spPr>
          <p:txBody>
            <a:bodyPr wrap="none" rtlCol="0" anchor="ctr">
              <a:spAutoFit/>
            </a:bodyPr>
            <a:lstStyle/>
            <a:p>
              <a:pPr algn="ctr"/>
              <a:r>
                <a:rPr lang="en-US" sz="1400" dirty="0" smtClean="0">
                  <a:solidFill>
                    <a:schemeClr val="bg2">
                      <a:lumMod val="90000"/>
                    </a:schemeClr>
                  </a:solidFill>
                  <a:latin typeface="Frutiger LT Std 45 Light" charset="0"/>
                  <a:ea typeface="Frutiger LT Std 45 Light" charset="0"/>
                  <a:cs typeface="Frutiger LT Std 45 Light" charset="0"/>
                </a:rPr>
                <a:t>anticausal</a:t>
              </a:r>
              <a:endParaRPr lang="en-US" sz="1200" dirty="0">
                <a:solidFill>
                  <a:schemeClr val="bg2">
                    <a:lumMod val="90000"/>
                  </a:schemeClr>
                </a:solidFill>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45" name="TextBox 44"/>
                <p:cNvSpPr txBox="1"/>
                <p:nvPr/>
              </p:nvSpPr>
              <p:spPr>
                <a:xfrm>
                  <a:off x="6867828" y="1944058"/>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smtClean="0">
                            <a:solidFill>
                              <a:schemeClr val="bg2">
                                <a:lumMod val="90000"/>
                              </a:schemeClr>
                            </a:solidFill>
                            <a:latin typeface="Cambria Math" charset="0"/>
                            <a:ea typeface="Frutiger LT Std 45 Light" charset="0"/>
                            <a:cs typeface="Frutiger LT Std 45 Light" charset="0"/>
                          </a:rPr>
                          <m:t>𝐳</m:t>
                        </m:r>
                      </m:oMath>
                    </m:oMathPara>
                  </a14:m>
                  <a:endParaRPr lang="en-US" sz="1400" b="1" dirty="0">
                    <a:solidFill>
                      <a:schemeClr val="bg2">
                        <a:lumMod val="90000"/>
                      </a:schemeClr>
                    </a:solidFill>
                    <a:latin typeface="Frutiger LT Std 45 Light" charset="0"/>
                    <a:ea typeface="Frutiger LT Std 45 Light" charset="0"/>
                    <a:cs typeface="Frutiger LT Std 45 Light"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867828" y="1944058"/>
                  <a:ext cx="137858" cy="215444"/>
                </a:xfrm>
                <a:prstGeom prst="rect">
                  <a:avLst/>
                </a:prstGeom>
                <a:blipFill rotWithShape="0">
                  <a:blip r:embed="rId4"/>
                  <a:stretch>
                    <a:fillRect l="-36364"/>
                  </a:stretch>
                </a:blipFill>
              </p:spPr>
              <p:txBody>
                <a:bodyPr/>
                <a:lstStyle/>
                <a:p>
                  <a:r>
                    <a:rPr lang="en-US">
                      <a:noFill/>
                    </a:rPr>
                    <a:t> </a:t>
                  </a:r>
                </a:p>
              </p:txBody>
            </p:sp>
          </mc:Fallback>
        </mc:AlternateContent>
      </p:grpSp>
      <p:sp>
        <p:nvSpPr>
          <p:cNvPr id="2" name="Title 1"/>
          <p:cNvSpPr>
            <a:spLocks noGrp="1"/>
          </p:cNvSpPr>
          <p:nvPr>
            <p:ph type="title"/>
          </p:nvPr>
        </p:nvSpPr>
        <p:spPr/>
        <p:txBody>
          <a:bodyPr/>
          <a:lstStyle/>
          <a:p>
            <a:r>
              <a:rPr lang="en-US" dirty="0"/>
              <a:t>General model for convolutions</a:t>
            </a:r>
            <a:endParaRPr lang="en-US" dirty="0"/>
          </a:p>
        </p:txBody>
      </p:sp>
      <p:sp>
        <p:nvSpPr>
          <p:cNvPr id="3" name="Content Placeholder 2"/>
          <p:cNvSpPr>
            <a:spLocks noGrp="1"/>
          </p:cNvSpPr>
          <p:nvPr>
            <p:ph idx="1"/>
          </p:nvPr>
        </p:nvSpPr>
        <p:spPr/>
        <p:txBody>
          <a:bodyPr/>
          <a:lstStyle/>
          <a:p>
            <a:r>
              <a:rPr lang="en-US" dirty="0" smtClean="0"/>
              <a:t>Decompose recursive part into </a:t>
            </a:r>
            <a:r>
              <a:rPr lang="en-US" i="1" dirty="0" smtClean="0"/>
              <a:t>causal</a:t>
            </a:r>
            <a:r>
              <a:rPr lang="en-US" dirty="0" smtClean="0"/>
              <a:t> and </a:t>
            </a:r>
            <a:r>
              <a:rPr lang="en-US" i="1" dirty="0" smtClean="0"/>
              <a:t>anticausal</a:t>
            </a:r>
            <a:r>
              <a:rPr lang="en-US" dirty="0" smtClean="0"/>
              <a:t> passes</a:t>
            </a:r>
          </a:p>
        </p:txBody>
      </p:sp>
      <p:cxnSp>
        <p:nvCxnSpPr>
          <p:cNvPr id="72" name="Straight Arrow Connector 71"/>
          <p:cNvCxnSpPr/>
          <p:nvPr/>
        </p:nvCxnSpPr>
        <p:spPr>
          <a:xfrm>
            <a:off x="2319128" y="2061617"/>
            <a:ext cx="1298920" cy="0"/>
          </a:xfrm>
          <a:prstGeom prst="straightConnector1">
            <a:avLst/>
          </a:prstGeom>
          <a:ln w="19050">
            <a:solidFill>
              <a:schemeClr val="bg2">
                <a:lumMod val="90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659084" y="1919466"/>
            <a:ext cx="612668" cy="307777"/>
          </a:xfrm>
          <a:prstGeom prst="rect">
            <a:avLst/>
          </a:prstGeom>
          <a:solidFill>
            <a:schemeClr val="bg1"/>
          </a:solidFill>
          <a:ln>
            <a:noFill/>
          </a:ln>
        </p:spPr>
        <p:txBody>
          <a:bodyPr wrap="none" rtlCol="0" anchor="ctr">
            <a:spAutoFit/>
          </a:bodyPr>
          <a:lstStyle/>
          <a:p>
            <a:pPr algn="ctr"/>
            <a:r>
              <a:rPr lang="en-US" sz="1400" dirty="0" smtClean="0">
                <a:solidFill>
                  <a:schemeClr val="bg2">
                    <a:lumMod val="90000"/>
                  </a:schemeClr>
                </a:solidFill>
                <a:latin typeface="Frutiger LT Std 45 Light" charset="0"/>
                <a:ea typeface="Frutiger LT Std 45 Light" charset="0"/>
                <a:cs typeface="Frutiger LT Std 45 Light" charset="0"/>
              </a:rPr>
              <a:t>direct</a:t>
            </a:r>
            <a:endParaRPr lang="en-US" sz="1200" dirty="0">
              <a:solidFill>
                <a:schemeClr val="bg2">
                  <a:lumMod val="90000"/>
                </a:schemeClr>
              </a:solidFill>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70" name="TextBox 69"/>
              <p:cNvSpPr txBox="1"/>
              <p:nvPr/>
            </p:nvSpPr>
            <p:spPr>
              <a:xfrm>
                <a:off x="2112666" y="1944366"/>
                <a:ext cx="195566"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solidFill>
                            <a:schemeClr val="bg2">
                              <a:lumMod val="90000"/>
                            </a:schemeClr>
                          </a:solidFill>
                          <a:latin typeface="Cambria Math" charset="0"/>
                          <a:ea typeface="Frutiger LT Std 45 Light" charset="0"/>
                          <a:cs typeface="Frutiger LT Std 45 Light" charset="0"/>
                        </a:rPr>
                        <m:t>𝐰</m:t>
                      </m:r>
                    </m:oMath>
                  </m:oMathPara>
                </a14:m>
                <a:endParaRPr lang="en-US" sz="1400" b="1" dirty="0">
                  <a:solidFill>
                    <a:schemeClr val="bg2">
                      <a:lumMod val="90000"/>
                    </a:schemeClr>
                  </a:solidFill>
                  <a:latin typeface="Frutiger LT Std 45 Light" charset="0"/>
                  <a:ea typeface="Frutiger LT Std 45 Light" charset="0"/>
                  <a:cs typeface="Frutiger LT Std 45 Light"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2112666" y="1944366"/>
                <a:ext cx="195566" cy="215444"/>
              </a:xfrm>
              <a:prstGeom prst="rect">
                <a:avLst/>
              </a:prstGeom>
              <a:blipFill rotWithShape="0">
                <a:blip r:embed="rId5"/>
                <a:stretch>
                  <a:fillRect l="-25000"/>
                </a:stretch>
              </a:blipFill>
            </p:spPr>
            <p:txBody>
              <a:bodyPr/>
              <a:lstStyle/>
              <a:p>
                <a:r>
                  <a:rPr lang="en-US">
                    <a:noFill/>
                  </a:rPr>
                  <a:t> </a:t>
                </a:r>
              </a:p>
            </p:txBody>
          </p:sp>
        </mc:Fallback>
      </mc:AlternateContent>
      <p:grpSp>
        <p:nvGrpSpPr>
          <p:cNvPr id="18" name="Group 17"/>
          <p:cNvGrpSpPr/>
          <p:nvPr/>
        </p:nvGrpSpPr>
        <p:grpSpPr>
          <a:xfrm>
            <a:off x="3709132" y="1919466"/>
            <a:ext cx="1481440" cy="307777"/>
            <a:chOff x="3709132" y="1919466"/>
            <a:chExt cx="1481440" cy="307777"/>
          </a:xfrm>
        </p:grpSpPr>
        <mc:AlternateContent xmlns:mc="http://schemas.openxmlformats.org/markup-compatibility/2006" xmlns:a14="http://schemas.microsoft.com/office/drawing/2010/main">
          <mc:Choice Requires="a14">
            <p:sp>
              <p:nvSpPr>
                <p:cNvPr id="71" name="TextBox 70"/>
                <p:cNvSpPr txBox="1"/>
                <p:nvPr/>
              </p:nvSpPr>
              <p:spPr>
                <a:xfrm>
                  <a:off x="3709132" y="1944366"/>
                  <a:ext cx="144270"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latin typeface="Cambria Math" charset="0"/>
                            <a:ea typeface="Frutiger LT Std 45 Light" charset="0"/>
                            <a:cs typeface="Frutiger LT Std 45 Light" charset="0"/>
                          </a:rPr>
                          <m:t>𝐱</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3709132" y="1944366"/>
                  <a:ext cx="144270" cy="215444"/>
                </a:xfrm>
                <a:prstGeom prst="rect">
                  <a:avLst/>
                </a:prstGeom>
                <a:blipFill rotWithShape="0">
                  <a:blip r:embed="rId6"/>
                  <a:stretch>
                    <a:fillRect l="-29167"/>
                  </a:stretch>
                </a:blipFill>
              </p:spPr>
              <p:txBody>
                <a:bodyPr/>
                <a:lstStyle/>
                <a:p>
                  <a:r>
                    <a:rPr lang="en-US">
                      <a:noFill/>
                    </a:rPr>
                    <a:t> </a:t>
                  </a:r>
                </a:p>
              </p:txBody>
            </p:sp>
          </mc:Fallback>
        </mc:AlternateContent>
        <p:grpSp>
          <p:nvGrpSpPr>
            <p:cNvPr id="65" name="Group 64"/>
            <p:cNvGrpSpPr/>
            <p:nvPr/>
          </p:nvGrpSpPr>
          <p:grpSpPr>
            <a:xfrm>
              <a:off x="3891652" y="1919466"/>
              <a:ext cx="1298920" cy="307777"/>
              <a:chOff x="3869238" y="1577232"/>
              <a:chExt cx="1298920" cy="307777"/>
            </a:xfrm>
          </p:grpSpPr>
          <p:cxnSp>
            <p:nvCxnSpPr>
              <p:cNvPr id="67" name="Straight Arrow Connector 66"/>
              <p:cNvCxnSpPr/>
              <p:nvPr/>
            </p:nvCxnSpPr>
            <p:spPr>
              <a:xfrm>
                <a:off x="3869238" y="1719383"/>
                <a:ext cx="1298920"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188357" y="1577232"/>
                <a:ext cx="654346"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causal</a:t>
                </a:r>
                <a:endParaRPr lang="en-US" sz="1200" dirty="0">
                  <a:latin typeface="Frutiger LT Std 45 Light" charset="0"/>
                  <a:ea typeface="Frutiger LT Std 45 Light" charset="0"/>
                  <a:cs typeface="Frutiger LT Std 45 Light" charset="0"/>
                </a:endParaRPr>
              </a:p>
            </p:txBody>
          </p:sp>
        </p:grpSp>
      </p:grpSp>
      <mc:AlternateContent xmlns:mc="http://schemas.openxmlformats.org/markup-compatibility/2006" xmlns:a14="http://schemas.microsoft.com/office/drawing/2010/main">
        <mc:Choice Requires="a14">
          <p:sp>
            <p:nvSpPr>
              <p:cNvPr id="66" name="TextBox 65"/>
              <p:cNvSpPr txBox="1"/>
              <p:nvPr/>
            </p:nvSpPr>
            <p:spPr>
              <a:xfrm>
                <a:off x="5267941" y="1944366"/>
                <a:ext cx="147476"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latin typeface="Cambria Math" charset="0"/>
                          <a:ea typeface="Frutiger LT Std 45 Light" charset="0"/>
                          <a:cs typeface="Frutiger LT Std 45 Light" charset="0"/>
                        </a:rPr>
                        <m:t>𝐲</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267941" y="1944366"/>
                <a:ext cx="147476" cy="215444"/>
              </a:xfrm>
              <a:prstGeom prst="rect">
                <a:avLst/>
              </a:prstGeom>
              <a:blipFill rotWithShape="0">
                <a:blip r:embed="rId7"/>
                <a:stretch>
                  <a:fillRect l="-41667" r="-12500" b="-22857"/>
                </a:stretch>
              </a:blipFill>
            </p:spPr>
            <p:txBody>
              <a:bodyPr/>
              <a:lstStyle/>
              <a:p>
                <a:r>
                  <a:rPr lang="en-US">
                    <a:noFill/>
                  </a:rPr>
                  <a:t> </a:t>
                </a:r>
              </a:p>
            </p:txBody>
          </p:sp>
        </mc:Fallback>
      </mc:AlternateContent>
      <p:grpSp>
        <p:nvGrpSpPr>
          <p:cNvPr id="6" name="Group 5"/>
          <p:cNvGrpSpPr/>
          <p:nvPr/>
        </p:nvGrpSpPr>
        <p:grpSpPr>
          <a:xfrm>
            <a:off x="5486730" y="1907728"/>
            <a:ext cx="1518956" cy="307777"/>
            <a:chOff x="5486730" y="1907728"/>
            <a:chExt cx="1518956" cy="307777"/>
          </a:xfrm>
        </p:grpSpPr>
        <p:cxnSp>
          <p:nvCxnSpPr>
            <p:cNvPr id="74" name="Straight Arrow Connector 73"/>
            <p:cNvCxnSpPr/>
            <p:nvPr/>
          </p:nvCxnSpPr>
          <p:spPr>
            <a:xfrm>
              <a:off x="5486730" y="2061309"/>
              <a:ext cx="1298920"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661578" y="1907728"/>
              <a:ext cx="942887"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anticausal</a:t>
              </a:r>
              <a:endParaRPr lang="en-US" sz="12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76" name="TextBox 75"/>
                <p:cNvSpPr txBox="1"/>
                <p:nvPr/>
              </p:nvSpPr>
              <p:spPr>
                <a:xfrm>
                  <a:off x="6867828" y="1944058"/>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a:latin typeface="Cambria Math" charset="0"/>
                            <a:ea typeface="Frutiger LT Std 45 Light" charset="0"/>
                            <a:cs typeface="Frutiger LT Std 45 Light" charset="0"/>
                          </a:rPr>
                          <m:t>𝐳</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6867828" y="1944058"/>
                  <a:ext cx="137858" cy="215444"/>
                </a:xfrm>
                <a:prstGeom prst="rect">
                  <a:avLst/>
                </a:prstGeom>
                <a:blipFill rotWithShape="0">
                  <a:blip r:embed="rId8"/>
                  <a:stretch>
                    <a:fillRect l="-36364"/>
                  </a:stretch>
                </a:blipFill>
              </p:spPr>
              <p:txBody>
                <a:bodyPr/>
                <a:lstStyle/>
                <a:p>
                  <a:r>
                    <a:rPr lang="en-US">
                      <a:noFill/>
                    </a:rPr>
                    <a:t> </a:t>
                  </a:r>
                </a:p>
              </p:txBody>
            </p:sp>
          </mc:Fallback>
        </mc:AlternateContent>
      </p:grpSp>
      <p:grpSp>
        <p:nvGrpSpPr>
          <p:cNvPr id="19" name="Group 18"/>
          <p:cNvGrpSpPr/>
          <p:nvPr/>
        </p:nvGrpSpPr>
        <p:grpSpPr>
          <a:xfrm>
            <a:off x="138437" y="2996061"/>
            <a:ext cx="5978197" cy="946610"/>
            <a:chOff x="138437" y="2310261"/>
            <a:chExt cx="5978197" cy="946610"/>
          </a:xfrm>
        </p:grpSpPr>
        <mc:AlternateContent xmlns:mc="http://schemas.openxmlformats.org/markup-compatibility/2006" xmlns:a14="http://schemas.microsoft.com/office/drawing/2010/main">
          <mc:Choice Requires="a14">
            <p:sp>
              <p:nvSpPr>
                <p:cNvPr id="79" name="TextBox 78"/>
                <p:cNvSpPr txBox="1"/>
                <p:nvPr/>
              </p:nvSpPr>
              <p:spPr>
                <a:xfrm>
                  <a:off x="3027366" y="2310261"/>
                  <a:ext cx="3089268" cy="463845"/>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𝑦</m:t>
                            </m:r>
                          </m:e>
                          <m:sub>
                            <m:r>
                              <a:rPr lang="en-US" sz="1400" b="0" i="1">
                                <a:latin typeface="Cambria Math" charset="0"/>
                                <a:ea typeface="Frutiger LT Std 45 Light" charset="0"/>
                                <a:cs typeface="Frutiger LT Std 45 Light" charset="0"/>
                              </a:rPr>
                              <m:t>𝑖</m:t>
                            </m:r>
                          </m:sub>
                        </m:sSub>
                        <m:r>
                          <a:rPr lang="en-US" sz="1400" b="0" i="1" smtClean="0">
                            <a:latin typeface="Cambria Math"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f>
                              <m:fPr>
                                <m:ctrlPr>
                                  <a:rPr lang="bg-BG" sz="1400" i="1" smtClean="0">
                                    <a:latin typeface="Cambria Math" charset="0"/>
                                    <a:ea typeface="Frutiger LT Std 45 Light" charset="0"/>
                                    <a:cs typeface="Frutiger LT Std 45 Light" charset="0"/>
                                  </a:rPr>
                                </m:ctrlPr>
                              </m:fPr>
                              <m:num>
                                <m:r>
                                  <a:rPr lang="en-US" sz="1400" b="0" i="1" smtClean="0">
                                    <a:latin typeface="Cambria Math" charset="0"/>
                                    <a:ea typeface="Frutiger LT Std 45 Light" charset="0"/>
                                    <a:cs typeface="Frutiger LT Std 45 Light" charset="0"/>
                                  </a:rPr>
                                  <m:t>1</m:t>
                                </m:r>
                              </m:num>
                              <m:den>
                                <m:r>
                                  <a:rPr lang="en-US" sz="1400" b="0" i="1" smtClean="0">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den>
                            </m:f>
                            <m:r>
                              <a:rPr lang="en-US" sz="1400" b="0" i="1">
                                <a:latin typeface="Cambria Math" charset="0"/>
                                <a:ea typeface="Frutiger LT Std 45 Light" charset="0"/>
                                <a:cs typeface="Frutiger LT Std 45 Light" charset="0"/>
                              </a:rPr>
                              <m:t>𝑥</m:t>
                            </m:r>
                          </m:e>
                          <m:sub>
                            <m:r>
                              <a:rPr lang="en-US" sz="1400" b="0" i="1">
                                <a:latin typeface="Cambria Math" charset="0"/>
                                <a:ea typeface="Frutiger LT Std 45 Light" charset="0"/>
                                <a:cs typeface="Frutiger LT Std 45 Light" charset="0"/>
                              </a:rPr>
                              <m:t>𝑖</m:t>
                            </m:r>
                          </m:sub>
                        </m:sSub>
                        <m:r>
                          <a:rPr lang="en-US" sz="1400" b="0" i="1" smtClean="0">
                            <a:latin typeface="Cambria Math"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𝑑</m:t>
                            </m:r>
                          </m:e>
                          <m:sub>
                            <m:r>
                              <a:rPr lang="en-US" sz="1400" b="0" i="1" smtClean="0">
                                <a:latin typeface="Cambria Math" charset="0"/>
                                <a:ea typeface="Frutiger LT Std 45 Light" charset="0"/>
                                <a:cs typeface="Frutiger LT Std 45 Light" charset="0"/>
                              </a:rPr>
                              <m:t>1</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𝑦</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r>
                          <a:rPr lang="en-US" sz="1400" b="0" i="1" smtClean="0">
                            <a:latin typeface="Cambria Math" charset="0"/>
                            <a:ea typeface="Frutiger LT Std 45 Light" charset="0"/>
                            <a:cs typeface="Frutiger LT Std 45 Light" charset="0"/>
                          </a:rPr>
                          <m:t>−</m:t>
                        </m:r>
                        <m:r>
                          <a:rPr lang="en-US" sz="1400" b="0" i="1">
                            <a:latin typeface="Cambria Math" charset="0"/>
                            <a:ea typeface="Cambria Math" charset="0"/>
                            <a:cs typeface="Cambria Math" charset="0"/>
                          </a:rPr>
                          <m:t>⋯</m:t>
                        </m:r>
                        <m:r>
                          <a:rPr lang="en-US" sz="1400" b="0" i="1" smtClean="0">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𝑑</m:t>
                            </m:r>
                          </m:e>
                          <m:sub>
                            <m:r>
                              <a:rPr lang="en-US" sz="1400" b="0" i="1" smtClean="0">
                                <a:latin typeface="Cambria Math" charset="0"/>
                                <a:ea typeface="Frutiger LT Std 45 Light" charset="0"/>
                                <a:cs typeface="Frutiger LT Std 45 Light" charset="0"/>
                              </a:rPr>
                              <m:t>𝑟</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𝑦</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𝑟</m:t>
                            </m:r>
                          </m:sub>
                        </m:sSub>
                      </m:oMath>
                    </m:oMathPara>
                  </a14:m>
                  <a:endParaRPr lang="en-US" sz="1400" i="1" dirty="0">
                    <a:latin typeface="Frutiger LT Std 45 Light" charset="0"/>
                    <a:ea typeface="Frutiger LT Std 45 Light" charset="0"/>
                    <a:cs typeface="Frutiger LT Std 45 Light" charset="0"/>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3027366" y="2310261"/>
                  <a:ext cx="3089268" cy="463845"/>
                </a:xfrm>
                <a:prstGeom prst="rect">
                  <a:avLst/>
                </a:prstGeom>
                <a:blipFill rotWithShape="0">
                  <a:blip r:embed="rId9"/>
                  <a:stretch>
                    <a:fillRect t="-1299" b="-11688"/>
                  </a:stretch>
                </a:blipFill>
              </p:spPr>
              <p:txBody>
                <a:bodyPr/>
                <a:lstStyle/>
                <a:p>
                  <a:r>
                    <a:rPr lang="en-US">
                      <a:noFill/>
                    </a:rPr>
                    <a:t> </a:t>
                  </a:r>
                </a:p>
              </p:txBody>
            </p:sp>
          </mc:Fallback>
        </mc:AlternateContent>
        <p:grpSp>
          <p:nvGrpSpPr>
            <p:cNvPr id="85" name="Group 84"/>
            <p:cNvGrpSpPr/>
            <p:nvPr/>
          </p:nvGrpSpPr>
          <p:grpSpPr>
            <a:xfrm>
              <a:off x="138437" y="2584902"/>
              <a:ext cx="3410293" cy="476299"/>
              <a:chOff x="-2285561" y="3843558"/>
              <a:chExt cx="3410293" cy="476299"/>
            </a:xfrm>
          </p:grpSpPr>
          <mc:AlternateContent xmlns:mc="http://schemas.openxmlformats.org/markup-compatibility/2006" xmlns:a14="http://schemas.microsoft.com/office/drawing/2010/main">
            <mc:Choice Requires="a14">
              <p:sp>
                <p:nvSpPr>
                  <p:cNvPr id="86" name="TextBox 85"/>
                  <p:cNvSpPr txBox="1"/>
                  <p:nvPr/>
                </p:nvSpPr>
                <p:spPr>
                  <a:xfrm>
                    <a:off x="-2285561" y="4012080"/>
                    <a:ext cx="3410293"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causal part is forward-substitution</a:t>
                    </a:r>
                    <a14:m>
                      <m:oMath xmlns:m="http://schemas.openxmlformats.org/officeDocument/2006/math">
                        <m:r>
                          <a:rPr lang="en-US" sz="1400" b="0" i="0" smtClean="0">
                            <a:latin typeface="Cambria Math" charset="0"/>
                            <a:ea typeface="Frutiger LT Std 45 Light" charset="0"/>
                            <a:cs typeface="Frutiger LT Std 45 Light" charset="0"/>
                          </a:rPr>
                          <m:t> </m:t>
                        </m:r>
                        <m:r>
                          <a:rPr lang="en-US" sz="1400">
                            <a:latin typeface="Cambria Math" charset="0"/>
                            <a:ea typeface="Frutiger LT Std 45 Light" charset="0"/>
                            <a:cs typeface="Frutiger LT Std 45 Light" charset="0"/>
                          </a:rPr>
                          <m:t> </m:t>
                        </m:r>
                        <m:r>
                          <a:rPr lang="en-US" sz="1400" b="1" i="0" smtClean="0">
                            <a:latin typeface="Cambria Math" charset="0"/>
                            <a:ea typeface="Frutiger LT Std 45 Light" charset="0"/>
                            <a:cs typeface="Frutiger LT Std 45 Light" charset="0"/>
                          </a:rPr>
                          <m:t>𝐃𝐲</m:t>
                        </m:r>
                        <m:r>
                          <a:rPr lang="en-US" sz="1400" b="1" i="0" smtClean="0">
                            <a:latin typeface="Cambria Math" charset="0"/>
                            <a:ea typeface="Frutiger LT Std 45 Light" charset="0"/>
                            <a:cs typeface="Frutiger LT Std 45 Light" charset="0"/>
                          </a:rPr>
                          <m:t>=</m:t>
                        </m:r>
                        <m:r>
                          <a:rPr lang="en-US" sz="1400" b="1" i="0" smtClean="0">
                            <a:latin typeface="Cambria Math" charset="0"/>
                            <a:ea typeface="Frutiger LT Std 45 Light" charset="0"/>
                            <a:cs typeface="Frutiger LT Std 45 Light" charset="0"/>
                          </a:rPr>
                          <m:t>𝐱</m:t>
                        </m:r>
                      </m:oMath>
                    </a14:m>
                    <a:endParaRPr lang="en-US" sz="1400" dirty="0">
                      <a:latin typeface="Frutiger LT Std 45 Light" charset="0"/>
                      <a:ea typeface="Frutiger LT Std 45 Light" charset="0"/>
                      <a:cs typeface="Frutiger LT Std 45 Light"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2285561" y="4012080"/>
                    <a:ext cx="3410293" cy="307777"/>
                  </a:xfrm>
                  <a:prstGeom prst="rect">
                    <a:avLst/>
                  </a:prstGeom>
                  <a:blipFill rotWithShape="0">
                    <a:blip r:embed="rId10"/>
                    <a:stretch>
                      <a:fillRect l="-537" t="-84314" b="-105882"/>
                    </a:stretch>
                  </a:blipFill>
                </p:spPr>
                <p:txBody>
                  <a:bodyPr/>
                  <a:lstStyle/>
                  <a:p>
                    <a:r>
                      <a:rPr lang="en-US">
                        <a:noFill/>
                      </a:rPr>
                      <a:t> </a:t>
                    </a:r>
                  </a:p>
                </p:txBody>
              </p:sp>
            </mc:Fallback>
          </mc:AlternateContent>
          <p:sp>
            <p:nvSpPr>
              <p:cNvPr id="87" name="Freeform 86"/>
              <p:cNvSpPr/>
              <p:nvPr/>
            </p:nvSpPr>
            <p:spPr>
              <a:xfrm>
                <a:off x="395889" y="3843558"/>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none" w="sm" len="sm"/>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2" name="TextBox 31"/>
                <p:cNvSpPr txBox="1"/>
                <p:nvPr/>
              </p:nvSpPr>
              <p:spPr>
                <a:xfrm>
                  <a:off x="1506983" y="3041427"/>
                  <a:ext cx="670135" cy="215444"/>
                </a:xfrm>
                <a:prstGeom prst="rect">
                  <a:avLst/>
                </a:prstGeom>
                <a:solidFill>
                  <a:schemeClr val="bg1"/>
                </a:solid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charset="0"/>
                            <a:ea typeface="Frutiger LT Std 45 Light" charset="0"/>
                            <a:cs typeface="Frutiger LT Std 45 Light" charset="0"/>
                          </a:rPr>
                          <m:t>𝑂</m:t>
                        </m:r>
                        <m:r>
                          <a:rPr lang="en-US" sz="1400" b="0" i="1" smtClean="0">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𝑟</m:t>
                        </m:r>
                        <m:r>
                          <a:rPr lang="en-US" sz="1400" b="0" i="1" smtClean="0">
                            <a:latin typeface="Cambria Math" charset="0"/>
                            <a:ea typeface="Frutiger LT Std 45 Light" charset="0"/>
                            <a:cs typeface="Frutiger LT Std 45 Light" charset="0"/>
                          </a:rPr>
                          <m:t> </m:t>
                        </m:r>
                        <m:r>
                          <a:rPr lang="en-US" sz="1400" b="0" i="1" smtClean="0">
                            <a:latin typeface="Cambria Math" charset="0"/>
                            <a:ea typeface="Frutiger LT Std 45 Light" charset="0"/>
                            <a:cs typeface="Frutiger LT Std 45 Light" charset="0"/>
                          </a:rPr>
                          <m:t>𝑛</m:t>
                        </m:r>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506983" y="3041427"/>
                  <a:ext cx="670135" cy="215444"/>
                </a:xfrm>
                <a:prstGeom prst="rect">
                  <a:avLst/>
                </a:prstGeom>
                <a:blipFill rotWithShape="0">
                  <a:blip r:embed="rId11"/>
                  <a:stretch>
                    <a:fillRect t="-138889" b="-172222"/>
                  </a:stretch>
                </a:blipFill>
              </p:spPr>
              <p:txBody>
                <a:bodyPr/>
                <a:lstStyle/>
                <a:p>
                  <a:r>
                    <a:rPr lang="en-US">
                      <a:noFill/>
                    </a:rPr>
                    <a:t> </a:t>
                  </a:r>
                </a:p>
              </p:txBody>
            </p:sp>
          </mc:Fallback>
        </mc:AlternateContent>
      </p:grpSp>
      <p:grpSp>
        <p:nvGrpSpPr>
          <p:cNvPr id="20" name="Group 19"/>
          <p:cNvGrpSpPr/>
          <p:nvPr/>
        </p:nvGrpSpPr>
        <p:grpSpPr>
          <a:xfrm>
            <a:off x="3135646" y="3540054"/>
            <a:ext cx="5638926" cy="708389"/>
            <a:chOff x="3135646" y="2659944"/>
            <a:chExt cx="5638926" cy="708389"/>
          </a:xfrm>
        </p:grpSpPr>
        <mc:AlternateContent xmlns:mc="http://schemas.openxmlformats.org/markup-compatibility/2006" xmlns:a14="http://schemas.microsoft.com/office/drawing/2010/main">
          <mc:Choice Requires="a14">
            <p:sp>
              <p:nvSpPr>
                <p:cNvPr id="81" name="TextBox 80"/>
                <p:cNvSpPr txBox="1"/>
                <p:nvPr/>
              </p:nvSpPr>
              <p:spPr>
                <a:xfrm>
                  <a:off x="3135646" y="2904488"/>
                  <a:ext cx="2808425" cy="463845"/>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sub>
                        </m:sSub>
                        <m:r>
                          <a:rPr lang="en-US" sz="1400" b="0" i="1" smtClean="0">
                            <a:latin typeface="Cambria Math"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f>
                              <m:fPr>
                                <m:ctrlPr>
                                  <a:rPr lang="bg-BG" sz="1400" i="1">
                                    <a:latin typeface="Cambria Math" charset="0"/>
                                    <a:ea typeface="Frutiger LT Std 45 Light" charset="0"/>
                                    <a:cs typeface="Frutiger LT Std 45 Light" charset="0"/>
                                  </a:rPr>
                                </m:ctrlPr>
                              </m:fPr>
                              <m:num>
                                <m:r>
                                  <a:rPr lang="en-US" sz="1400" b="0" i="1">
                                    <a:latin typeface="Cambria Math" charset="0"/>
                                    <a:ea typeface="Frutiger LT Std 45 Light" charset="0"/>
                                    <a:cs typeface="Frutiger LT Std 45 Light" charset="0"/>
                                  </a:rPr>
                                  <m:t>1</m:t>
                                </m:r>
                              </m:num>
                              <m:den>
                                <m:r>
                                  <a:rPr lang="en-US" sz="1400" b="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𝑎</m:t>
                                    </m:r>
                                  </m:e>
                                  <m:sub>
                                    <m:r>
                                      <a:rPr lang="en-US" sz="1400" b="0" i="1">
                                        <a:latin typeface="Cambria Math" charset="0"/>
                                        <a:ea typeface="Frutiger LT Std 45 Light" charset="0"/>
                                        <a:cs typeface="Frutiger LT Std 45 Light" charset="0"/>
                                      </a:rPr>
                                      <m:t>0</m:t>
                                    </m:r>
                                  </m:sub>
                                </m:sSub>
                              </m:den>
                            </m:f>
                            <m:r>
                              <a:rPr lang="en-US" sz="1400" b="0" i="1" smtClean="0">
                                <a:latin typeface="Cambria Math" charset="0"/>
                                <a:ea typeface="Frutiger LT Std 45 Light" charset="0"/>
                                <a:cs typeface="Frutiger LT Std 45 Light" charset="0"/>
                              </a:rPr>
                              <m:t>𝑦</m:t>
                            </m:r>
                          </m:e>
                          <m:sub>
                            <m:r>
                              <a:rPr lang="en-US" sz="1400" b="0" i="1">
                                <a:latin typeface="Cambria Math" charset="0"/>
                                <a:ea typeface="Frutiger LT Std 45 Light" charset="0"/>
                                <a:cs typeface="Frutiger LT Std 45 Light" charset="0"/>
                              </a:rPr>
                              <m:t>𝑖</m:t>
                            </m:r>
                          </m:sub>
                        </m:sSub>
                        <m:r>
                          <a:rPr lang="en-US" sz="1400" b="0" i="1" smtClean="0">
                            <a:latin typeface="Cambria Math" charset="0"/>
                            <a:ea typeface="Frutiger LT Std 45 Light" charset="0"/>
                            <a:cs typeface="Frutiger LT Std 45 Light"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𝑒</m:t>
                            </m:r>
                          </m:e>
                          <m:sub>
                            <m:r>
                              <a:rPr lang="en-US" sz="1400" b="0" i="1" smtClean="0">
                                <a:latin typeface="Cambria Math" charset="0"/>
                                <a:ea typeface="Frutiger LT Std 45 Light" charset="0"/>
                                <a:cs typeface="Frutiger LT Std 45 Light" charset="0"/>
                              </a:rPr>
                              <m:t>1</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+1</m:t>
                            </m:r>
                          </m:sub>
                        </m:sSub>
                        <m:r>
                          <a:rPr lang="en-US" sz="1400" b="0" i="1" smtClean="0">
                            <a:latin typeface="Cambria Math" charset="0"/>
                            <a:ea typeface="Frutiger LT Std 45 Light" charset="0"/>
                            <a:cs typeface="Frutiger LT Std 45 Light" charset="0"/>
                          </a:rPr>
                          <m:t>−</m:t>
                        </m:r>
                        <m:r>
                          <a:rPr lang="en-US" sz="1400" b="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𝑒</m:t>
                            </m:r>
                          </m:e>
                          <m:sub>
                            <m:r>
                              <a:rPr lang="en-US" sz="1400" b="0" i="1" smtClean="0">
                                <a:latin typeface="Cambria Math" charset="0"/>
                                <a:ea typeface="Frutiger LT Std 45 Light" charset="0"/>
                                <a:cs typeface="Frutiger LT Std 45 Light" charset="0"/>
                              </a:rPr>
                              <m:t>𝑟</m:t>
                            </m:r>
                          </m:sub>
                        </m:sSub>
                        <m:sSub>
                          <m:sSubPr>
                            <m:ctrlPr>
                              <a:rPr lang="en-US" sz="1400" i="1">
                                <a:latin typeface="Cambria Math" charset="0"/>
                                <a:ea typeface="Frutiger LT Std 45 Light" charset="0"/>
                                <a:cs typeface="Frutiger LT Std 45 Light" charset="0"/>
                              </a:rPr>
                            </m:ctrlPr>
                          </m:sSubPr>
                          <m:e>
                            <m:r>
                              <a:rPr lang="en-US" sz="1400" b="0" i="1">
                                <a:latin typeface="Cambria Math" charset="0"/>
                                <a:ea typeface="Frutiger LT Std 45 Light" charset="0"/>
                                <a:cs typeface="Frutiger LT Std 45 Light" charset="0"/>
                              </a:rPr>
                              <m:t>𝑧</m:t>
                            </m:r>
                          </m:e>
                          <m:sub>
                            <m:r>
                              <a:rPr lang="en-US" sz="1400" b="0" i="1">
                                <a:latin typeface="Cambria Math" charset="0"/>
                                <a:ea typeface="Frutiger LT Std 45 Light" charset="0"/>
                                <a:cs typeface="Frutiger LT Std 45 Light" charset="0"/>
                              </a:rPr>
                              <m:t>𝑖</m:t>
                            </m:r>
                            <m:r>
                              <a:rPr lang="en-US" sz="1400" b="0" i="1">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𝑟</m:t>
                            </m:r>
                          </m:sub>
                        </m:sSub>
                      </m:oMath>
                    </m:oMathPara>
                  </a14:m>
                  <a:endParaRPr lang="en-US" sz="1400" i="1" dirty="0">
                    <a:latin typeface="Frutiger LT Std 45 Light" charset="0"/>
                    <a:ea typeface="Frutiger LT Std 45 Light" charset="0"/>
                    <a:cs typeface="Frutiger LT Std 45 Light" charset="0"/>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135646" y="2904488"/>
                  <a:ext cx="2808425" cy="463845"/>
                </a:xfrm>
                <a:prstGeom prst="rect">
                  <a:avLst/>
                </a:prstGeom>
                <a:blipFill rotWithShape="0">
                  <a:blip r:embed="rId12"/>
                  <a:stretch>
                    <a:fillRect t="-2632" b="-11842"/>
                  </a:stretch>
                </a:blipFill>
              </p:spPr>
              <p:txBody>
                <a:bodyPr/>
                <a:lstStyle/>
                <a:p>
                  <a:r>
                    <a:rPr lang="en-US">
                      <a:noFill/>
                    </a:rPr>
                    <a:t> </a:t>
                  </a:r>
                </a:p>
              </p:txBody>
            </p:sp>
          </mc:Fallback>
        </mc:AlternateContent>
        <p:grpSp>
          <p:nvGrpSpPr>
            <p:cNvPr id="82" name="Group 81"/>
            <p:cNvGrpSpPr/>
            <p:nvPr/>
          </p:nvGrpSpPr>
          <p:grpSpPr>
            <a:xfrm>
              <a:off x="5482673" y="2659944"/>
              <a:ext cx="3291899" cy="307777"/>
              <a:chOff x="6843348" y="4021224"/>
              <a:chExt cx="3291899" cy="307777"/>
            </a:xfrm>
          </p:grpSpPr>
          <mc:AlternateContent xmlns:mc="http://schemas.openxmlformats.org/markup-compatibility/2006" xmlns:a14="http://schemas.microsoft.com/office/drawing/2010/main">
            <mc:Choice Requires="a14">
              <p:sp>
                <p:nvSpPr>
                  <p:cNvPr id="83" name="TextBox 82"/>
                  <p:cNvSpPr txBox="1"/>
                  <p:nvPr/>
                </p:nvSpPr>
                <p:spPr>
                  <a:xfrm>
                    <a:off x="7092042" y="4021224"/>
                    <a:ext cx="3043205" cy="307777"/>
                  </a:xfrm>
                  <a:prstGeom prst="rect">
                    <a:avLst/>
                  </a:prstGeom>
                  <a:solidFill>
                    <a:schemeClr val="bg1"/>
                  </a:solidFill>
                </p:spPr>
                <p:txBody>
                  <a:bodyPr wrap="none" rtlCol="0">
                    <a:spAutoFit/>
                  </a:bodyPr>
                  <a:lstStyle/>
                  <a:p>
                    <a:pPr algn="r"/>
                    <a:r>
                      <a:rPr lang="en-US" sz="1400" dirty="0" smtClean="0">
                        <a:latin typeface="Frutiger LT Std 45 Light" charset="0"/>
                        <a:ea typeface="Frutiger LT Std 45 Light" charset="0"/>
                        <a:cs typeface="Frutiger LT Std 45 Light" charset="0"/>
                      </a:rPr>
                      <a:t>anticausal is back-substitution </a:t>
                    </a:r>
                    <a14:m>
                      <m:oMath xmlns:m="http://schemas.openxmlformats.org/officeDocument/2006/math">
                        <m:r>
                          <a:rPr lang="en-US" sz="1400" b="1" i="0" smtClean="0">
                            <a:latin typeface="Cambria Math" charset="0"/>
                            <a:ea typeface="Frutiger LT Std 45 Light" charset="0"/>
                            <a:cs typeface="Frutiger LT Std 45 Light" charset="0"/>
                          </a:rPr>
                          <m:t>𝐄</m:t>
                        </m:r>
                        <m:r>
                          <a:rPr lang="en-US" sz="1400" b="1">
                            <a:latin typeface="Cambria Math" charset="0"/>
                            <a:ea typeface="Frutiger LT Std 45 Light" charset="0"/>
                            <a:cs typeface="Frutiger LT Std 45 Light" charset="0"/>
                          </a:rPr>
                          <m:t>𝐳</m:t>
                        </m:r>
                        <m:r>
                          <a:rPr lang="en-US" sz="1400" i="1">
                            <a:latin typeface="Cambria Math" charset="0"/>
                            <a:ea typeface="Frutiger LT Std 45 Light" charset="0"/>
                            <a:cs typeface="Frutiger LT Std 45 Light" charset="0"/>
                          </a:rPr>
                          <m:t>=</m:t>
                        </m:r>
                        <m:r>
                          <a:rPr lang="en-US" sz="1400" b="1" i="0" smtClean="0">
                            <a:latin typeface="Cambria Math" charset="0"/>
                            <a:ea typeface="Frutiger LT Std 45 Light" charset="0"/>
                            <a:cs typeface="Frutiger LT Std 45 Light" charset="0"/>
                          </a:rPr>
                          <m:t>𝐲</m:t>
                        </m:r>
                      </m:oMath>
                    </a14:m>
                    <a:endParaRPr lang="en-US" sz="1400" b="1" dirty="0">
                      <a:latin typeface="Frutiger LT Std 45 Light" charset="0"/>
                      <a:ea typeface="Frutiger LT Std 45 Light" charset="0"/>
                      <a:cs typeface="Frutiger LT Std 45 Light" charset="0"/>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7092042" y="4021224"/>
                    <a:ext cx="3043205" cy="307777"/>
                  </a:xfrm>
                  <a:prstGeom prst="rect">
                    <a:avLst/>
                  </a:prstGeom>
                  <a:blipFill rotWithShape="0">
                    <a:blip r:embed="rId13"/>
                    <a:stretch>
                      <a:fillRect t="-4000" b="-20000"/>
                    </a:stretch>
                  </a:blipFill>
                </p:spPr>
                <p:txBody>
                  <a:bodyPr/>
                  <a:lstStyle/>
                  <a:p>
                    <a:r>
                      <a:rPr lang="en-US">
                        <a:noFill/>
                      </a:rPr>
                      <a:t> </a:t>
                    </a:r>
                  </a:p>
                </p:txBody>
              </p:sp>
            </mc:Fallback>
          </mc:AlternateContent>
          <p:sp>
            <p:nvSpPr>
              <p:cNvPr id="84" name="Freeform 83"/>
              <p:cNvSpPr/>
              <p:nvPr/>
            </p:nvSpPr>
            <p:spPr>
              <a:xfrm>
                <a:off x="6843348" y="4160215"/>
                <a:ext cx="278830"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3" name="TextBox 32"/>
                <p:cNvSpPr txBox="1"/>
                <p:nvPr/>
              </p:nvSpPr>
              <p:spPr>
                <a:xfrm>
                  <a:off x="6855219" y="2944079"/>
                  <a:ext cx="670135" cy="215444"/>
                </a:xfrm>
                <a:prstGeom prst="rect">
                  <a:avLst/>
                </a:prstGeom>
                <a:solidFill>
                  <a:schemeClr val="bg1"/>
                </a:solid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charset="0"/>
                            <a:ea typeface="Frutiger LT Std 45 Light" charset="0"/>
                            <a:cs typeface="Frutiger LT Std 45 Light" charset="0"/>
                          </a:rPr>
                          <m:t>𝑂</m:t>
                        </m:r>
                        <m:r>
                          <a:rPr lang="en-US" sz="1400" b="0" i="1" smtClean="0">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𝑟</m:t>
                        </m:r>
                        <m:r>
                          <a:rPr lang="en-US" sz="1400" b="0" i="1" smtClean="0">
                            <a:latin typeface="Cambria Math" charset="0"/>
                            <a:ea typeface="Frutiger LT Std 45 Light" charset="0"/>
                            <a:cs typeface="Frutiger LT Std 45 Light" charset="0"/>
                          </a:rPr>
                          <m:t> </m:t>
                        </m:r>
                        <m:r>
                          <a:rPr lang="en-US" sz="1400" b="0" i="1" smtClean="0">
                            <a:latin typeface="Cambria Math" charset="0"/>
                            <a:ea typeface="Frutiger LT Std 45 Light" charset="0"/>
                            <a:cs typeface="Frutiger LT Std 45 Light" charset="0"/>
                          </a:rPr>
                          <m:t>𝑛</m:t>
                        </m:r>
                        <m:r>
                          <a:rPr lang="en-US" sz="1400" b="0" i="1" smtClean="0">
                            <a:latin typeface="Cambria Math" charset="0"/>
                            <a:ea typeface="Frutiger LT Std 45 Light" charset="0"/>
                            <a:cs typeface="Frutiger LT Std 45 Light" charset="0"/>
                          </a:rPr>
                          <m:t>)</m:t>
                        </m:r>
                      </m:oMath>
                    </m:oMathPara>
                  </a14:m>
                  <a:endParaRPr lang="en-US" sz="1400" dirty="0">
                    <a:latin typeface="Frutiger LT Std 45 Light" charset="0"/>
                    <a:ea typeface="Frutiger LT Std 45 Light" charset="0"/>
                    <a:cs typeface="Frutiger LT Std 45 Light"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6855219" y="2944079"/>
                  <a:ext cx="670135" cy="215444"/>
                </a:xfrm>
                <a:prstGeom prst="rect">
                  <a:avLst/>
                </a:prstGeom>
                <a:blipFill rotWithShape="0">
                  <a:blip r:embed="rId14"/>
                  <a:stretch>
                    <a:fillRect l="-917" t="-138889" b="-169444"/>
                  </a:stretch>
                </a:blipFill>
              </p:spPr>
              <p:txBody>
                <a:bodyPr/>
                <a:lstStyle/>
                <a:p>
                  <a:r>
                    <a:rPr lang="en-US">
                      <a:noFill/>
                    </a:rPr>
                    <a:t> </a:t>
                  </a:r>
                </a:p>
              </p:txBody>
            </p:sp>
          </mc:Fallback>
        </mc:AlternateContent>
      </p:grpSp>
      <p:grpSp>
        <p:nvGrpSpPr>
          <p:cNvPr id="50" name="Group 49"/>
          <p:cNvGrpSpPr/>
          <p:nvPr/>
        </p:nvGrpSpPr>
        <p:grpSpPr>
          <a:xfrm>
            <a:off x="3709132" y="1919466"/>
            <a:ext cx="1481440" cy="307777"/>
            <a:chOff x="3709132" y="1919466"/>
            <a:chExt cx="1481440" cy="307777"/>
          </a:xfrm>
        </p:grpSpPr>
        <mc:AlternateContent xmlns:mc="http://schemas.openxmlformats.org/markup-compatibility/2006" xmlns:a14="http://schemas.microsoft.com/office/drawing/2010/main">
          <mc:Choice Requires="a14">
            <p:sp>
              <p:nvSpPr>
                <p:cNvPr id="51" name="TextBox 50"/>
                <p:cNvSpPr txBox="1"/>
                <p:nvPr/>
              </p:nvSpPr>
              <p:spPr>
                <a:xfrm>
                  <a:off x="3709132" y="1944366"/>
                  <a:ext cx="144270"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solidFill>
                              <a:schemeClr val="bg2">
                                <a:lumMod val="90000"/>
                              </a:schemeClr>
                            </a:solidFill>
                            <a:latin typeface="Cambria Math" charset="0"/>
                            <a:ea typeface="Frutiger LT Std 45 Light" charset="0"/>
                            <a:cs typeface="Frutiger LT Std 45 Light" charset="0"/>
                          </a:rPr>
                          <m:t>𝐱</m:t>
                        </m:r>
                      </m:oMath>
                    </m:oMathPara>
                  </a14:m>
                  <a:endParaRPr lang="en-US" sz="1400" b="1" dirty="0">
                    <a:solidFill>
                      <a:schemeClr val="bg2">
                        <a:lumMod val="90000"/>
                      </a:schemeClr>
                    </a:solidFill>
                    <a:latin typeface="Frutiger LT Std 45 Light" charset="0"/>
                    <a:ea typeface="Frutiger LT Std 45 Light" charset="0"/>
                    <a:cs typeface="Frutiger LT Std 45 Light"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709132" y="1944366"/>
                  <a:ext cx="144270" cy="215444"/>
                </a:xfrm>
                <a:prstGeom prst="rect">
                  <a:avLst/>
                </a:prstGeom>
                <a:blipFill rotWithShape="0">
                  <a:blip r:embed="rId15"/>
                  <a:stretch>
                    <a:fillRect l="-29167"/>
                  </a:stretch>
                </a:blipFill>
              </p:spPr>
              <p:txBody>
                <a:bodyPr/>
                <a:lstStyle/>
                <a:p>
                  <a:r>
                    <a:rPr lang="en-US">
                      <a:noFill/>
                    </a:rPr>
                    <a:t> </a:t>
                  </a:r>
                </a:p>
              </p:txBody>
            </p:sp>
          </mc:Fallback>
        </mc:AlternateContent>
        <p:grpSp>
          <p:nvGrpSpPr>
            <p:cNvPr id="52" name="Group 51"/>
            <p:cNvGrpSpPr/>
            <p:nvPr/>
          </p:nvGrpSpPr>
          <p:grpSpPr>
            <a:xfrm>
              <a:off x="3891652" y="1919466"/>
              <a:ext cx="1298920" cy="307777"/>
              <a:chOff x="3869238" y="1577232"/>
              <a:chExt cx="1298920" cy="307777"/>
            </a:xfrm>
          </p:grpSpPr>
          <p:cxnSp>
            <p:nvCxnSpPr>
              <p:cNvPr id="53" name="Straight Arrow Connector 52"/>
              <p:cNvCxnSpPr/>
              <p:nvPr/>
            </p:nvCxnSpPr>
            <p:spPr>
              <a:xfrm>
                <a:off x="3869238" y="1719383"/>
                <a:ext cx="1298920" cy="0"/>
              </a:xfrm>
              <a:prstGeom prst="straightConnector1">
                <a:avLst/>
              </a:prstGeom>
              <a:ln w="19050">
                <a:solidFill>
                  <a:schemeClr val="bg2">
                    <a:lumMod val="90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188357" y="1577232"/>
                <a:ext cx="654346" cy="307777"/>
              </a:xfrm>
              <a:prstGeom prst="rect">
                <a:avLst/>
              </a:prstGeom>
              <a:solidFill>
                <a:schemeClr val="bg1"/>
              </a:solidFill>
              <a:ln>
                <a:noFill/>
              </a:ln>
            </p:spPr>
            <p:txBody>
              <a:bodyPr wrap="none" rtlCol="0" anchor="ctr">
                <a:spAutoFit/>
              </a:bodyPr>
              <a:lstStyle/>
              <a:p>
                <a:pPr algn="ctr"/>
                <a:r>
                  <a:rPr lang="en-US" sz="1400" dirty="0" smtClean="0">
                    <a:solidFill>
                      <a:schemeClr val="bg2">
                        <a:lumMod val="90000"/>
                      </a:schemeClr>
                    </a:solidFill>
                    <a:latin typeface="Frutiger LT Std 45 Light" charset="0"/>
                    <a:ea typeface="Frutiger LT Std 45 Light" charset="0"/>
                    <a:cs typeface="Frutiger LT Std 45 Light" charset="0"/>
                  </a:rPr>
                  <a:t>causal</a:t>
                </a:r>
                <a:endParaRPr lang="en-US" sz="1200" dirty="0">
                  <a:solidFill>
                    <a:schemeClr val="bg2">
                      <a:lumMod val="90000"/>
                    </a:schemeClr>
                  </a:solidFill>
                  <a:latin typeface="Frutiger LT Std 45 Light" charset="0"/>
                  <a:ea typeface="Frutiger LT Std 45 Light" charset="0"/>
                  <a:cs typeface="Frutiger LT Std 45 Light" charset="0"/>
                </a:endParaRPr>
              </a:p>
            </p:txBody>
          </p:sp>
        </p:grpSp>
      </p:grpSp>
      <mc:AlternateContent xmlns:mc="http://schemas.openxmlformats.org/markup-compatibility/2006" xmlns:a14="http://schemas.microsoft.com/office/drawing/2010/main">
        <mc:Choice Requires="a14">
          <p:sp>
            <p:nvSpPr>
              <p:cNvPr id="57" name="TextBox 56"/>
              <p:cNvSpPr txBox="1"/>
              <p:nvPr/>
            </p:nvSpPr>
            <p:spPr>
              <a:xfrm>
                <a:off x="216967" y="4639316"/>
                <a:ext cx="3732497" cy="1521057"/>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latin typeface="Cambria Math" charset="0"/>
                          <a:ea typeface="Frutiger LT Std 45 Light" charset="0"/>
                          <a:cs typeface="Frutiger LT Std 45 Light" charset="0"/>
                        </a:rPr>
                        <m:t>𝐃𝐲</m:t>
                      </m:r>
                      <m:r>
                        <a:rPr lang="en-US" sz="1400" b="0" i="1" smtClean="0">
                          <a:latin typeface="Cambria Math" charset="0"/>
                          <a:ea typeface="Frutiger LT Std 45 Light" charset="0"/>
                          <a:cs typeface="Frutiger LT Std 45 Light" charset="0"/>
                        </a:rPr>
                        <m:t>=</m:t>
                      </m:r>
                      <m:r>
                        <a:rPr lang="en-US" sz="1400" i="1">
                          <a:latin typeface="Cambria Math" charset="0"/>
                          <a:ea typeface="Cambria Math" charset="0"/>
                          <a:cs typeface="Cambria Math" charset="0"/>
                        </a:rPr>
                        <m:t>√</m:t>
                      </m:r>
                      <m:sSub>
                        <m:sSubPr>
                          <m:ctrlPr>
                            <a:rPr lang="en-US" sz="1400" i="1">
                              <a:latin typeface="Cambria Math" charset="0"/>
                              <a:ea typeface="Frutiger LT Std 45 Light" charset="0"/>
                              <a:cs typeface="Frutiger LT Std 45 Light" charset="0"/>
                            </a:rPr>
                          </m:ctrlPr>
                        </m:sSubPr>
                        <m:e>
                          <m:r>
                            <a:rPr lang="en-US" sz="1400" i="1">
                              <a:latin typeface="Cambria Math" charset="0"/>
                              <a:ea typeface="Frutiger LT Std 45 Light" charset="0"/>
                              <a:cs typeface="Frutiger LT Std 45 Light" charset="0"/>
                            </a:rPr>
                            <m:t>𝑎</m:t>
                          </m:r>
                        </m:e>
                        <m:sub>
                          <m:r>
                            <a:rPr lang="en-US" sz="1400" i="1">
                              <a:latin typeface="Cambria Math" charset="0"/>
                              <a:ea typeface="Frutiger LT Std 45 Light" charset="0"/>
                              <a:cs typeface="Frutiger LT Std 45 Light" charset="0"/>
                            </a:rPr>
                            <m:t>0</m:t>
                          </m:r>
                        </m:sub>
                      </m:sSub>
                      <m:d>
                        <m:dPr>
                          <m:begChr m:val="["/>
                          <m:endChr m:val="]"/>
                          <m:ctrlPr>
                            <a:rPr lang="uk-UA" sz="1400" i="1">
                              <a:latin typeface="Cambria Math" charset="0"/>
                              <a:ea typeface="Frutiger LT Std 45 Light" charset="0"/>
                              <a:cs typeface="Frutiger LT Std 45 Light" charset="0"/>
                            </a:rPr>
                          </m:ctrlPr>
                        </m:dPr>
                        <m:e>
                          <m:m>
                            <m:mPr>
                              <m:mcs>
                                <m:mc>
                                  <m:mcPr>
                                    <m:count m:val="7"/>
                                    <m:mcJc m:val="center"/>
                                  </m:mcPr>
                                </m:mc>
                              </m:mcs>
                              <m:ctrlPr>
                                <a:rPr lang="uk-UA" sz="1400" i="1">
                                  <a:latin typeface="Cambria Math" charset="0"/>
                                  <a:ea typeface="Frutiger LT Std 45 Light" charset="0"/>
                                  <a:cs typeface="Frutiger LT Std 45 Light" charset="0"/>
                                </a:rPr>
                              </m:ctrlPr>
                            </m:mPr>
                            <m:mr>
                              <m:e>
                                <m:r>
                                  <m:rPr>
                                    <m:brk m:alnAt="7"/>
                                  </m:rPr>
                                  <a:rPr lang="uk-UA" sz="1400" b="0" i="1">
                                    <a:latin typeface="Cambria Math" charset="0"/>
                                    <a:ea typeface="Cambria Math" charset="0"/>
                                    <a:cs typeface="Cambria Math" charset="0"/>
                                  </a:rPr>
                                  <m:t>⋱</m:t>
                                </m:r>
                              </m:e>
                              <m:e/>
                              <m:e/>
                              <m:e/>
                              <m:e/>
                              <m:e/>
                              <m:e/>
                            </m:mr>
                            <m:mr>
                              <m:e>
                                <m:r>
                                  <a:rPr lang="uk-UA" sz="1400" b="0" i="1">
                                    <a:latin typeface="Cambria Math" charset="0"/>
                                    <a:ea typeface="Cambria Math" charset="0"/>
                                    <a:cs typeface="Cambria Math" charset="0"/>
                                  </a:rPr>
                                  <m:t>⋱</m:t>
                                </m:r>
                              </m:e>
                              <m:e>
                                <m:r>
                                  <a:rPr lang="en-US" sz="1400" b="0" i="1" smtClean="0">
                                    <a:latin typeface="Cambria Math" charset="0"/>
                                    <a:ea typeface="Frutiger LT Std 45 Light" charset="0"/>
                                    <a:cs typeface="Frutiger LT Std 45 Light" charset="0"/>
                                  </a:rPr>
                                  <m:t>1</m:t>
                                </m:r>
                              </m:e>
                              <m:e/>
                              <m:e/>
                              <m:e/>
                              <m:e/>
                              <m:e/>
                            </m:mr>
                            <m:mr>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𝑑</m:t>
                                    </m:r>
                                  </m:e>
                                  <m:sub>
                                    <m:r>
                                      <a:rPr lang="en-US" sz="1400" b="0" i="1">
                                        <a:latin typeface="Cambria Math" charset="0"/>
                                        <a:ea typeface="Frutiger LT Std 45 Light" charset="0"/>
                                        <a:cs typeface="Frutiger LT Std 45 Light" charset="0"/>
                                      </a:rPr>
                                      <m:t>1</m:t>
                                    </m:r>
                                  </m:sub>
                                </m:sSub>
                              </m:e>
                              <m:e>
                                <m:r>
                                  <a:rPr lang="en-US" sz="1400" b="0" i="1" smtClean="0">
                                    <a:latin typeface="Cambria Math" charset="0"/>
                                    <a:ea typeface="Frutiger LT Std 45 Light" charset="0"/>
                                    <a:cs typeface="Frutiger LT Std 45 Light" charset="0"/>
                                  </a:rPr>
                                  <m:t>1</m:t>
                                </m:r>
                              </m:e>
                              <m:e/>
                              <m:e/>
                              <m:e/>
                              <m:e/>
                            </m:mr>
                            <m:mr>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𝑑</m:t>
                                    </m:r>
                                  </m:e>
                                  <m:sub>
                                    <m:r>
                                      <a:rPr lang="en-US" sz="1400" b="0" i="1">
                                        <a:latin typeface="Cambria Math" charset="0"/>
                                        <a:ea typeface="Frutiger LT Std 45 Light" charset="0"/>
                                        <a:cs typeface="Frutiger LT Std 45 Light" charset="0"/>
                                      </a:rPr>
                                      <m:t>1</m:t>
                                    </m:r>
                                  </m:sub>
                                </m:sSub>
                              </m:e>
                              <m:e>
                                <m:r>
                                  <a:rPr lang="en-US" sz="1400" b="0" i="1" smtClean="0">
                                    <a:latin typeface="Cambria Math" charset="0"/>
                                    <a:ea typeface="Frutiger LT Std 45 Light" charset="0"/>
                                    <a:cs typeface="Frutiger LT Std 45 Light" charset="0"/>
                                  </a:rPr>
                                  <m:t>1</m:t>
                                </m:r>
                              </m:e>
                              <m:e/>
                              <m:e/>
                              <m:e/>
                            </m:mr>
                            <m: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𝑑</m:t>
                                    </m:r>
                                  </m:e>
                                  <m:sub>
                                    <m:r>
                                      <a:rPr lang="en-US" sz="1400" b="0" i="1">
                                        <a:latin typeface="Cambria Math" charset="0"/>
                                        <a:ea typeface="Frutiger LT Std 45 Light" charset="0"/>
                                        <a:cs typeface="Frutiger LT Std 45 Light" charset="0"/>
                                      </a:rPr>
                                      <m:t>𝑟</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𝑑</m:t>
                                    </m:r>
                                  </m:e>
                                  <m:sub>
                                    <m:r>
                                      <a:rPr lang="en-US" sz="1400" b="0" i="1">
                                        <a:latin typeface="Cambria Math" charset="0"/>
                                        <a:ea typeface="Frutiger LT Std 45 Light" charset="0"/>
                                        <a:cs typeface="Frutiger LT Std 45 Light" charset="0"/>
                                      </a:rPr>
                                      <m:t>1</m:t>
                                    </m:r>
                                  </m:sub>
                                </m:sSub>
                              </m:e>
                              <m:e>
                                <m:r>
                                  <a:rPr lang="en-US" sz="1400" b="0" i="1" smtClean="0">
                                    <a:latin typeface="Cambria Math" charset="0"/>
                                    <a:ea typeface="Frutiger LT Std 45 Light" charset="0"/>
                                    <a:cs typeface="Frutiger LT Std 45 Light" charset="0"/>
                                  </a:rPr>
                                  <m:t>1</m:t>
                                </m:r>
                              </m:e>
                              <m:e/>
                              <m:e/>
                            </m:mr>
                            <m:mr>
                              <m:e/>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𝑑</m:t>
                                    </m:r>
                                  </m:e>
                                  <m:sub>
                                    <m:r>
                                      <a:rPr lang="en-US" sz="1400" b="0" i="1">
                                        <a:latin typeface="Cambria Math" charset="0"/>
                                        <a:ea typeface="Frutiger LT Std 45 Light" charset="0"/>
                                        <a:cs typeface="Frutiger LT Std 45 Light" charset="0"/>
                                      </a:rPr>
                                      <m:t>𝑟</m:t>
                                    </m:r>
                                  </m:sub>
                                </m:sSub>
                              </m:e>
                              <m:e>
                                <m:r>
                                  <a:rPr lang="en-US" sz="1400" b="0" i="1">
                                    <a:latin typeface="Cambria Math" charset="0"/>
                                    <a:ea typeface="Cambria Math" charset="0"/>
                                    <a:cs typeface="Cambria Math" charset="0"/>
                                  </a:rPr>
                                  <m:t>⋮</m:t>
                                </m:r>
                              </m:e>
                              <m:e>
                                <m:sSub>
                                  <m:sSubPr>
                                    <m:ctrlPr>
                                      <a:rPr lang="en-US" sz="1400" i="1">
                                        <a:latin typeface="Cambria Math" charset="0"/>
                                        <a:ea typeface="Frutiger LT Std 45 Light" charset="0"/>
                                        <a:cs typeface="Frutiger LT Std 45 Light" charset="0"/>
                                      </a:rPr>
                                    </m:ctrlPr>
                                  </m:sSubPr>
                                  <m:e>
                                    <m:r>
                                      <a:rPr lang="en-US" sz="1400" b="0" i="1" smtClean="0">
                                        <a:latin typeface="Cambria Math" charset="0"/>
                                        <a:ea typeface="Frutiger LT Std 45 Light" charset="0"/>
                                        <a:cs typeface="Frutiger LT Std 45 Light" charset="0"/>
                                      </a:rPr>
                                      <m:t>𝑑</m:t>
                                    </m:r>
                                  </m:e>
                                  <m:sub>
                                    <m:r>
                                      <a:rPr lang="en-US" sz="1400" b="0" i="1">
                                        <a:latin typeface="Cambria Math" charset="0"/>
                                        <a:ea typeface="Frutiger LT Std 45 Light" charset="0"/>
                                        <a:cs typeface="Frutiger LT Std 45 Light" charset="0"/>
                                      </a:rPr>
                                      <m:t>1</m:t>
                                    </m:r>
                                  </m:sub>
                                </m:sSub>
                              </m:e>
                              <m:e>
                                <m:r>
                                  <a:rPr lang="en-US" sz="1400" b="0" i="1" smtClean="0">
                                    <a:latin typeface="Cambria Math" charset="0"/>
                                    <a:ea typeface="Frutiger LT Std 45 Light" charset="0"/>
                                    <a:cs typeface="Frutiger LT Std 45 Light" charset="0"/>
                                  </a:rPr>
                                  <m:t>1</m:t>
                                </m:r>
                              </m:e>
                              <m:e/>
                            </m:mr>
                            <m:mr>
                              <m:e/>
                              <m:e/>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e>
                                <m:r>
                                  <a:rPr lang="uk-UA" sz="1400" b="0" i="1">
                                    <a:latin typeface="Cambria Math" charset="0"/>
                                    <a:ea typeface="Cambria Math" charset="0"/>
                                    <a:cs typeface="Cambria Math" charset="0"/>
                                  </a:rPr>
                                  <m:t>⋱</m:t>
                                </m:r>
                              </m:e>
                            </m:mr>
                          </m:m>
                        </m:e>
                      </m:d>
                      <m:r>
                        <a:rPr lang="en-US" sz="1400" b="1" i="0" smtClean="0">
                          <a:latin typeface="Cambria Math" charset="0"/>
                          <a:ea typeface="Frutiger LT Std 45 Light" charset="0"/>
                          <a:cs typeface="Frutiger LT Std 45 Light" charset="0"/>
                        </a:rPr>
                        <m:t>𝐲</m:t>
                      </m:r>
                      <m:r>
                        <a:rPr lang="en-US" sz="1400" b="1" i="0" smtClean="0">
                          <a:latin typeface="Cambria Math" charset="0"/>
                          <a:ea typeface="Frutiger LT Std 45 Light" charset="0"/>
                          <a:cs typeface="Frutiger LT Std 45 Light" charset="0"/>
                        </a:rPr>
                        <m:t>=</m:t>
                      </m:r>
                      <m:r>
                        <a:rPr lang="en-US" sz="1400" b="1" i="0" smtClean="0">
                          <a:latin typeface="Cambria Math" charset="0"/>
                          <a:ea typeface="Frutiger LT Std 45 Light" charset="0"/>
                          <a:cs typeface="Frutiger LT Std 45 Light" charset="0"/>
                        </a:rPr>
                        <m:t>𝐱</m:t>
                      </m:r>
                    </m:oMath>
                  </m:oMathPara>
                </a14:m>
                <a:endParaRPr lang="en-US" sz="1400" i="1" dirty="0">
                  <a:latin typeface="Frutiger LT Std 45 Light" charset="0"/>
                  <a:ea typeface="Frutiger LT Std 45 Light" charset="0"/>
                  <a:cs typeface="Frutiger LT Std 45 Light"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216967" y="4639316"/>
                <a:ext cx="3732497" cy="1521057"/>
              </a:xfrm>
              <a:prstGeom prst="rect">
                <a:avLst/>
              </a:prstGeom>
              <a:blipFill rotWithShape="0">
                <a:blip r:embed="rId16"/>
                <a:stretch>
                  <a:fillRect/>
                </a:stretch>
              </a:blipFill>
            </p:spPr>
            <p:txBody>
              <a:bodyPr/>
              <a:lstStyle/>
              <a:p>
                <a:r>
                  <a:rPr lang="en-US">
                    <a:noFill/>
                  </a:rPr>
                  <a:t> </a:t>
                </a:r>
              </a:p>
            </p:txBody>
          </p:sp>
        </mc:Fallback>
      </mc:AlternateContent>
      <p:grpSp>
        <p:nvGrpSpPr>
          <p:cNvPr id="17" name="Group 16"/>
          <p:cNvGrpSpPr/>
          <p:nvPr/>
        </p:nvGrpSpPr>
        <p:grpSpPr>
          <a:xfrm>
            <a:off x="3709132" y="1897439"/>
            <a:ext cx="3296554" cy="307777"/>
            <a:chOff x="3709132" y="1588829"/>
            <a:chExt cx="3296554" cy="307777"/>
          </a:xfrm>
        </p:grpSpPr>
        <mc:AlternateContent xmlns:mc="http://schemas.openxmlformats.org/markup-compatibility/2006" xmlns:a14="http://schemas.microsoft.com/office/drawing/2010/main">
          <mc:Choice Requires="a14">
            <p:sp>
              <p:nvSpPr>
                <p:cNvPr id="92" name="TextBox 91"/>
                <p:cNvSpPr txBox="1"/>
                <p:nvPr/>
              </p:nvSpPr>
              <p:spPr>
                <a:xfrm>
                  <a:off x="6867828" y="1639654"/>
                  <a:ext cx="137858"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a:latin typeface="Cambria Math" charset="0"/>
                            <a:ea typeface="Frutiger LT Std 45 Light" charset="0"/>
                            <a:cs typeface="Frutiger LT Std 45 Light" charset="0"/>
                          </a:rPr>
                          <m:t>𝐳</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6867828" y="1639654"/>
                  <a:ext cx="137858" cy="215444"/>
                </a:xfrm>
                <a:prstGeom prst="rect">
                  <a:avLst/>
                </a:prstGeom>
                <a:blipFill rotWithShape="0">
                  <a:blip r:embed="rId8"/>
                  <a:stretch>
                    <a:fillRect l="-36364"/>
                  </a:stretch>
                </a:blipFill>
              </p:spPr>
              <p:txBody>
                <a:bodyPr/>
                <a:lstStyle/>
                <a:p>
                  <a:r>
                    <a:rPr lang="en-US">
                      <a:noFill/>
                    </a:rPr>
                    <a:t> </a:t>
                  </a:r>
                </a:p>
              </p:txBody>
            </p:sp>
          </mc:Fallback>
        </mc:AlternateContent>
        <p:cxnSp>
          <p:nvCxnSpPr>
            <p:cNvPr id="38" name="Straight Arrow Connector 37"/>
            <p:cNvCxnSpPr/>
            <p:nvPr/>
          </p:nvCxnSpPr>
          <p:spPr>
            <a:xfrm>
              <a:off x="3891652" y="1753840"/>
              <a:ext cx="2893998"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966774" y="1588829"/>
              <a:ext cx="853119"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recursive</a:t>
              </a:r>
              <a:endParaRPr lang="en-US" sz="12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93" name="TextBox 92"/>
                <p:cNvSpPr txBox="1"/>
                <p:nvPr/>
              </p:nvSpPr>
              <p:spPr>
                <a:xfrm>
                  <a:off x="3709132" y="1628224"/>
                  <a:ext cx="144270"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latin typeface="Cambria Math" charset="0"/>
                            <a:ea typeface="Frutiger LT Std 45 Light" charset="0"/>
                            <a:cs typeface="Frutiger LT Std 45 Light" charset="0"/>
                          </a:rPr>
                          <m:t>𝐱</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709132" y="1628224"/>
                  <a:ext cx="144270" cy="215444"/>
                </a:xfrm>
                <a:prstGeom prst="rect">
                  <a:avLst/>
                </a:prstGeom>
                <a:blipFill rotWithShape="0">
                  <a:blip r:embed="rId6"/>
                  <a:stretch>
                    <a:fillRect l="-291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6" name="TextBox 95"/>
              <p:cNvSpPr txBox="1"/>
              <p:nvPr/>
            </p:nvSpPr>
            <p:spPr>
              <a:xfrm>
                <a:off x="5105611" y="2512323"/>
                <a:ext cx="598304"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smtClean="0">
                          <a:latin typeface="Cambria Math" charset="0"/>
                          <a:ea typeface="Frutiger LT Std 45 Light" charset="0"/>
                          <a:cs typeface="Frutiger LT Std 45 Light" charset="0"/>
                        </a:rPr>
                        <m:t>𝐀𝐳</m:t>
                      </m:r>
                      <m:r>
                        <a:rPr lang="en-US" sz="1400" i="1">
                          <a:latin typeface="Cambria Math" charset="0"/>
                          <a:ea typeface="Frutiger LT Std 45 Light" charset="0"/>
                          <a:cs typeface="Frutiger LT Std 45 Light" charset="0"/>
                        </a:rPr>
                        <m:t>=</m:t>
                      </m:r>
                      <m:r>
                        <a:rPr lang="en-US" sz="1400" b="1" i="0" smtClean="0">
                          <a:latin typeface="Cambria Math" charset="0"/>
                          <a:ea typeface="Frutiger LT Std 45 Light" charset="0"/>
                          <a:cs typeface="Frutiger LT Std 45 Light" charset="0"/>
                        </a:rPr>
                        <m:t>𝐱</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5105611" y="2512323"/>
                <a:ext cx="598304" cy="215444"/>
              </a:xfrm>
              <a:prstGeom prst="rect">
                <a:avLst/>
              </a:prstGeom>
              <a:blipFill rotWithShape="0">
                <a:blip r:embed="rId17"/>
                <a:stretch>
                  <a:fillRect l="-9184" b="-5714"/>
                </a:stretch>
              </a:blipFill>
            </p:spPr>
            <p:txBody>
              <a:bodyPr/>
              <a:lstStyle/>
              <a:p>
                <a:r>
                  <a:rPr lang="en-US">
                    <a:noFill/>
                  </a:rPr>
                  <a:t> </a:t>
                </a:r>
              </a:p>
            </p:txBody>
          </p:sp>
        </mc:Fallback>
      </mc:AlternateContent>
      <p:grpSp>
        <p:nvGrpSpPr>
          <p:cNvPr id="22" name="Group 21"/>
          <p:cNvGrpSpPr/>
          <p:nvPr/>
        </p:nvGrpSpPr>
        <p:grpSpPr>
          <a:xfrm>
            <a:off x="4265715" y="2512323"/>
            <a:ext cx="2103416" cy="215444"/>
            <a:chOff x="4265715" y="2512323"/>
            <a:chExt cx="2103416" cy="215444"/>
          </a:xfrm>
        </p:grpSpPr>
        <mc:AlternateContent xmlns:mc="http://schemas.openxmlformats.org/markup-compatibility/2006" xmlns:a14="http://schemas.microsoft.com/office/drawing/2010/main">
          <mc:Choice Requires="a14">
            <p:sp>
              <p:nvSpPr>
                <p:cNvPr id="97" name="TextBox 96"/>
                <p:cNvSpPr txBox="1"/>
                <p:nvPr/>
              </p:nvSpPr>
              <p:spPr>
                <a:xfrm>
                  <a:off x="4265715" y="2512323"/>
                  <a:ext cx="606320"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latin typeface="Cambria Math" charset="0"/>
                            <a:ea typeface="Frutiger LT Std 45 Light" charset="0"/>
                            <a:cs typeface="Frutiger LT Std 45 Light" charset="0"/>
                          </a:rPr>
                          <m:t>𝐃𝐲</m:t>
                        </m:r>
                        <m:r>
                          <a:rPr lang="en-US" sz="1400" i="1">
                            <a:latin typeface="Cambria Math" charset="0"/>
                            <a:ea typeface="Frutiger LT Std 45 Light" charset="0"/>
                            <a:cs typeface="Frutiger LT Std 45 Light" charset="0"/>
                          </a:rPr>
                          <m:t>=</m:t>
                        </m:r>
                        <m:r>
                          <a:rPr lang="en-US" sz="1400" b="1" i="0" smtClean="0">
                            <a:latin typeface="Cambria Math" charset="0"/>
                            <a:ea typeface="Frutiger LT Std 45 Light" charset="0"/>
                            <a:cs typeface="Frutiger LT Std 45 Light" charset="0"/>
                          </a:rPr>
                          <m:t>𝐱</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4265715" y="2512323"/>
                  <a:ext cx="606320" cy="215444"/>
                </a:xfrm>
                <a:prstGeom prst="rect">
                  <a:avLst/>
                </a:prstGeom>
                <a:blipFill rotWithShape="0">
                  <a:blip r:embed="rId18"/>
                  <a:stretch>
                    <a:fillRect l="-13131"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5786984" y="2512323"/>
                  <a:ext cx="582147"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latin typeface="Cambria Math" charset="0"/>
                            <a:ea typeface="Frutiger LT Std 45 Light" charset="0"/>
                            <a:cs typeface="Frutiger LT Std 45 Light" charset="0"/>
                          </a:rPr>
                          <m:t>𝐄𝐳</m:t>
                        </m:r>
                        <m:r>
                          <a:rPr lang="en-US" sz="1400" i="1">
                            <a:latin typeface="Cambria Math" charset="0"/>
                            <a:ea typeface="Frutiger LT Std 45 Light" charset="0"/>
                            <a:cs typeface="Frutiger LT Std 45 Light" charset="0"/>
                          </a:rPr>
                          <m:t>=</m:t>
                        </m:r>
                        <m:r>
                          <a:rPr lang="en-US" sz="1400" b="1" i="0" smtClean="0">
                            <a:latin typeface="Cambria Math" charset="0"/>
                            <a:ea typeface="Frutiger LT Std 45 Light" charset="0"/>
                            <a:cs typeface="Frutiger LT Std 45 Light" charset="0"/>
                          </a:rPr>
                          <m:t>𝐲</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5786984" y="2512323"/>
                  <a:ext cx="582147" cy="215444"/>
                </a:xfrm>
                <a:prstGeom prst="rect">
                  <a:avLst/>
                </a:prstGeom>
                <a:blipFill rotWithShape="0">
                  <a:blip r:embed="rId19"/>
                  <a:stretch>
                    <a:fillRect l="-9375" r="-2083" b="-2571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9" name="TextBox 98"/>
              <p:cNvSpPr txBox="1"/>
              <p:nvPr/>
            </p:nvSpPr>
            <p:spPr>
              <a:xfrm>
                <a:off x="2643022" y="2519729"/>
                <a:ext cx="644792" cy="215444"/>
              </a:xfrm>
              <a:prstGeom prst="rect">
                <a:avLst/>
              </a:prstGeom>
              <a:solidFill>
                <a:schemeClr val="bg1"/>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400" b="1" i="0" smtClean="0">
                          <a:latin typeface="Cambria Math" charset="0"/>
                          <a:ea typeface="Frutiger LT Std 45 Light" charset="0"/>
                          <a:cs typeface="Frutiger LT Std 45 Light" charset="0"/>
                        </a:rPr>
                        <m:t>𝐱</m:t>
                      </m:r>
                      <m:r>
                        <a:rPr lang="en-US" sz="1400" i="1">
                          <a:latin typeface="Cambria Math" charset="0"/>
                          <a:ea typeface="Frutiger LT Std 45 Light" charset="0"/>
                          <a:cs typeface="Frutiger LT Std 45 Light" charset="0"/>
                        </a:rPr>
                        <m:t>=</m:t>
                      </m:r>
                      <m:r>
                        <a:rPr lang="en-US" sz="1400" b="1">
                          <a:latin typeface="Cambria Math" charset="0"/>
                          <a:ea typeface="Frutiger LT Std 45 Light" charset="0"/>
                          <a:cs typeface="Frutiger LT Std 45 Light" charset="0"/>
                        </a:rPr>
                        <m:t>𝐁</m:t>
                      </m:r>
                      <m:r>
                        <a:rPr lang="en-US" sz="1400" b="1" i="0" smtClean="0">
                          <a:latin typeface="Cambria Math" charset="0"/>
                          <a:ea typeface="Frutiger LT Std 45 Light" charset="0"/>
                          <a:cs typeface="Frutiger LT Std 45 Light" charset="0"/>
                        </a:rPr>
                        <m:t>𝐰</m:t>
                      </m:r>
                    </m:oMath>
                  </m:oMathPara>
                </a14:m>
                <a:endParaRPr lang="en-US" sz="1400" b="1" dirty="0">
                  <a:latin typeface="Frutiger LT Std 45 Light" charset="0"/>
                  <a:ea typeface="Frutiger LT Std 45 Light" charset="0"/>
                  <a:cs typeface="Frutiger LT Std 45 Light" charset="0"/>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2643022" y="2519729"/>
                <a:ext cx="644792" cy="215444"/>
              </a:xfrm>
              <a:prstGeom prst="rect">
                <a:avLst/>
              </a:prstGeom>
              <a:blipFill rotWithShape="0">
                <a:blip r:embed="rId20"/>
                <a:stretch>
                  <a:fillRect l="-6667" b="-2778"/>
                </a:stretch>
              </a:blipFill>
            </p:spPr>
            <p:txBody>
              <a:bodyPr/>
              <a:lstStyle/>
              <a:p>
                <a:r>
                  <a:rPr lang="en-US">
                    <a:noFill/>
                  </a:rPr>
                  <a:t> </a:t>
                </a:r>
              </a:p>
            </p:txBody>
          </p:sp>
        </mc:Fallback>
      </mc:AlternateContent>
    </p:spTree>
    <p:extLst>
      <p:ext uri="{BB962C8B-B14F-4D97-AF65-F5344CB8AC3E}">
        <p14:creationId xmlns:p14="http://schemas.microsoft.com/office/powerpoint/2010/main" val="88588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9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6" grpId="0" animBg="1"/>
      <p:bldP spid="57" grpId="0" animBg="1"/>
      <p:bldP spid="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04991" y="5277539"/>
            <a:ext cx="2888766" cy="307777"/>
            <a:chOff x="2796677" y="3463984"/>
            <a:chExt cx="2888766" cy="307777"/>
          </a:xfrm>
        </p:grpSpPr>
        <p:cxnSp>
          <p:nvCxnSpPr>
            <p:cNvPr id="95" name="Straight Arrow Connector 94"/>
            <p:cNvCxnSpPr/>
            <p:nvPr/>
          </p:nvCxnSpPr>
          <p:spPr>
            <a:xfrm>
              <a:off x="2796677" y="3623069"/>
              <a:ext cx="2888766"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3619413" y="3463984"/>
              <a:ext cx="1250663" cy="307777"/>
            </a:xfrm>
            <a:prstGeom prst="rect">
              <a:avLst/>
            </a:prstGeom>
            <a:solidFill>
              <a:schemeClr val="bg1"/>
            </a:solidFill>
            <a:ln>
              <a:noFill/>
            </a:ln>
          </p:spPr>
          <p:txBody>
            <a:bodyPr wrap="none" rtlCol="0" anchor="ctr">
              <a:spAutoFit/>
            </a:bodyPr>
            <a:lstStyle/>
            <a:p>
              <a:pPr algn="ctr"/>
              <a:r>
                <a:rPr lang="en-US" sz="1400" smtClean="0">
                  <a:latin typeface="Frutiger LT Std 45 Light" charset="0"/>
                  <a:ea typeface="Frutiger LT Std 45 Light" charset="0"/>
                  <a:cs typeface="Frutiger LT Std 45 Light" charset="0"/>
                </a:rPr>
                <a:t>recursive filter</a:t>
              </a:r>
              <a:endParaRPr lang="en-US" sz="1400" dirty="0">
                <a:latin typeface="Frutiger LT Std 45 Light" charset="0"/>
                <a:ea typeface="Frutiger LT Std 45 Light" charset="0"/>
                <a:cs typeface="Frutiger LT Std 45 Light" charset="0"/>
              </a:endParaRPr>
            </a:p>
          </p:txBody>
        </p:sp>
      </p:grpSp>
      <p:sp>
        <p:nvSpPr>
          <p:cNvPr id="2" name="Title 1"/>
          <p:cNvSpPr>
            <a:spLocks noGrp="1"/>
          </p:cNvSpPr>
          <p:nvPr>
            <p:ph type="title"/>
          </p:nvPr>
        </p:nvSpPr>
        <p:spPr/>
        <p:txBody>
          <a:bodyPr>
            <a:normAutofit fontScale="90000"/>
          </a:bodyPr>
          <a:lstStyle/>
          <a:p>
            <a:r>
              <a:rPr lang="en-US" dirty="0" smtClean="0"/>
              <a:t>Downsampling with cardinal cubic B-splines</a:t>
            </a:r>
            <a:endParaRPr lang="en-US" dirty="0"/>
          </a:p>
        </p:txBody>
      </p:sp>
      <p:grpSp>
        <p:nvGrpSpPr>
          <p:cNvPr id="7" name="Group 6"/>
          <p:cNvGrpSpPr/>
          <p:nvPr/>
        </p:nvGrpSpPr>
        <p:grpSpPr>
          <a:xfrm>
            <a:off x="106652" y="4165883"/>
            <a:ext cx="2560320" cy="2340139"/>
            <a:chOff x="106652" y="4323929"/>
            <a:chExt cx="2560320" cy="2340139"/>
          </a:xfrm>
        </p:grpSpPr>
        <p:sp>
          <p:nvSpPr>
            <p:cNvPr id="50" name="TextBox 49"/>
            <p:cNvSpPr txBox="1"/>
            <p:nvPr/>
          </p:nvSpPr>
          <p:spPr>
            <a:xfrm>
              <a:off x="838662" y="6356291"/>
              <a:ext cx="970137" cy="307777"/>
            </a:xfrm>
            <a:prstGeom prst="rect">
              <a:avLst/>
            </a:prstGeom>
            <a:noFill/>
            <a:ln>
              <a:noFill/>
            </a:ln>
          </p:spPr>
          <p:txBody>
            <a:bodyPr wrap="none" rtlCol="0" anchor="ctr">
              <a:spAutoFit/>
            </a:bodyPr>
            <a:lstStyle/>
            <a:p>
              <a:pPr algn="ctr"/>
              <a:r>
                <a:rPr lang="en-US" sz="1400" dirty="0" err="1" smtClean="0">
                  <a:latin typeface="Frutiger LT Std 45 Light" charset="0"/>
                  <a:ea typeface="Frutiger LT Std 45 Light" charset="0"/>
                  <a:cs typeface="Frutiger LT Std 45 Light" charset="0"/>
                </a:rPr>
                <a:t>prefiltered</a:t>
              </a:r>
              <a:endParaRPr lang="en-US" sz="1400" dirty="0">
                <a:latin typeface="Frutiger LT Std 45 Light" charset="0"/>
                <a:ea typeface="Frutiger LT Std 45 Light" charset="0"/>
                <a:cs typeface="Frutiger LT Std 45 Light" charset="0"/>
              </a:endParaRPr>
            </a:p>
          </p:txBody>
        </p:sp>
        <p:pic>
          <p:nvPicPr>
            <p:cNvPr id="113" name="Picture 1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2" y="4323929"/>
              <a:ext cx="2560320" cy="2109703"/>
            </a:xfrm>
            <a:prstGeom prst="rect">
              <a:avLst/>
            </a:prstGeom>
            <a:effectLst/>
          </p:spPr>
        </p:pic>
      </p:grpSp>
      <p:pic>
        <p:nvPicPr>
          <p:cNvPr id="125" name="Picture 1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3" y="1132557"/>
            <a:ext cx="2560320" cy="2109703"/>
          </a:xfrm>
          <a:prstGeom prst="rect">
            <a:avLst/>
          </a:prstGeom>
          <a:effectLst/>
        </p:spPr>
      </p:pic>
      <p:grpSp>
        <p:nvGrpSpPr>
          <p:cNvPr id="11" name="Group 10"/>
          <p:cNvGrpSpPr/>
          <p:nvPr/>
        </p:nvGrpSpPr>
        <p:grpSpPr>
          <a:xfrm>
            <a:off x="6555877" y="3948484"/>
            <a:ext cx="2560320" cy="2322847"/>
            <a:chOff x="6555877" y="4106530"/>
            <a:chExt cx="2560320" cy="2322847"/>
          </a:xfrm>
        </p:grpSpPr>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5877" y="4319674"/>
              <a:ext cx="2560320" cy="2109703"/>
            </a:xfrm>
            <a:prstGeom prst="rect">
              <a:avLst/>
            </a:prstGeom>
            <a:effectLst/>
          </p:spPr>
        </p:pic>
        <p:sp>
          <p:nvSpPr>
            <p:cNvPr id="62" name="TextBox 61"/>
            <p:cNvSpPr txBox="1"/>
            <p:nvPr/>
          </p:nvSpPr>
          <p:spPr>
            <a:xfrm>
              <a:off x="6895309" y="4106530"/>
              <a:ext cx="1896674"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post-processed output</a:t>
              </a:r>
              <a:endParaRPr lang="en-US" sz="1400" dirty="0">
                <a:latin typeface="Frutiger LT Std 45 Light" charset="0"/>
                <a:ea typeface="Frutiger LT Std 45 Light" charset="0"/>
                <a:cs typeface="Frutiger LT Std 45 Light" charset="0"/>
              </a:endParaRPr>
            </a:p>
          </p:txBody>
        </p:sp>
      </p:grpSp>
      <p:sp>
        <p:nvSpPr>
          <p:cNvPr id="10" name="TextBox 9"/>
          <p:cNvSpPr txBox="1"/>
          <p:nvPr/>
        </p:nvSpPr>
        <p:spPr>
          <a:xfrm>
            <a:off x="1024464" y="1000626"/>
            <a:ext cx="582212" cy="307777"/>
          </a:xfrm>
          <a:prstGeom prst="rect">
            <a:avLst/>
          </a:prstGeom>
          <a:no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input</a:t>
            </a:r>
            <a:endParaRPr lang="en-US" sz="1400" dirty="0">
              <a:latin typeface="Frutiger LT Std 45 Light" charset="0"/>
              <a:ea typeface="Frutiger LT Std 45 Light" charset="0"/>
              <a:cs typeface="Frutiger LT Std 45 Light" charset="0"/>
            </a:endParaRPr>
          </a:p>
        </p:txBody>
      </p:sp>
      <p:grpSp>
        <p:nvGrpSpPr>
          <p:cNvPr id="68" name="Group 67"/>
          <p:cNvGrpSpPr>
            <a:grpSpLocks noChangeAspect="1"/>
          </p:cNvGrpSpPr>
          <p:nvPr/>
        </p:nvGrpSpPr>
        <p:grpSpPr>
          <a:xfrm>
            <a:off x="3668742" y="1497195"/>
            <a:ext cx="1377913" cy="1143000"/>
            <a:chOff x="1273365" y="3482536"/>
            <a:chExt cx="1941953" cy="1610879"/>
          </a:xfrm>
        </p:grpSpPr>
        <p:grpSp>
          <p:nvGrpSpPr>
            <p:cNvPr id="69" name="Group 68"/>
            <p:cNvGrpSpPr/>
            <p:nvPr/>
          </p:nvGrpSpPr>
          <p:grpSpPr>
            <a:xfrm>
              <a:off x="1273365" y="3482536"/>
              <a:ext cx="1911586" cy="1439851"/>
              <a:chOff x="1273365" y="3482536"/>
              <a:chExt cx="1911586" cy="1439851"/>
            </a:xfrm>
          </p:grpSpPr>
          <p:sp>
            <p:nvSpPr>
              <p:cNvPr id="71" name="Freeform 6"/>
              <p:cNvSpPr/>
              <p:nvPr/>
            </p:nvSpPr>
            <p:spPr>
              <a:xfrm flipV="1">
                <a:off x="1273365" y="4772171"/>
                <a:ext cx="1911586" cy="45719"/>
              </a:xfrm>
              <a:custGeom>
                <a:avLst/>
                <a:gdLst/>
                <a:ahLst/>
                <a:cxnLst/>
                <a:rect l="0" t="0" r="r" b="b"/>
                <a:pathLst>
                  <a:path w="5729" h="1">
                    <a:moveTo>
                      <a:pt x="0" y="0"/>
                    </a:moveTo>
                    <a:cubicBezTo>
                      <a:pt x="1909" y="0"/>
                      <a:pt x="3819" y="0"/>
                      <a:pt x="5728" y="0"/>
                    </a:cubicBezTo>
                  </a:path>
                </a:pathLst>
              </a:custGeom>
              <a:ln w="9525">
                <a:solidFill>
                  <a:schemeClr val="tx1"/>
                </a:solidFill>
                <a:tailEnd type="stealth" w="sm" len="sm"/>
              </a:ln>
            </p:spPr>
            <p:style>
              <a:lnRef idx="1">
                <a:schemeClr val="accent1"/>
              </a:lnRef>
              <a:fillRef idx="0">
                <a:schemeClr val="accent1"/>
              </a:fillRef>
              <a:effectRef idx="0">
                <a:schemeClr val="accent1"/>
              </a:effectRef>
              <a:fontRef idx="minor">
                <a:schemeClr val="tx1"/>
              </a:fontRef>
            </p:style>
          </p:sp>
          <p:sp>
            <p:nvSpPr>
              <p:cNvPr id="72" name="Freeform 7"/>
              <p:cNvSpPr/>
              <p:nvPr/>
            </p:nvSpPr>
            <p:spPr>
              <a:xfrm>
                <a:off x="2208607" y="3766069"/>
                <a:ext cx="327" cy="1156318"/>
              </a:xfrm>
              <a:custGeom>
                <a:avLst/>
                <a:gdLst/>
                <a:ahLst/>
                <a:cxnLst/>
                <a:rect l="0" t="0" r="r" b="b"/>
                <a:pathLst>
                  <a:path w="1" h="3541">
                    <a:moveTo>
                      <a:pt x="0" y="3540"/>
                    </a:moveTo>
                    <a:cubicBezTo>
                      <a:pt x="0" y="2360"/>
                      <a:pt x="0" y="1180"/>
                      <a:pt x="0" y="0"/>
                    </a:cubicBezTo>
                  </a:path>
                </a:pathLst>
              </a:custGeom>
              <a:ln w="9525">
                <a:solidFill>
                  <a:srgbClr val="000000"/>
                </a:solidFill>
                <a:miter/>
              </a:ln>
            </p:spPr>
          </p:sp>
          <p:sp>
            <p:nvSpPr>
              <p:cNvPr id="73" name="Freeform 5"/>
              <p:cNvSpPr/>
              <p:nvPr/>
            </p:nvSpPr>
            <p:spPr>
              <a:xfrm>
                <a:off x="1310592" y="3774233"/>
                <a:ext cx="1796358" cy="1127255"/>
              </a:xfrm>
              <a:custGeom>
                <a:avLst/>
                <a:gdLst/>
                <a:ahLst/>
                <a:cxnLst/>
                <a:rect l="0" t="0" r="r" b="b"/>
                <a:pathLst>
                  <a:path w="5501" h="3452">
                    <a:moveTo>
                      <a:pt x="0" y="3196"/>
                    </a:moveTo>
                    <a:cubicBezTo>
                      <a:pt x="183" y="3198"/>
                      <a:pt x="353" y="3276"/>
                      <a:pt x="522" y="3339"/>
                    </a:cubicBezTo>
                    <a:cubicBezTo>
                      <a:pt x="672" y="3396"/>
                      <a:pt x="834" y="3451"/>
                      <a:pt x="997" y="3427"/>
                    </a:cubicBezTo>
                    <a:cubicBezTo>
                      <a:pt x="1151" y="3406"/>
                      <a:pt x="1283" y="3308"/>
                      <a:pt x="1380" y="3191"/>
                    </a:cubicBezTo>
                    <a:cubicBezTo>
                      <a:pt x="1473" y="3076"/>
                      <a:pt x="1533" y="2938"/>
                      <a:pt x="1592" y="2803"/>
                    </a:cubicBezTo>
                    <a:cubicBezTo>
                      <a:pt x="1671" y="2616"/>
                      <a:pt x="1735" y="2422"/>
                      <a:pt x="1801" y="2230"/>
                    </a:cubicBezTo>
                    <a:cubicBezTo>
                      <a:pt x="1919" y="1871"/>
                      <a:pt x="2027" y="1508"/>
                      <a:pt x="2143" y="1149"/>
                    </a:cubicBezTo>
                    <a:cubicBezTo>
                      <a:pt x="2209" y="952"/>
                      <a:pt x="2272" y="754"/>
                      <a:pt x="2351" y="561"/>
                    </a:cubicBezTo>
                    <a:cubicBezTo>
                      <a:pt x="2410" y="417"/>
                      <a:pt x="2472" y="271"/>
                      <a:pt x="2562" y="143"/>
                    </a:cubicBezTo>
                    <a:cubicBezTo>
                      <a:pt x="2606" y="84"/>
                      <a:pt x="2659" y="20"/>
                      <a:pt x="2735" y="8"/>
                    </a:cubicBezTo>
                    <a:cubicBezTo>
                      <a:pt x="2806" y="0"/>
                      <a:pt x="2865" y="54"/>
                      <a:pt x="2908" y="105"/>
                    </a:cubicBezTo>
                    <a:cubicBezTo>
                      <a:pt x="3017" y="242"/>
                      <a:pt x="3083" y="407"/>
                      <a:pt x="3151" y="567"/>
                    </a:cubicBezTo>
                    <a:cubicBezTo>
                      <a:pt x="3238" y="787"/>
                      <a:pt x="3311" y="1012"/>
                      <a:pt x="3384" y="1236"/>
                    </a:cubicBezTo>
                    <a:cubicBezTo>
                      <a:pt x="3495" y="1584"/>
                      <a:pt x="3600" y="1933"/>
                      <a:pt x="3715" y="2279"/>
                    </a:cubicBezTo>
                    <a:cubicBezTo>
                      <a:pt x="3794" y="2507"/>
                      <a:pt x="3869" y="2738"/>
                      <a:pt x="3976" y="2955"/>
                    </a:cubicBezTo>
                    <a:cubicBezTo>
                      <a:pt x="4032" y="3071"/>
                      <a:pt x="4100" y="3185"/>
                      <a:pt x="4197" y="3272"/>
                    </a:cubicBezTo>
                    <a:cubicBezTo>
                      <a:pt x="4297" y="3368"/>
                      <a:pt x="4431" y="3432"/>
                      <a:pt x="4571" y="3433"/>
                    </a:cubicBezTo>
                    <a:cubicBezTo>
                      <a:pt x="4756" y="3435"/>
                      <a:pt x="4927" y="3356"/>
                      <a:pt x="5097" y="3294"/>
                    </a:cubicBezTo>
                    <a:cubicBezTo>
                      <a:pt x="5226" y="3244"/>
                      <a:pt x="5360" y="3197"/>
                      <a:pt x="5500" y="3196"/>
                    </a:cubicBezTo>
                  </a:path>
                </a:pathLst>
              </a:custGeom>
              <a:ln w="20160">
                <a:solidFill>
                  <a:schemeClr val="accent2"/>
                </a:solidFill>
                <a:miter/>
              </a:ln>
            </p:spPr>
          </p:sp>
          <p:sp>
            <p:nvSpPr>
              <p:cNvPr id="74" name="TextBox 73"/>
              <p:cNvSpPr txBox="1"/>
              <p:nvPr/>
            </p:nvSpPr>
            <p:spPr>
              <a:xfrm>
                <a:off x="1613732" y="3482536"/>
                <a:ext cx="1189749" cy="307777"/>
              </a:xfrm>
              <a:prstGeom prst="rect">
                <a:avLst/>
              </a:prstGeom>
              <a:noFill/>
              <a:ln>
                <a:noFill/>
              </a:ln>
            </p:spPr>
            <p:txBody>
              <a:bodyPr wrap="none" rtlCol="0" anchor="ctr">
                <a:spAutoFit/>
              </a:bodyPr>
              <a:lstStyle/>
              <a:p>
                <a:pPr algn="ctr"/>
                <a:r>
                  <a:rPr lang="en-US" sz="1400" dirty="0" err="1" smtClean="0">
                    <a:latin typeface="Frutiger LT Std 45 Light" charset="0"/>
                    <a:ea typeface="Frutiger LT Std 45 Light" charset="0"/>
                    <a:cs typeface="Frutiger LT Std 45 Light" charset="0"/>
                  </a:rPr>
                  <a:t>Catmull</a:t>
                </a:r>
                <a:r>
                  <a:rPr lang="en-US" sz="1400" dirty="0" smtClean="0">
                    <a:latin typeface="Frutiger LT Std 45 Light" charset="0"/>
                    <a:ea typeface="Frutiger LT Std 45 Light" charset="0"/>
                    <a:cs typeface="Frutiger LT Std 45 Light" charset="0"/>
                  </a:rPr>
                  <a:t>-Rom</a:t>
                </a:r>
                <a:endParaRPr lang="en-US" sz="1400" dirty="0">
                  <a:latin typeface="Frutiger LT Std 45 Light" charset="0"/>
                  <a:ea typeface="Frutiger LT Std 45 Light" charset="0"/>
                  <a:cs typeface="Frutiger LT Std 45 Light" charset="0"/>
                </a:endParaRPr>
              </a:p>
            </p:txBody>
          </p:sp>
        </p:grpSp>
        <p:sp>
          <p:nvSpPr>
            <p:cNvPr id="70" name="TextBox 69"/>
            <p:cNvSpPr txBox="1"/>
            <p:nvPr/>
          </p:nvSpPr>
          <p:spPr>
            <a:xfrm>
              <a:off x="2966532" y="4785638"/>
              <a:ext cx="248786" cy="307777"/>
            </a:xfrm>
            <a:prstGeom prst="rect">
              <a:avLst/>
            </a:prstGeom>
            <a:noFill/>
          </p:spPr>
          <p:txBody>
            <a:bodyPr wrap="none" rtlCol="0" anchor="ctr">
              <a:spAutoFit/>
            </a:bodyPr>
            <a:lstStyle/>
            <a:p>
              <a:pPr algn="ctr"/>
              <a:r>
                <a:rPr lang="en-US" sz="1400" dirty="0" smtClean="0">
                  <a:latin typeface="BKM-cmmi10" charset="0"/>
                  <a:ea typeface="BKM-cmmi10" charset="0"/>
                  <a:cs typeface="BKM-cmmi10" charset="0"/>
                </a:rPr>
                <a:t>t</a:t>
              </a:r>
              <a:endParaRPr lang="en-US" sz="1400" dirty="0">
                <a:latin typeface="BKM-cmmi10" charset="0"/>
                <a:ea typeface="BKM-cmmi10" charset="0"/>
                <a:cs typeface="BKM-cmmi10" charset="0"/>
              </a:endParaRPr>
            </a:p>
          </p:txBody>
        </p:sp>
      </p:grpSp>
      <p:grpSp>
        <p:nvGrpSpPr>
          <p:cNvPr id="114" name="Group 113"/>
          <p:cNvGrpSpPr/>
          <p:nvPr/>
        </p:nvGrpSpPr>
        <p:grpSpPr>
          <a:xfrm>
            <a:off x="3013681" y="4756700"/>
            <a:ext cx="2656660" cy="1387776"/>
            <a:chOff x="3245181" y="4914746"/>
            <a:chExt cx="2656660" cy="1387776"/>
          </a:xfrm>
        </p:grpSpPr>
        <p:grpSp>
          <p:nvGrpSpPr>
            <p:cNvPr id="115" name="Group 114"/>
            <p:cNvGrpSpPr>
              <a:grpSpLocks noChangeAspect="1"/>
            </p:cNvGrpSpPr>
            <p:nvPr/>
          </p:nvGrpSpPr>
          <p:grpSpPr>
            <a:xfrm>
              <a:off x="3245181" y="4914746"/>
              <a:ext cx="2656660" cy="1187777"/>
              <a:chOff x="340082" y="1668048"/>
              <a:chExt cx="3746909" cy="1675221"/>
            </a:xfrm>
          </p:grpSpPr>
          <p:grpSp>
            <p:nvGrpSpPr>
              <p:cNvPr id="119" name="Group 118"/>
              <p:cNvGrpSpPr/>
              <p:nvPr/>
            </p:nvGrpSpPr>
            <p:grpSpPr>
              <a:xfrm>
                <a:off x="340082" y="1668048"/>
                <a:ext cx="3737378" cy="1552035"/>
                <a:chOff x="340082" y="1668048"/>
                <a:chExt cx="3737378" cy="1552035"/>
              </a:xfrm>
            </p:grpSpPr>
            <p:sp>
              <p:nvSpPr>
                <p:cNvPr id="121" name="TextBox 120"/>
                <p:cNvSpPr txBox="1"/>
                <p:nvPr/>
              </p:nvSpPr>
              <p:spPr>
                <a:xfrm>
                  <a:off x="880272" y="1668048"/>
                  <a:ext cx="2650168" cy="434083"/>
                </a:xfrm>
                <a:prstGeom prst="rect">
                  <a:avLst/>
                </a:prstGeom>
                <a:noFill/>
                <a:ln>
                  <a:noFill/>
                </a:ln>
              </p:spPr>
              <p:txBody>
                <a:bodyPr wrap="none" rtlCol="0" anchor="ctr">
                  <a:spAutoFit/>
                </a:bodyPr>
                <a:lstStyle/>
                <a:p>
                  <a:pPr algn="ctr"/>
                  <a:r>
                    <a:rPr lang="en-US" sz="1400" dirty="0">
                      <a:latin typeface="Frutiger LT Std 45 Light" charset="0"/>
                      <a:ea typeface="Frutiger LT Std 45 Light" charset="0"/>
                      <a:cs typeface="Frutiger LT Std 45 Light" charset="0"/>
                    </a:rPr>
                    <a:t>c</a:t>
                  </a:r>
                  <a:r>
                    <a:rPr lang="en-US" sz="1400" dirty="0" smtClean="0">
                      <a:latin typeface="Frutiger LT Std 45 Light" charset="0"/>
                      <a:ea typeface="Frutiger LT Std 45 Light" charset="0"/>
                      <a:cs typeface="Frutiger LT Std 45 Light" charset="0"/>
                    </a:rPr>
                    <a:t>ardinal </a:t>
                  </a:r>
                  <a:r>
                    <a:rPr lang="en-US" sz="1400" dirty="0">
                      <a:latin typeface="Frutiger LT Std 45 Light" charset="0"/>
                      <a:ea typeface="Frutiger LT Std 45 Light" charset="0"/>
                      <a:cs typeface="Frutiger LT Std 45 Light" charset="0"/>
                    </a:rPr>
                    <a:t>c</a:t>
                  </a:r>
                  <a:r>
                    <a:rPr lang="en-US" sz="1400" dirty="0" smtClean="0">
                      <a:latin typeface="Frutiger LT Std 45 Light" charset="0"/>
                      <a:ea typeface="Frutiger LT Std 45 Light" charset="0"/>
                      <a:cs typeface="Frutiger LT Std 45 Light" charset="0"/>
                    </a:rPr>
                    <a:t>ubic B-spline</a:t>
                  </a:r>
                  <a:endParaRPr lang="en-US" sz="1400" dirty="0">
                    <a:latin typeface="Frutiger LT Std 45 Light" charset="0"/>
                    <a:ea typeface="Frutiger LT Std 45 Light" charset="0"/>
                    <a:cs typeface="Frutiger LT Std 45 Light" charset="0"/>
                  </a:endParaRPr>
                </a:p>
              </p:txBody>
            </p:sp>
            <p:sp>
              <p:nvSpPr>
                <p:cNvPr id="122" name="Freeform 11"/>
                <p:cNvSpPr/>
                <p:nvPr/>
              </p:nvSpPr>
              <p:spPr>
                <a:xfrm>
                  <a:off x="429231" y="2011844"/>
                  <a:ext cx="3559408" cy="1208239"/>
                </a:xfrm>
                <a:custGeom>
                  <a:avLst/>
                  <a:gdLst/>
                  <a:ahLst/>
                  <a:cxnLst/>
                  <a:rect l="0" t="0" r="r" b="b"/>
                  <a:pathLst>
                    <a:path w="10900" h="3700">
                      <a:moveTo>
                        <a:pt x="0" y="3231"/>
                      </a:moveTo>
                      <a:cubicBezTo>
                        <a:pt x="503" y="3250"/>
                        <a:pt x="1012" y="3302"/>
                        <a:pt x="1511" y="3207"/>
                      </a:cubicBezTo>
                      <a:cubicBezTo>
                        <a:pt x="1823" y="3153"/>
                        <a:pt x="2144" y="3072"/>
                        <a:pt x="2461" y="3138"/>
                      </a:cubicBezTo>
                      <a:cubicBezTo>
                        <a:pt x="2675" y="3179"/>
                        <a:pt x="2858" y="3304"/>
                        <a:pt x="3033" y="3427"/>
                      </a:cubicBezTo>
                      <a:cubicBezTo>
                        <a:pt x="3187" y="3531"/>
                        <a:pt x="3346" y="3650"/>
                        <a:pt x="3536" y="3669"/>
                      </a:cubicBezTo>
                      <a:cubicBezTo>
                        <a:pt x="3695" y="3685"/>
                        <a:pt x="3839" y="3587"/>
                        <a:pt x="3933" y="3467"/>
                      </a:cubicBezTo>
                      <a:cubicBezTo>
                        <a:pt x="4094" y="3268"/>
                        <a:pt x="4187" y="3025"/>
                        <a:pt x="4279" y="2789"/>
                      </a:cubicBezTo>
                      <a:cubicBezTo>
                        <a:pt x="4524" y="2125"/>
                        <a:pt x="4705" y="1439"/>
                        <a:pt x="4951" y="776"/>
                      </a:cubicBezTo>
                      <a:cubicBezTo>
                        <a:pt x="5035" y="561"/>
                        <a:pt x="5117" y="342"/>
                        <a:pt x="5253" y="154"/>
                      </a:cubicBezTo>
                      <a:cubicBezTo>
                        <a:pt x="5306" y="84"/>
                        <a:pt x="5386" y="0"/>
                        <a:pt x="5483" y="24"/>
                      </a:cubicBezTo>
                      <a:cubicBezTo>
                        <a:pt x="5591" y="58"/>
                        <a:pt x="5654" y="163"/>
                        <a:pt x="5711" y="254"/>
                      </a:cubicBezTo>
                      <a:cubicBezTo>
                        <a:pt x="5851" y="495"/>
                        <a:pt x="5941" y="760"/>
                        <a:pt x="6036" y="1021"/>
                      </a:cubicBezTo>
                      <a:cubicBezTo>
                        <a:pt x="6207" y="1522"/>
                        <a:pt x="6357" y="2030"/>
                        <a:pt x="6527" y="2531"/>
                      </a:cubicBezTo>
                      <a:cubicBezTo>
                        <a:pt x="6621" y="2797"/>
                        <a:pt x="6714" y="3067"/>
                        <a:pt x="6857" y="3311"/>
                      </a:cubicBezTo>
                      <a:cubicBezTo>
                        <a:pt x="6947" y="3461"/>
                        <a:pt x="7066" y="3617"/>
                        <a:pt x="7244" y="3661"/>
                      </a:cubicBezTo>
                      <a:cubicBezTo>
                        <a:pt x="7414" y="3699"/>
                        <a:pt x="7580" y="3613"/>
                        <a:pt x="7720" y="3525"/>
                      </a:cubicBezTo>
                      <a:cubicBezTo>
                        <a:pt x="7939" y="3386"/>
                        <a:pt x="8142" y="3206"/>
                        <a:pt x="8401" y="3147"/>
                      </a:cubicBezTo>
                      <a:cubicBezTo>
                        <a:pt x="8709" y="3070"/>
                        <a:pt x="9025" y="3142"/>
                        <a:pt x="9330" y="3197"/>
                      </a:cubicBezTo>
                      <a:cubicBezTo>
                        <a:pt x="9698" y="3272"/>
                        <a:pt x="10075" y="3271"/>
                        <a:pt x="10448" y="3252"/>
                      </a:cubicBezTo>
                      <a:cubicBezTo>
                        <a:pt x="10599" y="3245"/>
                        <a:pt x="10749" y="3237"/>
                        <a:pt x="10899" y="3231"/>
                      </a:cubicBezTo>
                    </a:path>
                  </a:pathLst>
                </a:custGeom>
                <a:ln w="20160">
                  <a:solidFill>
                    <a:schemeClr val="accent2"/>
                  </a:solidFill>
                  <a:miter/>
                </a:ln>
              </p:spPr>
            </p:sp>
            <p:sp>
              <p:nvSpPr>
                <p:cNvPr id="123" name="Freeform 12"/>
                <p:cNvSpPr/>
                <p:nvPr/>
              </p:nvSpPr>
              <p:spPr>
                <a:xfrm>
                  <a:off x="340082" y="3066931"/>
                  <a:ext cx="3737378" cy="327"/>
                </a:xfrm>
                <a:custGeom>
                  <a:avLst/>
                  <a:gdLst/>
                  <a:ahLst/>
                  <a:cxnLst/>
                  <a:rect l="0" t="0" r="r" b="b"/>
                  <a:pathLst>
                    <a:path w="11445" h="1">
                      <a:moveTo>
                        <a:pt x="0" y="0"/>
                      </a:moveTo>
                      <a:cubicBezTo>
                        <a:pt x="3815" y="0"/>
                        <a:pt x="7629" y="0"/>
                        <a:pt x="11444" y="0"/>
                      </a:cubicBezTo>
                    </a:path>
                  </a:pathLst>
                </a:custGeom>
                <a:ln w="9525">
                  <a:solidFill>
                    <a:schemeClr val="tx1"/>
                  </a:solidFill>
                  <a:tailEnd type="stealth" w="sm" len="sm"/>
                </a:ln>
              </p:spPr>
              <p:style>
                <a:lnRef idx="1">
                  <a:schemeClr val="accent1"/>
                </a:lnRef>
                <a:fillRef idx="0">
                  <a:schemeClr val="accent1"/>
                </a:fillRef>
                <a:effectRef idx="0">
                  <a:schemeClr val="accent1"/>
                </a:effectRef>
                <a:fontRef idx="minor">
                  <a:schemeClr val="tx1"/>
                </a:fontRef>
              </p:style>
            </p:sp>
            <p:sp>
              <p:nvSpPr>
                <p:cNvPr id="124" name="Freeform 123"/>
                <p:cNvSpPr/>
                <p:nvPr/>
              </p:nvSpPr>
              <p:spPr>
                <a:xfrm>
                  <a:off x="2208608" y="2018191"/>
                  <a:ext cx="327" cy="1156318"/>
                </a:xfrm>
                <a:custGeom>
                  <a:avLst/>
                  <a:gdLst/>
                  <a:ahLst/>
                  <a:cxnLst/>
                  <a:rect l="0" t="0" r="r" b="b"/>
                  <a:pathLst>
                    <a:path w="1" h="3541">
                      <a:moveTo>
                        <a:pt x="0" y="3540"/>
                      </a:moveTo>
                      <a:cubicBezTo>
                        <a:pt x="0" y="2360"/>
                        <a:pt x="0" y="1180"/>
                        <a:pt x="0" y="0"/>
                      </a:cubicBezTo>
                    </a:path>
                  </a:pathLst>
                </a:custGeom>
                <a:ln w="9525">
                  <a:solidFill>
                    <a:srgbClr val="000000"/>
                  </a:solidFill>
                  <a:miter/>
                </a:ln>
              </p:spPr>
            </p:sp>
          </p:grpSp>
          <p:sp>
            <p:nvSpPr>
              <p:cNvPr id="120" name="TextBox 119"/>
              <p:cNvSpPr txBox="1"/>
              <p:nvPr/>
            </p:nvSpPr>
            <p:spPr>
              <a:xfrm>
                <a:off x="3838205" y="3035492"/>
                <a:ext cx="248786" cy="307777"/>
              </a:xfrm>
              <a:prstGeom prst="rect">
                <a:avLst/>
              </a:prstGeom>
              <a:noFill/>
            </p:spPr>
            <p:txBody>
              <a:bodyPr wrap="none" rtlCol="0" anchor="ctr">
                <a:spAutoFit/>
              </a:bodyPr>
              <a:lstStyle/>
              <a:p>
                <a:pPr algn="ctr"/>
                <a:r>
                  <a:rPr lang="en-US" sz="1400" smtClean="0">
                    <a:latin typeface="BKM-cmmi10" charset="0"/>
                    <a:ea typeface="BKM-cmmi10" charset="0"/>
                    <a:cs typeface="BKM-cmmi10" charset="0"/>
                  </a:rPr>
                  <a:t>t</a:t>
                </a:r>
                <a:endParaRPr lang="en-US" sz="1400" dirty="0">
                  <a:latin typeface="BKM-cmmi10" charset="0"/>
                  <a:ea typeface="BKM-cmmi10" charset="0"/>
                  <a:cs typeface="BKM-cmmi10" charset="0"/>
                </a:endParaRPr>
              </a:p>
            </p:txBody>
          </p:sp>
        </p:grpSp>
        <p:grpSp>
          <p:nvGrpSpPr>
            <p:cNvPr id="116" name="Group 115"/>
            <p:cNvGrpSpPr/>
            <p:nvPr/>
          </p:nvGrpSpPr>
          <p:grpSpPr>
            <a:xfrm>
              <a:off x="3280349" y="6025523"/>
              <a:ext cx="2523744" cy="276999"/>
              <a:chOff x="3280349" y="6306876"/>
              <a:chExt cx="2523744" cy="276999"/>
            </a:xfrm>
          </p:grpSpPr>
          <p:cxnSp>
            <p:nvCxnSpPr>
              <p:cNvPr id="117" name="Straight Arrow Connector 116"/>
              <p:cNvCxnSpPr/>
              <p:nvPr/>
            </p:nvCxnSpPr>
            <p:spPr>
              <a:xfrm>
                <a:off x="3280349" y="6459364"/>
                <a:ext cx="2523744" cy="0"/>
              </a:xfrm>
              <a:prstGeom prst="straightConnector1">
                <a:avLst/>
              </a:prstGeom>
              <a:ln w="19050">
                <a:solidFill>
                  <a:schemeClr val="tx1"/>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4026235" y="6306876"/>
                <a:ext cx="1180131" cy="276999"/>
              </a:xfrm>
              <a:prstGeom prst="rect">
                <a:avLst/>
              </a:prstGeom>
              <a:solidFill>
                <a:schemeClr val="bg1"/>
              </a:solidFill>
              <a:ln>
                <a:noFill/>
              </a:ln>
            </p:spPr>
            <p:txBody>
              <a:bodyPr wrap="none" rtlCol="0" anchor="ctr">
                <a:spAutoFit/>
              </a:bodyPr>
              <a:lstStyle/>
              <a:p>
                <a:pPr algn="ctr"/>
                <a:r>
                  <a:rPr lang="en-US" sz="1200" dirty="0" smtClean="0">
                    <a:latin typeface="Frutiger LT Std 45 Light" charset="0"/>
                    <a:ea typeface="Frutiger LT Std 45 Light" charset="0"/>
                    <a:cs typeface="Frutiger LT Std 45 Light" charset="0"/>
                  </a:rPr>
                  <a:t>infinite support</a:t>
                </a:r>
                <a:endParaRPr lang="en-US" sz="1200" dirty="0">
                  <a:latin typeface="Frutiger LT Std 45 Light" charset="0"/>
                  <a:ea typeface="Frutiger LT Std 45 Light" charset="0"/>
                  <a:cs typeface="Frutiger LT Std 45 Light" charset="0"/>
                </a:endParaRPr>
              </a:p>
            </p:txBody>
          </p:sp>
        </p:grpSp>
      </p:grpSp>
      <p:grpSp>
        <p:nvGrpSpPr>
          <p:cNvPr id="88" name="Group 87"/>
          <p:cNvGrpSpPr>
            <a:grpSpLocks noChangeAspect="1"/>
          </p:cNvGrpSpPr>
          <p:nvPr/>
        </p:nvGrpSpPr>
        <p:grpSpPr>
          <a:xfrm>
            <a:off x="629073" y="3126612"/>
            <a:ext cx="1389313" cy="1187061"/>
            <a:chOff x="1310592" y="47004"/>
            <a:chExt cx="1946690" cy="1663298"/>
          </a:xfrm>
        </p:grpSpPr>
        <p:grpSp>
          <p:nvGrpSpPr>
            <p:cNvPr id="89" name="Group 88"/>
            <p:cNvGrpSpPr/>
            <p:nvPr/>
          </p:nvGrpSpPr>
          <p:grpSpPr>
            <a:xfrm>
              <a:off x="1310592" y="47004"/>
              <a:ext cx="1911586" cy="1501262"/>
              <a:chOff x="1310592" y="47004"/>
              <a:chExt cx="1911586" cy="1501262"/>
            </a:xfrm>
          </p:grpSpPr>
          <p:sp>
            <p:nvSpPr>
              <p:cNvPr id="91" name="Freeform 90"/>
              <p:cNvSpPr/>
              <p:nvPr/>
            </p:nvSpPr>
            <p:spPr>
              <a:xfrm>
                <a:off x="2245835" y="392275"/>
                <a:ext cx="327" cy="1155991"/>
              </a:xfrm>
              <a:custGeom>
                <a:avLst/>
                <a:gdLst/>
                <a:ahLst/>
                <a:cxnLst/>
                <a:rect l="0" t="0" r="r" b="b"/>
                <a:pathLst>
                  <a:path w="1" h="3540">
                    <a:moveTo>
                      <a:pt x="0" y="3539"/>
                    </a:moveTo>
                    <a:cubicBezTo>
                      <a:pt x="0" y="2359"/>
                      <a:pt x="0" y="1180"/>
                      <a:pt x="0" y="0"/>
                    </a:cubicBezTo>
                  </a:path>
                </a:pathLst>
              </a:custGeom>
              <a:ln w="9525">
                <a:solidFill>
                  <a:srgbClr val="000000"/>
                </a:solidFill>
                <a:miter/>
              </a:ln>
            </p:spPr>
          </p:sp>
          <p:sp>
            <p:nvSpPr>
              <p:cNvPr id="92" name="Freeform 2"/>
              <p:cNvSpPr/>
              <p:nvPr/>
            </p:nvSpPr>
            <p:spPr>
              <a:xfrm>
                <a:off x="1347820" y="737113"/>
                <a:ext cx="1796358" cy="706330"/>
              </a:xfrm>
              <a:custGeom>
                <a:avLst/>
                <a:gdLst/>
                <a:ahLst/>
                <a:cxnLst/>
                <a:rect l="0" t="0" r="r" b="b"/>
                <a:pathLst>
                  <a:path w="5501" h="2163">
                    <a:moveTo>
                      <a:pt x="0" y="2161"/>
                    </a:moveTo>
                    <a:cubicBezTo>
                      <a:pt x="244" y="2162"/>
                      <a:pt x="493" y="2160"/>
                      <a:pt x="727" y="2082"/>
                    </a:cubicBezTo>
                    <a:cubicBezTo>
                      <a:pt x="946" y="2011"/>
                      <a:pt x="1142" y="1877"/>
                      <a:pt x="1298" y="1709"/>
                    </a:cubicBezTo>
                    <a:cubicBezTo>
                      <a:pt x="1357" y="1651"/>
                      <a:pt x="1406" y="1584"/>
                      <a:pt x="1459" y="1521"/>
                    </a:cubicBezTo>
                    <a:cubicBezTo>
                      <a:pt x="1526" y="1432"/>
                      <a:pt x="1591" y="1341"/>
                      <a:pt x="1653" y="1247"/>
                    </a:cubicBezTo>
                    <a:cubicBezTo>
                      <a:pt x="1811" y="1011"/>
                      <a:pt x="1958" y="767"/>
                      <a:pt x="2122" y="534"/>
                    </a:cubicBezTo>
                    <a:cubicBezTo>
                      <a:pt x="2196" y="435"/>
                      <a:pt x="2268" y="334"/>
                      <a:pt x="2353" y="245"/>
                    </a:cubicBezTo>
                    <a:cubicBezTo>
                      <a:pt x="2441" y="153"/>
                      <a:pt x="2542" y="64"/>
                      <a:pt x="2666" y="28"/>
                    </a:cubicBezTo>
                    <a:cubicBezTo>
                      <a:pt x="2760" y="0"/>
                      <a:pt x="2861" y="26"/>
                      <a:pt x="2942" y="75"/>
                    </a:cubicBezTo>
                    <a:cubicBezTo>
                      <a:pt x="3052" y="141"/>
                      <a:pt x="3142" y="237"/>
                      <a:pt x="3224" y="335"/>
                    </a:cubicBezTo>
                    <a:cubicBezTo>
                      <a:pt x="3281" y="403"/>
                      <a:pt x="3334" y="474"/>
                      <a:pt x="3385" y="546"/>
                    </a:cubicBezTo>
                    <a:cubicBezTo>
                      <a:pt x="3577" y="818"/>
                      <a:pt x="3746" y="1106"/>
                      <a:pt x="3937" y="1378"/>
                    </a:cubicBezTo>
                    <a:cubicBezTo>
                      <a:pt x="3993" y="1455"/>
                      <a:pt x="4048" y="1533"/>
                      <a:pt x="4110" y="1605"/>
                    </a:cubicBezTo>
                    <a:cubicBezTo>
                      <a:pt x="4217" y="1738"/>
                      <a:pt x="4345" y="1856"/>
                      <a:pt x="4488" y="1948"/>
                    </a:cubicBezTo>
                    <a:cubicBezTo>
                      <a:pt x="4668" y="2063"/>
                      <a:pt x="4877" y="2126"/>
                      <a:pt x="5088" y="2147"/>
                    </a:cubicBezTo>
                    <a:cubicBezTo>
                      <a:pt x="5225" y="2161"/>
                      <a:pt x="5362" y="2161"/>
                      <a:pt x="5500" y="2161"/>
                    </a:cubicBezTo>
                  </a:path>
                </a:pathLst>
              </a:custGeom>
              <a:ln w="20160">
                <a:solidFill>
                  <a:schemeClr val="accent2"/>
                </a:solidFill>
                <a:miter/>
              </a:ln>
            </p:spPr>
          </p:sp>
          <p:sp>
            <p:nvSpPr>
              <p:cNvPr id="93" name="TextBox 92"/>
              <p:cNvSpPr txBox="1"/>
              <p:nvPr/>
            </p:nvSpPr>
            <p:spPr>
              <a:xfrm>
                <a:off x="1383104" y="47004"/>
                <a:ext cx="1725462" cy="431254"/>
              </a:xfrm>
              <a:prstGeom prst="rect">
                <a:avLst/>
              </a:prstGeom>
              <a:noFill/>
              <a:ln>
                <a:noFill/>
              </a:ln>
            </p:spPr>
            <p:txBody>
              <a:bodyPr wrap="none" rtlCol="0" anchor="ctr">
                <a:spAutoFit/>
              </a:bodyPr>
              <a:lstStyle/>
              <a:p>
                <a:pPr algn="ctr"/>
                <a:r>
                  <a:rPr lang="en-US" sz="1400" dirty="0">
                    <a:latin typeface="Frutiger LT Std 45 Light" charset="0"/>
                    <a:ea typeface="Frutiger LT Std 45 Light" charset="0"/>
                    <a:cs typeface="Frutiger LT Std 45 Light" charset="0"/>
                  </a:rPr>
                  <a:t>c</a:t>
                </a:r>
                <a:r>
                  <a:rPr lang="en-US" sz="1400" dirty="0" smtClean="0">
                    <a:latin typeface="Frutiger LT Std 45 Light" charset="0"/>
                    <a:ea typeface="Frutiger LT Std 45 Light" charset="0"/>
                    <a:cs typeface="Frutiger LT Std 45 Light" charset="0"/>
                  </a:rPr>
                  <a:t>ubic B-spline</a:t>
                </a:r>
                <a:endParaRPr lang="en-US" sz="1400" dirty="0">
                  <a:latin typeface="Frutiger LT Std 45 Light" charset="0"/>
                  <a:ea typeface="Frutiger LT Std 45 Light" charset="0"/>
                  <a:cs typeface="Frutiger LT Std 45 Light" charset="0"/>
                </a:endParaRPr>
              </a:p>
            </p:txBody>
          </p:sp>
          <p:sp>
            <p:nvSpPr>
              <p:cNvPr id="94" name="Freeform 6"/>
              <p:cNvSpPr/>
              <p:nvPr/>
            </p:nvSpPr>
            <p:spPr>
              <a:xfrm flipV="1">
                <a:off x="1310592" y="1396417"/>
                <a:ext cx="1911586" cy="45719"/>
              </a:xfrm>
              <a:custGeom>
                <a:avLst/>
                <a:gdLst/>
                <a:ahLst/>
                <a:cxnLst/>
                <a:rect l="0" t="0" r="r" b="b"/>
                <a:pathLst>
                  <a:path w="5729" h="1">
                    <a:moveTo>
                      <a:pt x="0" y="0"/>
                    </a:moveTo>
                    <a:cubicBezTo>
                      <a:pt x="1909" y="0"/>
                      <a:pt x="3819" y="0"/>
                      <a:pt x="5728" y="0"/>
                    </a:cubicBezTo>
                  </a:path>
                </a:pathLst>
              </a:custGeom>
              <a:ln w="9525">
                <a:solidFill>
                  <a:schemeClr val="tx1"/>
                </a:solidFill>
                <a:tailEnd type="stealth" w="sm" len="sm"/>
              </a:ln>
            </p:spPr>
            <p:style>
              <a:lnRef idx="1">
                <a:schemeClr val="accent1"/>
              </a:lnRef>
              <a:fillRef idx="0">
                <a:schemeClr val="accent1"/>
              </a:fillRef>
              <a:effectRef idx="0">
                <a:schemeClr val="accent1"/>
              </a:effectRef>
              <a:fontRef idx="minor">
                <a:schemeClr val="tx1"/>
              </a:fontRef>
            </p:style>
          </p:sp>
        </p:grpSp>
        <p:sp>
          <p:nvSpPr>
            <p:cNvPr id="90" name="TextBox 89"/>
            <p:cNvSpPr txBox="1"/>
            <p:nvPr/>
          </p:nvSpPr>
          <p:spPr>
            <a:xfrm>
              <a:off x="3008496" y="1402525"/>
              <a:ext cx="248786" cy="307777"/>
            </a:xfrm>
            <a:prstGeom prst="rect">
              <a:avLst/>
            </a:prstGeom>
            <a:noFill/>
          </p:spPr>
          <p:txBody>
            <a:bodyPr wrap="none" rtlCol="0" anchor="ctr">
              <a:spAutoFit/>
            </a:bodyPr>
            <a:lstStyle/>
            <a:p>
              <a:pPr algn="ctr"/>
              <a:r>
                <a:rPr lang="en-US" sz="1400" dirty="0" smtClean="0">
                  <a:latin typeface="BKM-cmmi10" charset="0"/>
                  <a:ea typeface="BKM-cmmi10" charset="0"/>
                  <a:cs typeface="BKM-cmmi10" charset="0"/>
                </a:rPr>
                <a:t>t</a:t>
              </a:r>
              <a:endParaRPr lang="en-US" sz="1400" dirty="0">
                <a:latin typeface="BKM-cmmi10" charset="0"/>
                <a:ea typeface="BKM-cmmi10" charset="0"/>
                <a:cs typeface="BKM-cmmi10" charset="0"/>
              </a:endParaRPr>
            </a:p>
          </p:txBody>
        </p:sp>
      </p:grpSp>
      <p:grpSp>
        <p:nvGrpSpPr>
          <p:cNvPr id="9" name="Group 8"/>
          <p:cNvGrpSpPr/>
          <p:nvPr/>
        </p:nvGrpSpPr>
        <p:grpSpPr>
          <a:xfrm>
            <a:off x="6555877" y="1005688"/>
            <a:ext cx="2560320" cy="2236572"/>
            <a:chOff x="6555877" y="1005688"/>
            <a:chExt cx="2560320" cy="2236572"/>
          </a:xfrm>
        </p:grpSpPr>
        <p:pic>
          <p:nvPicPr>
            <p:cNvPr id="126" name="Picture 1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5877" y="1132557"/>
              <a:ext cx="2560320" cy="2109703"/>
            </a:xfrm>
            <a:prstGeom prst="rect">
              <a:avLst/>
            </a:prstGeom>
            <a:effectLst/>
          </p:spPr>
        </p:pic>
        <p:sp>
          <p:nvSpPr>
            <p:cNvPr id="15" name="TextBox 14"/>
            <p:cNvSpPr txBox="1"/>
            <p:nvPr/>
          </p:nvSpPr>
          <p:spPr>
            <a:xfrm>
              <a:off x="7358573" y="1005688"/>
              <a:ext cx="970137" cy="307777"/>
            </a:xfrm>
            <a:prstGeom prst="rect">
              <a:avLst/>
            </a:prstGeom>
            <a:noFill/>
            <a:ln>
              <a:noFill/>
            </a:ln>
          </p:spPr>
          <p:txBody>
            <a:bodyPr wrap="none" rtlCol="0" anchor="ctr">
              <a:spAutoFit/>
            </a:bodyPr>
            <a:lstStyle/>
            <a:p>
              <a:pPr algn="ctr"/>
              <a:r>
                <a:rPr lang="en-US" sz="1400" dirty="0" err="1" smtClean="0">
                  <a:latin typeface="Frutiger LT Std 45 Light" charset="0"/>
                  <a:ea typeface="Frutiger LT Std 45 Light" charset="0"/>
                  <a:cs typeface="Frutiger LT Std 45 Light" charset="0"/>
                </a:rPr>
                <a:t>prefiltered</a:t>
              </a:r>
              <a:endParaRPr lang="en-US" sz="1400" dirty="0">
                <a:latin typeface="Frutiger LT Std 45 Light" charset="0"/>
                <a:ea typeface="Frutiger LT Std 45 Light" charset="0"/>
                <a:cs typeface="Frutiger LT Std 45 Light" charset="0"/>
              </a:endParaRPr>
            </a:p>
          </p:txBody>
        </p:sp>
      </p:grpSp>
      <p:sp>
        <p:nvSpPr>
          <p:cNvPr id="65" name="TextBox 64"/>
          <p:cNvSpPr txBox="1"/>
          <p:nvPr/>
        </p:nvSpPr>
        <p:spPr>
          <a:xfrm>
            <a:off x="7110776" y="6473112"/>
            <a:ext cx="1957588" cy="307777"/>
          </a:xfrm>
          <a:prstGeom prst="rect">
            <a:avLst/>
          </a:prstGeom>
          <a:solidFill>
            <a:schemeClr val="bg1"/>
          </a:solidFill>
          <a:ln>
            <a:noFill/>
          </a:ln>
        </p:spPr>
        <p:txBody>
          <a:bodyPr wrap="none" rtlCol="0" anchor="ctr">
            <a:spAutoFit/>
          </a:bodyPr>
          <a:lstStyle/>
          <a:p>
            <a:pPr algn="r"/>
            <a:r>
              <a:rPr lang="en-US" sz="1400" dirty="0" smtClean="0">
                <a:latin typeface="Frutiger LT Std 45 Light" charset="0"/>
                <a:ea typeface="Frutiger LT Std 45 Light" charset="0"/>
                <a:cs typeface="Frutiger LT Std 45 Light" charset="0"/>
              </a:rPr>
              <a:t>[Nehab &amp; Hoppe 2014]</a:t>
            </a:r>
            <a:endParaRPr lang="en-US" sz="1400" dirty="0">
              <a:latin typeface="Frutiger LT Std 45 Light" charset="0"/>
              <a:ea typeface="Frutiger LT Std 45 Light" charset="0"/>
              <a:cs typeface="Frutiger LT Std 45 Light" charset="0"/>
            </a:endParaRPr>
          </a:p>
        </p:txBody>
      </p:sp>
    </p:spTree>
    <p:extLst>
      <p:ext uri="{BB962C8B-B14F-4D97-AF65-F5344CB8AC3E}">
        <p14:creationId xmlns:p14="http://schemas.microsoft.com/office/powerpoint/2010/main" val="1002148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02777" y="2003115"/>
            <a:ext cx="2952627" cy="474522"/>
            <a:chOff x="808515" y="1595430"/>
            <a:chExt cx="2952627" cy="474522"/>
          </a:xfrm>
        </p:grpSpPr>
        <p:cxnSp>
          <p:nvCxnSpPr>
            <p:cNvPr id="6" name="Straight Arrow Connector 5"/>
            <p:cNvCxnSpPr/>
            <p:nvPr/>
          </p:nvCxnSpPr>
          <p:spPr>
            <a:xfrm>
              <a:off x="808515" y="2069952"/>
              <a:ext cx="2952627" cy="0"/>
            </a:xfrm>
            <a:prstGeom prst="straightConnector1">
              <a:avLst/>
            </a:prstGeom>
            <a:ln w="952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225395" y="1642991"/>
              <a:ext cx="0" cy="426961"/>
            </a:xfrm>
            <a:prstGeom prst="line">
              <a:avLst/>
            </a:prstGeom>
            <a:ln w="20160">
              <a:solidFill>
                <a:schemeClr val="accent1"/>
              </a:solidFill>
              <a:miter/>
              <a:tailEnd type="stealth" w="sm" len="sm"/>
            </a:ln>
          </p:spPr>
        </p:cxnSp>
        <p:grpSp>
          <p:nvGrpSpPr>
            <p:cNvPr id="8" name="Group 7"/>
            <p:cNvGrpSpPr/>
            <p:nvPr/>
          </p:nvGrpSpPr>
          <p:grpSpPr>
            <a:xfrm>
              <a:off x="2479138" y="1595430"/>
              <a:ext cx="892306" cy="307777"/>
              <a:chOff x="2479138" y="1595430"/>
              <a:chExt cx="892306" cy="307777"/>
            </a:xfrm>
          </p:grpSpPr>
          <p:sp>
            <p:nvSpPr>
              <p:cNvPr id="9" name="Freeform 8"/>
              <p:cNvSpPr/>
              <p:nvPr/>
            </p:nvSpPr>
            <p:spPr>
              <a:xfrm>
                <a:off x="2479138" y="1743417"/>
                <a:ext cx="334703" cy="151717"/>
              </a:xfrm>
              <a:custGeom>
                <a:avLst/>
                <a:gdLst>
                  <a:gd name="connsiteX0" fmla="*/ 0 w 287032"/>
                  <a:gd name="connsiteY0" fmla="*/ 180699 h 180699"/>
                  <a:gd name="connsiteX1" fmla="*/ 53306 w 287032"/>
                  <a:gd name="connsiteY1" fmla="*/ 49484 h 180699"/>
                  <a:gd name="connsiteX2" fmla="*/ 213224 w 287032"/>
                  <a:gd name="connsiteY2" fmla="*/ 279 h 180699"/>
                  <a:gd name="connsiteX3" fmla="*/ 287032 w 287032"/>
                  <a:gd name="connsiteY3" fmla="*/ 33083 h 180699"/>
                  <a:gd name="connsiteX0" fmla="*/ 0 w 287032"/>
                  <a:gd name="connsiteY0" fmla="*/ 147616 h 147616"/>
                  <a:gd name="connsiteX1" fmla="*/ 53306 w 287032"/>
                  <a:gd name="connsiteY1" fmla="*/ 16401 h 147616"/>
                  <a:gd name="connsiteX2" fmla="*/ 287032 w 287032"/>
                  <a:gd name="connsiteY2" fmla="*/ 0 h 147616"/>
                  <a:gd name="connsiteX0" fmla="*/ 0 w 188621"/>
                  <a:gd name="connsiteY0" fmla="*/ 180420 h 180420"/>
                  <a:gd name="connsiteX1" fmla="*/ 53306 w 188621"/>
                  <a:gd name="connsiteY1" fmla="*/ 49205 h 180420"/>
                  <a:gd name="connsiteX2" fmla="*/ 188621 w 188621"/>
                  <a:gd name="connsiteY2"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188621"/>
                  <a:gd name="connsiteY0" fmla="*/ 180420 h 180420"/>
                  <a:gd name="connsiteX1" fmla="*/ 188621 w 188621"/>
                  <a:gd name="connsiteY1" fmla="*/ 0 h 180420"/>
                  <a:gd name="connsiteX0" fmla="*/ 0 w 315734"/>
                  <a:gd name="connsiteY0" fmla="*/ 164018 h 164018"/>
                  <a:gd name="connsiteX1" fmla="*/ 315734 w 315734"/>
                  <a:gd name="connsiteY1" fmla="*/ 0 h 164018"/>
                  <a:gd name="connsiteX0" fmla="*/ 0 w 360839"/>
                  <a:gd name="connsiteY0" fmla="*/ 159917 h 159917"/>
                  <a:gd name="connsiteX1" fmla="*/ 360839 w 360839"/>
                  <a:gd name="connsiteY1" fmla="*/ 0 h 159917"/>
                  <a:gd name="connsiteX0" fmla="*/ 0 w 360839"/>
                  <a:gd name="connsiteY0" fmla="*/ 159917 h 159917"/>
                  <a:gd name="connsiteX1" fmla="*/ 360839 w 360839"/>
                  <a:gd name="connsiteY1" fmla="*/ 0 h 159917"/>
                  <a:gd name="connsiteX0" fmla="*/ 0 w 360839"/>
                  <a:gd name="connsiteY0" fmla="*/ 160561 h 160561"/>
                  <a:gd name="connsiteX1" fmla="*/ 360839 w 360839"/>
                  <a:gd name="connsiteY1" fmla="*/ 644 h 160561"/>
                  <a:gd name="connsiteX0" fmla="*/ 0 w 311633"/>
                  <a:gd name="connsiteY0" fmla="*/ 156537 h 156537"/>
                  <a:gd name="connsiteX1" fmla="*/ 311633 w 311633"/>
                  <a:gd name="connsiteY1" fmla="*/ 720 h 156537"/>
                  <a:gd name="connsiteX0" fmla="*/ 0 w 311633"/>
                  <a:gd name="connsiteY0" fmla="*/ 156351 h 156351"/>
                  <a:gd name="connsiteX1" fmla="*/ 311633 w 311633"/>
                  <a:gd name="connsiteY1" fmla="*/ 534 h 156351"/>
                  <a:gd name="connsiteX0" fmla="*/ 0 w 311633"/>
                  <a:gd name="connsiteY0" fmla="*/ 155860 h 155860"/>
                  <a:gd name="connsiteX1" fmla="*/ 311633 w 311633"/>
                  <a:gd name="connsiteY1" fmla="*/ 43 h 155860"/>
                  <a:gd name="connsiteX0" fmla="*/ 0 w 278830"/>
                  <a:gd name="connsiteY0" fmla="*/ 151765 h 151765"/>
                  <a:gd name="connsiteX1" fmla="*/ 278830 w 278830"/>
                  <a:gd name="connsiteY1" fmla="*/ 48 h 151765"/>
                  <a:gd name="connsiteX0" fmla="*/ 0 w 278830"/>
                  <a:gd name="connsiteY0" fmla="*/ 151765 h 151765"/>
                  <a:gd name="connsiteX1" fmla="*/ 278830 w 278830"/>
                  <a:gd name="connsiteY1" fmla="*/ 48 h 151765"/>
                  <a:gd name="connsiteX0" fmla="*/ 0 w 278830"/>
                  <a:gd name="connsiteY0" fmla="*/ 151717 h 151717"/>
                  <a:gd name="connsiteX1" fmla="*/ 278830 w 278830"/>
                  <a:gd name="connsiteY1" fmla="*/ 0 h 151717"/>
                </a:gdLst>
                <a:ahLst/>
                <a:cxnLst>
                  <a:cxn ang="0">
                    <a:pos x="connsiteX0" y="connsiteY0"/>
                  </a:cxn>
                  <a:cxn ang="0">
                    <a:pos x="connsiteX1" y="connsiteY1"/>
                  </a:cxn>
                </a:cxnLst>
                <a:rect l="l" t="t" r="r" b="b"/>
                <a:pathLst>
                  <a:path w="278830" h="151717">
                    <a:moveTo>
                      <a:pt x="0" y="151717"/>
                    </a:moveTo>
                    <a:cubicBezTo>
                      <a:pt x="83375" y="25969"/>
                      <a:pt x="138049" y="6834"/>
                      <a:pt x="278830" y="0"/>
                    </a:cubicBezTo>
                  </a:path>
                </a:pathLst>
              </a:custGeom>
              <a:ln w="952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789233" y="1595430"/>
                <a:ext cx="582211" cy="307777"/>
              </a:xfrm>
              <a:prstGeom prst="rect">
                <a:avLst/>
              </a:prstGeom>
              <a:solidFill>
                <a:schemeClr val="bg1"/>
              </a:solidFill>
            </p:spPr>
            <p:txBody>
              <a:bodyPr wrap="none" rtlCol="0">
                <a:spAutoFit/>
              </a:bodyPr>
              <a:lstStyle/>
              <a:p>
                <a:r>
                  <a:rPr lang="en-US" sz="1400" dirty="0" smtClean="0">
                    <a:latin typeface="Frutiger LT Std 45 Light" charset="0"/>
                    <a:ea typeface="Frutiger LT Std 45 Light" charset="0"/>
                    <a:cs typeface="Frutiger LT Std 45 Light" charset="0"/>
                  </a:rPr>
                  <a:t>input</a:t>
                </a:r>
                <a:endParaRPr lang="en-US" sz="1400" dirty="0">
                  <a:latin typeface="Frutiger LT Std 45 Light" charset="0"/>
                  <a:ea typeface="Frutiger LT Std 45 Light" charset="0"/>
                  <a:cs typeface="Frutiger LT Std 45 Light" charset="0"/>
                </a:endParaRPr>
              </a:p>
            </p:txBody>
          </p:sp>
        </p:grpSp>
      </p:grpSp>
      <p:grpSp>
        <p:nvGrpSpPr>
          <p:cNvPr id="15" name="Group 14"/>
          <p:cNvGrpSpPr/>
          <p:nvPr/>
        </p:nvGrpSpPr>
        <p:grpSpPr>
          <a:xfrm>
            <a:off x="1490469" y="2733326"/>
            <a:ext cx="1468031" cy="774448"/>
            <a:chOff x="1171357" y="4118185"/>
            <a:chExt cx="1468031" cy="774448"/>
          </a:xfrm>
        </p:grpSpPr>
        <p:cxnSp>
          <p:nvCxnSpPr>
            <p:cNvPr id="16" name="Straight Arrow Connector 15"/>
            <p:cNvCxnSpPr/>
            <p:nvPr/>
          </p:nvCxnSpPr>
          <p:spPr>
            <a:xfrm>
              <a:off x="1899967" y="4118185"/>
              <a:ext cx="0" cy="774448"/>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171357" y="4334999"/>
                  <a:ext cx="1468031" cy="307777"/>
                </a:xfrm>
                <a:prstGeom prst="rect">
                  <a:avLst/>
                </a:prstGeom>
                <a:solidFill>
                  <a:schemeClr val="bg1"/>
                </a:solidFill>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direct </a:t>
                  </a:r>
                  <a14:m>
                    <m:oMath xmlns:m="http://schemas.openxmlformats.org/officeDocument/2006/math">
                      <m:d>
                        <m:dPr>
                          <m:ctrlPr>
                            <a:rPr lang="en-US" sz="1400" b="0" i="1" smtClean="0">
                              <a:latin typeface="Cambria Math" charset="0"/>
                              <a:ea typeface="Frutiger LT Std 45 Light" charset="0"/>
                              <a:cs typeface="Frutiger LT Std 45 Light" charset="0"/>
                            </a:rPr>
                          </m:ctrlPr>
                        </m:dPr>
                        <m:e>
                          <m:r>
                            <a:rPr lang="en-US" sz="1400" i="1">
                              <a:latin typeface="Cambria Math" charset="0"/>
                              <a:ea typeface="Frutiger LT Std 45 Light" charset="0"/>
                              <a:cs typeface="Frutiger LT Std 45 Light" charset="0"/>
                            </a:rPr>
                            <m:t>𝑠</m:t>
                          </m:r>
                          <m:r>
                            <a:rPr lang="en-US" sz="1400" i="1">
                              <a:latin typeface="Cambria Math" charset="0"/>
                              <a:ea typeface="Frutiger LT Std 45 Light" charset="0"/>
                              <a:cs typeface="Frutiger LT Std 45 Light" charset="0"/>
                            </a:rPr>
                            <m:t>=2</m:t>
                          </m:r>
                          <m:d>
                            <m:dPr>
                              <m:begChr m:val="⌈"/>
                              <m:endChr m:val="⌉"/>
                              <m:ctrlPr>
                                <a:rPr lang="en-US" sz="1400" i="1">
                                  <a:latin typeface="Cambria Math" charset="0"/>
                                  <a:ea typeface="Frutiger LT Std 45 Light" charset="0"/>
                                  <a:cs typeface="Frutiger LT Std 45 Light" charset="0"/>
                                </a:rPr>
                              </m:ctrlPr>
                            </m:dPr>
                            <m:e>
                              <m:r>
                                <a:rPr lang="en-US" sz="1400" i="1">
                                  <a:latin typeface="Cambria Math" charset="0"/>
                                  <a:ea typeface="Frutiger LT Std 45 Light" charset="0"/>
                                  <a:cs typeface="Frutiger LT Std 45 Light" charset="0"/>
                                </a:rPr>
                                <m:t>𝜎</m:t>
                              </m:r>
                            </m:e>
                          </m:d>
                        </m:e>
                      </m:d>
                    </m:oMath>
                  </a14:m>
                  <a:endParaRPr lang="en-US" sz="1400" dirty="0">
                    <a:latin typeface="Frutiger LT Std 45 Light" charset="0"/>
                    <a:ea typeface="Frutiger LT Std 45 Light" charset="0"/>
                    <a:cs typeface="Frutiger LT Std 45 Light"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71357" y="4334999"/>
                  <a:ext cx="1468031" cy="307777"/>
                </a:xfrm>
                <a:prstGeom prst="rect">
                  <a:avLst/>
                </a:prstGeom>
                <a:blipFill rotWithShape="0">
                  <a:blip r:embed="rId3"/>
                  <a:stretch>
                    <a:fillRect l="-415" t="-4000" b="-22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TextBox 1"/>
              <p:cNvSpPr txBox="1"/>
              <p:nvPr/>
            </p:nvSpPr>
            <p:spPr>
              <a:xfrm>
                <a:off x="1389482" y="1603147"/>
                <a:ext cx="1670009" cy="276999"/>
              </a:xfrm>
              <a:prstGeom prst="rect">
                <a:avLst/>
              </a:prstGeom>
              <a:solidFill>
                <a:schemeClr val="bg1"/>
              </a:solidFill>
              <a:ln>
                <a:noFill/>
              </a:ln>
            </p:spPr>
            <p:txBody>
              <a:bodyPr wrap="none" lIns="0" tIns="0" rIns="0" bIns="0" rtlCol="0" anchor="ctr">
                <a:spAutoFit/>
              </a:bodyPr>
              <a:lstStyle/>
              <a:p>
                <a:pPr algn="ctr"/>
                <a14:m>
                  <m:oMath xmlns:m="http://schemas.openxmlformats.org/officeDocument/2006/math">
                    <m:r>
                      <a:rPr lang="en-US" sz="1800" i="1">
                        <a:latin typeface="Cambria Math" charset="0"/>
                        <a:ea typeface="Frutiger LT Std 45 Light" charset="0"/>
                        <a:cs typeface="Frutiger LT Std 45 Light" charset="0"/>
                      </a:rPr>
                      <m:t>2</m:t>
                    </m:r>
                    <m:d>
                      <m:dPr>
                        <m:begChr m:val="⌈"/>
                        <m:endChr m:val="⌉"/>
                        <m:ctrlPr>
                          <a:rPr lang="en-US" sz="1800" i="1" smtClean="0">
                            <a:latin typeface="Cambria Math" charset="0"/>
                            <a:ea typeface="Frutiger LT Std 45 Light" charset="0"/>
                            <a:cs typeface="Frutiger LT Std 45 Light" charset="0"/>
                          </a:rPr>
                        </m:ctrlPr>
                      </m:dPr>
                      <m:e>
                        <m:r>
                          <a:rPr lang="en-US" sz="1800" b="0" i="1" smtClean="0">
                            <a:latin typeface="Cambria Math" charset="0"/>
                            <a:ea typeface="Frutiger LT Std 45 Light" charset="0"/>
                            <a:cs typeface="Frutiger LT Std 45 Light" charset="0"/>
                          </a:rPr>
                          <m:t>𝜎</m:t>
                        </m:r>
                      </m:e>
                    </m:d>
                    <m:r>
                      <a:rPr lang="en-US" sz="1800" b="0" i="1" smtClean="0">
                        <a:latin typeface="Cambria Math" charset="0"/>
                        <a:ea typeface="Frutiger LT Std 45 Light" charset="0"/>
                        <a:cs typeface="Frutiger LT Std 45 Light" charset="0"/>
                      </a:rPr>
                      <m:t>𝑛</m:t>
                    </m:r>
                  </m:oMath>
                </a14:m>
                <a:r>
                  <a:rPr lang="en-US" sz="1800" dirty="0" smtClean="0">
                    <a:latin typeface="Frutiger LT Std 45 Light" charset="0"/>
                    <a:ea typeface="Frutiger LT Std 45 Light" charset="0"/>
                    <a:cs typeface="Frutiger LT Std 45 Light" charset="0"/>
                  </a:rPr>
                  <a:t> operations</a:t>
                </a:r>
                <a:endParaRPr lang="en-US" sz="1800" dirty="0">
                  <a:latin typeface="Frutiger LT Std 45 Light" charset="0"/>
                  <a:ea typeface="Frutiger LT Std 45 Light" charset="0"/>
                  <a:cs typeface="Frutiger LT Std 45 Light"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89482" y="1603147"/>
                <a:ext cx="1670009" cy="276999"/>
              </a:xfrm>
              <a:prstGeom prst="rect">
                <a:avLst/>
              </a:prstGeom>
              <a:blipFill rotWithShape="0">
                <a:blip r:embed="rId4"/>
                <a:stretch>
                  <a:fillRect l="-4745" t="-26667" r="-8394" b="-55556"/>
                </a:stretch>
              </a:blipFill>
              <a:ln>
                <a:noFill/>
              </a:ln>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Fast image blur</a:t>
            </a:r>
            <a:endParaRPr lang="en-US" dirty="0"/>
          </a:p>
        </p:txBody>
      </p:sp>
      <p:grpSp>
        <p:nvGrpSpPr>
          <p:cNvPr id="30" name="Group 29"/>
          <p:cNvGrpSpPr/>
          <p:nvPr/>
        </p:nvGrpSpPr>
        <p:grpSpPr>
          <a:xfrm>
            <a:off x="784115" y="3695121"/>
            <a:ext cx="2975450" cy="378014"/>
            <a:chOff x="802777" y="4664302"/>
            <a:chExt cx="2975450" cy="378014"/>
          </a:xfrm>
        </p:grpSpPr>
        <p:cxnSp>
          <p:nvCxnSpPr>
            <p:cNvPr id="36" name="Straight Arrow Connector 35"/>
            <p:cNvCxnSpPr/>
            <p:nvPr/>
          </p:nvCxnSpPr>
          <p:spPr>
            <a:xfrm>
              <a:off x="825600" y="5042316"/>
              <a:ext cx="2952627" cy="0"/>
            </a:xfrm>
            <a:prstGeom prst="straightConnector1">
              <a:avLst/>
            </a:prstGeom>
            <a:ln w="952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44" name="Freeform 3"/>
            <p:cNvSpPr>
              <a:spLocks/>
            </p:cNvSpPr>
            <p:nvPr/>
          </p:nvSpPr>
          <p:spPr>
            <a:xfrm>
              <a:off x="802777" y="4664302"/>
              <a:ext cx="2862072" cy="378014"/>
            </a:xfrm>
            <a:custGeom>
              <a:avLst/>
              <a:gdLst/>
              <a:ahLst/>
              <a:cxnLst/>
              <a:rect l="0" t="0" r="r" b="b"/>
              <a:pathLst>
                <a:path w="12127" h="7286">
                  <a:moveTo>
                    <a:pt x="0" y="7277"/>
                  </a:moveTo>
                  <a:cubicBezTo>
                    <a:pt x="1197" y="7276"/>
                    <a:pt x="2394" y="7280"/>
                    <a:pt x="3591" y="7275"/>
                  </a:cubicBezTo>
                  <a:cubicBezTo>
                    <a:pt x="3836" y="7268"/>
                    <a:pt x="4095" y="7279"/>
                    <a:pt x="4317" y="7162"/>
                  </a:cubicBezTo>
                  <a:cubicBezTo>
                    <a:pt x="4550" y="7033"/>
                    <a:pt x="4671" y="6780"/>
                    <a:pt x="4765" y="6542"/>
                  </a:cubicBezTo>
                  <a:cubicBezTo>
                    <a:pt x="4943" y="6062"/>
                    <a:pt x="5037" y="5555"/>
                    <a:pt x="5130" y="5053"/>
                  </a:cubicBezTo>
                  <a:cubicBezTo>
                    <a:pt x="5360" y="3745"/>
                    <a:pt x="5497" y="2424"/>
                    <a:pt x="5714" y="1114"/>
                  </a:cubicBezTo>
                  <a:cubicBezTo>
                    <a:pt x="5771" y="801"/>
                    <a:pt x="5821" y="484"/>
                    <a:pt x="5927" y="184"/>
                  </a:cubicBezTo>
                  <a:cubicBezTo>
                    <a:pt x="5957" y="115"/>
                    <a:pt x="5983" y="21"/>
                    <a:pt x="6063" y="0"/>
                  </a:cubicBezTo>
                  <a:cubicBezTo>
                    <a:pt x="6143" y="21"/>
                    <a:pt x="6169" y="115"/>
                    <a:pt x="6199" y="184"/>
                  </a:cubicBezTo>
                  <a:cubicBezTo>
                    <a:pt x="6306" y="488"/>
                    <a:pt x="6357" y="809"/>
                    <a:pt x="6414" y="1126"/>
                  </a:cubicBezTo>
                  <a:cubicBezTo>
                    <a:pt x="6643" y="2506"/>
                    <a:pt x="6782" y="3899"/>
                    <a:pt x="7037" y="5274"/>
                  </a:cubicBezTo>
                  <a:cubicBezTo>
                    <a:pt x="7127" y="5735"/>
                    <a:pt x="7219" y="6201"/>
                    <a:pt x="7399" y="6637"/>
                  </a:cubicBezTo>
                  <a:cubicBezTo>
                    <a:pt x="7496" y="6863"/>
                    <a:pt x="7637" y="7100"/>
                    <a:pt x="7877" y="7195"/>
                  </a:cubicBezTo>
                  <a:cubicBezTo>
                    <a:pt x="8115" y="7285"/>
                    <a:pt x="8374" y="7269"/>
                    <a:pt x="8623" y="7276"/>
                  </a:cubicBezTo>
                  <a:cubicBezTo>
                    <a:pt x="9791" y="7279"/>
                    <a:pt x="10958" y="7277"/>
                    <a:pt x="12126" y="7277"/>
                  </a:cubicBezTo>
                </a:path>
              </a:pathLst>
            </a:custGeom>
            <a:ln w="20160">
              <a:solidFill>
                <a:schemeClr val="accent2"/>
              </a:solidFill>
              <a:miter/>
            </a:ln>
          </p:spPr>
        </p:sp>
      </p:grpSp>
      <mc:AlternateContent xmlns:mc="http://schemas.openxmlformats.org/markup-compatibility/2006" xmlns:a14="http://schemas.microsoft.com/office/drawing/2010/main">
        <mc:Choice Requires="a14">
          <p:sp>
            <p:nvSpPr>
              <p:cNvPr id="11" name="TextBox 10"/>
              <p:cNvSpPr txBox="1"/>
              <p:nvPr/>
            </p:nvSpPr>
            <p:spPr>
              <a:xfrm>
                <a:off x="802769" y="1254696"/>
                <a:ext cx="2851293" cy="369332"/>
              </a:xfrm>
              <a:prstGeom prst="rect">
                <a:avLst/>
              </a:prstGeom>
              <a:solidFill>
                <a:schemeClr val="bg1"/>
              </a:solidFill>
              <a:ln>
                <a:noFill/>
              </a:ln>
            </p:spPr>
            <p:txBody>
              <a:bodyPr wrap="none" rtlCol="0" anchor="ctr">
                <a:spAutoFit/>
              </a:bodyPr>
              <a:lstStyle/>
              <a:p>
                <a:pPr algn="ctr"/>
                <a:r>
                  <a:rPr lang="en-US" sz="1800" dirty="0" smtClean="0">
                    <a:latin typeface="Frutiger LT Std 45 Light" charset="0"/>
                    <a:ea typeface="Frutiger LT Std 45 Light" charset="0"/>
                    <a:cs typeface="Frutiger LT Std 45 Light" charset="0"/>
                  </a:rPr>
                  <a:t>Blur with FIR filter (given </a:t>
                </a:r>
                <a14:m>
                  <m:oMath xmlns:m="http://schemas.openxmlformats.org/officeDocument/2006/math">
                    <m:r>
                      <a:rPr lang="en-US" sz="1800" b="0" i="1" smtClean="0">
                        <a:latin typeface="Cambria Math" charset="0"/>
                        <a:ea typeface="Frutiger LT Std 45 Light" charset="0"/>
                        <a:cs typeface="Frutiger LT Std 45 Light" charset="0"/>
                      </a:rPr>
                      <m:t>𝜎</m:t>
                    </m:r>
                  </m:oMath>
                </a14:m>
                <a:r>
                  <a:rPr lang="en-U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02769" y="1254696"/>
                <a:ext cx="2851293" cy="369332"/>
              </a:xfrm>
              <a:prstGeom prst="rect">
                <a:avLst/>
              </a:prstGeom>
              <a:blipFill rotWithShape="0">
                <a:blip r:embed="rId5"/>
                <a:stretch>
                  <a:fillRect l="-1499" t="-6667" r="-1499" b="-28333"/>
                </a:stretch>
              </a:blipFill>
              <a:ln>
                <a:noFill/>
              </a:ln>
            </p:spPr>
            <p:txBody>
              <a:bodyPr/>
              <a:lstStyle/>
              <a:p>
                <a:r>
                  <a:rPr lang="en-US">
                    <a:noFill/>
                  </a:rPr>
                  <a:t> </a:t>
                </a:r>
              </a:p>
            </p:txBody>
          </p:sp>
        </mc:Fallback>
      </mc:AlternateContent>
      <p:grpSp>
        <p:nvGrpSpPr>
          <p:cNvPr id="14" name="Group 13"/>
          <p:cNvGrpSpPr/>
          <p:nvPr/>
        </p:nvGrpSpPr>
        <p:grpSpPr>
          <a:xfrm>
            <a:off x="5301244" y="1257251"/>
            <a:ext cx="2966784" cy="4387889"/>
            <a:chOff x="5301244" y="1257251"/>
            <a:chExt cx="2966784" cy="4387889"/>
          </a:xfrm>
        </p:grpSpPr>
        <p:grpSp>
          <p:nvGrpSpPr>
            <p:cNvPr id="18" name="Group 17"/>
            <p:cNvGrpSpPr/>
            <p:nvPr/>
          </p:nvGrpSpPr>
          <p:grpSpPr>
            <a:xfrm>
              <a:off x="6103134" y="2745156"/>
              <a:ext cx="1275797" cy="774448"/>
              <a:chOff x="1267471" y="4118185"/>
              <a:chExt cx="1275797" cy="774448"/>
            </a:xfrm>
          </p:grpSpPr>
          <p:cxnSp>
            <p:nvCxnSpPr>
              <p:cNvPr id="19" name="Straight Arrow Connector 18"/>
              <p:cNvCxnSpPr/>
              <p:nvPr/>
            </p:nvCxnSpPr>
            <p:spPr>
              <a:xfrm>
                <a:off x="1899967" y="4118185"/>
                <a:ext cx="0" cy="774448"/>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267471" y="4334999"/>
                    <a:ext cx="1275797" cy="307777"/>
                  </a:xfrm>
                  <a:prstGeom prst="rect">
                    <a:avLst/>
                  </a:prstGeom>
                  <a:solidFill>
                    <a:schemeClr val="bg1"/>
                  </a:solidFill>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causal </a:t>
                    </a:r>
                    <a14:m>
                      <m:oMath xmlns:m="http://schemas.openxmlformats.org/officeDocument/2006/math">
                        <m:d>
                          <m:dPr>
                            <m:ctrlPr>
                              <a:rPr lang="en-US" sz="1400" b="0" i="1" smtClean="0">
                                <a:latin typeface="Cambria Math" charset="0"/>
                                <a:ea typeface="Frutiger LT Std 45 Light" charset="0"/>
                                <a:cs typeface="Frutiger LT Std 45 Light" charset="0"/>
                              </a:rPr>
                            </m:ctrlPr>
                          </m:dPr>
                          <m:e>
                            <m:r>
                              <a:rPr lang="en-US" sz="1400" b="0" i="1" smtClean="0">
                                <a:latin typeface="Cambria Math" charset="0"/>
                                <a:ea typeface="Frutiger LT Std 45 Light" charset="0"/>
                                <a:cs typeface="Frutiger LT Std 45 Light" charset="0"/>
                              </a:rPr>
                              <m:t>𝑟</m:t>
                            </m:r>
                            <m:r>
                              <a:rPr lang="en-US" sz="1400" i="1">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3</m:t>
                            </m:r>
                          </m:e>
                        </m:d>
                      </m:oMath>
                    </a14:m>
                    <a:endParaRPr lang="en-US" sz="1400" dirty="0">
                      <a:latin typeface="Frutiger LT Std 45 Light" charset="0"/>
                      <a:ea typeface="Frutiger LT Std 45 Light" charset="0"/>
                      <a:cs typeface="Frutiger LT Std 45 Light"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267471" y="4334999"/>
                    <a:ext cx="1275797" cy="307777"/>
                  </a:xfrm>
                  <a:prstGeom prst="rect">
                    <a:avLst/>
                  </a:prstGeom>
                  <a:blipFill rotWithShape="0">
                    <a:blip r:embed="rId6"/>
                    <a:stretch>
                      <a:fillRect l="-957" t="-4000" b="-20000"/>
                    </a:stretch>
                  </a:blipFill>
                </p:spPr>
                <p:txBody>
                  <a:bodyPr/>
                  <a:lstStyle/>
                  <a:p>
                    <a:r>
                      <a:rPr lang="en-US">
                        <a:noFill/>
                      </a:rPr>
                      <a:t> </a:t>
                    </a:r>
                  </a:p>
                </p:txBody>
              </p:sp>
            </mc:Fallback>
          </mc:AlternateContent>
        </p:grpSp>
        <p:grpSp>
          <p:nvGrpSpPr>
            <p:cNvPr id="21" name="Group 20"/>
            <p:cNvGrpSpPr/>
            <p:nvPr/>
          </p:nvGrpSpPr>
          <p:grpSpPr>
            <a:xfrm>
              <a:off x="5964267" y="4313237"/>
              <a:ext cx="1564339" cy="774448"/>
              <a:chOff x="1123201" y="4118185"/>
              <a:chExt cx="1564339" cy="774448"/>
            </a:xfrm>
          </p:grpSpPr>
          <p:cxnSp>
            <p:nvCxnSpPr>
              <p:cNvPr id="22" name="Straight Arrow Connector 21"/>
              <p:cNvCxnSpPr/>
              <p:nvPr/>
            </p:nvCxnSpPr>
            <p:spPr>
              <a:xfrm>
                <a:off x="1899967" y="4118185"/>
                <a:ext cx="0" cy="774448"/>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123201" y="4334999"/>
                    <a:ext cx="1564339" cy="307777"/>
                  </a:xfrm>
                  <a:prstGeom prst="rect">
                    <a:avLst/>
                  </a:prstGeom>
                  <a:solidFill>
                    <a:schemeClr val="bg1"/>
                  </a:solidFill>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anticausal </a:t>
                    </a:r>
                    <a14:m>
                      <m:oMath xmlns:m="http://schemas.openxmlformats.org/officeDocument/2006/math">
                        <m:d>
                          <m:dPr>
                            <m:ctrlPr>
                              <a:rPr lang="en-US" sz="1400" b="0" i="1" smtClean="0">
                                <a:latin typeface="Cambria Math" charset="0"/>
                                <a:ea typeface="Frutiger LT Std 45 Light" charset="0"/>
                                <a:cs typeface="Frutiger LT Std 45 Light" charset="0"/>
                              </a:rPr>
                            </m:ctrlPr>
                          </m:dPr>
                          <m:e>
                            <m:r>
                              <a:rPr lang="en-US" sz="1400" b="0" i="1" smtClean="0">
                                <a:latin typeface="Cambria Math" charset="0"/>
                                <a:ea typeface="Frutiger LT Std 45 Light" charset="0"/>
                                <a:cs typeface="Frutiger LT Std 45 Light" charset="0"/>
                              </a:rPr>
                              <m:t>𝑟</m:t>
                            </m:r>
                            <m:r>
                              <a:rPr lang="en-US" sz="1400" i="1">
                                <a:latin typeface="Cambria Math" charset="0"/>
                                <a:ea typeface="Frutiger LT Std 45 Light" charset="0"/>
                                <a:cs typeface="Frutiger LT Std 45 Light" charset="0"/>
                              </a:rPr>
                              <m:t>=</m:t>
                            </m:r>
                            <m:r>
                              <a:rPr lang="en-US" sz="1400" b="0" i="1" smtClean="0">
                                <a:latin typeface="Cambria Math" charset="0"/>
                                <a:ea typeface="Frutiger LT Std 45 Light" charset="0"/>
                                <a:cs typeface="Frutiger LT Std 45 Light" charset="0"/>
                              </a:rPr>
                              <m:t>3</m:t>
                            </m:r>
                          </m:e>
                        </m:d>
                      </m:oMath>
                    </a14:m>
                    <a:endParaRPr lang="en-US" sz="1400" dirty="0">
                      <a:latin typeface="Frutiger LT Std 45 Light" charset="0"/>
                      <a:ea typeface="Frutiger LT Std 45 Light" charset="0"/>
                      <a:cs typeface="Frutiger LT Std 45 Light"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123201" y="4334999"/>
                    <a:ext cx="1564339" cy="307777"/>
                  </a:xfrm>
                  <a:prstGeom prst="rect">
                    <a:avLst/>
                  </a:prstGeom>
                  <a:blipFill rotWithShape="0">
                    <a:blip r:embed="rId7"/>
                    <a:stretch>
                      <a:fillRect l="-778" t="-1961" b="-19608"/>
                    </a:stretch>
                  </a:blipFill>
                </p:spPr>
                <p:txBody>
                  <a:bodyPr/>
                  <a:lstStyle/>
                  <a:p>
                    <a:r>
                      <a:rPr lang="en-US">
                        <a:noFill/>
                      </a:rPr>
                      <a:t> </a:t>
                    </a:r>
                  </a:p>
                </p:txBody>
              </p:sp>
            </mc:Fallback>
          </mc:AlternateContent>
        </p:grpSp>
        <p:grpSp>
          <p:nvGrpSpPr>
            <p:cNvPr id="24" name="Group 23"/>
            <p:cNvGrpSpPr/>
            <p:nvPr/>
          </p:nvGrpSpPr>
          <p:grpSpPr>
            <a:xfrm>
              <a:off x="5315401" y="2076035"/>
              <a:ext cx="2952627" cy="426961"/>
              <a:chOff x="808515" y="1642991"/>
              <a:chExt cx="2952627" cy="426961"/>
            </a:xfrm>
          </p:grpSpPr>
          <p:cxnSp>
            <p:nvCxnSpPr>
              <p:cNvPr id="25" name="Straight Arrow Connector 24"/>
              <p:cNvCxnSpPr/>
              <p:nvPr/>
            </p:nvCxnSpPr>
            <p:spPr>
              <a:xfrm>
                <a:off x="808515" y="2069952"/>
                <a:ext cx="2952627" cy="0"/>
              </a:xfrm>
              <a:prstGeom prst="straightConnector1">
                <a:avLst/>
              </a:prstGeom>
              <a:ln w="952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225395" y="1642991"/>
                <a:ext cx="0" cy="426961"/>
              </a:xfrm>
              <a:prstGeom prst="line">
                <a:avLst/>
              </a:prstGeom>
              <a:ln w="20160">
                <a:solidFill>
                  <a:schemeClr val="accent1"/>
                </a:solidFill>
                <a:miter/>
                <a:tailEnd type="stealth" w="sm" len="sm"/>
              </a:ln>
            </p:spPr>
          </p:cxnSp>
        </p:grpSp>
        <mc:AlternateContent xmlns:mc="http://schemas.openxmlformats.org/markup-compatibility/2006" xmlns:a14="http://schemas.microsoft.com/office/drawing/2010/main">
          <mc:Choice Requires="a14">
            <p:sp>
              <p:nvSpPr>
                <p:cNvPr id="31" name="TextBox 30"/>
                <p:cNvSpPr txBox="1"/>
                <p:nvPr/>
              </p:nvSpPr>
              <p:spPr>
                <a:xfrm>
                  <a:off x="6054819" y="1603147"/>
                  <a:ext cx="1368131" cy="276999"/>
                </a:xfrm>
                <a:prstGeom prst="rect">
                  <a:avLst/>
                </a:prstGeom>
                <a:solidFill>
                  <a:schemeClr val="bg1"/>
                </a:solidFill>
                <a:ln>
                  <a:noFill/>
                </a:ln>
              </p:spPr>
              <p:txBody>
                <a:bodyPr wrap="none" lIns="0" tIns="0" rIns="0" bIns="0" rtlCol="0" anchor="ctr">
                  <a:spAutoFit/>
                </a:bodyPr>
                <a:lstStyle/>
                <a:p>
                  <a:pPr algn="ctr"/>
                  <a14:m>
                    <m:oMath xmlns:m="http://schemas.openxmlformats.org/officeDocument/2006/math">
                      <m:r>
                        <a:rPr lang="en-US" sz="1800" i="1">
                          <a:latin typeface="Cambria Math" charset="0"/>
                          <a:ea typeface="Frutiger LT Std 45 Light" charset="0"/>
                          <a:cs typeface="Frutiger LT Std 45 Light" charset="0"/>
                        </a:rPr>
                        <m:t>6</m:t>
                      </m:r>
                      <m:r>
                        <a:rPr lang="en-US" sz="1800" b="0" i="1" smtClean="0">
                          <a:latin typeface="Cambria Math" charset="0"/>
                          <a:ea typeface="Frutiger LT Std 45 Light" charset="0"/>
                          <a:cs typeface="Frutiger LT Std 45 Light" charset="0"/>
                        </a:rPr>
                        <m:t>𝑛</m:t>
                      </m:r>
                    </m:oMath>
                  </a14:m>
                  <a:r>
                    <a:rPr lang="en-US" sz="1800" dirty="0" smtClean="0">
                      <a:latin typeface="Frutiger LT Std 45 Light" charset="0"/>
                      <a:ea typeface="Frutiger LT Std 45 Light" charset="0"/>
                      <a:cs typeface="Frutiger LT Std 45 Light" charset="0"/>
                    </a:rPr>
                    <a:t> operations</a:t>
                  </a:r>
                  <a:endParaRPr lang="en-US" sz="1800" dirty="0">
                    <a:latin typeface="Frutiger LT Std 45 Light" charset="0"/>
                    <a:ea typeface="Frutiger LT Std 45 Light" charset="0"/>
                    <a:cs typeface="Frutiger LT Std 45 Light"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054819" y="1603147"/>
                  <a:ext cx="1368131" cy="276999"/>
                </a:xfrm>
                <a:prstGeom prst="rect">
                  <a:avLst/>
                </a:prstGeom>
                <a:blipFill rotWithShape="0">
                  <a:blip r:embed="rId8"/>
                  <a:stretch>
                    <a:fillRect l="-5778" t="-26667" r="-10222" b="-55556"/>
                  </a:stretch>
                </a:blipFill>
                <a:ln>
                  <a:noFill/>
                </a:ln>
              </p:spPr>
              <p:txBody>
                <a:bodyPr/>
                <a:lstStyle/>
                <a:p>
                  <a:r>
                    <a:rPr lang="en-US">
                      <a:noFill/>
                    </a:rPr>
                    <a:t> </a:t>
                  </a:r>
                </a:p>
              </p:txBody>
            </p:sp>
          </mc:Fallback>
        </mc:AlternateContent>
        <p:grpSp>
          <p:nvGrpSpPr>
            <p:cNvPr id="33" name="Group 32"/>
            <p:cNvGrpSpPr/>
            <p:nvPr/>
          </p:nvGrpSpPr>
          <p:grpSpPr>
            <a:xfrm>
              <a:off x="5301244" y="3698037"/>
              <a:ext cx="2952627" cy="369291"/>
              <a:chOff x="5301244" y="3268820"/>
              <a:chExt cx="2952627" cy="369291"/>
            </a:xfrm>
          </p:grpSpPr>
          <p:cxnSp>
            <p:nvCxnSpPr>
              <p:cNvPr id="34" name="Straight Arrow Connector 33"/>
              <p:cNvCxnSpPr/>
              <p:nvPr/>
            </p:nvCxnSpPr>
            <p:spPr>
              <a:xfrm>
                <a:off x="5301244" y="3638111"/>
                <a:ext cx="2952627" cy="0"/>
              </a:xfrm>
              <a:prstGeom prst="straightConnector1">
                <a:avLst/>
              </a:prstGeom>
              <a:ln w="952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3" name="Freeform 12"/>
              <p:cNvSpPr>
                <a:spLocks/>
              </p:cNvSpPr>
              <p:nvPr/>
            </p:nvSpPr>
            <p:spPr>
              <a:xfrm>
                <a:off x="5301244" y="3268820"/>
                <a:ext cx="2862072" cy="369291"/>
              </a:xfrm>
              <a:custGeom>
                <a:avLst/>
                <a:gdLst/>
                <a:ahLst/>
                <a:cxnLst/>
                <a:rect l="0" t="0" r="r" b="b"/>
                <a:pathLst>
                  <a:path w="12127" h="7110">
                    <a:moveTo>
                      <a:pt x="0" y="6973"/>
                    </a:moveTo>
                    <a:cubicBezTo>
                      <a:pt x="2011" y="6973"/>
                      <a:pt x="4022" y="6973"/>
                      <a:pt x="6033" y="6973"/>
                    </a:cubicBezTo>
                    <a:cubicBezTo>
                      <a:pt x="6091" y="6762"/>
                      <a:pt x="6100" y="6542"/>
                      <a:pt x="6125" y="6325"/>
                    </a:cubicBezTo>
                    <a:cubicBezTo>
                      <a:pt x="6222" y="5200"/>
                      <a:pt x="6282" y="4072"/>
                      <a:pt x="6364" y="2947"/>
                    </a:cubicBezTo>
                    <a:cubicBezTo>
                      <a:pt x="6422" y="2178"/>
                      <a:pt x="6474" y="1409"/>
                      <a:pt x="6580" y="645"/>
                    </a:cubicBezTo>
                    <a:cubicBezTo>
                      <a:pt x="6611" y="459"/>
                      <a:pt x="6633" y="267"/>
                      <a:pt x="6706" y="92"/>
                    </a:cubicBezTo>
                    <a:cubicBezTo>
                      <a:pt x="6719" y="56"/>
                      <a:pt x="6763" y="0"/>
                      <a:pt x="6799" y="42"/>
                    </a:cubicBezTo>
                    <a:cubicBezTo>
                      <a:pt x="6870" y="127"/>
                      <a:pt x="6889" y="243"/>
                      <a:pt x="6920" y="347"/>
                    </a:cubicBezTo>
                    <a:cubicBezTo>
                      <a:pt x="7034" y="831"/>
                      <a:pt x="7097" y="1325"/>
                      <a:pt x="7169" y="1817"/>
                    </a:cubicBezTo>
                    <a:cubicBezTo>
                      <a:pt x="7330" y="2959"/>
                      <a:pt x="7463" y="4105"/>
                      <a:pt x="7682" y="5239"/>
                    </a:cubicBezTo>
                    <a:cubicBezTo>
                      <a:pt x="7771" y="5678"/>
                      <a:pt x="7864" y="6121"/>
                      <a:pt x="8039" y="6535"/>
                    </a:cubicBezTo>
                    <a:cubicBezTo>
                      <a:pt x="8127" y="6732"/>
                      <a:pt x="8243" y="6945"/>
                      <a:pt x="8453" y="7031"/>
                    </a:cubicBezTo>
                    <a:cubicBezTo>
                      <a:pt x="8659" y="7109"/>
                      <a:pt x="8880" y="7045"/>
                      <a:pt x="9089" y="7015"/>
                    </a:cubicBezTo>
                    <a:cubicBezTo>
                      <a:pt x="9614" y="6921"/>
                      <a:pt x="10148" y="6966"/>
                      <a:pt x="10678" y="6969"/>
                    </a:cubicBezTo>
                    <a:cubicBezTo>
                      <a:pt x="11160" y="6975"/>
                      <a:pt x="11643" y="6973"/>
                      <a:pt x="12126" y="6973"/>
                    </a:cubicBezTo>
                  </a:path>
                </a:pathLst>
              </a:custGeom>
              <a:ln w="20160">
                <a:solidFill>
                  <a:srgbClr val="C00000"/>
                </a:solidFill>
                <a:round/>
              </a:ln>
            </p:spPr>
          </p:sp>
        </p:grpSp>
        <p:grpSp>
          <p:nvGrpSpPr>
            <p:cNvPr id="32" name="Group 31"/>
            <p:cNvGrpSpPr/>
            <p:nvPr/>
          </p:nvGrpSpPr>
          <p:grpSpPr>
            <a:xfrm>
              <a:off x="5307848" y="5275849"/>
              <a:ext cx="2952627" cy="369291"/>
              <a:chOff x="5335841" y="5275849"/>
              <a:chExt cx="2952627" cy="369291"/>
            </a:xfrm>
          </p:grpSpPr>
          <p:cxnSp>
            <p:nvCxnSpPr>
              <p:cNvPr id="35" name="Straight Arrow Connector 34"/>
              <p:cNvCxnSpPr/>
              <p:nvPr/>
            </p:nvCxnSpPr>
            <p:spPr>
              <a:xfrm>
                <a:off x="5335841" y="5645140"/>
                <a:ext cx="2952627" cy="0"/>
              </a:xfrm>
              <a:prstGeom prst="straightConnector1">
                <a:avLst/>
              </a:prstGeom>
              <a:ln w="952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2" name="Freeform 11"/>
              <p:cNvSpPr>
                <a:spLocks/>
              </p:cNvSpPr>
              <p:nvPr/>
            </p:nvSpPr>
            <p:spPr>
              <a:xfrm>
                <a:off x="5335841" y="5275849"/>
                <a:ext cx="2862072" cy="369291"/>
              </a:xfrm>
              <a:custGeom>
                <a:avLst/>
                <a:gdLst/>
                <a:ahLst/>
                <a:cxnLst/>
                <a:rect l="0" t="0" r="r" b="b"/>
                <a:pathLst>
                  <a:path w="12127" h="7080">
                    <a:moveTo>
                      <a:pt x="0" y="6984"/>
                    </a:moveTo>
                    <a:cubicBezTo>
                      <a:pt x="899" y="6983"/>
                      <a:pt x="1799" y="6990"/>
                      <a:pt x="2698" y="6970"/>
                    </a:cubicBezTo>
                    <a:cubicBezTo>
                      <a:pt x="3043" y="6963"/>
                      <a:pt x="3387" y="6979"/>
                      <a:pt x="3729" y="7024"/>
                    </a:cubicBezTo>
                    <a:cubicBezTo>
                      <a:pt x="3938" y="7048"/>
                      <a:pt x="4171" y="7070"/>
                      <a:pt x="4353" y="6944"/>
                    </a:cubicBezTo>
                    <a:cubicBezTo>
                      <a:pt x="4561" y="6798"/>
                      <a:pt x="4668" y="6555"/>
                      <a:pt x="4760" y="6327"/>
                    </a:cubicBezTo>
                    <a:cubicBezTo>
                      <a:pt x="4951" y="5811"/>
                      <a:pt x="5056" y="5269"/>
                      <a:pt x="5158" y="4730"/>
                    </a:cubicBezTo>
                    <a:cubicBezTo>
                      <a:pt x="5382" y="3504"/>
                      <a:pt x="5524" y="2264"/>
                      <a:pt x="5735" y="1035"/>
                    </a:cubicBezTo>
                    <a:cubicBezTo>
                      <a:pt x="5791" y="737"/>
                      <a:pt x="5840" y="434"/>
                      <a:pt x="5945" y="149"/>
                    </a:cubicBezTo>
                    <a:cubicBezTo>
                      <a:pt x="5972" y="92"/>
                      <a:pt x="5996" y="16"/>
                      <a:pt x="6063" y="0"/>
                    </a:cubicBezTo>
                    <a:cubicBezTo>
                      <a:pt x="6141" y="22"/>
                      <a:pt x="6164" y="115"/>
                      <a:pt x="6193" y="182"/>
                    </a:cubicBezTo>
                    <a:cubicBezTo>
                      <a:pt x="6301" y="496"/>
                      <a:pt x="6352" y="827"/>
                      <a:pt x="6411" y="1153"/>
                    </a:cubicBezTo>
                    <a:cubicBezTo>
                      <a:pt x="6639" y="2508"/>
                      <a:pt x="6788" y="3876"/>
                      <a:pt x="7064" y="5223"/>
                    </a:cubicBezTo>
                    <a:cubicBezTo>
                      <a:pt x="7159" y="5658"/>
                      <a:pt x="7257" y="6097"/>
                      <a:pt x="7442" y="6505"/>
                    </a:cubicBezTo>
                    <a:cubicBezTo>
                      <a:pt x="7539" y="6711"/>
                      <a:pt x="7674" y="6930"/>
                      <a:pt x="7901" y="7007"/>
                    </a:cubicBezTo>
                    <a:cubicBezTo>
                      <a:pt x="8125" y="7079"/>
                      <a:pt x="8361" y="7022"/>
                      <a:pt x="8588" y="7003"/>
                    </a:cubicBezTo>
                    <a:cubicBezTo>
                      <a:pt x="9137" y="6941"/>
                      <a:pt x="9690" y="6982"/>
                      <a:pt x="10240" y="6982"/>
                    </a:cubicBezTo>
                    <a:cubicBezTo>
                      <a:pt x="10869" y="6986"/>
                      <a:pt x="11497" y="6983"/>
                      <a:pt x="12126" y="6984"/>
                    </a:cubicBezTo>
                  </a:path>
                </a:pathLst>
              </a:custGeom>
              <a:ln w="20160">
                <a:solidFill>
                  <a:schemeClr val="accent2"/>
                </a:solidFill>
                <a:miter/>
              </a:ln>
            </p:spPr>
          </p:sp>
        </p:grpSp>
        <mc:AlternateContent xmlns:mc="http://schemas.openxmlformats.org/markup-compatibility/2006" xmlns:a14="http://schemas.microsoft.com/office/drawing/2010/main">
          <mc:Choice Requires="a14">
            <p:sp>
              <p:nvSpPr>
                <p:cNvPr id="37" name="TextBox 36"/>
                <p:cNvSpPr txBox="1"/>
                <p:nvPr/>
              </p:nvSpPr>
              <p:spPr>
                <a:xfrm>
                  <a:off x="5428654" y="1257251"/>
                  <a:ext cx="2620461" cy="369332"/>
                </a:xfrm>
                <a:prstGeom prst="rect">
                  <a:avLst/>
                </a:prstGeom>
                <a:solidFill>
                  <a:schemeClr val="bg1"/>
                </a:solidFill>
                <a:ln>
                  <a:noFill/>
                </a:ln>
              </p:spPr>
              <p:txBody>
                <a:bodyPr wrap="none" rtlCol="0" anchor="ctr">
                  <a:spAutoFit/>
                </a:bodyPr>
                <a:lstStyle/>
                <a:p>
                  <a:pPr algn="ctr"/>
                  <a:r>
                    <a:rPr lang="en-US" sz="1800" dirty="0" smtClean="0">
                      <a:latin typeface="Frutiger LT Std 45 Light" charset="0"/>
                      <a:ea typeface="Frutiger LT Std 45 Light" charset="0"/>
                      <a:cs typeface="Frutiger LT Std 45 Light" charset="0"/>
                    </a:rPr>
                    <a:t>Blur with IIR filter </a:t>
                  </a:r>
                  <a:r>
                    <a:rPr lang="en-US" sz="1800" dirty="0">
                      <a:latin typeface="Frutiger LT Std 45 Light" charset="0"/>
                      <a:ea typeface="Frutiger LT Std 45 Light" charset="0"/>
                      <a:cs typeface="Frutiger LT Std 45 Light" charset="0"/>
                    </a:rPr>
                    <a:t>(</a:t>
                  </a:r>
                  <a:r>
                    <a:rPr lang="en-US" sz="1800" dirty="0" smtClean="0">
                      <a:latin typeface="Frutiger LT Std 45 Light" charset="0"/>
                      <a:ea typeface="Frutiger LT Std 45 Light" charset="0"/>
                      <a:cs typeface="Frutiger LT Std 45 Light" charset="0"/>
                    </a:rPr>
                    <a:t>any </a:t>
                  </a:r>
                  <a14:m>
                    <m:oMath xmlns:m="http://schemas.openxmlformats.org/officeDocument/2006/math">
                      <m:r>
                        <a:rPr lang="en-US" sz="1800" i="1">
                          <a:latin typeface="Cambria Math" charset="0"/>
                          <a:ea typeface="Frutiger LT Std 45 Light" charset="0"/>
                          <a:cs typeface="Frutiger LT Std 45 Light" charset="0"/>
                        </a:rPr>
                        <m:t>𝜎</m:t>
                      </m:r>
                    </m:oMath>
                  </a14:m>
                  <a:r>
                    <a:rPr lang="en-US" sz="1800" dirty="0" smtClean="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428654" y="1257251"/>
                  <a:ext cx="2620461" cy="369332"/>
                </a:xfrm>
                <a:prstGeom prst="rect">
                  <a:avLst/>
                </a:prstGeom>
                <a:blipFill rotWithShape="0">
                  <a:blip r:embed="rId9"/>
                  <a:stretch>
                    <a:fillRect l="-1632" t="-6557" r="-1632" b="-27869"/>
                  </a:stretch>
                </a:blipFill>
                <a:ln>
                  <a:noFill/>
                </a:ln>
              </p:spPr>
              <p:txBody>
                <a:bodyPr/>
                <a:lstStyle/>
                <a:p>
                  <a:r>
                    <a:rPr lang="en-US">
                      <a:noFill/>
                    </a:rPr>
                    <a:t> </a:t>
                  </a:r>
                </a:p>
              </p:txBody>
            </p:sp>
          </mc:Fallback>
        </mc:AlternateContent>
      </p:grpSp>
      <p:grpSp>
        <p:nvGrpSpPr>
          <p:cNvPr id="4" name="Group 3"/>
          <p:cNvGrpSpPr/>
          <p:nvPr/>
        </p:nvGrpSpPr>
        <p:grpSpPr>
          <a:xfrm>
            <a:off x="1352871" y="5105952"/>
            <a:ext cx="1743234" cy="641426"/>
            <a:chOff x="1352871" y="5105952"/>
            <a:chExt cx="1743234" cy="641426"/>
          </a:xfrm>
        </p:grpSpPr>
        <p:sp>
          <p:nvSpPr>
            <p:cNvPr id="39" name="TextBox 38"/>
            <p:cNvSpPr txBox="1"/>
            <p:nvPr/>
          </p:nvSpPr>
          <p:spPr>
            <a:xfrm>
              <a:off x="1465306" y="5105952"/>
              <a:ext cx="1518364" cy="369332"/>
            </a:xfrm>
            <a:prstGeom prst="rect">
              <a:avLst/>
            </a:prstGeom>
            <a:solidFill>
              <a:schemeClr val="bg1"/>
            </a:solidFill>
            <a:ln>
              <a:noFill/>
            </a:ln>
          </p:spPr>
          <p:txBody>
            <a:bodyPr wrap="none" rtlCol="0" anchor="ctr">
              <a:spAutoFit/>
            </a:bodyPr>
            <a:lstStyle/>
            <a:p>
              <a:pPr algn="ctr"/>
              <a:r>
                <a:rPr lang="en-US" sz="1800" dirty="0" smtClean="0">
                  <a:latin typeface="Frutiger LT Std 45 Light" charset="0"/>
                  <a:ea typeface="Frutiger LT Std 45 Light" charset="0"/>
                  <a:cs typeface="Frutiger LT Std 45 Light" charset="0"/>
                </a:rPr>
                <a:t>Blur </a:t>
              </a:r>
              <a:r>
                <a:rPr lang="en-US" sz="1800" smtClean="0">
                  <a:latin typeface="Frutiger LT Std 45 Light" charset="0"/>
                  <a:ea typeface="Frutiger LT Std 45 Light" charset="0"/>
                  <a:cs typeface="Frutiger LT Std 45 Light" charset="0"/>
                </a:rPr>
                <a:t>with FFT </a:t>
              </a:r>
              <a:endParaRPr lang="en-US" sz="1800" dirty="0">
                <a:latin typeface="Frutiger LT Std 45 Light" charset="0"/>
                <a:ea typeface="Frutiger LT Std 45 Light" charset="0"/>
                <a:cs typeface="Frutiger LT Std 45 Light" charset="0"/>
              </a:endParaRPr>
            </a:p>
          </p:txBody>
        </p:sp>
        <mc:AlternateContent xmlns:mc="http://schemas.openxmlformats.org/markup-compatibility/2006" xmlns:a14="http://schemas.microsoft.com/office/drawing/2010/main">
          <mc:Choice Requires="a14">
            <p:sp>
              <p:nvSpPr>
                <p:cNvPr id="40" name="TextBox 39"/>
                <p:cNvSpPr txBox="1"/>
                <p:nvPr/>
              </p:nvSpPr>
              <p:spPr>
                <a:xfrm>
                  <a:off x="1352871" y="5470379"/>
                  <a:ext cx="1743234" cy="276999"/>
                </a:xfrm>
                <a:prstGeom prst="rect">
                  <a:avLst/>
                </a:prstGeom>
                <a:solidFill>
                  <a:schemeClr val="bg1"/>
                </a:solidFill>
                <a:ln>
                  <a:noFill/>
                </a:ln>
              </p:spPr>
              <p:txBody>
                <a:bodyPr wrap="none" lIns="0" tIns="0" rIns="0" bIns="0" rtlCol="0" anchor="ctr">
                  <a:spAutoFit/>
                </a:bodyPr>
                <a:lstStyle/>
                <a:p>
                  <a:pPr algn="ctr"/>
                  <a14:m>
                    <m:oMath xmlns:m="http://schemas.openxmlformats.org/officeDocument/2006/math">
                      <m:r>
                        <a:rPr lang="en-US" sz="1800" i="1">
                          <a:latin typeface="Cambria Math" charset="0"/>
                          <a:ea typeface="Frutiger LT Std 45 Light" charset="0"/>
                          <a:cs typeface="Frutiger LT Std 45 Light" charset="0"/>
                        </a:rPr>
                        <m:t>𝑛</m:t>
                      </m:r>
                      <m:func>
                        <m:funcPr>
                          <m:ctrlPr>
                            <a:rPr lang="en-US" sz="1800" b="0" i="1" smtClean="0">
                              <a:latin typeface="Cambria Math" charset="0"/>
                              <a:ea typeface="Frutiger LT Std 45 Light" charset="0"/>
                              <a:cs typeface="Frutiger LT Std 45 Light" charset="0"/>
                            </a:rPr>
                          </m:ctrlPr>
                        </m:funcPr>
                        <m:fName>
                          <m:r>
                            <m:rPr>
                              <m:sty m:val="p"/>
                            </m:rPr>
                            <a:rPr lang="en-US" sz="1800" b="0" i="0" smtClean="0">
                              <a:latin typeface="Cambria Math" charset="0"/>
                              <a:ea typeface="Frutiger LT Std 45 Light" charset="0"/>
                              <a:cs typeface="Frutiger LT Std 45 Light" charset="0"/>
                            </a:rPr>
                            <m:t>log</m:t>
                          </m:r>
                        </m:fName>
                        <m:e>
                          <m:r>
                            <a:rPr lang="en-US" sz="1800" b="0" i="1" smtClean="0">
                              <a:latin typeface="Cambria Math" charset="0"/>
                              <a:ea typeface="Frutiger LT Std 45 Light" charset="0"/>
                              <a:cs typeface="Frutiger LT Std 45 Light" charset="0"/>
                            </a:rPr>
                            <m:t>𝑛</m:t>
                          </m:r>
                        </m:e>
                      </m:func>
                    </m:oMath>
                  </a14:m>
                  <a:r>
                    <a:rPr lang="en-US" sz="1800" dirty="0" smtClean="0">
                      <a:latin typeface="Frutiger LT Std 45 Light" charset="0"/>
                      <a:ea typeface="Frutiger LT Std 45 Light" charset="0"/>
                      <a:cs typeface="Frutiger LT Std 45 Light" charset="0"/>
                    </a:rPr>
                    <a:t> operations</a:t>
                  </a:r>
                  <a:endParaRPr lang="en-US" sz="1800" dirty="0">
                    <a:latin typeface="Frutiger LT Std 45 Light" charset="0"/>
                    <a:ea typeface="Frutiger LT Std 45 Light" charset="0"/>
                    <a:cs typeface="Frutiger LT Std 45 Light"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52871" y="5470379"/>
                  <a:ext cx="1743234" cy="276999"/>
                </a:xfrm>
                <a:prstGeom prst="rect">
                  <a:avLst/>
                </a:prstGeom>
                <a:blipFill rotWithShape="0">
                  <a:blip r:embed="rId10"/>
                  <a:stretch>
                    <a:fillRect l="-3497" t="-23913" r="-8042" b="-52174"/>
                  </a:stretch>
                </a:blipFill>
                <a:ln>
                  <a:noFill/>
                </a:ln>
              </p:spPr>
              <p:txBody>
                <a:bodyPr/>
                <a:lstStyle/>
                <a:p>
                  <a:r>
                    <a:rPr lang="en-US">
                      <a:noFill/>
                    </a:rPr>
                    <a:t> </a:t>
                  </a:r>
                </a:p>
              </p:txBody>
            </p:sp>
          </mc:Fallback>
        </mc:AlternateContent>
      </p:grpSp>
      <p:sp>
        <p:nvSpPr>
          <p:cNvPr id="41" name="TextBox 40"/>
          <p:cNvSpPr txBox="1"/>
          <p:nvPr/>
        </p:nvSpPr>
        <p:spPr>
          <a:xfrm>
            <a:off x="7251841" y="6473112"/>
            <a:ext cx="1816523" cy="307777"/>
          </a:xfrm>
          <a:prstGeom prst="rect">
            <a:avLst/>
          </a:prstGeom>
          <a:solidFill>
            <a:schemeClr val="bg1"/>
          </a:solidFill>
          <a:ln>
            <a:noFill/>
          </a:ln>
        </p:spPr>
        <p:txBody>
          <a:bodyPr wrap="none" rtlCol="0" anchor="ctr">
            <a:spAutoFit/>
          </a:bodyPr>
          <a:lstStyle/>
          <a:p>
            <a:pPr algn="r"/>
            <a:r>
              <a:rPr lang="en-US" sz="1400" dirty="0" smtClean="0">
                <a:latin typeface="Frutiger LT Std 45 Light" charset="0"/>
                <a:ea typeface="Frutiger LT Std 45 Light" charset="0"/>
                <a:cs typeface="Frutiger LT Std 45 Light" charset="0"/>
              </a:rPr>
              <a:t>[van Vliet et al. 1998]</a:t>
            </a:r>
            <a:endParaRPr lang="en-US" sz="1400" dirty="0">
              <a:latin typeface="Frutiger LT Std 45 Light" charset="0"/>
              <a:ea typeface="Frutiger LT Std 45 Light" charset="0"/>
              <a:cs typeface="Frutiger LT Std 45 Light" charset="0"/>
            </a:endParaRPr>
          </a:p>
        </p:txBody>
      </p:sp>
    </p:spTree>
    <p:extLst>
      <p:ext uri="{BB962C8B-B14F-4D97-AF65-F5344CB8AC3E}">
        <p14:creationId xmlns:p14="http://schemas.microsoft.com/office/powerpoint/2010/main" val="13998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865730" y="1840208"/>
            <a:ext cx="3412540" cy="3992842"/>
            <a:chOff x="2865730" y="1840208"/>
            <a:chExt cx="3412540" cy="3992842"/>
          </a:xfrm>
        </p:grpSpPr>
        <p:grpSp>
          <p:nvGrpSpPr>
            <p:cNvPr id="6" name="Group 5"/>
            <p:cNvGrpSpPr/>
            <p:nvPr/>
          </p:nvGrpSpPr>
          <p:grpSpPr>
            <a:xfrm>
              <a:off x="5669535" y="1840208"/>
              <a:ext cx="608735" cy="3992842"/>
              <a:chOff x="5669535" y="1840208"/>
              <a:chExt cx="608735" cy="3992842"/>
            </a:xfrm>
          </p:grpSpPr>
          <p:sp>
            <p:nvSpPr>
              <p:cNvPr id="25" name="Rectangle 24"/>
              <p:cNvSpPr/>
              <p:nvPr/>
            </p:nvSpPr>
            <p:spPr>
              <a:xfrm>
                <a:off x="5713427" y="1840208"/>
                <a:ext cx="281642" cy="3992842"/>
              </a:xfrm>
              <a:prstGeom prst="rect">
                <a:avLst/>
              </a:prstGeom>
              <a:pattFill prst="wdUpDiag">
                <a:fgClr>
                  <a:srgbClr val="FFCCCC"/>
                </a:fgClr>
                <a:bgClr>
                  <a:schemeClr val="bg1"/>
                </a:bgClr>
              </a:patt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730487" y="2617136"/>
                <a:ext cx="547783" cy="356872"/>
              </a:xfrm>
              <a:custGeom>
                <a:avLst/>
                <a:gdLst>
                  <a:gd name="connsiteX0" fmla="*/ 5517 w 5517"/>
                  <a:gd name="connsiteY0" fmla="*/ 9862 h 9871"/>
                  <a:gd name="connsiteX1" fmla="*/ 5302 w 5517"/>
                  <a:gd name="connsiteY1" fmla="*/ 9711 h 9871"/>
                  <a:gd name="connsiteX2" fmla="*/ 5142 w 5517"/>
                  <a:gd name="connsiteY2" fmla="*/ 5876 h 9871"/>
                  <a:gd name="connsiteX3" fmla="*/ 5000 w 5517"/>
                  <a:gd name="connsiteY3" fmla="*/ 0 h 9871"/>
                  <a:gd name="connsiteX4" fmla="*/ 4858 w 5517"/>
                  <a:gd name="connsiteY4" fmla="*/ 5876 h 9871"/>
                  <a:gd name="connsiteX5" fmla="*/ 4698 w 5517"/>
                  <a:gd name="connsiteY5" fmla="*/ 9711 h 9871"/>
                  <a:gd name="connsiteX6" fmla="*/ 0 w 5517"/>
                  <a:gd name="connsiteY6" fmla="*/ 9862 h 9871"/>
                  <a:gd name="connsiteX0" fmla="*/ 1898 w 1898"/>
                  <a:gd name="connsiteY0" fmla="*/ 9991 h 10000"/>
                  <a:gd name="connsiteX1" fmla="*/ 1508 w 1898"/>
                  <a:gd name="connsiteY1" fmla="*/ 9838 h 10000"/>
                  <a:gd name="connsiteX2" fmla="*/ 1218 w 1898"/>
                  <a:gd name="connsiteY2" fmla="*/ 5953 h 10000"/>
                  <a:gd name="connsiteX3" fmla="*/ 961 w 1898"/>
                  <a:gd name="connsiteY3" fmla="*/ 0 h 10000"/>
                  <a:gd name="connsiteX4" fmla="*/ 704 w 1898"/>
                  <a:gd name="connsiteY4" fmla="*/ 5953 h 10000"/>
                  <a:gd name="connsiteX5" fmla="*/ 413 w 1898"/>
                  <a:gd name="connsiteY5" fmla="*/ 9838 h 10000"/>
                  <a:gd name="connsiteX6" fmla="*/ 0 w 1898"/>
                  <a:gd name="connsiteY6" fmla="*/ 99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 h="10000">
                    <a:moveTo>
                      <a:pt x="1898" y="9991"/>
                    </a:moveTo>
                    <a:cubicBezTo>
                      <a:pt x="1722" y="9933"/>
                      <a:pt x="1682" y="10125"/>
                      <a:pt x="1508" y="9838"/>
                    </a:cubicBezTo>
                    <a:cubicBezTo>
                      <a:pt x="1410" y="9660"/>
                      <a:pt x="1311" y="8745"/>
                      <a:pt x="1218" y="5953"/>
                    </a:cubicBezTo>
                    <a:cubicBezTo>
                      <a:pt x="1135" y="3644"/>
                      <a:pt x="1055" y="0"/>
                      <a:pt x="961" y="0"/>
                    </a:cubicBezTo>
                    <a:cubicBezTo>
                      <a:pt x="867" y="0"/>
                      <a:pt x="787" y="3644"/>
                      <a:pt x="704" y="5953"/>
                    </a:cubicBezTo>
                    <a:cubicBezTo>
                      <a:pt x="611" y="8745"/>
                      <a:pt x="511" y="9660"/>
                      <a:pt x="413" y="9838"/>
                    </a:cubicBezTo>
                    <a:cubicBezTo>
                      <a:pt x="239" y="10125"/>
                      <a:pt x="176" y="9933"/>
                      <a:pt x="0" y="9991"/>
                    </a:cubicBezTo>
                  </a:path>
                </a:pathLst>
              </a:custGeom>
              <a:ln w="20160">
                <a:solidFill>
                  <a:schemeClr val="accent6"/>
                </a:solidFill>
                <a:miter/>
              </a:ln>
            </p:spPr>
            <p:txBody>
              <a:bodyPr/>
              <a:lstStyle/>
              <a:p>
                <a:endParaRPr lang="en-US" dirty="0"/>
              </a:p>
            </p:txBody>
          </p:sp>
          <p:sp>
            <p:nvSpPr>
              <p:cNvPr id="28" name="TextBox 27"/>
              <p:cNvSpPr txBox="1"/>
              <p:nvPr/>
            </p:nvSpPr>
            <p:spPr>
              <a:xfrm>
                <a:off x="5669535" y="3821118"/>
                <a:ext cx="359537" cy="442506"/>
              </a:xfrm>
              <a:prstGeom prst="rect">
                <a:avLst/>
              </a:prstGeom>
              <a:noFill/>
            </p:spPr>
            <p:txBody>
              <a:bodyPr wrap="none" rtlCol="0">
                <a:spAutoFit/>
              </a:bodyPr>
              <a:lstStyle/>
              <a:p>
                <a:pPr algn="ctr"/>
                <a:r>
                  <a:rPr lang="en-US" sz="1800" dirty="0">
                    <a:latin typeface="Frutiger LT Std 45 Light" charset="0"/>
                    <a:ea typeface="Frutiger LT Std 45 Light" charset="0"/>
                    <a:cs typeface="Frutiger LT Std 45 Light" charset="0"/>
                  </a:rPr>
                  <a:t>?</a:t>
                </a:r>
              </a:p>
            </p:txBody>
          </p:sp>
        </p:grpSp>
        <p:grpSp>
          <p:nvGrpSpPr>
            <p:cNvPr id="11" name="Group 10"/>
            <p:cNvGrpSpPr/>
            <p:nvPr/>
          </p:nvGrpSpPr>
          <p:grpSpPr>
            <a:xfrm>
              <a:off x="2865730" y="1840208"/>
              <a:ext cx="570831" cy="3992842"/>
              <a:chOff x="2865730" y="1840208"/>
              <a:chExt cx="570831" cy="3992842"/>
            </a:xfrm>
          </p:grpSpPr>
          <p:sp>
            <p:nvSpPr>
              <p:cNvPr id="27" name="Rectangle 26"/>
              <p:cNvSpPr/>
              <p:nvPr/>
            </p:nvSpPr>
            <p:spPr>
              <a:xfrm>
                <a:off x="3114839" y="1840208"/>
                <a:ext cx="281642" cy="3992842"/>
              </a:xfrm>
              <a:prstGeom prst="rect">
                <a:avLst/>
              </a:prstGeom>
              <a:pattFill prst="wdUpDiag">
                <a:fgClr>
                  <a:srgbClr val="FFCCCC"/>
                </a:fgClr>
                <a:bgClr>
                  <a:schemeClr val="bg1"/>
                </a:bgClr>
              </a:patt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65730" y="2617136"/>
                <a:ext cx="547783" cy="356872"/>
              </a:xfrm>
              <a:custGeom>
                <a:avLst/>
                <a:gdLst>
                  <a:gd name="connsiteX0" fmla="*/ 5517 w 5517"/>
                  <a:gd name="connsiteY0" fmla="*/ 9862 h 9871"/>
                  <a:gd name="connsiteX1" fmla="*/ 5302 w 5517"/>
                  <a:gd name="connsiteY1" fmla="*/ 9711 h 9871"/>
                  <a:gd name="connsiteX2" fmla="*/ 5142 w 5517"/>
                  <a:gd name="connsiteY2" fmla="*/ 5876 h 9871"/>
                  <a:gd name="connsiteX3" fmla="*/ 5000 w 5517"/>
                  <a:gd name="connsiteY3" fmla="*/ 0 h 9871"/>
                  <a:gd name="connsiteX4" fmla="*/ 4858 w 5517"/>
                  <a:gd name="connsiteY4" fmla="*/ 5876 h 9871"/>
                  <a:gd name="connsiteX5" fmla="*/ 4698 w 5517"/>
                  <a:gd name="connsiteY5" fmla="*/ 9711 h 9871"/>
                  <a:gd name="connsiteX6" fmla="*/ 0 w 5517"/>
                  <a:gd name="connsiteY6" fmla="*/ 9862 h 9871"/>
                  <a:gd name="connsiteX0" fmla="*/ 1898 w 1898"/>
                  <a:gd name="connsiteY0" fmla="*/ 9991 h 10000"/>
                  <a:gd name="connsiteX1" fmla="*/ 1508 w 1898"/>
                  <a:gd name="connsiteY1" fmla="*/ 9838 h 10000"/>
                  <a:gd name="connsiteX2" fmla="*/ 1218 w 1898"/>
                  <a:gd name="connsiteY2" fmla="*/ 5953 h 10000"/>
                  <a:gd name="connsiteX3" fmla="*/ 961 w 1898"/>
                  <a:gd name="connsiteY3" fmla="*/ 0 h 10000"/>
                  <a:gd name="connsiteX4" fmla="*/ 704 w 1898"/>
                  <a:gd name="connsiteY4" fmla="*/ 5953 h 10000"/>
                  <a:gd name="connsiteX5" fmla="*/ 413 w 1898"/>
                  <a:gd name="connsiteY5" fmla="*/ 9838 h 10000"/>
                  <a:gd name="connsiteX6" fmla="*/ 0 w 1898"/>
                  <a:gd name="connsiteY6" fmla="*/ 99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 h="10000">
                    <a:moveTo>
                      <a:pt x="1898" y="9991"/>
                    </a:moveTo>
                    <a:cubicBezTo>
                      <a:pt x="1722" y="9933"/>
                      <a:pt x="1682" y="10125"/>
                      <a:pt x="1508" y="9838"/>
                    </a:cubicBezTo>
                    <a:cubicBezTo>
                      <a:pt x="1410" y="9660"/>
                      <a:pt x="1311" y="8745"/>
                      <a:pt x="1218" y="5953"/>
                    </a:cubicBezTo>
                    <a:cubicBezTo>
                      <a:pt x="1135" y="3644"/>
                      <a:pt x="1055" y="0"/>
                      <a:pt x="961" y="0"/>
                    </a:cubicBezTo>
                    <a:cubicBezTo>
                      <a:pt x="867" y="0"/>
                      <a:pt x="787" y="3644"/>
                      <a:pt x="704" y="5953"/>
                    </a:cubicBezTo>
                    <a:cubicBezTo>
                      <a:pt x="611" y="8745"/>
                      <a:pt x="511" y="9660"/>
                      <a:pt x="413" y="9838"/>
                    </a:cubicBezTo>
                    <a:cubicBezTo>
                      <a:pt x="239" y="10125"/>
                      <a:pt x="176" y="9933"/>
                      <a:pt x="0" y="9991"/>
                    </a:cubicBezTo>
                  </a:path>
                </a:pathLst>
              </a:custGeom>
              <a:ln w="20160">
                <a:solidFill>
                  <a:schemeClr val="accent6"/>
                </a:solidFill>
                <a:miter/>
              </a:ln>
            </p:spPr>
            <p:txBody>
              <a:bodyPr/>
              <a:lstStyle/>
              <a:p>
                <a:endParaRPr lang="en-US" dirty="0"/>
              </a:p>
            </p:txBody>
          </p:sp>
          <p:sp>
            <p:nvSpPr>
              <p:cNvPr id="29" name="TextBox 28"/>
              <p:cNvSpPr txBox="1"/>
              <p:nvPr/>
            </p:nvSpPr>
            <p:spPr>
              <a:xfrm>
                <a:off x="3077024" y="3818680"/>
                <a:ext cx="359537" cy="442506"/>
              </a:xfrm>
              <a:prstGeom prst="rect">
                <a:avLst/>
              </a:prstGeom>
              <a:noFill/>
            </p:spPr>
            <p:txBody>
              <a:bodyPr wrap="none" rtlCol="0">
                <a:spAutoFit/>
              </a:bodyPr>
              <a:lstStyle/>
              <a:p>
                <a:pPr algn="ctr"/>
                <a:r>
                  <a:rPr lang="en-US" sz="1800">
                    <a:latin typeface="Frutiger LT Std 45 Light" charset="0"/>
                    <a:ea typeface="Frutiger LT Std 45 Light" charset="0"/>
                    <a:cs typeface="Frutiger LT Std 45 Light" charset="0"/>
                  </a:rPr>
                  <a:t>?</a:t>
                </a:r>
                <a:endParaRPr lang="en-US" sz="1800" dirty="0">
                  <a:latin typeface="Frutiger LT Std 45 Light" charset="0"/>
                  <a:ea typeface="Frutiger LT Std 45 Light" charset="0"/>
                  <a:cs typeface="Frutiger LT Std 45 Light" charset="0"/>
                </a:endParaRPr>
              </a:p>
            </p:txBody>
          </p:sp>
        </p:grpSp>
      </p:grpSp>
      <p:sp>
        <p:nvSpPr>
          <p:cNvPr id="2" name="Title 1"/>
          <p:cNvSpPr>
            <a:spLocks noGrp="1"/>
          </p:cNvSpPr>
          <p:nvPr>
            <p:ph type="title"/>
          </p:nvPr>
        </p:nvSpPr>
        <p:spPr/>
        <p:txBody>
          <a:bodyPr/>
          <a:lstStyle/>
          <a:p>
            <a:r>
              <a:rPr lang="en-US" dirty="0" smtClean="0"/>
              <a:t>What do near input boundaries?</a:t>
            </a:r>
            <a:endParaRPr lang="en-US" dirty="0"/>
          </a:p>
        </p:txBody>
      </p:sp>
      <p:cxnSp>
        <p:nvCxnSpPr>
          <p:cNvPr id="7" name="Straight Arrow Connector 6"/>
          <p:cNvCxnSpPr/>
          <p:nvPr/>
        </p:nvCxnSpPr>
        <p:spPr>
          <a:xfrm>
            <a:off x="3139621" y="2976180"/>
            <a:ext cx="2947071" cy="0"/>
          </a:xfrm>
          <a:prstGeom prst="straightConnector1">
            <a:avLst/>
          </a:prstGeom>
          <a:ln w="952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8" name="Freeform 3"/>
          <p:cNvSpPr>
            <a:spLocks noChangeAspect="1"/>
          </p:cNvSpPr>
          <p:nvPr/>
        </p:nvSpPr>
        <p:spPr>
          <a:xfrm>
            <a:off x="3140174" y="1840209"/>
            <a:ext cx="2859426" cy="1462721"/>
          </a:xfrm>
          <a:custGeom>
            <a:avLst/>
            <a:gdLst/>
            <a:ahLst/>
            <a:cxnLst/>
            <a:rect l="0" t="0" r="r" b="b"/>
            <a:pathLst>
              <a:path w="12171" h="6226">
                <a:moveTo>
                  <a:pt x="0" y="3982"/>
                </a:moveTo>
                <a:cubicBezTo>
                  <a:pt x="109" y="4090"/>
                  <a:pt x="63" y="4286"/>
                  <a:pt x="101" y="4428"/>
                </a:cubicBezTo>
                <a:cubicBezTo>
                  <a:pt x="101" y="4576"/>
                  <a:pt x="162" y="4639"/>
                  <a:pt x="161" y="4450"/>
                </a:cubicBezTo>
                <a:cubicBezTo>
                  <a:pt x="201" y="4124"/>
                  <a:pt x="178" y="3778"/>
                  <a:pt x="251" y="3462"/>
                </a:cubicBezTo>
                <a:cubicBezTo>
                  <a:pt x="339" y="3775"/>
                  <a:pt x="338" y="4116"/>
                  <a:pt x="430" y="4427"/>
                </a:cubicBezTo>
                <a:cubicBezTo>
                  <a:pt x="515" y="4304"/>
                  <a:pt x="504" y="4108"/>
                  <a:pt x="539" y="3956"/>
                </a:cubicBezTo>
                <a:cubicBezTo>
                  <a:pt x="577" y="3746"/>
                  <a:pt x="561" y="3515"/>
                  <a:pt x="634" y="3317"/>
                </a:cubicBezTo>
                <a:cubicBezTo>
                  <a:pt x="679" y="3343"/>
                  <a:pt x="682" y="3540"/>
                  <a:pt x="740" y="3441"/>
                </a:cubicBezTo>
                <a:cubicBezTo>
                  <a:pt x="767" y="3386"/>
                  <a:pt x="792" y="3220"/>
                  <a:pt x="877" y="3312"/>
                </a:cubicBezTo>
                <a:cubicBezTo>
                  <a:pt x="972" y="3245"/>
                  <a:pt x="960" y="3079"/>
                  <a:pt x="1009" y="2975"/>
                </a:cubicBezTo>
                <a:cubicBezTo>
                  <a:pt x="1096" y="2742"/>
                  <a:pt x="1108" y="2483"/>
                  <a:pt x="1190" y="2253"/>
                </a:cubicBezTo>
                <a:cubicBezTo>
                  <a:pt x="1252" y="2341"/>
                  <a:pt x="1219" y="2503"/>
                  <a:pt x="1287" y="2575"/>
                </a:cubicBezTo>
                <a:cubicBezTo>
                  <a:pt x="1390" y="2263"/>
                  <a:pt x="1384" y="1919"/>
                  <a:pt x="1471" y="1605"/>
                </a:cubicBezTo>
                <a:cubicBezTo>
                  <a:pt x="1545" y="1806"/>
                  <a:pt x="1499" y="2061"/>
                  <a:pt x="1584" y="2255"/>
                </a:cubicBezTo>
                <a:cubicBezTo>
                  <a:pt x="1686" y="2057"/>
                  <a:pt x="1674" y="1808"/>
                  <a:pt x="1758" y="1606"/>
                </a:cubicBezTo>
                <a:cubicBezTo>
                  <a:pt x="1817" y="1746"/>
                  <a:pt x="1789" y="1924"/>
                  <a:pt x="1850" y="2061"/>
                </a:cubicBezTo>
                <a:cubicBezTo>
                  <a:pt x="1917" y="1774"/>
                  <a:pt x="1883" y="1460"/>
                  <a:pt x="1954" y="1180"/>
                </a:cubicBezTo>
                <a:cubicBezTo>
                  <a:pt x="2041" y="1566"/>
                  <a:pt x="2012" y="1988"/>
                  <a:pt x="2153" y="2361"/>
                </a:cubicBezTo>
                <a:cubicBezTo>
                  <a:pt x="2192" y="2347"/>
                  <a:pt x="2234" y="2234"/>
                  <a:pt x="2240" y="2356"/>
                </a:cubicBezTo>
                <a:cubicBezTo>
                  <a:pt x="2350" y="2812"/>
                  <a:pt x="2417" y="3280"/>
                  <a:pt x="2550" y="3728"/>
                </a:cubicBezTo>
                <a:cubicBezTo>
                  <a:pt x="2697" y="4002"/>
                  <a:pt x="2620" y="4348"/>
                  <a:pt x="2716" y="4632"/>
                </a:cubicBezTo>
                <a:cubicBezTo>
                  <a:pt x="2770" y="4488"/>
                  <a:pt x="2744" y="4309"/>
                  <a:pt x="2805" y="4173"/>
                </a:cubicBezTo>
                <a:cubicBezTo>
                  <a:pt x="2863" y="4384"/>
                  <a:pt x="2837" y="4621"/>
                  <a:pt x="2901" y="4827"/>
                </a:cubicBezTo>
                <a:cubicBezTo>
                  <a:pt x="2960" y="4590"/>
                  <a:pt x="2927" y="4292"/>
                  <a:pt x="2996" y="4084"/>
                </a:cubicBezTo>
                <a:cubicBezTo>
                  <a:pt x="3066" y="4530"/>
                  <a:pt x="3021" y="4994"/>
                  <a:pt x="3120" y="5435"/>
                </a:cubicBezTo>
                <a:cubicBezTo>
                  <a:pt x="3184" y="5437"/>
                  <a:pt x="3172" y="5283"/>
                  <a:pt x="3192" y="5231"/>
                </a:cubicBezTo>
                <a:cubicBezTo>
                  <a:pt x="3241" y="4888"/>
                  <a:pt x="3221" y="4532"/>
                  <a:pt x="3299" y="4196"/>
                </a:cubicBezTo>
                <a:cubicBezTo>
                  <a:pt x="3334" y="4210"/>
                  <a:pt x="3354" y="4368"/>
                  <a:pt x="3381" y="4258"/>
                </a:cubicBezTo>
                <a:cubicBezTo>
                  <a:pt x="3427" y="4050"/>
                  <a:pt x="3409" y="3814"/>
                  <a:pt x="3480" y="3620"/>
                </a:cubicBezTo>
                <a:cubicBezTo>
                  <a:pt x="3552" y="3754"/>
                  <a:pt x="3500" y="3974"/>
                  <a:pt x="3630" y="4067"/>
                </a:cubicBezTo>
                <a:cubicBezTo>
                  <a:pt x="3739" y="3764"/>
                  <a:pt x="3681" y="3415"/>
                  <a:pt x="3771" y="3106"/>
                </a:cubicBezTo>
                <a:cubicBezTo>
                  <a:pt x="3812" y="3110"/>
                  <a:pt x="3838" y="3279"/>
                  <a:pt x="3866" y="3153"/>
                </a:cubicBezTo>
                <a:cubicBezTo>
                  <a:pt x="3904" y="3050"/>
                  <a:pt x="3888" y="2897"/>
                  <a:pt x="3954" y="2818"/>
                </a:cubicBezTo>
                <a:cubicBezTo>
                  <a:pt x="4003" y="2898"/>
                  <a:pt x="3979" y="3054"/>
                  <a:pt x="4044" y="3101"/>
                </a:cubicBezTo>
                <a:cubicBezTo>
                  <a:pt x="4125" y="2837"/>
                  <a:pt x="4113" y="2537"/>
                  <a:pt x="4231" y="2288"/>
                </a:cubicBezTo>
                <a:cubicBezTo>
                  <a:pt x="4330" y="2472"/>
                  <a:pt x="4337" y="2711"/>
                  <a:pt x="4394" y="2917"/>
                </a:cubicBezTo>
                <a:cubicBezTo>
                  <a:pt x="4497" y="3368"/>
                  <a:pt x="4600" y="3824"/>
                  <a:pt x="4729" y="4267"/>
                </a:cubicBezTo>
                <a:cubicBezTo>
                  <a:pt x="4843" y="4259"/>
                  <a:pt x="4805" y="4440"/>
                  <a:pt x="4831" y="4516"/>
                </a:cubicBezTo>
                <a:cubicBezTo>
                  <a:pt x="4873" y="4712"/>
                  <a:pt x="4840" y="4942"/>
                  <a:pt x="4945" y="5116"/>
                </a:cubicBezTo>
                <a:cubicBezTo>
                  <a:pt x="5056" y="5203"/>
                  <a:pt x="5066" y="5372"/>
                  <a:pt x="5161" y="5477"/>
                </a:cubicBezTo>
                <a:cubicBezTo>
                  <a:pt x="5267" y="5715"/>
                  <a:pt x="5272" y="5993"/>
                  <a:pt x="5382" y="6225"/>
                </a:cubicBezTo>
                <a:cubicBezTo>
                  <a:pt x="5450" y="6175"/>
                  <a:pt x="5482" y="6066"/>
                  <a:pt x="5561" y="6014"/>
                </a:cubicBezTo>
                <a:cubicBezTo>
                  <a:pt x="5935" y="5581"/>
                  <a:pt x="5862" y="4972"/>
                  <a:pt x="5944" y="4445"/>
                </a:cubicBezTo>
                <a:cubicBezTo>
                  <a:pt x="5991" y="4115"/>
                  <a:pt x="5993" y="3770"/>
                  <a:pt x="6131" y="3463"/>
                </a:cubicBezTo>
                <a:cubicBezTo>
                  <a:pt x="6294" y="2872"/>
                  <a:pt x="6230" y="2245"/>
                  <a:pt x="6361" y="1650"/>
                </a:cubicBezTo>
                <a:cubicBezTo>
                  <a:pt x="6393" y="1596"/>
                  <a:pt x="6427" y="1546"/>
                  <a:pt x="6483" y="1530"/>
                </a:cubicBezTo>
                <a:cubicBezTo>
                  <a:pt x="6593" y="1089"/>
                  <a:pt x="6526" y="617"/>
                  <a:pt x="6644" y="179"/>
                </a:cubicBezTo>
                <a:cubicBezTo>
                  <a:pt x="6745" y="112"/>
                  <a:pt x="6780" y="312"/>
                  <a:pt x="6831" y="363"/>
                </a:cubicBezTo>
                <a:cubicBezTo>
                  <a:pt x="6850" y="446"/>
                  <a:pt x="6923" y="421"/>
                  <a:pt x="6916" y="340"/>
                </a:cubicBezTo>
                <a:cubicBezTo>
                  <a:pt x="6946" y="261"/>
                  <a:pt x="6931" y="104"/>
                  <a:pt x="6992" y="67"/>
                </a:cubicBezTo>
                <a:cubicBezTo>
                  <a:pt x="7050" y="218"/>
                  <a:pt x="7020" y="414"/>
                  <a:pt x="7096" y="548"/>
                </a:cubicBezTo>
                <a:cubicBezTo>
                  <a:pt x="7140" y="514"/>
                  <a:pt x="7127" y="373"/>
                  <a:pt x="7184" y="388"/>
                </a:cubicBezTo>
                <a:cubicBezTo>
                  <a:pt x="7231" y="485"/>
                  <a:pt x="7212" y="639"/>
                  <a:pt x="7279" y="710"/>
                </a:cubicBezTo>
                <a:cubicBezTo>
                  <a:pt x="7324" y="609"/>
                  <a:pt x="7302" y="456"/>
                  <a:pt x="7360" y="377"/>
                </a:cubicBezTo>
                <a:cubicBezTo>
                  <a:pt x="7433" y="763"/>
                  <a:pt x="7397" y="1169"/>
                  <a:pt x="7474" y="1553"/>
                </a:cubicBezTo>
                <a:cubicBezTo>
                  <a:pt x="7530" y="1462"/>
                  <a:pt x="7499" y="1310"/>
                  <a:pt x="7558" y="1226"/>
                </a:cubicBezTo>
                <a:cubicBezTo>
                  <a:pt x="7630" y="1391"/>
                  <a:pt x="7582" y="1608"/>
                  <a:pt x="7679" y="1756"/>
                </a:cubicBezTo>
                <a:cubicBezTo>
                  <a:pt x="7823" y="1640"/>
                  <a:pt x="7764" y="1380"/>
                  <a:pt x="7918" y="1276"/>
                </a:cubicBezTo>
                <a:cubicBezTo>
                  <a:pt x="8008" y="1358"/>
                  <a:pt x="7958" y="1552"/>
                  <a:pt x="8041" y="1623"/>
                </a:cubicBezTo>
                <a:cubicBezTo>
                  <a:pt x="8095" y="1528"/>
                  <a:pt x="8070" y="1382"/>
                  <a:pt x="8140" y="1306"/>
                </a:cubicBezTo>
                <a:cubicBezTo>
                  <a:pt x="8176" y="1339"/>
                  <a:pt x="8204" y="1518"/>
                  <a:pt x="8249" y="1401"/>
                </a:cubicBezTo>
                <a:cubicBezTo>
                  <a:pt x="8324" y="1218"/>
                  <a:pt x="8331" y="1004"/>
                  <a:pt x="8417" y="830"/>
                </a:cubicBezTo>
                <a:cubicBezTo>
                  <a:pt x="8491" y="921"/>
                  <a:pt x="8466" y="1105"/>
                  <a:pt x="8583" y="1163"/>
                </a:cubicBezTo>
                <a:cubicBezTo>
                  <a:pt x="8680" y="1010"/>
                  <a:pt x="8621" y="770"/>
                  <a:pt x="8716" y="629"/>
                </a:cubicBezTo>
                <a:cubicBezTo>
                  <a:pt x="8744" y="664"/>
                  <a:pt x="8778" y="836"/>
                  <a:pt x="8809" y="712"/>
                </a:cubicBezTo>
                <a:cubicBezTo>
                  <a:pt x="8869" y="478"/>
                  <a:pt x="8878" y="220"/>
                  <a:pt x="8973" y="0"/>
                </a:cubicBezTo>
                <a:cubicBezTo>
                  <a:pt x="9073" y="328"/>
                  <a:pt x="9032" y="704"/>
                  <a:pt x="9166" y="1029"/>
                </a:cubicBezTo>
                <a:cubicBezTo>
                  <a:pt x="9230" y="1012"/>
                  <a:pt x="9216" y="866"/>
                  <a:pt x="9248" y="803"/>
                </a:cubicBezTo>
                <a:cubicBezTo>
                  <a:pt x="9255" y="695"/>
                  <a:pt x="9372" y="703"/>
                  <a:pt x="9363" y="814"/>
                </a:cubicBezTo>
                <a:cubicBezTo>
                  <a:pt x="9423" y="1097"/>
                  <a:pt x="9395" y="1401"/>
                  <a:pt x="9483" y="1674"/>
                </a:cubicBezTo>
                <a:cubicBezTo>
                  <a:pt x="9514" y="1651"/>
                  <a:pt x="9555" y="1595"/>
                  <a:pt x="9563" y="1678"/>
                </a:cubicBezTo>
                <a:cubicBezTo>
                  <a:pt x="9617" y="1886"/>
                  <a:pt x="9607" y="2116"/>
                  <a:pt x="9724" y="2299"/>
                </a:cubicBezTo>
                <a:cubicBezTo>
                  <a:pt x="9808" y="2755"/>
                  <a:pt x="9766" y="3230"/>
                  <a:pt x="9859" y="3682"/>
                </a:cubicBezTo>
                <a:cubicBezTo>
                  <a:pt x="9901" y="3642"/>
                  <a:pt x="9921" y="3447"/>
                  <a:pt x="9973" y="3597"/>
                </a:cubicBezTo>
                <a:cubicBezTo>
                  <a:pt x="10157" y="4085"/>
                  <a:pt x="10136" y="4615"/>
                  <a:pt x="10216" y="5121"/>
                </a:cubicBezTo>
                <a:cubicBezTo>
                  <a:pt x="10289" y="4812"/>
                  <a:pt x="10249" y="4450"/>
                  <a:pt x="10320" y="4133"/>
                </a:cubicBezTo>
                <a:cubicBezTo>
                  <a:pt x="10392" y="4401"/>
                  <a:pt x="10342" y="4700"/>
                  <a:pt x="10439" y="4960"/>
                </a:cubicBezTo>
                <a:cubicBezTo>
                  <a:pt x="10491" y="4929"/>
                  <a:pt x="10533" y="4941"/>
                  <a:pt x="10569" y="4999"/>
                </a:cubicBezTo>
                <a:cubicBezTo>
                  <a:pt x="10660" y="4996"/>
                  <a:pt x="10648" y="4833"/>
                  <a:pt x="10694" y="4772"/>
                </a:cubicBezTo>
                <a:cubicBezTo>
                  <a:pt x="10873" y="4540"/>
                  <a:pt x="10795" y="4195"/>
                  <a:pt x="10992" y="3979"/>
                </a:cubicBezTo>
                <a:cubicBezTo>
                  <a:pt x="11035" y="4043"/>
                  <a:pt x="11078" y="4001"/>
                  <a:pt x="11075" y="3932"/>
                </a:cubicBezTo>
                <a:cubicBezTo>
                  <a:pt x="11131" y="3571"/>
                  <a:pt x="11104" y="3191"/>
                  <a:pt x="11184" y="2841"/>
                </a:cubicBezTo>
                <a:cubicBezTo>
                  <a:pt x="11272" y="3119"/>
                  <a:pt x="11268" y="3431"/>
                  <a:pt x="11358" y="3709"/>
                </a:cubicBezTo>
                <a:cubicBezTo>
                  <a:pt x="11442" y="3465"/>
                  <a:pt x="11443" y="3180"/>
                  <a:pt x="11499" y="2922"/>
                </a:cubicBezTo>
                <a:cubicBezTo>
                  <a:pt x="11529" y="2843"/>
                  <a:pt x="11503" y="2681"/>
                  <a:pt x="11583" y="2644"/>
                </a:cubicBezTo>
                <a:cubicBezTo>
                  <a:pt x="11613" y="2711"/>
                  <a:pt x="11670" y="2705"/>
                  <a:pt x="11678" y="2626"/>
                </a:cubicBezTo>
                <a:cubicBezTo>
                  <a:pt x="11706" y="2526"/>
                  <a:pt x="11733" y="2397"/>
                  <a:pt x="11854" y="2378"/>
                </a:cubicBezTo>
                <a:cubicBezTo>
                  <a:pt x="11958" y="2293"/>
                  <a:pt x="11957" y="2515"/>
                  <a:pt x="11973" y="2570"/>
                </a:cubicBezTo>
                <a:cubicBezTo>
                  <a:pt x="11976" y="2637"/>
                  <a:pt x="12027" y="2874"/>
                  <a:pt x="12053" y="2683"/>
                </a:cubicBezTo>
                <a:cubicBezTo>
                  <a:pt x="12100" y="2538"/>
                  <a:pt x="12057" y="2319"/>
                  <a:pt x="12170" y="2210"/>
                </a:cubicBezTo>
              </a:path>
            </a:pathLst>
          </a:custGeom>
          <a:ln w="20160">
            <a:solidFill>
              <a:schemeClr val="accent1"/>
            </a:solidFill>
            <a:round/>
          </a:ln>
        </p:spPr>
      </p:sp>
      <p:cxnSp>
        <p:nvCxnSpPr>
          <p:cNvPr id="14" name="Straight Arrow Connector 13"/>
          <p:cNvCxnSpPr/>
          <p:nvPr/>
        </p:nvCxnSpPr>
        <p:spPr>
          <a:xfrm>
            <a:off x="4584690" y="3485248"/>
            <a:ext cx="0" cy="965485"/>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reeform 3"/>
          <p:cNvSpPr>
            <a:spLocks noChangeAspect="1"/>
          </p:cNvSpPr>
          <p:nvPr/>
        </p:nvSpPr>
        <p:spPr>
          <a:xfrm>
            <a:off x="3401161" y="4603784"/>
            <a:ext cx="2309153" cy="1219389"/>
          </a:xfrm>
          <a:custGeom>
            <a:avLst/>
            <a:gdLst>
              <a:gd name="connsiteX0" fmla="*/ 0 w 9999"/>
              <a:gd name="connsiteY0" fmla="*/ 6496 h 9876"/>
              <a:gd name="connsiteX1" fmla="*/ 717 w 9999"/>
              <a:gd name="connsiteY1" fmla="*/ 5267 h 9876"/>
              <a:gd name="connsiteX2" fmla="*/ 1321 w 9999"/>
              <a:gd name="connsiteY2" fmla="*/ 2361 h 9876"/>
              <a:gd name="connsiteX3" fmla="*/ 1596 w 9999"/>
              <a:gd name="connsiteY3" fmla="*/ 2417 h 9876"/>
              <a:gd name="connsiteX4" fmla="*/ 2105 w 9999"/>
              <a:gd name="connsiteY4" fmla="*/ 5901 h 9876"/>
              <a:gd name="connsiteX5" fmla="*/ 2465 w 9999"/>
              <a:gd name="connsiteY5" fmla="*/ 7876 h 9876"/>
              <a:gd name="connsiteX6" fmla="*/ 2730 w 9999"/>
              <a:gd name="connsiteY6" fmla="*/ 7505 h 9876"/>
              <a:gd name="connsiteX7" fmla="*/ 3344 w 9999"/>
              <a:gd name="connsiteY7" fmla="*/ 4276 h 9876"/>
              <a:gd name="connsiteX8" fmla="*/ 3573 w 9999"/>
              <a:gd name="connsiteY8" fmla="*/ 4266 h 9876"/>
              <a:gd name="connsiteX9" fmla="*/ 3990 w 9999"/>
              <a:gd name="connsiteY9" fmla="*/ 7239 h 9876"/>
              <a:gd name="connsiteX10" fmla="*/ 4367 w 9999"/>
              <a:gd name="connsiteY10" fmla="*/ 9764 h 9876"/>
              <a:gd name="connsiteX11" fmla="*/ 4550 w 9999"/>
              <a:gd name="connsiteY11" fmla="*/ 9691 h 9876"/>
              <a:gd name="connsiteX12" fmla="*/ 4916 w 9999"/>
              <a:gd name="connsiteY12" fmla="*/ 6365 h 9876"/>
              <a:gd name="connsiteX13" fmla="*/ 5417 w 9999"/>
              <a:gd name="connsiteY13" fmla="*/ 738 h 9876"/>
              <a:gd name="connsiteX14" fmla="*/ 5696 w 9999"/>
              <a:gd name="connsiteY14" fmla="*/ 4 h 9876"/>
              <a:gd name="connsiteX15" fmla="*/ 6122 w 9999"/>
              <a:gd name="connsiteY15" fmla="*/ 1252 h 9876"/>
              <a:gd name="connsiteX16" fmla="*/ 6494 w 9999"/>
              <a:gd name="connsiteY16" fmla="*/ 2203 h 9876"/>
              <a:gd name="connsiteX17" fmla="*/ 6878 w 9999"/>
              <a:gd name="connsiteY17" fmla="*/ 1336 h 9876"/>
              <a:gd name="connsiteX18" fmla="*/ 7322 w 9999"/>
              <a:gd name="connsiteY18" fmla="*/ 112 h 9876"/>
              <a:gd name="connsiteX19" fmla="*/ 7617 w 9999"/>
              <a:gd name="connsiteY19" fmla="*/ 826 h 9876"/>
              <a:gd name="connsiteX20" fmla="*/ 8365 w 9999"/>
              <a:gd name="connsiteY20" fmla="*/ 7400 h 9876"/>
              <a:gd name="connsiteX21" fmla="*/ 8626 w 9999"/>
              <a:gd name="connsiteY21" fmla="*/ 7969 h 9876"/>
              <a:gd name="connsiteX22" fmla="*/ 9004 w 9999"/>
              <a:gd name="connsiteY22" fmla="*/ 6468 h 9876"/>
              <a:gd name="connsiteX23" fmla="*/ 9484 w 9999"/>
              <a:gd name="connsiteY23" fmla="*/ 4144 h 9876"/>
              <a:gd name="connsiteX24" fmla="*/ 9999 w 9999"/>
              <a:gd name="connsiteY24" fmla="*/ 3636 h 9876"/>
              <a:gd name="connsiteX0" fmla="*/ 0 w 9485"/>
              <a:gd name="connsiteY0" fmla="*/ 6578 h 10000"/>
              <a:gd name="connsiteX1" fmla="*/ 717 w 9485"/>
              <a:gd name="connsiteY1" fmla="*/ 5333 h 10000"/>
              <a:gd name="connsiteX2" fmla="*/ 1321 w 9485"/>
              <a:gd name="connsiteY2" fmla="*/ 2391 h 10000"/>
              <a:gd name="connsiteX3" fmla="*/ 1596 w 9485"/>
              <a:gd name="connsiteY3" fmla="*/ 2447 h 10000"/>
              <a:gd name="connsiteX4" fmla="*/ 2105 w 9485"/>
              <a:gd name="connsiteY4" fmla="*/ 5975 h 10000"/>
              <a:gd name="connsiteX5" fmla="*/ 2465 w 9485"/>
              <a:gd name="connsiteY5" fmla="*/ 7975 h 10000"/>
              <a:gd name="connsiteX6" fmla="*/ 2730 w 9485"/>
              <a:gd name="connsiteY6" fmla="*/ 7599 h 10000"/>
              <a:gd name="connsiteX7" fmla="*/ 3344 w 9485"/>
              <a:gd name="connsiteY7" fmla="*/ 4330 h 10000"/>
              <a:gd name="connsiteX8" fmla="*/ 3573 w 9485"/>
              <a:gd name="connsiteY8" fmla="*/ 4320 h 10000"/>
              <a:gd name="connsiteX9" fmla="*/ 3990 w 9485"/>
              <a:gd name="connsiteY9" fmla="*/ 7330 h 10000"/>
              <a:gd name="connsiteX10" fmla="*/ 4367 w 9485"/>
              <a:gd name="connsiteY10" fmla="*/ 9887 h 10000"/>
              <a:gd name="connsiteX11" fmla="*/ 4550 w 9485"/>
              <a:gd name="connsiteY11" fmla="*/ 9813 h 10000"/>
              <a:gd name="connsiteX12" fmla="*/ 4916 w 9485"/>
              <a:gd name="connsiteY12" fmla="*/ 6445 h 10000"/>
              <a:gd name="connsiteX13" fmla="*/ 5418 w 9485"/>
              <a:gd name="connsiteY13" fmla="*/ 747 h 10000"/>
              <a:gd name="connsiteX14" fmla="*/ 5697 w 9485"/>
              <a:gd name="connsiteY14" fmla="*/ 4 h 10000"/>
              <a:gd name="connsiteX15" fmla="*/ 6123 w 9485"/>
              <a:gd name="connsiteY15" fmla="*/ 1268 h 10000"/>
              <a:gd name="connsiteX16" fmla="*/ 6495 w 9485"/>
              <a:gd name="connsiteY16" fmla="*/ 2231 h 10000"/>
              <a:gd name="connsiteX17" fmla="*/ 6879 w 9485"/>
              <a:gd name="connsiteY17" fmla="*/ 1353 h 10000"/>
              <a:gd name="connsiteX18" fmla="*/ 7323 w 9485"/>
              <a:gd name="connsiteY18" fmla="*/ 113 h 10000"/>
              <a:gd name="connsiteX19" fmla="*/ 7618 w 9485"/>
              <a:gd name="connsiteY19" fmla="*/ 836 h 10000"/>
              <a:gd name="connsiteX20" fmla="*/ 8366 w 9485"/>
              <a:gd name="connsiteY20" fmla="*/ 7493 h 10000"/>
              <a:gd name="connsiteX21" fmla="*/ 8627 w 9485"/>
              <a:gd name="connsiteY21" fmla="*/ 8069 h 10000"/>
              <a:gd name="connsiteX22" fmla="*/ 9005 w 9485"/>
              <a:gd name="connsiteY22" fmla="*/ 6549 h 10000"/>
              <a:gd name="connsiteX23" fmla="*/ 9485 w 9485"/>
              <a:gd name="connsiteY23" fmla="*/ 4196 h 10000"/>
              <a:gd name="connsiteX0" fmla="*/ 0 w 9494"/>
              <a:gd name="connsiteY0" fmla="*/ 6578 h 10000"/>
              <a:gd name="connsiteX1" fmla="*/ 756 w 9494"/>
              <a:gd name="connsiteY1" fmla="*/ 5333 h 10000"/>
              <a:gd name="connsiteX2" fmla="*/ 1393 w 9494"/>
              <a:gd name="connsiteY2" fmla="*/ 2391 h 10000"/>
              <a:gd name="connsiteX3" fmla="*/ 1683 w 9494"/>
              <a:gd name="connsiteY3" fmla="*/ 2447 h 10000"/>
              <a:gd name="connsiteX4" fmla="*/ 2219 w 9494"/>
              <a:gd name="connsiteY4" fmla="*/ 5975 h 10000"/>
              <a:gd name="connsiteX5" fmla="*/ 2599 w 9494"/>
              <a:gd name="connsiteY5" fmla="*/ 7975 h 10000"/>
              <a:gd name="connsiteX6" fmla="*/ 2878 w 9494"/>
              <a:gd name="connsiteY6" fmla="*/ 7599 h 10000"/>
              <a:gd name="connsiteX7" fmla="*/ 3526 w 9494"/>
              <a:gd name="connsiteY7" fmla="*/ 4330 h 10000"/>
              <a:gd name="connsiteX8" fmla="*/ 3767 w 9494"/>
              <a:gd name="connsiteY8" fmla="*/ 4320 h 10000"/>
              <a:gd name="connsiteX9" fmla="*/ 4207 w 9494"/>
              <a:gd name="connsiteY9" fmla="*/ 7330 h 10000"/>
              <a:gd name="connsiteX10" fmla="*/ 4604 w 9494"/>
              <a:gd name="connsiteY10" fmla="*/ 9887 h 10000"/>
              <a:gd name="connsiteX11" fmla="*/ 4797 w 9494"/>
              <a:gd name="connsiteY11" fmla="*/ 9813 h 10000"/>
              <a:gd name="connsiteX12" fmla="*/ 5183 w 9494"/>
              <a:gd name="connsiteY12" fmla="*/ 6445 h 10000"/>
              <a:gd name="connsiteX13" fmla="*/ 5712 w 9494"/>
              <a:gd name="connsiteY13" fmla="*/ 747 h 10000"/>
              <a:gd name="connsiteX14" fmla="*/ 6006 w 9494"/>
              <a:gd name="connsiteY14" fmla="*/ 4 h 10000"/>
              <a:gd name="connsiteX15" fmla="*/ 6455 w 9494"/>
              <a:gd name="connsiteY15" fmla="*/ 1268 h 10000"/>
              <a:gd name="connsiteX16" fmla="*/ 6848 w 9494"/>
              <a:gd name="connsiteY16" fmla="*/ 2231 h 10000"/>
              <a:gd name="connsiteX17" fmla="*/ 7253 w 9494"/>
              <a:gd name="connsiteY17" fmla="*/ 1353 h 10000"/>
              <a:gd name="connsiteX18" fmla="*/ 7721 w 9494"/>
              <a:gd name="connsiteY18" fmla="*/ 113 h 10000"/>
              <a:gd name="connsiteX19" fmla="*/ 8032 w 9494"/>
              <a:gd name="connsiteY19" fmla="*/ 836 h 10000"/>
              <a:gd name="connsiteX20" fmla="*/ 8820 w 9494"/>
              <a:gd name="connsiteY20" fmla="*/ 7493 h 10000"/>
              <a:gd name="connsiteX21" fmla="*/ 9095 w 9494"/>
              <a:gd name="connsiteY21" fmla="*/ 8069 h 10000"/>
              <a:gd name="connsiteX22" fmla="*/ 9494 w 9494"/>
              <a:gd name="connsiteY22" fmla="*/ 6549 h 10000"/>
              <a:gd name="connsiteX0" fmla="*/ 0 w 10000"/>
              <a:gd name="connsiteY0" fmla="*/ 6578 h 10000"/>
              <a:gd name="connsiteX1" fmla="*/ 796 w 10000"/>
              <a:gd name="connsiteY1" fmla="*/ 5333 h 10000"/>
              <a:gd name="connsiteX2" fmla="*/ 999 w 10000"/>
              <a:gd name="connsiteY2" fmla="*/ 4241 h 10000"/>
              <a:gd name="connsiteX3" fmla="*/ 1467 w 10000"/>
              <a:gd name="connsiteY3" fmla="*/ 2391 h 10000"/>
              <a:gd name="connsiteX4" fmla="*/ 1773 w 10000"/>
              <a:gd name="connsiteY4" fmla="*/ 2447 h 10000"/>
              <a:gd name="connsiteX5" fmla="*/ 2337 w 10000"/>
              <a:gd name="connsiteY5" fmla="*/ 5975 h 10000"/>
              <a:gd name="connsiteX6" fmla="*/ 2738 w 10000"/>
              <a:gd name="connsiteY6" fmla="*/ 7975 h 10000"/>
              <a:gd name="connsiteX7" fmla="*/ 3031 w 10000"/>
              <a:gd name="connsiteY7" fmla="*/ 7599 h 10000"/>
              <a:gd name="connsiteX8" fmla="*/ 3714 w 10000"/>
              <a:gd name="connsiteY8" fmla="*/ 4330 h 10000"/>
              <a:gd name="connsiteX9" fmla="*/ 3968 w 10000"/>
              <a:gd name="connsiteY9" fmla="*/ 4320 h 10000"/>
              <a:gd name="connsiteX10" fmla="*/ 4431 w 10000"/>
              <a:gd name="connsiteY10" fmla="*/ 7330 h 10000"/>
              <a:gd name="connsiteX11" fmla="*/ 4849 w 10000"/>
              <a:gd name="connsiteY11" fmla="*/ 9887 h 10000"/>
              <a:gd name="connsiteX12" fmla="*/ 5053 w 10000"/>
              <a:gd name="connsiteY12" fmla="*/ 9813 h 10000"/>
              <a:gd name="connsiteX13" fmla="*/ 5459 w 10000"/>
              <a:gd name="connsiteY13" fmla="*/ 6445 h 10000"/>
              <a:gd name="connsiteX14" fmla="*/ 6016 w 10000"/>
              <a:gd name="connsiteY14" fmla="*/ 747 h 10000"/>
              <a:gd name="connsiteX15" fmla="*/ 6326 w 10000"/>
              <a:gd name="connsiteY15" fmla="*/ 4 h 10000"/>
              <a:gd name="connsiteX16" fmla="*/ 6799 w 10000"/>
              <a:gd name="connsiteY16" fmla="*/ 1268 h 10000"/>
              <a:gd name="connsiteX17" fmla="*/ 7213 w 10000"/>
              <a:gd name="connsiteY17" fmla="*/ 2231 h 10000"/>
              <a:gd name="connsiteX18" fmla="*/ 7640 w 10000"/>
              <a:gd name="connsiteY18" fmla="*/ 1353 h 10000"/>
              <a:gd name="connsiteX19" fmla="*/ 8133 w 10000"/>
              <a:gd name="connsiteY19" fmla="*/ 113 h 10000"/>
              <a:gd name="connsiteX20" fmla="*/ 8460 w 10000"/>
              <a:gd name="connsiteY20" fmla="*/ 836 h 10000"/>
              <a:gd name="connsiteX21" fmla="*/ 9290 w 10000"/>
              <a:gd name="connsiteY21" fmla="*/ 7493 h 10000"/>
              <a:gd name="connsiteX22" fmla="*/ 9580 w 10000"/>
              <a:gd name="connsiteY22" fmla="*/ 8069 h 10000"/>
              <a:gd name="connsiteX23" fmla="*/ 10000 w 10000"/>
              <a:gd name="connsiteY23" fmla="*/ 6549 h 10000"/>
              <a:gd name="connsiteX0" fmla="*/ 0 w 10000"/>
              <a:gd name="connsiteY0" fmla="*/ 6578 h 10000"/>
              <a:gd name="connsiteX1" fmla="*/ 796 w 10000"/>
              <a:gd name="connsiteY1" fmla="*/ 5333 h 10000"/>
              <a:gd name="connsiteX2" fmla="*/ 1069 w 10000"/>
              <a:gd name="connsiteY2" fmla="*/ 4278 h 10000"/>
              <a:gd name="connsiteX3" fmla="*/ 1467 w 10000"/>
              <a:gd name="connsiteY3" fmla="*/ 2391 h 10000"/>
              <a:gd name="connsiteX4" fmla="*/ 1773 w 10000"/>
              <a:gd name="connsiteY4" fmla="*/ 2447 h 10000"/>
              <a:gd name="connsiteX5" fmla="*/ 2337 w 10000"/>
              <a:gd name="connsiteY5" fmla="*/ 5975 h 10000"/>
              <a:gd name="connsiteX6" fmla="*/ 2738 w 10000"/>
              <a:gd name="connsiteY6" fmla="*/ 7975 h 10000"/>
              <a:gd name="connsiteX7" fmla="*/ 3031 w 10000"/>
              <a:gd name="connsiteY7" fmla="*/ 7599 h 10000"/>
              <a:gd name="connsiteX8" fmla="*/ 3714 w 10000"/>
              <a:gd name="connsiteY8" fmla="*/ 4330 h 10000"/>
              <a:gd name="connsiteX9" fmla="*/ 3968 w 10000"/>
              <a:gd name="connsiteY9" fmla="*/ 4320 h 10000"/>
              <a:gd name="connsiteX10" fmla="*/ 4431 w 10000"/>
              <a:gd name="connsiteY10" fmla="*/ 7330 h 10000"/>
              <a:gd name="connsiteX11" fmla="*/ 4849 w 10000"/>
              <a:gd name="connsiteY11" fmla="*/ 9887 h 10000"/>
              <a:gd name="connsiteX12" fmla="*/ 5053 w 10000"/>
              <a:gd name="connsiteY12" fmla="*/ 9813 h 10000"/>
              <a:gd name="connsiteX13" fmla="*/ 5459 w 10000"/>
              <a:gd name="connsiteY13" fmla="*/ 6445 h 10000"/>
              <a:gd name="connsiteX14" fmla="*/ 6016 w 10000"/>
              <a:gd name="connsiteY14" fmla="*/ 747 h 10000"/>
              <a:gd name="connsiteX15" fmla="*/ 6326 w 10000"/>
              <a:gd name="connsiteY15" fmla="*/ 4 h 10000"/>
              <a:gd name="connsiteX16" fmla="*/ 6799 w 10000"/>
              <a:gd name="connsiteY16" fmla="*/ 1268 h 10000"/>
              <a:gd name="connsiteX17" fmla="*/ 7213 w 10000"/>
              <a:gd name="connsiteY17" fmla="*/ 2231 h 10000"/>
              <a:gd name="connsiteX18" fmla="*/ 7640 w 10000"/>
              <a:gd name="connsiteY18" fmla="*/ 1353 h 10000"/>
              <a:gd name="connsiteX19" fmla="*/ 8133 w 10000"/>
              <a:gd name="connsiteY19" fmla="*/ 113 h 10000"/>
              <a:gd name="connsiteX20" fmla="*/ 8460 w 10000"/>
              <a:gd name="connsiteY20" fmla="*/ 836 h 10000"/>
              <a:gd name="connsiteX21" fmla="*/ 9290 w 10000"/>
              <a:gd name="connsiteY21" fmla="*/ 7493 h 10000"/>
              <a:gd name="connsiteX22" fmla="*/ 9580 w 10000"/>
              <a:gd name="connsiteY22" fmla="*/ 8069 h 10000"/>
              <a:gd name="connsiteX23" fmla="*/ 10000 w 10000"/>
              <a:gd name="connsiteY23" fmla="*/ 6549 h 10000"/>
              <a:gd name="connsiteX0" fmla="*/ 0 w 10000"/>
              <a:gd name="connsiteY0" fmla="*/ 6578 h 10000"/>
              <a:gd name="connsiteX1" fmla="*/ 796 w 10000"/>
              <a:gd name="connsiteY1" fmla="*/ 5333 h 10000"/>
              <a:gd name="connsiteX2" fmla="*/ 1017 w 10000"/>
              <a:gd name="connsiteY2" fmla="*/ 4315 h 10000"/>
              <a:gd name="connsiteX3" fmla="*/ 1467 w 10000"/>
              <a:gd name="connsiteY3" fmla="*/ 2391 h 10000"/>
              <a:gd name="connsiteX4" fmla="*/ 1773 w 10000"/>
              <a:gd name="connsiteY4" fmla="*/ 2447 h 10000"/>
              <a:gd name="connsiteX5" fmla="*/ 2337 w 10000"/>
              <a:gd name="connsiteY5" fmla="*/ 5975 h 10000"/>
              <a:gd name="connsiteX6" fmla="*/ 2738 w 10000"/>
              <a:gd name="connsiteY6" fmla="*/ 7975 h 10000"/>
              <a:gd name="connsiteX7" fmla="*/ 3031 w 10000"/>
              <a:gd name="connsiteY7" fmla="*/ 7599 h 10000"/>
              <a:gd name="connsiteX8" fmla="*/ 3714 w 10000"/>
              <a:gd name="connsiteY8" fmla="*/ 4330 h 10000"/>
              <a:gd name="connsiteX9" fmla="*/ 3968 w 10000"/>
              <a:gd name="connsiteY9" fmla="*/ 4320 h 10000"/>
              <a:gd name="connsiteX10" fmla="*/ 4431 w 10000"/>
              <a:gd name="connsiteY10" fmla="*/ 7330 h 10000"/>
              <a:gd name="connsiteX11" fmla="*/ 4849 w 10000"/>
              <a:gd name="connsiteY11" fmla="*/ 9887 h 10000"/>
              <a:gd name="connsiteX12" fmla="*/ 5053 w 10000"/>
              <a:gd name="connsiteY12" fmla="*/ 9813 h 10000"/>
              <a:gd name="connsiteX13" fmla="*/ 5459 w 10000"/>
              <a:gd name="connsiteY13" fmla="*/ 6445 h 10000"/>
              <a:gd name="connsiteX14" fmla="*/ 6016 w 10000"/>
              <a:gd name="connsiteY14" fmla="*/ 747 h 10000"/>
              <a:gd name="connsiteX15" fmla="*/ 6326 w 10000"/>
              <a:gd name="connsiteY15" fmla="*/ 4 h 10000"/>
              <a:gd name="connsiteX16" fmla="*/ 6799 w 10000"/>
              <a:gd name="connsiteY16" fmla="*/ 1268 h 10000"/>
              <a:gd name="connsiteX17" fmla="*/ 7213 w 10000"/>
              <a:gd name="connsiteY17" fmla="*/ 2231 h 10000"/>
              <a:gd name="connsiteX18" fmla="*/ 7640 w 10000"/>
              <a:gd name="connsiteY18" fmla="*/ 1353 h 10000"/>
              <a:gd name="connsiteX19" fmla="*/ 8133 w 10000"/>
              <a:gd name="connsiteY19" fmla="*/ 113 h 10000"/>
              <a:gd name="connsiteX20" fmla="*/ 8460 w 10000"/>
              <a:gd name="connsiteY20" fmla="*/ 836 h 10000"/>
              <a:gd name="connsiteX21" fmla="*/ 9290 w 10000"/>
              <a:gd name="connsiteY21" fmla="*/ 7493 h 10000"/>
              <a:gd name="connsiteX22" fmla="*/ 9580 w 10000"/>
              <a:gd name="connsiteY22" fmla="*/ 8069 h 10000"/>
              <a:gd name="connsiteX23" fmla="*/ 10000 w 10000"/>
              <a:gd name="connsiteY23" fmla="*/ 6549 h 10000"/>
              <a:gd name="connsiteX0" fmla="*/ 0 w 9204"/>
              <a:gd name="connsiteY0" fmla="*/ 5333 h 10000"/>
              <a:gd name="connsiteX1" fmla="*/ 221 w 9204"/>
              <a:gd name="connsiteY1" fmla="*/ 4315 h 10000"/>
              <a:gd name="connsiteX2" fmla="*/ 671 w 9204"/>
              <a:gd name="connsiteY2" fmla="*/ 2391 h 10000"/>
              <a:gd name="connsiteX3" fmla="*/ 977 w 9204"/>
              <a:gd name="connsiteY3" fmla="*/ 2447 h 10000"/>
              <a:gd name="connsiteX4" fmla="*/ 1541 w 9204"/>
              <a:gd name="connsiteY4" fmla="*/ 5975 h 10000"/>
              <a:gd name="connsiteX5" fmla="*/ 1942 w 9204"/>
              <a:gd name="connsiteY5" fmla="*/ 7975 h 10000"/>
              <a:gd name="connsiteX6" fmla="*/ 2235 w 9204"/>
              <a:gd name="connsiteY6" fmla="*/ 7599 h 10000"/>
              <a:gd name="connsiteX7" fmla="*/ 2918 w 9204"/>
              <a:gd name="connsiteY7" fmla="*/ 4330 h 10000"/>
              <a:gd name="connsiteX8" fmla="*/ 3172 w 9204"/>
              <a:gd name="connsiteY8" fmla="*/ 4320 h 10000"/>
              <a:gd name="connsiteX9" fmla="*/ 3635 w 9204"/>
              <a:gd name="connsiteY9" fmla="*/ 7330 h 10000"/>
              <a:gd name="connsiteX10" fmla="*/ 4053 w 9204"/>
              <a:gd name="connsiteY10" fmla="*/ 9887 h 10000"/>
              <a:gd name="connsiteX11" fmla="*/ 4257 w 9204"/>
              <a:gd name="connsiteY11" fmla="*/ 9813 h 10000"/>
              <a:gd name="connsiteX12" fmla="*/ 4663 w 9204"/>
              <a:gd name="connsiteY12" fmla="*/ 6445 h 10000"/>
              <a:gd name="connsiteX13" fmla="*/ 5220 w 9204"/>
              <a:gd name="connsiteY13" fmla="*/ 747 h 10000"/>
              <a:gd name="connsiteX14" fmla="*/ 5530 w 9204"/>
              <a:gd name="connsiteY14" fmla="*/ 4 h 10000"/>
              <a:gd name="connsiteX15" fmla="*/ 6003 w 9204"/>
              <a:gd name="connsiteY15" fmla="*/ 1268 h 10000"/>
              <a:gd name="connsiteX16" fmla="*/ 6417 w 9204"/>
              <a:gd name="connsiteY16" fmla="*/ 2231 h 10000"/>
              <a:gd name="connsiteX17" fmla="*/ 6844 w 9204"/>
              <a:gd name="connsiteY17" fmla="*/ 1353 h 10000"/>
              <a:gd name="connsiteX18" fmla="*/ 7337 w 9204"/>
              <a:gd name="connsiteY18" fmla="*/ 113 h 10000"/>
              <a:gd name="connsiteX19" fmla="*/ 7664 w 9204"/>
              <a:gd name="connsiteY19" fmla="*/ 836 h 10000"/>
              <a:gd name="connsiteX20" fmla="*/ 8494 w 9204"/>
              <a:gd name="connsiteY20" fmla="*/ 7493 h 10000"/>
              <a:gd name="connsiteX21" fmla="*/ 8784 w 9204"/>
              <a:gd name="connsiteY21" fmla="*/ 8069 h 10000"/>
              <a:gd name="connsiteX22" fmla="*/ 9204 w 9204"/>
              <a:gd name="connsiteY22" fmla="*/ 6549 h 10000"/>
              <a:gd name="connsiteX0" fmla="*/ 0 w 9760"/>
              <a:gd name="connsiteY0" fmla="*/ 4315 h 10000"/>
              <a:gd name="connsiteX1" fmla="*/ 489 w 9760"/>
              <a:gd name="connsiteY1" fmla="*/ 2391 h 10000"/>
              <a:gd name="connsiteX2" fmla="*/ 821 w 9760"/>
              <a:gd name="connsiteY2" fmla="*/ 2447 h 10000"/>
              <a:gd name="connsiteX3" fmla="*/ 1434 w 9760"/>
              <a:gd name="connsiteY3" fmla="*/ 5975 h 10000"/>
              <a:gd name="connsiteX4" fmla="*/ 1870 w 9760"/>
              <a:gd name="connsiteY4" fmla="*/ 7975 h 10000"/>
              <a:gd name="connsiteX5" fmla="*/ 2188 w 9760"/>
              <a:gd name="connsiteY5" fmla="*/ 7599 h 10000"/>
              <a:gd name="connsiteX6" fmla="*/ 2930 w 9760"/>
              <a:gd name="connsiteY6" fmla="*/ 4330 h 10000"/>
              <a:gd name="connsiteX7" fmla="*/ 3206 w 9760"/>
              <a:gd name="connsiteY7" fmla="*/ 4320 h 10000"/>
              <a:gd name="connsiteX8" fmla="*/ 3709 w 9760"/>
              <a:gd name="connsiteY8" fmla="*/ 7330 h 10000"/>
              <a:gd name="connsiteX9" fmla="*/ 4164 w 9760"/>
              <a:gd name="connsiteY9" fmla="*/ 9887 h 10000"/>
              <a:gd name="connsiteX10" fmla="*/ 4385 w 9760"/>
              <a:gd name="connsiteY10" fmla="*/ 9813 h 10000"/>
              <a:gd name="connsiteX11" fmla="*/ 4826 w 9760"/>
              <a:gd name="connsiteY11" fmla="*/ 6445 h 10000"/>
              <a:gd name="connsiteX12" fmla="*/ 5431 w 9760"/>
              <a:gd name="connsiteY12" fmla="*/ 747 h 10000"/>
              <a:gd name="connsiteX13" fmla="*/ 5768 w 9760"/>
              <a:gd name="connsiteY13" fmla="*/ 4 h 10000"/>
              <a:gd name="connsiteX14" fmla="*/ 6282 w 9760"/>
              <a:gd name="connsiteY14" fmla="*/ 1268 h 10000"/>
              <a:gd name="connsiteX15" fmla="*/ 6732 w 9760"/>
              <a:gd name="connsiteY15" fmla="*/ 2231 h 10000"/>
              <a:gd name="connsiteX16" fmla="*/ 7196 w 9760"/>
              <a:gd name="connsiteY16" fmla="*/ 1353 h 10000"/>
              <a:gd name="connsiteX17" fmla="*/ 7732 w 9760"/>
              <a:gd name="connsiteY17" fmla="*/ 113 h 10000"/>
              <a:gd name="connsiteX18" fmla="*/ 8087 w 9760"/>
              <a:gd name="connsiteY18" fmla="*/ 836 h 10000"/>
              <a:gd name="connsiteX19" fmla="*/ 8989 w 9760"/>
              <a:gd name="connsiteY19" fmla="*/ 7493 h 10000"/>
              <a:gd name="connsiteX20" fmla="*/ 9304 w 9760"/>
              <a:gd name="connsiteY20" fmla="*/ 8069 h 10000"/>
              <a:gd name="connsiteX21" fmla="*/ 9760 w 9760"/>
              <a:gd name="connsiteY21" fmla="*/ 6549 h 10000"/>
              <a:gd name="connsiteX0" fmla="*/ 0 w 9984"/>
              <a:gd name="connsiteY0" fmla="*/ 4346 h 10000"/>
              <a:gd name="connsiteX1" fmla="*/ 485 w 9984"/>
              <a:gd name="connsiteY1" fmla="*/ 2391 h 10000"/>
              <a:gd name="connsiteX2" fmla="*/ 825 w 9984"/>
              <a:gd name="connsiteY2" fmla="*/ 2447 h 10000"/>
              <a:gd name="connsiteX3" fmla="*/ 1453 w 9984"/>
              <a:gd name="connsiteY3" fmla="*/ 5975 h 10000"/>
              <a:gd name="connsiteX4" fmla="*/ 1900 w 9984"/>
              <a:gd name="connsiteY4" fmla="*/ 7975 h 10000"/>
              <a:gd name="connsiteX5" fmla="*/ 2226 w 9984"/>
              <a:gd name="connsiteY5" fmla="*/ 7599 h 10000"/>
              <a:gd name="connsiteX6" fmla="*/ 2986 w 9984"/>
              <a:gd name="connsiteY6" fmla="*/ 4330 h 10000"/>
              <a:gd name="connsiteX7" fmla="*/ 3269 w 9984"/>
              <a:gd name="connsiteY7" fmla="*/ 4320 h 10000"/>
              <a:gd name="connsiteX8" fmla="*/ 3784 w 9984"/>
              <a:gd name="connsiteY8" fmla="*/ 7330 h 10000"/>
              <a:gd name="connsiteX9" fmla="*/ 4250 w 9984"/>
              <a:gd name="connsiteY9" fmla="*/ 9887 h 10000"/>
              <a:gd name="connsiteX10" fmla="*/ 4477 w 9984"/>
              <a:gd name="connsiteY10" fmla="*/ 9813 h 10000"/>
              <a:gd name="connsiteX11" fmla="*/ 4929 w 9984"/>
              <a:gd name="connsiteY11" fmla="*/ 6445 h 10000"/>
              <a:gd name="connsiteX12" fmla="*/ 5549 w 9984"/>
              <a:gd name="connsiteY12" fmla="*/ 747 h 10000"/>
              <a:gd name="connsiteX13" fmla="*/ 5894 w 9984"/>
              <a:gd name="connsiteY13" fmla="*/ 4 h 10000"/>
              <a:gd name="connsiteX14" fmla="*/ 6420 w 9984"/>
              <a:gd name="connsiteY14" fmla="*/ 1268 h 10000"/>
              <a:gd name="connsiteX15" fmla="*/ 6882 w 9984"/>
              <a:gd name="connsiteY15" fmla="*/ 2231 h 10000"/>
              <a:gd name="connsiteX16" fmla="*/ 7357 w 9984"/>
              <a:gd name="connsiteY16" fmla="*/ 1353 h 10000"/>
              <a:gd name="connsiteX17" fmla="*/ 7906 w 9984"/>
              <a:gd name="connsiteY17" fmla="*/ 113 h 10000"/>
              <a:gd name="connsiteX18" fmla="*/ 8270 w 9984"/>
              <a:gd name="connsiteY18" fmla="*/ 836 h 10000"/>
              <a:gd name="connsiteX19" fmla="*/ 9194 w 9984"/>
              <a:gd name="connsiteY19" fmla="*/ 7493 h 10000"/>
              <a:gd name="connsiteX20" fmla="*/ 9517 w 9984"/>
              <a:gd name="connsiteY20" fmla="*/ 8069 h 10000"/>
              <a:gd name="connsiteX21" fmla="*/ 9984 w 9984"/>
              <a:gd name="connsiteY21" fmla="*/ 6549 h 10000"/>
              <a:gd name="connsiteX0" fmla="*/ 0 w 10000"/>
              <a:gd name="connsiteY0" fmla="*/ 4346 h 10000"/>
              <a:gd name="connsiteX1" fmla="*/ 486 w 10000"/>
              <a:gd name="connsiteY1" fmla="*/ 2391 h 10000"/>
              <a:gd name="connsiteX2" fmla="*/ 826 w 10000"/>
              <a:gd name="connsiteY2" fmla="*/ 2447 h 10000"/>
              <a:gd name="connsiteX3" fmla="*/ 1455 w 10000"/>
              <a:gd name="connsiteY3" fmla="*/ 5975 h 10000"/>
              <a:gd name="connsiteX4" fmla="*/ 1903 w 10000"/>
              <a:gd name="connsiteY4" fmla="*/ 7975 h 10000"/>
              <a:gd name="connsiteX5" fmla="*/ 2230 w 10000"/>
              <a:gd name="connsiteY5" fmla="*/ 7599 h 10000"/>
              <a:gd name="connsiteX6" fmla="*/ 2991 w 10000"/>
              <a:gd name="connsiteY6" fmla="*/ 4330 h 10000"/>
              <a:gd name="connsiteX7" fmla="*/ 3274 w 10000"/>
              <a:gd name="connsiteY7" fmla="*/ 4320 h 10000"/>
              <a:gd name="connsiteX8" fmla="*/ 3790 w 10000"/>
              <a:gd name="connsiteY8" fmla="*/ 7330 h 10000"/>
              <a:gd name="connsiteX9" fmla="*/ 4257 w 10000"/>
              <a:gd name="connsiteY9" fmla="*/ 9887 h 10000"/>
              <a:gd name="connsiteX10" fmla="*/ 4484 w 10000"/>
              <a:gd name="connsiteY10" fmla="*/ 9813 h 10000"/>
              <a:gd name="connsiteX11" fmla="*/ 4937 w 10000"/>
              <a:gd name="connsiteY11" fmla="*/ 6445 h 10000"/>
              <a:gd name="connsiteX12" fmla="*/ 5558 w 10000"/>
              <a:gd name="connsiteY12" fmla="*/ 747 h 10000"/>
              <a:gd name="connsiteX13" fmla="*/ 5903 w 10000"/>
              <a:gd name="connsiteY13" fmla="*/ 4 h 10000"/>
              <a:gd name="connsiteX14" fmla="*/ 6430 w 10000"/>
              <a:gd name="connsiteY14" fmla="*/ 1268 h 10000"/>
              <a:gd name="connsiteX15" fmla="*/ 6893 w 10000"/>
              <a:gd name="connsiteY15" fmla="*/ 2231 h 10000"/>
              <a:gd name="connsiteX16" fmla="*/ 7369 w 10000"/>
              <a:gd name="connsiteY16" fmla="*/ 1353 h 10000"/>
              <a:gd name="connsiteX17" fmla="*/ 7919 w 10000"/>
              <a:gd name="connsiteY17" fmla="*/ 113 h 10000"/>
              <a:gd name="connsiteX18" fmla="*/ 8283 w 10000"/>
              <a:gd name="connsiteY18" fmla="*/ 836 h 10000"/>
              <a:gd name="connsiteX19" fmla="*/ 9209 w 10000"/>
              <a:gd name="connsiteY19" fmla="*/ 7493 h 10000"/>
              <a:gd name="connsiteX20" fmla="*/ 9532 w 10000"/>
              <a:gd name="connsiteY20" fmla="*/ 8069 h 10000"/>
              <a:gd name="connsiteX21" fmla="*/ 10000 w 10000"/>
              <a:gd name="connsiteY21" fmla="*/ 654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10000">
                <a:moveTo>
                  <a:pt x="0" y="4346"/>
                </a:moveTo>
                <a:cubicBezTo>
                  <a:pt x="59" y="3887"/>
                  <a:pt x="343" y="2690"/>
                  <a:pt x="486" y="2391"/>
                </a:cubicBezTo>
                <a:cubicBezTo>
                  <a:pt x="570" y="2141"/>
                  <a:pt x="766" y="2171"/>
                  <a:pt x="826" y="2447"/>
                </a:cubicBezTo>
                <a:cubicBezTo>
                  <a:pt x="1141" y="3545"/>
                  <a:pt x="1254" y="4797"/>
                  <a:pt x="1455" y="5975"/>
                </a:cubicBezTo>
                <a:cubicBezTo>
                  <a:pt x="1582" y="6651"/>
                  <a:pt x="1649" y="7418"/>
                  <a:pt x="1903" y="7975"/>
                </a:cubicBezTo>
                <a:cubicBezTo>
                  <a:pt x="2042" y="8195"/>
                  <a:pt x="2177" y="7804"/>
                  <a:pt x="2230" y="7599"/>
                </a:cubicBezTo>
                <a:cubicBezTo>
                  <a:pt x="2534" y="6551"/>
                  <a:pt x="2639" y="5326"/>
                  <a:pt x="2991" y="4330"/>
                </a:cubicBezTo>
                <a:cubicBezTo>
                  <a:pt x="3052" y="4117"/>
                  <a:pt x="3217" y="4081"/>
                  <a:pt x="3274" y="4320"/>
                </a:cubicBezTo>
                <a:cubicBezTo>
                  <a:pt x="3548" y="5246"/>
                  <a:pt x="3634" y="6319"/>
                  <a:pt x="3790" y="7330"/>
                </a:cubicBezTo>
                <a:cubicBezTo>
                  <a:pt x="3926" y="8189"/>
                  <a:pt x="4000" y="9118"/>
                  <a:pt x="4257" y="9887"/>
                </a:cubicBezTo>
                <a:cubicBezTo>
                  <a:pt x="4315" y="10079"/>
                  <a:pt x="4451" y="10008"/>
                  <a:pt x="4484" y="9813"/>
                </a:cubicBezTo>
                <a:cubicBezTo>
                  <a:pt x="4741" y="8756"/>
                  <a:pt x="4808" y="7574"/>
                  <a:pt x="4937" y="6445"/>
                </a:cubicBezTo>
                <a:cubicBezTo>
                  <a:pt x="5136" y="4543"/>
                  <a:pt x="5260" y="2606"/>
                  <a:pt x="5558" y="747"/>
                </a:cubicBezTo>
                <a:cubicBezTo>
                  <a:pt x="5617" y="461"/>
                  <a:pt x="5696" y="-45"/>
                  <a:pt x="5903" y="4"/>
                </a:cubicBezTo>
                <a:cubicBezTo>
                  <a:pt x="6172" y="233"/>
                  <a:pt x="6274" y="836"/>
                  <a:pt x="6430" y="1268"/>
                </a:cubicBezTo>
                <a:cubicBezTo>
                  <a:pt x="6558" y="1613"/>
                  <a:pt x="6654" y="2127"/>
                  <a:pt x="6893" y="2231"/>
                </a:cubicBezTo>
                <a:cubicBezTo>
                  <a:pt x="7129" y="2181"/>
                  <a:pt x="7241" y="1673"/>
                  <a:pt x="7369" y="1353"/>
                </a:cubicBezTo>
                <a:cubicBezTo>
                  <a:pt x="7534" y="929"/>
                  <a:pt x="7644" y="333"/>
                  <a:pt x="7919" y="113"/>
                </a:cubicBezTo>
                <a:cubicBezTo>
                  <a:pt x="8128" y="45"/>
                  <a:pt x="8219" y="551"/>
                  <a:pt x="8283" y="836"/>
                </a:cubicBezTo>
                <a:cubicBezTo>
                  <a:pt x="8681" y="3007"/>
                  <a:pt x="8800" y="5327"/>
                  <a:pt x="9209" y="7493"/>
                </a:cubicBezTo>
                <a:cubicBezTo>
                  <a:pt x="9265" y="7730"/>
                  <a:pt x="9351" y="8205"/>
                  <a:pt x="9532" y="8069"/>
                </a:cubicBezTo>
                <a:cubicBezTo>
                  <a:pt x="9790" y="7713"/>
                  <a:pt x="9869" y="7072"/>
                  <a:pt x="10000" y="6549"/>
                </a:cubicBezTo>
              </a:path>
            </a:pathLst>
          </a:custGeom>
          <a:ln w="20160">
            <a:solidFill>
              <a:schemeClr val="accent2"/>
            </a:solidFill>
            <a:miter/>
          </a:ln>
        </p:spPr>
        <p:txBody>
          <a:bodyPr/>
          <a:lstStyle/>
          <a:p>
            <a:endParaRPr lang="en-US" dirty="0"/>
          </a:p>
        </p:txBody>
      </p:sp>
      <p:cxnSp>
        <p:nvCxnSpPr>
          <p:cNvPr id="20" name="Straight Arrow Connector 19"/>
          <p:cNvCxnSpPr/>
          <p:nvPr/>
        </p:nvCxnSpPr>
        <p:spPr>
          <a:xfrm>
            <a:off x="3137000" y="5574329"/>
            <a:ext cx="2947071" cy="0"/>
          </a:xfrm>
          <a:prstGeom prst="straightConnector1">
            <a:avLst/>
          </a:prstGeom>
          <a:ln w="952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218014" y="3680822"/>
            <a:ext cx="730239" cy="574335"/>
            <a:chOff x="7179349" y="2695276"/>
            <a:chExt cx="730239" cy="574335"/>
          </a:xfrm>
        </p:grpSpPr>
        <p:sp>
          <p:nvSpPr>
            <p:cNvPr id="4" name="TextBox 3"/>
            <p:cNvSpPr txBox="1"/>
            <p:nvPr/>
          </p:nvSpPr>
          <p:spPr>
            <a:xfrm>
              <a:off x="7179349" y="2695276"/>
              <a:ext cx="730239" cy="574335"/>
            </a:xfrm>
            <a:prstGeom prst="rect">
              <a:avLst/>
            </a:prstGeom>
            <a:solidFill>
              <a:schemeClr val="bg1"/>
            </a:solidFill>
            <a:ln>
              <a:noFill/>
            </a:ln>
          </p:spPr>
          <p:txBody>
            <a:bodyPr wrap="none" rtlCol="0" anchor="ctr">
              <a:spAutoFit/>
            </a:bodyPr>
            <a:lstStyle/>
            <a:p>
              <a:pPr algn="ctr"/>
              <a:endParaRPr lang="en-US" sz="1400" dirty="0">
                <a:latin typeface="Frutiger LT Std 45 Light" charset="0"/>
                <a:ea typeface="Frutiger LT Std 45 Light" charset="0"/>
                <a:cs typeface="Frutiger LT Std 45 Light" charset="0"/>
              </a:endParaRPr>
            </a:p>
          </p:txBody>
        </p:sp>
        <p:sp>
          <p:nvSpPr>
            <p:cNvPr id="17" name="Freeform 16"/>
            <p:cNvSpPr/>
            <p:nvPr/>
          </p:nvSpPr>
          <p:spPr>
            <a:xfrm>
              <a:off x="7274679" y="2803879"/>
              <a:ext cx="547783" cy="356872"/>
            </a:xfrm>
            <a:custGeom>
              <a:avLst/>
              <a:gdLst>
                <a:gd name="connsiteX0" fmla="*/ 5517 w 5517"/>
                <a:gd name="connsiteY0" fmla="*/ 9862 h 9871"/>
                <a:gd name="connsiteX1" fmla="*/ 5302 w 5517"/>
                <a:gd name="connsiteY1" fmla="*/ 9711 h 9871"/>
                <a:gd name="connsiteX2" fmla="*/ 5142 w 5517"/>
                <a:gd name="connsiteY2" fmla="*/ 5876 h 9871"/>
                <a:gd name="connsiteX3" fmla="*/ 5000 w 5517"/>
                <a:gd name="connsiteY3" fmla="*/ 0 h 9871"/>
                <a:gd name="connsiteX4" fmla="*/ 4858 w 5517"/>
                <a:gd name="connsiteY4" fmla="*/ 5876 h 9871"/>
                <a:gd name="connsiteX5" fmla="*/ 4698 w 5517"/>
                <a:gd name="connsiteY5" fmla="*/ 9711 h 9871"/>
                <a:gd name="connsiteX6" fmla="*/ 0 w 5517"/>
                <a:gd name="connsiteY6" fmla="*/ 9862 h 9871"/>
                <a:gd name="connsiteX0" fmla="*/ 1898 w 1898"/>
                <a:gd name="connsiteY0" fmla="*/ 9991 h 10000"/>
                <a:gd name="connsiteX1" fmla="*/ 1508 w 1898"/>
                <a:gd name="connsiteY1" fmla="*/ 9838 h 10000"/>
                <a:gd name="connsiteX2" fmla="*/ 1218 w 1898"/>
                <a:gd name="connsiteY2" fmla="*/ 5953 h 10000"/>
                <a:gd name="connsiteX3" fmla="*/ 961 w 1898"/>
                <a:gd name="connsiteY3" fmla="*/ 0 h 10000"/>
                <a:gd name="connsiteX4" fmla="*/ 704 w 1898"/>
                <a:gd name="connsiteY4" fmla="*/ 5953 h 10000"/>
                <a:gd name="connsiteX5" fmla="*/ 413 w 1898"/>
                <a:gd name="connsiteY5" fmla="*/ 9838 h 10000"/>
                <a:gd name="connsiteX6" fmla="*/ 0 w 1898"/>
                <a:gd name="connsiteY6" fmla="*/ 99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 h="10000">
                  <a:moveTo>
                    <a:pt x="1898" y="9991"/>
                  </a:moveTo>
                  <a:cubicBezTo>
                    <a:pt x="1722" y="9933"/>
                    <a:pt x="1682" y="10125"/>
                    <a:pt x="1508" y="9838"/>
                  </a:cubicBezTo>
                  <a:cubicBezTo>
                    <a:pt x="1410" y="9660"/>
                    <a:pt x="1311" y="8745"/>
                    <a:pt x="1218" y="5953"/>
                  </a:cubicBezTo>
                  <a:cubicBezTo>
                    <a:pt x="1135" y="3644"/>
                    <a:pt x="1055" y="0"/>
                    <a:pt x="961" y="0"/>
                  </a:cubicBezTo>
                  <a:cubicBezTo>
                    <a:pt x="867" y="0"/>
                    <a:pt x="787" y="3644"/>
                    <a:pt x="704" y="5953"/>
                  </a:cubicBezTo>
                  <a:cubicBezTo>
                    <a:pt x="611" y="8745"/>
                    <a:pt x="511" y="9660"/>
                    <a:pt x="413" y="9838"/>
                  </a:cubicBezTo>
                  <a:cubicBezTo>
                    <a:pt x="239" y="10125"/>
                    <a:pt x="176" y="9933"/>
                    <a:pt x="0" y="9991"/>
                  </a:cubicBezTo>
                </a:path>
              </a:pathLst>
            </a:custGeom>
            <a:solidFill>
              <a:schemeClr val="bg1"/>
            </a:solidFill>
            <a:ln w="20160">
              <a:solidFill>
                <a:schemeClr val="accent6"/>
              </a:solidFill>
              <a:miter/>
            </a:ln>
          </p:spPr>
          <p:txBody>
            <a:bodyPr/>
            <a:lstStyle/>
            <a:p>
              <a:endParaRPr lang="en-US" dirty="0"/>
            </a:p>
          </p:txBody>
        </p:sp>
      </p:grpSp>
    </p:spTree>
    <p:extLst>
      <p:ext uri="{BB962C8B-B14F-4D97-AF65-F5344CB8AC3E}">
        <p14:creationId xmlns:p14="http://schemas.microsoft.com/office/powerpoint/2010/main" val="124651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 input extensions</a:t>
            </a:r>
            <a:endParaRPr lang="en-US" dirty="0"/>
          </a:p>
        </p:txBody>
      </p:sp>
      <p:sp>
        <p:nvSpPr>
          <p:cNvPr id="4" name="TextBox 3"/>
          <p:cNvSpPr txBox="1"/>
          <p:nvPr/>
        </p:nvSpPr>
        <p:spPr>
          <a:xfrm>
            <a:off x="756539" y="1045162"/>
            <a:ext cx="1579278" cy="307777"/>
          </a:xfrm>
          <a:prstGeom prst="rect">
            <a:avLst/>
          </a:prstGeom>
          <a:solidFill>
            <a:schemeClr val="bg1"/>
          </a:solidFill>
          <a:ln>
            <a:noFill/>
          </a:ln>
        </p:spPr>
        <p:txBody>
          <a:bodyPr wrap="none" rtlCol="0" anchor="ctr">
            <a:spAutoFit/>
          </a:bodyPr>
          <a:lstStyle/>
          <a:p>
            <a:pPr algn="ctr"/>
            <a:r>
              <a:rPr lang="en-US" sz="1400" smtClean="0">
                <a:latin typeface="Frutiger LT Std 45 Light" charset="0"/>
                <a:ea typeface="Frutiger LT Std 45 Light" charset="0"/>
                <a:cs typeface="Frutiger LT Std 45 Light" charset="0"/>
              </a:rPr>
              <a:t>repeat periodically</a:t>
            </a:r>
            <a:endParaRPr lang="en-US" sz="1400" dirty="0">
              <a:latin typeface="Frutiger LT Std 45 Light" charset="0"/>
              <a:ea typeface="Frutiger LT Std 45 Light" charset="0"/>
              <a:cs typeface="Frutiger LT Std 45 Light"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38" y="1352940"/>
            <a:ext cx="2926080" cy="2926080"/>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98" y="5584481"/>
            <a:ext cx="975360" cy="975360"/>
          </a:xfrm>
          <a:prstGeom prst="rect">
            <a:avLst/>
          </a:prstGeom>
          <a:effectLst>
            <a:outerShdw blurRad="50800" dist="38100" dir="2700000" algn="tl" rotWithShape="0">
              <a:prstClr val="black">
                <a:alpha val="40000"/>
              </a:prstClr>
            </a:outerShdw>
          </a:effectLst>
        </p:spPr>
      </p:pic>
      <p:grpSp>
        <p:nvGrpSpPr>
          <p:cNvPr id="30" name="Group 29"/>
          <p:cNvGrpSpPr/>
          <p:nvPr/>
        </p:nvGrpSpPr>
        <p:grpSpPr>
          <a:xfrm>
            <a:off x="1279919" y="4554327"/>
            <a:ext cx="532518" cy="774448"/>
            <a:chOff x="1639114" y="4118185"/>
            <a:chExt cx="532518" cy="774448"/>
          </a:xfrm>
        </p:grpSpPr>
        <p:cxnSp>
          <p:nvCxnSpPr>
            <p:cNvPr id="31" name="Straight Arrow Connector 30"/>
            <p:cNvCxnSpPr/>
            <p:nvPr/>
          </p:nvCxnSpPr>
          <p:spPr>
            <a:xfrm>
              <a:off x="1899967" y="4118185"/>
              <a:ext cx="0" cy="774448"/>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39114" y="4334999"/>
              <a:ext cx="532518" cy="307777"/>
            </a:xfrm>
            <a:prstGeom prst="rect">
              <a:avLst/>
            </a:prstGeom>
            <a:solidFill>
              <a:schemeClr val="bg1"/>
            </a:solidFill>
          </p:spPr>
          <p:txBody>
            <a:bodyPr wrap="none" rtlCol="0" anchor="ctr">
              <a:spAutoFit/>
            </a:bodyPr>
            <a:lstStyle/>
            <a:p>
              <a:pPr algn="ctr"/>
              <a:r>
                <a:rPr lang="en-US" sz="1400" smtClean="0">
                  <a:latin typeface="Frutiger LT Std 45 Light" charset="0"/>
                  <a:ea typeface="Frutiger LT Std 45 Light" charset="0"/>
                  <a:cs typeface="Frutiger LT Std 45 Light" charset="0"/>
                </a:rPr>
                <a:t>filter</a:t>
              </a:r>
              <a:endParaRPr lang="en-US" sz="1400" dirty="0">
                <a:latin typeface="Frutiger LT Std 45 Light" charset="0"/>
                <a:ea typeface="Frutiger LT Std 45 Light" charset="0"/>
                <a:cs typeface="Frutiger LT Std 45 Light" charset="0"/>
              </a:endParaRPr>
            </a:p>
          </p:txBody>
        </p:sp>
      </p:grpSp>
      <p:sp>
        <p:nvSpPr>
          <p:cNvPr id="39" name="TextBox 38"/>
          <p:cNvSpPr txBox="1"/>
          <p:nvPr/>
        </p:nvSpPr>
        <p:spPr>
          <a:xfrm>
            <a:off x="1056974" y="2326776"/>
            <a:ext cx="978408" cy="978408"/>
          </a:xfrm>
          <a:prstGeom prst="rect">
            <a:avLst/>
          </a:prstGeom>
          <a:noFill/>
          <a:ln w="19050" cap="rnd">
            <a:solidFill>
              <a:srgbClr val="FF0000"/>
            </a:solidFill>
            <a:prstDash val="dash"/>
          </a:ln>
          <a:effectLst>
            <a:outerShdw blurRad="38100" dist="25400" dir="2700000" algn="tl" rotWithShape="0">
              <a:prstClr val="black"/>
            </a:outerShdw>
          </a:effectLst>
        </p:spPr>
        <p:txBody>
          <a:bodyPr wrap="none" rtlCol="0" anchor="ctr">
            <a:spAutoFit/>
          </a:bodyPr>
          <a:lstStyle/>
          <a:p>
            <a:pPr algn="ctr"/>
            <a:endParaRPr lang="en-US" sz="1400" dirty="0">
              <a:latin typeface="Frutiger LT Std 45 Light" charset="0"/>
              <a:ea typeface="Frutiger LT Std 45 Light" charset="0"/>
              <a:cs typeface="Frutiger LT Std 45 Light" charset="0"/>
            </a:endParaRPr>
          </a:p>
        </p:txBody>
      </p:sp>
      <p:grpSp>
        <p:nvGrpSpPr>
          <p:cNvPr id="6" name="Group 5"/>
          <p:cNvGrpSpPr/>
          <p:nvPr/>
        </p:nvGrpSpPr>
        <p:grpSpPr>
          <a:xfrm>
            <a:off x="3108960" y="1045162"/>
            <a:ext cx="2926080" cy="5514679"/>
            <a:chOff x="3108960" y="1045162"/>
            <a:chExt cx="2926080" cy="5514679"/>
          </a:xfrm>
        </p:grpSpPr>
        <p:grpSp>
          <p:nvGrpSpPr>
            <p:cNvPr id="3" name="Group 2"/>
            <p:cNvGrpSpPr/>
            <p:nvPr/>
          </p:nvGrpSpPr>
          <p:grpSpPr>
            <a:xfrm>
              <a:off x="3108960" y="1045162"/>
              <a:ext cx="2926080" cy="5514679"/>
              <a:chOff x="3108960" y="1045162"/>
              <a:chExt cx="2926080" cy="5514679"/>
            </a:xfrm>
          </p:grpSpPr>
          <p:sp>
            <p:nvSpPr>
              <p:cNvPr id="16" name="TextBox 15"/>
              <p:cNvSpPr txBox="1"/>
              <p:nvPr/>
            </p:nvSpPr>
            <p:spPr>
              <a:xfrm>
                <a:off x="3787170" y="1045162"/>
                <a:ext cx="1569661"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reflect periodically</a:t>
                </a:r>
                <a:endParaRPr lang="en-US" sz="1400" dirty="0">
                  <a:latin typeface="Frutiger LT Std 45 Light" charset="0"/>
                  <a:ea typeface="Frutiger LT Std 45 Light" charset="0"/>
                  <a:cs typeface="Frutiger LT Std 45 Light"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8960" y="1352940"/>
                <a:ext cx="2926080" cy="2926080"/>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4320" y="5584481"/>
                <a:ext cx="975360" cy="975360"/>
              </a:xfrm>
              <a:prstGeom prst="rect">
                <a:avLst/>
              </a:prstGeom>
              <a:effectLst>
                <a:outerShdw blurRad="50800" dist="38100" dir="2700000" algn="tl" rotWithShape="0">
                  <a:prstClr val="black">
                    <a:alpha val="40000"/>
                  </a:prstClr>
                </a:outerShdw>
              </a:effectLst>
            </p:spPr>
          </p:pic>
          <p:grpSp>
            <p:nvGrpSpPr>
              <p:cNvPr id="33" name="Group 32"/>
              <p:cNvGrpSpPr/>
              <p:nvPr/>
            </p:nvGrpSpPr>
            <p:grpSpPr>
              <a:xfrm>
                <a:off x="4300335" y="4554327"/>
                <a:ext cx="532518" cy="774448"/>
                <a:chOff x="1639114" y="4118185"/>
                <a:chExt cx="532518" cy="774448"/>
              </a:xfrm>
            </p:grpSpPr>
            <p:cxnSp>
              <p:nvCxnSpPr>
                <p:cNvPr id="34" name="Straight Arrow Connector 33"/>
                <p:cNvCxnSpPr/>
                <p:nvPr/>
              </p:nvCxnSpPr>
              <p:spPr>
                <a:xfrm>
                  <a:off x="1899967" y="4118185"/>
                  <a:ext cx="0" cy="774448"/>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39114" y="4334999"/>
                  <a:ext cx="532518" cy="307777"/>
                </a:xfrm>
                <a:prstGeom prst="rect">
                  <a:avLst/>
                </a:prstGeom>
                <a:solidFill>
                  <a:schemeClr val="bg1"/>
                </a:solidFill>
              </p:spPr>
              <p:txBody>
                <a:bodyPr wrap="none" rtlCol="0" anchor="ctr">
                  <a:spAutoFit/>
                </a:bodyPr>
                <a:lstStyle/>
                <a:p>
                  <a:pPr algn="ctr"/>
                  <a:r>
                    <a:rPr lang="en-US" sz="1400" smtClean="0">
                      <a:latin typeface="Frutiger LT Std 45 Light" charset="0"/>
                      <a:ea typeface="Frutiger LT Std 45 Light" charset="0"/>
                      <a:cs typeface="Frutiger LT Std 45 Light" charset="0"/>
                    </a:rPr>
                    <a:t>filter</a:t>
                  </a:r>
                  <a:endParaRPr lang="en-US" sz="1400" dirty="0">
                    <a:latin typeface="Frutiger LT Std 45 Light" charset="0"/>
                    <a:ea typeface="Frutiger LT Std 45 Light" charset="0"/>
                    <a:cs typeface="Frutiger LT Std 45 Light" charset="0"/>
                  </a:endParaRPr>
                </a:p>
              </p:txBody>
            </p:sp>
          </p:grpSp>
        </p:grpSp>
        <p:sp>
          <p:nvSpPr>
            <p:cNvPr id="40" name="TextBox 39"/>
            <p:cNvSpPr txBox="1"/>
            <p:nvPr/>
          </p:nvSpPr>
          <p:spPr>
            <a:xfrm>
              <a:off x="4082796" y="2326776"/>
              <a:ext cx="978408" cy="978408"/>
            </a:xfrm>
            <a:prstGeom prst="rect">
              <a:avLst/>
            </a:prstGeom>
            <a:noFill/>
            <a:ln w="19050" cap="rnd">
              <a:solidFill>
                <a:srgbClr val="FF0000"/>
              </a:solidFill>
              <a:prstDash val="dash"/>
            </a:ln>
            <a:effectLst>
              <a:outerShdw blurRad="38100" dist="25400" dir="2700000" algn="tl" rotWithShape="0">
                <a:prstClr val="black"/>
              </a:outerShdw>
            </a:effectLst>
          </p:spPr>
          <p:txBody>
            <a:bodyPr wrap="none" rtlCol="0" anchor="ctr">
              <a:spAutoFit/>
            </a:bodyPr>
            <a:lstStyle/>
            <a:p>
              <a:pPr algn="ctr"/>
              <a:endParaRPr lang="en-US" sz="1400" dirty="0">
                <a:latin typeface="Frutiger LT Std 45 Light" charset="0"/>
                <a:ea typeface="Frutiger LT Std 45 Light" charset="0"/>
                <a:cs typeface="Frutiger LT Std 45 Light" charset="0"/>
              </a:endParaRPr>
            </a:p>
          </p:txBody>
        </p:sp>
      </p:grpSp>
      <p:grpSp>
        <p:nvGrpSpPr>
          <p:cNvPr id="7" name="Group 6"/>
          <p:cNvGrpSpPr/>
          <p:nvPr/>
        </p:nvGrpSpPr>
        <p:grpSpPr>
          <a:xfrm>
            <a:off x="6134782" y="1045162"/>
            <a:ext cx="2926080" cy="5514679"/>
            <a:chOff x="6134782" y="1045162"/>
            <a:chExt cx="2926080" cy="5514679"/>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4782" y="1352940"/>
              <a:ext cx="2926080" cy="2926080"/>
            </a:xfrm>
            <a:prstGeom prst="rect">
              <a:avLst/>
            </a:prstGeom>
            <a:effectLst>
              <a:outerShdw blurRad="50800" dist="38100" dir="2700000" algn="tl" rotWithShape="0">
                <a:prstClr val="black">
                  <a:alpha val="40000"/>
                </a:prstClr>
              </a:outerShdw>
            </a:effectLst>
          </p:spPr>
        </p:pic>
        <p:sp>
          <p:nvSpPr>
            <p:cNvPr id="17" name="TextBox 16"/>
            <p:cNvSpPr txBox="1"/>
            <p:nvPr/>
          </p:nvSpPr>
          <p:spPr>
            <a:xfrm>
              <a:off x="6838640" y="1045162"/>
              <a:ext cx="1518365" cy="307777"/>
            </a:xfrm>
            <a:prstGeom prst="rect">
              <a:avLst/>
            </a:prstGeom>
            <a:solidFill>
              <a:schemeClr val="bg1"/>
            </a:solidFill>
            <a:ln>
              <a:noFill/>
            </a:ln>
          </p:spPr>
          <p:txBody>
            <a:bodyPr wrap="none" rtlCol="0" anchor="ctr">
              <a:spAutoFit/>
            </a:bodyPr>
            <a:lstStyle/>
            <a:p>
              <a:pPr algn="ctr"/>
              <a:r>
                <a:rPr lang="en-US" sz="1400" dirty="0" smtClean="0">
                  <a:latin typeface="Frutiger LT Std 45 Light" charset="0"/>
                  <a:ea typeface="Frutiger LT Std 45 Light" charset="0"/>
                  <a:cs typeface="Frutiger LT Std 45 Light" charset="0"/>
                </a:rPr>
                <a:t>constant padding</a:t>
              </a:r>
              <a:endParaRPr lang="en-US" sz="1400" dirty="0">
                <a:latin typeface="Frutiger LT Std 45 Light" charset="0"/>
                <a:ea typeface="Frutiger LT Std 45 Light" charset="0"/>
                <a:cs typeface="Frutiger LT Std 45 Light" charset="0"/>
              </a:endParaRPr>
            </a:p>
          </p:txBody>
        </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0142" y="5584481"/>
              <a:ext cx="975360" cy="975360"/>
            </a:xfrm>
            <a:prstGeom prst="rect">
              <a:avLst/>
            </a:prstGeom>
            <a:effectLst>
              <a:outerShdw blurRad="50800" dist="38100" dir="2700000" algn="tl" rotWithShape="0">
                <a:prstClr val="black">
                  <a:alpha val="40000"/>
                </a:prstClr>
              </a:outerShdw>
            </a:effectLst>
          </p:spPr>
        </p:pic>
        <p:grpSp>
          <p:nvGrpSpPr>
            <p:cNvPr id="36" name="Group 35"/>
            <p:cNvGrpSpPr/>
            <p:nvPr/>
          </p:nvGrpSpPr>
          <p:grpSpPr>
            <a:xfrm>
              <a:off x="7331563" y="4554327"/>
              <a:ext cx="532518" cy="774448"/>
              <a:chOff x="1639114" y="4118185"/>
              <a:chExt cx="532518" cy="774448"/>
            </a:xfrm>
          </p:grpSpPr>
          <p:cxnSp>
            <p:nvCxnSpPr>
              <p:cNvPr id="37" name="Straight Arrow Connector 36"/>
              <p:cNvCxnSpPr/>
              <p:nvPr/>
            </p:nvCxnSpPr>
            <p:spPr>
              <a:xfrm>
                <a:off x="1899967" y="4118185"/>
                <a:ext cx="0" cy="774448"/>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39114" y="4334999"/>
                <a:ext cx="532518" cy="307777"/>
              </a:xfrm>
              <a:prstGeom prst="rect">
                <a:avLst/>
              </a:prstGeom>
              <a:solidFill>
                <a:schemeClr val="bg1"/>
              </a:solidFill>
            </p:spPr>
            <p:txBody>
              <a:bodyPr wrap="none" rtlCol="0" anchor="ctr">
                <a:spAutoFit/>
              </a:bodyPr>
              <a:lstStyle/>
              <a:p>
                <a:pPr algn="ctr"/>
                <a:r>
                  <a:rPr lang="en-US" sz="1400" smtClean="0">
                    <a:latin typeface="Frutiger LT Std 45 Light" charset="0"/>
                    <a:ea typeface="Frutiger LT Std 45 Light" charset="0"/>
                    <a:cs typeface="Frutiger LT Std 45 Light" charset="0"/>
                  </a:rPr>
                  <a:t>filter</a:t>
                </a:r>
                <a:endParaRPr lang="en-US" sz="1400" dirty="0">
                  <a:latin typeface="Frutiger LT Std 45 Light" charset="0"/>
                  <a:ea typeface="Frutiger LT Std 45 Light" charset="0"/>
                  <a:cs typeface="Frutiger LT Std 45 Light" charset="0"/>
                </a:endParaRPr>
              </a:p>
            </p:txBody>
          </p:sp>
        </p:grpSp>
        <p:sp>
          <p:nvSpPr>
            <p:cNvPr id="43" name="TextBox 42"/>
            <p:cNvSpPr txBox="1"/>
            <p:nvPr/>
          </p:nvSpPr>
          <p:spPr>
            <a:xfrm>
              <a:off x="7108618" y="2326776"/>
              <a:ext cx="978408" cy="978408"/>
            </a:xfrm>
            <a:prstGeom prst="rect">
              <a:avLst/>
            </a:prstGeom>
            <a:noFill/>
            <a:ln w="19050" cap="rnd">
              <a:solidFill>
                <a:srgbClr val="FF0000"/>
              </a:solidFill>
              <a:prstDash val="dash"/>
            </a:ln>
            <a:effectLst>
              <a:outerShdw blurRad="38100" dist="25400" dir="2700000" algn="tl" rotWithShape="0">
                <a:prstClr val="black"/>
              </a:outerShdw>
            </a:effectLst>
          </p:spPr>
          <p:txBody>
            <a:bodyPr wrap="none" rtlCol="0" anchor="ctr">
              <a:spAutoFit/>
            </a:bodyPr>
            <a:lstStyle/>
            <a:p>
              <a:pPr algn="ctr"/>
              <a:endParaRPr lang="en-US" sz="1400" dirty="0">
                <a:latin typeface="Frutiger LT Std 45 Light" charset="0"/>
                <a:ea typeface="Frutiger LT Std 45 Light" charset="0"/>
                <a:cs typeface="Frutiger LT Std 45 Light" charset="0"/>
              </a:endParaRPr>
            </a:p>
          </p:txBody>
        </p:sp>
      </p:grpSp>
    </p:spTree>
    <p:extLst>
      <p:ext uri="{BB962C8B-B14F-4D97-AF65-F5344CB8AC3E}">
        <p14:creationId xmlns:p14="http://schemas.microsoft.com/office/powerpoint/2010/main" val="103873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a:noFill/>
        </a:ln>
      </a:spPr>
      <a:bodyPr wrap="none" rtlCol="0" anchor="ctr">
        <a:spAutoFit/>
      </a:bodyPr>
      <a:lstStyle>
        <a:defPPr algn="ctr">
          <a:defRPr sz="1400" dirty="0">
            <a:latin typeface="Frutiger LT Std 45 Light" charset="0"/>
            <a:ea typeface="Frutiger LT Std 45 Light" charset="0"/>
            <a:cs typeface="Frutiger LT Std 45 Light"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9495</TotalTime>
  <Words>7373</Words>
  <Application>Microsoft Macintosh PowerPoint</Application>
  <PresentationFormat>On-screen Show (4:3)</PresentationFormat>
  <Paragraphs>1207</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BKM-cmmi10</vt:lpstr>
      <vt:lpstr>Calibri</vt:lpstr>
      <vt:lpstr>Cambria Math</vt:lpstr>
      <vt:lpstr>Frutiger LT Std 45 Light</vt:lpstr>
      <vt:lpstr>Frutiger LT Std 55 Roman</vt:lpstr>
      <vt:lpstr>Times</vt:lpstr>
      <vt:lpstr>Arial</vt:lpstr>
      <vt:lpstr>Office Theme</vt:lpstr>
      <vt:lpstr>Parallel Recursive Filtering  of Infinite Input Extensions</vt:lpstr>
      <vt:lpstr>Outline of talk</vt:lpstr>
      <vt:lpstr>General model for convolutions</vt:lpstr>
      <vt:lpstr>General model for convolutions</vt:lpstr>
      <vt:lpstr>General model for convolutions</vt:lpstr>
      <vt:lpstr>Downsampling with cardinal cubic B-splines</vt:lpstr>
      <vt:lpstr>Fast image blur</vt:lpstr>
      <vt:lpstr>What do near input boundaries?</vt:lpstr>
      <vt:lpstr>Infinite input extensions</vt:lpstr>
      <vt:lpstr>Tileable textures</vt:lpstr>
      <vt:lpstr>Dealing with boundaries in practice</vt:lpstr>
      <vt:lpstr>Approximation by input padding</vt:lpstr>
      <vt:lpstr>Outline of talk</vt:lpstr>
      <vt:lpstr>Exact recursive filtering of finite input</vt:lpstr>
      <vt:lpstr>Exact recursive filtering of finite input</vt:lpstr>
      <vt:lpstr>Constant padding</vt:lpstr>
      <vt:lpstr>Periodic repetition</vt:lpstr>
      <vt:lpstr>Periodic reflection</vt:lpstr>
      <vt:lpstr>Is this correct? Is this fast?</vt:lpstr>
      <vt:lpstr>Outline of talk</vt:lpstr>
      <vt:lpstr>Summary of parallel algorithms</vt:lpstr>
      <vt:lpstr>Overlap causal, anticausal, rows, columns</vt:lpstr>
      <vt:lpstr>Stage 1</vt:lpstr>
      <vt:lpstr>Stage 2</vt:lpstr>
      <vt:lpstr>Stage 3</vt:lpstr>
      <vt:lpstr>Stage 3</vt:lpstr>
      <vt:lpstr>Performance on Fermi (GF100)</vt:lpstr>
      <vt:lpstr>Performance on Fermi (GF100)</vt:lpstr>
      <vt:lpstr>New trick for better performance</vt:lpstr>
      <vt:lpstr>Summary of parallel algorithms</vt:lpstr>
      <vt:lpstr>Performance on Kepler (GK110)</vt:lpstr>
      <vt:lpstr>Performance on Pascal (GP102)</vt:lpstr>
      <vt:lpstr>Back to infinite extensions</vt:lpstr>
      <vt:lpstr>Performance on Kepler (GK110)</vt:lpstr>
      <vt:lpstr>Performance on Kepler (GK110)</vt:lpstr>
      <vt:lpstr>Thank you!</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Nehab</dc:creator>
  <cp:lastModifiedBy>Diego Nehab</cp:lastModifiedBy>
  <cp:revision>589</cp:revision>
  <dcterms:created xsi:type="dcterms:W3CDTF">2016-10-26T16:30:27Z</dcterms:created>
  <dcterms:modified xsi:type="dcterms:W3CDTF">2016-12-07T14:47:43Z</dcterms:modified>
</cp:coreProperties>
</file>