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charts/chart2.xml" ContentType="application/vnd.openxmlformats-officedocument.drawingml.chart+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4"/>
  </p:notesMasterIdLst>
  <p:handoutMasterIdLst>
    <p:handoutMasterId r:id="rId35"/>
  </p:handoutMasterIdLst>
  <p:sldIdLst>
    <p:sldId id="256" r:id="rId2"/>
    <p:sldId id="258" r:id="rId3"/>
    <p:sldId id="259" r:id="rId4"/>
    <p:sldId id="330" r:id="rId5"/>
    <p:sldId id="329" r:id="rId6"/>
    <p:sldId id="278" r:id="rId7"/>
    <p:sldId id="260" r:id="rId8"/>
    <p:sldId id="261" r:id="rId9"/>
    <p:sldId id="316" r:id="rId10"/>
    <p:sldId id="324" r:id="rId11"/>
    <p:sldId id="325" r:id="rId12"/>
    <p:sldId id="306" r:id="rId13"/>
    <p:sldId id="310" r:id="rId14"/>
    <p:sldId id="333" r:id="rId15"/>
    <p:sldId id="335" r:id="rId16"/>
    <p:sldId id="334" r:id="rId17"/>
    <p:sldId id="336" r:id="rId18"/>
    <p:sldId id="267" r:id="rId19"/>
    <p:sldId id="266" r:id="rId20"/>
    <p:sldId id="337" r:id="rId21"/>
    <p:sldId id="307" r:id="rId22"/>
    <p:sldId id="288" r:id="rId23"/>
    <p:sldId id="314" r:id="rId24"/>
    <p:sldId id="320" r:id="rId25"/>
    <p:sldId id="308" r:id="rId26"/>
    <p:sldId id="309" r:id="rId27"/>
    <p:sldId id="272" r:id="rId28"/>
    <p:sldId id="295" r:id="rId29"/>
    <p:sldId id="303" r:id="rId30"/>
    <p:sldId id="293" r:id="rId31"/>
    <p:sldId id="257" r:id="rId32"/>
    <p:sldId id="273" r:id="rId33"/>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B41587"/>
    <a:srgbClr val="FF95E0"/>
    <a:srgbClr val="E89B6E"/>
    <a:srgbClr val="E0591F"/>
    <a:srgbClr val="B1E8A1"/>
    <a:srgbClr val="45932F"/>
    <a:srgbClr val="A2FFF8"/>
    <a:srgbClr val="70C0B8"/>
    <a:srgbClr val="D4AA00"/>
    <a:srgbClr val="FFEEA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inimized">
    <p:restoredLeft sz="17677" autoAdjust="0"/>
    <p:restoredTop sz="81054" autoAdjust="0"/>
  </p:normalViewPr>
  <p:slideViewPr>
    <p:cSldViewPr snapToObjects="1" showGuides="1">
      <p:cViewPr>
        <p:scale>
          <a:sx n="200" d="100"/>
          <a:sy n="200" d="100"/>
        </p:scale>
        <p:origin x="648" y="-88"/>
      </p:cViewPr>
      <p:guideLst>
        <p:guide orient="horz" pos="479"/>
        <p:guide pos="5281"/>
      </p:guideLst>
    </p:cSldViewPr>
  </p:slideViewPr>
  <p:outlineViewPr>
    <p:cViewPr>
      <p:scale>
        <a:sx n="33" d="100"/>
        <a:sy n="33" d="100"/>
      </p:scale>
      <p:origin x="0" y="0"/>
    </p:cViewPr>
  </p:outlineViewPr>
  <p:notesTextViewPr>
    <p:cViewPr>
      <p:scale>
        <a:sx n="200" d="100"/>
        <a:sy n="200" d="100"/>
      </p:scale>
      <p:origin x="0" y="4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anacim:work:raster:presentation2:figs:preprocesstiem.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anacim:work:raster:presentation2:figs:render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layout>
        <c:manualLayout>
          <c:xMode val="edge"/>
          <c:yMode val="edge"/>
          <c:x val="0.44487451914978"/>
          <c:y val="0.0611509049718682"/>
        </c:manualLayout>
      </c:layout>
    </c:title>
    <c:plotArea>
      <c:layout>
        <c:manualLayout>
          <c:layoutTarget val="inner"/>
          <c:xMode val="edge"/>
          <c:yMode val="edge"/>
          <c:x val="0.0490940833287755"/>
          <c:y val="0.0416497101365019"/>
          <c:w val="0.894704196945057"/>
          <c:h val="0.855074809975061"/>
        </c:manualLayout>
      </c:layout>
      <c:barChart>
        <c:barDir val="col"/>
        <c:grouping val="clustered"/>
        <c:ser>
          <c:idx val="0"/>
          <c:order val="0"/>
          <c:tx>
            <c:strRef>
              <c:f>Sheet1!$B$29</c:f>
              <c:strCache>
                <c:ptCount val="1"/>
                <c:pt idx="0">
                  <c:v>Time(ms)</c:v>
                </c:pt>
              </c:strCache>
            </c:strRef>
          </c:tx>
          <c:cat>
            <c:strRef>
              <c:f>Sheet1!$A$30:$A$34</c:f>
              <c:strCache>
                <c:ptCount val="5"/>
                <c:pt idx="0">
                  <c:v>Car</c:v>
                </c:pt>
                <c:pt idx="1">
                  <c:v>Drops</c:v>
                </c:pt>
                <c:pt idx="2">
                  <c:v>Paper 1</c:v>
                </c:pt>
                <c:pt idx="3">
                  <c:v>Contour</c:v>
                </c:pt>
                <c:pt idx="4">
                  <c:v>Paris 30k</c:v>
                </c:pt>
              </c:strCache>
            </c:strRef>
          </c:cat>
          <c:val>
            <c:numRef>
              <c:f>Sheet1!$B$30:$B$34</c:f>
              <c:numCache>
                <c:formatCode>General</c:formatCode>
                <c:ptCount val="5"/>
                <c:pt idx="0">
                  <c:v>28.45</c:v>
                </c:pt>
                <c:pt idx="1">
                  <c:v>21.77</c:v>
                </c:pt>
                <c:pt idx="2">
                  <c:v>53.17</c:v>
                </c:pt>
                <c:pt idx="3">
                  <c:v>77.58</c:v>
                </c:pt>
                <c:pt idx="4">
                  <c:v>192.94</c:v>
                </c:pt>
              </c:numCache>
            </c:numRef>
          </c:val>
        </c:ser>
        <c:axId val="205245928"/>
        <c:axId val="205249208"/>
      </c:barChart>
      <c:catAx>
        <c:axId val="205245928"/>
        <c:scaling>
          <c:orientation val="minMax"/>
        </c:scaling>
        <c:axPos val="b"/>
        <c:tickLblPos val="nextTo"/>
        <c:txPr>
          <a:bodyPr/>
          <a:lstStyle/>
          <a:p>
            <a:pPr>
              <a:defRPr sz="1200" baseline="0"/>
            </a:pPr>
            <a:endParaRPr lang="en-US"/>
          </a:p>
        </c:txPr>
        <c:crossAx val="205249208"/>
        <c:crosses val="autoZero"/>
        <c:auto val="1"/>
        <c:lblAlgn val="ctr"/>
        <c:lblOffset val="100"/>
      </c:catAx>
      <c:valAx>
        <c:axId val="205249208"/>
        <c:scaling>
          <c:orientation val="minMax"/>
        </c:scaling>
        <c:axPos val="l"/>
        <c:majorGridlines/>
        <c:numFmt formatCode="General" sourceLinked="1"/>
        <c:tickLblPos val="nextTo"/>
        <c:crossAx val="205245928"/>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0985579615048119"/>
          <c:y val="0.0509259259259259"/>
          <c:w val="0.890734251968504"/>
          <c:h val="0.822797098279382"/>
        </c:manualLayout>
      </c:layout>
      <c:barChart>
        <c:barDir val="col"/>
        <c:grouping val="clustered"/>
        <c:ser>
          <c:idx val="0"/>
          <c:order val="0"/>
          <c:tx>
            <c:strRef>
              <c:f>Sheet1!$B$177</c:f>
              <c:strCache>
                <c:ptCount val="1"/>
                <c:pt idx="0">
                  <c:v>Our Method (32spp)</c:v>
                </c:pt>
              </c:strCache>
            </c:strRef>
          </c:tx>
          <c:cat>
            <c:strRef>
              <c:f>Sheet1!$A$178:$A$182</c:f>
              <c:strCache>
                <c:ptCount val="5"/>
                <c:pt idx="0">
                  <c:v>Car</c:v>
                </c:pt>
                <c:pt idx="1">
                  <c:v>Drops</c:v>
                </c:pt>
                <c:pt idx="2">
                  <c:v>Paper 1</c:v>
                </c:pt>
                <c:pt idx="3">
                  <c:v>Countour</c:v>
                </c:pt>
                <c:pt idx="4">
                  <c:v>Paris 30k</c:v>
                </c:pt>
              </c:strCache>
            </c:strRef>
          </c:cat>
          <c:val>
            <c:numRef>
              <c:f>Sheet1!$B$178:$B$182</c:f>
              <c:numCache>
                <c:formatCode>General</c:formatCode>
                <c:ptCount val="5"/>
                <c:pt idx="0">
                  <c:v>14.73</c:v>
                </c:pt>
                <c:pt idx="1">
                  <c:v>18.59</c:v>
                </c:pt>
                <c:pt idx="2">
                  <c:v>23.71</c:v>
                </c:pt>
                <c:pt idx="3">
                  <c:v>30.36</c:v>
                </c:pt>
                <c:pt idx="4">
                  <c:v>48.81</c:v>
                </c:pt>
              </c:numCache>
            </c:numRef>
          </c:val>
        </c:ser>
        <c:ser>
          <c:idx val="1"/>
          <c:order val="1"/>
          <c:tx>
            <c:strRef>
              <c:f>Sheet1!$C$177</c:f>
              <c:strCache>
                <c:ptCount val="1"/>
                <c:pt idx="0">
                  <c:v>Kilgard &amp; Bolz (8spp)</c:v>
                </c:pt>
              </c:strCache>
            </c:strRef>
          </c:tx>
          <c:cat>
            <c:strRef>
              <c:f>Sheet1!$A$178:$A$182</c:f>
              <c:strCache>
                <c:ptCount val="5"/>
                <c:pt idx="0">
                  <c:v>Car</c:v>
                </c:pt>
                <c:pt idx="1">
                  <c:v>Drops</c:v>
                </c:pt>
                <c:pt idx="2">
                  <c:v>Paper 1</c:v>
                </c:pt>
                <c:pt idx="3">
                  <c:v>Countour</c:v>
                </c:pt>
                <c:pt idx="4">
                  <c:v>Paris 30k</c:v>
                </c:pt>
              </c:strCache>
            </c:strRef>
          </c:cat>
          <c:val>
            <c:numRef>
              <c:f>Sheet1!$C$178:$C$182</c:f>
              <c:numCache>
                <c:formatCode>General</c:formatCode>
                <c:ptCount val="5"/>
                <c:pt idx="0">
                  <c:v>3.42</c:v>
                </c:pt>
                <c:pt idx="1">
                  <c:v>2.63</c:v>
                </c:pt>
                <c:pt idx="2">
                  <c:v>20.8</c:v>
                </c:pt>
                <c:pt idx="3">
                  <c:v>203.93</c:v>
                </c:pt>
                <c:pt idx="4">
                  <c:v>176.54</c:v>
                </c:pt>
              </c:numCache>
            </c:numRef>
          </c:val>
        </c:ser>
        <c:axId val="205271320"/>
        <c:axId val="205274376"/>
      </c:barChart>
      <c:catAx>
        <c:axId val="205271320"/>
        <c:scaling>
          <c:orientation val="minMax"/>
        </c:scaling>
        <c:axPos val="b"/>
        <c:tickLblPos val="nextTo"/>
        <c:crossAx val="205274376"/>
        <c:crosses val="autoZero"/>
        <c:auto val="1"/>
        <c:lblAlgn val="ctr"/>
        <c:lblOffset val="100"/>
      </c:catAx>
      <c:valAx>
        <c:axId val="205274376"/>
        <c:scaling>
          <c:orientation val="minMax"/>
        </c:scaling>
        <c:axPos val="l"/>
        <c:majorGridlines/>
        <c:numFmt formatCode="General" sourceLinked="1"/>
        <c:tickLblPos val="nextTo"/>
        <c:crossAx val="205271320"/>
        <c:crosses val="autoZero"/>
        <c:crossBetween val="between"/>
      </c:valAx>
    </c:plotArea>
    <c:legend>
      <c:legendPos val="r"/>
      <c:legendEntry>
        <c:idx val="0"/>
        <c:txPr>
          <a:bodyPr/>
          <a:lstStyle/>
          <a:p>
            <a:pPr>
              <a:defRPr sz="1800"/>
            </a:pPr>
            <a:endParaRPr lang="en-US"/>
          </a:p>
        </c:txPr>
      </c:legendEntry>
      <c:legendEntry>
        <c:idx val="1"/>
        <c:txPr>
          <a:bodyPr/>
          <a:lstStyle/>
          <a:p>
            <a:pPr>
              <a:defRPr sz="1800"/>
            </a:pPr>
            <a:endParaRPr lang="en-US"/>
          </a:p>
        </c:txPr>
      </c:legendEntry>
      <c:layout>
        <c:manualLayout>
          <c:xMode val="edge"/>
          <c:yMode val="edge"/>
          <c:x val="0.135861274491461"/>
          <c:y val="0.101468021653252"/>
          <c:w val="0.410276638320705"/>
          <c:h val="0.397187756617759"/>
        </c:manualLayout>
      </c:layout>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60F1557-DEF1-8649-A1E0-8E4751CB5734}" type="datetimeFigureOut">
              <a:rPr lang="en-US" smtClean="0"/>
              <a:pPr/>
              <a:t>12/6/14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28C3D076-359F-0942-9832-014F0916C8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04497FD1-24A6-124A-A75E-362C9B22D67E}" type="datetimeFigureOut">
              <a:rPr lang="en-US" smtClean="0"/>
              <a:pPr/>
              <a:t>12/6/14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1057207-28CF-0E4D-959F-8711BEDCB9C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057207-28CF-0E4D-959F-8711BEDCB9C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work follows </a:t>
            </a:r>
            <a:r>
              <a:rPr lang="en-US" baseline="0" dirty="0" err="1" smtClean="0"/>
              <a:t>Nehab&amp;Hoppe</a:t>
            </a:r>
            <a:r>
              <a:rPr lang="en-US" baseline="0" dirty="0" smtClean="0"/>
              <a:t>, as this alternative provides more opportunity for parallelism in rendering complex illustrations.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high resolution images and small shapes, it is better to render all samples in parallel than to limit the amount of parallelism to the number of samples in each shape.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go further and make the preprocessing stage fully parallel as well.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that </a:t>
            </a:r>
            <a:r>
              <a:rPr lang="en-US" baseline="0" smtClean="0"/>
              <a:t>we </a:t>
            </a:r>
            <a:r>
              <a:rPr lang="en-US" baseline="0" smtClean="0"/>
              <a:t>cannot </a:t>
            </a:r>
            <a:r>
              <a:rPr lang="en-US" baseline="0" dirty="0" smtClean="0"/>
              <a:t>know a priori if the illustration contains thousands of shapes with a few segments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or a few shapes each with thousands of segments.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only scalable solution is therefore to design the method to be parallel at the segment level.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also make a variety of improvements to the rendering component.</a:t>
            </a:r>
            <a:r>
              <a:rPr lang="en-US" dirty="0" smtClean="0"/>
              <a:t> </a:t>
            </a:r>
          </a:p>
        </p:txBody>
      </p:sp>
      <p:sp>
        <p:nvSpPr>
          <p:cNvPr id="4" name="Slide Number Placeholder 3"/>
          <p:cNvSpPr>
            <a:spLocks noGrp="1"/>
          </p:cNvSpPr>
          <p:nvPr>
            <p:ph type="sldNum" sz="quarter" idx="10"/>
          </p:nvPr>
        </p:nvSpPr>
        <p:spPr/>
        <p:txBody>
          <a:bodyPr/>
          <a:lstStyle/>
          <a:p>
            <a:fld id="{31057207-28CF-0E4D-959F-8711BEDCB9C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compute the color of a sample,</a:t>
            </a:r>
            <a:endParaRPr lang="en-US" baseline="0" dirty="0" smtClean="0"/>
          </a:p>
          <a:p>
            <a:r>
              <a:rPr lang="en-US" dirty="0" smtClean="0"/>
              <a:t>we need to determine</a:t>
            </a:r>
            <a:r>
              <a:rPr lang="en-US" baseline="0" dirty="0" smtClean="0"/>
              <a:t> if the sample lies inside each given shape. [CLICK]</a:t>
            </a:r>
          </a:p>
          <a:p>
            <a:endParaRPr lang="en-US" baseline="0" dirty="0" smtClean="0"/>
          </a:p>
          <a:p>
            <a:r>
              <a:rPr lang="en-US" baseline="0" dirty="0" smtClean="0"/>
              <a:t>We shoot a ray from the sample to the right direction  [CLICK]</a:t>
            </a:r>
          </a:p>
          <a:p>
            <a:r>
              <a:rPr lang="en-US" baseline="0" dirty="0" smtClean="0"/>
              <a:t>and count the number of intersections [CLICK]</a:t>
            </a:r>
            <a:r>
              <a:rPr lang="en-US" baseline="0" dirty="0" smtClean="0"/>
              <a:t> </a:t>
            </a:r>
          </a:p>
          <a:p>
            <a:r>
              <a:rPr lang="en-US" baseline="0" dirty="0" smtClean="0"/>
              <a:t>of the ray with the boundary. [CLICK]</a:t>
            </a:r>
          </a:p>
          <a:p>
            <a:endParaRPr lang="en-US" baseline="0" dirty="0" smtClean="0"/>
          </a:p>
          <a:p>
            <a:r>
              <a:rPr lang="en-US" baseline="0" dirty="0" smtClean="0"/>
              <a:t>The</a:t>
            </a:r>
            <a:r>
              <a:rPr lang="en-US" baseline="0" dirty="0" smtClean="0"/>
              <a:t> total </a:t>
            </a:r>
            <a:r>
              <a:rPr lang="en-US" baseline="0" dirty="0" smtClean="0"/>
              <a:t>number, which is the shape’s winding number for the sample</a:t>
            </a:r>
            <a:r>
              <a:rPr lang="en-US" baseline="0" dirty="0" smtClean="0"/>
              <a:t>, [CLICK] </a:t>
            </a:r>
          </a:p>
          <a:p>
            <a:r>
              <a:rPr lang="en-US" baseline="0" dirty="0" smtClean="0"/>
              <a:t>indicates </a:t>
            </a:r>
            <a:r>
              <a:rPr lang="en-US" baseline="0" dirty="0" smtClean="0"/>
              <a:t>whether the sample is inside or outside the shape. In this case, we are using the even-odd convention that considers inside all samples with an odd winding number. [CLICK]</a:t>
            </a:r>
          </a:p>
          <a:p>
            <a:endParaRPr lang="en-US" baseline="0" dirty="0" smtClean="0"/>
          </a:p>
          <a:p>
            <a:r>
              <a:rPr lang="en-US" baseline="0" dirty="0" smtClean="0"/>
              <a:t>Recall the shape outline is composed by many Bezier segments.</a:t>
            </a:r>
          </a:p>
          <a:p>
            <a:r>
              <a:rPr lang="en-US" baseline="0" dirty="0" smtClean="0"/>
              <a:t>So we need to test the intersection between the ray and each one of these segments.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we are showing one of the input segments. </a:t>
            </a:r>
          </a:p>
          <a:p>
            <a:endParaRPr lang="en-US" baseline="0" dirty="0" smtClean="0"/>
          </a:p>
          <a:p>
            <a:r>
              <a:rPr lang="en-US" baseline="0" dirty="0" smtClean="0"/>
              <a:t>These segments can be linear, quadratic, or cubic Beziers. </a:t>
            </a:r>
          </a:p>
          <a:p>
            <a:endParaRPr lang="en-US" baseline="0" dirty="0" smtClean="0"/>
          </a:p>
          <a:p>
            <a:r>
              <a:rPr lang="en-US" baseline="0" dirty="0" smtClean="0"/>
              <a:t>So the computation of each intersection may require us to find the roots of polynomials of up to third degree.</a:t>
            </a:r>
            <a:endParaRPr lang="en-US" dirty="0" smtClean="0"/>
          </a:p>
          <a:p>
            <a:endParaRPr lang="en-US" dirty="0" smtClean="0"/>
          </a:p>
          <a:p>
            <a:r>
              <a:rPr lang="en-US" baseline="0" dirty="0" smtClean="0"/>
              <a:t>Finding roots can be computationally expensive and numerically unstable.</a:t>
            </a:r>
          </a:p>
          <a:p>
            <a:endParaRPr lang="en-US" baseline="0"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To facilitate these</a:t>
            </a:r>
            <a:r>
              <a:rPr lang="en-US" baseline="0" dirty="0" smtClean="0"/>
              <a:t> computations, we break all input segments into their monotonic components during preprocessing. </a:t>
            </a:r>
          </a:p>
          <a:p>
            <a:endParaRPr lang="en-US" baseline="0" dirty="0" smtClean="0"/>
          </a:p>
          <a:p>
            <a:r>
              <a:rPr lang="en-US" baseline="0" dirty="0" smtClean="0"/>
              <a:t>Monotonic components never change the direction they are moving horizontally or vertically. </a:t>
            </a:r>
          </a:p>
          <a:p>
            <a:endParaRPr lang="en-US" baseline="0" dirty="0" smtClean="0"/>
          </a:p>
          <a:p>
            <a:r>
              <a:rPr lang="en-US" baseline="0" dirty="0" smtClean="0"/>
              <a:t>Because of that, after the decomposition, we know that horizontal rays can intersect segments at most once.</a:t>
            </a:r>
          </a:p>
          <a:p>
            <a:endParaRPr lang="en-US" baseline="0" dirty="0" smtClean="0"/>
          </a:p>
          <a:p>
            <a:r>
              <a:rPr lang="en-US" baseline="0" dirty="0" smtClean="0"/>
              <a:t>We are interested only on *whether* there is an intersection,</a:t>
            </a:r>
          </a:p>
          <a:p>
            <a:r>
              <a:rPr lang="en-US" baseline="0" dirty="0" smtClean="0"/>
              <a:t>and we don’t care *where* exactly that intersection happened. </a:t>
            </a:r>
          </a:p>
          <a:p>
            <a:endParaRPr lang="en-US" baseline="0" dirty="0" smtClean="0"/>
          </a:p>
          <a:p>
            <a:r>
              <a:rPr lang="en-US" baseline="0" dirty="0" smtClean="0"/>
              <a:t>To quickly detect intersections, we convert all monotonic segments to an implicit representation by following the method of </a:t>
            </a:r>
            <a:r>
              <a:rPr lang="en-US" baseline="0" dirty="0" err="1" smtClean="0"/>
              <a:t>Loop&amp;Blinn</a:t>
            </a:r>
            <a:r>
              <a:rPr lang="en-US" baseline="0" dirty="0" smtClean="0"/>
              <a:t>.</a:t>
            </a:r>
          </a:p>
          <a:p>
            <a:endParaRPr lang="en-US" baseline="0" dirty="0" smtClean="0"/>
          </a:p>
          <a:p>
            <a:r>
              <a:rPr lang="en-US" baseline="0" dirty="0" smtClean="0"/>
              <a:t>Now, instead of solving for the roots of polynomials, we simply evaluate an implicit polynomial function at the sample location. If the sign is negative, we know there is an intersection. If it is positive, we know there is no intersection.</a:t>
            </a:r>
          </a:p>
          <a:p>
            <a:endParaRPr lang="en-US" baseline="0" dirty="0" smtClean="0"/>
          </a:p>
          <a:p>
            <a:r>
              <a:rPr lang="en-US" baseline="0" dirty="0" smtClean="0"/>
              <a:t>For more details, please refer to the paper.</a:t>
            </a:r>
          </a:p>
        </p:txBody>
      </p:sp>
      <p:sp>
        <p:nvSpPr>
          <p:cNvPr id="4" name="Slide Number Placeholder 3"/>
          <p:cNvSpPr>
            <a:spLocks noGrp="1"/>
          </p:cNvSpPr>
          <p:nvPr>
            <p:ph type="sldNum" sz="quarter" idx="10"/>
          </p:nvPr>
        </p:nvSpPr>
        <p:spPr/>
        <p:txBody>
          <a:bodyPr/>
          <a:lstStyle/>
          <a:p>
            <a:fld id="{31057207-28CF-0E4D-959F-8711BEDCB9C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better than speeding up intersection tests is to avoid them altogether.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create an</a:t>
            </a:r>
            <a:r>
              <a:rPr lang="en-US" baseline="0" dirty="0" smtClean="0"/>
              <a:t> acceleration data structure by splitting the illustration into small cells.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we can simplify the contours in each cell in a way that captures their correct behavior to the right of the cell boundary.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way we will compute the same winding numbers that we would obtain from the original illustration.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Consider the contours and the rays in the figure.</a:t>
            </a:r>
          </a:p>
          <a:p>
            <a:r>
              <a:rPr lang="en-US" dirty="0" smtClean="0"/>
              <a:t>We </a:t>
            </a:r>
            <a:r>
              <a:rPr lang="en-US" dirty="0" smtClean="0"/>
              <a:t>cannot </a:t>
            </a:r>
            <a:r>
              <a:rPr lang="en-US" dirty="0" smtClean="0"/>
              <a:t>simply eliminate</a:t>
            </a:r>
            <a:r>
              <a:rPr lang="en-US" baseline="0" dirty="0" smtClean="0"/>
              <a:t> all segments that do not overlap with the cell.</a:t>
            </a:r>
          </a:p>
        </p:txBody>
      </p:sp>
      <p:sp>
        <p:nvSpPr>
          <p:cNvPr id="4" name="Slide Number Placeholder 3"/>
          <p:cNvSpPr>
            <a:spLocks noGrp="1"/>
          </p:cNvSpPr>
          <p:nvPr>
            <p:ph type="sldNum" sz="quarter" idx="10"/>
          </p:nvPr>
        </p:nvSpPr>
        <p:spPr/>
        <p:txBody>
          <a:bodyPr/>
          <a:lstStyle/>
          <a:p>
            <a:fld id="{31057207-28CF-0E4D-959F-8711BEDCB9C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This would lead to incorrect winding numbers in many cases.</a:t>
            </a:r>
          </a:p>
        </p:txBody>
      </p:sp>
      <p:sp>
        <p:nvSpPr>
          <p:cNvPr id="4" name="Slide Number Placeholder 3"/>
          <p:cNvSpPr>
            <a:spLocks noGrp="1"/>
          </p:cNvSpPr>
          <p:nvPr>
            <p:ph type="sldNum" sz="quarter" idx="10"/>
          </p:nvPr>
        </p:nvSpPr>
        <p:spPr/>
        <p:txBody>
          <a:bodyPr/>
          <a:lstStyle/>
          <a:p>
            <a:fld id="{31057207-28CF-0E4D-959F-8711BEDCB9C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could try to follow the contours and simplify them until they return to the cell or exit the row of cells. [CLICK]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easy to see in these examples that no matter where a sample lies, the winding numbers are always computed correctly. Unfortunately, producing this representation requires a non-local procedure. [CLICK]</a:t>
            </a:r>
          </a:p>
          <a:p>
            <a:endParaRPr lang="en-US" baseline="0" dirty="0" smtClean="0"/>
          </a:p>
          <a:p>
            <a:r>
              <a:rPr lang="en-US" baseline="0" dirty="0" smtClean="0"/>
              <a:t>Instead, we follow the method of </a:t>
            </a:r>
            <a:r>
              <a:rPr lang="en-US" baseline="0" dirty="0" err="1" smtClean="0"/>
              <a:t>Nehab</a:t>
            </a:r>
            <a:r>
              <a:rPr lang="en-US" baseline="0" dirty="0" smtClean="0"/>
              <a:t> &amp; Hoppe and use shortcut segments and winding increments. These can be determined by inspecting each input segment independently, which is important because later we’ll do this in parallel for all segments. </a:t>
            </a:r>
          </a:p>
          <a:p>
            <a:r>
              <a:rPr lang="en-US" baseline="0" dirty="0" smtClean="0"/>
              <a:t> </a:t>
            </a:r>
          </a:p>
          <a:p>
            <a:r>
              <a:rPr lang="en-US" baseline="0" dirty="0" smtClean="0"/>
              <a:t>We make a variety of other improvements. For example, we do not clip segments to cell boundaries. This reduces storage and improves robustness.</a:t>
            </a:r>
          </a:p>
        </p:txBody>
      </p:sp>
      <p:sp>
        <p:nvSpPr>
          <p:cNvPr id="4" name="Slide Number Placeholder 3"/>
          <p:cNvSpPr>
            <a:spLocks noGrp="1"/>
          </p:cNvSpPr>
          <p:nvPr>
            <p:ph type="sldNum" sz="quarter" idx="10"/>
          </p:nvPr>
        </p:nvSpPr>
        <p:spPr/>
        <p:txBody>
          <a:bodyPr/>
          <a:lstStyle/>
          <a:p>
            <a:fld id="{31057207-28CF-0E4D-959F-8711BEDCB9C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Another difference between our work and </a:t>
            </a:r>
            <a:r>
              <a:rPr lang="en-US" dirty="0" err="1" smtClean="0"/>
              <a:t>Nehab</a:t>
            </a:r>
            <a:r>
              <a:rPr lang="en-US" dirty="0" smtClean="0"/>
              <a:t> &amp; Hoppe is that we </a:t>
            </a:r>
            <a:r>
              <a:rPr lang="en-US" baseline="0" dirty="0" smtClean="0"/>
              <a:t>create a </a:t>
            </a:r>
            <a:r>
              <a:rPr lang="en-US" baseline="0" dirty="0" err="1" smtClean="0"/>
              <a:t>quadtree</a:t>
            </a:r>
            <a:r>
              <a:rPr lang="en-US" baseline="0" dirty="0" smtClean="0"/>
              <a:t> instead of using a uniform cell grid, so our representation adapts to the input. We call the resulting data structure the shortcut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shortcut tree plays the same role in our algorithm as the bounding-volume hierarchies and </a:t>
            </a:r>
            <a:r>
              <a:rPr lang="en-US" baseline="0" dirty="0" err="1" smtClean="0"/>
              <a:t>kd</a:t>
            </a:r>
            <a:r>
              <a:rPr lang="en-US" baseline="0" dirty="0" smtClean="0"/>
              <a:t>-trees used to accelerate modern real-time ray tracers.</a:t>
            </a:r>
          </a:p>
        </p:txBody>
      </p:sp>
      <p:sp>
        <p:nvSpPr>
          <p:cNvPr id="4" name="Slide Number Placeholder 3"/>
          <p:cNvSpPr>
            <a:spLocks noGrp="1"/>
          </p:cNvSpPr>
          <p:nvPr>
            <p:ph type="sldNum" sz="quarter" idx="10"/>
          </p:nvPr>
        </p:nvSpPr>
        <p:spPr/>
        <p:txBody>
          <a:bodyPr/>
          <a:lstStyle/>
          <a:p>
            <a:fld id="{31057207-28CF-0E4D-959F-8711BEDCB9C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The key</a:t>
            </a:r>
            <a:r>
              <a:rPr lang="en-US" baseline="0" dirty="0" smtClean="0"/>
              <a:t> operation when subdividing a contour is to detect the cells that each</a:t>
            </a:r>
          </a:p>
          <a:p>
            <a:endParaRPr lang="en-US" baseline="0" dirty="0" smtClean="0"/>
          </a:p>
          <a:p>
            <a:endParaRPr lang="en-US" baseline="0" dirty="0" smtClean="0"/>
          </a:p>
          <a:p>
            <a:r>
              <a:rPr lang="en-US" baseline="0" dirty="0" smtClean="0"/>
              <a:t>is to detect the intersection of its segments with the special lines indicated.</a:t>
            </a:r>
          </a:p>
          <a:p>
            <a:endParaRPr lang="en-US" baseline="0" dirty="0" smtClean="0"/>
          </a:p>
          <a:p>
            <a:r>
              <a:rPr lang="en-US" baseline="0" dirty="0" smtClean="0"/>
              <a:t>They allow us to add shortcuts segments and</a:t>
            </a:r>
          </a:p>
          <a:p>
            <a:r>
              <a:rPr lang="en-US" baseline="0" dirty="0" smtClean="0"/>
              <a:t>update the winding numbers to keep the subdivision consistent.</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The result of each subdivision step are </a:t>
            </a:r>
          </a:p>
          <a:p>
            <a:r>
              <a:rPr lang="en-US" baseline="0" dirty="0" smtClean="0"/>
              <a:t>cells that contain a correct representation the scene,</a:t>
            </a:r>
          </a:p>
          <a:p>
            <a:r>
              <a:rPr lang="en-US" baseline="0" dirty="0" smtClean="0"/>
              <a:t>and may be subdivided again if necessary.</a:t>
            </a:r>
          </a:p>
          <a:p>
            <a:endParaRPr lang="en-US" baseline="0" dirty="0" smtClean="0"/>
          </a:p>
          <a:p>
            <a:r>
              <a:rPr lang="en-US" baseline="0" dirty="0" smtClean="0"/>
              <a:t>Unlike previous works, we do not clip segments,</a:t>
            </a:r>
          </a:p>
          <a:p>
            <a:r>
              <a:rPr lang="en-US" baseline="0" dirty="0" smtClean="0"/>
              <a:t>we copy entire segments if needed.</a:t>
            </a:r>
          </a:p>
          <a:p>
            <a:endParaRPr lang="en-US" baseline="0" dirty="0" smtClean="0"/>
          </a:p>
          <a:p>
            <a:r>
              <a:rPr lang="en-US" baseline="0" dirty="0" smtClean="0"/>
              <a:t>This is cheaper and numerically stable.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For that, we create</a:t>
            </a:r>
            <a:r>
              <a:rPr lang="en-US" baseline="0" dirty="0" smtClean="0"/>
              <a:t> a </a:t>
            </a:r>
            <a:r>
              <a:rPr lang="en-US" baseline="0" dirty="0" err="1" smtClean="0"/>
              <a:t>quadtree</a:t>
            </a:r>
            <a:r>
              <a:rPr lang="en-US" baseline="0" dirty="0" smtClean="0"/>
              <a:t> for the input scene </a:t>
            </a:r>
          </a:p>
          <a:p>
            <a:r>
              <a:rPr lang="en-US" baseline="0" dirty="0" smtClean="0"/>
              <a:t>splitting the geometry into simpler cells.</a:t>
            </a:r>
          </a:p>
          <a:p>
            <a:endParaRPr lang="en-US" baseline="0" dirty="0" smtClean="0"/>
          </a:p>
          <a:p>
            <a:r>
              <a:rPr lang="en-US" baseline="0" dirty="0" smtClean="0"/>
              <a:t>To maintain the geometry consistency inside the cells, [CLICK]</a:t>
            </a:r>
          </a:p>
          <a:p>
            <a:r>
              <a:rPr lang="en-US" baseline="0" dirty="0" smtClean="0"/>
              <a:t>it is necessary to add shortcut segments </a:t>
            </a:r>
          </a:p>
          <a:p>
            <a:r>
              <a:rPr lang="en-US" baseline="0" dirty="0" smtClean="0"/>
              <a:t>and to modify the initial winding number of paths. [CLICK]</a:t>
            </a:r>
          </a:p>
          <a:p>
            <a:endParaRPr lang="en-US" baseline="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key operation in the construction of the shortcut tree is cell subdivision. [CLICK]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Cell subdivision copies in each child cell all the segments that overlap with it.</a:t>
            </a:r>
          </a:p>
        </p:txBody>
      </p:sp>
      <p:sp>
        <p:nvSpPr>
          <p:cNvPr id="4" name="Slide Number Placeholder 3"/>
          <p:cNvSpPr>
            <a:spLocks noGrp="1"/>
          </p:cNvSpPr>
          <p:nvPr>
            <p:ph type="sldNum" sz="quarter" idx="10"/>
          </p:nvPr>
        </p:nvSpPr>
        <p:spPr/>
        <p:txBody>
          <a:bodyPr/>
          <a:lstStyle/>
          <a:p>
            <a:fld id="{31057207-28CF-0E4D-959F-8711BEDCB9C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Vector graphics are the most</a:t>
            </a:r>
            <a:r>
              <a:rPr lang="en-US" baseline="0" dirty="0" smtClean="0"/>
              <a:t> </a:t>
            </a:r>
            <a:r>
              <a:rPr lang="en-US" baseline="0" dirty="0" err="1" smtClean="0"/>
              <a:t>pr</a:t>
            </a:r>
            <a:r>
              <a:rPr lang="en-US" baseline="0" dirty="0" err="1" smtClean="0"/>
              <a:t>é</a:t>
            </a:r>
            <a:r>
              <a:rPr lang="en-US" baseline="0" dirty="0" err="1" smtClean="0"/>
              <a:t>valent</a:t>
            </a:r>
            <a:r>
              <a:rPr lang="en-US" baseline="0" dirty="0" smtClean="0"/>
              <a:t> </a:t>
            </a:r>
            <a:r>
              <a:rPr lang="en-US" baseline="0" dirty="0" smtClean="0"/>
              <a:t>representation for resolution-independent visual content.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Most vector graphics content </a:t>
            </a:r>
            <a:r>
              <a:rPr lang="en-US" dirty="0" smtClean="0"/>
              <a:t>follows the model proposed</a:t>
            </a:r>
            <a:r>
              <a:rPr lang="en-US" baseline="0" dirty="0" smtClean="0"/>
              <a:t> by the seminal work of </a:t>
            </a:r>
            <a:r>
              <a:rPr lang="en-US" dirty="0" smtClean="0"/>
              <a:t>Warnock and Wyatt.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this model, an illustration is formed by the composition of many layers,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painted one</a:t>
            </a:r>
            <a:r>
              <a:rPr lang="en-US" dirty="0" smtClean="0"/>
              <a:t> </a:t>
            </a:r>
            <a:r>
              <a:rPr lang="en-US" baseline="0" dirty="0" smtClean="0"/>
              <a:t>over the other.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Each layer defines</a:t>
            </a:r>
            <a:r>
              <a:rPr lang="en-US" baseline="0" dirty="0" smtClean="0"/>
              <a:t> a </a:t>
            </a:r>
            <a:r>
              <a:rPr lang="en-US" dirty="0" smtClean="0"/>
              <a:t>shape.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shapes are painted</a:t>
            </a:r>
            <a:r>
              <a:rPr lang="en-US" baseline="0" dirty="0" smtClean="0"/>
              <a:t> by </a:t>
            </a:r>
            <a:r>
              <a:rPr lang="en-US" dirty="0" smtClean="0"/>
              <a:t>solid colors, or</a:t>
            </a:r>
            <a:r>
              <a:rPr lang="en-US" baseline="0" dirty="0" smtClean="0"/>
              <a:t> by spatially varying colors such as </a:t>
            </a:r>
            <a:r>
              <a:rPr lang="en-US" dirty="0" smtClean="0"/>
              <a:t>gradients or textures.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Shape are delimited by closed contours,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which are in turn formed by a series of </a:t>
            </a:r>
            <a:r>
              <a:rPr lang="en-US" dirty="0" err="1" smtClean="0"/>
              <a:t>Bézier</a:t>
            </a:r>
            <a:r>
              <a:rPr lang="en-US" dirty="0" smtClean="0"/>
              <a:t> segments.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most popular vector graphics formats,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such as PDF, PostScript, and SVG,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are based on this model.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a segment crosses one of the child cell boundaries, it can generate a shortcut segment or a winding increment. [CLICK]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operations are all local and can be performed independently per segment.</a:t>
            </a:r>
          </a:p>
        </p:txBody>
      </p:sp>
      <p:sp>
        <p:nvSpPr>
          <p:cNvPr id="4" name="Slide Number Placeholder 3"/>
          <p:cNvSpPr>
            <a:spLocks noGrp="1"/>
          </p:cNvSpPr>
          <p:nvPr>
            <p:ph type="sldNum" sz="quarter" idx="10"/>
          </p:nvPr>
        </p:nvSpPr>
        <p:spPr/>
        <p:txBody>
          <a:bodyPr/>
          <a:lstStyle/>
          <a:p>
            <a:fld id="{31057207-28CF-0E4D-959F-8711BEDCB9C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allows us to perform the subdivision in </a:t>
            </a:r>
            <a:r>
              <a:rPr lang="en-US" baseline="0" dirty="0" smtClean="0"/>
              <a:t>parallel as follows. [CLICK]</a:t>
            </a:r>
          </a:p>
          <a:p>
            <a:endParaRPr lang="en-US" baseline="0" dirty="0" smtClean="0"/>
          </a:p>
          <a:p>
            <a:r>
              <a:rPr lang="en-US" baseline="0" dirty="0" smtClean="0"/>
              <a:t>The segments for all cells that need to be subdivided are laid out  in GPU memory. [CLICK]</a:t>
            </a:r>
          </a:p>
          <a:p>
            <a:endParaRPr lang="en-US" baseline="0" dirty="0" smtClean="0"/>
          </a:p>
          <a:p>
            <a:r>
              <a:rPr lang="en-US" baseline="0" dirty="0" smtClean="0"/>
              <a:t>Then, each segment is inspected independently by a different thread, and tested for intersection against the child cells boundaries. </a:t>
            </a:r>
          </a:p>
          <a:p>
            <a:endParaRPr lang="en-US" baseline="0" dirty="0" smtClean="0"/>
          </a:p>
          <a:p>
            <a:r>
              <a:rPr lang="en-US" baseline="0" dirty="0" smtClean="0"/>
              <a:t>This information is enough to decide where to copy each segment and whether to generate shortcut segments and winding increments.</a:t>
            </a:r>
          </a:p>
          <a:p>
            <a:endParaRPr lang="en-US" baseline="0" dirty="0" smtClean="0"/>
          </a:p>
          <a:p>
            <a:r>
              <a:rPr lang="en-US" baseline="0" dirty="0" smtClean="0"/>
              <a:t>A second pass copies each segment into its correct position in the corresponding child cells. The process is repeated to progressively subdivide the entire tree in a breadth-first fashion.</a:t>
            </a:r>
          </a:p>
          <a:p>
            <a:endParaRPr lang="en-US" baseline="0"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show</a:t>
            </a:r>
            <a:r>
              <a:rPr lang="en-US" baseline="0" dirty="0" smtClean="0"/>
              <a:t> preprocessing times for scenes of increasing complexity.</a:t>
            </a:r>
            <a:endParaRPr lang="en-US" dirty="0" smtClean="0"/>
          </a:p>
          <a:p>
            <a:endParaRPr lang="en-US" dirty="0" smtClean="0"/>
          </a:p>
          <a:p>
            <a:r>
              <a:rPr lang="en-US" baseline="0" dirty="0" smtClean="0"/>
              <a:t>Even in complex cases, </a:t>
            </a:r>
          </a:p>
          <a:p>
            <a:r>
              <a:rPr lang="en-US" baseline="0" dirty="0" smtClean="0"/>
              <a:t>our implementation is fast enough to be used in interactive applications.</a:t>
            </a:r>
          </a:p>
          <a:p>
            <a:endParaRPr lang="en-US" baseline="0"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preprocessing </a:t>
            </a:r>
          </a:p>
          <a:p>
            <a:r>
              <a:rPr lang="en-US" baseline="0" dirty="0" smtClean="0"/>
              <a:t>our pipeline performs the sampling and integration phase for rendering.</a:t>
            </a:r>
            <a:endParaRPr lang="en-US" dirty="0" smtClean="0"/>
          </a:p>
          <a:p>
            <a:endParaRPr lang="en-US" dirty="0" smtClean="0"/>
          </a:p>
          <a:p>
            <a:r>
              <a:rPr lang="en-US" dirty="0" smtClean="0"/>
              <a:t>Usually, when</a:t>
            </a:r>
            <a:r>
              <a:rPr lang="en-US" baseline="0" dirty="0" smtClean="0"/>
              <a:t> computing the final image, one iterates over the pixels.</a:t>
            </a:r>
          </a:p>
          <a:p>
            <a:endParaRPr lang="en-US" baseline="0" dirty="0" smtClean="0"/>
          </a:p>
          <a:p>
            <a:r>
              <a:rPr lang="en-US" baseline="0" dirty="0" smtClean="0"/>
              <a:t>For each pixel  [CLICK]</a:t>
            </a:r>
          </a:p>
          <a:p>
            <a:endParaRPr lang="en-US" baseline="0" dirty="0" smtClean="0"/>
          </a:p>
          <a:p>
            <a:r>
              <a:rPr lang="en-US" baseline="0" dirty="0" smtClean="0"/>
              <a:t>the color of many samples [CLICK]</a:t>
            </a:r>
          </a:p>
          <a:p>
            <a:endParaRPr lang="en-US" baseline="0" dirty="0" smtClean="0"/>
          </a:p>
          <a:p>
            <a:r>
              <a:rPr lang="en-US" baseline="0" dirty="0" smtClean="0"/>
              <a:t>are collected  [CLICK]</a:t>
            </a:r>
          </a:p>
          <a:p>
            <a:endParaRPr lang="en-US" baseline="0" dirty="0" smtClean="0"/>
          </a:p>
          <a:p>
            <a:r>
              <a:rPr lang="en-US" baseline="0" dirty="0" smtClean="0"/>
              <a:t>and integrated using an </a:t>
            </a:r>
            <a:r>
              <a:rPr lang="en-US" baseline="0" dirty="0" err="1" smtClean="0"/>
              <a:t>antialiasing</a:t>
            </a:r>
            <a:r>
              <a:rPr lang="en-US" baseline="0" dirty="0" smtClean="0"/>
              <a:t> filter.</a:t>
            </a:r>
          </a:p>
          <a:p>
            <a:endParaRPr lang="en-US" baseline="0" dirty="0" smtClean="0"/>
          </a:p>
          <a:p>
            <a:r>
              <a:rPr lang="en-US" baseline="0" dirty="0" smtClean="0"/>
              <a:t>Although correct, this method wastes computation when using wide support filters.</a:t>
            </a:r>
          </a:p>
          <a:p>
            <a:endParaRPr lang="en-US" baseline="0" dirty="0" smtClean="0"/>
          </a:p>
          <a:p>
            <a:r>
              <a:rPr lang="en-US" baseline="0" dirty="0" smtClean="0"/>
              <a:t>That happens because samples usually fall into the support of many overlapping pixels.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a:t>
            </a:r>
            <a:r>
              <a:rPr lang="en-US" baseline="0" dirty="0" smtClean="0"/>
              <a:t> implementation, </a:t>
            </a:r>
          </a:p>
          <a:p>
            <a:r>
              <a:rPr lang="en-US" baseline="0" dirty="0" smtClean="0"/>
              <a:t>samples are computed once and their values are shared among many pixels.</a:t>
            </a:r>
          </a:p>
          <a:p>
            <a:endParaRPr lang="en-US" baseline="0" dirty="0" smtClean="0"/>
          </a:p>
          <a:p>
            <a:r>
              <a:rPr lang="en-US" baseline="0" dirty="0" smtClean="0"/>
              <a:t>This allow us to efficiently integrate samples using wide support </a:t>
            </a:r>
            <a:r>
              <a:rPr lang="en-US" baseline="0" dirty="0" err="1" smtClean="0"/>
              <a:t>antialising</a:t>
            </a:r>
            <a:r>
              <a:rPr lang="en-US" baseline="0" dirty="0" smtClean="0"/>
              <a:t> filters.</a:t>
            </a:r>
          </a:p>
          <a:p>
            <a:endParaRPr lang="en-US" baseline="0" dirty="0" smtClean="0"/>
          </a:p>
          <a:p>
            <a:r>
              <a:rPr lang="en-US" baseline="0" dirty="0" smtClean="0"/>
              <a:t>For more details, please refer to the paper. </a:t>
            </a:r>
            <a:endParaRPr lang="en-US" dirty="0" smtClean="0"/>
          </a:p>
          <a:p>
            <a:endParaRPr lang="en-US" dirty="0"/>
          </a:p>
        </p:txBody>
      </p:sp>
      <p:sp>
        <p:nvSpPr>
          <p:cNvPr id="4" name="Slide Number Placeholder 3"/>
          <p:cNvSpPr>
            <a:spLocks noGrp="1"/>
          </p:cNvSpPr>
          <p:nvPr>
            <p:ph type="sldNum" sz="quarter" idx="10"/>
          </p:nvPr>
        </p:nvSpPr>
        <p:spPr/>
        <p:txBody>
          <a:bodyPr/>
          <a:lstStyle/>
          <a:p>
            <a:fld id="{31057207-28CF-0E4D-959F-8711BEDCB9C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To collect sample</a:t>
            </a:r>
            <a:r>
              <a:rPr lang="en-US" baseline="0" dirty="0" smtClean="0"/>
              <a:t> colors</a:t>
            </a:r>
          </a:p>
          <a:p>
            <a:r>
              <a:rPr lang="en-US" baseline="0" dirty="0" smtClean="0"/>
              <a:t>we need to find, for each sample, the cell that contains it. [CLICK]</a:t>
            </a:r>
          </a:p>
          <a:p>
            <a:endParaRPr lang="en-US" baseline="0" dirty="0" smtClean="0"/>
          </a:p>
          <a:p>
            <a:r>
              <a:rPr lang="en-US" baseline="0" dirty="0" smtClean="0"/>
              <a:t>We traverse the shortcut tree in parallel with all the samples and  [CLICK] </a:t>
            </a:r>
          </a:p>
          <a:p>
            <a:endParaRPr lang="en-US" baseline="0" dirty="0" smtClean="0"/>
          </a:p>
          <a:p>
            <a:r>
              <a:rPr lang="en-US" baseline="0" dirty="0" smtClean="0"/>
              <a:t>store the results in a list of samples with their respective cells ids.</a:t>
            </a:r>
          </a:p>
          <a:p>
            <a:endParaRPr lang="en-US" baseline="0" dirty="0" smtClean="0"/>
          </a:p>
          <a:p>
            <a:r>
              <a:rPr lang="en-US" baseline="0" dirty="0" smtClean="0"/>
              <a:t>This list is then, transposed. [CLICK]</a:t>
            </a:r>
          </a:p>
          <a:p>
            <a:endParaRPr lang="en-US" baseline="0" dirty="0" smtClean="0"/>
          </a:p>
          <a:p>
            <a:r>
              <a:rPr lang="en-US" baseline="0" dirty="0" smtClean="0"/>
              <a:t>So we can have a list of samples grouped by cell id. [CLICK]</a:t>
            </a:r>
          </a:p>
          <a:p>
            <a:endParaRPr lang="en-US" baseline="0" dirty="0" smtClean="0"/>
          </a:p>
          <a:p>
            <a:r>
              <a:rPr lang="en-US" baseline="0" dirty="0" smtClean="0"/>
              <a:t>Samples in the same cell</a:t>
            </a:r>
          </a:p>
          <a:p>
            <a:r>
              <a:rPr lang="en-US" baseline="0" dirty="0" smtClean="0"/>
              <a:t> are processed together, </a:t>
            </a:r>
          </a:p>
          <a:p>
            <a:r>
              <a:rPr lang="en-US" baseline="0" dirty="0" smtClean="0"/>
              <a:t> allowing us to share the geometry in the cell. </a:t>
            </a:r>
          </a:p>
          <a:p>
            <a:r>
              <a:rPr lang="en-US" baseline="0" dirty="0" smtClean="0"/>
              <a:t>thus minimizing thread divergence and IO. [CLICK]</a:t>
            </a:r>
          </a:p>
          <a:p>
            <a:endParaRPr lang="en-US" baseline="0" dirty="0" smtClean="0"/>
          </a:p>
          <a:p>
            <a:r>
              <a:rPr lang="en-US" baseline="0" dirty="0" smtClean="0"/>
              <a:t>After the sample colors are computed,</a:t>
            </a:r>
          </a:p>
          <a:p>
            <a:r>
              <a:rPr lang="en-US" baseline="0" dirty="0" smtClean="0"/>
              <a:t>their values are combined into the color of the output pixels.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a:t>
            </a:r>
            <a:r>
              <a:rPr lang="en-US" baseline="0" dirty="0" smtClean="0"/>
              <a:t> results</a:t>
            </a:r>
            <a:endParaRPr lang="en-US" dirty="0"/>
          </a:p>
        </p:txBody>
      </p:sp>
      <p:sp>
        <p:nvSpPr>
          <p:cNvPr id="4" name="Slide Number Placeholder 3"/>
          <p:cNvSpPr>
            <a:spLocks noGrp="1"/>
          </p:cNvSpPr>
          <p:nvPr>
            <p:ph type="sldNum" sz="quarter" idx="10"/>
          </p:nvPr>
        </p:nvSpPr>
        <p:spPr/>
        <p:txBody>
          <a:bodyPr/>
          <a:lstStyle/>
          <a:p>
            <a:fld id="{31057207-28CF-0E4D-959F-8711BEDCB9C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Existing implementations </a:t>
            </a:r>
            <a:r>
              <a:rPr lang="en-US" dirty="0" smtClean="0"/>
              <a:t>of </a:t>
            </a:r>
            <a:r>
              <a:rPr lang="en-US" dirty="0" err="1" smtClean="0"/>
              <a:t>rasterizers</a:t>
            </a:r>
            <a:r>
              <a:rPr lang="en-US" baseline="0" dirty="0" smtClean="0"/>
              <a:t> usually suffer from one or more quality problems. [CLICK]</a:t>
            </a:r>
          </a:p>
          <a:p>
            <a:endParaRPr lang="en-US" baseline="0" dirty="0" smtClean="0"/>
          </a:p>
          <a:p>
            <a:r>
              <a:rPr lang="en-US" baseline="0" dirty="0" smtClean="0"/>
              <a:t>Almost all </a:t>
            </a:r>
            <a:r>
              <a:rPr lang="en-US" baseline="0" dirty="0" smtClean="0"/>
              <a:t>perform color integration in gamma space giving darker results than intended. [CLICK]</a:t>
            </a:r>
            <a:endParaRPr lang="en-US" dirty="0" smtClean="0"/>
          </a:p>
          <a:p>
            <a:endParaRPr lang="en-US" dirty="0" smtClean="0"/>
          </a:p>
          <a:p>
            <a:r>
              <a:rPr lang="en-US" dirty="0" smtClean="0"/>
              <a:t>Others,</a:t>
            </a:r>
            <a:r>
              <a:rPr lang="en-US" baseline="0" dirty="0" smtClean="0"/>
              <a:t> use l</a:t>
            </a:r>
            <a:r>
              <a:rPr lang="en-US" dirty="0" smtClean="0"/>
              <a:t>ow</a:t>
            </a:r>
            <a:r>
              <a:rPr lang="en-US" baseline="0" dirty="0" smtClean="0"/>
              <a:t> number of samples and narrow support filters that produces images with aliasing and noise.  [CLICK]</a:t>
            </a:r>
            <a:endParaRPr lang="en-US" dirty="0" smtClean="0"/>
          </a:p>
          <a:p>
            <a:endParaRPr lang="en-US" dirty="0" smtClean="0"/>
          </a:p>
          <a:p>
            <a:r>
              <a:rPr lang="en-US" dirty="0" smtClean="0"/>
              <a:t>One</a:t>
            </a:r>
            <a:r>
              <a:rPr lang="en-US" baseline="0" dirty="0" smtClean="0"/>
              <a:t> alternative is to use</a:t>
            </a:r>
            <a:r>
              <a:rPr lang="en-US" dirty="0" smtClean="0"/>
              <a:t> analytic </a:t>
            </a:r>
            <a:r>
              <a:rPr lang="en-US" dirty="0" err="1" smtClean="0"/>
              <a:t>antialiasing</a:t>
            </a:r>
            <a:r>
              <a:rPr lang="en-US" dirty="0" smtClean="0"/>
              <a:t> approximation,</a:t>
            </a:r>
            <a:r>
              <a:rPr lang="en-US" baseline="0" dirty="0" smtClean="0"/>
              <a:t> </a:t>
            </a:r>
            <a:r>
              <a:rPr lang="en-US" baseline="0" dirty="0" smtClean="0"/>
              <a:t>this may eliminate noise, but often leads to aliasing. [CLICK]</a:t>
            </a:r>
          </a:p>
          <a:p>
            <a:endParaRPr lang="en-US" baseline="0" dirty="0" smtClean="0"/>
          </a:p>
          <a:p>
            <a:r>
              <a:rPr lang="en-US" baseline="0" dirty="0" smtClean="0"/>
              <a:t>Our renderer uses </a:t>
            </a:r>
          </a:p>
          <a:p>
            <a:r>
              <a:rPr lang="en-US" baseline="0" dirty="0" smtClean="0"/>
              <a:t>a large number of samples and wide support filters</a:t>
            </a:r>
          </a:p>
          <a:p>
            <a:r>
              <a:rPr lang="en-US" baseline="0" dirty="0" smtClean="0"/>
              <a:t>to create sharp images without alias or noise!</a:t>
            </a:r>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common problem is </a:t>
            </a:r>
          </a:p>
          <a:p>
            <a:r>
              <a:rPr lang="en-US" dirty="0" smtClean="0"/>
              <a:t>color conflation.</a:t>
            </a:r>
            <a:r>
              <a:rPr lang="en-US" baseline="0" dirty="0" smtClean="0"/>
              <a:t> </a:t>
            </a:r>
          </a:p>
          <a:p>
            <a:endParaRPr lang="en-US" baseline="0" dirty="0" smtClean="0"/>
          </a:p>
          <a:p>
            <a:r>
              <a:rPr lang="en-US" baseline="0" dirty="0" smtClean="0"/>
              <a:t>Conflation appears</a:t>
            </a:r>
          </a:p>
          <a:p>
            <a:r>
              <a:rPr lang="en-US" baseline="0" dirty="0" smtClean="0"/>
              <a:t> when  color fragments are blended at pixel resolution </a:t>
            </a:r>
          </a:p>
          <a:p>
            <a:r>
              <a:rPr lang="en-US" baseline="0" dirty="0" smtClean="0"/>
              <a:t> using alpha values to represent coverage. [CLICK]</a:t>
            </a:r>
          </a:p>
          <a:p>
            <a:endParaRPr lang="en-US" baseline="0" dirty="0" smtClean="0"/>
          </a:p>
          <a:p>
            <a:r>
              <a:rPr lang="en-US" baseline="0" dirty="0" smtClean="0"/>
              <a:t>We avoid conflation completely </a:t>
            </a:r>
          </a:p>
          <a:p>
            <a:r>
              <a:rPr lang="en-US" baseline="0" dirty="0" smtClean="0"/>
              <a:t>since we blend colors at the sample level </a:t>
            </a:r>
          </a:p>
          <a:p>
            <a:r>
              <a:rPr lang="en-US" baseline="0" dirty="0" smtClean="0"/>
              <a:t>before color integration.</a:t>
            </a:r>
          </a:p>
        </p:txBody>
      </p:sp>
      <p:sp>
        <p:nvSpPr>
          <p:cNvPr id="4" name="Slide Number Placeholder 3"/>
          <p:cNvSpPr>
            <a:spLocks noGrp="1"/>
          </p:cNvSpPr>
          <p:nvPr>
            <p:ph type="sldNum" sz="quarter" idx="10"/>
          </p:nvPr>
        </p:nvSpPr>
        <p:spPr/>
        <p:txBody>
          <a:bodyPr/>
          <a:lstStyle/>
          <a:p>
            <a:fld id="{31057207-28CF-0E4D-959F-8711BEDCB9C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a:t>
            </a:r>
            <a:endParaRPr lang="en-US" baseline="0" dirty="0" smtClean="0"/>
          </a:p>
          <a:p>
            <a:r>
              <a:rPr lang="en-US" baseline="0" dirty="0" smtClean="0"/>
              <a:t>our pipeline is able to render images deformed by user-</a:t>
            </a:r>
            <a:r>
              <a:rPr lang="en-US" baseline="0" dirty="0" smtClean="0"/>
              <a:t>defined warps.</a:t>
            </a:r>
          </a:p>
          <a:p>
            <a:endParaRPr lang="en-US" baseline="0" dirty="0" smtClean="0"/>
          </a:p>
          <a:p>
            <a:r>
              <a:rPr lang="en-US" baseline="0" dirty="0" smtClean="0"/>
              <a:t>Since </a:t>
            </a:r>
            <a:r>
              <a:rPr lang="en-US" baseline="0" dirty="0" smtClean="0"/>
              <a:t>we apply the warps to the samples, and not to the final images, the results are perfectly anti-aliased.</a:t>
            </a:r>
          </a:p>
          <a:p>
            <a:endParaRPr lang="en-US" baseline="0" dirty="0" smtClean="0"/>
          </a:p>
          <a:p>
            <a:r>
              <a:rPr lang="en-US" baseline="0" dirty="0" smtClean="0"/>
              <a:t>One popular warp is the perspective foreshortening that is typical in GPS navigation systems.</a:t>
            </a:r>
          </a:p>
          <a:p>
            <a:endParaRPr lang="en-US" baseline="0" dirty="0" smtClean="0"/>
          </a:p>
          <a:p>
            <a:r>
              <a:rPr lang="en-US" baseline="0" dirty="0" smtClean="0"/>
              <a:t>Another is a zoom lens effect that can be used in user interfaces.</a:t>
            </a:r>
          </a:p>
          <a:p>
            <a:endParaRPr lang="en-US" baseline="0" dirty="0" smtClean="0"/>
          </a:p>
          <a:p>
            <a:r>
              <a:rPr lang="en-US" baseline="0" dirty="0" smtClean="0"/>
              <a:t>But the pipeline supports any creative effect a user can program.</a:t>
            </a:r>
          </a:p>
        </p:txBody>
      </p:sp>
      <p:sp>
        <p:nvSpPr>
          <p:cNvPr id="4" name="Slide Number Placeholder 3"/>
          <p:cNvSpPr>
            <a:spLocks noGrp="1"/>
          </p:cNvSpPr>
          <p:nvPr>
            <p:ph type="sldNum" sz="quarter" idx="10"/>
          </p:nvPr>
        </p:nvSpPr>
        <p:spPr/>
        <p:txBody>
          <a:bodyPr/>
          <a:lstStyle/>
          <a:p>
            <a:fld id="{31057207-28CF-0E4D-959F-8711BEDCB9C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example of the type of content that can be represented by vector graphics. </a:t>
            </a:r>
          </a:p>
          <a:p>
            <a:endParaRPr lang="en-US" dirty="0" smtClean="0"/>
          </a:p>
          <a:p>
            <a:r>
              <a:rPr lang="en-US" dirty="0" smtClean="0"/>
              <a:t>Most pages of text, such as this page from our paper, are</a:t>
            </a:r>
            <a:r>
              <a:rPr lang="en-US" baseline="0" dirty="0" smtClean="0"/>
              <a:t> defined by vector graphics. </a:t>
            </a:r>
          </a:p>
          <a:p>
            <a:endParaRPr lang="en-US" baseline="0" dirty="0" smtClean="0"/>
          </a:p>
          <a:p>
            <a:r>
              <a:rPr lang="en-US" baseline="0" dirty="0" smtClean="0"/>
              <a:t>Each character is represented by an independent scalable shape, stored in TrueType or Type 1 fonts.</a:t>
            </a:r>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is a rendering </a:t>
            </a:r>
            <a:r>
              <a:rPr lang="en-US" baseline="0" dirty="0" smtClean="0"/>
              <a:t>times</a:t>
            </a:r>
            <a:r>
              <a:rPr lang="en-US" baseline="0" dirty="0" smtClean="0"/>
              <a:t> comparison for </a:t>
            </a:r>
            <a:r>
              <a:rPr lang="en-US" baseline="0" dirty="0" smtClean="0"/>
              <a:t>our </a:t>
            </a:r>
            <a:r>
              <a:rPr lang="en-US" baseline="0" dirty="0" smtClean="0"/>
              <a:t>system and </a:t>
            </a:r>
            <a:r>
              <a:rPr lang="en-US" baseline="0" dirty="0" err="1" smtClean="0"/>
              <a:t>Kilgard&amp;Boltz</a:t>
            </a:r>
            <a:r>
              <a:rPr lang="en-US" baseline="0" dirty="0" smtClean="0"/>
              <a:t>.</a:t>
            </a:r>
          </a:p>
          <a:p>
            <a:endParaRPr lang="en-US" baseline="0" dirty="0" smtClean="0"/>
          </a:p>
          <a:p>
            <a:r>
              <a:rPr lang="en-US" baseline="0" dirty="0" err="1" smtClean="0"/>
              <a:t>Kilgard</a:t>
            </a:r>
            <a:r>
              <a:rPr lang="en-US" baseline="0" dirty="0" smtClean="0"/>
              <a:t> </a:t>
            </a:r>
            <a:r>
              <a:rPr lang="en-US" baseline="0" dirty="0" smtClean="0"/>
              <a:t>and </a:t>
            </a:r>
            <a:r>
              <a:rPr lang="en-US" baseline="0" dirty="0" err="1" smtClean="0"/>
              <a:t>Bolz</a:t>
            </a:r>
            <a:r>
              <a:rPr lang="en-US" baseline="0" dirty="0" smtClean="0"/>
              <a:t> is the fastest competing method.</a:t>
            </a:r>
            <a:endParaRPr lang="en-US" baseline="0" dirty="0" smtClean="0"/>
          </a:p>
          <a:p>
            <a:endParaRPr lang="en-US" baseline="0" dirty="0" smtClean="0"/>
          </a:p>
          <a:p>
            <a:r>
              <a:rPr lang="en-US" baseline="0" dirty="0" smtClean="0"/>
              <a:t>We achieve </a:t>
            </a:r>
          </a:p>
          <a:p>
            <a:r>
              <a:rPr lang="en-US" baseline="0" dirty="0" smtClean="0"/>
              <a:t>real time frame rates </a:t>
            </a:r>
          </a:p>
          <a:p>
            <a:r>
              <a:rPr lang="en-US" baseline="0" dirty="0" smtClean="0"/>
              <a:t>for both simple and complex scenes.</a:t>
            </a:r>
          </a:p>
          <a:p>
            <a:endParaRPr lang="en-US" baseline="0" dirty="0" smtClean="0"/>
          </a:p>
          <a:p>
            <a:r>
              <a:rPr lang="en-US" baseline="0" dirty="0" smtClean="0"/>
              <a:t>Our system is slower than </a:t>
            </a:r>
            <a:r>
              <a:rPr lang="en-US" baseline="0" dirty="0" err="1" smtClean="0"/>
              <a:t>kilgard&amp;bolz</a:t>
            </a:r>
            <a:r>
              <a:rPr lang="en-US" baseline="0" dirty="0" smtClean="0"/>
              <a:t> </a:t>
            </a:r>
          </a:p>
          <a:p>
            <a:r>
              <a:rPr lang="en-US" baseline="0" dirty="0" smtClean="0"/>
              <a:t>only for small scenes.</a:t>
            </a:r>
          </a:p>
          <a:p>
            <a:endParaRPr lang="en-US" baseline="0" dirty="0" smtClean="0"/>
          </a:p>
          <a:p>
            <a:r>
              <a:rPr lang="en-US" baseline="0" dirty="0" smtClean="0"/>
              <a:t>For larger scenes </a:t>
            </a:r>
          </a:p>
          <a:p>
            <a:r>
              <a:rPr lang="en-US" baseline="0" dirty="0" smtClean="0"/>
              <a:t>our system presents much better relative performance.</a:t>
            </a:r>
          </a:p>
          <a:p>
            <a:endParaRPr lang="en-US" baseline="0" dirty="0" smtClean="0"/>
          </a:p>
          <a:p>
            <a:r>
              <a:rPr lang="en-US" baseline="0" dirty="0" smtClean="0"/>
              <a:t>Note that our results use many more samples per </a:t>
            </a:r>
            <a:r>
              <a:rPr lang="en-US" baseline="0" dirty="0" smtClean="0"/>
              <a:t>pixel. And </a:t>
            </a:r>
            <a:r>
              <a:rPr lang="en-US" baseline="0" dirty="0" smtClean="0"/>
              <a:t>are still faster.</a:t>
            </a:r>
          </a:p>
          <a:p>
            <a:endParaRPr lang="en-US" dirty="0"/>
          </a:p>
        </p:txBody>
      </p:sp>
      <p:sp>
        <p:nvSpPr>
          <p:cNvPr id="4" name="Slide Number Placeholder 3"/>
          <p:cNvSpPr>
            <a:spLocks noGrp="1"/>
          </p:cNvSpPr>
          <p:nvPr>
            <p:ph type="sldNum" sz="quarter" idx="10"/>
          </p:nvPr>
        </p:nvSpPr>
        <p:spPr/>
        <p:txBody>
          <a:bodyPr/>
          <a:lstStyle/>
          <a:p>
            <a:fld id="{31057207-28CF-0E4D-959F-8711BEDCB9C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many avenues for further work.</a:t>
            </a:r>
            <a:endParaRPr lang="en-US" dirty="0" smtClean="0"/>
          </a:p>
          <a:p>
            <a:endParaRPr lang="en-US" dirty="0" smtClean="0"/>
          </a:p>
          <a:p>
            <a:r>
              <a:rPr lang="en-US" dirty="0" smtClean="0"/>
              <a:t>Currently we convert strokes to filled</a:t>
            </a:r>
            <a:r>
              <a:rPr lang="en-US" baseline="0" dirty="0" smtClean="0"/>
              <a:t> paths </a:t>
            </a:r>
            <a:r>
              <a:rPr lang="en-US" dirty="0" smtClean="0"/>
              <a:t>on the CPU,</a:t>
            </a:r>
          </a:p>
          <a:p>
            <a:r>
              <a:rPr lang="en-US" dirty="0" smtClean="0"/>
              <a:t>We’d like do</a:t>
            </a:r>
            <a:r>
              <a:rPr lang="en-US" baseline="0" dirty="0" smtClean="0"/>
              <a:t> this in parallel on the GPU.</a:t>
            </a:r>
            <a:endParaRPr lang="en-US" dirty="0" smtClean="0"/>
          </a:p>
          <a:p>
            <a:endParaRPr lang="en-US" dirty="0" smtClean="0"/>
          </a:p>
          <a:p>
            <a:r>
              <a:rPr lang="en-US" dirty="0" smtClean="0"/>
              <a:t>We</a:t>
            </a:r>
            <a:r>
              <a:rPr lang="en-US" baseline="0" dirty="0" smtClean="0"/>
              <a:t> would like to support </a:t>
            </a:r>
          </a:p>
          <a:p>
            <a:r>
              <a:rPr lang="en-US" baseline="0" dirty="0" smtClean="0"/>
              <a:t>mesh-based gradient paints </a:t>
            </a:r>
          </a:p>
          <a:p>
            <a:r>
              <a:rPr lang="en-US" baseline="0" dirty="0" smtClean="0"/>
              <a:t>and filter effects on groups.</a:t>
            </a:r>
          </a:p>
          <a:p>
            <a:endParaRPr lang="en-US" baseline="0" dirty="0" smtClean="0"/>
          </a:p>
          <a:p>
            <a:r>
              <a:rPr lang="en-US" baseline="0" dirty="0" smtClean="0"/>
              <a:t>We also intend to port the whole pipeline to the CPU.</a:t>
            </a:r>
          </a:p>
          <a:p>
            <a:endParaRPr lang="en-US" baseline="0" dirty="0" smtClean="0"/>
          </a:p>
          <a:p>
            <a:r>
              <a:rPr lang="en-US" baseline="0" dirty="0" smtClean="0"/>
              <a:t>And there are still lots of opportunities for code optimization.</a:t>
            </a:r>
            <a:endParaRPr lang="en-US" dirty="0"/>
          </a:p>
        </p:txBody>
      </p:sp>
      <p:sp>
        <p:nvSpPr>
          <p:cNvPr id="4" name="Slide Number Placeholder 3"/>
          <p:cNvSpPr>
            <a:spLocks noGrp="1"/>
          </p:cNvSpPr>
          <p:nvPr>
            <p:ph type="sldNum" sz="quarter" idx="10"/>
          </p:nvPr>
        </p:nvSpPr>
        <p:spPr/>
        <p:txBody>
          <a:bodyPr/>
          <a:lstStyle/>
          <a:p>
            <a:fld id="{31057207-28CF-0E4D-959F-8711BEDCB9C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conclude:</a:t>
            </a:r>
          </a:p>
          <a:p>
            <a:endParaRPr lang="en-US" dirty="0" smtClean="0"/>
          </a:p>
          <a:p>
            <a:r>
              <a:rPr lang="en-US" dirty="0" smtClean="0"/>
              <a:t>We</a:t>
            </a:r>
            <a:r>
              <a:rPr lang="en-US" baseline="0" dirty="0" smtClean="0"/>
              <a:t> presented a </a:t>
            </a:r>
            <a:r>
              <a:rPr lang="en-US" baseline="0" dirty="0" smtClean="0"/>
              <a:t>fully parallel vector graphics </a:t>
            </a:r>
            <a:r>
              <a:rPr lang="en-US" baseline="0" dirty="0" smtClean="0"/>
              <a:t>engine.</a:t>
            </a:r>
          </a:p>
          <a:p>
            <a:endParaRPr lang="en-US" baseline="0" dirty="0" smtClean="0"/>
          </a:p>
          <a:p>
            <a:r>
              <a:rPr lang="en-US" baseline="0" dirty="0" smtClean="0"/>
              <a:t>Preprocessing times are interactive.</a:t>
            </a:r>
          </a:p>
          <a:p>
            <a:endParaRPr lang="en-US" baseline="0" dirty="0" smtClean="0"/>
          </a:p>
          <a:p>
            <a:r>
              <a:rPr lang="en-US" baseline="0" dirty="0" smtClean="0"/>
              <a:t>Rendering quality is the best of all renderers and rendering speed is the fastest for complex illustrations.</a:t>
            </a:r>
          </a:p>
          <a:p>
            <a:endParaRPr lang="en-US" baseline="0" dirty="0" smtClean="0"/>
          </a:p>
          <a:p>
            <a:r>
              <a:rPr lang="en-US" baseline="0" dirty="0" smtClean="0"/>
              <a:t>For source-code, inputs, and other rendering comparisons, we invite </a:t>
            </a:r>
            <a:r>
              <a:rPr lang="en-US" baseline="0" dirty="0" smtClean="0"/>
              <a:t>you </a:t>
            </a:r>
            <a:r>
              <a:rPr lang="en-US" baseline="0" dirty="0" smtClean="0"/>
              <a:t>to visit our project page.</a:t>
            </a:r>
          </a:p>
          <a:p>
            <a:endParaRPr lang="en-US" baseline="0" dirty="0" smtClean="0"/>
          </a:p>
          <a:p>
            <a:r>
              <a:rPr lang="en-US" baseline="0" dirty="0" smtClean="0"/>
              <a:t>Thank you very much!</a:t>
            </a:r>
            <a:endParaRPr lang="en-US" dirty="0"/>
          </a:p>
        </p:txBody>
      </p:sp>
      <p:sp>
        <p:nvSpPr>
          <p:cNvPr id="4" name="Slide Number Placeholder 3"/>
          <p:cNvSpPr>
            <a:spLocks noGrp="1"/>
          </p:cNvSpPr>
          <p:nvPr>
            <p:ph type="sldNum" sz="quarter" idx="10"/>
          </p:nvPr>
        </p:nvSpPr>
        <p:spPr/>
        <p:txBody>
          <a:bodyPr/>
          <a:lstStyle/>
          <a:p>
            <a:fld id="{31057207-28CF-0E4D-959F-8711BEDCB9C7}" type="slidenum">
              <a:rPr lang="en-US" smtClean="0"/>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Maps,</a:t>
            </a:r>
            <a:r>
              <a:rPr lang="en-US" baseline="0" dirty="0" smtClean="0"/>
              <a:t> such as this area in Paris from Open Street Maps,</a:t>
            </a:r>
          </a:p>
          <a:p>
            <a:r>
              <a:rPr lang="en-US" baseline="0" dirty="0" smtClean="0"/>
              <a:t>can contain multiple layers, each with thousands of segments. </a:t>
            </a:r>
          </a:p>
          <a:p>
            <a:endParaRPr lang="en-US" baseline="0" dirty="0" smtClean="0"/>
          </a:p>
          <a:p>
            <a:r>
              <a:rPr lang="en-US" baseline="0" dirty="0" smtClean="0"/>
              <a:t>These layers define roads, important buildings, parks and their names.</a:t>
            </a:r>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Even photorealistic illustrations can be defined with vector graphics. </a:t>
            </a:r>
          </a:p>
          <a:p>
            <a:endParaRPr lang="en-US" baseline="0" dirty="0" smtClean="0"/>
          </a:p>
          <a:p>
            <a:r>
              <a:rPr lang="en-US" baseline="0" dirty="0" smtClean="0"/>
              <a:t>The artist that created this Porsche, for example, used gradient fills and filter effects to achieve</a:t>
            </a:r>
            <a:r>
              <a:rPr lang="en-US" dirty="0" smtClean="0"/>
              <a:t> a striking level of realism.</a:t>
            </a:r>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has recently been renewed interest in alternative ways to define and render scalable content. </a:t>
            </a:r>
          </a:p>
          <a:p>
            <a:endParaRPr lang="en-US" baseline="0" dirty="0" smtClean="0"/>
          </a:p>
          <a:p>
            <a:r>
              <a:rPr lang="en-US" baseline="0" dirty="0" smtClean="0"/>
              <a:t>One such alternative is the diffusion curves, originally proposed by </a:t>
            </a:r>
            <a:r>
              <a:rPr lang="en-US" baseline="0" dirty="0" err="1" smtClean="0"/>
              <a:t>Orzan</a:t>
            </a:r>
            <a:r>
              <a:rPr lang="en-US" baseline="0" dirty="0" smtClean="0"/>
              <a:t> in 2008. </a:t>
            </a:r>
            <a:endParaRPr lang="en-US" dirty="0" smtClean="0"/>
          </a:p>
          <a:p>
            <a:endParaRPr lang="en-US" dirty="0" smtClean="0"/>
          </a:p>
          <a:p>
            <a:r>
              <a:rPr lang="en-US" dirty="0" smtClean="0"/>
              <a:t>However,</a:t>
            </a:r>
            <a:r>
              <a:rPr lang="en-US" baseline="0" dirty="0" smtClean="0"/>
              <a:t> </a:t>
            </a:r>
            <a:r>
              <a:rPr lang="en-US" dirty="0" smtClean="0"/>
              <a:t>the vast majority of vector graphics in use today follow the classic model that</a:t>
            </a:r>
            <a:r>
              <a:rPr lang="en-US" baseline="0" dirty="0" smtClean="0"/>
              <a:t> we </a:t>
            </a:r>
            <a:r>
              <a:rPr lang="en-US" dirty="0" smtClean="0"/>
              <a:t>described</a:t>
            </a:r>
            <a:r>
              <a:rPr lang="en-US" baseline="0" dirty="0" smtClean="0"/>
              <a:t> earlier</a:t>
            </a:r>
            <a:r>
              <a:rPr lang="en-US" dirty="0" smtClean="0"/>
              <a:t>.</a:t>
            </a:r>
          </a:p>
          <a:p>
            <a:endParaRPr lang="en-US" dirty="0" smtClean="0"/>
          </a:p>
          <a:p>
            <a:r>
              <a:rPr lang="en-US" baseline="0" dirty="0" smtClean="0"/>
              <a:t>Our work focuses on improving the state of the art in rendering quality and performance.</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Before being sent to a printer or shown on a display, a vector graphics illustration must be transformed into an image at a given</a:t>
            </a:r>
            <a:r>
              <a:rPr lang="en-US" baseline="0" dirty="0" smtClean="0"/>
              <a:t> </a:t>
            </a:r>
            <a:r>
              <a:rPr lang="en-US" dirty="0" smtClean="0"/>
              <a:t>resolution.</a:t>
            </a:r>
          </a:p>
          <a:p>
            <a:endParaRPr lang="en-US" dirty="0" smtClean="0"/>
          </a:p>
          <a:p>
            <a:r>
              <a:rPr lang="en-US" dirty="0" smtClean="0"/>
              <a:t>Rasterizing vector graphics is therefor</a:t>
            </a:r>
            <a:r>
              <a:rPr lang="en-US" baseline="0" dirty="0" smtClean="0"/>
              <a:t>e a fundamental problem in computer graphics.</a:t>
            </a:r>
            <a:endParaRPr lang="en-US" dirty="0" smtClean="0"/>
          </a:p>
          <a:p>
            <a:endParaRPr lang="en-US" dirty="0" smtClean="0"/>
          </a:p>
          <a:p>
            <a:r>
              <a:rPr lang="en-US" dirty="0" smtClean="0"/>
              <a:t>The traditional approach is to process each shape sequentially, </a:t>
            </a:r>
          </a:p>
          <a:p>
            <a:r>
              <a:rPr lang="en-US" dirty="0" smtClean="0"/>
              <a:t>from back to front.</a:t>
            </a:r>
            <a:r>
              <a:rPr lang="en-US" baseline="0" dirty="0" smtClean="0"/>
              <a:t> </a:t>
            </a:r>
            <a:r>
              <a:rPr lang="en-US" dirty="0" smtClean="0"/>
              <a:t>[CLICK] [CLICK] [CLICK</a:t>
            </a:r>
            <a:r>
              <a:rPr lang="en-US" dirty="0" smtClean="0"/>
              <a:t>][CLICK]</a:t>
            </a:r>
          </a:p>
          <a:p>
            <a:endParaRPr lang="en-US" dirty="0" smtClean="0"/>
          </a:p>
          <a:p>
            <a:r>
              <a:rPr lang="en-US" dirty="0" smtClean="0"/>
              <a:t>The samples inside each shape are determined in a spatially coherent way in order to save</a:t>
            </a:r>
            <a:r>
              <a:rPr lang="en-US" baseline="0" dirty="0" smtClean="0"/>
              <a:t> computation, and are blended over the partially rendered image. </a:t>
            </a:r>
            <a:r>
              <a:rPr lang="en-US" dirty="0" smtClean="0"/>
              <a:t>[CLICK]</a:t>
            </a:r>
          </a:p>
          <a:p>
            <a:endParaRPr lang="en-US" baseline="0" dirty="0" smtClean="0"/>
          </a:p>
          <a:p>
            <a:r>
              <a:rPr lang="en-US" baseline="0" dirty="0" smtClean="0"/>
              <a:t>Most </a:t>
            </a:r>
            <a:r>
              <a:rPr lang="en-US" dirty="0" smtClean="0"/>
              <a:t>implementations in use today</a:t>
            </a:r>
            <a:r>
              <a:rPr lang="en-US" baseline="0" dirty="0" smtClean="0"/>
              <a:t> follow this scheme. </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alternative approach</a:t>
            </a:r>
            <a:r>
              <a:rPr lang="en-US" dirty="0" smtClean="0"/>
              <a:t> IS </a:t>
            </a:r>
            <a:r>
              <a:rPr lang="en-US" dirty="0" smtClean="0"/>
              <a:t>to use vector-textures.</a:t>
            </a:r>
          </a:p>
          <a:p>
            <a:endParaRPr lang="en-US" dirty="0" smtClean="0"/>
          </a:p>
          <a:p>
            <a:r>
              <a:rPr lang="en-US" dirty="0" smtClean="0"/>
              <a:t>This is a modification of</a:t>
            </a:r>
            <a:r>
              <a:rPr lang="en-US" baseline="0" dirty="0" smtClean="0"/>
              <a:t> the rendering algorithm to allow for fast access to the color of individual samples.</a:t>
            </a:r>
            <a:endParaRPr lang="en-US"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[CLICK] [CLICK][CLICK]</a:t>
            </a:r>
          </a:p>
          <a:p>
            <a:r>
              <a:rPr lang="en-US" baseline="0" dirty="0" smtClean="0"/>
              <a:t>The illustration is first preprocessed to create an acceleration data structure.</a:t>
            </a:r>
          </a:p>
          <a:p>
            <a:endParaRPr lang="en-US" baseline="0" dirty="0" smtClean="0"/>
          </a:p>
          <a:p>
            <a:r>
              <a:rPr lang="en-US" baseline="0" dirty="0" smtClean="0"/>
              <a:t>This data structure usually breaks the scene into smaller pieces, </a:t>
            </a:r>
            <a:endParaRPr lang="en-US" dirty="0" smtClean="0"/>
          </a:p>
          <a:p>
            <a:r>
              <a:rPr lang="en-US" baseline="0" dirty="0" smtClean="0"/>
              <a:t>simplifying the geometry.</a:t>
            </a:r>
            <a:r>
              <a:rPr lang="en-US" baseline="0" dirty="0" smtClean="0"/>
              <a:t> </a:t>
            </a:r>
          </a:p>
          <a:p>
            <a:endParaRPr lang="en-US" baseline="0" dirty="0" smtClean="0"/>
          </a:p>
          <a:p>
            <a:r>
              <a:rPr lang="en-US" baseline="0" dirty="0" smtClean="0"/>
              <a:t>Using this data structure, the color of all samples can be computed very efficient, in parallel</a:t>
            </a:r>
            <a:r>
              <a:rPr lang="en-US" baseline="0" dirty="0" smtClean="0"/>
              <a:t> OR in </a:t>
            </a:r>
            <a:r>
              <a:rPr lang="en-US" baseline="0" dirty="0" smtClean="0"/>
              <a:t>any </a:t>
            </a:r>
            <a:r>
              <a:rPr lang="en-US" baseline="0" dirty="0" smtClean="0"/>
              <a:t>random </a:t>
            </a:r>
            <a:r>
              <a:rPr lang="en-US" baseline="0" dirty="0" smtClean="0"/>
              <a:t>order</a:t>
            </a:r>
            <a:r>
              <a:rPr lang="en-US" baseline="0" dirty="0" smtClean="0"/>
              <a:t>. [CLICK]</a:t>
            </a:r>
            <a:endParaRPr lang="en-US" dirty="0" smtClean="0"/>
          </a:p>
          <a:p>
            <a:endParaRPr lang="en-US" dirty="0" smtClean="0"/>
          </a:p>
          <a:p>
            <a:endParaRPr lang="en-US" baseline="0" dirty="0" smtClean="0"/>
          </a:p>
          <a:p>
            <a:r>
              <a:rPr lang="en-US" baseline="0" dirty="0" smtClean="0"/>
              <a:t>The main application for vector-textures is the mapping of vector graphics over 3D geometry, as in texture mapping.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Two of today’s state-of-the-art</a:t>
            </a:r>
            <a:r>
              <a:rPr lang="en-US" baseline="0" dirty="0" smtClean="0"/>
              <a:t> vector graphics </a:t>
            </a:r>
            <a:r>
              <a:rPr lang="en-US" baseline="0" dirty="0" err="1" smtClean="0"/>
              <a:t>rasterization</a:t>
            </a:r>
            <a:r>
              <a:rPr lang="en-US" baseline="0" dirty="0" smtClean="0"/>
              <a:t> systems are based on these two alternatives. </a:t>
            </a:r>
          </a:p>
          <a:p>
            <a:endParaRPr lang="en-US" baseline="0" dirty="0" smtClean="0"/>
          </a:p>
          <a:p>
            <a:r>
              <a:rPr lang="en-US" baseline="0" dirty="0" err="1" smtClean="0"/>
              <a:t>Nehab</a:t>
            </a:r>
            <a:r>
              <a:rPr lang="en-US" baseline="0" dirty="0" smtClean="0"/>
              <a:t> &amp; Hoppe is a vector texture method. </a:t>
            </a:r>
          </a:p>
          <a:p>
            <a:endParaRPr lang="en-US" baseline="0" dirty="0" smtClean="0"/>
          </a:p>
          <a:p>
            <a:r>
              <a:rPr lang="en-US" baseline="0" dirty="0" err="1" smtClean="0"/>
              <a:t>Kilgard</a:t>
            </a:r>
            <a:r>
              <a:rPr lang="en-US" baseline="0" dirty="0" smtClean="0"/>
              <a:t> &amp; </a:t>
            </a:r>
            <a:r>
              <a:rPr lang="en-US" baseline="0" dirty="0" err="1" smtClean="0"/>
              <a:t>Bolz</a:t>
            </a:r>
            <a:r>
              <a:rPr lang="en-US" baseline="0" dirty="0" smtClean="0"/>
              <a:t> uses the traditional approach. </a:t>
            </a:r>
          </a:p>
          <a:p>
            <a:endParaRPr lang="en-US" baseline="0" dirty="0" smtClean="0"/>
          </a:p>
          <a:p>
            <a:r>
              <a:rPr lang="en-US" baseline="0" dirty="0" smtClean="0"/>
              <a:t>Both methods include a preprocessing stage. [CLICK]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way to understand the difference between these two approaches is to focus on the rendering loop.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Notice that they transpose the outer and inner loops.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Nehab</a:t>
            </a:r>
            <a:r>
              <a:rPr lang="en-US" baseline="0" dirty="0" smtClean="0"/>
              <a:t> &amp; Hoppe generate samples for the entire image in parallel. For each sample, the method goes through the illustration looking for shapes that contain the sample, and then blending the colors accordingly.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Kilgard</a:t>
            </a:r>
            <a:r>
              <a:rPr lang="en-US" baseline="0" dirty="0" smtClean="0"/>
              <a:t> &amp; </a:t>
            </a:r>
            <a:r>
              <a:rPr lang="en-US" baseline="0" dirty="0" err="1" smtClean="0"/>
              <a:t>Bolz</a:t>
            </a:r>
            <a:r>
              <a:rPr lang="en-US" baseline="0" dirty="0" smtClean="0"/>
              <a:t> instead, go over the illustration, one shape after the other. For each shape, they generate all samples in parallel.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hard to miss the analogy with the two most popular ways of rendering 3D content. </a:t>
            </a:r>
            <a:r>
              <a:rPr lang="en-US" baseline="0" dirty="0" err="1" smtClean="0"/>
              <a:t>Nehab</a:t>
            </a:r>
            <a:r>
              <a:rPr lang="en-US" baseline="0" dirty="0" smtClean="0"/>
              <a:t> &amp; Hoppe is a bit like the ray-tracing algorithm. </a:t>
            </a:r>
            <a:r>
              <a:rPr lang="en-US" baseline="0" dirty="0" err="1" smtClean="0"/>
              <a:t>Kilgard</a:t>
            </a:r>
            <a:r>
              <a:rPr lang="en-US" baseline="0" dirty="0" smtClean="0"/>
              <a:t> &amp; </a:t>
            </a:r>
            <a:r>
              <a:rPr lang="en-US" baseline="0" dirty="0" err="1" smtClean="0"/>
              <a:t>Bolz</a:t>
            </a:r>
            <a:r>
              <a:rPr lang="en-US" baseline="0" dirty="0" smtClean="0"/>
              <a:t> is a bit like the Z-buffering.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1057207-28CF-0E4D-959F-8711BEDCB9C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8C4B4E8-457D-DD4E-ACE8-18D90AC6D7F8}" type="datetimeFigureOut">
              <a:rPr lang="en-US" smtClean="0"/>
              <a:pPr/>
              <a:t>12/6/14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4956608-BA32-B04D-8121-5CA48A12ACE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22238"/>
            <a:ext cx="9144000" cy="792162"/>
          </a:xfrm>
          <a:prstGeom prst="rect">
            <a:avLst/>
          </a:prstGeom>
        </p:spPr>
        <p:txBody>
          <a:bodyPr vert="horz" lIns="91440" tIns="45720" rIns="91440" bIns="45720" rtlCol="0" anchor="ctr">
            <a:normAutofit/>
          </a:bodyPr>
          <a:lstStyle/>
          <a:p>
            <a:r>
              <a:rPr lang="x-none" dirty="0" smtClean="0"/>
              <a:t>Click to edit Master title style</a:t>
            </a:r>
            <a:endParaRPr lang="en-US" dirty="0"/>
          </a:p>
        </p:txBody>
      </p:sp>
      <p:sp>
        <p:nvSpPr>
          <p:cNvPr id="3" name="Text Placeholder 2"/>
          <p:cNvSpPr>
            <a:spLocks noGrp="1"/>
          </p:cNvSpPr>
          <p:nvPr>
            <p:ph type="body" idx="1"/>
          </p:nvPr>
        </p:nvSpPr>
        <p:spPr>
          <a:xfrm>
            <a:off x="457200" y="1143000"/>
            <a:ext cx="8229600" cy="54864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2.png"/><Relationship Id="rId5" Type="http://schemas.openxmlformats.org/officeDocument/2006/relationships/image" Target="../media/image2.pdf"/><Relationship Id="rId6"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df"/><Relationship Id="rId4" Type="http://schemas.openxmlformats.org/officeDocument/2006/relationships/image" Target="../media/image15.png"/><Relationship Id="rId5" Type="http://schemas.openxmlformats.org/officeDocument/2006/relationships/image" Target="../media/image20.pdf"/><Relationship Id="rId6" Type="http://schemas.openxmlformats.org/officeDocument/2006/relationships/image" Target="../media/image21.png"/><Relationship Id="rId7" Type="http://schemas.openxmlformats.org/officeDocument/2006/relationships/image" Target="../media/image22.pdf"/><Relationship Id="rId8"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chart" Target="../charts/chart1.xml"/><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impa.br/~diego/projects/GanEtAl1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df"/><Relationship Id="rId4" Type="http://schemas.openxmlformats.org/officeDocument/2006/relationships/image" Target="../media/image9.png"/><Relationship Id="rId5" Type="http://schemas.openxmlformats.org/officeDocument/2006/relationships/image" Target="../media/image10.pdf"/><Relationship Id="rId6" Type="http://schemas.openxmlformats.org/officeDocument/2006/relationships/image" Target="../media/image11.png"/><Relationship Id="rId7" Type="http://schemas.openxmlformats.org/officeDocument/2006/relationships/image" Target="../media/image12.pdf"/><Relationship Id="rId8" Type="http://schemas.openxmlformats.org/officeDocument/2006/relationships/image" Target="../media/image13.png"/><Relationship Id="rId9" Type="http://schemas.openxmlformats.org/officeDocument/2006/relationships/image" Target="../media/image14.pdf"/><Relationship Id="rId10"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d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90800"/>
            <a:ext cx="9144000" cy="1470025"/>
          </a:xfrm>
        </p:spPr>
        <p:txBody>
          <a:bodyPr/>
          <a:lstStyle/>
          <a:p>
            <a:r>
              <a:rPr lang="en-US" b="1" dirty="0" smtClean="0">
                <a:effectLst>
                  <a:outerShdw blurRad="38100" dist="38100" dir="2700000" algn="tl">
                    <a:srgbClr val="000000">
                      <a:alpha val="43137"/>
                    </a:srgbClr>
                  </a:outerShdw>
                </a:effectLst>
              </a:rPr>
              <a:t>Massively-Parallel</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Vector Graphics</a:t>
            </a:r>
            <a:endParaRPr lang="en-US" b="1" dirty="0">
              <a:effectLst>
                <a:outerShdw blurRad="38100" dist="38100" dir="2700000" algn="tl">
                  <a:srgbClr val="000000">
                    <a:alpha val="43137"/>
                  </a:srgbClr>
                </a:outerShdw>
              </a:effectLst>
            </a:endParaRPr>
          </a:p>
        </p:txBody>
      </p:sp>
      <p:pic>
        <p:nvPicPr>
          <p:cNvPr id="7" name="Picture 6" descr="Logos Variation-01w.eps"/>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tretch>
                <a:fillRect/>
              </a:stretch>
            </p:blipFill>
          </mc:Fallback>
        </mc:AlternateContent>
        <p:spPr>
          <a:xfrm>
            <a:off x="5562600" y="609600"/>
            <a:ext cx="3197936" cy="806622"/>
          </a:xfrm>
          <a:prstGeom prst="rect">
            <a:avLst/>
          </a:prstGeom>
        </p:spPr>
      </p:pic>
      <p:pic>
        <p:nvPicPr>
          <p:cNvPr id="6" name="Picture 5" descr="impa-logo-2.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6"/>
              <a:stretch>
                <a:fillRect/>
              </a:stretch>
            </p:blipFill>
          </mc:Fallback>
        </mc:AlternateContent>
        <p:spPr>
          <a:xfrm>
            <a:off x="330998" y="681421"/>
            <a:ext cx="1269202" cy="734801"/>
          </a:xfrm>
          <a:prstGeom prst="rect">
            <a:avLst/>
          </a:prstGeom>
        </p:spPr>
      </p:pic>
      <p:sp>
        <p:nvSpPr>
          <p:cNvPr id="10" name="TextBox 9"/>
          <p:cNvSpPr txBox="1"/>
          <p:nvPr/>
        </p:nvSpPr>
        <p:spPr>
          <a:xfrm>
            <a:off x="0" y="4602540"/>
            <a:ext cx="9144000" cy="1569660"/>
          </a:xfrm>
          <a:prstGeom prst="rect">
            <a:avLst/>
          </a:prstGeom>
          <a:noFill/>
        </p:spPr>
        <p:txBody>
          <a:bodyPr wrap="square" rtlCol="0">
            <a:spAutoFit/>
          </a:bodyPr>
          <a:lstStyle/>
          <a:p>
            <a:pPr algn="ctr"/>
            <a:r>
              <a:rPr lang="en-US" sz="2400" dirty="0" smtClean="0">
                <a:cs typeface="Arial"/>
              </a:rPr>
              <a:t>Francisco Ganacim</a:t>
            </a:r>
          </a:p>
          <a:p>
            <a:pPr algn="ctr"/>
            <a:r>
              <a:rPr lang="en-US" sz="2400" dirty="0" smtClean="0">
                <a:cs typeface="Arial"/>
              </a:rPr>
              <a:t>Rodolfo Schulz Lima</a:t>
            </a:r>
          </a:p>
          <a:p>
            <a:pPr algn="ctr"/>
            <a:r>
              <a:rPr lang="en-US" sz="2400" dirty="0" err="1" smtClean="0">
                <a:cs typeface="Arial"/>
              </a:rPr>
              <a:t>Luiz</a:t>
            </a:r>
            <a:r>
              <a:rPr lang="en-US" sz="2400" dirty="0" smtClean="0">
                <a:cs typeface="Arial"/>
              </a:rPr>
              <a:t> Henrique de </a:t>
            </a:r>
            <a:r>
              <a:rPr lang="en-US" sz="2400" dirty="0" err="1" smtClean="0">
                <a:cs typeface="Arial"/>
              </a:rPr>
              <a:t>Figueiredo</a:t>
            </a:r>
            <a:endParaRPr lang="en-US" sz="2400" dirty="0" smtClean="0">
              <a:cs typeface="Arial"/>
            </a:endParaRPr>
          </a:p>
          <a:p>
            <a:pPr algn="ctr"/>
            <a:r>
              <a:rPr lang="en-US" sz="2400" dirty="0" smtClean="0">
                <a:cs typeface="Arial"/>
              </a:rPr>
              <a:t>Diego </a:t>
            </a:r>
            <a:r>
              <a:rPr lang="en-US" sz="2400" dirty="0" err="1" smtClean="0">
                <a:cs typeface="Arial"/>
              </a:rPr>
              <a:t>Nehab</a:t>
            </a:r>
            <a:endParaRPr lang="en-US" sz="2400" dirty="0">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11" name="TextBox 10"/>
          <p:cNvSpPr txBox="1"/>
          <p:nvPr/>
        </p:nvSpPr>
        <p:spPr>
          <a:xfrm>
            <a:off x="824400" y="1472400"/>
            <a:ext cx="6699520" cy="769441"/>
          </a:xfrm>
          <a:prstGeom prst="rect">
            <a:avLst/>
          </a:prstGeom>
          <a:noFill/>
        </p:spPr>
        <p:txBody>
          <a:bodyPr wrap="none" rtlCol="0">
            <a:spAutoFit/>
          </a:bodyPr>
          <a:lstStyle/>
          <a:p>
            <a:r>
              <a:rPr lang="en-US" sz="2200" dirty="0" smtClean="0">
                <a:solidFill>
                  <a:srgbClr val="000000"/>
                </a:solidFill>
                <a:latin typeface="Consolas"/>
                <a:cs typeface="Consolas"/>
              </a:rPr>
              <a:t>for each </a:t>
            </a:r>
            <a:r>
              <a:rPr lang="en-US" sz="2200" dirty="0" smtClean="0">
                <a:solidFill>
                  <a:srgbClr val="FF0000"/>
                </a:solidFill>
                <a:latin typeface="Consolas"/>
                <a:cs typeface="Consolas"/>
              </a:rPr>
              <a:t>segment of each shape </a:t>
            </a:r>
            <a:r>
              <a:rPr lang="en-US" sz="2200" dirty="0" smtClean="0">
                <a:solidFill>
                  <a:srgbClr val="0000FF"/>
                </a:solidFill>
                <a:latin typeface="Consolas"/>
                <a:cs typeface="Consolas"/>
              </a:rPr>
              <a:t>in parallel</a:t>
            </a:r>
          </a:p>
          <a:p>
            <a:r>
              <a:rPr lang="en-US" sz="2200" dirty="0" smtClean="0">
                <a:solidFill>
                  <a:srgbClr val="000000"/>
                </a:solidFill>
                <a:latin typeface="Consolas"/>
                <a:cs typeface="Consolas"/>
              </a:rPr>
              <a:t>  insert into acceleration data structure</a:t>
            </a:r>
          </a:p>
        </p:txBody>
      </p:sp>
      <p:sp>
        <p:nvSpPr>
          <p:cNvPr id="12" name="TextBox 11"/>
          <p:cNvSpPr txBox="1"/>
          <p:nvPr/>
        </p:nvSpPr>
        <p:spPr>
          <a:xfrm>
            <a:off x="824400" y="1105200"/>
            <a:ext cx="625592" cy="369332"/>
          </a:xfrm>
          <a:prstGeom prst="rect">
            <a:avLst/>
          </a:prstGeom>
          <a:noFill/>
        </p:spPr>
        <p:txBody>
          <a:bodyPr wrap="none" rtlCol="0">
            <a:spAutoFit/>
          </a:bodyPr>
          <a:lstStyle/>
          <a:p>
            <a:r>
              <a:rPr lang="en-US" dirty="0" smtClean="0"/>
              <a:t>Ours</a:t>
            </a:r>
            <a:endParaRPr lang="en-US" dirty="0"/>
          </a:p>
        </p:txBody>
      </p:sp>
      <p:sp>
        <p:nvSpPr>
          <p:cNvPr id="13" name="TextBox 12"/>
          <p:cNvSpPr txBox="1"/>
          <p:nvPr/>
        </p:nvSpPr>
        <p:spPr>
          <a:xfrm>
            <a:off x="821269" y="2210400"/>
            <a:ext cx="7319983" cy="1446550"/>
          </a:xfrm>
          <a:prstGeom prst="rect">
            <a:avLst/>
          </a:prstGeom>
          <a:noFill/>
        </p:spPr>
        <p:txBody>
          <a:bodyPr wrap="none" rtlCol="0">
            <a:spAutoFit/>
          </a:bodyPr>
          <a:lstStyle/>
          <a:p>
            <a:r>
              <a:rPr lang="en-US" sz="2200" dirty="0" smtClean="0">
                <a:solidFill>
                  <a:srgbClr val="000000"/>
                </a:solidFill>
                <a:latin typeface="Consolas"/>
                <a:cs typeface="Consolas"/>
              </a:rPr>
              <a:t>for each sample </a:t>
            </a:r>
            <a:r>
              <a:rPr lang="en-US" sz="2200" dirty="0" smtClean="0">
                <a:solidFill>
                  <a:srgbClr val="0000FF"/>
                </a:solidFill>
                <a:latin typeface="Consolas"/>
                <a:cs typeface="Consolas"/>
              </a:rPr>
              <a:t>in parallel</a:t>
            </a:r>
          </a:p>
          <a:p>
            <a:r>
              <a:rPr lang="en-US" sz="2200" dirty="0" smtClean="0">
                <a:solidFill>
                  <a:srgbClr val="000000"/>
                </a:solidFill>
                <a:latin typeface="Consolas"/>
                <a:cs typeface="Consolas"/>
              </a:rPr>
              <a:t>  for each shape </a:t>
            </a:r>
            <a:r>
              <a:rPr lang="en-US" sz="2200" dirty="0" smtClean="0">
                <a:solidFill>
                  <a:srgbClr val="0000FF"/>
                </a:solidFill>
                <a:latin typeface="Consolas"/>
                <a:cs typeface="Consolas"/>
              </a:rPr>
              <a:t>in sequence </a:t>
            </a:r>
            <a:r>
              <a:rPr lang="en-US" sz="2200" dirty="0" smtClean="0">
                <a:solidFill>
                  <a:srgbClr val="000000"/>
                </a:solidFill>
                <a:latin typeface="Consolas"/>
                <a:cs typeface="Consolas"/>
              </a:rPr>
              <a:t>containing sample</a:t>
            </a:r>
          </a:p>
          <a:p>
            <a:r>
              <a:rPr lang="en-US" sz="2200" dirty="0" smtClean="0">
                <a:solidFill>
                  <a:srgbClr val="000000"/>
                </a:solidFill>
                <a:latin typeface="Consolas"/>
                <a:cs typeface="Consolas"/>
              </a:rPr>
              <a:t>    blend shape paint into output</a:t>
            </a:r>
          </a:p>
          <a:p>
            <a:endParaRPr lang="en-US" sz="2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5"/>
          <p:cNvGrpSpPr/>
          <p:nvPr/>
        </p:nvGrpSpPr>
        <p:grpSpPr>
          <a:xfrm>
            <a:off x="1128797" y="1303241"/>
            <a:ext cx="5624513" cy="3135313"/>
            <a:chOff x="581026" y="1944688"/>
            <a:chExt cx="5624513" cy="3135313"/>
          </a:xfrm>
        </p:grpSpPr>
        <p:sp>
          <p:nvSpPr>
            <p:cNvPr id="14" name="Freeform 13"/>
            <p:cNvSpPr>
              <a:spLocks/>
            </p:cNvSpPr>
            <p:nvPr/>
          </p:nvSpPr>
          <p:spPr bwMode="auto">
            <a:xfrm>
              <a:off x="581026" y="1944688"/>
              <a:ext cx="5624513" cy="3135313"/>
            </a:xfrm>
            <a:custGeom>
              <a:avLst/>
              <a:gdLst>
                <a:gd name="T0" fmla="*/ 391 w 1456"/>
                <a:gd name="T1" fmla="*/ 110 h 795"/>
                <a:gd name="T2" fmla="*/ 391 w 1456"/>
                <a:gd name="T3" fmla="*/ 110 h 795"/>
                <a:gd name="T4" fmla="*/ 741 w 1456"/>
                <a:gd name="T5" fmla="*/ 334 h 795"/>
                <a:gd name="T6" fmla="*/ 1318 w 1456"/>
                <a:gd name="T7" fmla="*/ 169 h 795"/>
                <a:gd name="T8" fmla="*/ 1261 w 1456"/>
                <a:gd name="T9" fmla="*/ 603 h 795"/>
                <a:gd name="T10" fmla="*/ 849 w 1456"/>
                <a:gd name="T11" fmla="*/ 794 h 795"/>
                <a:gd name="T12" fmla="*/ 162 w 1456"/>
                <a:gd name="T13" fmla="*/ 538 h 795"/>
                <a:gd name="T14" fmla="*/ 391 w 1456"/>
                <a:gd name="T15" fmla="*/ 110 h 795"/>
                <a:gd name="T16" fmla="*/ 391 w 1456"/>
                <a:gd name="T17" fmla="*/ 11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795">
                  <a:moveTo>
                    <a:pt x="391" y="110"/>
                  </a:moveTo>
                  <a:lnTo>
                    <a:pt x="391" y="110"/>
                  </a:lnTo>
                  <a:cubicBezTo>
                    <a:pt x="493" y="146"/>
                    <a:pt x="524" y="333"/>
                    <a:pt x="741" y="334"/>
                  </a:cubicBezTo>
                  <a:cubicBezTo>
                    <a:pt x="925" y="334"/>
                    <a:pt x="1150" y="34"/>
                    <a:pt x="1318" y="169"/>
                  </a:cubicBezTo>
                  <a:cubicBezTo>
                    <a:pt x="1456" y="282"/>
                    <a:pt x="1105" y="469"/>
                    <a:pt x="1261" y="603"/>
                  </a:cubicBezTo>
                  <a:cubicBezTo>
                    <a:pt x="1444" y="759"/>
                    <a:pt x="1040" y="794"/>
                    <a:pt x="849" y="794"/>
                  </a:cubicBezTo>
                  <a:cubicBezTo>
                    <a:pt x="658" y="795"/>
                    <a:pt x="324" y="720"/>
                    <a:pt x="162" y="538"/>
                  </a:cubicBezTo>
                  <a:cubicBezTo>
                    <a:pt x="0" y="356"/>
                    <a:pt x="81" y="0"/>
                    <a:pt x="391" y="110"/>
                  </a:cubicBezTo>
                  <a:lnTo>
                    <a:pt x="391" y="11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581026" y="1944688"/>
              <a:ext cx="5624513" cy="3135313"/>
            </a:xfrm>
            <a:custGeom>
              <a:avLst/>
              <a:gdLst>
                <a:gd name="T0" fmla="*/ 391 w 1456"/>
                <a:gd name="T1" fmla="*/ 110 h 795"/>
                <a:gd name="T2" fmla="*/ 391 w 1456"/>
                <a:gd name="T3" fmla="*/ 110 h 795"/>
                <a:gd name="T4" fmla="*/ 741 w 1456"/>
                <a:gd name="T5" fmla="*/ 334 h 795"/>
                <a:gd name="T6" fmla="*/ 1318 w 1456"/>
                <a:gd name="T7" fmla="*/ 169 h 795"/>
                <a:gd name="T8" fmla="*/ 1261 w 1456"/>
                <a:gd name="T9" fmla="*/ 603 h 795"/>
                <a:gd name="T10" fmla="*/ 849 w 1456"/>
                <a:gd name="T11" fmla="*/ 794 h 795"/>
                <a:gd name="T12" fmla="*/ 162 w 1456"/>
                <a:gd name="T13" fmla="*/ 538 h 795"/>
                <a:gd name="T14" fmla="*/ 391 w 1456"/>
                <a:gd name="T15" fmla="*/ 110 h 795"/>
                <a:gd name="T16" fmla="*/ 391 w 1456"/>
                <a:gd name="T17" fmla="*/ 11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795">
                  <a:moveTo>
                    <a:pt x="391" y="110"/>
                  </a:moveTo>
                  <a:lnTo>
                    <a:pt x="391" y="110"/>
                  </a:lnTo>
                  <a:cubicBezTo>
                    <a:pt x="493" y="146"/>
                    <a:pt x="524" y="333"/>
                    <a:pt x="741" y="334"/>
                  </a:cubicBezTo>
                  <a:cubicBezTo>
                    <a:pt x="925" y="334"/>
                    <a:pt x="1150" y="34"/>
                    <a:pt x="1318" y="169"/>
                  </a:cubicBezTo>
                  <a:cubicBezTo>
                    <a:pt x="1456" y="282"/>
                    <a:pt x="1105" y="469"/>
                    <a:pt x="1261" y="603"/>
                  </a:cubicBezTo>
                  <a:cubicBezTo>
                    <a:pt x="1444" y="759"/>
                    <a:pt x="1040" y="794"/>
                    <a:pt x="849" y="794"/>
                  </a:cubicBezTo>
                  <a:cubicBezTo>
                    <a:pt x="658" y="795"/>
                    <a:pt x="324" y="720"/>
                    <a:pt x="162" y="538"/>
                  </a:cubicBezTo>
                  <a:cubicBezTo>
                    <a:pt x="0" y="356"/>
                    <a:pt x="81" y="0"/>
                    <a:pt x="391" y="110"/>
                  </a:cubicBezTo>
                  <a:lnTo>
                    <a:pt x="391" y="110"/>
                  </a:lnTo>
                  <a:close/>
                </a:path>
              </a:pathLst>
            </a:custGeom>
            <a:noFill/>
            <a:ln w="3810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3" name="TextBox 42"/>
          <p:cNvSpPr txBox="1"/>
          <p:nvPr/>
        </p:nvSpPr>
        <p:spPr>
          <a:xfrm>
            <a:off x="2214460" y="4715915"/>
            <a:ext cx="4880438" cy="1477328"/>
          </a:xfrm>
          <a:prstGeom prst="rect">
            <a:avLst/>
          </a:prstGeom>
          <a:noFill/>
        </p:spPr>
        <p:txBody>
          <a:bodyPr wrap="none" rtlCol="0">
            <a:spAutoFit/>
          </a:bodyPr>
          <a:lstStyle/>
          <a:p>
            <a:r>
              <a:rPr lang="en-US" dirty="0" smtClean="0">
                <a:solidFill>
                  <a:srgbClr val="BFBFBF"/>
                </a:solidFill>
                <a:latin typeface="Consolas"/>
                <a:cs typeface="Consolas"/>
              </a:rPr>
              <a:t>for each sample</a:t>
            </a:r>
          </a:p>
          <a:p>
            <a:r>
              <a:rPr lang="en-US" dirty="0" smtClean="0">
                <a:solidFill>
                  <a:srgbClr val="BFBFBF"/>
                </a:solidFill>
                <a:latin typeface="Consolas"/>
                <a:cs typeface="Consolas"/>
              </a:rPr>
              <a:t>  for each shape</a:t>
            </a:r>
          </a:p>
          <a:p>
            <a:r>
              <a:rPr lang="en-US" dirty="0" smtClean="0">
                <a:solidFill>
                  <a:srgbClr val="000000"/>
                </a:solidFill>
                <a:latin typeface="Consolas"/>
                <a:cs typeface="Consolas"/>
              </a:rPr>
              <a:t>    count the number of intersections</a:t>
            </a:r>
          </a:p>
          <a:p>
            <a:r>
              <a:rPr lang="en-US" dirty="0" smtClean="0">
                <a:solidFill>
                  <a:srgbClr val="000000"/>
                </a:solidFill>
                <a:latin typeface="Consolas"/>
                <a:cs typeface="Consolas"/>
              </a:rPr>
              <a:t>  </a:t>
            </a:r>
            <a:r>
              <a:rPr lang="en-US" dirty="0" smtClean="0">
                <a:solidFill>
                  <a:srgbClr val="BFBFBF"/>
                </a:solidFill>
                <a:latin typeface="Consolas"/>
                <a:cs typeface="Consolas"/>
              </a:rPr>
              <a:t>if inside then</a:t>
            </a:r>
          </a:p>
          <a:p>
            <a:r>
              <a:rPr lang="en-US" dirty="0" smtClean="0">
                <a:solidFill>
                  <a:srgbClr val="BFBFBF"/>
                </a:solidFill>
                <a:latin typeface="Consolas"/>
                <a:cs typeface="Consolas"/>
              </a:rPr>
              <a:t>    blend sample color</a:t>
            </a:r>
            <a:endParaRPr lang="en-US" dirty="0">
              <a:solidFill>
                <a:srgbClr val="BFBFBF"/>
              </a:solidFill>
              <a:latin typeface="Consolas"/>
              <a:cs typeface="Consolas"/>
            </a:endParaRPr>
          </a:p>
        </p:txBody>
      </p:sp>
      <p:sp>
        <p:nvSpPr>
          <p:cNvPr id="59" name="TextBox 58"/>
          <p:cNvSpPr txBox="1"/>
          <p:nvPr/>
        </p:nvSpPr>
        <p:spPr>
          <a:xfrm>
            <a:off x="2214460" y="4715915"/>
            <a:ext cx="5895740" cy="2031325"/>
          </a:xfrm>
          <a:prstGeom prst="rect">
            <a:avLst/>
          </a:prstGeom>
          <a:noFill/>
        </p:spPr>
        <p:txBody>
          <a:bodyPr wrap="none" rtlCol="0">
            <a:spAutoFit/>
          </a:bodyPr>
          <a:lstStyle/>
          <a:p>
            <a:r>
              <a:rPr lang="en-US" dirty="0" smtClean="0">
                <a:solidFill>
                  <a:srgbClr val="BFBFBF"/>
                </a:solidFill>
                <a:latin typeface="Consolas"/>
                <a:cs typeface="Consolas"/>
              </a:rPr>
              <a:t>for each sample</a:t>
            </a:r>
          </a:p>
          <a:p>
            <a:r>
              <a:rPr lang="en-US" dirty="0" smtClean="0">
                <a:solidFill>
                  <a:srgbClr val="BFBFBF"/>
                </a:solidFill>
                <a:latin typeface="Consolas"/>
                <a:cs typeface="Consolas"/>
              </a:rPr>
              <a:t>  for each shape</a:t>
            </a:r>
          </a:p>
          <a:p>
            <a:r>
              <a:rPr lang="en-US" dirty="0" smtClean="0">
                <a:solidFill>
                  <a:srgbClr val="000000"/>
                </a:solidFill>
                <a:latin typeface="Consolas"/>
                <a:cs typeface="Consolas"/>
              </a:rPr>
              <a:t>    for each segment</a:t>
            </a:r>
          </a:p>
          <a:p>
            <a:r>
              <a:rPr lang="en-US" dirty="0" smtClean="0">
                <a:solidFill>
                  <a:srgbClr val="000000"/>
                </a:solidFill>
                <a:latin typeface="Consolas"/>
                <a:cs typeface="Consolas"/>
              </a:rPr>
              <a:t>      find intersection with ray to the right</a:t>
            </a:r>
          </a:p>
          <a:p>
            <a:r>
              <a:rPr lang="en-US" dirty="0" smtClean="0">
                <a:solidFill>
                  <a:srgbClr val="000000"/>
                </a:solidFill>
                <a:latin typeface="Consolas"/>
                <a:cs typeface="Consolas"/>
              </a:rPr>
              <a:t>      accumulate intersections</a:t>
            </a:r>
          </a:p>
          <a:p>
            <a:r>
              <a:rPr lang="en-US" dirty="0" smtClean="0">
                <a:solidFill>
                  <a:srgbClr val="000000"/>
                </a:solidFill>
                <a:latin typeface="Consolas"/>
                <a:cs typeface="Consolas"/>
              </a:rPr>
              <a:t>  </a:t>
            </a:r>
            <a:r>
              <a:rPr lang="en-US" dirty="0" smtClean="0">
                <a:solidFill>
                  <a:srgbClr val="BFBFBF"/>
                </a:solidFill>
                <a:latin typeface="Consolas"/>
                <a:cs typeface="Consolas"/>
              </a:rPr>
              <a:t>if inside then</a:t>
            </a:r>
          </a:p>
          <a:p>
            <a:r>
              <a:rPr lang="en-US" dirty="0" smtClean="0">
                <a:solidFill>
                  <a:srgbClr val="BFBFBF"/>
                </a:solidFill>
                <a:latin typeface="Consolas"/>
                <a:cs typeface="Consolas"/>
              </a:rPr>
              <a:t>    blend sample color</a:t>
            </a:r>
            <a:endParaRPr lang="en-US" dirty="0">
              <a:solidFill>
                <a:srgbClr val="BFBFBF"/>
              </a:solidFill>
              <a:latin typeface="Consolas"/>
              <a:cs typeface="Consolas"/>
            </a:endParaRPr>
          </a:p>
        </p:txBody>
      </p:sp>
      <p:sp>
        <p:nvSpPr>
          <p:cNvPr id="49" name="TextBox 48"/>
          <p:cNvSpPr txBox="1"/>
          <p:nvPr/>
        </p:nvSpPr>
        <p:spPr>
          <a:xfrm>
            <a:off x="2214460" y="4715915"/>
            <a:ext cx="4118961" cy="1754327"/>
          </a:xfrm>
          <a:prstGeom prst="rect">
            <a:avLst/>
          </a:prstGeom>
          <a:noFill/>
        </p:spPr>
        <p:txBody>
          <a:bodyPr wrap="square" rtlCol="0">
            <a:spAutoFit/>
          </a:bodyPr>
          <a:lstStyle/>
          <a:p>
            <a:r>
              <a:rPr lang="en-US" dirty="0" smtClean="0">
                <a:latin typeface="Consolas"/>
                <a:cs typeface="Consolas"/>
              </a:rPr>
              <a:t>for each sample</a:t>
            </a:r>
          </a:p>
          <a:p>
            <a:r>
              <a:rPr lang="en-US" dirty="0" smtClean="0">
                <a:latin typeface="Consolas"/>
                <a:cs typeface="Consolas"/>
              </a:rPr>
              <a:t>  for each shape</a:t>
            </a:r>
          </a:p>
          <a:p>
            <a:r>
              <a:rPr lang="en-US" dirty="0" smtClean="0">
                <a:latin typeface="Consolas"/>
                <a:cs typeface="Consolas"/>
              </a:rPr>
              <a:t>    perform inside/outside test</a:t>
            </a:r>
          </a:p>
          <a:p>
            <a:r>
              <a:rPr lang="en-US" dirty="0" smtClean="0">
                <a:solidFill>
                  <a:srgbClr val="000000"/>
                </a:solidFill>
                <a:latin typeface="Consolas"/>
                <a:cs typeface="Consolas"/>
              </a:rPr>
              <a:t>  if inside then</a:t>
            </a:r>
          </a:p>
          <a:p>
            <a:r>
              <a:rPr lang="en-US" dirty="0" smtClean="0">
                <a:solidFill>
                  <a:srgbClr val="000000"/>
                </a:solidFill>
                <a:latin typeface="Consolas"/>
                <a:cs typeface="Consolas"/>
              </a:rPr>
              <a:t>    blend sample color</a:t>
            </a:r>
          </a:p>
          <a:p>
            <a:endParaRPr lang="en-US" dirty="0">
              <a:latin typeface="Consolas"/>
              <a:cs typeface="Consolas"/>
            </a:endParaRPr>
          </a:p>
        </p:txBody>
      </p:sp>
      <p:sp>
        <p:nvSpPr>
          <p:cNvPr id="38" name="TextBox 37"/>
          <p:cNvSpPr txBox="1"/>
          <p:nvPr/>
        </p:nvSpPr>
        <p:spPr>
          <a:xfrm>
            <a:off x="2214460" y="4715915"/>
            <a:ext cx="4118961" cy="1754327"/>
          </a:xfrm>
          <a:prstGeom prst="rect">
            <a:avLst/>
          </a:prstGeom>
          <a:noFill/>
        </p:spPr>
        <p:txBody>
          <a:bodyPr wrap="square" rtlCol="0">
            <a:spAutoFit/>
          </a:bodyPr>
          <a:lstStyle/>
          <a:p>
            <a:r>
              <a:rPr lang="en-US" dirty="0" smtClean="0">
                <a:solidFill>
                  <a:schemeClr val="bg1">
                    <a:lumMod val="75000"/>
                  </a:schemeClr>
                </a:solidFill>
                <a:latin typeface="Consolas"/>
                <a:cs typeface="Consolas"/>
              </a:rPr>
              <a:t>for each sample</a:t>
            </a:r>
          </a:p>
          <a:p>
            <a:r>
              <a:rPr lang="en-US" dirty="0" smtClean="0">
                <a:solidFill>
                  <a:schemeClr val="bg1">
                    <a:lumMod val="75000"/>
                  </a:schemeClr>
                </a:solidFill>
                <a:latin typeface="Consolas"/>
                <a:cs typeface="Consolas"/>
              </a:rPr>
              <a:t>  for each shape</a:t>
            </a:r>
          </a:p>
          <a:p>
            <a:r>
              <a:rPr lang="en-US" dirty="0" smtClean="0">
                <a:latin typeface="Consolas"/>
                <a:cs typeface="Consolas"/>
              </a:rPr>
              <a:t>    perform inside/outside test</a:t>
            </a:r>
          </a:p>
          <a:p>
            <a:r>
              <a:rPr lang="en-US" dirty="0" smtClean="0">
                <a:solidFill>
                  <a:srgbClr val="BFBFBF"/>
                </a:solidFill>
                <a:latin typeface="Consolas"/>
                <a:cs typeface="Consolas"/>
              </a:rPr>
              <a:t>  if inside then</a:t>
            </a:r>
          </a:p>
          <a:p>
            <a:r>
              <a:rPr lang="en-US" dirty="0" smtClean="0">
                <a:solidFill>
                  <a:srgbClr val="BFBFBF"/>
                </a:solidFill>
                <a:latin typeface="Consolas"/>
                <a:cs typeface="Consolas"/>
              </a:rPr>
              <a:t>    blend sample color</a:t>
            </a:r>
          </a:p>
          <a:p>
            <a:endParaRPr lang="en-US" dirty="0">
              <a:latin typeface="Consolas"/>
              <a:cs typeface="Consolas"/>
            </a:endParaRPr>
          </a:p>
        </p:txBody>
      </p:sp>
      <p:grpSp>
        <p:nvGrpSpPr>
          <p:cNvPr id="4" name="Group 57"/>
          <p:cNvGrpSpPr/>
          <p:nvPr/>
        </p:nvGrpSpPr>
        <p:grpSpPr>
          <a:xfrm>
            <a:off x="1190709" y="1434355"/>
            <a:ext cx="5562601" cy="3040062"/>
            <a:chOff x="-1295400" y="3962400"/>
            <a:chExt cx="5562601" cy="3040062"/>
          </a:xfrm>
        </p:grpSpPr>
        <p:grpSp>
          <p:nvGrpSpPr>
            <p:cNvPr id="5" name="Group 48"/>
            <p:cNvGrpSpPr/>
            <p:nvPr/>
          </p:nvGrpSpPr>
          <p:grpSpPr>
            <a:xfrm>
              <a:off x="-1295400" y="3962400"/>
              <a:ext cx="5562601" cy="3000375"/>
              <a:chOff x="578643" y="1920875"/>
              <a:chExt cx="5562601" cy="3000375"/>
            </a:xfrm>
          </p:grpSpPr>
          <p:sp>
            <p:nvSpPr>
              <p:cNvPr id="44" name="Freeform 43"/>
              <p:cNvSpPr>
                <a:spLocks/>
              </p:cNvSpPr>
              <p:nvPr/>
            </p:nvSpPr>
            <p:spPr bwMode="auto">
              <a:xfrm>
                <a:off x="578643" y="2066925"/>
                <a:ext cx="1108075" cy="1844675"/>
              </a:xfrm>
              <a:custGeom>
                <a:avLst/>
                <a:gdLst>
                  <a:gd name="T0" fmla="*/ 145 w 287"/>
                  <a:gd name="T1" fmla="*/ 468 h 468"/>
                  <a:gd name="T2" fmla="*/ 145 w 287"/>
                  <a:gd name="T3" fmla="*/ 468 h 468"/>
                  <a:gd name="T4" fmla="*/ 287 w 287"/>
                  <a:gd name="T5" fmla="*/ 19 h 468"/>
                </a:gdLst>
                <a:ahLst/>
                <a:cxnLst>
                  <a:cxn ang="0">
                    <a:pos x="T0" y="T1"/>
                  </a:cxn>
                  <a:cxn ang="0">
                    <a:pos x="T2" y="T3"/>
                  </a:cxn>
                  <a:cxn ang="0">
                    <a:pos x="T4" y="T5"/>
                  </a:cxn>
                </a:cxnLst>
                <a:rect l="0" t="0" r="r" b="b"/>
                <a:pathLst>
                  <a:path w="287" h="468">
                    <a:moveTo>
                      <a:pt x="145" y="468"/>
                    </a:moveTo>
                    <a:lnTo>
                      <a:pt x="145" y="468"/>
                    </a:lnTo>
                    <a:cubicBezTo>
                      <a:pt x="0" y="304"/>
                      <a:pt x="50" y="0"/>
                      <a:pt x="287" y="19"/>
                    </a:cubicBezTo>
                  </a:path>
                </a:pathLst>
              </a:custGeom>
              <a:noFill/>
              <a:ln w="38100"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1139031" y="3911600"/>
                <a:ext cx="2652713" cy="1009650"/>
              </a:xfrm>
              <a:custGeom>
                <a:avLst/>
                <a:gdLst>
                  <a:gd name="T0" fmla="*/ 687 w 687"/>
                  <a:gd name="T1" fmla="*/ 255 h 256"/>
                  <a:gd name="T2" fmla="*/ 687 w 687"/>
                  <a:gd name="T3" fmla="*/ 255 h 256"/>
                  <a:gd name="T4" fmla="*/ 0 w 687"/>
                  <a:gd name="T5" fmla="*/ 0 h 256"/>
                </a:gdLst>
                <a:ahLst/>
                <a:cxnLst>
                  <a:cxn ang="0">
                    <a:pos x="T0" y="T1"/>
                  </a:cxn>
                  <a:cxn ang="0">
                    <a:pos x="T2" y="T3"/>
                  </a:cxn>
                  <a:cxn ang="0">
                    <a:pos x="T4" y="T5"/>
                  </a:cxn>
                </a:cxnLst>
                <a:rect l="0" t="0" r="r" b="b"/>
                <a:pathLst>
                  <a:path w="687" h="256">
                    <a:moveTo>
                      <a:pt x="687" y="255"/>
                    </a:moveTo>
                    <a:lnTo>
                      <a:pt x="687" y="255"/>
                    </a:lnTo>
                    <a:cubicBezTo>
                      <a:pt x="496" y="256"/>
                      <a:pt x="162" y="182"/>
                      <a:pt x="0" y="0"/>
                    </a:cubicBezTo>
                  </a:path>
                </a:pathLst>
              </a:custGeom>
              <a:noFill/>
              <a:ln w="38100"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3791743" y="4164012"/>
                <a:ext cx="2298700" cy="754063"/>
              </a:xfrm>
              <a:custGeom>
                <a:avLst/>
                <a:gdLst>
                  <a:gd name="T0" fmla="*/ 412 w 595"/>
                  <a:gd name="T1" fmla="*/ 0 h 191"/>
                  <a:gd name="T2" fmla="*/ 412 w 595"/>
                  <a:gd name="T3" fmla="*/ 0 h 191"/>
                  <a:gd name="T4" fmla="*/ 0 w 595"/>
                  <a:gd name="T5" fmla="*/ 191 h 191"/>
                </a:gdLst>
                <a:ahLst/>
                <a:cxnLst>
                  <a:cxn ang="0">
                    <a:pos x="T0" y="T1"/>
                  </a:cxn>
                  <a:cxn ang="0">
                    <a:pos x="T2" y="T3"/>
                  </a:cxn>
                  <a:cxn ang="0">
                    <a:pos x="T4" y="T5"/>
                  </a:cxn>
                </a:cxnLst>
                <a:rect l="0" t="0" r="r" b="b"/>
                <a:pathLst>
                  <a:path w="595" h="191">
                    <a:moveTo>
                      <a:pt x="412" y="0"/>
                    </a:moveTo>
                    <a:lnTo>
                      <a:pt x="412" y="0"/>
                    </a:lnTo>
                    <a:cubicBezTo>
                      <a:pt x="595" y="156"/>
                      <a:pt x="191" y="191"/>
                      <a:pt x="0" y="191"/>
                    </a:cubicBezTo>
                  </a:path>
                </a:pathLst>
              </a:custGeom>
              <a:noFill/>
              <a:ln w="38100"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4780756" y="2457450"/>
                <a:ext cx="1360488" cy="1706563"/>
              </a:xfrm>
              <a:custGeom>
                <a:avLst/>
                <a:gdLst>
                  <a:gd name="T0" fmla="*/ 213 w 352"/>
                  <a:gd name="T1" fmla="*/ 0 h 433"/>
                  <a:gd name="T2" fmla="*/ 213 w 352"/>
                  <a:gd name="T3" fmla="*/ 0 h 433"/>
                  <a:gd name="T4" fmla="*/ 156 w 352"/>
                  <a:gd name="T5" fmla="*/ 433 h 433"/>
                </a:gdLst>
                <a:ahLst/>
                <a:cxnLst>
                  <a:cxn ang="0">
                    <a:pos x="T0" y="T1"/>
                  </a:cxn>
                  <a:cxn ang="0">
                    <a:pos x="T2" y="T3"/>
                  </a:cxn>
                  <a:cxn ang="0">
                    <a:pos x="T4" y="T5"/>
                  </a:cxn>
                </a:cxnLst>
                <a:rect l="0" t="0" r="r" b="b"/>
                <a:pathLst>
                  <a:path w="352" h="433">
                    <a:moveTo>
                      <a:pt x="213" y="0"/>
                    </a:moveTo>
                    <a:lnTo>
                      <a:pt x="213" y="0"/>
                    </a:lnTo>
                    <a:cubicBezTo>
                      <a:pt x="352" y="112"/>
                      <a:pt x="0" y="300"/>
                      <a:pt x="156" y="433"/>
                    </a:cubicBezTo>
                  </a:path>
                </a:pathLst>
              </a:custGeom>
              <a:noFill/>
              <a:ln w="38100"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2023268" y="1920875"/>
                <a:ext cx="3581400" cy="1182688"/>
              </a:xfrm>
              <a:custGeom>
                <a:avLst/>
                <a:gdLst>
                  <a:gd name="T0" fmla="*/ 0 w 927"/>
                  <a:gd name="T1" fmla="*/ 76 h 300"/>
                  <a:gd name="T2" fmla="*/ 0 w 927"/>
                  <a:gd name="T3" fmla="*/ 76 h 300"/>
                  <a:gd name="T4" fmla="*/ 350 w 927"/>
                  <a:gd name="T5" fmla="*/ 300 h 300"/>
                  <a:gd name="T6" fmla="*/ 927 w 927"/>
                  <a:gd name="T7" fmla="*/ 136 h 300"/>
                </a:gdLst>
                <a:ahLst/>
                <a:cxnLst>
                  <a:cxn ang="0">
                    <a:pos x="T0" y="T1"/>
                  </a:cxn>
                  <a:cxn ang="0">
                    <a:pos x="T2" y="T3"/>
                  </a:cxn>
                  <a:cxn ang="0">
                    <a:pos x="T4" y="T5"/>
                  </a:cxn>
                  <a:cxn ang="0">
                    <a:pos x="T6" y="T7"/>
                  </a:cxn>
                </a:cxnLst>
                <a:rect l="0" t="0" r="r" b="b"/>
                <a:pathLst>
                  <a:path w="927" h="300">
                    <a:moveTo>
                      <a:pt x="0" y="76"/>
                    </a:moveTo>
                    <a:lnTo>
                      <a:pt x="0" y="76"/>
                    </a:lnTo>
                    <a:cubicBezTo>
                      <a:pt x="103" y="113"/>
                      <a:pt x="133" y="300"/>
                      <a:pt x="350" y="300"/>
                    </a:cubicBezTo>
                    <a:cubicBezTo>
                      <a:pt x="534" y="300"/>
                      <a:pt x="759" y="0"/>
                      <a:pt x="927" y="136"/>
                    </a:cubicBezTo>
                  </a:path>
                </a:pathLst>
              </a:custGeom>
              <a:noFill/>
              <a:ln w="38100"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6"/>
            <p:cNvGrpSpPr/>
            <p:nvPr/>
          </p:nvGrpSpPr>
          <p:grpSpPr>
            <a:xfrm>
              <a:off x="-769937" y="4183062"/>
              <a:ext cx="4541838" cy="2819400"/>
              <a:chOff x="-769937" y="4183062"/>
              <a:chExt cx="4541838" cy="2819400"/>
            </a:xfrm>
          </p:grpSpPr>
          <p:sp>
            <p:nvSpPr>
              <p:cNvPr id="50" name="Freeform 49"/>
              <p:cNvSpPr>
                <a:spLocks/>
              </p:cNvSpPr>
              <p:nvPr/>
            </p:nvSpPr>
            <p:spPr bwMode="auto">
              <a:xfrm>
                <a:off x="-769937" y="5910262"/>
                <a:ext cx="127000" cy="138113"/>
              </a:xfrm>
              <a:custGeom>
                <a:avLst/>
                <a:gdLst>
                  <a:gd name="T0" fmla="*/ 18 w 33"/>
                  <a:gd name="T1" fmla="*/ 20 h 35"/>
                  <a:gd name="T2" fmla="*/ 18 w 33"/>
                  <a:gd name="T3" fmla="*/ 20 h 35"/>
                  <a:gd name="T4" fmla="*/ 33 w 33"/>
                  <a:gd name="T5" fmla="*/ 21 h 35"/>
                  <a:gd name="T6" fmla="*/ 0 w 33"/>
                  <a:gd name="T7" fmla="*/ 0 h 35"/>
                  <a:gd name="T8" fmla="*/ 17 w 33"/>
                  <a:gd name="T9" fmla="*/ 35 h 35"/>
                  <a:gd name="T10" fmla="*/ 18 w 33"/>
                  <a:gd name="T11" fmla="*/ 20 h 35"/>
                </a:gdLst>
                <a:ahLst/>
                <a:cxnLst>
                  <a:cxn ang="0">
                    <a:pos x="T0" y="T1"/>
                  </a:cxn>
                  <a:cxn ang="0">
                    <a:pos x="T2" y="T3"/>
                  </a:cxn>
                  <a:cxn ang="0">
                    <a:pos x="T4" y="T5"/>
                  </a:cxn>
                  <a:cxn ang="0">
                    <a:pos x="T6" y="T7"/>
                  </a:cxn>
                  <a:cxn ang="0">
                    <a:pos x="T8" y="T9"/>
                  </a:cxn>
                  <a:cxn ang="0">
                    <a:pos x="T10" y="T11"/>
                  </a:cxn>
                </a:cxnLst>
                <a:rect l="0" t="0" r="r" b="b"/>
                <a:pathLst>
                  <a:path w="33" h="35">
                    <a:moveTo>
                      <a:pt x="18" y="20"/>
                    </a:moveTo>
                    <a:lnTo>
                      <a:pt x="18" y="20"/>
                    </a:lnTo>
                    <a:lnTo>
                      <a:pt x="33" y="21"/>
                    </a:lnTo>
                    <a:lnTo>
                      <a:pt x="0" y="0"/>
                    </a:lnTo>
                    <a:lnTo>
                      <a:pt x="17" y="35"/>
                    </a:lnTo>
                    <a:lnTo>
                      <a:pt x="18" y="20"/>
                    </a:lnTo>
                    <a:close/>
                  </a:path>
                </a:pathLst>
              </a:custGeom>
              <a:solidFill>
                <a:srgbClr val="008000"/>
              </a:solid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1863725" y="6919912"/>
                <a:ext cx="147638" cy="82550"/>
              </a:xfrm>
              <a:custGeom>
                <a:avLst/>
                <a:gdLst>
                  <a:gd name="T0" fmla="*/ 27 w 38"/>
                  <a:gd name="T1" fmla="*/ 10 h 21"/>
                  <a:gd name="T2" fmla="*/ 27 w 38"/>
                  <a:gd name="T3" fmla="*/ 10 h 21"/>
                  <a:gd name="T4" fmla="*/ 38 w 38"/>
                  <a:gd name="T5" fmla="*/ 0 h 21"/>
                  <a:gd name="T6" fmla="*/ 0 w 38"/>
                  <a:gd name="T7" fmla="*/ 11 h 21"/>
                  <a:gd name="T8" fmla="*/ 38 w 38"/>
                  <a:gd name="T9" fmla="*/ 21 h 21"/>
                  <a:gd name="T10" fmla="*/ 27 w 38"/>
                  <a:gd name="T11" fmla="*/ 10 h 21"/>
                </a:gdLst>
                <a:ahLst/>
                <a:cxnLst>
                  <a:cxn ang="0">
                    <a:pos x="T0" y="T1"/>
                  </a:cxn>
                  <a:cxn ang="0">
                    <a:pos x="T2" y="T3"/>
                  </a:cxn>
                  <a:cxn ang="0">
                    <a:pos x="T4" y="T5"/>
                  </a:cxn>
                  <a:cxn ang="0">
                    <a:pos x="T6" y="T7"/>
                  </a:cxn>
                  <a:cxn ang="0">
                    <a:pos x="T8" y="T9"/>
                  </a:cxn>
                  <a:cxn ang="0">
                    <a:pos x="T10" y="T11"/>
                  </a:cxn>
                </a:cxnLst>
                <a:rect l="0" t="0" r="r" b="b"/>
                <a:pathLst>
                  <a:path w="38" h="21">
                    <a:moveTo>
                      <a:pt x="27" y="10"/>
                    </a:moveTo>
                    <a:lnTo>
                      <a:pt x="27" y="10"/>
                    </a:lnTo>
                    <a:lnTo>
                      <a:pt x="38" y="0"/>
                    </a:lnTo>
                    <a:lnTo>
                      <a:pt x="0" y="11"/>
                    </a:lnTo>
                    <a:lnTo>
                      <a:pt x="38" y="21"/>
                    </a:lnTo>
                    <a:lnTo>
                      <a:pt x="27" y="10"/>
                    </a:lnTo>
                    <a:close/>
                  </a:path>
                </a:pathLst>
              </a:custGeom>
              <a:solidFill>
                <a:srgbClr val="0000FF"/>
              </a:solid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3633788" y="4403725"/>
                <a:ext cx="138113" cy="127000"/>
              </a:xfrm>
              <a:custGeom>
                <a:avLst/>
                <a:gdLst>
                  <a:gd name="T0" fmla="*/ 15 w 36"/>
                  <a:gd name="T1" fmla="*/ 15 h 32"/>
                  <a:gd name="T2" fmla="*/ 15 w 36"/>
                  <a:gd name="T3" fmla="*/ 15 h 32"/>
                  <a:gd name="T4" fmla="*/ 0 w 36"/>
                  <a:gd name="T5" fmla="*/ 17 h 32"/>
                  <a:gd name="T6" fmla="*/ 36 w 36"/>
                  <a:gd name="T7" fmla="*/ 32 h 32"/>
                  <a:gd name="T8" fmla="*/ 13 w 36"/>
                  <a:gd name="T9" fmla="*/ 0 h 32"/>
                  <a:gd name="T10" fmla="*/ 15 w 36"/>
                  <a:gd name="T11" fmla="*/ 15 h 32"/>
                </a:gdLst>
                <a:ahLst/>
                <a:cxnLst>
                  <a:cxn ang="0">
                    <a:pos x="T0" y="T1"/>
                  </a:cxn>
                  <a:cxn ang="0">
                    <a:pos x="T2" y="T3"/>
                  </a:cxn>
                  <a:cxn ang="0">
                    <a:pos x="T4" y="T5"/>
                  </a:cxn>
                  <a:cxn ang="0">
                    <a:pos x="T6" y="T7"/>
                  </a:cxn>
                  <a:cxn ang="0">
                    <a:pos x="T8" y="T9"/>
                  </a:cxn>
                  <a:cxn ang="0">
                    <a:pos x="T10" y="T11"/>
                  </a:cxn>
                </a:cxnLst>
                <a:rect l="0" t="0" r="r" b="b"/>
                <a:pathLst>
                  <a:path w="36" h="32">
                    <a:moveTo>
                      <a:pt x="15" y="15"/>
                    </a:moveTo>
                    <a:lnTo>
                      <a:pt x="15" y="15"/>
                    </a:lnTo>
                    <a:lnTo>
                      <a:pt x="0" y="17"/>
                    </a:lnTo>
                    <a:lnTo>
                      <a:pt x="36" y="32"/>
                    </a:lnTo>
                    <a:lnTo>
                      <a:pt x="13" y="0"/>
                    </a:lnTo>
                    <a:lnTo>
                      <a:pt x="15" y="15"/>
                    </a:lnTo>
                    <a:close/>
                  </a:path>
                </a:pathLst>
              </a:custGeom>
              <a:solidFill>
                <a:srgbClr val="D4AA00"/>
              </a:solidFill>
              <a:ln w="0">
                <a:solidFill>
                  <a:srgbClr val="D4AA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187325" y="4183062"/>
                <a:ext cx="336550" cy="79375"/>
              </a:xfrm>
              <a:custGeom>
                <a:avLst/>
                <a:gdLst>
                  <a:gd name="T0" fmla="*/ 0 w 87"/>
                  <a:gd name="T1" fmla="*/ 0 h 20"/>
                  <a:gd name="T2" fmla="*/ 0 w 87"/>
                  <a:gd name="T3" fmla="*/ 0 h 20"/>
                  <a:gd name="T4" fmla="*/ 87 w 87"/>
                  <a:gd name="T5" fmla="*/ 20 h 20"/>
                </a:gdLst>
                <a:ahLst/>
                <a:cxnLst>
                  <a:cxn ang="0">
                    <a:pos x="T0" y="T1"/>
                  </a:cxn>
                  <a:cxn ang="0">
                    <a:pos x="T2" y="T3"/>
                  </a:cxn>
                  <a:cxn ang="0">
                    <a:pos x="T4" y="T5"/>
                  </a:cxn>
                </a:cxnLst>
                <a:rect l="0" t="0" r="r" b="b"/>
                <a:pathLst>
                  <a:path w="87" h="20">
                    <a:moveTo>
                      <a:pt x="0" y="0"/>
                    </a:moveTo>
                    <a:lnTo>
                      <a:pt x="0" y="0"/>
                    </a:lnTo>
                    <a:cubicBezTo>
                      <a:pt x="27" y="3"/>
                      <a:pt x="56" y="9"/>
                      <a:pt x="87" y="20"/>
                    </a:cubicBezTo>
                  </a:path>
                </a:pathLst>
              </a:custGeom>
              <a:noFill/>
              <a:ln w="38100"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3433762" y="6122987"/>
                <a:ext cx="134938" cy="127000"/>
              </a:xfrm>
              <a:custGeom>
                <a:avLst/>
                <a:gdLst>
                  <a:gd name="T0" fmla="*/ 15 w 35"/>
                  <a:gd name="T1" fmla="*/ 15 h 32"/>
                  <a:gd name="T2" fmla="*/ 15 w 35"/>
                  <a:gd name="T3" fmla="*/ 15 h 32"/>
                  <a:gd name="T4" fmla="*/ 0 w 35"/>
                  <a:gd name="T5" fmla="*/ 16 h 32"/>
                  <a:gd name="T6" fmla="*/ 35 w 35"/>
                  <a:gd name="T7" fmla="*/ 32 h 32"/>
                  <a:gd name="T8" fmla="*/ 13 w 35"/>
                  <a:gd name="T9" fmla="*/ 0 h 32"/>
                  <a:gd name="T10" fmla="*/ 15 w 35"/>
                  <a:gd name="T11" fmla="*/ 15 h 32"/>
                </a:gdLst>
                <a:ahLst/>
                <a:cxnLst>
                  <a:cxn ang="0">
                    <a:pos x="T0" y="T1"/>
                  </a:cxn>
                  <a:cxn ang="0">
                    <a:pos x="T2" y="T3"/>
                  </a:cxn>
                  <a:cxn ang="0">
                    <a:pos x="T4" y="T5"/>
                  </a:cxn>
                  <a:cxn ang="0">
                    <a:pos x="T6" y="T7"/>
                  </a:cxn>
                  <a:cxn ang="0">
                    <a:pos x="T8" y="T9"/>
                  </a:cxn>
                  <a:cxn ang="0">
                    <a:pos x="T10" y="T11"/>
                  </a:cxn>
                </a:cxnLst>
                <a:rect l="0" t="0" r="r" b="b"/>
                <a:pathLst>
                  <a:path w="35" h="32">
                    <a:moveTo>
                      <a:pt x="15" y="15"/>
                    </a:moveTo>
                    <a:lnTo>
                      <a:pt x="15" y="15"/>
                    </a:lnTo>
                    <a:lnTo>
                      <a:pt x="0" y="16"/>
                    </a:lnTo>
                    <a:lnTo>
                      <a:pt x="35" y="32"/>
                    </a:lnTo>
                    <a:lnTo>
                      <a:pt x="13" y="0"/>
                    </a:lnTo>
                    <a:lnTo>
                      <a:pt x="15" y="15"/>
                    </a:lnTo>
                    <a:close/>
                  </a:path>
                </a:pathLst>
              </a:custGeom>
              <a:solidFill>
                <a:srgbClr val="FF6600"/>
              </a:solid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68262" y="4198937"/>
                <a:ext cx="147638" cy="90488"/>
              </a:xfrm>
              <a:custGeom>
                <a:avLst/>
                <a:gdLst>
                  <a:gd name="T0" fmla="*/ 13 w 38"/>
                  <a:gd name="T1" fmla="*/ 14 h 23"/>
                  <a:gd name="T2" fmla="*/ 13 w 38"/>
                  <a:gd name="T3" fmla="*/ 14 h 23"/>
                  <a:gd name="T4" fmla="*/ 0 w 38"/>
                  <a:gd name="T5" fmla="*/ 20 h 23"/>
                  <a:gd name="T6" fmla="*/ 38 w 38"/>
                  <a:gd name="T7" fmla="*/ 23 h 23"/>
                  <a:gd name="T8" fmla="*/ 7 w 38"/>
                  <a:gd name="T9" fmla="*/ 0 h 23"/>
                  <a:gd name="T10" fmla="*/ 13 w 38"/>
                  <a:gd name="T11" fmla="*/ 14 h 23"/>
                </a:gdLst>
                <a:ahLst/>
                <a:cxnLst>
                  <a:cxn ang="0">
                    <a:pos x="T0" y="T1"/>
                  </a:cxn>
                  <a:cxn ang="0">
                    <a:pos x="T2" y="T3"/>
                  </a:cxn>
                  <a:cxn ang="0">
                    <a:pos x="T4" y="T5"/>
                  </a:cxn>
                  <a:cxn ang="0">
                    <a:pos x="T6" y="T7"/>
                  </a:cxn>
                  <a:cxn ang="0">
                    <a:pos x="T8" y="T9"/>
                  </a:cxn>
                  <a:cxn ang="0">
                    <a:pos x="T10" y="T11"/>
                  </a:cxn>
                </a:cxnLst>
                <a:rect l="0" t="0" r="r" b="b"/>
                <a:pathLst>
                  <a:path w="38" h="23">
                    <a:moveTo>
                      <a:pt x="13" y="14"/>
                    </a:moveTo>
                    <a:lnTo>
                      <a:pt x="13" y="14"/>
                    </a:lnTo>
                    <a:lnTo>
                      <a:pt x="0" y="20"/>
                    </a:lnTo>
                    <a:lnTo>
                      <a:pt x="38" y="23"/>
                    </a:lnTo>
                    <a:lnTo>
                      <a:pt x="7" y="0"/>
                    </a:lnTo>
                    <a:lnTo>
                      <a:pt x="13" y="14"/>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p:cNvSpPr>
            <a:spLocks noGrp="1"/>
          </p:cNvSpPr>
          <p:nvPr>
            <p:ph type="title"/>
          </p:nvPr>
        </p:nvSpPr>
        <p:spPr/>
        <p:txBody>
          <a:bodyPr/>
          <a:lstStyle/>
          <a:p>
            <a:r>
              <a:rPr lang="en-US" smtClean="0"/>
              <a:t>Key operation for rendering</a:t>
            </a:r>
            <a:endParaRPr lang="en-US" dirty="0"/>
          </a:p>
        </p:txBody>
      </p:sp>
      <p:sp>
        <p:nvSpPr>
          <p:cNvPr id="11" name="AutoShape 3"/>
          <p:cNvSpPr>
            <a:spLocks noChangeAspect="1" noChangeArrowheads="1" noTextEdit="1"/>
          </p:cNvSpPr>
          <p:nvPr/>
        </p:nvSpPr>
        <p:spPr bwMode="auto">
          <a:xfrm>
            <a:off x="519113" y="1417638"/>
            <a:ext cx="8229600" cy="4525963"/>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4"/>
          <p:cNvGrpSpPr/>
          <p:nvPr/>
        </p:nvGrpSpPr>
        <p:grpSpPr>
          <a:xfrm>
            <a:off x="2523954" y="2144713"/>
            <a:ext cx="5257800" cy="76200"/>
            <a:chOff x="1905000" y="2324100"/>
            <a:chExt cx="5257800" cy="76200"/>
          </a:xfrm>
        </p:grpSpPr>
        <p:sp>
          <p:nvSpPr>
            <p:cNvPr id="20" name="Right Arrow 19"/>
            <p:cNvSpPr/>
            <p:nvPr/>
          </p:nvSpPr>
          <p:spPr>
            <a:xfrm>
              <a:off x="1905000" y="2324100"/>
              <a:ext cx="5257800" cy="76200"/>
            </a:xfrm>
            <a:prstGeom prst="rightArrow">
              <a:avLst>
                <a:gd name="adj1" fmla="val 50000"/>
                <a:gd name="adj2" fmla="val 181945"/>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905000" y="2324100"/>
              <a:ext cx="76200" cy="76200"/>
            </a:xfrm>
            <a:prstGeom prst="ellipse">
              <a:avLst/>
            </a:prstGeom>
            <a:solidFill>
              <a:srgbClr val="FF00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31"/>
          <p:cNvGrpSpPr/>
          <p:nvPr/>
        </p:nvGrpSpPr>
        <p:grpSpPr>
          <a:xfrm>
            <a:off x="2909953" y="1750343"/>
            <a:ext cx="447846" cy="584870"/>
            <a:chOff x="2341799" y="2259930"/>
            <a:chExt cx="447846" cy="584870"/>
          </a:xfrm>
        </p:grpSpPr>
        <p:sp>
          <p:nvSpPr>
            <p:cNvPr id="22" name="Multiply 21"/>
            <p:cNvSpPr/>
            <p:nvPr/>
          </p:nvSpPr>
          <p:spPr>
            <a:xfrm>
              <a:off x="2395538" y="2540000"/>
              <a:ext cx="304800" cy="304800"/>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341799" y="2259930"/>
              <a:ext cx="447846" cy="369332"/>
            </a:xfrm>
            <a:prstGeom prst="rect">
              <a:avLst/>
            </a:prstGeom>
            <a:noFill/>
          </p:spPr>
          <p:txBody>
            <a:bodyPr wrap="non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grpSp>
        <p:nvGrpSpPr>
          <p:cNvPr id="9" name="Group 32"/>
          <p:cNvGrpSpPr/>
          <p:nvPr/>
        </p:nvGrpSpPr>
        <p:grpSpPr>
          <a:xfrm>
            <a:off x="4726444" y="1778359"/>
            <a:ext cx="447846" cy="556854"/>
            <a:chOff x="4024940" y="2287946"/>
            <a:chExt cx="447846" cy="556854"/>
          </a:xfrm>
        </p:grpSpPr>
        <p:sp>
          <p:nvSpPr>
            <p:cNvPr id="23" name="Multiply 22"/>
            <p:cNvSpPr/>
            <p:nvPr/>
          </p:nvSpPr>
          <p:spPr>
            <a:xfrm>
              <a:off x="4127500" y="2540000"/>
              <a:ext cx="304800" cy="304800"/>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024940" y="2287946"/>
              <a:ext cx="447846" cy="369332"/>
            </a:xfrm>
            <a:prstGeom prst="rect">
              <a:avLst/>
            </a:prstGeom>
            <a:noFill/>
          </p:spPr>
          <p:txBody>
            <a:bodyPr wrap="squar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grpSp>
        <p:nvGrpSpPr>
          <p:cNvPr id="10" name="Group 33"/>
          <p:cNvGrpSpPr/>
          <p:nvPr/>
        </p:nvGrpSpPr>
        <p:grpSpPr>
          <a:xfrm>
            <a:off x="6203779" y="1797036"/>
            <a:ext cx="515727" cy="538177"/>
            <a:chOff x="5584825" y="2306623"/>
            <a:chExt cx="515727" cy="538177"/>
          </a:xfrm>
        </p:grpSpPr>
        <p:sp>
          <p:nvSpPr>
            <p:cNvPr id="24" name="Multiply 23"/>
            <p:cNvSpPr/>
            <p:nvPr/>
          </p:nvSpPr>
          <p:spPr>
            <a:xfrm>
              <a:off x="5584825" y="2540000"/>
              <a:ext cx="304800" cy="304800"/>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652706" y="2306623"/>
              <a:ext cx="447846" cy="369332"/>
            </a:xfrm>
            <a:prstGeom prst="rect">
              <a:avLst/>
            </a:prstGeom>
            <a:noFill/>
          </p:spPr>
          <p:txBody>
            <a:bodyPr wrap="squar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sp>
        <p:nvSpPr>
          <p:cNvPr id="31" name="TextBox 30"/>
          <p:cNvSpPr txBox="1"/>
          <p:nvPr/>
        </p:nvSpPr>
        <p:spPr>
          <a:xfrm>
            <a:off x="7781754" y="1998147"/>
            <a:ext cx="447846" cy="369332"/>
          </a:xfrm>
          <a:prstGeom prst="rect">
            <a:avLst/>
          </a:prstGeom>
          <a:noFill/>
        </p:spPr>
        <p:txBody>
          <a:bodyPr wrap="squar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56" name="TextBox 55"/>
          <p:cNvSpPr txBox="1"/>
          <p:nvPr/>
        </p:nvSpPr>
        <p:spPr>
          <a:xfrm>
            <a:off x="2286000" y="1841500"/>
            <a:ext cx="313044" cy="369332"/>
          </a:xfrm>
          <a:prstGeom prst="rect">
            <a:avLst/>
          </a:prstGeom>
          <a:noFill/>
        </p:spPr>
        <p:txBody>
          <a:bodyPr wrap="none" rtlCol="0">
            <a:spAutoFit/>
          </a:bodyPr>
          <a:lstStyle/>
          <a:p>
            <a:r>
              <a:rPr lang="en-US" dirty="0" err="1" smtClean="0">
                <a:latin typeface="Arial"/>
                <a:cs typeface="Arial"/>
              </a:rPr>
              <a:t>p</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59" grpId="0"/>
      <p:bldP spid="49" grpId="0"/>
      <p:bldP spid="38" grpId="0"/>
      <p:bldP spid="38" grpId="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 name="TextBox 58"/>
          <p:cNvSpPr txBox="1"/>
          <p:nvPr/>
        </p:nvSpPr>
        <p:spPr>
          <a:xfrm>
            <a:off x="2209800" y="4724400"/>
            <a:ext cx="5895740" cy="2031325"/>
          </a:xfrm>
          <a:prstGeom prst="rect">
            <a:avLst/>
          </a:prstGeom>
          <a:noFill/>
        </p:spPr>
        <p:txBody>
          <a:bodyPr wrap="none" rtlCol="0">
            <a:spAutoFit/>
          </a:bodyPr>
          <a:lstStyle/>
          <a:p>
            <a:r>
              <a:rPr lang="en-US" dirty="0" smtClean="0">
                <a:solidFill>
                  <a:schemeClr val="tx1">
                    <a:alpha val="10000"/>
                  </a:schemeClr>
                </a:solidFill>
                <a:latin typeface="Consolas"/>
                <a:cs typeface="Consolas"/>
              </a:rPr>
              <a:t>for each sample</a:t>
            </a:r>
          </a:p>
          <a:p>
            <a:r>
              <a:rPr lang="en-US" dirty="0" smtClean="0">
                <a:solidFill>
                  <a:schemeClr val="tx1">
                    <a:alpha val="10000"/>
                  </a:schemeClr>
                </a:solidFill>
                <a:latin typeface="Consolas"/>
                <a:cs typeface="Consolas"/>
              </a:rPr>
              <a:t>  for each shape</a:t>
            </a:r>
          </a:p>
          <a:p>
            <a:r>
              <a:rPr lang="en-US" dirty="0" smtClean="0">
                <a:solidFill>
                  <a:schemeClr val="tx1">
                    <a:alpha val="10000"/>
                  </a:schemeClr>
                </a:solidFill>
                <a:latin typeface="Consolas"/>
                <a:cs typeface="Consolas"/>
              </a:rPr>
              <a:t>    for each segment</a:t>
            </a:r>
          </a:p>
          <a:p>
            <a:r>
              <a:rPr lang="en-US" dirty="0" smtClean="0">
                <a:solidFill>
                  <a:schemeClr val="tx1">
                    <a:alpha val="10000"/>
                  </a:schemeClr>
                </a:solidFill>
                <a:latin typeface="Consolas"/>
                <a:cs typeface="Consolas"/>
              </a:rPr>
              <a:t>      </a:t>
            </a:r>
            <a:r>
              <a:rPr lang="en-US" dirty="0" smtClean="0">
                <a:solidFill>
                  <a:schemeClr val="tx1">
                    <a:lumMod val="95000"/>
                    <a:lumOff val="5000"/>
                  </a:schemeClr>
                </a:solidFill>
                <a:latin typeface="Consolas"/>
                <a:cs typeface="Consolas"/>
              </a:rPr>
              <a:t>find intersection with ray to the right</a:t>
            </a:r>
          </a:p>
          <a:p>
            <a:r>
              <a:rPr lang="en-US" dirty="0" smtClean="0">
                <a:solidFill>
                  <a:schemeClr val="tx1">
                    <a:alpha val="10000"/>
                  </a:schemeClr>
                </a:solidFill>
                <a:latin typeface="Consolas"/>
                <a:cs typeface="Consolas"/>
              </a:rPr>
              <a:t>      accumulate intersections</a:t>
            </a:r>
          </a:p>
          <a:p>
            <a:r>
              <a:rPr lang="en-US" dirty="0" smtClean="0">
                <a:solidFill>
                  <a:schemeClr val="tx1">
                    <a:alpha val="10000"/>
                  </a:schemeClr>
                </a:solidFill>
                <a:latin typeface="Consolas"/>
                <a:cs typeface="Consolas"/>
              </a:rPr>
              <a:t>  if inside then</a:t>
            </a:r>
          </a:p>
          <a:p>
            <a:r>
              <a:rPr lang="en-US" dirty="0" smtClean="0">
                <a:solidFill>
                  <a:schemeClr val="tx1">
                    <a:alpha val="10000"/>
                  </a:schemeClr>
                </a:solidFill>
                <a:latin typeface="Consolas"/>
                <a:cs typeface="Consolas"/>
              </a:rPr>
              <a:t>    blend sample color</a:t>
            </a:r>
            <a:endParaRPr lang="en-US" dirty="0">
              <a:solidFill>
                <a:schemeClr val="tx1">
                  <a:alpha val="10000"/>
                </a:schemeClr>
              </a:solidFill>
              <a:latin typeface="Consolas"/>
              <a:cs typeface="Consolas"/>
            </a:endParaRPr>
          </a:p>
        </p:txBody>
      </p:sp>
      <p:sp>
        <p:nvSpPr>
          <p:cNvPr id="48" name="Freeform 47"/>
          <p:cNvSpPr>
            <a:spLocks/>
          </p:cNvSpPr>
          <p:nvPr/>
        </p:nvSpPr>
        <p:spPr bwMode="auto">
          <a:xfrm>
            <a:off x="2635334" y="1447800"/>
            <a:ext cx="3581400" cy="1182688"/>
          </a:xfrm>
          <a:custGeom>
            <a:avLst/>
            <a:gdLst>
              <a:gd name="T0" fmla="*/ 0 w 927"/>
              <a:gd name="T1" fmla="*/ 76 h 300"/>
              <a:gd name="T2" fmla="*/ 0 w 927"/>
              <a:gd name="T3" fmla="*/ 76 h 300"/>
              <a:gd name="T4" fmla="*/ 350 w 927"/>
              <a:gd name="T5" fmla="*/ 300 h 300"/>
              <a:gd name="T6" fmla="*/ 927 w 927"/>
              <a:gd name="T7" fmla="*/ 136 h 300"/>
            </a:gdLst>
            <a:ahLst/>
            <a:cxnLst>
              <a:cxn ang="0">
                <a:pos x="T0" y="T1"/>
              </a:cxn>
              <a:cxn ang="0">
                <a:pos x="T2" y="T3"/>
              </a:cxn>
              <a:cxn ang="0">
                <a:pos x="T4" y="T5"/>
              </a:cxn>
              <a:cxn ang="0">
                <a:pos x="T6" y="T7"/>
              </a:cxn>
            </a:cxnLst>
            <a:rect l="0" t="0" r="r" b="b"/>
            <a:pathLst>
              <a:path w="927" h="300">
                <a:moveTo>
                  <a:pt x="0" y="76"/>
                </a:moveTo>
                <a:lnTo>
                  <a:pt x="0" y="76"/>
                </a:lnTo>
                <a:cubicBezTo>
                  <a:pt x="103" y="113"/>
                  <a:pt x="133" y="300"/>
                  <a:pt x="350" y="300"/>
                </a:cubicBezTo>
                <a:cubicBezTo>
                  <a:pt x="534" y="300"/>
                  <a:pt x="759" y="0"/>
                  <a:pt x="927" y="136"/>
                </a:cubicBezTo>
              </a:path>
            </a:pathLst>
          </a:custGeom>
          <a:noFill/>
          <a:ln w="3810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6119897" y="1889125"/>
            <a:ext cx="138113" cy="127000"/>
          </a:xfrm>
          <a:custGeom>
            <a:avLst/>
            <a:gdLst>
              <a:gd name="T0" fmla="*/ 15 w 36"/>
              <a:gd name="T1" fmla="*/ 15 h 32"/>
              <a:gd name="T2" fmla="*/ 15 w 36"/>
              <a:gd name="T3" fmla="*/ 15 h 32"/>
              <a:gd name="T4" fmla="*/ 0 w 36"/>
              <a:gd name="T5" fmla="*/ 17 h 32"/>
              <a:gd name="T6" fmla="*/ 36 w 36"/>
              <a:gd name="T7" fmla="*/ 32 h 32"/>
              <a:gd name="T8" fmla="*/ 13 w 36"/>
              <a:gd name="T9" fmla="*/ 0 h 32"/>
              <a:gd name="T10" fmla="*/ 15 w 36"/>
              <a:gd name="T11" fmla="*/ 15 h 32"/>
            </a:gdLst>
            <a:ahLst/>
            <a:cxnLst>
              <a:cxn ang="0">
                <a:pos x="T0" y="T1"/>
              </a:cxn>
              <a:cxn ang="0">
                <a:pos x="T2" y="T3"/>
              </a:cxn>
              <a:cxn ang="0">
                <a:pos x="T4" y="T5"/>
              </a:cxn>
              <a:cxn ang="0">
                <a:pos x="T6" y="T7"/>
              </a:cxn>
              <a:cxn ang="0">
                <a:pos x="T8" y="T9"/>
              </a:cxn>
              <a:cxn ang="0">
                <a:pos x="T10" y="T11"/>
              </a:cxn>
            </a:cxnLst>
            <a:rect l="0" t="0" r="r" b="b"/>
            <a:pathLst>
              <a:path w="36" h="32">
                <a:moveTo>
                  <a:pt x="15" y="15"/>
                </a:moveTo>
                <a:lnTo>
                  <a:pt x="15" y="15"/>
                </a:lnTo>
                <a:lnTo>
                  <a:pt x="0" y="17"/>
                </a:lnTo>
                <a:lnTo>
                  <a:pt x="36" y="32"/>
                </a:lnTo>
                <a:lnTo>
                  <a:pt x="13" y="0"/>
                </a:lnTo>
                <a:lnTo>
                  <a:pt x="15"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1751097" y="3438525"/>
            <a:ext cx="2652713" cy="1009650"/>
          </a:xfrm>
          <a:custGeom>
            <a:avLst/>
            <a:gdLst>
              <a:gd name="T0" fmla="*/ 687 w 687"/>
              <a:gd name="T1" fmla="*/ 255 h 256"/>
              <a:gd name="T2" fmla="*/ 687 w 687"/>
              <a:gd name="T3" fmla="*/ 255 h 256"/>
              <a:gd name="T4" fmla="*/ 0 w 687"/>
              <a:gd name="T5" fmla="*/ 0 h 256"/>
            </a:gdLst>
            <a:ahLst/>
            <a:cxnLst>
              <a:cxn ang="0">
                <a:pos x="T0" y="T1"/>
              </a:cxn>
              <a:cxn ang="0">
                <a:pos x="T2" y="T3"/>
              </a:cxn>
              <a:cxn ang="0">
                <a:pos x="T4" y="T5"/>
              </a:cxn>
            </a:cxnLst>
            <a:rect l="0" t="0" r="r" b="b"/>
            <a:pathLst>
              <a:path w="687" h="256">
                <a:moveTo>
                  <a:pt x="687" y="255"/>
                </a:moveTo>
                <a:lnTo>
                  <a:pt x="687" y="255"/>
                </a:lnTo>
                <a:cubicBezTo>
                  <a:pt x="496" y="256"/>
                  <a:pt x="162" y="182"/>
                  <a:pt x="0" y="0"/>
                </a:cubicBezTo>
              </a:path>
            </a:pathLst>
          </a:custGeom>
          <a:noFill/>
          <a:ln w="38100" cap="flat">
            <a:solidFill>
              <a:srgbClr val="008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1716172" y="3395662"/>
            <a:ext cx="127000" cy="138113"/>
          </a:xfrm>
          <a:custGeom>
            <a:avLst/>
            <a:gdLst>
              <a:gd name="T0" fmla="*/ 18 w 33"/>
              <a:gd name="T1" fmla="*/ 20 h 35"/>
              <a:gd name="T2" fmla="*/ 18 w 33"/>
              <a:gd name="T3" fmla="*/ 20 h 35"/>
              <a:gd name="T4" fmla="*/ 33 w 33"/>
              <a:gd name="T5" fmla="*/ 21 h 35"/>
              <a:gd name="T6" fmla="*/ 0 w 33"/>
              <a:gd name="T7" fmla="*/ 0 h 35"/>
              <a:gd name="T8" fmla="*/ 17 w 33"/>
              <a:gd name="T9" fmla="*/ 35 h 35"/>
              <a:gd name="T10" fmla="*/ 18 w 33"/>
              <a:gd name="T11" fmla="*/ 20 h 35"/>
            </a:gdLst>
            <a:ahLst/>
            <a:cxnLst>
              <a:cxn ang="0">
                <a:pos x="T0" y="T1"/>
              </a:cxn>
              <a:cxn ang="0">
                <a:pos x="T2" y="T3"/>
              </a:cxn>
              <a:cxn ang="0">
                <a:pos x="T4" y="T5"/>
              </a:cxn>
              <a:cxn ang="0">
                <a:pos x="T6" y="T7"/>
              </a:cxn>
              <a:cxn ang="0">
                <a:pos x="T8" y="T9"/>
              </a:cxn>
              <a:cxn ang="0">
                <a:pos x="T10" y="T11"/>
              </a:cxn>
            </a:cxnLst>
            <a:rect l="0" t="0" r="r" b="b"/>
            <a:pathLst>
              <a:path w="33" h="35">
                <a:moveTo>
                  <a:pt x="18" y="20"/>
                </a:moveTo>
                <a:lnTo>
                  <a:pt x="18" y="20"/>
                </a:lnTo>
                <a:lnTo>
                  <a:pt x="33" y="21"/>
                </a:lnTo>
                <a:lnTo>
                  <a:pt x="0" y="0"/>
                </a:lnTo>
                <a:lnTo>
                  <a:pt x="17" y="35"/>
                </a:lnTo>
                <a:lnTo>
                  <a:pt x="18" y="20"/>
                </a:lnTo>
                <a:close/>
              </a:path>
            </a:pathLst>
          </a:custGeom>
          <a:solidFill>
            <a:srgbClr val="008000">
              <a:alpha val="10000"/>
            </a:srgbClr>
          </a:solidFill>
          <a:ln w="7938" cap="flat">
            <a:solidFill>
              <a:srgbClr val="008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403809" y="3690937"/>
            <a:ext cx="2298700" cy="754063"/>
          </a:xfrm>
          <a:custGeom>
            <a:avLst/>
            <a:gdLst>
              <a:gd name="T0" fmla="*/ 412 w 595"/>
              <a:gd name="T1" fmla="*/ 0 h 191"/>
              <a:gd name="T2" fmla="*/ 412 w 595"/>
              <a:gd name="T3" fmla="*/ 0 h 191"/>
              <a:gd name="T4" fmla="*/ 0 w 595"/>
              <a:gd name="T5" fmla="*/ 191 h 191"/>
            </a:gdLst>
            <a:ahLst/>
            <a:cxnLst>
              <a:cxn ang="0">
                <a:pos x="T0" y="T1"/>
              </a:cxn>
              <a:cxn ang="0">
                <a:pos x="T2" y="T3"/>
              </a:cxn>
              <a:cxn ang="0">
                <a:pos x="T4" y="T5"/>
              </a:cxn>
            </a:cxnLst>
            <a:rect l="0" t="0" r="r" b="b"/>
            <a:pathLst>
              <a:path w="595" h="191">
                <a:moveTo>
                  <a:pt x="412" y="0"/>
                </a:moveTo>
                <a:lnTo>
                  <a:pt x="412" y="0"/>
                </a:lnTo>
                <a:cubicBezTo>
                  <a:pt x="595" y="156"/>
                  <a:pt x="191" y="191"/>
                  <a:pt x="0" y="191"/>
                </a:cubicBezTo>
              </a:path>
            </a:pathLst>
          </a:custGeom>
          <a:noFill/>
          <a:ln w="38100" cap="flat">
            <a:solidFill>
              <a:srgbClr val="0000FF">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4349834" y="4405312"/>
            <a:ext cx="147638" cy="82550"/>
          </a:xfrm>
          <a:custGeom>
            <a:avLst/>
            <a:gdLst>
              <a:gd name="T0" fmla="*/ 27 w 38"/>
              <a:gd name="T1" fmla="*/ 10 h 21"/>
              <a:gd name="T2" fmla="*/ 27 w 38"/>
              <a:gd name="T3" fmla="*/ 10 h 21"/>
              <a:gd name="T4" fmla="*/ 38 w 38"/>
              <a:gd name="T5" fmla="*/ 0 h 21"/>
              <a:gd name="T6" fmla="*/ 0 w 38"/>
              <a:gd name="T7" fmla="*/ 11 h 21"/>
              <a:gd name="T8" fmla="*/ 38 w 38"/>
              <a:gd name="T9" fmla="*/ 21 h 21"/>
              <a:gd name="T10" fmla="*/ 27 w 38"/>
              <a:gd name="T11" fmla="*/ 10 h 21"/>
            </a:gdLst>
            <a:ahLst/>
            <a:cxnLst>
              <a:cxn ang="0">
                <a:pos x="T0" y="T1"/>
              </a:cxn>
              <a:cxn ang="0">
                <a:pos x="T2" y="T3"/>
              </a:cxn>
              <a:cxn ang="0">
                <a:pos x="T4" y="T5"/>
              </a:cxn>
              <a:cxn ang="0">
                <a:pos x="T6" y="T7"/>
              </a:cxn>
              <a:cxn ang="0">
                <a:pos x="T8" y="T9"/>
              </a:cxn>
              <a:cxn ang="0">
                <a:pos x="T10" y="T11"/>
              </a:cxn>
            </a:cxnLst>
            <a:rect l="0" t="0" r="r" b="b"/>
            <a:pathLst>
              <a:path w="38" h="21">
                <a:moveTo>
                  <a:pt x="27" y="10"/>
                </a:moveTo>
                <a:lnTo>
                  <a:pt x="27" y="10"/>
                </a:lnTo>
                <a:lnTo>
                  <a:pt x="38" y="0"/>
                </a:lnTo>
                <a:lnTo>
                  <a:pt x="0" y="11"/>
                </a:lnTo>
                <a:lnTo>
                  <a:pt x="38" y="21"/>
                </a:lnTo>
                <a:lnTo>
                  <a:pt x="27" y="10"/>
                </a:lnTo>
                <a:close/>
              </a:path>
            </a:pathLst>
          </a:custGeom>
          <a:solidFill>
            <a:srgbClr val="0000FF">
              <a:alpha val="10000"/>
            </a:srgbClr>
          </a:solidFill>
          <a:ln w="7938" cap="flat">
            <a:solidFill>
              <a:srgbClr val="0000FF">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5392822" y="1984375"/>
            <a:ext cx="1360488" cy="1706563"/>
          </a:xfrm>
          <a:custGeom>
            <a:avLst/>
            <a:gdLst>
              <a:gd name="T0" fmla="*/ 213 w 352"/>
              <a:gd name="T1" fmla="*/ 0 h 433"/>
              <a:gd name="T2" fmla="*/ 213 w 352"/>
              <a:gd name="T3" fmla="*/ 0 h 433"/>
              <a:gd name="T4" fmla="*/ 156 w 352"/>
              <a:gd name="T5" fmla="*/ 433 h 433"/>
            </a:gdLst>
            <a:ahLst/>
            <a:cxnLst>
              <a:cxn ang="0">
                <a:pos x="T0" y="T1"/>
              </a:cxn>
              <a:cxn ang="0">
                <a:pos x="T2" y="T3"/>
              </a:cxn>
              <a:cxn ang="0">
                <a:pos x="T4" y="T5"/>
              </a:cxn>
            </a:cxnLst>
            <a:rect l="0" t="0" r="r" b="b"/>
            <a:pathLst>
              <a:path w="352" h="433">
                <a:moveTo>
                  <a:pt x="213" y="0"/>
                </a:moveTo>
                <a:lnTo>
                  <a:pt x="213" y="0"/>
                </a:lnTo>
                <a:cubicBezTo>
                  <a:pt x="352" y="112"/>
                  <a:pt x="0" y="300"/>
                  <a:pt x="156" y="433"/>
                </a:cubicBezTo>
              </a:path>
            </a:pathLst>
          </a:custGeom>
          <a:noFill/>
          <a:ln w="38100" cap="flat">
            <a:solidFill>
              <a:srgbClr val="FF66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5919871" y="3608387"/>
            <a:ext cx="134938" cy="127000"/>
          </a:xfrm>
          <a:custGeom>
            <a:avLst/>
            <a:gdLst>
              <a:gd name="T0" fmla="*/ 15 w 35"/>
              <a:gd name="T1" fmla="*/ 15 h 32"/>
              <a:gd name="T2" fmla="*/ 15 w 35"/>
              <a:gd name="T3" fmla="*/ 15 h 32"/>
              <a:gd name="T4" fmla="*/ 0 w 35"/>
              <a:gd name="T5" fmla="*/ 16 h 32"/>
              <a:gd name="T6" fmla="*/ 35 w 35"/>
              <a:gd name="T7" fmla="*/ 32 h 32"/>
              <a:gd name="T8" fmla="*/ 13 w 35"/>
              <a:gd name="T9" fmla="*/ 0 h 32"/>
              <a:gd name="T10" fmla="*/ 15 w 35"/>
              <a:gd name="T11" fmla="*/ 15 h 32"/>
            </a:gdLst>
            <a:ahLst/>
            <a:cxnLst>
              <a:cxn ang="0">
                <a:pos x="T0" y="T1"/>
              </a:cxn>
              <a:cxn ang="0">
                <a:pos x="T2" y="T3"/>
              </a:cxn>
              <a:cxn ang="0">
                <a:pos x="T4" y="T5"/>
              </a:cxn>
              <a:cxn ang="0">
                <a:pos x="T6" y="T7"/>
              </a:cxn>
              <a:cxn ang="0">
                <a:pos x="T8" y="T9"/>
              </a:cxn>
              <a:cxn ang="0">
                <a:pos x="T10" y="T11"/>
              </a:cxn>
            </a:cxnLst>
            <a:rect l="0" t="0" r="r" b="b"/>
            <a:pathLst>
              <a:path w="35" h="32">
                <a:moveTo>
                  <a:pt x="15" y="15"/>
                </a:moveTo>
                <a:lnTo>
                  <a:pt x="15" y="15"/>
                </a:lnTo>
                <a:lnTo>
                  <a:pt x="0" y="16"/>
                </a:lnTo>
                <a:lnTo>
                  <a:pt x="35" y="32"/>
                </a:lnTo>
                <a:lnTo>
                  <a:pt x="13" y="0"/>
                </a:lnTo>
                <a:lnTo>
                  <a:pt x="15" y="15"/>
                </a:lnTo>
                <a:close/>
              </a:path>
            </a:pathLst>
          </a:custGeom>
          <a:solidFill>
            <a:srgbClr val="FF6600">
              <a:alpha val="10000"/>
            </a:srgbClr>
          </a:solidFill>
          <a:ln w="7938" cap="flat">
            <a:solidFill>
              <a:srgbClr val="FF66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1190709" y="1593850"/>
            <a:ext cx="1108075" cy="1844675"/>
          </a:xfrm>
          <a:custGeom>
            <a:avLst/>
            <a:gdLst>
              <a:gd name="T0" fmla="*/ 145 w 287"/>
              <a:gd name="T1" fmla="*/ 468 h 468"/>
              <a:gd name="T2" fmla="*/ 145 w 287"/>
              <a:gd name="T3" fmla="*/ 468 h 468"/>
              <a:gd name="T4" fmla="*/ 287 w 287"/>
              <a:gd name="T5" fmla="*/ 19 h 468"/>
            </a:gdLst>
            <a:ahLst/>
            <a:cxnLst>
              <a:cxn ang="0">
                <a:pos x="T0" y="T1"/>
              </a:cxn>
              <a:cxn ang="0">
                <a:pos x="T2" y="T3"/>
              </a:cxn>
              <a:cxn ang="0">
                <a:pos x="T4" y="T5"/>
              </a:cxn>
            </a:cxnLst>
            <a:rect l="0" t="0" r="r" b="b"/>
            <a:pathLst>
              <a:path w="287" h="468">
                <a:moveTo>
                  <a:pt x="145" y="468"/>
                </a:moveTo>
                <a:lnTo>
                  <a:pt x="145" y="468"/>
                </a:lnTo>
                <a:cubicBezTo>
                  <a:pt x="0" y="304"/>
                  <a:pt x="50" y="0"/>
                  <a:pt x="287" y="19"/>
                </a:cubicBezTo>
              </a:path>
            </a:pathLst>
          </a:custGeom>
          <a:noFill/>
          <a:ln w="38100" cap="flat">
            <a:solidFill>
              <a:srgbClr val="FF0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2298784" y="1668462"/>
            <a:ext cx="336550" cy="79375"/>
          </a:xfrm>
          <a:custGeom>
            <a:avLst/>
            <a:gdLst>
              <a:gd name="T0" fmla="*/ 0 w 87"/>
              <a:gd name="T1" fmla="*/ 0 h 20"/>
              <a:gd name="T2" fmla="*/ 0 w 87"/>
              <a:gd name="T3" fmla="*/ 0 h 20"/>
              <a:gd name="T4" fmla="*/ 87 w 87"/>
              <a:gd name="T5" fmla="*/ 20 h 20"/>
            </a:gdLst>
            <a:ahLst/>
            <a:cxnLst>
              <a:cxn ang="0">
                <a:pos x="T0" y="T1"/>
              </a:cxn>
              <a:cxn ang="0">
                <a:pos x="T2" y="T3"/>
              </a:cxn>
              <a:cxn ang="0">
                <a:pos x="T4" y="T5"/>
              </a:cxn>
            </a:cxnLst>
            <a:rect l="0" t="0" r="r" b="b"/>
            <a:pathLst>
              <a:path w="87" h="20">
                <a:moveTo>
                  <a:pt x="0" y="0"/>
                </a:moveTo>
                <a:lnTo>
                  <a:pt x="0" y="0"/>
                </a:lnTo>
                <a:cubicBezTo>
                  <a:pt x="27" y="3"/>
                  <a:pt x="56" y="9"/>
                  <a:pt x="87" y="20"/>
                </a:cubicBezTo>
              </a:path>
            </a:pathLst>
          </a:custGeom>
          <a:noFill/>
          <a:ln w="38100" cap="flat">
            <a:solidFill>
              <a:srgbClr val="FF0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2554371" y="1684337"/>
            <a:ext cx="147638" cy="90488"/>
          </a:xfrm>
          <a:custGeom>
            <a:avLst/>
            <a:gdLst>
              <a:gd name="T0" fmla="*/ 13 w 38"/>
              <a:gd name="T1" fmla="*/ 14 h 23"/>
              <a:gd name="T2" fmla="*/ 13 w 38"/>
              <a:gd name="T3" fmla="*/ 14 h 23"/>
              <a:gd name="T4" fmla="*/ 0 w 38"/>
              <a:gd name="T5" fmla="*/ 20 h 23"/>
              <a:gd name="T6" fmla="*/ 38 w 38"/>
              <a:gd name="T7" fmla="*/ 23 h 23"/>
              <a:gd name="T8" fmla="*/ 7 w 38"/>
              <a:gd name="T9" fmla="*/ 0 h 23"/>
              <a:gd name="T10" fmla="*/ 13 w 38"/>
              <a:gd name="T11" fmla="*/ 14 h 23"/>
            </a:gdLst>
            <a:ahLst/>
            <a:cxnLst>
              <a:cxn ang="0">
                <a:pos x="T0" y="T1"/>
              </a:cxn>
              <a:cxn ang="0">
                <a:pos x="T2" y="T3"/>
              </a:cxn>
              <a:cxn ang="0">
                <a:pos x="T4" y="T5"/>
              </a:cxn>
              <a:cxn ang="0">
                <a:pos x="T6" y="T7"/>
              </a:cxn>
              <a:cxn ang="0">
                <a:pos x="T8" y="T9"/>
              </a:cxn>
              <a:cxn ang="0">
                <a:pos x="T10" y="T11"/>
              </a:cxn>
            </a:cxnLst>
            <a:rect l="0" t="0" r="r" b="b"/>
            <a:pathLst>
              <a:path w="38" h="23">
                <a:moveTo>
                  <a:pt x="13" y="14"/>
                </a:moveTo>
                <a:lnTo>
                  <a:pt x="13" y="14"/>
                </a:lnTo>
                <a:lnTo>
                  <a:pt x="0" y="20"/>
                </a:lnTo>
                <a:lnTo>
                  <a:pt x="38" y="23"/>
                </a:lnTo>
                <a:lnTo>
                  <a:pt x="7" y="0"/>
                </a:lnTo>
                <a:lnTo>
                  <a:pt x="13" y="14"/>
                </a:lnTo>
                <a:close/>
              </a:path>
            </a:pathLst>
          </a:custGeom>
          <a:solidFill>
            <a:srgbClr val="FF0000">
              <a:alpha val="10000"/>
            </a:srgbClr>
          </a:solidFill>
          <a:ln w="0">
            <a:solidFill>
              <a:srgbClr val="FF0000">
                <a:alpha val="10000"/>
              </a:srgb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Key operation is inside-outside test</a:t>
            </a:r>
            <a:endParaRPr lang="en-US" dirty="0"/>
          </a:p>
        </p:txBody>
      </p:sp>
      <p:sp>
        <p:nvSpPr>
          <p:cNvPr id="11" name="AutoShape 3"/>
          <p:cNvSpPr>
            <a:spLocks noChangeAspect="1" noChangeArrowheads="1" noTextEdit="1"/>
          </p:cNvSpPr>
          <p:nvPr/>
        </p:nvSpPr>
        <p:spPr bwMode="auto">
          <a:xfrm>
            <a:off x="519113" y="1417638"/>
            <a:ext cx="8229600" cy="4525963"/>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4"/>
          <p:cNvGrpSpPr/>
          <p:nvPr/>
        </p:nvGrpSpPr>
        <p:grpSpPr>
          <a:xfrm>
            <a:off x="2523954" y="2148681"/>
            <a:ext cx="5257800" cy="76200"/>
            <a:chOff x="1905000" y="2324100"/>
            <a:chExt cx="5257800" cy="76200"/>
          </a:xfrm>
        </p:grpSpPr>
        <p:sp>
          <p:nvSpPr>
            <p:cNvPr id="20" name="Right Arrow 19"/>
            <p:cNvSpPr/>
            <p:nvPr/>
          </p:nvSpPr>
          <p:spPr>
            <a:xfrm>
              <a:off x="1905000" y="2324100"/>
              <a:ext cx="5257800" cy="76200"/>
            </a:xfrm>
            <a:prstGeom prst="rightArrow">
              <a:avLst>
                <a:gd name="adj1" fmla="val 50000"/>
                <a:gd name="adj2" fmla="val 181945"/>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905000" y="2324100"/>
              <a:ext cx="76200" cy="76200"/>
            </a:xfrm>
            <a:prstGeom prst="ellipse">
              <a:avLst/>
            </a:prstGeom>
            <a:solidFill>
              <a:srgbClr val="FF00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7781754" y="2129115"/>
            <a:ext cx="447846" cy="369332"/>
          </a:xfrm>
          <a:prstGeom prst="rect">
            <a:avLst/>
          </a:prstGeom>
          <a:noFill/>
        </p:spPr>
        <p:txBody>
          <a:bodyPr wrap="squar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0                                            </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nvGrpSpPr>
          <p:cNvPr id="28" name="Group 32"/>
          <p:cNvGrpSpPr/>
          <p:nvPr/>
        </p:nvGrpSpPr>
        <p:grpSpPr>
          <a:xfrm>
            <a:off x="4726444" y="1778359"/>
            <a:ext cx="447846" cy="556854"/>
            <a:chOff x="4024940" y="2287946"/>
            <a:chExt cx="447846" cy="556854"/>
          </a:xfrm>
        </p:grpSpPr>
        <p:sp>
          <p:nvSpPr>
            <p:cNvPr id="30" name="Multiply 29"/>
            <p:cNvSpPr/>
            <p:nvPr/>
          </p:nvSpPr>
          <p:spPr>
            <a:xfrm>
              <a:off x="4127500" y="2540000"/>
              <a:ext cx="304800" cy="304800"/>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024940" y="2287946"/>
              <a:ext cx="447846" cy="369332"/>
            </a:xfrm>
            <a:prstGeom prst="rect">
              <a:avLst/>
            </a:prstGeom>
            <a:noFill/>
          </p:spPr>
          <p:txBody>
            <a:bodyPr wrap="squar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grpSp>
        <p:nvGrpSpPr>
          <p:cNvPr id="33" name="Group 31"/>
          <p:cNvGrpSpPr/>
          <p:nvPr/>
        </p:nvGrpSpPr>
        <p:grpSpPr>
          <a:xfrm>
            <a:off x="2909953" y="1750343"/>
            <a:ext cx="447846" cy="584870"/>
            <a:chOff x="2341799" y="2259930"/>
            <a:chExt cx="447846" cy="584870"/>
          </a:xfrm>
        </p:grpSpPr>
        <p:sp>
          <p:nvSpPr>
            <p:cNvPr id="34" name="Multiply 33"/>
            <p:cNvSpPr/>
            <p:nvPr/>
          </p:nvSpPr>
          <p:spPr>
            <a:xfrm>
              <a:off x="2395538" y="2540000"/>
              <a:ext cx="304800" cy="304800"/>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341799" y="2259930"/>
              <a:ext cx="447846" cy="369332"/>
            </a:xfrm>
            <a:prstGeom prst="rect">
              <a:avLst/>
            </a:prstGeom>
            <a:noFill/>
          </p:spPr>
          <p:txBody>
            <a:bodyPr wrap="non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sp>
        <p:nvSpPr>
          <p:cNvPr id="36" name="TextBox 35"/>
          <p:cNvSpPr txBox="1"/>
          <p:nvPr/>
        </p:nvSpPr>
        <p:spPr>
          <a:xfrm>
            <a:off x="2286000" y="1844953"/>
            <a:ext cx="313044" cy="369332"/>
          </a:xfrm>
          <a:prstGeom prst="rect">
            <a:avLst/>
          </a:prstGeom>
          <a:noFill/>
        </p:spPr>
        <p:txBody>
          <a:bodyPr wrap="none" rtlCol="0">
            <a:spAutoFit/>
          </a:bodyPr>
          <a:lstStyle/>
          <a:p>
            <a:r>
              <a:rPr lang="en-US" dirty="0" err="1" smtClean="0">
                <a:latin typeface="Arial"/>
                <a:cs typeface="Arial"/>
              </a:rPr>
              <a:t>p</a:t>
            </a:r>
            <a:endParaRPr lang="en-US" dirty="0">
              <a:latin typeface="Aria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3" name="Group 72"/>
          <p:cNvGrpSpPr/>
          <p:nvPr/>
        </p:nvGrpSpPr>
        <p:grpSpPr>
          <a:xfrm>
            <a:off x="2638508" y="1745818"/>
            <a:ext cx="3578226" cy="882650"/>
            <a:chOff x="195263" y="961231"/>
            <a:chExt cx="3578226" cy="882650"/>
          </a:xfrm>
        </p:grpSpPr>
        <p:sp>
          <p:nvSpPr>
            <p:cNvPr id="30" name="Freeform 29"/>
            <p:cNvSpPr>
              <a:spLocks/>
            </p:cNvSpPr>
            <p:nvPr/>
          </p:nvSpPr>
          <p:spPr bwMode="auto">
            <a:xfrm>
              <a:off x="3394076" y="1054894"/>
              <a:ext cx="379413" cy="138112"/>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7" y="10"/>
                    <a:pt x="98" y="35"/>
                  </a:cubicBez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3394076" y="1054894"/>
              <a:ext cx="379413" cy="138112"/>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7" y="10"/>
                    <a:pt x="98" y="35"/>
                  </a:cubicBezTo>
                  <a:lnTo>
                    <a:pt x="98" y="35"/>
                  </a:lnTo>
                  <a:close/>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3394076" y="1054894"/>
              <a:ext cx="379413" cy="138112"/>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20 h 35"/>
                <a:gd name="T28" fmla="*/ 98 w 98"/>
                <a:gd name="T29" fmla="*/ 20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20"/>
                  </a:moveTo>
                  <a:lnTo>
                    <a:pt x="98" y="20"/>
                  </a:lnTo>
                  <a:lnTo>
                    <a:pt x="98" y="35"/>
                  </a:lnTo>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195263" y="961231"/>
              <a:ext cx="371475" cy="334962"/>
            </a:xfrm>
            <a:custGeom>
              <a:avLst/>
              <a:gdLst>
                <a:gd name="T0" fmla="*/ 0 w 96"/>
                <a:gd name="T1" fmla="*/ 85 h 85"/>
                <a:gd name="T2" fmla="*/ 0 w 96"/>
                <a:gd name="T3" fmla="*/ 85 h 85"/>
                <a:gd name="T4" fmla="*/ 0 w 96"/>
                <a:gd name="T5" fmla="*/ 0 h 85"/>
                <a:gd name="T6" fmla="*/ 96 w 96"/>
                <a:gd name="T7" fmla="*/ 85 h 85"/>
                <a:gd name="T8" fmla="*/ 0 w 96"/>
                <a:gd name="T9" fmla="*/ 85 h 85"/>
              </a:gdLst>
              <a:ahLst/>
              <a:cxnLst>
                <a:cxn ang="0">
                  <a:pos x="T0" y="T1"/>
                </a:cxn>
                <a:cxn ang="0">
                  <a:pos x="T2" y="T3"/>
                </a:cxn>
                <a:cxn ang="0">
                  <a:pos x="T4" y="T5"/>
                </a:cxn>
                <a:cxn ang="0">
                  <a:pos x="T6" y="T7"/>
                </a:cxn>
                <a:cxn ang="0">
                  <a:pos x="T8" y="T9"/>
                </a:cxn>
              </a:cxnLst>
              <a:rect l="0" t="0" r="r" b="b"/>
              <a:pathLst>
                <a:path w="96" h="85">
                  <a:moveTo>
                    <a:pt x="0" y="85"/>
                  </a:moveTo>
                  <a:lnTo>
                    <a:pt x="0" y="85"/>
                  </a:lnTo>
                  <a:lnTo>
                    <a:pt x="0" y="0"/>
                  </a:lnTo>
                  <a:cubicBezTo>
                    <a:pt x="38" y="14"/>
                    <a:pt x="65" y="47"/>
                    <a:pt x="96" y="85"/>
                  </a:cubicBez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195263" y="961231"/>
              <a:ext cx="371475" cy="334962"/>
            </a:xfrm>
            <a:custGeom>
              <a:avLst/>
              <a:gdLst>
                <a:gd name="T0" fmla="*/ 0 w 96"/>
                <a:gd name="T1" fmla="*/ 85 h 85"/>
                <a:gd name="T2" fmla="*/ 0 w 96"/>
                <a:gd name="T3" fmla="*/ 85 h 85"/>
                <a:gd name="T4" fmla="*/ 0 w 96"/>
                <a:gd name="T5" fmla="*/ 0 h 85"/>
                <a:gd name="T6" fmla="*/ 96 w 96"/>
                <a:gd name="T7" fmla="*/ 85 h 85"/>
                <a:gd name="T8" fmla="*/ 0 w 96"/>
                <a:gd name="T9" fmla="*/ 85 h 85"/>
              </a:gdLst>
              <a:ahLst/>
              <a:cxnLst>
                <a:cxn ang="0">
                  <a:pos x="T0" y="T1"/>
                </a:cxn>
                <a:cxn ang="0">
                  <a:pos x="T2" y="T3"/>
                </a:cxn>
                <a:cxn ang="0">
                  <a:pos x="T4" y="T5"/>
                </a:cxn>
                <a:cxn ang="0">
                  <a:pos x="T6" y="T7"/>
                </a:cxn>
                <a:cxn ang="0">
                  <a:pos x="T8" y="T9"/>
                </a:cxn>
              </a:cxnLst>
              <a:rect l="0" t="0" r="r" b="b"/>
              <a:pathLst>
                <a:path w="96" h="85">
                  <a:moveTo>
                    <a:pt x="0" y="85"/>
                  </a:moveTo>
                  <a:lnTo>
                    <a:pt x="0" y="85"/>
                  </a:lnTo>
                  <a:lnTo>
                    <a:pt x="0" y="0"/>
                  </a:lnTo>
                  <a:cubicBezTo>
                    <a:pt x="38" y="14"/>
                    <a:pt x="65" y="47"/>
                    <a:pt x="96" y="85"/>
                  </a:cubicBezTo>
                  <a:lnTo>
                    <a:pt x="0" y="85"/>
                  </a:lnTo>
                  <a:close/>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noEditPoints="1"/>
            </p:cNvSpPr>
            <p:nvPr/>
          </p:nvSpPr>
          <p:spPr bwMode="auto">
            <a:xfrm>
              <a:off x="195263" y="961231"/>
              <a:ext cx="371475" cy="334962"/>
            </a:xfrm>
            <a:custGeom>
              <a:avLst/>
              <a:gdLst>
                <a:gd name="T0" fmla="*/ 0 w 96"/>
                <a:gd name="T1" fmla="*/ 0 h 85"/>
                <a:gd name="T2" fmla="*/ 0 w 96"/>
                <a:gd name="T3" fmla="*/ 0 h 85"/>
                <a:gd name="T4" fmla="*/ 16 w 96"/>
                <a:gd name="T5" fmla="*/ 0 h 85"/>
                <a:gd name="T6" fmla="*/ 29 w 96"/>
                <a:gd name="T7" fmla="*/ 0 h 85"/>
                <a:gd name="T8" fmla="*/ 29 w 96"/>
                <a:gd name="T9" fmla="*/ 0 h 85"/>
                <a:gd name="T10" fmla="*/ 45 w 96"/>
                <a:gd name="T11" fmla="*/ 0 h 85"/>
                <a:gd name="T12" fmla="*/ 58 w 96"/>
                <a:gd name="T13" fmla="*/ 0 h 85"/>
                <a:gd name="T14" fmla="*/ 58 w 96"/>
                <a:gd name="T15" fmla="*/ 0 h 85"/>
                <a:gd name="T16" fmla="*/ 74 w 96"/>
                <a:gd name="T17" fmla="*/ 0 h 85"/>
                <a:gd name="T18" fmla="*/ 88 w 96"/>
                <a:gd name="T19" fmla="*/ 0 h 85"/>
                <a:gd name="T20" fmla="*/ 88 w 96"/>
                <a:gd name="T21" fmla="*/ 0 h 85"/>
                <a:gd name="T22" fmla="*/ 96 w 96"/>
                <a:gd name="T23" fmla="*/ 0 h 85"/>
                <a:gd name="T24" fmla="*/ 96 w 96"/>
                <a:gd name="T25" fmla="*/ 8 h 85"/>
                <a:gd name="T26" fmla="*/ 96 w 96"/>
                <a:gd name="T27" fmla="*/ 21 h 85"/>
                <a:gd name="T28" fmla="*/ 96 w 96"/>
                <a:gd name="T29" fmla="*/ 21 h 85"/>
                <a:gd name="T30" fmla="*/ 96 w 96"/>
                <a:gd name="T31" fmla="*/ 37 h 85"/>
                <a:gd name="T32" fmla="*/ 96 w 96"/>
                <a:gd name="T33" fmla="*/ 50 h 85"/>
                <a:gd name="T34" fmla="*/ 96 w 96"/>
                <a:gd name="T35" fmla="*/ 50 h 85"/>
                <a:gd name="T36" fmla="*/ 96 w 96"/>
                <a:gd name="T37" fmla="*/ 66 h 85"/>
                <a:gd name="T38" fmla="*/ 96 w 96"/>
                <a:gd name="T39" fmla="*/ 80 h 85"/>
                <a:gd name="T40" fmla="*/ 96 w 96"/>
                <a:gd name="T41" fmla="*/ 80 h 85"/>
                <a:gd name="T42" fmla="*/ 96 w 96"/>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85">
                  <a:moveTo>
                    <a:pt x="0" y="0"/>
                  </a:moveTo>
                  <a:lnTo>
                    <a:pt x="0" y="0"/>
                  </a:lnTo>
                  <a:lnTo>
                    <a:pt x="16" y="0"/>
                  </a:lnTo>
                  <a:moveTo>
                    <a:pt x="29" y="0"/>
                  </a:moveTo>
                  <a:lnTo>
                    <a:pt x="29" y="0"/>
                  </a:lnTo>
                  <a:lnTo>
                    <a:pt x="45" y="0"/>
                  </a:lnTo>
                  <a:moveTo>
                    <a:pt x="58" y="0"/>
                  </a:moveTo>
                  <a:lnTo>
                    <a:pt x="58" y="0"/>
                  </a:lnTo>
                  <a:lnTo>
                    <a:pt x="74" y="0"/>
                  </a:lnTo>
                  <a:moveTo>
                    <a:pt x="88" y="0"/>
                  </a:moveTo>
                  <a:lnTo>
                    <a:pt x="88" y="0"/>
                  </a:lnTo>
                  <a:lnTo>
                    <a:pt x="96" y="0"/>
                  </a:lnTo>
                  <a:lnTo>
                    <a:pt x="96" y="8"/>
                  </a:lnTo>
                  <a:moveTo>
                    <a:pt x="96" y="21"/>
                  </a:moveTo>
                  <a:lnTo>
                    <a:pt x="96" y="21"/>
                  </a:lnTo>
                  <a:lnTo>
                    <a:pt x="96" y="37"/>
                  </a:lnTo>
                  <a:moveTo>
                    <a:pt x="96" y="50"/>
                  </a:moveTo>
                  <a:lnTo>
                    <a:pt x="96" y="50"/>
                  </a:lnTo>
                  <a:lnTo>
                    <a:pt x="96" y="66"/>
                  </a:lnTo>
                  <a:moveTo>
                    <a:pt x="96" y="80"/>
                  </a:moveTo>
                  <a:lnTo>
                    <a:pt x="96" y="80"/>
                  </a:lnTo>
                  <a:lnTo>
                    <a:pt x="96" y="85"/>
                  </a:lnTo>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569913" y="1299369"/>
              <a:ext cx="977900" cy="544512"/>
            </a:xfrm>
            <a:custGeom>
              <a:avLst/>
              <a:gdLst>
                <a:gd name="T0" fmla="*/ 253 w 253"/>
                <a:gd name="T1" fmla="*/ 138 h 138"/>
                <a:gd name="T2" fmla="*/ 253 w 253"/>
                <a:gd name="T3" fmla="*/ 138 h 138"/>
                <a:gd name="T4" fmla="*/ 0 w 253"/>
                <a:gd name="T5" fmla="*/ 138 h 138"/>
                <a:gd name="T6" fmla="*/ 0 w 253"/>
                <a:gd name="T7" fmla="*/ 0 h 138"/>
                <a:gd name="T8" fmla="*/ 253 w 253"/>
                <a:gd name="T9" fmla="*/ 138 h 138"/>
                <a:gd name="T10" fmla="*/ 253 w 253"/>
                <a:gd name="T11" fmla="*/ 138 h 138"/>
              </a:gdLst>
              <a:ahLst/>
              <a:cxnLst>
                <a:cxn ang="0">
                  <a:pos x="T0" y="T1"/>
                </a:cxn>
                <a:cxn ang="0">
                  <a:pos x="T2" y="T3"/>
                </a:cxn>
                <a:cxn ang="0">
                  <a:pos x="T4" y="T5"/>
                </a:cxn>
                <a:cxn ang="0">
                  <a:pos x="T6" y="T7"/>
                </a:cxn>
                <a:cxn ang="0">
                  <a:pos x="T8" y="T9"/>
                </a:cxn>
                <a:cxn ang="0">
                  <a:pos x="T10" y="T11"/>
                </a:cxn>
              </a:cxnLst>
              <a:rect l="0" t="0" r="r" b="b"/>
              <a:pathLst>
                <a:path w="253" h="138">
                  <a:moveTo>
                    <a:pt x="253" y="138"/>
                  </a:moveTo>
                  <a:lnTo>
                    <a:pt x="253" y="138"/>
                  </a:lnTo>
                  <a:lnTo>
                    <a:pt x="0" y="138"/>
                  </a:lnTo>
                  <a:lnTo>
                    <a:pt x="0" y="0"/>
                  </a:lnTo>
                  <a:cubicBezTo>
                    <a:pt x="54" y="64"/>
                    <a:pt x="117" y="138"/>
                    <a:pt x="253" y="138"/>
                  </a:cubicBezTo>
                  <a:lnTo>
                    <a:pt x="253"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69913" y="1299369"/>
              <a:ext cx="977900" cy="544512"/>
            </a:xfrm>
            <a:custGeom>
              <a:avLst/>
              <a:gdLst>
                <a:gd name="T0" fmla="*/ 253 w 253"/>
                <a:gd name="T1" fmla="*/ 138 h 138"/>
                <a:gd name="T2" fmla="*/ 253 w 253"/>
                <a:gd name="T3" fmla="*/ 138 h 138"/>
                <a:gd name="T4" fmla="*/ 0 w 253"/>
                <a:gd name="T5" fmla="*/ 138 h 138"/>
                <a:gd name="T6" fmla="*/ 0 w 253"/>
                <a:gd name="T7" fmla="*/ 0 h 138"/>
                <a:gd name="T8" fmla="*/ 253 w 253"/>
                <a:gd name="T9" fmla="*/ 138 h 138"/>
                <a:gd name="T10" fmla="*/ 253 w 253"/>
                <a:gd name="T11" fmla="*/ 138 h 138"/>
              </a:gdLst>
              <a:ahLst/>
              <a:cxnLst>
                <a:cxn ang="0">
                  <a:pos x="T0" y="T1"/>
                </a:cxn>
                <a:cxn ang="0">
                  <a:pos x="T2" y="T3"/>
                </a:cxn>
                <a:cxn ang="0">
                  <a:pos x="T4" y="T5"/>
                </a:cxn>
                <a:cxn ang="0">
                  <a:pos x="T6" y="T7"/>
                </a:cxn>
                <a:cxn ang="0">
                  <a:pos x="T8" y="T9"/>
                </a:cxn>
                <a:cxn ang="0">
                  <a:pos x="T10" y="T11"/>
                </a:cxn>
              </a:cxnLst>
              <a:rect l="0" t="0" r="r" b="b"/>
              <a:pathLst>
                <a:path w="253" h="138">
                  <a:moveTo>
                    <a:pt x="253" y="138"/>
                  </a:moveTo>
                  <a:lnTo>
                    <a:pt x="253" y="138"/>
                  </a:lnTo>
                  <a:lnTo>
                    <a:pt x="0" y="138"/>
                  </a:lnTo>
                  <a:lnTo>
                    <a:pt x="0" y="0"/>
                  </a:lnTo>
                  <a:cubicBezTo>
                    <a:pt x="54" y="64"/>
                    <a:pt x="117" y="138"/>
                    <a:pt x="253" y="138"/>
                  </a:cubicBezTo>
                  <a:lnTo>
                    <a:pt x="253" y="138"/>
                  </a:lnTo>
                  <a:close/>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569913" y="1299369"/>
              <a:ext cx="977900" cy="177800"/>
            </a:xfrm>
            <a:custGeom>
              <a:avLst/>
              <a:gdLst>
                <a:gd name="T0" fmla="*/ 0 w 253"/>
                <a:gd name="T1" fmla="*/ 0 h 45"/>
                <a:gd name="T2" fmla="*/ 0 w 253"/>
                <a:gd name="T3" fmla="*/ 0 h 45"/>
                <a:gd name="T4" fmla="*/ 5 w 253"/>
                <a:gd name="T5" fmla="*/ 0 h 45"/>
                <a:gd name="T6" fmla="*/ 18 w 253"/>
                <a:gd name="T7" fmla="*/ 0 h 45"/>
                <a:gd name="T8" fmla="*/ 18 w 253"/>
                <a:gd name="T9" fmla="*/ 0 h 45"/>
                <a:gd name="T10" fmla="*/ 34 w 253"/>
                <a:gd name="T11" fmla="*/ 0 h 45"/>
                <a:gd name="T12" fmla="*/ 47 w 253"/>
                <a:gd name="T13" fmla="*/ 0 h 45"/>
                <a:gd name="T14" fmla="*/ 47 w 253"/>
                <a:gd name="T15" fmla="*/ 0 h 45"/>
                <a:gd name="T16" fmla="*/ 63 w 253"/>
                <a:gd name="T17" fmla="*/ 0 h 45"/>
                <a:gd name="T18" fmla="*/ 77 w 253"/>
                <a:gd name="T19" fmla="*/ 0 h 45"/>
                <a:gd name="T20" fmla="*/ 77 w 253"/>
                <a:gd name="T21" fmla="*/ 0 h 45"/>
                <a:gd name="T22" fmla="*/ 93 w 253"/>
                <a:gd name="T23" fmla="*/ 0 h 45"/>
                <a:gd name="T24" fmla="*/ 106 w 253"/>
                <a:gd name="T25" fmla="*/ 0 h 45"/>
                <a:gd name="T26" fmla="*/ 106 w 253"/>
                <a:gd name="T27" fmla="*/ 0 h 45"/>
                <a:gd name="T28" fmla="*/ 122 w 253"/>
                <a:gd name="T29" fmla="*/ 0 h 45"/>
                <a:gd name="T30" fmla="*/ 135 w 253"/>
                <a:gd name="T31" fmla="*/ 0 h 45"/>
                <a:gd name="T32" fmla="*/ 135 w 253"/>
                <a:gd name="T33" fmla="*/ 0 h 45"/>
                <a:gd name="T34" fmla="*/ 151 w 253"/>
                <a:gd name="T35" fmla="*/ 0 h 45"/>
                <a:gd name="T36" fmla="*/ 165 w 253"/>
                <a:gd name="T37" fmla="*/ 0 h 45"/>
                <a:gd name="T38" fmla="*/ 165 w 253"/>
                <a:gd name="T39" fmla="*/ 0 h 45"/>
                <a:gd name="T40" fmla="*/ 181 w 253"/>
                <a:gd name="T41" fmla="*/ 0 h 45"/>
                <a:gd name="T42" fmla="*/ 194 w 253"/>
                <a:gd name="T43" fmla="*/ 0 h 45"/>
                <a:gd name="T44" fmla="*/ 194 w 253"/>
                <a:gd name="T45" fmla="*/ 0 h 45"/>
                <a:gd name="T46" fmla="*/ 210 w 253"/>
                <a:gd name="T47" fmla="*/ 0 h 45"/>
                <a:gd name="T48" fmla="*/ 223 w 253"/>
                <a:gd name="T49" fmla="*/ 0 h 45"/>
                <a:gd name="T50" fmla="*/ 223 w 253"/>
                <a:gd name="T51" fmla="*/ 0 h 45"/>
                <a:gd name="T52" fmla="*/ 239 w 253"/>
                <a:gd name="T53" fmla="*/ 0 h 45"/>
                <a:gd name="T54" fmla="*/ 253 w 253"/>
                <a:gd name="T55" fmla="*/ 0 h 45"/>
                <a:gd name="T56" fmla="*/ 253 w 253"/>
                <a:gd name="T57" fmla="*/ 0 h 45"/>
                <a:gd name="T58" fmla="*/ 253 w 253"/>
                <a:gd name="T59" fmla="*/ 0 h 45"/>
                <a:gd name="T60" fmla="*/ 253 w 253"/>
                <a:gd name="T61" fmla="*/ 16 h 45"/>
                <a:gd name="T62" fmla="*/ 253 w 253"/>
                <a:gd name="T63" fmla="*/ 29 h 45"/>
                <a:gd name="T64" fmla="*/ 253 w 253"/>
                <a:gd name="T65" fmla="*/ 29 h 45"/>
                <a:gd name="T66" fmla="*/ 253 w 253"/>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45">
                  <a:moveTo>
                    <a:pt x="0" y="0"/>
                  </a:moveTo>
                  <a:lnTo>
                    <a:pt x="0" y="0"/>
                  </a:lnTo>
                  <a:lnTo>
                    <a:pt x="5" y="0"/>
                  </a:lnTo>
                  <a:moveTo>
                    <a:pt x="18" y="0"/>
                  </a:moveTo>
                  <a:lnTo>
                    <a:pt x="18" y="0"/>
                  </a:lnTo>
                  <a:lnTo>
                    <a:pt x="34" y="0"/>
                  </a:lnTo>
                  <a:moveTo>
                    <a:pt x="47" y="0"/>
                  </a:moveTo>
                  <a:lnTo>
                    <a:pt x="47" y="0"/>
                  </a:lnTo>
                  <a:lnTo>
                    <a:pt x="63" y="0"/>
                  </a:lnTo>
                  <a:moveTo>
                    <a:pt x="77" y="0"/>
                  </a:moveTo>
                  <a:lnTo>
                    <a:pt x="77" y="0"/>
                  </a:lnTo>
                  <a:lnTo>
                    <a:pt x="93" y="0"/>
                  </a:lnTo>
                  <a:moveTo>
                    <a:pt x="106" y="0"/>
                  </a:moveTo>
                  <a:lnTo>
                    <a:pt x="106" y="0"/>
                  </a:lnTo>
                  <a:lnTo>
                    <a:pt x="122" y="0"/>
                  </a:lnTo>
                  <a:moveTo>
                    <a:pt x="135" y="0"/>
                  </a:moveTo>
                  <a:lnTo>
                    <a:pt x="135" y="0"/>
                  </a:lnTo>
                  <a:lnTo>
                    <a:pt x="151" y="0"/>
                  </a:lnTo>
                  <a:moveTo>
                    <a:pt x="165" y="0"/>
                  </a:moveTo>
                  <a:lnTo>
                    <a:pt x="165" y="0"/>
                  </a:lnTo>
                  <a:lnTo>
                    <a:pt x="181" y="0"/>
                  </a:lnTo>
                  <a:moveTo>
                    <a:pt x="194" y="0"/>
                  </a:moveTo>
                  <a:lnTo>
                    <a:pt x="194" y="0"/>
                  </a:lnTo>
                  <a:lnTo>
                    <a:pt x="210" y="0"/>
                  </a:lnTo>
                  <a:moveTo>
                    <a:pt x="223" y="0"/>
                  </a:moveTo>
                  <a:lnTo>
                    <a:pt x="223" y="0"/>
                  </a:lnTo>
                  <a:lnTo>
                    <a:pt x="239" y="0"/>
                  </a:lnTo>
                  <a:moveTo>
                    <a:pt x="253" y="0"/>
                  </a:moveTo>
                  <a:lnTo>
                    <a:pt x="253" y="0"/>
                  </a:lnTo>
                  <a:lnTo>
                    <a:pt x="253" y="0"/>
                  </a:lnTo>
                  <a:lnTo>
                    <a:pt x="253" y="16"/>
                  </a:lnTo>
                  <a:moveTo>
                    <a:pt x="253" y="29"/>
                  </a:moveTo>
                  <a:lnTo>
                    <a:pt x="253" y="29"/>
                  </a:lnTo>
                  <a:lnTo>
                    <a:pt x="253" y="45"/>
                  </a:lnTo>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1547813" y="1504156"/>
              <a:ext cx="830263" cy="339725"/>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1547813" y="1504156"/>
              <a:ext cx="830263" cy="339725"/>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noEditPoints="1"/>
            </p:cNvSpPr>
            <p:nvPr/>
          </p:nvSpPr>
          <p:spPr bwMode="auto">
            <a:xfrm>
              <a:off x="1547813" y="1516856"/>
              <a:ext cx="830263" cy="327025"/>
            </a:xfrm>
            <a:custGeom>
              <a:avLst/>
              <a:gdLst>
                <a:gd name="T0" fmla="*/ 0 w 215"/>
                <a:gd name="T1" fmla="*/ 83 h 83"/>
                <a:gd name="T2" fmla="*/ 0 w 215"/>
                <a:gd name="T3" fmla="*/ 83 h 83"/>
                <a:gd name="T4" fmla="*/ 4 w 215"/>
                <a:gd name="T5" fmla="*/ 83 h 83"/>
                <a:gd name="T6" fmla="*/ 18 w 215"/>
                <a:gd name="T7" fmla="*/ 83 h 83"/>
                <a:gd name="T8" fmla="*/ 18 w 215"/>
                <a:gd name="T9" fmla="*/ 83 h 83"/>
                <a:gd name="T10" fmla="*/ 34 w 215"/>
                <a:gd name="T11" fmla="*/ 83 h 83"/>
                <a:gd name="T12" fmla="*/ 47 w 215"/>
                <a:gd name="T13" fmla="*/ 83 h 83"/>
                <a:gd name="T14" fmla="*/ 47 w 215"/>
                <a:gd name="T15" fmla="*/ 83 h 83"/>
                <a:gd name="T16" fmla="*/ 63 w 215"/>
                <a:gd name="T17" fmla="*/ 83 h 83"/>
                <a:gd name="T18" fmla="*/ 76 w 215"/>
                <a:gd name="T19" fmla="*/ 83 h 83"/>
                <a:gd name="T20" fmla="*/ 76 w 215"/>
                <a:gd name="T21" fmla="*/ 83 h 83"/>
                <a:gd name="T22" fmla="*/ 92 w 215"/>
                <a:gd name="T23" fmla="*/ 83 h 83"/>
                <a:gd name="T24" fmla="*/ 106 w 215"/>
                <a:gd name="T25" fmla="*/ 83 h 83"/>
                <a:gd name="T26" fmla="*/ 106 w 215"/>
                <a:gd name="T27" fmla="*/ 83 h 83"/>
                <a:gd name="T28" fmla="*/ 122 w 215"/>
                <a:gd name="T29" fmla="*/ 83 h 83"/>
                <a:gd name="T30" fmla="*/ 135 w 215"/>
                <a:gd name="T31" fmla="*/ 83 h 83"/>
                <a:gd name="T32" fmla="*/ 135 w 215"/>
                <a:gd name="T33" fmla="*/ 83 h 83"/>
                <a:gd name="T34" fmla="*/ 151 w 215"/>
                <a:gd name="T35" fmla="*/ 83 h 83"/>
                <a:gd name="T36" fmla="*/ 164 w 215"/>
                <a:gd name="T37" fmla="*/ 83 h 83"/>
                <a:gd name="T38" fmla="*/ 164 w 215"/>
                <a:gd name="T39" fmla="*/ 83 h 83"/>
                <a:gd name="T40" fmla="*/ 180 w 215"/>
                <a:gd name="T41" fmla="*/ 83 h 83"/>
                <a:gd name="T42" fmla="*/ 194 w 215"/>
                <a:gd name="T43" fmla="*/ 83 h 83"/>
                <a:gd name="T44" fmla="*/ 194 w 215"/>
                <a:gd name="T45" fmla="*/ 83 h 83"/>
                <a:gd name="T46" fmla="*/ 210 w 215"/>
                <a:gd name="T47" fmla="*/ 83 h 83"/>
                <a:gd name="T48" fmla="*/ 215 w 215"/>
                <a:gd name="T49" fmla="*/ 75 h 83"/>
                <a:gd name="T50" fmla="*/ 215 w 215"/>
                <a:gd name="T51" fmla="*/ 75 h 83"/>
                <a:gd name="T52" fmla="*/ 215 w 215"/>
                <a:gd name="T53" fmla="*/ 59 h 83"/>
                <a:gd name="T54" fmla="*/ 215 w 215"/>
                <a:gd name="T55" fmla="*/ 46 h 83"/>
                <a:gd name="T56" fmla="*/ 215 w 215"/>
                <a:gd name="T57" fmla="*/ 46 h 83"/>
                <a:gd name="T58" fmla="*/ 215 w 215"/>
                <a:gd name="T59" fmla="*/ 30 h 83"/>
                <a:gd name="T60" fmla="*/ 215 w 215"/>
                <a:gd name="T61" fmla="*/ 16 h 83"/>
                <a:gd name="T62" fmla="*/ 215 w 215"/>
                <a:gd name="T63" fmla="*/ 16 h 83"/>
                <a:gd name="T64" fmla="*/ 215 w 215"/>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3">
                  <a:moveTo>
                    <a:pt x="0" y="83"/>
                  </a:moveTo>
                  <a:lnTo>
                    <a:pt x="0" y="83"/>
                  </a:lnTo>
                  <a:lnTo>
                    <a:pt x="4" y="83"/>
                  </a:lnTo>
                  <a:moveTo>
                    <a:pt x="18" y="83"/>
                  </a:moveTo>
                  <a:lnTo>
                    <a:pt x="18" y="83"/>
                  </a:lnTo>
                  <a:lnTo>
                    <a:pt x="34" y="83"/>
                  </a:lnTo>
                  <a:moveTo>
                    <a:pt x="47" y="83"/>
                  </a:moveTo>
                  <a:lnTo>
                    <a:pt x="47" y="83"/>
                  </a:lnTo>
                  <a:lnTo>
                    <a:pt x="63" y="83"/>
                  </a:lnTo>
                  <a:moveTo>
                    <a:pt x="76" y="83"/>
                  </a:moveTo>
                  <a:lnTo>
                    <a:pt x="76" y="83"/>
                  </a:lnTo>
                  <a:lnTo>
                    <a:pt x="92" y="83"/>
                  </a:lnTo>
                  <a:moveTo>
                    <a:pt x="106" y="83"/>
                  </a:moveTo>
                  <a:lnTo>
                    <a:pt x="106" y="83"/>
                  </a:lnTo>
                  <a:lnTo>
                    <a:pt x="122" y="83"/>
                  </a:lnTo>
                  <a:moveTo>
                    <a:pt x="135" y="83"/>
                  </a:moveTo>
                  <a:lnTo>
                    <a:pt x="135" y="83"/>
                  </a:lnTo>
                  <a:lnTo>
                    <a:pt x="151" y="83"/>
                  </a:lnTo>
                  <a:moveTo>
                    <a:pt x="164" y="83"/>
                  </a:moveTo>
                  <a:lnTo>
                    <a:pt x="164" y="83"/>
                  </a:lnTo>
                  <a:lnTo>
                    <a:pt x="180" y="83"/>
                  </a:lnTo>
                  <a:moveTo>
                    <a:pt x="194" y="83"/>
                  </a:moveTo>
                  <a:lnTo>
                    <a:pt x="194" y="83"/>
                  </a:lnTo>
                  <a:lnTo>
                    <a:pt x="210" y="83"/>
                  </a:lnTo>
                  <a:moveTo>
                    <a:pt x="215" y="75"/>
                  </a:moveTo>
                  <a:lnTo>
                    <a:pt x="215" y="75"/>
                  </a:lnTo>
                  <a:lnTo>
                    <a:pt x="215" y="59"/>
                  </a:lnTo>
                  <a:moveTo>
                    <a:pt x="215" y="46"/>
                  </a:moveTo>
                  <a:lnTo>
                    <a:pt x="215" y="46"/>
                  </a:lnTo>
                  <a:lnTo>
                    <a:pt x="215" y="30"/>
                  </a:lnTo>
                  <a:moveTo>
                    <a:pt x="215" y="16"/>
                  </a:moveTo>
                  <a:lnTo>
                    <a:pt x="215" y="16"/>
                  </a:lnTo>
                  <a:lnTo>
                    <a:pt x="215" y="0"/>
                  </a:lnTo>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2378076" y="1054894"/>
              <a:ext cx="1016000" cy="449262"/>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0" y="0"/>
                    <a:pt x="263"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2378076" y="1054894"/>
              <a:ext cx="1016000" cy="449262"/>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0" y="0"/>
                    <a:pt x="263" y="0"/>
                  </a:cubicBezTo>
                  <a:lnTo>
                    <a:pt x="0" y="0"/>
                  </a:lnTo>
                  <a:close/>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p:nvSpPr>
          <p:spPr bwMode="auto">
            <a:xfrm>
              <a:off x="2378076" y="1054894"/>
              <a:ext cx="1016000" cy="449262"/>
            </a:xfrm>
            <a:custGeom>
              <a:avLst/>
              <a:gdLst>
                <a:gd name="T0" fmla="*/ 0 w 263"/>
                <a:gd name="T1" fmla="*/ 114 h 114"/>
                <a:gd name="T2" fmla="*/ 0 w 263"/>
                <a:gd name="T3" fmla="*/ 114 h 114"/>
                <a:gd name="T4" fmla="*/ 4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6 w 263"/>
                <a:gd name="T19" fmla="*/ 114 h 114"/>
                <a:gd name="T20" fmla="*/ 76 w 263"/>
                <a:gd name="T21" fmla="*/ 114 h 114"/>
                <a:gd name="T22" fmla="*/ 92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4 w 263"/>
                <a:gd name="T37" fmla="*/ 114 h 114"/>
                <a:gd name="T38" fmla="*/ 164 w 263"/>
                <a:gd name="T39" fmla="*/ 114 h 114"/>
                <a:gd name="T40" fmla="*/ 180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2 w 263"/>
                <a:gd name="T55" fmla="*/ 114 h 114"/>
                <a:gd name="T56" fmla="*/ 252 w 263"/>
                <a:gd name="T57" fmla="*/ 114 h 114"/>
                <a:gd name="T58" fmla="*/ 263 w 263"/>
                <a:gd name="T59" fmla="*/ 114 h 114"/>
                <a:gd name="T60" fmla="*/ 263 w 263"/>
                <a:gd name="T61" fmla="*/ 109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7 h 114"/>
                <a:gd name="T76" fmla="*/ 263 w 263"/>
                <a:gd name="T77" fmla="*/ 37 h 114"/>
                <a:gd name="T78" fmla="*/ 263 w 263"/>
                <a:gd name="T79" fmla="*/ 21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4" y="114"/>
                  </a:lnTo>
                  <a:moveTo>
                    <a:pt x="18" y="114"/>
                  </a:moveTo>
                  <a:lnTo>
                    <a:pt x="18" y="114"/>
                  </a:lnTo>
                  <a:lnTo>
                    <a:pt x="34" y="114"/>
                  </a:lnTo>
                  <a:moveTo>
                    <a:pt x="47" y="114"/>
                  </a:moveTo>
                  <a:lnTo>
                    <a:pt x="47" y="114"/>
                  </a:lnTo>
                  <a:lnTo>
                    <a:pt x="63" y="114"/>
                  </a:lnTo>
                  <a:moveTo>
                    <a:pt x="76" y="114"/>
                  </a:moveTo>
                  <a:lnTo>
                    <a:pt x="76" y="114"/>
                  </a:lnTo>
                  <a:lnTo>
                    <a:pt x="92" y="114"/>
                  </a:lnTo>
                  <a:moveTo>
                    <a:pt x="106" y="114"/>
                  </a:moveTo>
                  <a:lnTo>
                    <a:pt x="106" y="114"/>
                  </a:lnTo>
                  <a:lnTo>
                    <a:pt x="122" y="114"/>
                  </a:lnTo>
                  <a:moveTo>
                    <a:pt x="135" y="114"/>
                  </a:moveTo>
                  <a:lnTo>
                    <a:pt x="135" y="114"/>
                  </a:lnTo>
                  <a:lnTo>
                    <a:pt x="151" y="114"/>
                  </a:lnTo>
                  <a:moveTo>
                    <a:pt x="164" y="114"/>
                  </a:moveTo>
                  <a:lnTo>
                    <a:pt x="164" y="114"/>
                  </a:lnTo>
                  <a:lnTo>
                    <a:pt x="180" y="114"/>
                  </a:lnTo>
                  <a:moveTo>
                    <a:pt x="194" y="114"/>
                  </a:moveTo>
                  <a:lnTo>
                    <a:pt x="194" y="114"/>
                  </a:lnTo>
                  <a:lnTo>
                    <a:pt x="210" y="114"/>
                  </a:lnTo>
                  <a:moveTo>
                    <a:pt x="223" y="114"/>
                  </a:moveTo>
                  <a:lnTo>
                    <a:pt x="223" y="114"/>
                  </a:lnTo>
                  <a:lnTo>
                    <a:pt x="239" y="114"/>
                  </a:lnTo>
                  <a:moveTo>
                    <a:pt x="252" y="114"/>
                  </a:moveTo>
                  <a:lnTo>
                    <a:pt x="252" y="114"/>
                  </a:lnTo>
                  <a:lnTo>
                    <a:pt x="263" y="114"/>
                  </a:lnTo>
                  <a:lnTo>
                    <a:pt x="263" y="109"/>
                  </a:lnTo>
                  <a:moveTo>
                    <a:pt x="263" y="95"/>
                  </a:moveTo>
                  <a:lnTo>
                    <a:pt x="263" y="95"/>
                  </a:lnTo>
                  <a:lnTo>
                    <a:pt x="263" y="79"/>
                  </a:lnTo>
                  <a:moveTo>
                    <a:pt x="263" y="66"/>
                  </a:moveTo>
                  <a:lnTo>
                    <a:pt x="263" y="66"/>
                  </a:lnTo>
                  <a:lnTo>
                    <a:pt x="263" y="50"/>
                  </a:lnTo>
                  <a:moveTo>
                    <a:pt x="263" y="37"/>
                  </a:moveTo>
                  <a:lnTo>
                    <a:pt x="263" y="37"/>
                  </a:lnTo>
                  <a:lnTo>
                    <a:pt x="263" y="21"/>
                  </a:lnTo>
                  <a:moveTo>
                    <a:pt x="263" y="7"/>
                  </a:moveTo>
                  <a:lnTo>
                    <a:pt x="263" y="7"/>
                  </a:lnTo>
                  <a:lnTo>
                    <a:pt x="263" y="0"/>
                  </a:lnTo>
                </a:path>
              </a:pathLst>
            </a:custGeom>
            <a:noFill/>
            <a:ln w="190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5" name="Freeform 44"/>
          <p:cNvSpPr>
            <a:spLocks/>
          </p:cNvSpPr>
          <p:nvPr/>
        </p:nvSpPr>
        <p:spPr bwMode="auto">
          <a:xfrm>
            <a:off x="1751097" y="3438525"/>
            <a:ext cx="2652713" cy="1009650"/>
          </a:xfrm>
          <a:custGeom>
            <a:avLst/>
            <a:gdLst>
              <a:gd name="T0" fmla="*/ 687 w 687"/>
              <a:gd name="T1" fmla="*/ 255 h 256"/>
              <a:gd name="T2" fmla="*/ 687 w 687"/>
              <a:gd name="T3" fmla="*/ 255 h 256"/>
              <a:gd name="T4" fmla="*/ 0 w 687"/>
              <a:gd name="T5" fmla="*/ 0 h 256"/>
            </a:gdLst>
            <a:ahLst/>
            <a:cxnLst>
              <a:cxn ang="0">
                <a:pos x="T0" y="T1"/>
              </a:cxn>
              <a:cxn ang="0">
                <a:pos x="T2" y="T3"/>
              </a:cxn>
              <a:cxn ang="0">
                <a:pos x="T4" y="T5"/>
              </a:cxn>
            </a:cxnLst>
            <a:rect l="0" t="0" r="r" b="b"/>
            <a:pathLst>
              <a:path w="687" h="256">
                <a:moveTo>
                  <a:pt x="687" y="255"/>
                </a:moveTo>
                <a:lnTo>
                  <a:pt x="687" y="255"/>
                </a:lnTo>
                <a:cubicBezTo>
                  <a:pt x="496" y="256"/>
                  <a:pt x="162" y="182"/>
                  <a:pt x="0" y="0"/>
                </a:cubicBezTo>
              </a:path>
            </a:pathLst>
          </a:custGeom>
          <a:noFill/>
          <a:ln w="38100" cap="flat">
            <a:solidFill>
              <a:srgbClr val="008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1716172" y="3395662"/>
            <a:ext cx="127000" cy="138113"/>
          </a:xfrm>
          <a:custGeom>
            <a:avLst/>
            <a:gdLst>
              <a:gd name="T0" fmla="*/ 18 w 33"/>
              <a:gd name="T1" fmla="*/ 20 h 35"/>
              <a:gd name="T2" fmla="*/ 18 w 33"/>
              <a:gd name="T3" fmla="*/ 20 h 35"/>
              <a:gd name="T4" fmla="*/ 33 w 33"/>
              <a:gd name="T5" fmla="*/ 21 h 35"/>
              <a:gd name="T6" fmla="*/ 0 w 33"/>
              <a:gd name="T7" fmla="*/ 0 h 35"/>
              <a:gd name="T8" fmla="*/ 17 w 33"/>
              <a:gd name="T9" fmla="*/ 35 h 35"/>
              <a:gd name="T10" fmla="*/ 18 w 33"/>
              <a:gd name="T11" fmla="*/ 20 h 35"/>
            </a:gdLst>
            <a:ahLst/>
            <a:cxnLst>
              <a:cxn ang="0">
                <a:pos x="T0" y="T1"/>
              </a:cxn>
              <a:cxn ang="0">
                <a:pos x="T2" y="T3"/>
              </a:cxn>
              <a:cxn ang="0">
                <a:pos x="T4" y="T5"/>
              </a:cxn>
              <a:cxn ang="0">
                <a:pos x="T6" y="T7"/>
              </a:cxn>
              <a:cxn ang="0">
                <a:pos x="T8" y="T9"/>
              </a:cxn>
              <a:cxn ang="0">
                <a:pos x="T10" y="T11"/>
              </a:cxn>
            </a:cxnLst>
            <a:rect l="0" t="0" r="r" b="b"/>
            <a:pathLst>
              <a:path w="33" h="35">
                <a:moveTo>
                  <a:pt x="18" y="20"/>
                </a:moveTo>
                <a:lnTo>
                  <a:pt x="18" y="20"/>
                </a:lnTo>
                <a:lnTo>
                  <a:pt x="33" y="21"/>
                </a:lnTo>
                <a:lnTo>
                  <a:pt x="0" y="0"/>
                </a:lnTo>
                <a:lnTo>
                  <a:pt x="17" y="35"/>
                </a:lnTo>
                <a:lnTo>
                  <a:pt x="18" y="20"/>
                </a:lnTo>
                <a:close/>
              </a:path>
            </a:pathLst>
          </a:custGeom>
          <a:solidFill>
            <a:srgbClr val="008000">
              <a:alpha val="10000"/>
            </a:srgbClr>
          </a:solidFill>
          <a:ln w="7938" cap="flat">
            <a:solidFill>
              <a:srgbClr val="008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403809" y="3690937"/>
            <a:ext cx="2298700" cy="754063"/>
          </a:xfrm>
          <a:custGeom>
            <a:avLst/>
            <a:gdLst>
              <a:gd name="T0" fmla="*/ 412 w 595"/>
              <a:gd name="T1" fmla="*/ 0 h 191"/>
              <a:gd name="T2" fmla="*/ 412 w 595"/>
              <a:gd name="T3" fmla="*/ 0 h 191"/>
              <a:gd name="T4" fmla="*/ 0 w 595"/>
              <a:gd name="T5" fmla="*/ 191 h 191"/>
            </a:gdLst>
            <a:ahLst/>
            <a:cxnLst>
              <a:cxn ang="0">
                <a:pos x="T0" y="T1"/>
              </a:cxn>
              <a:cxn ang="0">
                <a:pos x="T2" y="T3"/>
              </a:cxn>
              <a:cxn ang="0">
                <a:pos x="T4" y="T5"/>
              </a:cxn>
            </a:cxnLst>
            <a:rect l="0" t="0" r="r" b="b"/>
            <a:pathLst>
              <a:path w="595" h="191">
                <a:moveTo>
                  <a:pt x="412" y="0"/>
                </a:moveTo>
                <a:lnTo>
                  <a:pt x="412" y="0"/>
                </a:lnTo>
                <a:cubicBezTo>
                  <a:pt x="595" y="156"/>
                  <a:pt x="191" y="191"/>
                  <a:pt x="0" y="191"/>
                </a:cubicBezTo>
              </a:path>
            </a:pathLst>
          </a:custGeom>
          <a:noFill/>
          <a:ln w="38100" cap="flat">
            <a:solidFill>
              <a:srgbClr val="0000FF">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4348162" y="4413250"/>
            <a:ext cx="147638" cy="82550"/>
          </a:xfrm>
          <a:custGeom>
            <a:avLst/>
            <a:gdLst>
              <a:gd name="T0" fmla="*/ 27 w 38"/>
              <a:gd name="T1" fmla="*/ 10 h 21"/>
              <a:gd name="T2" fmla="*/ 27 w 38"/>
              <a:gd name="T3" fmla="*/ 10 h 21"/>
              <a:gd name="T4" fmla="*/ 38 w 38"/>
              <a:gd name="T5" fmla="*/ 0 h 21"/>
              <a:gd name="T6" fmla="*/ 0 w 38"/>
              <a:gd name="T7" fmla="*/ 11 h 21"/>
              <a:gd name="T8" fmla="*/ 38 w 38"/>
              <a:gd name="T9" fmla="*/ 21 h 21"/>
              <a:gd name="T10" fmla="*/ 27 w 38"/>
              <a:gd name="T11" fmla="*/ 10 h 21"/>
            </a:gdLst>
            <a:ahLst/>
            <a:cxnLst>
              <a:cxn ang="0">
                <a:pos x="T0" y="T1"/>
              </a:cxn>
              <a:cxn ang="0">
                <a:pos x="T2" y="T3"/>
              </a:cxn>
              <a:cxn ang="0">
                <a:pos x="T4" y="T5"/>
              </a:cxn>
              <a:cxn ang="0">
                <a:pos x="T6" y="T7"/>
              </a:cxn>
              <a:cxn ang="0">
                <a:pos x="T8" y="T9"/>
              </a:cxn>
              <a:cxn ang="0">
                <a:pos x="T10" y="T11"/>
              </a:cxn>
            </a:cxnLst>
            <a:rect l="0" t="0" r="r" b="b"/>
            <a:pathLst>
              <a:path w="38" h="21">
                <a:moveTo>
                  <a:pt x="27" y="10"/>
                </a:moveTo>
                <a:lnTo>
                  <a:pt x="27" y="10"/>
                </a:lnTo>
                <a:lnTo>
                  <a:pt x="38" y="0"/>
                </a:lnTo>
                <a:lnTo>
                  <a:pt x="0" y="11"/>
                </a:lnTo>
                <a:lnTo>
                  <a:pt x="38" y="21"/>
                </a:lnTo>
                <a:lnTo>
                  <a:pt x="27" y="10"/>
                </a:lnTo>
                <a:close/>
              </a:path>
            </a:pathLst>
          </a:custGeom>
          <a:solidFill>
            <a:srgbClr val="0000FF">
              <a:alpha val="10000"/>
            </a:srgbClr>
          </a:solidFill>
          <a:ln w="7938" cap="flat">
            <a:solidFill>
              <a:srgbClr val="0000FF">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5392822" y="1984375"/>
            <a:ext cx="1360488" cy="1706563"/>
          </a:xfrm>
          <a:custGeom>
            <a:avLst/>
            <a:gdLst>
              <a:gd name="T0" fmla="*/ 213 w 352"/>
              <a:gd name="T1" fmla="*/ 0 h 433"/>
              <a:gd name="T2" fmla="*/ 213 w 352"/>
              <a:gd name="T3" fmla="*/ 0 h 433"/>
              <a:gd name="T4" fmla="*/ 156 w 352"/>
              <a:gd name="T5" fmla="*/ 433 h 433"/>
            </a:gdLst>
            <a:ahLst/>
            <a:cxnLst>
              <a:cxn ang="0">
                <a:pos x="T0" y="T1"/>
              </a:cxn>
              <a:cxn ang="0">
                <a:pos x="T2" y="T3"/>
              </a:cxn>
              <a:cxn ang="0">
                <a:pos x="T4" y="T5"/>
              </a:cxn>
            </a:cxnLst>
            <a:rect l="0" t="0" r="r" b="b"/>
            <a:pathLst>
              <a:path w="352" h="433">
                <a:moveTo>
                  <a:pt x="213" y="0"/>
                </a:moveTo>
                <a:lnTo>
                  <a:pt x="213" y="0"/>
                </a:lnTo>
                <a:cubicBezTo>
                  <a:pt x="352" y="112"/>
                  <a:pt x="0" y="300"/>
                  <a:pt x="156" y="433"/>
                </a:cubicBezTo>
              </a:path>
            </a:pathLst>
          </a:custGeom>
          <a:noFill/>
          <a:ln w="38100" cap="flat">
            <a:solidFill>
              <a:srgbClr val="FF66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5919871" y="3608387"/>
            <a:ext cx="134938" cy="127000"/>
          </a:xfrm>
          <a:custGeom>
            <a:avLst/>
            <a:gdLst>
              <a:gd name="T0" fmla="*/ 15 w 35"/>
              <a:gd name="T1" fmla="*/ 15 h 32"/>
              <a:gd name="T2" fmla="*/ 15 w 35"/>
              <a:gd name="T3" fmla="*/ 15 h 32"/>
              <a:gd name="T4" fmla="*/ 0 w 35"/>
              <a:gd name="T5" fmla="*/ 16 h 32"/>
              <a:gd name="T6" fmla="*/ 35 w 35"/>
              <a:gd name="T7" fmla="*/ 32 h 32"/>
              <a:gd name="T8" fmla="*/ 13 w 35"/>
              <a:gd name="T9" fmla="*/ 0 h 32"/>
              <a:gd name="T10" fmla="*/ 15 w 35"/>
              <a:gd name="T11" fmla="*/ 15 h 32"/>
            </a:gdLst>
            <a:ahLst/>
            <a:cxnLst>
              <a:cxn ang="0">
                <a:pos x="T0" y="T1"/>
              </a:cxn>
              <a:cxn ang="0">
                <a:pos x="T2" y="T3"/>
              </a:cxn>
              <a:cxn ang="0">
                <a:pos x="T4" y="T5"/>
              </a:cxn>
              <a:cxn ang="0">
                <a:pos x="T6" y="T7"/>
              </a:cxn>
              <a:cxn ang="0">
                <a:pos x="T8" y="T9"/>
              </a:cxn>
              <a:cxn ang="0">
                <a:pos x="T10" y="T11"/>
              </a:cxn>
            </a:cxnLst>
            <a:rect l="0" t="0" r="r" b="b"/>
            <a:pathLst>
              <a:path w="35" h="32">
                <a:moveTo>
                  <a:pt x="15" y="15"/>
                </a:moveTo>
                <a:lnTo>
                  <a:pt x="15" y="15"/>
                </a:lnTo>
                <a:lnTo>
                  <a:pt x="0" y="16"/>
                </a:lnTo>
                <a:lnTo>
                  <a:pt x="35" y="32"/>
                </a:lnTo>
                <a:lnTo>
                  <a:pt x="13" y="0"/>
                </a:lnTo>
                <a:lnTo>
                  <a:pt x="15" y="15"/>
                </a:lnTo>
                <a:close/>
              </a:path>
            </a:pathLst>
          </a:custGeom>
          <a:solidFill>
            <a:srgbClr val="FF6600">
              <a:alpha val="10000"/>
            </a:srgbClr>
          </a:solidFill>
          <a:ln w="7938" cap="flat">
            <a:solidFill>
              <a:srgbClr val="FF66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1190709" y="1593850"/>
            <a:ext cx="1108075" cy="1844675"/>
          </a:xfrm>
          <a:custGeom>
            <a:avLst/>
            <a:gdLst>
              <a:gd name="T0" fmla="*/ 145 w 287"/>
              <a:gd name="T1" fmla="*/ 468 h 468"/>
              <a:gd name="T2" fmla="*/ 145 w 287"/>
              <a:gd name="T3" fmla="*/ 468 h 468"/>
              <a:gd name="T4" fmla="*/ 287 w 287"/>
              <a:gd name="T5" fmla="*/ 19 h 468"/>
            </a:gdLst>
            <a:ahLst/>
            <a:cxnLst>
              <a:cxn ang="0">
                <a:pos x="T0" y="T1"/>
              </a:cxn>
              <a:cxn ang="0">
                <a:pos x="T2" y="T3"/>
              </a:cxn>
              <a:cxn ang="0">
                <a:pos x="T4" y="T5"/>
              </a:cxn>
            </a:cxnLst>
            <a:rect l="0" t="0" r="r" b="b"/>
            <a:pathLst>
              <a:path w="287" h="468">
                <a:moveTo>
                  <a:pt x="145" y="468"/>
                </a:moveTo>
                <a:lnTo>
                  <a:pt x="145" y="468"/>
                </a:lnTo>
                <a:cubicBezTo>
                  <a:pt x="0" y="304"/>
                  <a:pt x="50" y="0"/>
                  <a:pt x="287" y="19"/>
                </a:cubicBezTo>
              </a:path>
            </a:pathLst>
          </a:custGeom>
          <a:noFill/>
          <a:ln w="38100" cap="flat">
            <a:solidFill>
              <a:srgbClr val="FF0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2298784" y="1668462"/>
            <a:ext cx="336550" cy="79375"/>
          </a:xfrm>
          <a:custGeom>
            <a:avLst/>
            <a:gdLst>
              <a:gd name="T0" fmla="*/ 0 w 87"/>
              <a:gd name="T1" fmla="*/ 0 h 20"/>
              <a:gd name="T2" fmla="*/ 0 w 87"/>
              <a:gd name="T3" fmla="*/ 0 h 20"/>
              <a:gd name="T4" fmla="*/ 87 w 87"/>
              <a:gd name="T5" fmla="*/ 20 h 20"/>
            </a:gdLst>
            <a:ahLst/>
            <a:cxnLst>
              <a:cxn ang="0">
                <a:pos x="T0" y="T1"/>
              </a:cxn>
              <a:cxn ang="0">
                <a:pos x="T2" y="T3"/>
              </a:cxn>
              <a:cxn ang="0">
                <a:pos x="T4" y="T5"/>
              </a:cxn>
            </a:cxnLst>
            <a:rect l="0" t="0" r="r" b="b"/>
            <a:pathLst>
              <a:path w="87" h="20">
                <a:moveTo>
                  <a:pt x="0" y="0"/>
                </a:moveTo>
                <a:lnTo>
                  <a:pt x="0" y="0"/>
                </a:lnTo>
                <a:cubicBezTo>
                  <a:pt x="27" y="3"/>
                  <a:pt x="56" y="9"/>
                  <a:pt x="87" y="20"/>
                </a:cubicBezTo>
              </a:path>
            </a:pathLst>
          </a:custGeom>
          <a:noFill/>
          <a:ln w="38100" cap="flat">
            <a:solidFill>
              <a:srgbClr val="FF0000">
                <a:alpha val="10000"/>
              </a:srgb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2554371" y="1684337"/>
            <a:ext cx="147638" cy="90488"/>
          </a:xfrm>
          <a:custGeom>
            <a:avLst/>
            <a:gdLst>
              <a:gd name="T0" fmla="*/ 13 w 38"/>
              <a:gd name="T1" fmla="*/ 14 h 23"/>
              <a:gd name="T2" fmla="*/ 13 w 38"/>
              <a:gd name="T3" fmla="*/ 14 h 23"/>
              <a:gd name="T4" fmla="*/ 0 w 38"/>
              <a:gd name="T5" fmla="*/ 20 h 23"/>
              <a:gd name="T6" fmla="*/ 38 w 38"/>
              <a:gd name="T7" fmla="*/ 23 h 23"/>
              <a:gd name="T8" fmla="*/ 7 w 38"/>
              <a:gd name="T9" fmla="*/ 0 h 23"/>
              <a:gd name="T10" fmla="*/ 13 w 38"/>
              <a:gd name="T11" fmla="*/ 14 h 23"/>
            </a:gdLst>
            <a:ahLst/>
            <a:cxnLst>
              <a:cxn ang="0">
                <a:pos x="T0" y="T1"/>
              </a:cxn>
              <a:cxn ang="0">
                <a:pos x="T2" y="T3"/>
              </a:cxn>
              <a:cxn ang="0">
                <a:pos x="T4" y="T5"/>
              </a:cxn>
              <a:cxn ang="0">
                <a:pos x="T6" y="T7"/>
              </a:cxn>
              <a:cxn ang="0">
                <a:pos x="T8" y="T9"/>
              </a:cxn>
              <a:cxn ang="0">
                <a:pos x="T10" y="T11"/>
              </a:cxn>
            </a:cxnLst>
            <a:rect l="0" t="0" r="r" b="b"/>
            <a:pathLst>
              <a:path w="38" h="23">
                <a:moveTo>
                  <a:pt x="13" y="14"/>
                </a:moveTo>
                <a:lnTo>
                  <a:pt x="13" y="14"/>
                </a:lnTo>
                <a:lnTo>
                  <a:pt x="0" y="20"/>
                </a:lnTo>
                <a:lnTo>
                  <a:pt x="38" y="23"/>
                </a:lnTo>
                <a:lnTo>
                  <a:pt x="7" y="0"/>
                </a:lnTo>
                <a:lnTo>
                  <a:pt x="13" y="14"/>
                </a:lnTo>
                <a:close/>
              </a:path>
            </a:pathLst>
          </a:custGeom>
          <a:solidFill>
            <a:srgbClr val="FF0000">
              <a:alpha val="10000"/>
            </a:srgbClr>
          </a:solidFill>
          <a:ln w="0">
            <a:solidFill>
              <a:srgbClr val="FF0000">
                <a:alpha val="10000"/>
              </a:srgb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Key operation is inside-outside test</a:t>
            </a:r>
            <a:endParaRPr lang="en-US" dirty="0"/>
          </a:p>
        </p:txBody>
      </p:sp>
      <p:sp>
        <p:nvSpPr>
          <p:cNvPr id="11" name="AutoShape 3"/>
          <p:cNvSpPr>
            <a:spLocks noChangeAspect="1" noChangeArrowheads="1" noTextEdit="1"/>
          </p:cNvSpPr>
          <p:nvPr/>
        </p:nvSpPr>
        <p:spPr bwMode="auto">
          <a:xfrm>
            <a:off x="519113" y="1417638"/>
            <a:ext cx="8229600" cy="4525963"/>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4"/>
          <p:cNvGrpSpPr/>
          <p:nvPr/>
        </p:nvGrpSpPr>
        <p:grpSpPr>
          <a:xfrm>
            <a:off x="2523954" y="2149753"/>
            <a:ext cx="5257800" cy="76200"/>
            <a:chOff x="1905000" y="2324100"/>
            <a:chExt cx="5257800" cy="76200"/>
          </a:xfrm>
        </p:grpSpPr>
        <p:sp>
          <p:nvSpPr>
            <p:cNvPr id="20" name="Right Arrow 19"/>
            <p:cNvSpPr/>
            <p:nvPr/>
          </p:nvSpPr>
          <p:spPr>
            <a:xfrm>
              <a:off x="1905000" y="2324100"/>
              <a:ext cx="5257800" cy="76200"/>
            </a:xfrm>
            <a:prstGeom prst="rightArrow">
              <a:avLst>
                <a:gd name="adj1" fmla="val 50000"/>
                <a:gd name="adj2" fmla="val 181945"/>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905000" y="2324100"/>
              <a:ext cx="76200" cy="76200"/>
            </a:xfrm>
            <a:prstGeom prst="ellipse">
              <a:avLst/>
            </a:prstGeom>
            <a:solidFill>
              <a:srgbClr val="FF00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7781754" y="2005568"/>
            <a:ext cx="447846" cy="369332"/>
          </a:xfrm>
          <a:prstGeom prst="rect">
            <a:avLst/>
          </a:prstGeom>
          <a:noFill/>
        </p:spPr>
        <p:txBody>
          <a:bodyPr wrap="squar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0                                            </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74" name="Freeform 73"/>
          <p:cNvSpPr>
            <a:spLocks noEditPoints="1"/>
          </p:cNvSpPr>
          <p:nvPr/>
        </p:nvSpPr>
        <p:spPr bwMode="auto">
          <a:xfrm>
            <a:off x="3565128" y="4777581"/>
            <a:ext cx="1722438" cy="1733550"/>
          </a:xfrm>
          <a:custGeom>
            <a:avLst/>
            <a:gdLst>
              <a:gd name="T0" fmla="*/ 667 w 667"/>
              <a:gd name="T1" fmla="*/ 0 h 667"/>
              <a:gd name="T2" fmla="*/ 667 w 667"/>
              <a:gd name="T3" fmla="*/ 0 h 667"/>
              <a:gd name="T4" fmla="*/ 0 w 667"/>
              <a:gd name="T5" fmla="*/ 0 h 667"/>
              <a:gd name="T6" fmla="*/ 0 w 667"/>
              <a:gd name="T7" fmla="*/ 667 h 667"/>
              <a:gd name="T8" fmla="*/ 667 w 667"/>
              <a:gd name="T9" fmla="*/ 0 h 667"/>
              <a:gd name="T10" fmla="*/ 667 w 667"/>
              <a:gd name="T11" fmla="*/ 0 h 667"/>
              <a:gd name="T12" fmla="*/ 667 w 667"/>
              <a:gd name="T13" fmla="*/ 0 h 667"/>
            </a:gdLst>
            <a:ahLst/>
            <a:cxnLst>
              <a:cxn ang="0">
                <a:pos x="T0" y="T1"/>
              </a:cxn>
              <a:cxn ang="0">
                <a:pos x="T2" y="T3"/>
              </a:cxn>
              <a:cxn ang="0">
                <a:pos x="T4" y="T5"/>
              </a:cxn>
              <a:cxn ang="0">
                <a:pos x="T6" y="T7"/>
              </a:cxn>
              <a:cxn ang="0">
                <a:pos x="T8" y="T9"/>
              </a:cxn>
              <a:cxn ang="0">
                <a:pos x="T10" y="T11"/>
              </a:cxn>
              <a:cxn ang="0">
                <a:pos x="T12" y="T13"/>
              </a:cxn>
            </a:cxnLst>
            <a:rect l="0" t="0" r="r" b="b"/>
            <a:pathLst>
              <a:path w="667" h="667">
                <a:moveTo>
                  <a:pt x="667" y="0"/>
                </a:moveTo>
                <a:lnTo>
                  <a:pt x="667" y="0"/>
                </a:lnTo>
                <a:lnTo>
                  <a:pt x="0" y="0"/>
                </a:lnTo>
                <a:lnTo>
                  <a:pt x="0" y="667"/>
                </a:lnTo>
                <a:lnTo>
                  <a:pt x="667" y="0"/>
                </a:lnTo>
                <a:close/>
                <a:moveTo>
                  <a:pt x="667" y="0"/>
                </a:moveTo>
                <a:lnTo>
                  <a:pt x="667" y="0"/>
                </a:lnTo>
                <a:close/>
              </a:path>
            </a:pathLst>
          </a:custGeom>
          <a:solidFill>
            <a:srgbClr val="CC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74"/>
          <p:cNvSpPr>
            <a:spLocks/>
          </p:cNvSpPr>
          <p:nvPr/>
        </p:nvSpPr>
        <p:spPr bwMode="auto">
          <a:xfrm>
            <a:off x="3565128" y="4777581"/>
            <a:ext cx="1722438" cy="1733550"/>
          </a:xfrm>
          <a:custGeom>
            <a:avLst/>
            <a:gdLst>
              <a:gd name="T0" fmla="*/ 667 w 667"/>
              <a:gd name="T1" fmla="*/ 0 h 667"/>
              <a:gd name="T2" fmla="*/ 667 w 667"/>
              <a:gd name="T3" fmla="*/ 0 h 667"/>
              <a:gd name="T4" fmla="*/ 0 w 667"/>
              <a:gd name="T5" fmla="*/ 667 h 667"/>
            </a:gdLst>
            <a:ahLst/>
            <a:cxnLst>
              <a:cxn ang="0">
                <a:pos x="T0" y="T1"/>
              </a:cxn>
              <a:cxn ang="0">
                <a:pos x="T2" y="T3"/>
              </a:cxn>
              <a:cxn ang="0">
                <a:pos x="T4" y="T5"/>
              </a:cxn>
            </a:cxnLst>
            <a:rect l="0" t="0" r="r" b="b"/>
            <a:pathLst>
              <a:path w="667" h="667">
                <a:moveTo>
                  <a:pt x="667" y="0"/>
                </a:moveTo>
                <a:lnTo>
                  <a:pt x="667" y="0"/>
                </a:lnTo>
                <a:cubicBezTo>
                  <a:pt x="596" y="425"/>
                  <a:pt x="425" y="596"/>
                  <a:pt x="0" y="667"/>
                </a:cubicBezTo>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3565128" y="4777581"/>
            <a:ext cx="1722438" cy="1733550"/>
          </a:xfrm>
          <a:custGeom>
            <a:avLst/>
            <a:gdLst>
              <a:gd name="T0" fmla="*/ 667 w 667"/>
              <a:gd name="T1" fmla="*/ 0 h 667"/>
              <a:gd name="T2" fmla="*/ 667 w 667"/>
              <a:gd name="T3" fmla="*/ 0 h 667"/>
              <a:gd name="T4" fmla="*/ 0 w 667"/>
              <a:gd name="T5" fmla="*/ 667 h 667"/>
            </a:gdLst>
            <a:ahLst/>
            <a:cxnLst>
              <a:cxn ang="0">
                <a:pos x="T0" y="T1"/>
              </a:cxn>
              <a:cxn ang="0">
                <a:pos x="T2" y="T3"/>
              </a:cxn>
              <a:cxn ang="0">
                <a:pos x="T4" y="T5"/>
              </a:cxn>
            </a:cxnLst>
            <a:rect l="0" t="0" r="r" b="b"/>
            <a:pathLst>
              <a:path w="667" h="667">
                <a:moveTo>
                  <a:pt x="667" y="0"/>
                </a:moveTo>
                <a:lnTo>
                  <a:pt x="667" y="0"/>
                </a:lnTo>
                <a:cubicBezTo>
                  <a:pt x="596" y="425"/>
                  <a:pt x="425" y="596"/>
                  <a:pt x="0" y="667"/>
                </a:cubicBezTo>
              </a:path>
            </a:pathLst>
          </a:custGeom>
          <a:noFill/>
          <a:ln w="333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noEditPoints="1"/>
          </p:cNvSpPr>
          <p:nvPr/>
        </p:nvSpPr>
        <p:spPr bwMode="auto">
          <a:xfrm>
            <a:off x="3565128" y="4777581"/>
            <a:ext cx="1722438" cy="1733550"/>
          </a:xfrm>
          <a:custGeom>
            <a:avLst/>
            <a:gdLst>
              <a:gd name="T0" fmla="*/ 40 w 667"/>
              <a:gd name="T1" fmla="*/ 0 h 667"/>
              <a:gd name="T2" fmla="*/ 93 w 667"/>
              <a:gd name="T3" fmla="*/ 0 h 667"/>
              <a:gd name="T4" fmla="*/ 147 w 667"/>
              <a:gd name="T5" fmla="*/ 0 h 667"/>
              <a:gd name="T6" fmla="*/ 200 w 667"/>
              <a:gd name="T7" fmla="*/ 0 h 667"/>
              <a:gd name="T8" fmla="*/ 253 w 667"/>
              <a:gd name="T9" fmla="*/ 0 h 667"/>
              <a:gd name="T10" fmla="*/ 307 w 667"/>
              <a:gd name="T11" fmla="*/ 0 h 667"/>
              <a:gd name="T12" fmla="*/ 360 w 667"/>
              <a:gd name="T13" fmla="*/ 0 h 667"/>
              <a:gd name="T14" fmla="*/ 413 w 667"/>
              <a:gd name="T15" fmla="*/ 0 h 667"/>
              <a:gd name="T16" fmla="*/ 467 w 667"/>
              <a:gd name="T17" fmla="*/ 0 h 667"/>
              <a:gd name="T18" fmla="*/ 520 w 667"/>
              <a:gd name="T19" fmla="*/ 0 h 667"/>
              <a:gd name="T20" fmla="*/ 573 w 667"/>
              <a:gd name="T21" fmla="*/ 0 h 667"/>
              <a:gd name="T22" fmla="*/ 627 w 667"/>
              <a:gd name="T23" fmla="*/ 0 h 667"/>
              <a:gd name="T24" fmla="*/ 667 w 667"/>
              <a:gd name="T25" fmla="*/ 0 h 667"/>
              <a:gd name="T26" fmla="*/ 667 w 667"/>
              <a:gd name="T27" fmla="*/ 27 h 667"/>
              <a:gd name="T28" fmla="*/ 667 w 667"/>
              <a:gd name="T29" fmla="*/ 80 h 667"/>
              <a:gd name="T30" fmla="*/ 667 w 667"/>
              <a:gd name="T31" fmla="*/ 134 h 667"/>
              <a:gd name="T32" fmla="*/ 667 w 667"/>
              <a:gd name="T33" fmla="*/ 187 h 667"/>
              <a:gd name="T34" fmla="*/ 667 w 667"/>
              <a:gd name="T35" fmla="*/ 240 h 667"/>
              <a:gd name="T36" fmla="*/ 667 w 667"/>
              <a:gd name="T37" fmla="*/ 294 h 667"/>
              <a:gd name="T38" fmla="*/ 667 w 667"/>
              <a:gd name="T39" fmla="*/ 347 h 667"/>
              <a:gd name="T40" fmla="*/ 667 w 667"/>
              <a:gd name="T41" fmla="*/ 400 h 667"/>
              <a:gd name="T42" fmla="*/ 667 w 667"/>
              <a:gd name="T43" fmla="*/ 454 h 667"/>
              <a:gd name="T44" fmla="*/ 667 w 667"/>
              <a:gd name="T45" fmla="*/ 507 h 667"/>
              <a:gd name="T46" fmla="*/ 667 w 667"/>
              <a:gd name="T47" fmla="*/ 560 h 667"/>
              <a:gd name="T48" fmla="*/ 667 w 667"/>
              <a:gd name="T49" fmla="*/ 614 h 667"/>
              <a:gd name="T50" fmla="*/ 667 w 667"/>
              <a:gd name="T51" fmla="*/ 667 h 667"/>
              <a:gd name="T52" fmla="*/ 613 w 667"/>
              <a:gd name="T53" fmla="*/ 667 h 667"/>
              <a:gd name="T54" fmla="*/ 560 w 667"/>
              <a:gd name="T55" fmla="*/ 667 h 667"/>
              <a:gd name="T56" fmla="*/ 507 w 667"/>
              <a:gd name="T57" fmla="*/ 667 h 667"/>
              <a:gd name="T58" fmla="*/ 453 w 667"/>
              <a:gd name="T59" fmla="*/ 667 h 667"/>
              <a:gd name="T60" fmla="*/ 400 w 667"/>
              <a:gd name="T61" fmla="*/ 667 h 667"/>
              <a:gd name="T62" fmla="*/ 347 w 667"/>
              <a:gd name="T63" fmla="*/ 667 h 667"/>
              <a:gd name="T64" fmla="*/ 293 w 667"/>
              <a:gd name="T65" fmla="*/ 667 h 667"/>
              <a:gd name="T66" fmla="*/ 240 w 667"/>
              <a:gd name="T67" fmla="*/ 667 h 667"/>
              <a:gd name="T68" fmla="*/ 187 w 667"/>
              <a:gd name="T69" fmla="*/ 667 h 667"/>
              <a:gd name="T70" fmla="*/ 133 w 667"/>
              <a:gd name="T71" fmla="*/ 667 h 667"/>
              <a:gd name="T72" fmla="*/ 80 w 667"/>
              <a:gd name="T73" fmla="*/ 667 h 667"/>
              <a:gd name="T74" fmla="*/ 27 w 667"/>
              <a:gd name="T75" fmla="*/ 667 h 667"/>
              <a:gd name="T76" fmla="*/ 0 w 667"/>
              <a:gd name="T77" fmla="*/ 640 h 667"/>
              <a:gd name="T78" fmla="*/ 0 w 667"/>
              <a:gd name="T79" fmla="*/ 587 h 667"/>
              <a:gd name="T80" fmla="*/ 0 w 667"/>
              <a:gd name="T81" fmla="*/ 534 h 667"/>
              <a:gd name="T82" fmla="*/ 0 w 667"/>
              <a:gd name="T83" fmla="*/ 480 h 667"/>
              <a:gd name="T84" fmla="*/ 0 w 667"/>
              <a:gd name="T85" fmla="*/ 427 h 667"/>
              <a:gd name="T86" fmla="*/ 0 w 667"/>
              <a:gd name="T87" fmla="*/ 374 h 667"/>
              <a:gd name="T88" fmla="*/ 0 w 667"/>
              <a:gd name="T89" fmla="*/ 320 h 667"/>
              <a:gd name="T90" fmla="*/ 0 w 667"/>
              <a:gd name="T91" fmla="*/ 267 h 667"/>
              <a:gd name="T92" fmla="*/ 0 w 667"/>
              <a:gd name="T93" fmla="*/ 214 h 667"/>
              <a:gd name="T94" fmla="*/ 0 w 667"/>
              <a:gd name="T95" fmla="*/ 160 h 667"/>
              <a:gd name="T96" fmla="*/ 0 w 667"/>
              <a:gd name="T97" fmla="*/ 107 h 667"/>
              <a:gd name="T98" fmla="*/ 0 w 667"/>
              <a:gd name="T99" fmla="*/ 5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7" h="667">
                <a:moveTo>
                  <a:pt x="0" y="0"/>
                </a:moveTo>
                <a:lnTo>
                  <a:pt x="0" y="0"/>
                </a:lnTo>
                <a:lnTo>
                  <a:pt x="40" y="0"/>
                </a:lnTo>
                <a:moveTo>
                  <a:pt x="53" y="0"/>
                </a:moveTo>
                <a:lnTo>
                  <a:pt x="53" y="0"/>
                </a:lnTo>
                <a:lnTo>
                  <a:pt x="93" y="0"/>
                </a:lnTo>
                <a:moveTo>
                  <a:pt x="107" y="0"/>
                </a:moveTo>
                <a:lnTo>
                  <a:pt x="107" y="0"/>
                </a:lnTo>
                <a:lnTo>
                  <a:pt x="147" y="0"/>
                </a:lnTo>
                <a:moveTo>
                  <a:pt x="160" y="0"/>
                </a:moveTo>
                <a:lnTo>
                  <a:pt x="160" y="0"/>
                </a:lnTo>
                <a:lnTo>
                  <a:pt x="200" y="0"/>
                </a:lnTo>
                <a:moveTo>
                  <a:pt x="213" y="0"/>
                </a:moveTo>
                <a:lnTo>
                  <a:pt x="213" y="0"/>
                </a:lnTo>
                <a:lnTo>
                  <a:pt x="253" y="0"/>
                </a:lnTo>
                <a:moveTo>
                  <a:pt x="267" y="0"/>
                </a:moveTo>
                <a:lnTo>
                  <a:pt x="267" y="0"/>
                </a:lnTo>
                <a:lnTo>
                  <a:pt x="307" y="0"/>
                </a:lnTo>
                <a:moveTo>
                  <a:pt x="320" y="0"/>
                </a:moveTo>
                <a:lnTo>
                  <a:pt x="320" y="0"/>
                </a:lnTo>
                <a:lnTo>
                  <a:pt x="360" y="0"/>
                </a:lnTo>
                <a:moveTo>
                  <a:pt x="373" y="0"/>
                </a:moveTo>
                <a:lnTo>
                  <a:pt x="373" y="0"/>
                </a:lnTo>
                <a:lnTo>
                  <a:pt x="413" y="0"/>
                </a:lnTo>
                <a:moveTo>
                  <a:pt x="427" y="0"/>
                </a:moveTo>
                <a:lnTo>
                  <a:pt x="427" y="0"/>
                </a:lnTo>
                <a:lnTo>
                  <a:pt x="467" y="0"/>
                </a:lnTo>
                <a:moveTo>
                  <a:pt x="480" y="0"/>
                </a:moveTo>
                <a:lnTo>
                  <a:pt x="480" y="0"/>
                </a:lnTo>
                <a:lnTo>
                  <a:pt x="520" y="0"/>
                </a:lnTo>
                <a:moveTo>
                  <a:pt x="533" y="0"/>
                </a:moveTo>
                <a:lnTo>
                  <a:pt x="533" y="0"/>
                </a:lnTo>
                <a:lnTo>
                  <a:pt x="573" y="0"/>
                </a:lnTo>
                <a:moveTo>
                  <a:pt x="587" y="0"/>
                </a:moveTo>
                <a:lnTo>
                  <a:pt x="587" y="0"/>
                </a:lnTo>
                <a:lnTo>
                  <a:pt x="627" y="0"/>
                </a:lnTo>
                <a:moveTo>
                  <a:pt x="640" y="0"/>
                </a:moveTo>
                <a:lnTo>
                  <a:pt x="640" y="0"/>
                </a:lnTo>
                <a:lnTo>
                  <a:pt x="667" y="0"/>
                </a:lnTo>
                <a:lnTo>
                  <a:pt x="667" y="14"/>
                </a:lnTo>
                <a:moveTo>
                  <a:pt x="667" y="27"/>
                </a:moveTo>
                <a:lnTo>
                  <a:pt x="667" y="27"/>
                </a:lnTo>
                <a:lnTo>
                  <a:pt x="667" y="67"/>
                </a:lnTo>
                <a:moveTo>
                  <a:pt x="667" y="80"/>
                </a:moveTo>
                <a:lnTo>
                  <a:pt x="667" y="80"/>
                </a:lnTo>
                <a:lnTo>
                  <a:pt x="667" y="120"/>
                </a:lnTo>
                <a:moveTo>
                  <a:pt x="667" y="134"/>
                </a:moveTo>
                <a:lnTo>
                  <a:pt x="667" y="134"/>
                </a:lnTo>
                <a:lnTo>
                  <a:pt x="667" y="174"/>
                </a:lnTo>
                <a:moveTo>
                  <a:pt x="667" y="187"/>
                </a:moveTo>
                <a:lnTo>
                  <a:pt x="667" y="187"/>
                </a:lnTo>
                <a:lnTo>
                  <a:pt x="667" y="227"/>
                </a:lnTo>
                <a:moveTo>
                  <a:pt x="667" y="240"/>
                </a:moveTo>
                <a:lnTo>
                  <a:pt x="667" y="240"/>
                </a:lnTo>
                <a:lnTo>
                  <a:pt x="667" y="280"/>
                </a:lnTo>
                <a:moveTo>
                  <a:pt x="667" y="294"/>
                </a:moveTo>
                <a:lnTo>
                  <a:pt x="667" y="294"/>
                </a:lnTo>
                <a:lnTo>
                  <a:pt x="667" y="334"/>
                </a:lnTo>
                <a:moveTo>
                  <a:pt x="667" y="347"/>
                </a:moveTo>
                <a:lnTo>
                  <a:pt x="667" y="347"/>
                </a:lnTo>
                <a:lnTo>
                  <a:pt x="667" y="387"/>
                </a:lnTo>
                <a:moveTo>
                  <a:pt x="667" y="400"/>
                </a:moveTo>
                <a:lnTo>
                  <a:pt x="667" y="400"/>
                </a:lnTo>
                <a:lnTo>
                  <a:pt x="667" y="440"/>
                </a:lnTo>
                <a:moveTo>
                  <a:pt x="667" y="454"/>
                </a:moveTo>
                <a:lnTo>
                  <a:pt x="667" y="454"/>
                </a:lnTo>
                <a:lnTo>
                  <a:pt x="667" y="494"/>
                </a:lnTo>
                <a:moveTo>
                  <a:pt x="667" y="507"/>
                </a:moveTo>
                <a:lnTo>
                  <a:pt x="667" y="507"/>
                </a:lnTo>
                <a:lnTo>
                  <a:pt x="667" y="547"/>
                </a:lnTo>
                <a:moveTo>
                  <a:pt x="667" y="560"/>
                </a:moveTo>
                <a:lnTo>
                  <a:pt x="667" y="560"/>
                </a:lnTo>
                <a:lnTo>
                  <a:pt x="667" y="600"/>
                </a:lnTo>
                <a:moveTo>
                  <a:pt x="667" y="614"/>
                </a:moveTo>
                <a:lnTo>
                  <a:pt x="667" y="614"/>
                </a:lnTo>
                <a:lnTo>
                  <a:pt x="667" y="654"/>
                </a:lnTo>
                <a:moveTo>
                  <a:pt x="667" y="667"/>
                </a:moveTo>
                <a:lnTo>
                  <a:pt x="667" y="667"/>
                </a:lnTo>
                <a:lnTo>
                  <a:pt x="627" y="667"/>
                </a:lnTo>
                <a:moveTo>
                  <a:pt x="613" y="667"/>
                </a:moveTo>
                <a:lnTo>
                  <a:pt x="613" y="667"/>
                </a:lnTo>
                <a:lnTo>
                  <a:pt x="573" y="667"/>
                </a:lnTo>
                <a:moveTo>
                  <a:pt x="560" y="667"/>
                </a:moveTo>
                <a:lnTo>
                  <a:pt x="560" y="667"/>
                </a:lnTo>
                <a:lnTo>
                  <a:pt x="520" y="667"/>
                </a:lnTo>
                <a:moveTo>
                  <a:pt x="507" y="667"/>
                </a:moveTo>
                <a:lnTo>
                  <a:pt x="507" y="667"/>
                </a:lnTo>
                <a:lnTo>
                  <a:pt x="467" y="667"/>
                </a:lnTo>
                <a:moveTo>
                  <a:pt x="453" y="667"/>
                </a:moveTo>
                <a:lnTo>
                  <a:pt x="453" y="667"/>
                </a:lnTo>
                <a:lnTo>
                  <a:pt x="413" y="667"/>
                </a:lnTo>
                <a:moveTo>
                  <a:pt x="400" y="667"/>
                </a:moveTo>
                <a:lnTo>
                  <a:pt x="400" y="667"/>
                </a:lnTo>
                <a:lnTo>
                  <a:pt x="360" y="667"/>
                </a:lnTo>
                <a:moveTo>
                  <a:pt x="347" y="667"/>
                </a:moveTo>
                <a:lnTo>
                  <a:pt x="347" y="667"/>
                </a:lnTo>
                <a:lnTo>
                  <a:pt x="307" y="667"/>
                </a:lnTo>
                <a:moveTo>
                  <a:pt x="293" y="667"/>
                </a:moveTo>
                <a:lnTo>
                  <a:pt x="293" y="667"/>
                </a:lnTo>
                <a:lnTo>
                  <a:pt x="253" y="667"/>
                </a:lnTo>
                <a:moveTo>
                  <a:pt x="240" y="667"/>
                </a:moveTo>
                <a:lnTo>
                  <a:pt x="240" y="667"/>
                </a:lnTo>
                <a:lnTo>
                  <a:pt x="200" y="667"/>
                </a:lnTo>
                <a:moveTo>
                  <a:pt x="187" y="667"/>
                </a:moveTo>
                <a:lnTo>
                  <a:pt x="187" y="667"/>
                </a:lnTo>
                <a:lnTo>
                  <a:pt x="147" y="667"/>
                </a:lnTo>
                <a:moveTo>
                  <a:pt x="133" y="667"/>
                </a:moveTo>
                <a:lnTo>
                  <a:pt x="133" y="667"/>
                </a:lnTo>
                <a:lnTo>
                  <a:pt x="93" y="667"/>
                </a:lnTo>
                <a:moveTo>
                  <a:pt x="80" y="667"/>
                </a:moveTo>
                <a:lnTo>
                  <a:pt x="80" y="667"/>
                </a:lnTo>
                <a:lnTo>
                  <a:pt x="40" y="667"/>
                </a:lnTo>
                <a:moveTo>
                  <a:pt x="27" y="667"/>
                </a:moveTo>
                <a:lnTo>
                  <a:pt x="27" y="667"/>
                </a:lnTo>
                <a:lnTo>
                  <a:pt x="0" y="667"/>
                </a:lnTo>
                <a:lnTo>
                  <a:pt x="0" y="654"/>
                </a:lnTo>
                <a:moveTo>
                  <a:pt x="0" y="640"/>
                </a:moveTo>
                <a:lnTo>
                  <a:pt x="0" y="640"/>
                </a:lnTo>
                <a:lnTo>
                  <a:pt x="0" y="600"/>
                </a:lnTo>
                <a:moveTo>
                  <a:pt x="0" y="587"/>
                </a:moveTo>
                <a:lnTo>
                  <a:pt x="0" y="587"/>
                </a:lnTo>
                <a:lnTo>
                  <a:pt x="0" y="547"/>
                </a:lnTo>
                <a:moveTo>
                  <a:pt x="0" y="534"/>
                </a:moveTo>
                <a:lnTo>
                  <a:pt x="0" y="534"/>
                </a:lnTo>
                <a:lnTo>
                  <a:pt x="0" y="494"/>
                </a:lnTo>
                <a:moveTo>
                  <a:pt x="0" y="480"/>
                </a:moveTo>
                <a:lnTo>
                  <a:pt x="0" y="480"/>
                </a:lnTo>
                <a:lnTo>
                  <a:pt x="0" y="440"/>
                </a:lnTo>
                <a:moveTo>
                  <a:pt x="0" y="427"/>
                </a:moveTo>
                <a:lnTo>
                  <a:pt x="0" y="427"/>
                </a:lnTo>
                <a:lnTo>
                  <a:pt x="0" y="387"/>
                </a:lnTo>
                <a:moveTo>
                  <a:pt x="0" y="374"/>
                </a:moveTo>
                <a:lnTo>
                  <a:pt x="0" y="374"/>
                </a:lnTo>
                <a:lnTo>
                  <a:pt x="0" y="334"/>
                </a:lnTo>
                <a:moveTo>
                  <a:pt x="0" y="320"/>
                </a:moveTo>
                <a:lnTo>
                  <a:pt x="0" y="320"/>
                </a:lnTo>
                <a:lnTo>
                  <a:pt x="0" y="280"/>
                </a:lnTo>
                <a:moveTo>
                  <a:pt x="0" y="267"/>
                </a:moveTo>
                <a:lnTo>
                  <a:pt x="0" y="267"/>
                </a:lnTo>
                <a:lnTo>
                  <a:pt x="0" y="227"/>
                </a:lnTo>
                <a:moveTo>
                  <a:pt x="0" y="214"/>
                </a:moveTo>
                <a:lnTo>
                  <a:pt x="0" y="214"/>
                </a:lnTo>
                <a:lnTo>
                  <a:pt x="0" y="174"/>
                </a:lnTo>
                <a:moveTo>
                  <a:pt x="0" y="160"/>
                </a:moveTo>
                <a:lnTo>
                  <a:pt x="0" y="160"/>
                </a:lnTo>
                <a:lnTo>
                  <a:pt x="0" y="120"/>
                </a:lnTo>
                <a:moveTo>
                  <a:pt x="0" y="107"/>
                </a:moveTo>
                <a:lnTo>
                  <a:pt x="0" y="107"/>
                </a:lnTo>
                <a:lnTo>
                  <a:pt x="0" y="67"/>
                </a:lnTo>
                <a:moveTo>
                  <a:pt x="0" y="54"/>
                </a:moveTo>
                <a:lnTo>
                  <a:pt x="0" y="54"/>
                </a:lnTo>
                <a:lnTo>
                  <a:pt x="0" y="14"/>
                </a:lnTo>
              </a:path>
            </a:pathLst>
          </a:custGeom>
          <a:noFill/>
          <a:ln w="333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noEditPoints="1"/>
          </p:cNvSpPr>
          <p:nvPr/>
        </p:nvSpPr>
        <p:spPr bwMode="auto">
          <a:xfrm>
            <a:off x="3503215" y="6449218"/>
            <a:ext cx="119063" cy="119062"/>
          </a:xfrm>
          <a:custGeom>
            <a:avLst/>
            <a:gdLst>
              <a:gd name="T0" fmla="*/ 46 w 46"/>
              <a:gd name="T1" fmla="*/ 23 h 46"/>
              <a:gd name="T2" fmla="*/ 46 w 46"/>
              <a:gd name="T3" fmla="*/ 23 h 46"/>
              <a:gd name="T4" fmla="*/ 23 w 46"/>
              <a:gd name="T5" fmla="*/ 46 h 46"/>
              <a:gd name="T6" fmla="*/ 0 w 46"/>
              <a:gd name="T7" fmla="*/ 23 h 46"/>
              <a:gd name="T8" fmla="*/ 23 w 46"/>
              <a:gd name="T9" fmla="*/ 0 h 46"/>
              <a:gd name="T10" fmla="*/ 46 w 46"/>
              <a:gd name="T11" fmla="*/ 23 h 46"/>
              <a:gd name="T12" fmla="*/ 46 w 46"/>
              <a:gd name="T13" fmla="*/ 23 h 46"/>
              <a:gd name="T14" fmla="*/ 46 w 46"/>
              <a:gd name="T15" fmla="*/ 23 h 46"/>
              <a:gd name="T16" fmla="*/ 46 w 46"/>
              <a:gd name="T1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46" y="23"/>
                </a:moveTo>
                <a:lnTo>
                  <a:pt x="46" y="23"/>
                </a:lnTo>
                <a:cubicBezTo>
                  <a:pt x="46" y="36"/>
                  <a:pt x="36" y="46"/>
                  <a:pt x="23" y="46"/>
                </a:cubicBezTo>
                <a:cubicBezTo>
                  <a:pt x="11" y="46"/>
                  <a:pt x="0" y="36"/>
                  <a:pt x="0" y="23"/>
                </a:cubicBezTo>
                <a:cubicBezTo>
                  <a:pt x="0" y="11"/>
                  <a:pt x="11" y="0"/>
                  <a:pt x="23" y="0"/>
                </a:cubicBezTo>
                <a:cubicBezTo>
                  <a:pt x="36" y="0"/>
                  <a:pt x="46" y="11"/>
                  <a:pt x="46" y="23"/>
                </a:cubicBezTo>
                <a:lnTo>
                  <a:pt x="46" y="23"/>
                </a:lnTo>
                <a:close/>
                <a:moveTo>
                  <a:pt x="46" y="23"/>
                </a:moveTo>
                <a:lnTo>
                  <a:pt x="46" y="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noEditPoints="1"/>
          </p:cNvSpPr>
          <p:nvPr/>
        </p:nvSpPr>
        <p:spPr bwMode="auto">
          <a:xfrm>
            <a:off x="5228828" y="4717256"/>
            <a:ext cx="119063" cy="119062"/>
          </a:xfrm>
          <a:custGeom>
            <a:avLst/>
            <a:gdLst>
              <a:gd name="T0" fmla="*/ 46 w 46"/>
              <a:gd name="T1" fmla="*/ 23 h 46"/>
              <a:gd name="T2" fmla="*/ 46 w 46"/>
              <a:gd name="T3" fmla="*/ 23 h 46"/>
              <a:gd name="T4" fmla="*/ 23 w 46"/>
              <a:gd name="T5" fmla="*/ 46 h 46"/>
              <a:gd name="T6" fmla="*/ 0 w 46"/>
              <a:gd name="T7" fmla="*/ 23 h 46"/>
              <a:gd name="T8" fmla="*/ 23 w 46"/>
              <a:gd name="T9" fmla="*/ 0 h 46"/>
              <a:gd name="T10" fmla="*/ 46 w 46"/>
              <a:gd name="T11" fmla="*/ 23 h 46"/>
              <a:gd name="T12" fmla="*/ 46 w 46"/>
              <a:gd name="T13" fmla="*/ 23 h 46"/>
              <a:gd name="T14" fmla="*/ 46 w 46"/>
              <a:gd name="T15" fmla="*/ 23 h 46"/>
              <a:gd name="T16" fmla="*/ 46 w 46"/>
              <a:gd name="T1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46" y="23"/>
                </a:moveTo>
                <a:lnTo>
                  <a:pt x="46" y="23"/>
                </a:lnTo>
                <a:cubicBezTo>
                  <a:pt x="46" y="36"/>
                  <a:pt x="36" y="46"/>
                  <a:pt x="23" y="46"/>
                </a:cubicBezTo>
                <a:cubicBezTo>
                  <a:pt x="11" y="46"/>
                  <a:pt x="0" y="36"/>
                  <a:pt x="0" y="23"/>
                </a:cubicBezTo>
                <a:cubicBezTo>
                  <a:pt x="0" y="10"/>
                  <a:pt x="11" y="0"/>
                  <a:pt x="23" y="0"/>
                </a:cubicBezTo>
                <a:cubicBezTo>
                  <a:pt x="36" y="0"/>
                  <a:pt x="46" y="10"/>
                  <a:pt x="46" y="23"/>
                </a:cubicBezTo>
                <a:lnTo>
                  <a:pt x="46" y="23"/>
                </a:lnTo>
                <a:close/>
                <a:moveTo>
                  <a:pt x="46" y="23"/>
                </a:moveTo>
                <a:lnTo>
                  <a:pt x="46" y="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5225653" y="6449218"/>
            <a:ext cx="119063" cy="119062"/>
          </a:xfrm>
          <a:custGeom>
            <a:avLst/>
            <a:gdLst>
              <a:gd name="T0" fmla="*/ 46 w 46"/>
              <a:gd name="T1" fmla="*/ 23 h 46"/>
              <a:gd name="T2" fmla="*/ 46 w 46"/>
              <a:gd name="T3" fmla="*/ 23 h 46"/>
              <a:gd name="T4" fmla="*/ 23 w 46"/>
              <a:gd name="T5" fmla="*/ 46 h 46"/>
              <a:gd name="T6" fmla="*/ 0 w 46"/>
              <a:gd name="T7" fmla="*/ 23 h 46"/>
              <a:gd name="T8" fmla="*/ 23 w 46"/>
              <a:gd name="T9" fmla="*/ 0 h 46"/>
              <a:gd name="T10" fmla="*/ 46 w 46"/>
              <a:gd name="T11" fmla="*/ 23 h 46"/>
              <a:gd name="T12" fmla="*/ 46 w 46"/>
              <a:gd name="T13" fmla="*/ 23 h 46"/>
              <a:gd name="T14" fmla="*/ 46 w 46"/>
              <a:gd name="T15" fmla="*/ 23 h 46"/>
              <a:gd name="T16" fmla="*/ 46 w 46"/>
              <a:gd name="T1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46" y="23"/>
                </a:moveTo>
                <a:lnTo>
                  <a:pt x="46" y="23"/>
                </a:lnTo>
                <a:cubicBezTo>
                  <a:pt x="46" y="36"/>
                  <a:pt x="36" y="46"/>
                  <a:pt x="23" y="46"/>
                </a:cubicBezTo>
                <a:cubicBezTo>
                  <a:pt x="10" y="46"/>
                  <a:pt x="0" y="36"/>
                  <a:pt x="0" y="23"/>
                </a:cubicBezTo>
                <a:cubicBezTo>
                  <a:pt x="0" y="10"/>
                  <a:pt x="10" y="0"/>
                  <a:pt x="23" y="0"/>
                </a:cubicBezTo>
                <a:cubicBezTo>
                  <a:pt x="36" y="0"/>
                  <a:pt x="46" y="10"/>
                  <a:pt x="46" y="23"/>
                </a:cubicBezTo>
                <a:lnTo>
                  <a:pt x="46" y="23"/>
                </a:lnTo>
                <a:close/>
                <a:moveTo>
                  <a:pt x="46" y="23"/>
                </a:moveTo>
                <a:lnTo>
                  <a:pt x="46" y="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noEditPoints="1"/>
          </p:cNvSpPr>
          <p:nvPr/>
        </p:nvSpPr>
        <p:spPr bwMode="auto">
          <a:xfrm>
            <a:off x="3503215" y="4720431"/>
            <a:ext cx="119063" cy="119062"/>
          </a:xfrm>
          <a:custGeom>
            <a:avLst/>
            <a:gdLst>
              <a:gd name="T0" fmla="*/ 46 w 46"/>
              <a:gd name="T1" fmla="*/ 23 h 46"/>
              <a:gd name="T2" fmla="*/ 46 w 46"/>
              <a:gd name="T3" fmla="*/ 23 h 46"/>
              <a:gd name="T4" fmla="*/ 23 w 46"/>
              <a:gd name="T5" fmla="*/ 46 h 46"/>
              <a:gd name="T6" fmla="*/ 0 w 46"/>
              <a:gd name="T7" fmla="*/ 23 h 46"/>
              <a:gd name="T8" fmla="*/ 23 w 46"/>
              <a:gd name="T9" fmla="*/ 0 h 46"/>
              <a:gd name="T10" fmla="*/ 46 w 46"/>
              <a:gd name="T11" fmla="*/ 23 h 46"/>
              <a:gd name="T12" fmla="*/ 46 w 46"/>
              <a:gd name="T13" fmla="*/ 23 h 46"/>
              <a:gd name="T14" fmla="*/ 46 w 46"/>
              <a:gd name="T15" fmla="*/ 23 h 46"/>
              <a:gd name="T16" fmla="*/ 46 w 46"/>
              <a:gd name="T1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46" y="23"/>
                </a:moveTo>
                <a:lnTo>
                  <a:pt x="46" y="23"/>
                </a:lnTo>
                <a:cubicBezTo>
                  <a:pt x="46" y="35"/>
                  <a:pt x="36" y="46"/>
                  <a:pt x="23" y="46"/>
                </a:cubicBezTo>
                <a:cubicBezTo>
                  <a:pt x="11" y="46"/>
                  <a:pt x="0" y="35"/>
                  <a:pt x="0" y="23"/>
                </a:cubicBezTo>
                <a:cubicBezTo>
                  <a:pt x="0" y="10"/>
                  <a:pt x="11" y="0"/>
                  <a:pt x="23" y="0"/>
                </a:cubicBezTo>
                <a:cubicBezTo>
                  <a:pt x="36" y="0"/>
                  <a:pt x="46" y="10"/>
                  <a:pt x="46" y="23"/>
                </a:cubicBezTo>
                <a:lnTo>
                  <a:pt x="46" y="23"/>
                </a:lnTo>
                <a:close/>
                <a:moveTo>
                  <a:pt x="46" y="23"/>
                </a:moveTo>
                <a:lnTo>
                  <a:pt x="46" y="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TextBox 128"/>
          <p:cNvSpPr txBox="1"/>
          <p:nvPr/>
        </p:nvSpPr>
        <p:spPr>
          <a:xfrm>
            <a:off x="2286000" y="1844953"/>
            <a:ext cx="313044" cy="369332"/>
          </a:xfrm>
          <a:prstGeom prst="rect">
            <a:avLst/>
          </a:prstGeom>
          <a:noFill/>
        </p:spPr>
        <p:txBody>
          <a:bodyPr wrap="none" rtlCol="0">
            <a:spAutoFit/>
          </a:bodyPr>
          <a:lstStyle/>
          <a:p>
            <a:r>
              <a:rPr lang="en-US" dirty="0" err="1" smtClean="0">
                <a:latin typeface="Arial"/>
                <a:cs typeface="Arial"/>
              </a:rPr>
              <a:t>p</a:t>
            </a:r>
            <a:endParaRPr lang="en-US" dirty="0">
              <a:latin typeface="Arial"/>
              <a:cs typeface="Arial"/>
            </a:endParaRPr>
          </a:p>
        </p:txBody>
      </p:sp>
      <p:sp>
        <p:nvSpPr>
          <p:cNvPr id="130" name="TextBox 129"/>
          <p:cNvSpPr txBox="1"/>
          <p:nvPr/>
        </p:nvSpPr>
        <p:spPr>
          <a:xfrm>
            <a:off x="3701705" y="5146913"/>
            <a:ext cx="794095" cy="369332"/>
          </a:xfrm>
          <a:prstGeom prst="rect">
            <a:avLst/>
          </a:prstGeom>
          <a:noFill/>
        </p:spPr>
        <p:txBody>
          <a:bodyPr wrap="none" rtlCol="0">
            <a:spAutoFit/>
          </a:bodyPr>
          <a:lstStyle/>
          <a:p>
            <a:r>
              <a:rPr lang="en-US" dirty="0" err="1" smtClean="0">
                <a:latin typeface="Arial"/>
                <a:cs typeface="Arial"/>
              </a:rPr>
              <a:t>f(p</a:t>
            </a:r>
            <a:r>
              <a:rPr lang="en-US" dirty="0" smtClean="0">
                <a:latin typeface="Arial"/>
                <a:cs typeface="Arial"/>
              </a:rPr>
              <a:t>)&lt;0</a:t>
            </a:r>
            <a:endParaRPr lang="en-US" dirty="0">
              <a:latin typeface="Arial"/>
              <a:cs typeface="Arial"/>
            </a:endParaRPr>
          </a:p>
        </p:txBody>
      </p:sp>
      <p:sp>
        <p:nvSpPr>
          <p:cNvPr id="131" name="TextBox 130"/>
          <p:cNvSpPr txBox="1"/>
          <p:nvPr/>
        </p:nvSpPr>
        <p:spPr>
          <a:xfrm>
            <a:off x="4493471" y="6141799"/>
            <a:ext cx="794095" cy="369332"/>
          </a:xfrm>
          <a:prstGeom prst="rect">
            <a:avLst/>
          </a:prstGeom>
          <a:noFill/>
        </p:spPr>
        <p:txBody>
          <a:bodyPr wrap="none" rtlCol="0">
            <a:spAutoFit/>
          </a:bodyPr>
          <a:lstStyle/>
          <a:p>
            <a:r>
              <a:rPr lang="en-US" dirty="0" err="1" smtClean="0">
                <a:latin typeface="Arial"/>
                <a:cs typeface="Arial"/>
              </a:rPr>
              <a:t>f(p</a:t>
            </a:r>
            <a:r>
              <a:rPr lang="en-US" dirty="0" smtClean="0">
                <a:latin typeface="Arial"/>
                <a:cs typeface="Arial"/>
              </a:rPr>
              <a:t>)&gt;0</a:t>
            </a:r>
            <a:endParaRPr lang="en-US" dirty="0">
              <a:latin typeface="Arial"/>
              <a:cs typeface="Arial"/>
            </a:endParaRPr>
          </a:p>
        </p:txBody>
      </p:sp>
      <p:sp>
        <p:nvSpPr>
          <p:cNvPr id="58" name="TextBox 57"/>
          <p:cNvSpPr txBox="1"/>
          <p:nvPr/>
        </p:nvSpPr>
        <p:spPr>
          <a:xfrm>
            <a:off x="6612021" y="6211669"/>
            <a:ext cx="2531979" cy="646331"/>
          </a:xfrm>
          <a:prstGeom prst="rect">
            <a:avLst/>
          </a:prstGeom>
          <a:noFill/>
        </p:spPr>
        <p:txBody>
          <a:bodyPr wrap="square" rtlCol="0">
            <a:spAutoFit/>
          </a:bodyPr>
          <a:lstStyle/>
          <a:p>
            <a:r>
              <a:rPr lang="en-US" dirty="0" smtClean="0"/>
              <a:t>[Loop &amp; </a:t>
            </a:r>
            <a:r>
              <a:rPr lang="en-US" dirty="0" err="1" smtClean="0"/>
              <a:t>Blinn</a:t>
            </a:r>
            <a:r>
              <a:rPr lang="en-US" dirty="0" smtClean="0"/>
              <a:t> 2005]</a:t>
            </a:r>
          </a:p>
          <a:p>
            <a:endParaRPr lang="en-US" dirty="0"/>
          </a:p>
        </p:txBody>
      </p:sp>
      <p:grpSp>
        <p:nvGrpSpPr>
          <p:cNvPr id="63" name="Group 32"/>
          <p:cNvGrpSpPr/>
          <p:nvPr/>
        </p:nvGrpSpPr>
        <p:grpSpPr>
          <a:xfrm>
            <a:off x="4726444" y="1778359"/>
            <a:ext cx="447846" cy="556854"/>
            <a:chOff x="4024940" y="2287946"/>
            <a:chExt cx="447846" cy="556854"/>
          </a:xfrm>
        </p:grpSpPr>
        <p:sp>
          <p:nvSpPr>
            <p:cNvPr id="64" name="Multiply 63"/>
            <p:cNvSpPr/>
            <p:nvPr/>
          </p:nvSpPr>
          <p:spPr>
            <a:xfrm>
              <a:off x="4127500" y="2540000"/>
              <a:ext cx="304800" cy="304800"/>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024940" y="2287946"/>
              <a:ext cx="447846" cy="369332"/>
            </a:xfrm>
            <a:prstGeom prst="rect">
              <a:avLst/>
            </a:prstGeom>
            <a:noFill/>
          </p:spPr>
          <p:txBody>
            <a:bodyPr wrap="squar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grpSp>
        <p:nvGrpSpPr>
          <p:cNvPr id="66" name="Group 31"/>
          <p:cNvGrpSpPr/>
          <p:nvPr/>
        </p:nvGrpSpPr>
        <p:grpSpPr>
          <a:xfrm>
            <a:off x="2909953" y="1750343"/>
            <a:ext cx="447846" cy="584870"/>
            <a:chOff x="2341799" y="2259930"/>
            <a:chExt cx="447846" cy="584870"/>
          </a:xfrm>
        </p:grpSpPr>
        <p:sp>
          <p:nvSpPr>
            <p:cNvPr id="67" name="Multiply 66"/>
            <p:cNvSpPr/>
            <p:nvPr/>
          </p:nvSpPr>
          <p:spPr>
            <a:xfrm>
              <a:off x="2395538" y="2540000"/>
              <a:ext cx="304800" cy="304800"/>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2341799" y="2259930"/>
              <a:ext cx="447846" cy="369332"/>
            </a:xfrm>
            <a:prstGeom prst="rect">
              <a:avLst/>
            </a:prstGeom>
            <a:noFill/>
          </p:spPr>
          <p:txBody>
            <a:bodyPr wrap="none" rtlCol="0">
              <a:spAutoFit/>
            </a:bodyPr>
            <a:lstStyle/>
            <a:p>
              <a:r>
                <a:rPr lang="en-US"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simplification</a:t>
            </a:r>
            <a:endParaRPr lang="en-US" dirty="0"/>
          </a:p>
        </p:txBody>
      </p:sp>
      <p:sp>
        <p:nvSpPr>
          <p:cNvPr id="4" name="AutoShape 3"/>
          <p:cNvSpPr>
            <a:spLocks noChangeAspect="1" noChangeArrowheads="1" noTextEdit="1"/>
          </p:cNvSpPr>
          <p:nvPr/>
        </p:nvSpPr>
        <p:spPr bwMode="auto">
          <a:xfrm>
            <a:off x="295275"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222375" y="3370263"/>
            <a:ext cx="1066800" cy="1068388"/>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1222375" y="3370263"/>
            <a:ext cx="1066800" cy="1068388"/>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2289175" y="3370263"/>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052763" y="3370263"/>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2289175" y="4438650"/>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2781300" y="4508500"/>
            <a:ext cx="47625" cy="49213"/>
          </a:xfrm>
          <a:custGeom>
            <a:avLst/>
            <a:gdLst>
              <a:gd name="T0" fmla="*/ 21 w 21"/>
              <a:gd name="T1" fmla="*/ 10 h 21"/>
              <a:gd name="T2" fmla="*/ 21 w 21"/>
              <a:gd name="T3" fmla="*/ 10 h 21"/>
              <a:gd name="T4" fmla="*/ 10 w 21"/>
              <a:gd name="T5" fmla="*/ 21 h 21"/>
              <a:gd name="T6" fmla="*/ 0 w 21"/>
              <a:gd name="T7" fmla="*/ 10 h 21"/>
              <a:gd name="T8" fmla="*/ 10 w 21"/>
              <a:gd name="T9" fmla="*/ 0 h 21"/>
              <a:gd name="T10" fmla="*/ 21 w 21"/>
              <a:gd name="T11" fmla="*/ 10 h 21"/>
              <a:gd name="T12" fmla="*/ 21 w 21"/>
              <a:gd name="T13" fmla="*/ 10 h 21"/>
              <a:gd name="T14" fmla="*/ 21 w 21"/>
              <a:gd name="T15" fmla="*/ 10 h 21"/>
              <a:gd name="T16" fmla="*/ 21 w 21"/>
              <a:gd name="T1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0"/>
                </a:moveTo>
                <a:lnTo>
                  <a:pt x="21" y="10"/>
                </a:lnTo>
                <a:cubicBezTo>
                  <a:pt x="21" y="16"/>
                  <a:pt x="16" y="21"/>
                  <a:pt x="10" y="21"/>
                </a:cubicBezTo>
                <a:cubicBezTo>
                  <a:pt x="5" y="21"/>
                  <a:pt x="0" y="16"/>
                  <a:pt x="0" y="10"/>
                </a:cubicBezTo>
                <a:cubicBezTo>
                  <a:pt x="0" y="5"/>
                  <a:pt x="5" y="0"/>
                  <a:pt x="10" y="0"/>
                </a:cubicBezTo>
                <a:cubicBezTo>
                  <a:pt x="16" y="0"/>
                  <a:pt x="21" y="5"/>
                  <a:pt x="21" y="10"/>
                </a:cubicBezTo>
                <a:lnTo>
                  <a:pt x="21" y="10"/>
                </a:lnTo>
                <a:close/>
                <a:moveTo>
                  <a:pt x="21" y="10"/>
                </a:moveTo>
                <a:lnTo>
                  <a:pt x="21"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3052763" y="4438650"/>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p:nvSpPr>
        <p:spPr bwMode="auto">
          <a:xfrm>
            <a:off x="1833563" y="3771900"/>
            <a:ext cx="150813" cy="11113"/>
          </a:xfrm>
          <a:custGeom>
            <a:avLst/>
            <a:gdLst>
              <a:gd name="T0" fmla="*/ 0 w 66"/>
              <a:gd name="T1" fmla="*/ 5 h 5"/>
              <a:gd name="T2" fmla="*/ 0 w 66"/>
              <a:gd name="T3" fmla="*/ 5 h 5"/>
              <a:gd name="T4" fmla="*/ 4 w 66"/>
              <a:gd name="T5" fmla="*/ 3 h 5"/>
              <a:gd name="T6" fmla="*/ 13 w 66"/>
              <a:gd name="T7" fmla="*/ 2 h 5"/>
              <a:gd name="T8" fmla="*/ 26 w 66"/>
              <a:gd name="T9" fmla="*/ 1 h 5"/>
              <a:gd name="T10" fmla="*/ 26 w 66"/>
              <a:gd name="T11" fmla="*/ 1 h 5"/>
              <a:gd name="T12" fmla="*/ 27 w 66"/>
              <a:gd name="T13" fmla="*/ 1 h 5"/>
              <a:gd name="T14" fmla="*/ 39 w 66"/>
              <a:gd name="T15" fmla="*/ 1 h 5"/>
              <a:gd name="T16" fmla="*/ 53 w 66"/>
              <a:gd name="T17" fmla="*/ 0 h 5"/>
              <a:gd name="T18" fmla="*/ 53 w 66"/>
              <a:gd name="T19" fmla="*/ 0 h 5"/>
              <a:gd name="T20" fmla="*/ 66 w 66"/>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
                <a:moveTo>
                  <a:pt x="0" y="5"/>
                </a:moveTo>
                <a:lnTo>
                  <a:pt x="0" y="5"/>
                </a:lnTo>
                <a:lnTo>
                  <a:pt x="4" y="3"/>
                </a:lnTo>
                <a:lnTo>
                  <a:pt x="13" y="2"/>
                </a:lnTo>
                <a:moveTo>
                  <a:pt x="26" y="1"/>
                </a:moveTo>
                <a:lnTo>
                  <a:pt x="26" y="1"/>
                </a:lnTo>
                <a:lnTo>
                  <a:pt x="27" y="1"/>
                </a:lnTo>
                <a:lnTo>
                  <a:pt x="39" y="1"/>
                </a:lnTo>
                <a:moveTo>
                  <a:pt x="53" y="0"/>
                </a:moveTo>
                <a:lnTo>
                  <a:pt x="53" y="0"/>
                </a:lnTo>
                <a:lnTo>
                  <a:pt x="6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p:nvSpPr>
        <p:spPr bwMode="auto">
          <a:xfrm>
            <a:off x="3030538" y="3162300"/>
            <a:ext cx="20638" cy="88900"/>
          </a:xfrm>
          <a:custGeom>
            <a:avLst/>
            <a:gdLst>
              <a:gd name="T0" fmla="*/ 0 w 9"/>
              <a:gd name="T1" fmla="*/ 39 h 39"/>
              <a:gd name="T2" fmla="*/ 0 w 9"/>
              <a:gd name="T3" fmla="*/ 39 h 39"/>
              <a:gd name="T4" fmla="*/ 3 w 9"/>
              <a:gd name="T5" fmla="*/ 26 h 39"/>
              <a:gd name="T6" fmla="*/ 6 w 9"/>
              <a:gd name="T7" fmla="*/ 13 h 39"/>
              <a:gd name="T8" fmla="*/ 6 w 9"/>
              <a:gd name="T9" fmla="*/ 13 h 39"/>
              <a:gd name="T10" fmla="*/ 8 w 9"/>
              <a:gd name="T11" fmla="*/ 3 h 39"/>
              <a:gd name="T12" fmla="*/ 9 w 9"/>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9" h="39">
                <a:moveTo>
                  <a:pt x="0" y="39"/>
                </a:moveTo>
                <a:lnTo>
                  <a:pt x="0" y="39"/>
                </a:lnTo>
                <a:lnTo>
                  <a:pt x="3" y="26"/>
                </a:lnTo>
                <a:moveTo>
                  <a:pt x="6" y="13"/>
                </a:moveTo>
                <a:lnTo>
                  <a:pt x="6" y="13"/>
                </a:lnTo>
                <a:lnTo>
                  <a:pt x="8" y="3"/>
                </a:lnTo>
                <a:lnTo>
                  <a:pt x="9"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2417763" y="3752850"/>
            <a:ext cx="47625"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1984375" y="3251200"/>
            <a:ext cx="1046163" cy="1285875"/>
          </a:xfrm>
          <a:custGeom>
            <a:avLst/>
            <a:gdLst>
              <a:gd name="T0" fmla="*/ 0 w 457"/>
              <a:gd name="T1" fmla="*/ 227 h 561"/>
              <a:gd name="T2" fmla="*/ 0 w 457"/>
              <a:gd name="T3" fmla="*/ 227 h 561"/>
              <a:gd name="T4" fmla="*/ 199 w 457"/>
              <a:gd name="T5" fmla="*/ 230 h 561"/>
              <a:gd name="T6" fmla="*/ 356 w 457"/>
              <a:gd name="T7" fmla="*/ 561 h 561"/>
              <a:gd name="T8" fmla="*/ 457 w 457"/>
              <a:gd name="T9" fmla="*/ 0 h 561"/>
            </a:gdLst>
            <a:ahLst/>
            <a:cxnLst>
              <a:cxn ang="0">
                <a:pos x="T0" y="T1"/>
              </a:cxn>
              <a:cxn ang="0">
                <a:pos x="T2" y="T3"/>
              </a:cxn>
              <a:cxn ang="0">
                <a:pos x="T4" y="T5"/>
              </a:cxn>
              <a:cxn ang="0">
                <a:pos x="T6" y="T7"/>
              </a:cxn>
              <a:cxn ang="0">
                <a:pos x="T8" y="T9"/>
              </a:cxn>
            </a:cxnLst>
            <a:rect l="0" t="0" r="r" b="b"/>
            <a:pathLst>
              <a:path w="457" h="561">
                <a:moveTo>
                  <a:pt x="0" y="227"/>
                </a:moveTo>
                <a:lnTo>
                  <a:pt x="0" y="227"/>
                </a:lnTo>
                <a:cubicBezTo>
                  <a:pt x="65" y="226"/>
                  <a:pt x="159" y="227"/>
                  <a:pt x="199" y="230"/>
                </a:cubicBezTo>
                <a:cubicBezTo>
                  <a:pt x="303" y="237"/>
                  <a:pt x="289" y="561"/>
                  <a:pt x="356" y="561"/>
                </a:cubicBezTo>
                <a:cubicBezTo>
                  <a:pt x="453" y="561"/>
                  <a:pt x="436" y="95"/>
                  <a:pt x="457" y="0"/>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noEditPoints="1"/>
          </p:cNvSpPr>
          <p:nvPr/>
        </p:nvSpPr>
        <p:spPr bwMode="auto">
          <a:xfrm>
            <a:off x="2989263" y="3235325"/>
            <a:ext cx="57150" cy="84138"/>
          </a:xfrm>
          <a:custGeom>
            <a:avLst/>
            <a:gdLst>
              <a:gd name="T0" fmla="*/ 0 w 25"/>
              <a:gd name="T1" fmla="*/ 31 h 37"/>
              <a:gd name="T2" fmla="*/ 0 w 25"/>
              <a:gd name="T3" fmla="*/ 31 h 37"/>
              <a:gd name="T4" fmla="*/ 20 w 25"/>
              <a:gd name="T5" fmla="*/ 0 h 37"/>
              <a:gd name="T6" fmla="*/ 25 w 25"/>
              <a:gd name="T7" fmla="*/ 37 h 37"/>
              <a:gd name="T8" fmla="*/ 0 w 25"/>
              <a:gd name="T9" fmla="*/ 31 h 37"/>
              <a:gd name="T10" fmla="*/ 0 w 25"/>
              <a:gd name="T11" fmla="*/ 31 h 37"/>
              <a:gd name="T12" fmla="*/ 0 w 25"/>
              <a:gd name="T13" fmla="*/ 31 h 37"/>
              <a:gd name="T14" fmla="*/ 0 w 25"/>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7">
                <a:moveTo>
                  <a:pt x="0" y="31"/>
                </a:moveTo>
                <a:lnTo>
                  <a:pt x="0" y="31"/>
                </a:lnTo>
                <a:lnTo>
                  <a:pt x="20" y="0"/>
                </a:lnTo>
                <a:lnTo>
                  <a:pt x="25" y="37"/>
                </a:lnTo>
                <a:cubicBezTo>
                  <a:pt x="18" y="30"/>
                  <a:pt x="8" y="28"/>
                  <a:pt x="0" y="31"/>
                </a:cubicBezTo>
                <a:lnTo>
                  <a:pt x="0" y="31"/>
                </a:lnTo>
                <a:close/>
                <a:moveTo>
                  <a:pt x="0" y="31"/>
                </a:moveTo>
                <a:lnTo>
                  <a:pt x="0"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2989263" y="3235325"/>
            <a:ext cx="57150" cy="84138"/>
          </a:xfrm>
          <a:custGeom>
            <a:avLst/>
            <a:gdLst>
              <a:gd name="T0" fmla="*/ 0 w 25"/>
              <a:gd name="T1" fmla="*/ 31 h 37"/>
              <a:gd name="T2" fmla="*/ 0 w 25"/>
              <a:gd name="T3" fmla="*/ 31 h 37"/>
              <a:gd name="T4" fmla="*/ 20 w 25"/>
              <a:gd name="T5" fmla="*/ 0 h 37"/>
              <a:gd name="T6" fmla="*/ 25 w 25"/>
              <a:gd name="T7" fmla="*/ 37 h 37"/>
              <a:gd name="T8" fmla="*/ 0 w 25"/>
              <a:gd name="T9" fmla="*/ 31 h 37"/>
              <a:gd name="T10" fmla="*/ 0 w 25"/>
              <a:gd name="T11" fmla="*/ 31 h 37"/>
              <a:gd name="T12" fmla="*/ 0 w 25"/>
              <a:gd name="T13" fmla="*/ 31 h 37"/>
              <a:gd name="T14" fmla="*/ 0 w 25"/>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7">
                <a:moveTo>
                  <a:pt x="0" y="31"/>
                </a:moveTo>
                <a:lnTo>
                  <a:pt x="0" y="31"/>
                </a:lnTo>
                <a:lnTo>
                  <a:pt x="20" y="0"/>
                </a:lnTo>
                <a:lnTo>
                  <a:pt x="25" y="37"/>
                </a:lnTo>
                <a:cubicBezTo>
                  <a:pt x="18" y="30"/>
                  <a:pt x="8" y="28"/>
                  <a:pt x="0" y="31"/>
                </a:cubicBezTo>
                <a:lnTo>
                  <a:pt x="0" y="31"/>
                </a:lnTo>
                <a:close/>
                <a:moveTo>
                  <a:pt x="0" y="31"/>
                </a:moveTo>
                <a:lnTo>
                  <a:pt x="0" y="31"/>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220788"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1220788"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2289175" y="19939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3051175" y="19939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2289175" y="30607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3051175" y="30607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noEditPoints="1"/>
          </p:cNvSpPr>
          <p:nvPr/>
        </p:nvSpPr>
        <p:spPr bwMode="auto">
          <a:xfrm>
            <a:off x="1860550" y="2355850"/>
            <a:ext cx="106363" cy="82550"/>
          </a:xfrm>
          <a:custGeom>
            <a:avLst/>
            <a:gdLst>
              <a:gd name="T0" fmla="*/ 0 w 46"/>
              <a:gd name="T1" fmla="*/ 36 h 36"/>
              <a:gd name="T2" fmla="*/ 0 w 46"/>
              <a:gd name="T3" fmla="*/ 36 h 36"/>
              <a:gd name="T4" fmla="*/ 1 w 46"/>
              <a:gd name="T5" fmla="*/ 35 h 36"/>
              <a:gd name="T6" fmla="*/ 6 w 46"/>
              <a:gd name="T7" fmla="*/ 30 h 36"/>
              <a:gd name="T8" fmla="*/ 9 w 46"/>
              <a:gd name="T9" fmla="*/ 27 h 36"/>
              <a:gd name="T10" fmla="*/ 20 w 46"/>
              <a:gd name="T11" fmla="*/ 19 h 36"/>
              <a:gd name="T12" fmla="*/ 20 w 46"/>
              <a:gd name="T13" fmla="*/ 19 h 36"/>
              <a:gd name="T14" fmla="*/ 28 w 46"/>
              <a:gd name="T15" fmla="*/ 12 h 36"/>
              <a:gd name="T16" fmla="*/ 31 w 46"/>
              <a:gd name="T17" fmla="*/ 11 h 36"/>
              <a:gd name="T18" fmla="*/ 42 w 46"/>
              <a:gd name="T19" fmla="*/ 3 h 36"/>
              <a:gd name="T20" fmla="*/ 42 w 46"/>
              <a:gd name="T21" fmla="*/ 3 h 36"/>
              <a:gd name="T22" fmla="*/ 46 w 46"/>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6">
                <a:moveTo>
                  <a:pt x="0" y="36"/>
                </a:moveTo>
                <a:lnTo>
                  <a:pt x="0" y="36"/>
                </a:lnTo>
                <a:lnTo>
                  <a:pt x="1" y="35"/>
                </a:lnTo>
                <a:lnTo>
                  <a:pt x="6" y="30"/>
                </a:lnTo>
                <a:lnTo>
                  <a:pt x="9" y="27"/>
                </a:lnTo>
                <a:moveTo>
                  <a:pt x="20" y="19"/>
                </a:moveTo>
                <a:lnTo>
                  <a:pt x="20" y="19"/>
                </a:lnTo>
                <a:lnTo>
                  <a:pt x="28" y="12"/>
                </a:lnTo>
                <a:lnTo>
                  <a:pt x="31" y="11"/>
                </a:lnTo>
                <a:moveTo>
                  <a:pt x="42" y="3"/>
                </a:moveTo>
                <a:lnTo>
                  <a:pt x="42" y="3"/>
                </a:lnTo>
                <a:lnTo>
                  <a:pt x="4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1966913" y="2112963"/>
            <a:ext cx="1230313" cy="588963"/>
          </a:xfrm>
          <a:custGeom>
            <a:avLst/>
            <a:gdLst>
              <a:gd name="T0" fmla="*/ 0 w 538"/>
              <a:gd name="T1" fmla="*/ 106 h 257"/>
              <a:gd name="T2" fmla="*/ 0 w 538"/>
              <a:gd name="T3" fmla="*/ 106 h 257"/>
              <a:gd name="T4" fmla="*/ 208 w 538"/>
              <a:gd name="T5" fmla="*/ 57 h 257"/>
              <a:gd name="T6" fmla="*/ 515 w 538"/>
              <a:gd name="T7" fmla="*/ 125 h 257"/>
              <a:gd name="T8" fmla="*/ 386 w 538"/>
              <a:gd name="T9" fmla="*/ 74 h 257"/>
              <a:gd name="T10" fmla="*/ 341 w 538"/>
              <a:gd name="T11" fmla="*/ 257 h 257"/>
              <a:gd name="T12" fmla="*/ 66 w 538"/>
              <a:gd name="T13" fmla="*/ 233 h 257"/>
            </a:gdLst>
            <a:ahLst/>
            <a:cxnLst>
              <a:cxn ang="0">
                <a:pos x="T0" y="T1"/>
              </a:cxn>
              <a:cxn ang="0">
                <a:pos x="T2" y="T3"/>
              </a:cxn>
              <a:cxn ang="0">
                <a:pos x="T4" y="T5"/>
              </a:cxn>
              <a:cxn ang="0">
                <a:pos x="T6" y="T7"/>
              </a:cxn>
              <a:cxn ang="0">
                <a:pos x="T8" y="T9"/>
              </a:cxn>
              <a:cxn ang="0">
                <a:pos x="T10" y="T11"/>
              </a:cxn>
              <a:cxn ang="0">
                <a:pos x="T12" y="T13"/>
              </a:cxn>
            </a:cxnLst>
            <a:rect l="0" t="0" r="r" b="b"/>
            <a:pathLst>
              <a:path w="538" h="257">
                <a:moveTo>
                  <a:pt x="0" y="106"/>
                </a:moveTo>
                <a:lnTo>
                  <a:pt x="0" y="106"/>
                </a:lnTo>
                <a:cubicBezTo>
                  <a:pt x="65" y="65"/>
                  <a:pt x="150" y="36"/>
                  <a:pt x="208" y="57"/>
                </a:cubicBezTo>
                <a:cubicBezTo>
                  <a:pt x="274" y="81"/>
                  <a:pt x="488" y="226"/>
                  <a:pt x="515" y="125"/>
                </a:cubicBezTo>
                <a:cubicBezTo>
                  <a:pt x="538" y="43"/>
                  <a:pt x="425" y="0"/>
                  <a:pt x="386" y="74"/>
                </a:cubicBezTo>
                <a:cubicBezTo>
                  <a:pt x="357" y="130"/>
                  <a:pt x="396" y="257"/>
                  <a:pt x="341" y="257"/>
                </a:cubicBezTo>
                <a:cubicBezTo>
                  <a:pt x="289" y="257"/>
                  <a:pt x="161" y="229"/>
                  <a:pt x="66" y="233"/>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noEditPoints="1"/>
          </p:cNvSpPr>
          <p:nvPr/>
        </p:nvSpPr>
        <p:spPr bwMode="auto">
          <a:xfrm>
            <a:off x="2101850" y="2614613"/>
            <a:ext cx="79375"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2101850" y="2614613"/>
            <a:ext cx="79375"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1984375" y="2646363"/>
            <a:ext cx="133350" cy="23813"/>
          </a:xfrm>
          <a:custGeom>
            <a:avLst/>
            <a:gdLst>
              <a:gd name="T0" fmla="*/ 58 w 58"/>
              <a:gd name="T1" fmla="*/ 0 h 10"/>
              <a:gd name="T2" fmla="*/ 58 w 58"/>
              <a:gd name="T3" fmla="*/ 0 h 10"/>
              <a:gd name="T4" fmla="*/ 44 w 58"/>
              <a:gd name="T5" fmla="*/ 1 h 10"/>
              <a:gd name="T6" fmla="*/ 31 w 58"/>
              <a:gd name="T7" fmla="*/ 2 h 10"/>
              <a:gd name="T8" fmla="*/ 31 w 58"/>
              <a:gd name="T9" fmla="*/ 2 h 10"/>
              <a:gd name="T10" fmla="*/ 26 w 58"/>
              <a:gd name="T11" fmla="*/ 3 h 10"/>
              <a:gd name="T12" fmla="*/ 18 w 58"/>
              <a:gd name="T13" fmla="*/ 4 h 10"/>
              <a:gd name="T14" fmla="*/ 5 w 58"/>
              <a:gd name="T15" fmla="*/ 8 h 10"/>
              <a:gd name="T16" fmla="*/ 5 w 58"/>
              <a:gd name="T17" fmla="*/ 8 h 10"/>
              <a:gd name="T18" fmla="*/ 0 w 5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0">
                <a:moveTo>
                  <a:pt x="58" y="0"/>
                </a:moveTo>
                <a:lnTo>
                  <a:pt x="58" y="0"/>
                </a:lnTo>
                <a:lnTo>
                  <a:pt x="44" y="1"/>
                </a:lnTo>
                <a:moveTo>
                  <a:pt x="31" y="2"/>
                </a:moveTo>
                <a:lnTo>
                  <a:pt x="31" y="2"/>
                </a:lnTo>
                <a:lnTo>
                  <a:pt x="26" y="3"/>
                </a:lnTo>
                <a:lnTo>
                  <a:pt x="18" y="4"/>
                </a:lnTo>
                <a:moveTo>
                  <a:pt x="5" y="8"/>
                </a:moveTo>
                <a:lnTo>
                  <a:pt x="5" y="8"/>
                </a:lnTo>
                <a:lnTo>
                  <a:pt x="0" y="1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2417763" y="2219325"/>
            <a:ext cx="47625" cy="49213"/>
          </a:xfrm>
          <a:custGeom>
            <a:avLst/>
            <a:gdLst>
              <a:gd name="T0" fmla="*/ 21 w 21"/>
              <a:gd name="T1" fmla="*/ 11 h 22"/>
              <a:gd name="T2" fmla="*/ 21 w 21"/>
              <a:gd name="T3" fmla="*/ 11 h 22"/>
              <a:gd name="T4" fmla="*/ 11 w 21"/>
              <a:gd name="T5" fmla="*/ 22 h 22"/>
              <a:gd name="T6" fmla="*/ 0 w 21"/>
              <a:gd name="T7" fmla="*/ 11 h 22"/>
              <a:gd name="T8" fmla="*/ 11 w 21"/>
              <a:gd name="T9" fmla="*/ 0 h 22"/>
              <a:gd name="T10" fmla="*/ 21 w 21"/>
              <a:gd name="T11" fmla="*/ 11 h 22"/>
              <a:gd name="T12" fmla="*/ 21 w 21"/>
              <a:gd name="T13" fmla="*/ 11 h 22"/>
              <a:gd name="T14" fmla="*/ 21 w 21"/>
              <a:gd name="T15" fmla="*/ 11 h 22"/>
              <a:gd name="T16" fmla="*/ 21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21" y="11"/>
                </a:moveTo>
                <a:lnTo>
                  <a:pt x="21" y="11"/>
                </a:lnTo>
                <a:cubicBezTo>
                  <a:pt x="21" y="17"/>
                  <a:pt x="17" y="22"/>
                  <a:pt x="11" y="22"/>
                </a:cubicBezTo>
                <a:cubicBezTo>
                  <a:pt x="5" y="22"/>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2827338" y="2257425"/>
            <a:ext cx="47625"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2720975" y="2676525"/>
            <a:ext cx="50800" cy="50800"/>
          </a:xfrm>
          <a:custGeom>
            <a:avLst/>
            <a:gdLst>
              <a:gd name="T0" fmla="*/ 22 w 22"/>
              <a:gd name="T1" fmla="*/ 11 h 22"/>
              <a:gd name="T2" fmla="*/ 22 w 22"/>
              <a:gd name="T3" fmla="*/ 11 h 22"/>
              <a:gd name="T4" fmla="*/ 11 w 22"/>
              <a:gd name="T5" fmla="*/ 22 h 22"/>
              <a:gd name="T6" fmla="*/ 0 w 22"/>
              <a:gd name="T7" fmla="*/ 11 h 22"/>
              <a:gd name="T8" fmla="*/ 11 w 22"/>
              <a:gd name="T9" fmla="*/ 0 h 22"/>
              <a:gd name="T10" fmla="*/ 22 w 22"/>
              <a:gd name="T11" fmla="*/ 11 h 22"/>
              <a:gd name="T12" fmla="*/ 22 w 22"/>
              <a:gd name="T13" fmla="*/ 11 h 22"/>
              <a:gd name="T14" fmla="*/ 22 w 22"/>
              <a:gd name="T15" fmla="*/ 11 h 22"/>
              <a:gd name="T16" fmla="*/ 22 w 22"/>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22" y="11"/>
                </a:moveTo>
                <a:lnTo>
                  <a:pt x="22" y="11"/>
                </a:lnTo>
                <a:cubicBezTo>
                  <a:pt x="22" y="17"/>
                  <a:pt x="17" y="22"/>
                  <a:pt x="11" y="22"/>
                </a:cubicBezTo>
                <a:cubicBezTo>
                  <a:pt x="5" y="22"/>
                  <a:pt x="0" y="17"/>
                  <a:pt x="0" y="11"/>
                </a:cubicBezTo>
                <a:cubicBezTo>
                  <a:pt x="0" y="5"/>
                  <a:pt x="5" y="0"/>
                  <a:pt x="11" y="0"/>
                </a:cubicBezTo>
                <a:cubicBezTo>
                  <a:pt x="17" y="0"/>
                  <a:pt x="22" y="5"/>
                  <a:pt x="22" y="11"/>
                </a:cubicBezTo>
                <a:lnTo>
                  <a:pt x="22" y="11"/>
                </a:lnTo>
                <a:close/>
                <a:moveTo>
                  <a:pt x="22" y="11"/>
                </a:moveTo>
                <a:lnTo>
                  <a:pt x="22"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3121025" y="2376488"/>
            <a:ext cx="49213" cy="47625"/>
          </a:xfrm>
          <a:custGeom>
            <a:avLst/>
            <a:gdLst>
              <a:gd name="T0" fmla="*/ 21 w 21"/>
              <a:gd name="T1" fmla="*/ 10 h 21"/>
              <a:gd name="T2" fmla="*/ 21 w 21"/>
              <a:gd name="T3" fmla="*/ 10 h 21"/>
              <a:gd name="T4" fmla="*/ 10 w 21"/>
              <a:gd name="T5" fmla="*/ 21 h 21"/>
              <a:gd name="T6" fmla="*/ 0 w 21"/>
              <a:gd name="T7" fmla="*/ 10 h 21"/>
              <a:gd name="T8" fmla="*/ 10 w 21"/>
              <a:gd name="T9" fmla="*/ 0 h 21"/>
              <a:gd name="T10" fmla="*/ 21 w 21"/>
              <a:gd name="T11" fmla="*/ 10 h 21"/>
              <a:gd name="T12" fmla="*/ 21 w 21"/>
              <a:gd name="T13" fmla="*/ 10 h 21"/>
              <a:gd name="T14" fmla="*/ 21 w 21"/>
              <a:gd name="T15" fmla="*/ 10 h 21"/>
              <a:gd name="T16" fmla="*/ 21 w 21"/>
              <a:gd name="T1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0"/>
                </a:moveTo>
                <a:lnTo>
                  <a:pt x="21" y="10"/>
                </a:lnTo>
                <a:cubicBezTo>
                  <a:pt x="21" y="16"/>
                  <a:pt x="16" y="21"/>
                  <a:pt x="10" y="21"/>
                </a:cubicBezTo>
                <a:cubicBezTo>
                  <a:pt x="4" y="21"/>
                  <a:pt x="0" y="16"/>
                  <a:pt x="0" y="10"/>
                </a:cubicBezTo>
                <a:cubicBezTo>
                  <a:pt x="0" y="4"/>
                  <a:pt x="4" y="0"/>
                  <a:pt x="10" y="0"/>
                </a:cubicBezTo>
                <a:cubicBezTo>
                  <a:pt x="16" y="0"/>
                  <a:pt x="21" y="4"/>
                  <a:pt x="21" y="10"/>
                </a:cubicBezTo>
                <a:lnTo>
                  <a:pt x="21" y="10"/>
                </a:lnTo>
                <a:close/>
                <a:moveTo>
                  <a:pt x="21" y="10"/>
                </a:moveTo>
                <a:lnTo>
                  <a:pt x="21"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1222375" y="4745038"/>
            <a:ext cx="1066800" cy="1066800"/>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1222375" y="4745038"/>
            <a:ext cx="1066800" cy="1066800"/>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2289175" y="4745038"/>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EditPoints="1"/>
          </p:cNvSpPr>
          <p:nvPr/>
        </p:nvSpPr>
        <p:spPr bwMode="auto">
          <a:xfrm>
            <a:off x="3052763" y="4745038"/>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p:cNvSpPr>
          <p:nvPr/>
        </p:nvSpPr>
        <p:spPr bwMode="auto">
          <a:xfrm>
            <a:off x="2289175" y="5811838"/>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noEditPoints="1"/>
          </p:cNvSpPr>
          <p:nvPr/>
        </p:nvSpPr>
        <p:spPr bwMode="auto">
          <a:xfrm>
            <a:off x="3052763" y="5811838"/>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1838325" y="5283200"/>
            <a:ext cx="139700" cy="30163"/>
          </a:xfrm>
          <a:custGeom>
            <a:avLst/>
            <a:gdLst>
              <a:gd name="T0" fmla="*/ 0 w 61"/>
              <a:gd name="T1" fmla="*/ 13 h 13"/>
              <a:gd name="T2" fmla="*/ 0 w 61"/>
              <a:gd name="T3" fmla="*/ 13 h 13"/>
              <a:gd name="T4" fmla="*/ 4 w 61"/>
              <a:gd name="T5" fmla="*/ 12 h 13"/>
              <a:gd name="T6" fmla="*/ 13 w 61"/>
              <a:gd name="T7" fmla="*/ 10 h 13"/>
              <a:gd name="T8" fmla="*/ 26 w 61"/>
              <a:gd name="T9" fmla="*/ 7 h 13"/>
              <a:gd name="T10" fmla="*/ 26 w 61"/>
              <a:gd name="T11" fmla="*/ 7 h 13"/>
              <a:gd name="T12" fmla="*/ 35 w 61"/>
              <a:gd name="T13" fmla="*/ 5 h 13"/>
              <a:gd name="T14" fmla="*/ 39 w 61"/>
              <a:gd name="T15" fmla="*/ 4 h 13"/>
              <a:gd name="T16" fmla="*/ 52 w 61"/>
              <a:gd name="T17" fmla="*/ 2 h 13"/>
              <a:gd name="T18" fmla="*/ 52 w 61"/>
              <a:gd name="T19" fmla="*/ 2 h 13"/>
              <a:gd name="T20" fmla="*/ 61 w 6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3">
                <a:moveTo>
                  <a:pt x="0" y="13"/>
                </a:moveTo>
                <a:lnTo>
                  <a:pt x="0" y="13"/>
                </a:lnTo>
                <a:lnTo>
                  <a:pt x="4" y="12"/>
                </a:lnTo>
                <a:lnTo>
                  <a:pt x="13" y="10"/>
                </a:lnTo>
                <a:moveTo>
                  <a:pt x="26" y="7"/>
                </a:moveTo>
                <a:lnTo>
                  <a:pt x="26" y="7"/>
                </a:lnTo>
                <a:lnTo>
                  <a:pt x="35" y="5"/>
                </a:lnTo>
                <a:lnTo>
                  <a:pt x="39" y="4"/>
                </a:lnTo>
                <a:moveTo>
                  <a:pt x="52" y="2"/>
                </a:moveTo>
                <a:lnTo>
                  <a:pt x="52" y="2"/>
                </a:lnTo>
                <a:lnTo>
                  <a:pt x="61"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p:cNvSpPr>
          <p:nvPr/>
        </p:nvSpPr>
        <p:spPr bwMode="auto">
          <a:xfrm>
            <a:off x="1978025" y="5199063"/>
            <a:ext cx="1082675" cy="776288"/>
          </a:xfrm>
          <a:custGeom>
            <a:avLst/>
            <a:gdLst>
              <a:gd name="T0" fmla="*/ 0 w 473"/>
              <a:gd name="T1" fmla="*/ 37 h 339"/>
              <a:gd name="T2" fmla="*/ 0 w 473"/>
              <a:gd name="T3" fmla="*/ 37 h 339"/>
              <a:gd name="T4" fmla="*/ 203 w 473"/>
              <a:gd name="T5" fmla="*/ 2 h 339"/>
              <a:gd name="T6" fmla="*/ 271 w 473"/>
              <a:gd name="T7" fmla="*/ 322 h 339"/>
              <a:gd name="T8" fmla="*/ 440 w 473"/>
              <a:gd name="T9" fmla="*/ 175 h 339"/>
              <a:gd name="T10" fmla="*/ 436 w 473"/>
              <a:gd name="T11" fmla="*/ 337 h 339"/>
            </a:gdLst>
            <a:ahLst/>
            <a:cxnLst>
              <a:cxn ang="0">
                <a:pos x="T0" y="T1"/>
              </a:cxn>
              <a:cxn ang="0">
                <a:pos x="T2" y="T3"/>
              </a:cxn>
              <a:cxn ang="0">
                <a:pos x="T4" y="T5"/>
              </a:cxn>
              <a:cxn ang="0">
                <a:pos x="T6" y="T7"/>
              </a:cxn>
              <a:cxn ang="0">
                <a:pos x="T8" y="T9"/>
              </a:cxn>
              <a:cxn ang="0">
                <a:pos x="T10" y="T11"/>
              </a:cxn>
            </a:cxnLst>
            <a:rect l="0" t="0" r="r" b="b"/>
            <a:pathLst>
              <a:path w="473" h="339">
                <a:moveTo>
                  <a:pt x="0" y="37"/>
                </a:moveTo>
                <a:lnTo>
                  <a:pt x="0" y="37"/>
                </a:lnTo>
                <a:cubicBezTo>
                  <a:pt x="67" y="21"/>
                  <a:pt x="162" y="0"/>
                  <a:pt x="203" y="2"/>
                </a:cubicBezTo>
                <a:cubicBezTo>
                  <a:pt x="347" y="7"/>
                  <a:pt x="224" y="308"/>
                  <a:pt x="271" y="322"/>
                </a:cubicBezTo>
                <a:cubicBezTo>
                  <a:pt x="329" y="339"/>
                  <a:pt x="392" y="153"/>
                  <a:pt x="440" y="175"/>
                </a:cubicBezTo>
                <a:cubicBezTo>
                  <a:pt x="473" y="190"/>
                  <a:pt x="453" y="293"/>
                  <a:pt x="436" y="337"/>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noEditPoints="1"/>
          </p:cNvSpPr>
          <p:nvPr/>
        </p:nvSpPr>
        <p:spPr bwMode="auto">
          <a:xfrm>
            <a:off x="2970213" y="5899150"/>
            <a:ext cx="55563" cy="84138"/>
          </a:xfrm>
          <a:custGeom>
            <a:avLst/>
            <a:gdLst>
              <a:gd name="T0" fmla="*/ 24 w 24"/>
              <a:gd name="T1" fmla="*/ 9 h 37"/>
              <a:gd name="T2" fmla="*/ 24 w 24"/>
              <a:gd name="T3" fmla="*/ 9 h 37"/>
              <a:gd name="T4" fmla="*/ 0 w 24"/>
              <a:gd name="T5" fmla="*/ 37 h 37"/>
              <a:gd name="T6" fmla="*/ 0 w 24"/>
              <a:gd name="T7" fmla="*/ 0 h 37"/>
              <a:gd name="T8" fmla="*/ 24 w 24"/>
              <a:gd name="T9" fmla="*/ 9 h 37"/>
              <a:gd name="T10" fmla="*/ 24 w 24"/>
              <a:gd name="T11" fmla="*/ 9 h 37"/>
              <a:gd name="T12" fmla="*/ 24 w 24"/>
              <a:gd name="T13" fmla="*/ 9 h 37"/>
              <a:gd name="T14" fmla="*/ 24 w 24"/>
              <a:gd name="T15" fmla="*/ 9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7">
                <a:moveTo>
                  <a:pt x="24" y="9"/>
                </a:moveTo>
                <a:lnTo>
                  <a:pt x="24" y="9"/>
                </a:lnTo>
                <a:lnTo>
                  <a:pt x="0" y="37"/>
                </a:lnTo>
                <a:lnTo>
                  <a:pt x="0" y="0"/>
                </a:lnTo>
                <a:cubicBezTo>
                  <a:pt x="5" y="8"/>
                  <a:pt x="15" y="11"/>
                  <a:pt x="24" y="9"/>
                </a:cubicBezTo>
                <a:lnTo>
                  <a:pt x="24" y="9"/>
                </a:lnTo>
                <a:close/>
                <a:moveTo>
                  <a:pt x="24" y="9"/>
                </a:moveTo>
                <a:lnTo>
                  <a:pt x="24" y="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noEditPoints="1"/>
          </p:cNvSpPr>
          <p:nvPr/>
        </p:nvSpPr>
        <p:spPr bwMode="auto">
          <a:xfrm>
            <a:off x="2970213" y="5899150"/>
            <a:ext cx="55563" cy="84138"/>
          </a:xfrm>
          <a:custGeom>
            <a:avLst/>
            <a:gdLst>
              <a:gd name="T0" fmla="*/ 24 w 24"/>
              <a:gd name="T1" fmla="*/ 9 h 37"/>
              <a:gd name="T2" fmla="*/ 24 w 24"/>
              <a:gd name="T3" fmla="*/ 9 h 37"/>
              <a:gd name="T4" fmla="*/ 0 w 24"/>
              <a:gd name="T5" fmla="*/ 37 h 37"/>
              <a:gd name="T6" fmla="*/ 0 w 24"/>
              <a:gd name="T7" fmla="*/ 0 h 37"/>
              <a:gd name="T8" fmla="*/ 24 w 24"/>
              <a:gd name="T9" fmla="*/ 9 h 37"/>
              <a:gd name="T10" fmla="*/ 24 w 24"/>
              <a:gd name="T11" fmla="*/ 9 h 37"/>
              <a:gd name="T12" fmla="*/ 24 w 24"/>
              <a:gd name="T13" fmla="*/ 9 h 37"/>
              <a:gd name="T14" fmla="*/ 24 w 24"/>
              <a:gd name="T15" fmla="*/ 9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7">
                <a:moveTo>
                  <a:pt x="24" y="9"/>
                </a:moveTo>
                <a:lnTo>
                  <a:pt x="24" y="9"/>
                </a:lnTo>
                <a:lnTo>
                  <a:pt x="0" y="37"/>
                </a:lnTo>
                <a:lnTo>
                  <a:pt x="0" y="0"/>
                </a:lnTo>
                <a:cubicBezTo>
                  <a:pt x="5" y="8"/>
                  <a:pt x="15" y="11"/>
                  <a:pt x="24" y="9"/>
                </a:cubicBezTo>
                <a:lnTo>
                  <a:pt x="24" y="9"/>
                </a:lnTo>
                <a:close/>
                <a:moveTo>
                  <a:pt x="24" y="9"/>
                </a:moveTo>
                <a:lnTo>
                  <a:pt x="24" y="9"/>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2419350" y="5181600"/>
            <a:ext cx="47625" cy="49213"/>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6"/>
          <p:cNvSpPr>
            <a:spLocks noEditPoints="1"/>
          </p:cNvSpPr>
          <p:nvPr/>
        </p:nvSpPr>
        <p:spPr bwMode="auto">
          <a:xfrm>
            <a:off x="2576513" y="5908675"/>
            <a:ext cx="49213"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6" y="21"/>
                  <a:pt x="11" y="21"/>
                </a:cubicBezTo>
                <a:cubicBezTo>
                  <a:pt x="5" y="21"/>
                  <a:pt x="0" y="17"/>
                  <a:pt x="0" y="11"/>
                </a:cubicBezTo>
                <a:cubicBezTo>
                  <a:pt x="0" y="5"/>
                  <a:pt x="5" y="0"/>
                  <a:pt x="11" y="0"/>
                </a:cubicBezTo>
                <a:cubicBezTo>
                  <a:pt x="16"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noEditPoints="1"/>
          </p:cNvSpPr>
          <p:nvPr/>
        </p:nvSpPr>
        <p:spPr bwMode="auto">
          <a:xfrm>
            <a:off x="2922588" y="5972175"/>
            <a:ext cx="52388" cy="142875"/>
          </a:xfrm>
          <a:custGeom>
            <a:avLst/>
            <a:gdLst>
              <a:gd name="T0" fmla="*/ 23 w 23"/>
              <a:gd name="T1" fmla="*/ 0 h 62"/>
              <a:gd name="T2" fmla="*/ 23 w 23"/>
              <a:gd name="T3" fmla="*/ 0 h 62"/>
              <a:gd name="T4" fmla="*/ 19 w 23"/>
              <a:gd name="T5" fmla="*/ 12 h 62"/>
              <a:gd name="T6" fmla="*/ 14 w 23"/>
              <a:gd name="T7" fmla="*/ 25 h 62"/>
              <a:gd name="T8" fmla="*/ 14 w 23"/>
              <a:gd name="T9" fmla="*/ 25 h 62"/>
              <a:gd name="T10" fmla="*/ 11 w 23"/>
              <a:gd name="T11" fmla="*/ 34 h 62"/>
              <a:gd name="T12" fmla="*/ 10 w 23"/>
              <a:gd name="T13" fmla="*/ 37 h 62"/>
              <a:gd name="T14" fmla="*/ 5 w 23"/>
              <a:gd name="T15" fmla="*/ 50 h 62"/>
              <a:gd name="T16" fmla="*/ 5 w 23"/>
              <a:gd name="T17" fmla="*/ 50 h 62"/>
              <a:gd name="T18" fmla="*/ 3 w 23"/>
              <a:gd name="T19" fmla="*/ 57 h 62"/>
              <a:gd name="T20" fmla="*/ 0 w 23"/>
              <a:gd name="T2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62">
                <a:moveTo>
                  <a:pt x="23" y="0"/>
                </a:moveTo>
                <a:lnTo>
                  <a:pt x="23" y="0"/>
                </a:lnTo>
                <a:lnTo>
                  <a:pt x="19" y="12"/>
                </a:lnTo>
                <a:moveTo>
                  <a:pt x="14" y="25"/>
                </a:moveTo>
                <a:lnTo>
                  <a:pt x="14" y="25"/>
                </a:lnTo>
                <a:lnTo>
                  <a:pt x="11" y="34"/>
                </a:lnTo>
                <a:lnTo>
                  <a:pt x="10" y="37"/>
                </a:lnTo>
                <a:moveTo>
                  <a:pt x="5" y="50"/>
                </a:moveTo>
                <a:lnTo>
                  <a:pt x="5" y="50"/>
                </a:lnTo>
                <a:lnTo>
                  <a:pt x="3" y="57"/>
                </a:lnTo>
                <a:lnTo>
                  <a:pt x="0" y="62"/>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45"/>
          <p:cNvSpPr>
            <a:spLocks noEditPoints="1"/>
          </p:cNvSpPr>
          <p:nvPr/>
        </p:nvSpPr>
        <p:spPr bwMode="auto">
          <a:xfrm>
            <a:off x="1827213" y="1616075"/>
            <a:ext cx="919163" cy="166688"/>
          </a:xfrm>
          <a:custGeom>
            <a:avLst/>
            <a:gdLst>
              <a:gd name="T0" fmla="*/ 6 w 402"/>
              <a:gd name="T1" fmla="*/ 0 h 73"/>
              <a:gd name="T2" fmla="*/ 17 w 402"/>
              <a:gd name="T3" fmla="*/ 58 h 73"/>
              <a:gd name="T4" fmla="*/ 27 w 402"/>
              <a:gd name="T5" fmla="*/ 17 h 73"/>
              <a:gd name="T6" fmla="*/ 44 w 402"/>
              <a:gd name="T7" fmla="*/ 24 h 73"/>
              <a:gd name="T8" fmla="*/ 39 w 402"/>
              <a:gd name="T9" fmla="*/ 32 h 73"/>
              <a:gd name="T10" fmla="*/ 25 w 402"/>
              <a:gd name="T11" fmla="*/ 25 h 73"/>
              <a:gd name="T12" fmla="*/ 56 w 402"/>
              <a:gd name="T13" fmla="*/ 73 h 73"/>
              <a:gd name="T14" fmla="*/ 62 w 402"/>
              <a:gd name="T15" fmla="*/ 22 h 73"/>
              <a:gd name="T16" fmla="*/ 84 w 402"/>
              <a:gd name="T17" fmla="*/ 25 h 73"/>
              <a:gd name="T18" fmla="*/ 66 w 402"/>
              <a:gd name="T19" fmla="*/ 57 h 73"/>
              <a:gd name="T20" fmla="*/ 62 w 402"/>
              <a:gd name="T21" fmla="*/ 37 h 73"/>
              <a:gd name="T22" fmla="*/ 77 w 402"/>
              <a:gd name="T23" fmla="*/ 49 h 73"/>
              <a:gd name="T24" fmla="*/ 65 w 402"/>
              <a:gd name="T25" fmla="*/ 25 h 73"/>
              <a:gd name="T26" fmla="*/ 118 w 402"/>
              <a:gd name="T27" fmla="*/ 58 h 73"/>
              <a:gd name="T28" fmla="*/ 100 w 402"/>
              <a:gd name="T29" fmla="*/ 57 h 73"/>
              <a:gd name="T30" fmla="*/ 101 w 402"/>
              <a:gd name="T31" fmla="*/ 16 h 73"/>
              <a:gd name="T32" fmla="*/ 108 w 402"/>
              <a:gd name="T33" fmla="*/ 52 h 73"/>
              <a:gd name="T34" fmla="*/ 123 w 402"/>
              <a:gd name="T35" fmla="*/ 16 h 73"/>
              <a:gd name="T36" fmla="*/ 147 w 402"/>
              <a:gd name="T37" fmla="*/ 51 h 73"/>
              <a:gd name="T38" fmla="*/ 136 w 402"/>
              <a:gd name="T39" fmla="*/ 54 h 73"/>
              <a:gd name="T40" fmla="*/ 131 w 402"/>
              <a:gd name="T41" fmla="*/ 16 h 73"/>
              <a:gd name="T42" fmla="*/ 141 w 402"/>
              <a:gd name="T43" fmla="*/ 16 h 73"/>
              <a:gd name="T44" fmla="*/ 141 w 402"/>
              <a:gd name="T45" fmla="*/ 46 h 73"/>
              <a:gd name="T46" fmla="*/ 147 w 402"/>
              <a:gd name="T47" fmla="*/ 51 h 73"/>
              <a:gd name="T48" fmla="*/ 197 w 402"/>
              <a:gd name="T49" fmla="*/ 55 h 73"/>
              <a:gd name="T50" fmla="*/ 176 w 402"/>
              <a:gd name="T51" fmla="*/ 21 h 73"/>
              <a:gd name="T52" fmla="*/ 195 w 402"/>
              <a:gd name="T53" fmla="*/ 29 h 73"/>
              <a:gd name="T54" fmla="*/ 178 w 402"/>
              <a:gd name="T55" fmla="*/ 37 h 73"/>
              <a:gd name="T56" fmla="*/ 196 w 402"/>
              <a:gd name="T57" fmla="*/ 42 h 73"/>
              <a:gd name="T58" fmla="*/ 211 w 402"/>
              <a:gd name="T59" fmla="*/ 21 h 73"/>
              <a:gd name="T60" fmla="*/ 234 w 402"/>
              <a:gd name="T61" fmla="*/ 53 h 73"/>
              <a:gd name="T62" fmla="*/ 206 w 402"/>
              <a:gd name="T63" fmla="*/ 37 h 73"/>
              <a:gd name="T64" fmla="*/ 222 w 402"/>
              <a:gd name="T65" fmla="*/ 53 h 73"/>
              <a:gd name="T66" fmla="*/ 222 w 402"/>
              <a:gd name="T67" fmla="*/ 21 h 73"/>
              <a:gd name="T68" fmla="*/ 247 w 402"/>
              <a:gd name="T69" fmla="*/ 58 h 73"/>
              <a:gd name="T70" fmla="*/ 253 w 402"/>
              <a:gd name="T71" fmla="*/ 22 h 73"/>
              <a:gd name="T72" fmla="*/ 272 w 402"/>
              <a:gd name="T73" fmla="*/ 19 h 73"/>
              <a:gd name="T74" fmla="*/ 269 w 402"/>
              <a:gd name="T75" fmla="*/ 58 h 73"/>
              <a:gd name="T76" fmla="*/ 262 w 402"/>
              <a:gd name="T77" fmla="*/ 21 h 73"/>
              <a:gd name="T78" fmla="*/ 247 w 402"/>
              <a:gd name="T79" fmla="*/ 58 h 73"/>
              <a:gd name="T80" fmla="*/ 296 w 402"/>
              <a:gd name="T81" fmla="*/ 58 h 73"/>
              <a:gd name="T82" fmla="*/ 288 w 402"/>
              <a:gd name="T83" fmla="*/ 22 h 73"/>
              <a:gd name="T84" fmla="*/ 288 w 402"/>
              <a:gd name="T85" fmla="*/ 6 h 73"/>
              <a:gd name="T86" fmla="*/ 299 w 402"/>
              <a:gd name="T87" fmla="*/ 22 h 73"/>
              <a:gd name="T88" fmla="*/ 297 w 402"/>
              <a:gd name="T89" fmla="*/ 52 h 73"/>
              <a:gd name="T90" fmla="*/ 304 w 402"/>
              <a:gd name="T91" fmla="*/ 37 h 73"/>
              <a:gd name="T92" fmla="*/ 336 w 402"/>
              <a:gd name="T93" fmla="*/ 36 h 73"/>
              <a:gd name="T94" fmla="*/ 304 w 402"/>
              <a:gd name="T95" fmla="*/ 37 h 73"/>
              <a:gd name="T96" fmla="*/ 313 w 402"/>
              <a:gd name="T97" fmla="*/ 49 h 73"/>
              <a:gd name="T98" fmla="*/ 327 w 402"/>
              <a:gd name="T99" fmla="*/ 25 h 73"/>
              <a:gd name="T100" fmla="*/ 310 w 402"/>
              <a:gd name="T101" fmla="*/ 37 h 73"/>
              <a:gd name="T102" fmla="*/ 363 w 402"/>
              <a:gd name="T103" fmla="*/ 57 h 73"/>
              <a:gd name="T104" fmla="*/ 345 w 402"/>
              <a:gd name="T105" fmla="*/ 42 h 73"/>
              <a:gd name="T106" fmla="*/ 351 w 402"/>
              <a:gd name="T107" fmla="*/ 48 h 73"/>
              <a:gd name="T108" fmla="*/ 367 w 402"/>
              <a:gd name="T109" fmla="*/ 38 h 73"/>
              <a:gd name="T110" fmla="*/ 367 w 402"/>
              <a:gd name="T111" fmla="*/ 58 h 73"/>
              <a:gd name="T112" fmla="*/ 389 w 402"/>
              <a:gd name="T113" fmla="*/ 16 h 73"/>
              <a:gd name="T114" fmla="*/ 402 w 402"/>
              <a:gd name="T115" fmla="*/ 17 h 73"/>
              <a:gd name="T116" fmla="*/ 391 w 402"/>
              <a:gd name="T117" fmla="*/ 27 h 73"/>
              <a:gd name="T118" fmla="*/ 384 w 402"/>
              <a:gd name="T119" fmla="*/ 5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2" h="73">
                <a:moveTo>
                  <a:pt x="0" y="58"/>
                </a:moveTo>
                <a:lnTo>
                  <a:pt x="0" y="58"/>
                </a:lnTo>
                <a:lnTo>
                  <a:pt x="0" y="0"/>
                </a:lnTo>
                <a:lnTo>
                  <a:pt x="6" y="0"/>
                </a:lnTo>
                <a:lnTo>
                  <a:pt x="6" y="58"/>
                </a:lnTo>
                <a:lnTo>
                  <a:pt x="0" y="58"/>
                </a:lnTo>
                <a:close/>
                <a:moveTo>
                  <a:pt x="17" y="58"/>
                </a:moveTo>
                <a:lnTo>
                  <a:pt x="17" y="58"/>
                </a:lnTo>
                <a:lnTo>
                  <a:pt x="17" y="16"/>
                </a:lnTo>
                <a:lnTo>
                  <a:pt x="23" y="16"/>
                </a:lnTo>
                <a:lnTo>
                  <a:pt x="23" y="22"/>
                </a:lnTo>
                <a:cubicBezTo>
                  <a:pt x="24" y="20"/>
                  <a:pt x="25" y="18"/>
                  <a:pt x="27" y="17"/>
                </a:cubicBezTo>
                <a:cubicBezTo>
                  <a:pt x="29" y="16"/>
                  <a:pt x="31" y="15"/>
                  <a:pt x="33" y="15"/>
                </a:cubicBezTo>
                <a:cubicBezTo>
                  <a:pt x="35" y="15"/>
                  <a:pt x="37" y="16"/>
                  <a:pt x="38" y="16"/>
                </a:cubicBezTo>
                <a:cubicBezTo>
                  <a:pt x="40" y="17"/>
                  <a:pt x="41" y="18"/>
                  <a:pt x="42" y="19"/>
                </a:cubicBezTo>
                <a:cubicBezTo>
                  <a:pt x="43" y="20"/>
                  <a:pt x="44" y="22"/>
                  <a:pt x="44" y="24"/>
                </a:cubicBezTo>
                <a:cubicBezTo>
                  <a:pt x="45" y="26"/>
                  <a:pt x="45" y="28"/>
                  <a:pt x="45" y="32"/>
                </a:cubicBezTo>
                <a:lnTo>
                  <a:pt x="45" y="58"/>
                </a:lnTo>
                <a:lnTo>
                  <a:pt x="39" y="58"/>
                </a:lnTo>
                <a:lnTo>
                  <a:pt x="39" y="32"/>
                </a:lnTo>
                <a:cubicBezTo>
                  <a:pt x="39" y="29"/>
                  <a:pt x="39" y="27"/>
                  <a:pt x="38" y="26"/>
                </a:cubicBezTo>
                <a:cubicBezTo>
                  <a:pt x="38" y="24"/>
                  <a:pt x="37" y="23"/>
                  <a:pt x="36" y="23"/>
                </a:cubicBezTo>
                <a:cubicBezTo>
                  <a:pt x="35" y="22"/>
                  <a:pt x="34" y="21"/>
                  <a:pt x="32" y="21"/>
                </a:cubicBezTo>
                <a:cubicBezTo>
                  <a:pt x="29" y="21"/>
                  <a:pt x="27" y="22"/>
                  <a:pt x="25" y="25"/>
                </a:cubicBezTo>
                <a:cubicBezTo>
                  <a:pt x="24" y="27"/>
                  <a:pt x="23" y="30"/>
                  <a:pt x="23" y="35"/>
                </a:cubicBezTo>
                <a:lnTo>
                  <a:pt x="23" y="58"/>
                </a:lnTo>
                <a:lnTo>
                  <a:pt x="17" y="58"/>
                </a:lnTo>
                <a:close/>
                <a:moveTo>
                  <a:pt x="56" y="73"/>
                </a:moveTo>
                <a:lnTo>
                  <a:pt x="56" y="73"/>
                </a:lnTo>
                <a:lnTo>
                  <a:pt x="56" y="16"/>
                </a:lnTo>
                <a:lnTo>
                  <a:pt x="62" y="16"/>
                </a:lnTo>
                <a:lnTo>
                  <a:pt x="62" y="22"/>
                </a:lnTo>
                <a:cubicBezTo>
                  <a:pt x="63" y="19"/>
                  <a:pt x="64" y="18"/>
                  <a:pt x="66" y="17"/>
                </a:cubicBezTo>
                <a:cubicBezTo>
                  <a:pt x="68" y="16"/>
                  <a:pt x="70" y="15"/>
                  <a:pt x="72" y="15"/>
                </a:cubicBezTo>
                <a:cubicBezTo>
                  <a:pt x="74" y="15"/>
                  <a:pt x="77" y="16"/>
                  <a:pt x="79" y="18"/>
                </a:cubicBezTo>
                <a:cubicBezTo>
                  <a:pt x="81" y="19"/>
                  <a:pt x="83" y="22"/>
                  <a:pt x="84" y="25"/>
                </a:cubicBezTo>
                <a:cubicBezTo>
                  <a:pt x="85" y="28"/>
                  <a:pt x="86" y="32"/>
                  <a:pt x="86" y="37"/>
                </a:cubicBezTo>
                <a:cubicBezTo>
                  <a:pt x="86" y="44"/>
                  <a:pt x="84" y="49"/>
                  <a:pt x="81" y="53"/>
                </a:cubicBezTo>
                <a:cubicBezTo>
                  <a:pt x="78" y="57"/>
                  <a:pt x="75" y="59"/>
                  <a:pt x="71" y="59"/>
                </a:cubicBezTo>
                <a:cubicBezTo>
                  <a:pt x="69" y="59"/>
                  <a:pt x="68" y="58"/>
                  <a:pt x="66" y="57"/>
                </a:cubicBezTo>
                <a:cubicBezTo>
                  <a:pt x="65" y="56"/>
                  <a:pt x="63" y="55"/>
                  <a:pt x="62" y="53"/>
                </a:cubicBezTo>
                <a:lnTo>
                  <a:pt x="62" y="73"/>
                </a:lnTo>
                <a:lnTo>
                  <a:pt x="56" y="73"/>
                </a:lnTo>
                <a:close/>
                <a:moveTo>
                  <a:pt x="62" y="37"/>
                </a:moveTo>
                <a:lnTo>
                  <a:pt x="62" y="37"/>
                </a:lnTo>
                <a:cubicBezTo>
                  <a:pt x="62" y="43"/>
                  <a:pt x="62" y="47"/>
                  <a:pt x="64" y="49"/>
                </a:cubicBezTo>
                <a:cubicBezTo>
                  <a:pt x="66" y="52"/>
                  <a:pt x="68" y="53"/>
                  <a:pt x="71" y="53"/>
                </a:cubicBezTo>
                <a:cubicBezTo>
                  <a:pt x="73" y="53"/>
                  <a:pt x="75" y="52"/>
                  <a:pt x="77" y="49"/>
                </a:cubicBezTo>
                <a:cubicBezTo>
                  <a:pt x="79" y="46"/>
                  <a:pt x="80" y="42"/>
                  <a:pt x="80" y="37"/>
                </a:cubicBezTo>
                <a:cubicBezTo>
                  <a:pt x="80" y="31"/>
                  <a:pt x="79" y="27"/>
                  <a:pt x="77" y="25"/>
                </a:cubicBezTo>
                <a:cubicBezTo>
                  <a:pt x="76" y="22"/>
                  <a:pt x="73" y="21"/>
                  <a:pt x="71" y="21"/>
                </a:cubicBezTo>
                <a:cubicBezTo>
                  <a:pt x="69" y="21"/>
                  <a:pt x="66" y="22"/>
                  <a:pt x="65" y="25"/>
                </a:cubicBezTo>
                <a:cubicBezTo>
                  <a:pt x="63" y="28"/>
                  <a:pt x="62" y="32"/>
                  <a:pt x="62" y="37"/>
                </a:cubicBezTo>
                <a:lnTo>
                  <a:pt x="62" y="37"/>
                </a:lnTo>
                <a:close/>
                <a:moveTo>
                  <a:pt x="118" y="58"/>
                </a:moveTo>
                <a:lnTo>
                  <a:pt x="118" y="58"/>
                </a:lnTo>
                <a:lnTo>
                  <a:pt x="118" y="52"/>
                </a:lnTo>
                <a:cubicBezTo>
                  <a:pt x="116" y="54"/>
                  <a:pt x="115" y="56"/>
                  <a:pt x="113" y="57"/>
                </a:cubicBezTo>
                <a:cubicBezTo>
                  <a:pt x="111" y="58"/>
                  <a:pt x="109" y="59"/>
                  <a:pt x="107" y="59"/>
                </a:cubicBezTo>
                <a:cubicBezTo>
                  <a:pt x="104" y="59"/>
                  <a:pt x="102" y="58"/>
                  <a:pt x="100" y="57"/>
                </a:cubicBezTo>
                <a:cubicBezTo>
                  <a:pt x="98" y="55"/>
                  <a:pt x="97" y="53"/>
                  <a:pt x="96" y="51"/>
                </a:cubicBezTo>
                <a:cubicBezTo>
                  <a:pt x="96" y="49"/>
                  <a:pt x="95" y="46"/>
                  <a:pt x="95" y="42"/>
                </a:cubicBezTo>
                <a:lnTo>
                  <a:pt x="95" y="16"/>
                </a:lnTo>
                <a:lnTo>
                  <a:pt x="101" y="16"/>
                </a:lnTo>
                <a:lnTo>
                  <a:pt x="101" y="39"/>
                </a:lnTo>
                <a:cubicBezTo>
                  <a:pt x="101" y="43"/>
                  <a:pt x="101" y="46"/>
                  <a:pt x="102" y="48"/>
                </a:cubicBezTo>
                <a:cubicBezTo>
                  <a:pt x="102" y="49"/>
                  <a:pt x="103" y="50"/>
                  <a:pt x="104" y="51"/>
                </a:cubicBezTo>
                <a:cubicBezTo>
                  <a:pt x="105" y="52"/>
                  <a:pt x="107" y="52"/>
                  <a:pt x="108" y="52"/>
                </a:cubicBezTo>
                <a:cubicBezTo>
                  <a:pt x="111" y="52"/>
                  <a:pt x="113" y="51"/>
                  <a:pt x="115" y="49"/>
                </a:cubicBezTo>
                <a:cubicBezTo>
                  <a:pt x="116" y="47"/>
                  <a:pt x="117" y="44"/>
                  <a:pt x="117" y="38"/>
                </a:cubicBezTo>
                <a:lnTo>
                  <a:pt x="117" y="16"/>
                </a:lnTo>
                <a:lnTo>
                  <a:pt x="123" y="16"/>
                </a:lnTo>
                <a:lnTo>
                  <a:pt x="123" y="58"/>
                </a:lnTo>
                <a:lnTo>
                  <a:pt x="118" y="58"/>
                </a:lnTo>
                <a:close/>
                <a:moveTo>
                  <a:pt x="147" y="51"/>
                </a:moveTo>
                <a:lnTo>
                  <a:pt x="147" y="51"/>
                </a:lnTo>
                <a:lnTo>
                  <a:pt x="148" y="58"/>
                </a:lnTo>
                <a:cubicBezTo>
                  <a:pt x="146" y="58"/>
                  <a:pt x="145" y="58"/>
                  <a:pt x="144" y="58"/>
                </a:cubicBezTo>
                <a:cubicBezTo>
                  <a:pt x="142" y="58"/>
                  <a:pt x="140" y="58"/>
                  <a:pt x="139" y="57"/>
                </a:cubicBezTo>
                <a:cubicBezTo>
                  <a:pt x="138" y="56"/>
                  <a:pt x="137" y="55"/>
                  <a:pt x="136" y="54"/>
                </a:cubicBezTo>
                <a:cubicBezTo>
                  <a:pt x="136" y="52"/>
                  <a:pt x="136" y="50"/>
                  <a:pt x="136" y="46"/>
                </a:cubicBezTo>
                <a:lnTo>
                  <a:pt x="136" y="22"/>
                </a:lnTo>
                <a:lnTo>
                  <a:pt x="131" y="22"/>
                </a:lnTo>
                <a:lnTo>
                  <a:pt x="131" y="16"/>
                </a:lnTo>
                <a:lnTo>
                  <a:pt x="136" y="16"/>
                </a:lnTo>
                <a:lnTo>
                  <a:pt x="136" y="6"/>
                </a:lnTo>
                <a:lnTo>
                  <a:pt x="141" y="2"/>
                </a:lnTo>
                <a:lnTo>
                  <a:pt x="141" y="16"/>
                </a:lnTo>
                <a:lnTo>
                  <a:pt x="147" y="16"/>
                </a:lnTo>
                <a:lnTo>
                  <a:pt x="147" y="22"/>
                </a:lnTo>
                <a:lnTo>
                  <a:pt x="141" y="22"/>
                </a:lnTo>
                <a:lnTo>
                  <a:pt x="141" y="46"/>
                </a:lnTo>
                <a:cubicBezTo>
                  <a:pt x="141" y="48"/>
                  <a:pt x="142" y="50"/>
                  <a:pt x="142" y="50"/>
                </a:cubicBezTo>
                <a:cubicBezTo>
                  <a:pt x="142" y="51"/>
                  <a:pt x="143" y="52"/>
                  <a:pt x="145" y="52"/>
                </a:cubicBezTo>
                <a:cubicBezTo>
                  <a:pt x="145" y="52"/>
                  <a:pt x="146" y="52"/>
                  <a:pt x="147" y="51"/>
                </a:cubicBezTo>
                <a:lnTo>
                  <a:pt x="147" y="51"/>
                </a:lnTo>
                <a:close/>
                <a:moveTo>
                  <a:pt x="196" y="42"/>
                </a:moveTo>
                <a:lnTo>
                  <a:pt x="196" y="42"/>
                </a:lnTo>
                <a:lnTo>
                  <a:pt x="202" y="43"/>
                </a:lnTo>
                <a:cubicBezTo>
                  <a:pt x="201" y="48"/>
                  <a:pt x="199" y="52"/>
                  <a:pt x="197" y="55"/>
                </a:cubicBezTo>
                <a:cubicBezTo>
                  <a:pt x="194" y="57"/>
                  <a:pt x="191" y="59"/>
                  <a:pt x="187" y="59"/>
                </a:cubicBezTo>
                <a:cubicBezTo>
                  <a:pt x="183" y="59"/>
                  <a:pt x="179" y="57"/>
                  <a:pt x="176" y="53"/>
                </a:cubicBezTo>
                <a:cubicBezTo>
                  <a:pt x="173" y="50"/>
                  <a:pt x="172" y="44"/>
                  <a:pt x="172" y="37"/>
                </a:cubicBezTo>
                <a:cubicBezTo>
                  <a:pt x="172" y="30"/>
                  <a:pt x="173" y="24"/>
                  <a:pt x="176" y="21"/>
                </a:cubicBezTo>
                <a:cubicBezTo>
                  <a:pt x="179" y="17"/>
                  <a:pt x="183" y="15"/>
                  <a:pt x="187" y="15"/>
                </a:cubicBezTo>
                <a:cubicBezTo>
                  <a:pt x="191" y="15"/>
                  <a:pt x="194" y="16"/>
                  <a:pt x="196" y="18"/>
                </a:cubicBezTo>
                <a:cubicBezTo>
                  <a:pt x="199" y="21"/>
                  <a:pt x="200" y="24"/>
                  <a:pt x="201" y="28"/>
                </a:cubicBezTo>
                <a:lnTo>
                  <a:pt x="195" y="29"/>
                </a:lnTo>
                <a:cubicBezTo>
                  <a:pt x="195" y="27"/>
                  <a:pt x="194" y="24"/>
                  <a:pt x="192" y="23"/>
                </a:cubicBezTo>
                <a:cubicBezTo>
                  <a:pt x="191" y="22"/>
                  <a:pt x="189" y="21"/>
                  <a:pt x="188" y="21"/>
                </a:cubicBezTo>
                <a:cubicBezTo>
                  <a:pt x="185" y="21"/>
                  <a:pt x="182" y="22"/>
                  <a:pt x="180" y="25"/>
                </a:cubicBezTo>
                <a:cubicBezTo>
                  <a:pt x="179" y="27"/>
                  <a:pt x="178" y="31"/>
                  <a:pt x="178" y="37"/>
                </a:cubicBezTo>
                <a:cubicBezTo>
                  <a:pt x="178" y="42"/>
                  <a:pt x="179" y="47"/>
                  <a:pt x="180" y="49"/>
                </a:cubicBezTo>
                <a:cubicBezTo>
                  <a:pt x="182" y="52"/>
                  <a:pt x="184" y="53"/>
                  <a:pt x="187" y="53"/>
                </a:cubicBezTo>
                <a:cubicBezTo>
                  <a:pt x="189" y="53"/>
                  <a:pt x="191" y="52"/>
                  <a:pt x="193" y="50"/>
                </a:cubicBezTo>
                <a:cubicBezTo>
                  <a:pt x="194" y="49"/>
                  <a:pt x="195" y="46"/>
                  <a:pt x="196" y="42"/>
                </a:cubicBezTo>
                <a:lnTo>
                  <a:pt x="196" y="42"/>
                </a:lnTo>
                <a:close/>
                <a:moveTo>
                  <a:pt x="206" y="37"/>
                </a:moveTo>
                <a:lnTo>
                  <a:pt x="206" y="37"/>
                </a:lnTo>
                <a:cubicBezTo>
                  <a:pt x="206" y="30"/>
                  <a:pt x="208" y="24"/>
                  <a:pt x="211" y="21"/>
                </a:cubicBezTo>
                <a:cubicBezTo>
                  <a:pt x="214" y="17"/>
                  <a:pt x="218" y="15"/>
                  <a:pt x="222" y="15"/>
                </a:cubicBezTo>
                <a:cubicBezTo>
                  <a:pt x="227" y="15"/>
                  <a:pt x="231" y="17"/>
                  <a:pt x="234" y="21"/>
                </a:cubicBezTo>
                <a:cubicBezTo>
                  <a:pt x="237" y="24"/>
                  <a:pt x="238" y="30"/>
                  <a:pt x="238" y="36"/>
                </a:cubicBezTo>
                <a:cubicBezTo>
                  <a:pt x="238" y="44"/>
                  <a:pt x="237" y="50"/>
                  <a:pt x="234" y="53"/>
                </a:cubicBezTo>
                <a:cubicBezTo>
                  <a:pt x="231" y="57"/>
                  <a:pt x="227" y="59"/>
                  <a:pt x="222" y="59"/>
                </a:cubicBezTo>
                <a:cubicBezTo>
                  <a:pt x="218" y="59"/>
                  <a:pt x="214" y="57"/>
                  <a:pt x="211" y="53"/>
                </a:cubicBezTo>
                <a:cubicBezTo>
                  <a:pt x="208" y="50"/>
                  <a:pt x="206" y="44"/>
                  <a:pt x="206" y="37"/>
                </a:cubicBezTo>
                <a:lnTo>
                  <a:pt x="206" y="37"/>
                </a:lnTo>
                <a:close/>
                <a:moveTo>
                  <a:pt x="212" y="37"/>
                </a:moveTo>
                <a:lnTo>
                  <a:pt x="212" y="37"/>
                </a:lnTo>
                <a:cubicBezTo>
                  <a:pt x="212" y="42"/>
                  <a:pt x="213" y="46"/>
                  <a:pt x="215" y="49"/>
                </a:cubicBezTo>
                <a:cubicBezTo>
                  <a:pt x="217" y="52"/>
                  <a:pt x="219" y="53"/>
                  <a:pt x="222" y="53"/>
                </a:cubicBezTo>
                <a:cubicBezTo>
                  <a:pt x="225" y="53"/>
                  <a:pt x="227" y="52"/>
                  <a:pt x="229" y="49"/>
                </a:cubicBezTo>
                <a:cubicBezTo>
                  <a:pt x="231" y="46"/>
                  <a:pt x="232" y="42"/>
                  <a:pt x="232" y="37"/>
                </a:cubicBezTo>
                <a:cubicBezTo>
                  <a:pt x="232" y="32"/>
                  <a:pt x="231" y="28"/>
                  <a:pt x="229" y="25"/>
                </a:cubicBezTo>
                <a:cubicBezTo>
                  <a:pt x="227" y="22"/>
                  <a:pt x="225" y="21"/>
                  <a:pt x="222" y="21"/>
                </a:cubicBezTo>
                <a:cubicBezTo>
                  <a:pt x="219" y="21"/>
                  <a:pt x="217" y="22"/>
                  <a:pt x="215" y="25"/>
                </a:cubicBezTo>
                <a:cubicBezTo>
                  <a:pt x="213" y="28"/>
                  <a:pt x="212" y="32"/>
                  <a:pt x="212" y="37"/>
                </a:cubicBezTo>
                <a:lnTo>
                  <a:pt x="212" y="37"/>
                </a:lnTo>
                <a:close/>
                <a:moveTo>
                  <a:pt x="247" y="58"/>
                </a:moveTo>
                <a:lnTo>
                  <a:pt x="247" y="58"/>
                </a:lnTo>
                <a:lnTo>
                  <a:pt x="247" y="16"/>
                </a:lnTo>
                <a:lnTo>
                  <a:pt x="253" y="16"/>
                </a:lnTo>
                <a:lnTo>
                  <a:pt x="253" y="22"/>
                </a:lnTo>
                <a:cubicBezTo>
                  <a:pt x="254" y="20"/>
                  <a:pt x="255" y="18"/>
                  <a:pt x="257" y="17"/>
                </a:cubicBezTo>
                <a:cubicBezTo>
                  <a:pt x="259" y="16"/>
                  <a:pt x="261" y="15"/>
                  <a:pt x="263" y="15"/>
                </a:cubicBezTo>
                <a:cubicBezTo>
                  <a:pt x="265" y="15"/>
                  <a:pt x="267" y="16"/>
                  <a:pt x="268" y="16"/>
                </a:cubicBezTo>
                <a:cubicBezTo>
                  <a:pt x="270" y="17"/>
                  <a:pt x="271" y="18"/>
                  <a:pt x="272" y="19"/>
                </a:cubicBezTo>
                <a:cubicBezTo>
                  <a:pt x="273" y="20"/>
                  <a:pt x="274" y="22"/>
                  <a:pt x="274" y="24"/>
                </a:cubicBezTo>
                <a:cubicBezTo>
                  <a:pt x="275" y="26"/>
                  <a:pt x="275" y="28"/>
                  <a:pt x="275" y="32"/>
                </a:cubicBezTo>
                <a:lnTo>
                  <a:pt x="275" y="58"/>
                </a:lnTo>
                <a:lnTo>
                  <a:pt x="269" y="58"/>
                </a:lnTo>
                <a:lnTo>
                  <a:pt x="269" y="32"/>
                </a:lnTo>
                <a:cubicBezTo>
                  <a:pt x="269" y="29"/>
                  <a:pt x="269" y="27"/>
                  <a:pt x="268" y="26"/>
                </a:cubicBezTo>
                <a:cubicBezTo>
                  <a:pt x="268" y="24"/>
                  <a:pt x="267" y="23"/>
                  <a:pt x="266" y="23"/>
                </a:cubicBezTo>
                <a:cubicBezTo>
                  <a:pt x="265" y="22"/>
                  <a:pt x="264" y="21"/>
                  <a:pt x="262" y="21"/>
                </a:cubicBezTo>
                <a:cubicBezTo>
                  <a:pt x="259" y="21"/>
                  <a:pt x="257" y="22"/>
                  <a:pt x="255" y="25"/>
                </a:cubicBezTo>
                <a:cubicBezTo>
                  <a:pt x="254" y="27"/>
                  <a:pt x="253" y="30"/>
                  <a:pt x="253" y="35"/>
                </a:cubicBezTo>
                <a:lnTo>
                  <a:pt x="253" y="58"/>
                </a:lnTo>
                <a:lnTo>
                  <a:pt x="247" y="58"/>
                </a:lnTo>
                <a:close/>
                <a:moveTo>
                  <a:pt x="299" y="51"/>
                </a:moveTo>
                <a:lnTo>
                  <a:pt x="299" y="51"/>
                </a:lnTo>
                <a:lnTo>
                  <a:pt x="300" y="58"/>
                </a:lnTo>
                <a:cubicBezTo>
                  <a:pt x="298" y="58"/>
                  <a:pt x="297" y="58"/>
                  <a:pt x="296" y="58"/>
                </a:cubicBezTo>
                <a:cubicBezTo>
                  <a:pt x="294" y="58"/>
                  <a:pt x="292" y="58"/>
                  <a:pt x="291" y="57"/>
                </a:cubicBezTo>
                <a:cubicBezTo>
                  <a:pt x="290" y="56"/>
                  <a:pt x="289" y="55"/>
                  <a:pt x="288" y="54"/>
                </a:cubicBezTo>
                <a:cubicBezTo>
                  <a:pt x="288" y="52"/>
                  <a:pt x="288" y="50"/>
                  <a:pt x="288" y="46"/>
                </a:cubicBezTo>
                <a:lnTo>
                  <a:pt x="288" y="22"/>
                </a:lnTo>
                <a:lnTo>
                  <a:pt x="283" y="22"/>
                </a:lnTo>
                <a:lnTo>
                  <a:pt x="283" y="16"/>
                </a:lnTo>
                <a:lnTo>
                  <a:pt x="288" y="16"/>
                </a:lnTo>
                <a:lnTo>
                  <a:pt x="288" y="6"/>
                </a:lnTo>
                <a:lnTo>
                  <a:pt x="293" y="2"/>
                </a:lnTo>
                <a:lnTo>
                  <a:pt x="293" y="16"/>
                </a:lnTo>
                <a:lnTo>
                  <a:pt x="299" y="16"/>
                </a:lnTo>
                <a:lnTo>
                  <a:pt x="299" y="22"/>
                </a:lnTo>
                <a:lnTo>
                  <a:pt x="293" y="22"/>
                </a:lnTo>
                <a:lnTo>
                  <a:pt x="293" y="46"/>
                </a:lnTo>
                <a:cubicBezTo>
                  <a:pt x="293" y="48"/>
                  <a:pt x="294" y="50"/>
                  <a:pt x="294" y="50"/>
                </a:cubicBezTo>
                <a:cubicBezTo>
                  <a:pt x="294" y="51"/>
                  <a:pt x="295" y="52"/>
                  <a:pt x="297" y="52"/>
                </a:cubicBezTo>
                <a:cubicBezTo>
                  <a:pt x="297" y="52"/>
                  <a:pt x="298" y="52"/>
                  <a:pt x="299" y="51"/>
                </a:cubicBezTo>
                <a:lnTo>
                  <a:pt x="299" y="51"/>
                </a:lnTo>
                <a:close/>
                <a:moveTo>
                  <a:pt x="304" y="37"/>
                </a:moveTo>
                <a:lnTo>
                  <a:pt x="304" y="37"/>
                </a:lnTo>
                <a:cubicBezTo>
                  <a:pt x="304" y="30"/>
                  <a:pt x="305" y="24"/>
                  <a:pt x="308" y="21"/>
                </a:cubicBezTo>
                <a:cubicBezTo>
                  <a:pt x="311" y="17"/>
                  <a:pt x="315" y="15"/>
                  <a:pt x="320" y="15"/>
                </a:cubicBezTo>
                <a:cubicBezTo>
                  <a:pt x="324" y="15"/>
                  <a:pt x="328" y="17"/>
                  <a:pt x="331" y="21"/>
                </a:cubicBezTo>
                <a:cubicBezTo>
                  <a:pt x="334" y="24"/>
                  <a:pt x="336" y="30"/>
                  <a:pt x="336" y="36"/>
                </a:cubicBezTo>
                <a:cubicBezTo>
                  <a:pt x="336" y="44"/>
                  <a:pt x="334" y="50"/>
                  <a:pt x="331" y="53"/>
                </a:cubicBezTo>
                <a:cubicBezTo>
                  <a:pt x="328" y="57"/>
                  <a:pt x="324" y="59"/>
                  <a:pt x="320" y="59"/>
                </a:cubicBezTo>
                <a:cubicBezTo>
                  <a:pt x="315" y="59"/>
                  <a:pt x="311" y="57"/>
                  <a:pt x="308" y="53"/>
                </a:cubicBezTo>
                <a:cubicBezTo>
                  <a:pt x="305" y="50"/>
                  <a:pt x="304" y="44"/>
                  <a:pt x="304" y="37"/>
                </a:cubicBezTo>
                <a:lnTo>
                  <a:pt x="304" y="37"/>
                </a:lnTo>
                <a:close/>
                <a:moveTo>
                  <a:pt x="310" y="37"/>
                </a:moveTo>
                <a:lnTo>
                  <a:pt x="310" y="37"/>
                </a:lnTo>
                <a:cubicBezTo>
                  <a:pt x="310" y="42"/>
                  <a:pt x="311" y="46"/>
                  <a:pt x="313" y="49"/>
                </a:cubicBezTo>
                <a:cubicBezTo>
                  <a:pt x="315" y="52"/>
                  <a:pt x="317" y="53"/>
                  <a:pt x="320" y="53"/>
                </a:cubicBezTo>
                <a:cubicBezTo>
                  <a:pt x="323" y="53"/>
                  <a:pt x="325" y="52"/>
                  <a:pt x="327" y="49"/>
                </a:cubicBezTo>
                <a:cubicBezTo>
                  <a:pt x="329" y="46"/>
                  <a:pt x="330" y="42"/>
                  <a:pt x="330" y="37"/>
                </a:cubicBezTo>
                <a:cubicBezTo>
                  <a:pt x="330" y="32"/>
                  <a:pt x="329" y="28"/>
                  <a:pt x="327" y="25"/>
                </a:cubicBezTo>
                <a:cubicBezTo>
                  <a:pt x="325" y="22"/>
                  <a:pt x="323" y="21"/>
                  <a:pt x="320" y="21"/>
                </a:cubicBezTo>
                <a:cubicBezTo>
                  <a:pt x="317" y="21"/>
                  <a:pt x="315" y="22"/>
                  <a:pt x="313" y="25"/>
                </a:cubicBezTo>
                <a:cubicBezTo>
                  <a:pt x="311" y="28"/>
                  <a:pt x="310" y="32"/>
                  <a:pt x="310" y="37"/>
                </a:cubicBezTo>
                <a:lnTo>
                  <a:pt x="310" y="37"/>
                </a:lnTo>
                <a:close/>
                <a:moveTo>
                  <a:pt x="367" y="58"/>
                </a:moveTo>
                <a:lnTo>
                  <a:pt x="367" y="58"/>
                </a:lnTo>
                <a:lnTo>
                  <a:pt x="367" y="52"/>
                </a:lnTo>
                <a:cubicBezTo>
                  <a:pt x="366" y="54"/>
                  <a:pt x="364" y="56"/>
                  <a:pt x="363" y="57"/>
                </a:cubicBezTo>
                <a:cubicBezTo>
                  <a:pt x="361" y="58"/>
                  <a:pt x="359" y="59"/>
                  <a:pt x="357" y="59"/>
                </a:cubicBezTo>
                <a:cubicBezTo>
                  <a:pt x="354" y="59"/>
                  <a:pt x="351" y="58"/>
                  <a:pt x="349" y="57"/>
                </a:cubicBezTo>
                <a:cubicBezTo>
                  <a:pt x="348" y="55"/>
                  <a:pt x="346" y="53"/>
                  <a:pt x="346" y="51"/>
                </a:cubicBezTo>
                <a:cubicBezTo>
                  <a:pt x="345" y="49"/>
                  <a:pt x="345" y="46"/>
                  <a:pt x="345" y="42"/>
                </a:cubicBezTo>
                <a:lnTo>
                  <a:pt x="345" y="16"/>
                </a:lnTo>
                <a:lnTo>
                  <a:pt x="350" y="16"/>
                </a:lnTo>
                <a:lnTo>
                  <a:pt x="350" y="39"/>
                </a:lnTo>
                <a:cubicBezTo>
                  <a:pt x="350" y="43"/>
                  <a:pt x="351" y="46"/>
                  <a:pt x="351" y="48"/>
                </a:cubicBezTo>
                <a:cubicBezTo>
                  <a:pt x="352" y="49"/>
                  <a:pt x="352" y="50"/>
                  <a:pt x="353" y="51"/>
                </a:cubicBezTo>
                <a:cubicBezTo>
                  <a:pt x="355" y="52"/>
                  <a:pt x="356" y="52"/>
                  <a:pt x="358" y="52"/>
                </a:cubicBezTo>
                <a:cubicBezTo>
                  <a:pt x="360" y="52"/>
                  <a:pt x="363" y="51"/>
                  <a:pt x="364" y="49"/>
                </a:cubicBezTo>
                <a:cubicBezTo>
                  <a:pt x="366" y="47"/>
                  <a:pt x="367" y="44"/>
                  <a:pt x="367" y="38"/>
                </a:cubicBezTo>
                <a:lnTo>
                  <a:pt x="367" y="16"/>
                </a:lnTo>
                <a:lnTo>
                  <a:pt x="372" y="16"/>
                </a:lnTo>
                <a:lnTo>
                  <a:pt x="372" y="58"/>
                </a:lnTo>
                <a:lnTo>
                  <a:pt x="367" y="58"/>
                </a:lnTo>
                <a:close/>
                <a:moveTo>
                  <a:pt x="384" y="58"/>
                </a:moveTo>
                <a:lnTo>
                  <a:pt x="384" y="58"/>
                </a:lnTo>
                <a:lnTo>
                  <a:pt x="384" y="16"/>
                </a:lnTo>
                <a:lnTo>
                  <a:pt x="389" y="16"/>
                </a:lnTo>
                <a:lnTo>
                  <a:pt x="389" y="22"/>
                </a:lnTo>
                <a:cubicBezTo>
                  <a:pt x="390" y="20"/>
                  <a:pt x="392" y="18"/>
                  <a:pt x="393" y="17"/>
                </a:cubicBezTo>
                <a:cubicBezTo>
                  <a:pt x="394" y="16"/>
                  <a:pt x="395" y="15"/>
                  <a:pt x="397" y="15"/>
                </a:cubicBezTo>
                <a:cubicBezTo>
                  <a:pt x="399" y="15"/>
                  <a:pt x="400" y="16"/>
                  <a:pt x="402" y="17"/>
                </a:cubicBezTo>
                <a:lnTo>
                  <a:pt x="401" y="24"/>
                </a:lnTo>
                <a:cubicBezTo>
                  <a:pt x="399" y="23"/>
                  <a:pt x="398" y="22"/>
                  <a:pt x="396" y="22"/>
                </a:cubicBezTo>
                <a:cubicBezTo>
                  <a:pt x="395" y="22"/>
                  <a:pt x="394" y="23"/>
                  <a:pt x="393" y="24"/>
                </a:cubicBezTo>
                <a:cubicBezTo>
                  <a:pt x="392" y="25"/>
                  <a:pt x="391" y="26"/>
                  <a:pt x="391" y="27"/>
                </a:cubicBezTo>
                <a:cubicBezTo>
                  <a:pt x="390" y="30"/>
                  <a:pt x="390" y="33"/>
                  <a:pt x="390" y="36"/>
                </a:cubicBezTo>
                <a:lnTo>
                  <a:pt x="390" y="58"/>
                </a:lnTo>
                <a:lnTo>
                  <a:pt x="384" y="58"/>
                </a:lnTo>
                <a:close/>
                <a:moveTo>
                  <a:pt x="384" y="58"/>
                </a:moveTo>
                <a:lnTo>
                  <a:pt x="384"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noEditPoints="1"/>
          </p:cNvSpPr>
          <p:nvPr/>
        </p:nvSpPr>
        <p:spPr bwMode="auto">
          <a:xfrm>
            <a:off x="935038" y="2305050"/>
            <a:ext cx="136525" cy="468313"/>
          </a:xfrm>
          <a:custGeom>
            <a:avLst/>
            <a:gdLst>
              <a:gd name="T0" fmla="*/ 41 w 60"/>
              <a:gd name="T1" fmla="*/ 163 h 204"/>
              <a:gd name="T2" fmla="*/ 57 w 60"/>
              <a:gd name="T3" fmla="*/ 194 h 204"/>
              <a:gd name="T4" fmla="*/ 14 w 60"/>
              <a:gd name="T5" fmla="*/ 202 h 204"/>
              <a:gd name="T6" fmla="*/ 5 w 60"/>
              <a:gd name="T7" fmla="*/ 171 h 204"/>
              <a:gd name="T8" fmla="*/ 7 w 60"/>
              <a:gd name="T9" fmla="*/ 182 h 204"/>
              <a:gd name="T10" fmla="*/ 30 w 60"/>
              <a:gd name="T11" fmla="*/ 198 h 204"/>
              <a:gd name="T12" fmla="*/ 50 w 60"/>
              <a:gd name="T13" fmla="*/ 174 h 204"/>
              <a:gd name="T14" fmla="*/ 54 w 60"/>
              <a:gd name="T15" fmla="*/ 131 h 204"/>
              <a:gd name="T16" fmla="*/ 60 w 60"/>
              <a:gd name="T17" fmla="*/ 143 h 204"/>
              <a:gd name="T18" fmla="*/ 42 w 60"/>
              <a:gd name="T19" fmla="*/ 153 h 204"/>
              <a:gd name="T20" fmla="*/ 33 w 60"/>
              <a:gd name="T21" fmla="*/ 131 h 204"/>
              <a:gd name="T22" fmla="*/ 22 w 60"/>
              <a:gd name="T23" fmla="*/ 139 h 204"/>
              <a:gd name="T24" fmla="*/ 29 w 60"/>
              <a:gd name="T25" fmla="*/ 154 h 204"/>
              <a:gd name="T26" fmla="*/ 18 w 60"/>
              <a:gd name="T27" fmla="*/ 130 h 204"/>
              <a:gd name="T28" fmla="*/ 42 w 60"/>
              <a:gd name="T29" fmla="*/ 125 h 204"/>
              <a:gd name="T30" fmla="*/ 59 w 60"/>
              <a:gd name="T31" fmla="*/ 130 h 204"/>
              <a:gd name="T32" fmla="*/ 38 w 60"/>
              <a:gd name="T33" fmla="*/ 131 h 204"/>
              <a:gd name="T34" fmla="*/ 42 w 60"/>
              <a:gd name="T35" fmla="*/ 146 h 204"/>
              <a:gd name="T36" fmla="*/ 53 w 60"/>
              <a:gd name="T37" fmla="*/ 147 h 204"/>
              <a:gd name="T38" fmla="*/ 48 w 60"/>
              <a:gd name="T39" fmla="*/ 132 h 204"/>
              <a:gd name="T40" fmla="*/ 47 w 60"/>
              <a:gd name="T41" fmla="*/ 116 h 204"/>
              <a:gd name="T42" fmla="*/ 52 w 60"/>
              <a:gd name="T43" fmla="*/ 108 h 204"/>
              <a:gd name="T44" fmla="*/ 47 w 60"/>
              <a:gd name="T45" fmla="*/ 94 h 204"/>
              <a:gd name="T46" fmla="*/ 38 w 60"/>
              <a:gd name="T47" fmla="*/ 110 h 204"/>
              <a:gd name="T48" fmla="*/ 20 w 60"/>
              <a:gd name="T49" fmla="*/ 112 h 204"/>
              <a:gd name="T50" fmla="*/ 22 w 60"/>
              <a:gd name="T51" fmla="*/ 91 h 204"/>
              <a:gd name="T52" fmla="*/ 22 w 60"/>
              <a:gd name="T53" fmla="*/ 102 h 204"/>
              <a:gd name="T54" fmla="*/ 31 w 60"/>
              <a:gd name="T55" fmla="*/ 108 h 204"/>
              <a:gd name="T56" fmla="*/ 41 w 60"/>
              <a:gd name="T57" fmla="*/ 89 h 204"/>
              <a:gd name="T58" fmla="*/ 60 w 60"/>
              <a:gd name="T59" fmla="*/ 102 h 204"/>
              <a:gd name="T60" fmla="*/ 45 w 60"/>
              <a:gd name="T61" fmla="*/ 56 h 204"/>
              <a:gd name="T62" fmla="*/ 57 w 60"/>
              <a:gd name="T63" fmla="*/ 55 h 204"/>
              <a:gd name="T64" fmla="*/ 38 w 60"/>
              <a:gd name="T65" fmla="*/ 81 h 204"/>
              <a:gd name="T66" fmla="*/ 22 w 60"/>
              <a:gd name="T67" fmla="*/ 54 h 204"/>
              <a:gd name="T68" fmla="*/ 40 w 60"/>
              <a:gd name="T69" fmla="*/ 75 h 204"/>
              <a:gd name="T70" fmla="*/ 45 w 60"/>
              <a:gd name="T71" fmla="*/ 56 h 204"/>
              <a:gd name="T72" fmla="*/ 34 w 60"/>
              <a:gd name="T73" fmla="*/ 75 h 204"/>
              <a:gd name="T74" fmla="*/ 22 w 60"/>
              <a:gd name="T75" fmla="*/ 65 h 204"/>
              <a:gd name="T76" fmla="*/ 34 w 60"/>
              <a:gd name="T77" fmla="*/ 75 h 204"/>
              <a:gd name="T78" fmla="*/ 59 w 60"/>
              <a:gd name="T79" fmla="*/ 6 h 204"/>
              <a:gd name="T80" fmla="*/ 23 w 60"/>
              <a:gd name="T81" fmla="*/ 17 h 204"/>
              <a:gd name="T82" fmla="*/ 1 w 60"/>
              <a:gd name="T83" fmla="*/ 4 h 204"/>
              <a:gd name="T84" fmla="*/ 59 w 60"/>
              <a:gd name="T8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204">
                <a:moveTo>
                  <a:pt x="39" y="169"/>
                </a:moveTo>
                <a:lnTo>
                  <a:pt x="39" y="169"/>
                </a:lnTo>
                <a:lnTo>
                  <a:pt x="41" y="163"/>
                </a:lnTo>
                <a:cubicBezTo>
                  <a:pt x="47" y="164"/>
                  <a:pt x="52" y="167"/>
                  <a:pt x="55" y="170"/>
                </a:cubicBezTo>
                <a:cubicBezTo>
                  <a:pt x="58" y="174"/>
                  <a:pt x="60" y="178"/>
                  <a:pt x="60" y="183"/>
                </a:cubicBezTo>
                <a:cubicBezTo>
                  <a:pt x="60" y="187"/>
                  <a:pt x="59" y="191"/>
                  <a:pt x="57" y="194"/>
                </a:cubicBezTo>
                <a:cubicBezTo>
                  <a:pt x="55" y="197"/>
                  <a:pt x="51" y="200"/>
                  <a:pt x="47" y="202"/>
                </a:cubicBezTo>
                <a:cubicBezTo>
                  <a:pt x="42" y="203"/>
                  <a:pt x="36" y="204"/>
                  <a:pt x="30" y="204"/>
                </a:cubicBezTo>
                <a:cubicBezTo>
                  <a:pt x="24" y="204"/>
                  <a:pt x="18" y="203"/>
                  <a:pt x="14" y="202"/>
                </a:cubicBezTo>
                <a:cubicBezTo>
                  <a:pt x="9" y="200"/>
                  <a:pt x="6" y="197"/>
                  <a:pt x="4" y="194"/>
                </a:cubicBezTo>
                <a:cubicBezTo>
                  <a:pt x="2" y="190"/>
                  <a:pt x="0" y="186"/>
                  <a:pt x="0" y="182"/>
                </a:cubicBezTo>
                <a:cubicBezTo>
                  <a:pt x="0" y="178"/>
                  <a:pt x="2" y="174"/>
                  <a:pt x="5" y="171"/>
                </a:cubicBezTo>
                <a:cubicBezTo>
                  <a:pt x="8" y="167"/>
                  <a:pt x="12" y="165"/>
                  <a:pt x="17" y="164"/>
                </a:cubicBezTo>
                <a:lnTo>
                  <a:pt x="19" y="170"/>
                </a:lnTo>
                <a:cubicBezTo>
                  <a:pt x="11" y="172"/>
                  <a:pt x="7" y="176"/>
                  <a:pt x="7" y="182"/>
                </a:cubicBezTo>
                <a:cubicBezTo>
                  <a:pt x="7" y="186"/>
                  <a:pt x="8" y="188"/>
                  <a:pt x="10" y="191"/>
                </a:cubicBezTo>
                <a:cubicBezTo>
                  <a:pt x="11" y="193"/>
                  <a:pt x="14" y="195"/>
                  <a:pt x="17" y="196"/>
                </a:cubicBezTo>
                <a:cubicBezTo>
                  <a:pt x="20" y="197"/>
                  <a:pt x="25" y="198"/>
                  <a:pt x="30" y="198"/>
                </a:cubicBezTo>
                <a:cubicBezTo>
                  <a:pt x="38" y="198"/>
                  <a:pt x="44" y="197"/>
                  <a:pt x="48" y="194"/>
                </a:cubicBezTo>
                <a:cubicBezTo>
                  <a:pt x="51" y="191"/>
                  <a:pt x="53" y="187"/>
                  <a:pt x="53" y="183"/>
                </a:cubicBezTo>
                <a:cubicBezTo>
                  <a:pt x="53" y="179"/>
                  <a:pt x="52" y="177"/>
                  <a:pt x="50" y="174"/>
                </a:cubicBezTo>
                <a:cubicBezTo>
                  <a:pt x="47" y="172"/>
                  <a:pt x="44" y="170"/>
                  <a:pt x="39" y="169"/>
                </a:cubicBezTo>
                <a:lnTo>
                  <a:pt x="39" y="169"/>
                </a:lnTo>
                <a:close/>
                <a:moveTo>
                  <a:pt x="54" y="131"/>
                </a:moveTo>
                <a:lnTo>
                  <a:pt x="54" y="131"/>
                </a:lnTo>
                <a:cubicBezTo>
                  <a:pt x="56" y="133"/>
                  <a:pt x="57" y="135"/>
                  <a:pt x="58" y="137"/>
                </a:cubicBezTo>
                <a:cubicBezTo>
                  <a:pt x="59" y="139"/>
                  <a:pt x="60" y="141"/>
                  <a:pt x="60" y="143"/>
                </a:cubicBezTo>
                <a:cubicBezTo>
                  <a:pt x="60" y="147"/>
                  <a:pt x="59" y="150"/>
                  <a:pt x="57" y="152"/>
                </a:cubicBezTo>
                <a:cubicBezTo>
                  <a:pt x="55" y="154"/>
                  <a:pt x="52" y="155"/>
                  <a:pt x="48" y="155"/>
                </a:cubicBezTo>
                <a:cubicBezTo>
                  <a:pt x="45" y="155"/>
                  <a:pt x="43" y="154"/>
                  <a:pt x="42" y="153"/>
                </a:cubicBezTo>
                <a:cubicBezTo>
                  <a:pt x="40" y="152"/>
                  <a:pt x="38" y="151"/>
                  <a:pt x="37" y="149"/>
                </a:cubicBezTo>
                <a:cubicBezTo>
                  <a:pt x="36" y="148"/>
                  <a:pt x="35" y="145"/>
                  <a:pt x="35" y="141"/>
                </a:cubicBezTo>
                <a:cubicBezTo>
                  <a:pt x="34" y="137"/>
                  <a:pt x="33" y="133"/>
                  <a:pt x="33" y="131"/>
                </a:cubicBezTo>
                <a:lnTo>
                  <a:pt x="31" y="131"/>
                </a:lnTo>
                <a:cubicBezTo>
                  <a:pt x="28" y="131"/>
                  <a:pt x="26" y="132"/>
                  <a:pt x="25" y="133"/>
                </a:cubicBezTo>
                <a:cubicBezTo>
                  <a:pt x="23" y="134"/>
                  <a:pt x="22" y="136"/>
                  <a:pt x="22" y="139"/>
                </a:cubicBezTo>
                <a:cubicBezTo>
                  <a:pt x="22" y="142"/>
                  <a:pt x="23" y="144"/>
                  <a:pt x="24" y="145"/>
                </a:cubicBezTo>
                <a:cubicBezTo>
                  <a:pt x="25" y="147"/>
                  <a:pt x="27" y="148"/>
                  <a:pt x="30" y="148"/>
                </a:cubicBezTo>
                <a:lnTo>
                  <a:pt x="29" y="154"/>
                </a:lnTo>
                <a:cubicBezTo>
                  <a:pt x="25" y="153"/>
                  <a:pt x="22" y="151"/>
                  <a:pt x="19" y="149"/>
                </a:cubicBezTo>
                <a:cubicBezTo>
                  <a:pt x="17" y="146"/>
                  <a:pt x="16" y="143"/>
                  <a:pt x="16" y="138"/>
                </a:cubicBezTo>
                <a:cubicBezTo>
                  <a:pt x="16" y="135"/>
                  <a:pt x="17" y="132"/>
                  <a:pt x="18" y="130"/>
                </a:cubicBezTo>
                <a:cubicBezTo>
                  <a:pt x="20" y="128"/>
                  <a:pt x="21" y="127"/>
                  <a:pt x="23" y="126"/>
                </a:cubicBezTo>
                <a:cubicBezTo>
                  <a:pt x="25" y="126"/>
                  <a:pt x="28" y="125"/>
                  <a:pt x="32" y="125"/>
                </a:cubicBezTo>
                <a:lnTo>
                  <a:pt x="42" y="125"/>
                </a:lnTo>
                <a:cubicBezTo>
                  <a:pt x="48" y="125"/>
                  <a:pt x="52" y="125"/>
                  <a:pt x="54" y="125"/>
                </a:cubicBezTo>
                <a:cubicBezTo>
                  <a:pt x="55" y="125"/>
                  <a:pt x="57" y="124"/>
                  <a:pt x="59" y="124"/>
                </a:cubicBezTo>
                <a:lnTo>
                  <a:pt x="59" y="130"/>
                </a:lnTo>
                <a:cubicBezTo>
                  <a:pt x="57" y="130"/>
                  <a:pt x="56" y="131"/>
                  <a:pt x="54" y="131"/>
                </a:cubicBezTo>
                <a:lnTo>
                  <a:pt x="54" y="131"/>
                </a:lnTo>
                <a:close/>
                <a:moveTo>
                  <a:pt x="38" y="131"/>
                </a:moveTo>
                <a:lnTo>
                  <a:pt x="38" y="131"/>
                </a:lnTo>
                <a:cubicBezTo>
                  <a:pt x="39" y="133"/>
                  <a:pt x="40" y="136"/>
                  <a:pt x="41" y="141"/>
                </a:cubicBezTo>
                <a:cubicBezTo>
                  <a:pt x="41" y="143"/>
                  <a:pt x="42" y="145"/>
                  <a:pt x="42" y="146"/>
                </a:cubicBezTo>
                <a:cubicBezTo>
                  <a:pt x="43" y="147"/>
                  <a:pt x="43" y="147"/>
                  <a:pt x="44" y="148"/>
                </a:cubicBezTo>
                <a:cubicBezTo>
                  <a:pt x="45" y="148"/>
                  <a:pt x="47" y="149"/>
                  <a:pt x="48" y="149"/>
                </a:cubicBezTo>
                <a:cubicBezTo>
                  <a:pt x="50" y="149"/>
                  <a:pt x="51" y="148"/>
                  <a:pt x="53" y="147"/>
                </a:cubicBezTo>
                <a:cubicBezTo>
                  <a:pt x="54" y="146"/>
                  <a:pt x="54" y="144"/>
                  <a:pt x="54" y="142"/>
                </a:cubicBezTo>
                <a:cubicBezTo>
                  <a:pt x="54" y="140"/>
                  <a:pt x="54" y="138"/>
                  <a:pt x="53" y="136"/>
                </a:cubicBezTo>
                <a:cubicBezTo>
                  <a:pt x="52" y="134"/>
                  <a:pt x="50" y="133"/>
                  <a:pt x="48" y="132"/>
                </a:cubicBezTo>
                <a:cubicBezTo>
                  <a:pt x="47" y="131"/>
                  <a:pt x="44" y="131"/>
                  <a:pt x="40" y="131"/>
                </a:cubicBezTo>
                <a:lnTo>
                  <a:pt x="38" y="131"/>
                </a:lnTo>
                <a:close/>
                <a:moveTo>
                  <a:pt x="47" y="116"/>
                </a:moveTo>
                <a:lnTo>
                  <a:pt x="47" y="116"/>
                </a:lnTo>
                <a:lnTo>
                  <a:pt x="45" y="110"/>
                </a:lnTo>
                <a:cubicBezTo>
                  <a:pt x="48" y="110"/>
                  <a:pt x="50" y="109"/>
                  <a:pt x="52" y="108"/>
                </a:cubicBezTo>
                <a:cubicBezTo>
                  <a:pt x="53" y="106"/>
                  <a:pt x="54" y="104"/>
                  <a:pt x="54" y="102"/>
                </a:cubicBezTo>
                <a:cubicBezTo>
                  <a:pt x="54" y="99"/>
                  <a:pt x="53" y="97"/>
                  <a:pt x="52" y="96"/>
                </a:cubicBezTo>
                <a:cubicBezTo>
                  <a:pt x="51" y="94"/>
                  <a:pt x="49" y="94"/>
                  <a:pt x="47" y="94"/>
                </a:cubicBezTo>
                <a:cubicBezTo>
                  <a:pt x="46" y="94"/>
                  <a:pt x="44" y="94"/>
                  <a:pt x="44" y="95"/>
                </a:cubicBezTo>
                <a:cubicBezTo>
                  <a:pt x="43" y="96"/>
                  <a:pt x="42" y="98"/>
                  <a:pt x="41" y="101"/>
                </a:cubicBezTo>
                <a:cubicBezTo>
                  <a:pt x="40" y="106"/>
                  <a:pt x="39" y="109"/>
                  <a:pt x="38" y="110"/>
                </a:cubicBezTo>
                <a:cubicBezTo>
                  <a:pt x="37" y="112"/>
                  <a:pt x="36" y="113"/>
                  <a:pt x="34" y="114"/>
                </a:cubicBezTo>
                <a:cubicBezTo>
                  <a:pt x="32" y="115"/>
                  <a:pt x="30" y="115"/>
                  <a:pt x="28" y="115"/>
                </a:cubicBezTo>
                <a:cubicBezTo>
                  <a:pt x="25" y="115"/>
                  <a:pt x="22" y="114"/>
                  <a:pt x="20" y="112"/>
                </a:cubicBezTo>
                <a:cubicBezTo>
                  <a:pt x="17" y="109"/>
                  <a:pt x="16" y="106"/>
                  <a:pt x="16" y="102"/>
                </a:cubicBezTo>
                <a:cubicBezTo>
                  <a:pt x="16" y="100"/>
                  <a:pt x="17" y="98"/>
                  <a:pt x="18" y="96"/>
                </a:cubicBezTo>
                <a:cubicBezTo>
                  <a:pt x="19" y="94"/>
                  <a:pt x="20" y="92"/>
                  <a:pt x="22" y="91"/>
                </a:cubicBezTo>
                <a:cubicBezTo>
                  <a:pt x="23" y="90"/>
                  <a:pt x="25" y="90"/>
                  <a:pt x="28" y="89"/>
                </a:cubicBezTo>
                <a:lnTo>
                  <a:pt x="29" y="95"/>
                </a:lnTo>
                <a:cubicBezTo>
                  <a:pt x="24" y="95"/>
                  <a:pt x="22" y="98"/>
                  <a:pt x="22" y="102"/>
                </a:cubicBezTo>
                <a:cubicBezTo>
                  <a:pt x="22" y="105"/>
                  <a:pt x="23" y="106"/>
                  <a:pt x="24" y="108"/>
                </a:cubicBezTo>
                <a:cubicBezTo>
                  <a:pt x="25" y="109"/>
                  <a:pt x="26" y="110"/>
                  <a:pt x="28" y="110"/>
                </a:cubicBezTo>
                <a:cubicBezTo>
                  <a:pt x="29" y="110"/>
                  <a:pt x="30" y="109"/>
                  <a:pt x="31" y="108"/>
                </a:cubicBezTo>
                <a:cubicBezTo>
                  <a:pt x="32" y="107"/>
                  <a:pt x="33" y="105"/>
                  <a:pt x="34" y="101"/>
                </a:cubicBezTo>
                <a:cubicBezTo>
                  <a:pt x="35" y="97"/>
                  <a:pt x="36" y="94"/>
                  <a:pt x="37" y="92"/>
                </a:cubicBezTo>
                <a:cubicBezTo>
                  <a:pt x="38" y="91"/>
                  <a:pt x="39" y="90"/>
                  <a:pt x="41" y="89"/>
                </a:cubicBezTo>
                <a:cubicBezTo>
                  <a:pt x="43" y="88"/>
                  <a:pt x="44" y="88"/>
                  <a:pt x="47" y="88"/>
                </a:cubicBezTo>
                <a:cubicBezTo>
                  <a:pt x="50" y="88"/>
                  <a:pt x="54" y="89"/>
                  <a:pt x="56" y="92"/>
                </a:cubicBezTo>
                <a:cubicBezTo>
                  <a:pt x="59" y="94"/>
                  <a:pt x="60" y="98"/>
                  <a:pt x="60" y="102"/>
                </a:cubicBezTo>
                <a:cubicBezTo>
                  <a:pt x="60" y="110"/>
                  <a:pt x="55" y="115"/>
                  <a:pt x="47" y="116"/>
                </a:cubicBezTo>
                <a:lnTo>
                  <a:pt x="47" y="116"/>
                </a:lnTo>
                <a:close/>
                <a:moveTo>
                  <a:pt x="45" y="56"/>
                </a:moveTo>
                <a:lnTo>
                  <a:pt x="45" y="56"/>
                </a:lnTo>
                <a:lnTo>
                  <a:pt x="46" y="50"/>
                </a:lnTo>
                <a:cubicBezTo>
                  <a:pt x="51" y="51"/>
                  <a:pt x="54" y="53"/>
                  <a:pt x="57" y="55"/>
                </a:cubicBezTo>
                <a:cubicBezTo>
                  <a:pt x="59" y="58"/>
                  <a:pt x="60" y="61"/>
                  <a:pt x="60" y="65"/>
                </a:cubicBezTo>
                <a:cubicBezTo>
                  <a:pt x="60" y="69"/>
                  <a:pt x="58" y="73"/>
                  <a:pt x="54" y="76"/>
                </a:cubicBezTo>
                <a:cubicBezTo>
                  <a:pt x="51" y="79"/>
                  <a:pt x="45" y="81"/>
                  <a:pt x="38" y="81"/>
                </a:cubicBezTo>
                <a:cubicBezTo>
                  <a:pt x="31" y="81"/>
                  <a:pt x="26" y="79"/>
                  <a:pt x="22" y="76"/>
                </a:cubicBezTo>
                <a:cubicBezTo>
                  <a:pt x="18" y="73"/>
                  <a:pt x="16" y="70"/>
                  <a:pt x="16" y="65"/>
                </a:cubicBezTo>
                <a:cubicBezTo>
                  <a:pt x="16" y="61"/>
                  <a:pt x="18" y="57"/>
                  <a:pt x="22" y="54"/>
                </a:cubicBezTo>
                <a:cubicBezTo>
                  <a:pt x="26" y="51"/>
                  <a:pt x="31" y="50"/>
                  <a:pt x="38" y="50"/>
                </a:cubicBezTo>
                <a:lnTo>
                  <a:pt x="40" y="50"/>
                </a:lnTo>
                <a:lnTo>
                  <a:pt x="40" y="75"/>
                </a:lnTo>
                <a:cubicBezTo>
                  <a:pt x="45" y="75"/>
                  <a:pt x="48" y="74"/>
                  <a:pt x="50" y="72"/>
                </a:cubicBezTo>
                <a:cubicBezTo>
                  <a:pt x="53" y="70"/>
                  <a:pt x="54" y="67"/>
                  <a:pt x="54" y="65"/>
                </a:cubicBezTo>
                <a:cubicBezTo>
                  <a:pt x="54" y="60"/>
                  <a:pt x="51" y="57"/>
                  <a:pt x="45" y="56"/>
                </a:cubicBezTo>
                <a:lnTo>
                  <a:pt x="45" y="56"/>
                </a:lnTo>
                <a:close/>
                <a:moveTo>
                  <a:pt x="34" y="75"/>
                </a:moveTo>
                <a:lnTo>
                  <a:pt x="34" y="75"/>
                </a:lnTo>
                <a:lnTo>
                  <a:pt x="34" y="56"/>
                </a:lnTo>
                <a:cubicBezTo>
                  <a:pt x="30" y="56"/>
                  <a:pt x="28" y="57"/>
                  <a:pt x="26" y="58"/>
                </a:cubicBezTo>
                <a:cubicBezTo>
                  <a:pt x="24" y="60"/>
                  <a:pt x="22" y="62"/>
                  <a:pt x="22" y="65"/>
                </a:cubicBezTo>
                <a:cubicBezTo>
                  <a:pt x="22" y="67"/>
                  <a:pt x="23" y="70"/>
                  <a:pt x="25" y="72"/>
                </a:cubicBezTo>
                <a:cubicBezTo>
                  <a:pt x="28" y="73"/>
                  <a:pt x="30" y="74"/>
                  <a:pt x="34" y="75"/>
                </a:cubicBezTo>
                <a:lnTo>
                  <a:pt x="34" y="75"/>
                </a:lnTo>
                <a:close/>
                <a:moveTo>
                  <a:pt x="59" y="0"/>
                </a:moveTo>
                <a:lnTo>
                  <a:pt x="59" y="0"/>
                </a:lnTo>
                <a:lnTo>
                  <a:pt x="59" y="6"/>
                </a:lnTo>
                <a:lnTo>
                  <a:pt x="14" y="6"/>
                </a:lnTo>
                <a:cubicBezTo>
                  <a:pt x="16" y="7"/>
                  <a:pt x="17" y="9"/>
                  <a:pt x="19" y="11"/>
                </a:cubicBezTo>
                <a:cubicBezTo>
                  <a:pt x="20" y="14"/>
                  <a:pt x="22" y="16"/>
                  <a:pt x="23" y="17"/>
                </a:cubicBezTo>
                <a:lnTo>
                  <a:pt x="16" y="17"/>
                </a:lnTo>
                <a:cubicBezTo>
                  <a:pt x="14" y="14"/>
                  <a:pt x="12" y="12"/>
                  <a:pt x="9" y="9"/>
                </a:cubicBezTo>
                <a:cubicBezTo>
                  <a:pt x="6" y="7"/>
                  <a:pt x="4" y="5"/>
                  <a:pt x="1" y="4"/>
                </a:cubicBezTo>
                <a:lnTo>
                  <a:pt x="1" y="0"/>
                </a:lnTo>
                <a:lnTo>
                  <a:pt x="59" y="0"/>
                </a:lnTo>
                <a:close/>
                <a:moveTo>
                  <a:pt x="59" y="0"/>
                </a:moveTo>
                <a:lnTo>
                  <a:pt x="5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noEditPoints="1"/>
          </p:cNvSpPr>
          <p:nvPr/>
        </p:nvSpPr>
        <p:spPr bwMode="auto">
          <a:xfrm>
            <a:off x="935038" y="3663950"/>
            <a:ext cx="136525" cy="485775"/>
          </a:xfrm>
          <a:custGeom>
            <a:avLst/>
            <a:gdLst>
              <a:gd name="T0" fmla="*/ 41 w 60"/>
              <a:gd name="T1" fmla="*/ 171 h 212"/>
              <a:gd name="T2" fmla="*/ 57 w 60"/>
              <a:gd name="T3" fmla="*/ 202 h 212"/>
              <a:gd name="T4" fmla="*/ 14 w 60"/>
              <a:gd name="T5" fmla="*/ 210 h 212"/>
              <a:gd name="T6" fmla="*/ 5 w 60"/>
              <a:gd name="T7" fmla="*/ 179 h 212"/>
              <a:gd name="T8" fmla="*/ 7 w 60"/>
              <a:gd name="T9" fmla="*/ 190 h 212"/>
              <a:gd name="T10" fmla="*/ 30 w 60"/>
              <a:gd name="T11" fmla="*/ 206 h 212"/>
              <a:gd name="T12" fmla="*/ 50 w 60"/>
              <a:gd name="T13" fmla="*/ 182 h 212"/>
              <a:gd name="T14" fmla="*/ 54 w 60"/>
              <a:gd name="T15" fmla="*/ 139 h 212"/>
              <a:gd name="T16" fmla="*/ 60 w 60"/>
              <a:gd name="T17" fmla="*/ 151 h 212"/>
              <a:gd name="T18" fmla="*/ 42 w 60"/>
              <a:gd name="T19" fmla="*/ 161 h 212"/>
              <a:gd name="T20" fmla="*/ 33 w 60"/>
              <a:gd name="T21" fmla="*/ 139 h 212"/>
              <a:gd name="T22" fmla="*/ 22 w 60"/>
              <a:gd name="T23" fmla="*/ 147 h 212"/>
              <a:gd name="T24" fmla="*/ 29 w 60"/>
              <a:gd name="T25" fmla="*/ 162 h 212"/>
              <a:gd name="T26" fmla="*/ 18 w 60"/>
              <a:gd name="T27" fmla="*/ 138 h 212"/>
              <a:gd name="T28" fmla="*/ 42 w 60"/>
              <a:gd name="T29" fmla="*/ 133 h 212"/>
              <a:gd name="T30" fmla="*/ 59 w 60"/>
              <a:gd name="T31" fmla="*/ 138 h 212"/>
              <a:gd name="T32" fmla="*/ 38 w 60"/>
              <a:gd name="T33" fmla="*/ 139 h 212"/>
              <a:gd name="T34" fmla="*/ 42 w 60"/>
              <a:gd name="T35" fmla="*/ 154 h 212"/>
              <a:gd name="T36" fmla="*/ 53 w 60"/>
              <a:gd name="T37" fmla="*/ 155 h 212"/>
              <a:gd name="T38" fmla="*/ 48 w 60"/>
              <a:gd name="T39" fmla="*/ 140 h 212"/>
              <a:gd name="T40" fmla="*/ 47 w 60"/>
              <a:gd name="T41" fmla="*/ 124 h 212"/>
              <a:gd name="T42" fmla="*/ 52 w 60"/>
              <a:gd name="T43" fmla="*/ 116 h 212"/>
              <a:gd name="T44" fmla="*/ 47 w 60"/>
              <a:gd name="T45" fmla="*/ 102 h 212"/>
              <a:gd name="T46" fmla="*/ 38 w 60"/>
              <a:gd name="T47" fmla="*/ 118 h 212"/>
              <a:gd name="T48" fmla="*/ 20 w 60"/>
              <a:gd name="T49" fmla="*/ 120 h 212"/>
              <a:gd name="T50" fmla="*/ 22 w 60"/>
              <a:gd name="T51" fmla="*/ 99 h 212"/>
              <a:gd name="T52" fmla="*/ 22 w 60"/>
              <a:gd name="T53" fmla="*/ 110 h 212"/>
              <a:gd name="T54" fmla="*/ 31 w 60"/>
              <a:gd name="T55" fmla="*/ 116 h 212"/>
              <a:gd name="T56" fmla="*/ 41 w 60"/>
              <a:gd name="T57" fmla="*/ 97 h 212"/>
              <a:gd name="T58" fmla="*/ 60 w 60"/>
              <a:gd name="T59" fmla="*/ 110 h 212"/>
              <a:gd name="T60" fmla="*/ 45 w 60"/>
              <a:gd name="T61" fmla="*/ 64 h 212"/>
              <a:gd name="T62" fmla="*/ 57 w 60"/>
              <a:gd name="T63" fmla="*/ 63 h 212"/>
              <a:gd name="T64" fmla="*/ 38 w 60"/>
              <a:gd name="T65" fmla="*/ 89 h 212"/>
              <a:gd name="T66" fmla="*/ 22 w 60"/>
              <a:gd name="T67" fmla="*/ 62 h 212"/>
              <a:gd name="T68" fmla="*/ 40 w 60"/>
              <a:gd name="T69" fmla="*/ 83 h 212"/>
              <a:gd name="T70" fmla="*/ 45 w 60"/>
              <a:gd name="T71" fmla="*/ 64 h 212"/>
              <a:gd name="T72" fmla="*/ 34 w 60"/>
              <a:gd name="T73" fmla="*/ 83 h 212"/>
              <a:gd name="T74" fmla="*/ 22 w 60"/>
              <a:gd name="T75" fmla="*/ 73 h 212"/>
              <a:gd name="T76" fmla="*/ 34 w 60"/>
              <a:gd name="T77" fmla="*/ 83 h 212"/>
              <a:gd name="T78" fmla="*/ 59 w 60"/>
              <a:gd name="T79" fmla="*/ 0 h 212"/>
              <a:gd name="T80" fmla="*/ 38 w 60"/>
              <a:gd name="T81" fmla="*/ 19 h 212"/>
              <a:gd name="T82" fmla="*/ 10 w 60"/>
              <a:gd name="T83" fmla="*/ 8 h 212"/>
              <a:gd name="T84" fmla="*/ 19 w 60"/>
              <a:gd name="T85" fmla="*/ 24 h 212"/>
              <a:gd name="T86" fmla="*/ 1 w 60"/>
              <a:gd name="T87" fmla="*/ 14 h 212"/>
              <a:gd name="T88" fmla="*/ 28 w 60"/>
              <a:gd name="T89" fmla="*/ 3 h 212"/>
              <a:gd name="T90" fmla="*/ 52 w 60"/>
              <a:gd name="T91" fmla="*/ 23 h 212"/>
              <a:gd name="T92" fmla="*/ 52 w 60"/>
              <a:gd name="T9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212">
                <a:moveTo>
                  <a:pt x="39" y="177"/>
                </a:moveTo>
                <a:lnTo>
                  <a:pt x="39" y="177"/>
                </a:lnTo>
                <a:lnTo>
                  <a:pt x="41" y="171"/>
                </a:lnTo>
                <a:cubicBezTo>
                  <a:pt x="47" y="172"/>
                  <a:pt x="52" y="175"/>
                  <a:pt x="55" y="178"/>
                </a:cubicBezTo>
                <a:cubicBezTo>
                  <a:pt x="58" y="182"/>
                  <a:pt x="60" y="186"/>
                  <a:pt x="60" y="191"/>
                </a:cubicBezTo>
                <a:cubicBezTo>
                  <a:pt x="60" y="195"/>
                  <a:pt x="59" y="199"/>
                  <a:pt x="57" y="202"/>
                </a:cubicBezTo>
                <a:cubicBezTo>
                  <a:pt x="55" y="205"/>
                  <a:pt x="51" y="208"/>
                  <a:pt x="47" y="210"/>
                </a:cubicBezTo>
                <a:cubicBezTo>
                  <a:pt x="42" y="212"/>
                  <a:pt x="36" y="212"/>
                  <a:pt x="30" y="212"/>
                </a:cubicBezTo>
                <a:cubicBezTo>
                  <a:pt x="24" y="212"/>
                  <a:pt x="18" y="212"/>
                  <a:pt x="14" y="210"/>
                </a:cubicBezTo>
                <a:cubicBezTo>
                  <a:pt x="9" y="208"/>
                  <a:pt x="6" y="205"/>
                  <a:pt x="4" y="202"/>
                </a:cubicBezTo>
                <a:cubicBezTo>
                  <a:pt x="2" y="198"/>
                  <a:pt x="0" y="194"/>
                  <a:pt x="0" y="190"/>
                </a:cubicBezTo>
                <a:cubicBezTo>
                  <a:pt x="0" y="186"/>
                  <a:pt x="2" y="182"/>
                  <a:pt x="5" y="179"/>
                </a:cubicBezTo>
                <a:cubicBezTo>
                  <a:pt x="8" y="175"/>
                  <a:pt x="12" y="173"/>
                  <a:pt x="17" y="172"/>
                </a:cubicBezTo>
                <a:lnTo>
                  <a:pt x="19" y="178"/>
                </a:lnTo>
                <a:cubicBezTo>
                  <a:pt x="11" y="180"/>
                  <a:pt x="7" y="184"/>
                  <a:pt x="7" y="190"/>
                </a:cubicBezTo>
                <a:cubicBezTo>
                  <a:pt x="7" y="194"/>
                  <a:pt x="8" y="196"/>
                  <a:pt x="10" y="199"/>
                </a:cubicBezTo>
                <a:cubicBezTo>
                  <a:pt x="11" y="201"/>
                  <a:pt x="14" y="203"/>
                  <a:pt x="17" y="204"/>
                </a:cubicBezTo>
                <a:cubicBezTo>
                  <a:pt x="20" y="205"/>
                  <a:pt x="25" y="206"/>
                  <a:pt x="30" y="206"/>
                </a:cubicBezTo>
                <a:cubicBezTo>
                  <a:pt x="38" y="206"/>
                  <a:pt x="44" y="205"/>
                  <a:pt x="48" y="202"/>
                </a:cubicBezTo>
                <a:cubicBezTo>
                  <a:pt x="51" y="199"/>
                  <a:pt x="53" y="195"/>
                  <a:pt x="53" y="191"/>
                </a:cubicBezTo>
                <a:cubicBezTo>
                  <a:pt x="53" y="187"/>
                  <a:pt x="52" y="185"/>
                  <a:pt x="50" y="182"/>
                </a:cubicBezTo>
                <a:cubicBezTo>
                  <a:pt x="47" y="180"/>
                  <a:pt x="44" y="178"/>
                  <a:pt x="39" y="177"/>
                </a:cubicBezTo>
                <a:lnTo>
                  <a:pt x="39" y="177"/>
                </a:lnTo>
                <a:close/>
                <a:moveTo>
                  <a:pt x="54" y="139"/>
                </a:moveTo>
                <a:lnTo>
                  <a:pt x="54" y="139"/>
                </a:lnTo>
                <a:cubicBezTo>
                  <a:pt x="56" y="141"/>
                  <a:pt x="57" y="143"/>
                  <a:pt x="58" y="145"/>
                </a:cubicBezTo>
                <a:cubicBezTo>
                  <a:pt x="59" y="147"/>
                  <a:pt x="60" y="149"/>
                  <a:pt x="60" y="151"/>
                </a:cubicBezTo>
                <a:cubicBezTo>
                  <a:pt x="60" y="155"/>
                  <a:pt x="59" y="158"/>
                  <a:pt x="57" y="160"/>
                </a:cubicBezTo>
                <a:cubicBezTo>
                  <a:pt x="55" y="162"/>
                  <a:pt x="52" y="163"/>
                  <a:pt x="48" y="163"/>
                </a:cubicBezTo>
                <a:cubicBezTo>
                  <a:pt x="45" y="163"/>
                  <a:pt x="43" y="162"/>
                  <a:pt x="42" y="161"/>
                </a:cubicBezTo>
                <a:cubicBezTo>
                  <a:pt x="40" y="160"/>
                  <a:pt x="38" y="159"/>
                  <a:pt x="37" y="157"/>
                </a:cubicBezTo>
                <a:cubicBezTo>
                  <a:pt x="36" y="156"/>
                  <a:pt x="35" y="153"/>
                  <a:pt x="35" y="149"/>
                </a:cubicBezTo>
                <a:cubicBezTo>
                  <a:pt x="34" y="145"/>
                  <a:pt x="33" y="141"/>
                  <a:pt x="33" y="139"/>
                </a:cubicBezTo>
                <a:lnTo>
                  <a:pt x="31" y="139"/>
                </a:lnTo>
                <a:cubicBezTo>
                  <a:pt x="28" y="139"/>
                  <a:pt x="26" y="140"/>
                  <a:pt x="25" y="141"/>
                </a:cubicBezTo>
                <a:cubicBezTo>
                  <a:pt x="23" y="142"/>
                  <a:pt x="22" y="144"/>
                  <a:pt x="22" y="147"/>
                </a:cubicBezTo>
                <a:cubicBezTo>
                  <a:pt x="22" y="150"/>
                  <a:pt x="23" y="152"/>
                  <a:pt x="24" y="153"/>
                </a:cubicBezTo>
                <a:cubicBezTo>
                  <a:pt x="25" y="155"/>
                  <a:pt x="27" y="156"/>
                  <a:pt x="30" y="156"/>
                </a:cubicBezTo>
                <a:lnTo>
                  <a:pt x="29" y="162"/>
                </a:lnTo>
                <a:cubicBezTo>
                  <a:pt x="25" y="161"/>
                  <a:pt x="22" y="159"/>
                  <a:pt x="19" y="157"/>
                </a:cubicBezTo>
                <a:cubicBezTo>
                  <a:pt x="17" y="154"/>
                  <a:pt x="16" y="151"/>
                  <a:pt x="16" y="146"/>
                </a:cubicBezTo>
                <a:cubicBezTo>
                  <a:pt x="16" y="143"/>
                  <a:pt x="17" y="140"/>
                  <a:pt x="18" y="138"/>
                </a:cubicBezTo>
                <a:cubicBezTo>
                  <a:pt x="20" y="136"/>
                  <a:pt x="21" y="135"/>
                  <a:pt x="23" y="134"/>
                </a:cubicBezTo>
                <a:cubicBezTo>
                  <a:pt x="25" y="134"/>
                  <a:pt x="28" y="133"/>
                  <a:pt x="32" y="133"/>
                </a:cubicBezTo>
                <a:lnTo>
                  <a:pt x="42" y="133"/>
                </a:lnTo>
                <a:cubicBezTo>
                  <a:pt x="48" y="133"/>
                  <a:pt x="52" y="133"/>
                  <a:pt x="54" y="133"/>
                </a:cubicBezTo>
                <a:cubicBezTo>
                  <a:pt x="55" y="133"/>
                  <a:pt x="57" y="132"/>
                  <a:pt x="59" y="132"/>
                </a:cubicBezTo>
                <a:lnTo>
                  <a:pt x="59" y="138"/>
                </a:lnTo>
                <a:cubicBezTo>
                  <a:pt x="57" y="138"/>
                  <a:pt x="56" y="139"/>
                  <a:pt x="54" y="139"/>
                </a:cubicBezTo>
                <a:lnTo>
                  <a:pt x="54" y="139"/>
                </a:lnTo>
                <a:close/>
                <a:moveTo>
                  <a:pt x="38" y="139"/>
                </a:moveTo>
                <a:lnTo>
                  <a:pt x="38" y="139"/>
                </a:lnTo>
                <a:cubicBezTo>
                  <a:pt x="39" y="141"/>
                  <a:pt x="40" y="144"/>
                  <a:pt x="41" y="149"/>
                </a:cubicBezTo>
                <a:cubicBezTo>
                  <a:pt x="41" y="151"/>
                  <a:pt x="42" y="153"/>
                  <a:pt x="42" y="154"/>
                </a:cubicBezTo>
                <a:cubicBezTo>
                  <a:pt x="43" y="155"/>
                  <a:pt x="43" y="155"/>
                  <a:pt x="44" y="156"/>
                </a:cubicBezTo>
                <a:cubicBezTo>
                  <a:pt x="45" y="156"/>
                  <a:pt x="47" y="157"/>
                  <a:pt x="48" y="157"/>
                </a:cubicBezTo>
                <a:cubicBezTo>
                  <a:pt x="50" y="157"/>
                  <a:pt x="51" y="156"/>
                  <a:pt x="53" y="155"/>
                </a:cubicBezTo>
                <a:cubicBezTo>
                  <a:pt x="54" y="154"/>
                  <a:pt x="54" y="152"/>
                  <a:pt x="54" y="150"/>
                </a:cubicBezTo>
                <a:cubicBezTo>
                  <a:pt x="54" y="148"/>
                  <a:pt x="54" y="146"/>
                  <a:pt x="53" y="144"/>
                </a:cubicBezTo>
                <a:cubicBezTo>
                  <a:pt x="52" y="142"/>
                  <a:pt x="50" y="141"/>
                  <a:pt x="48" y="140"/>
                </a:cubicBezTo>
                <a:cubicBezTo>
                  <a:pt x="47" y="139"/>
                  <a:pt x="44" y="139"/>
                  <a:pt x="40" y="139"/>
                </a:cubicBezTo>
                <a:lnTo>
                  <a:pt x="38" y="139"/>
                </a:lnTo>
                <a:close/>
                <a:moveTo>
                  <a:pt x="47" y="124"/>
                </a:moveTo>
                <a:lnTo>
                  <a:pt x="47" y="124"/>
                </a:lnTo>
                <a:lnTo>
                  <a:pt x="45" y="118"/>
                </a:lnTo>
                <a:cubicBezTo>
                  <a:pt x="48" y="118"/>
                  <a:pt x="50" y="117"/>
                  <a:pt x="52" y="116"/>
                </a:cubicBezTo>
                <a:cubicBezTo>
                  <a:pt x="53" y="114"/>
                  <a:pt x="54" y="112"/>
                  <a:pt x="54" y="110"/>
                </a:cubicBezTo>
                <a:cubicBezTo>
                  <a:pt x="54" y="107"/>
                  <a:pt x="53" y="105"/>
                  <a:pt x="52" y="104"/>
                </a:cubicBezTo>
                <a:cubicBezTo>
                  <a:pt x="51" y="102"/>
                  <a:pt x="49" y="102"/>
                  <a:pt x="47" y="102"/>
                </a:cubicBezTo>
                <a:cubicBezTo>
                  <a:pt x="46" y="102"/>
                  <a:pt x="44" y="102"/>
                  <a:pt x="44" y="103"/>
                </a:cubicBezTo>
                <a:cubicBezTo>
                  <a:pt x="43" y="104"/>
                  <a:pt x="42" y="106"/>
                  <a:pt x="41" y="109"/>
                </a:cubicBezTo>
                <a:cubicBezTo>
                  <a:pt x="40" y="114"/>
                  <a:pt x="39" y="117"/>
                  <a:pt x="38" y="118"/>
                </a:cubicBezTo>
                <a:cubicBezTo>
                  <a:pt x="37" y="120"/>
                  <a:pt x="36" y="121"/>
                  <a:pt x="34" y="122"/>
                </a:cubicBezTo>
                <a:cubicBezTo>
                  <a:pt x="32" y="123"/>
                  <a:pt x="30" y="123"/>
                  <a:pt x="28" y="123"/>
                </a:cubicBezTo>
                <a:cubicBezTo>
                  <a:pt x="25" y="123"/>
                  <a:pt x="22" y="122"/>
                  <a:pt x="20" y="120"/>
                </a:cubicBezTo>
                <a:cubicBezTo>
                  <a:pt x="17" y="117"/>
                  <a:pt x="16" y="114"/>
                  <a:pt x="16" y="110"/>
                </a:cubicBezTo>
                <a:cubicBezTo>
                  <a:pt x="16" y="108"/>
                  <a:pt x="17" y="106"/>
                  <a:pt x="18" y="104"/>
                </a:cubicBezTo>
                <a:cubicBezTo>
                  <a:pt x="19" y="102"/>
                  <a:pt x="20" y="100"/>
                  <a:pt x="22" y="99"/>
                </a:cubicBezTo>
                <a:cubicBezTo>
                  <a:pt x="23" y="98"/>
                  <a:pt x="25" y="98"/>
                  <a:pt x="28" y="97"/>
                </a:cubicBezTo>
                <a:lnTo>
                  <a:pt x="29" y="103"/>
                </a:lnTo>
                <a:cubicBezTo>
                  <a:pt x="24" y="103"/>
                  <a:pt x="22" y="106"/>
                  <a:pt x="22" y="110"/>
                </a:cubicBezTo>
                <a:cubicBezTo>
                  <a:pt x="22" y="113"/>
                  <a:pt x="23" y="114"/>
                  <a:pt x="24" y="116"/>
                </a:cubicBezTo>
                <a:cubicBezTo>
                  <a:pt x="25" y="117"/>
                  <a:pt x="26" y="118"/>
                  <a:pt x="28" y="118"/>
                </a:cubicBezTo>
                <a:cubicBezTo>
                  <a:pt x="29" y="118"/>
                  <a:pt x="30" y="117"/>
                  <a:pt x="31" y="116"/>
                </a:cubicBezTo>
                <a:cubicBezTo>
                  <a:pt x="32" y="115"/>
                  <a:pt x="33" y="113"/>
                  <a:pt x="34" y="109"/>
                </a:cubicBezTo>
                <a:cubicBezTo>
                  <a:pt x="35" y="105"/>
                  <a:pt x="36" y="102"/>
                  <a:pt x="37" y="100"/>
                </a:cubicBezTo>
                <a:cubicBezTo>
                  <a:pt x="38" y="99"/>
                  <a:pt x="39" y="98"/>
                  <a:pt x="41" y="97"/>
                </a:cubicBezTo>
                <a:cubicBezTo>
                  <a:pt x="43" y="96"/>
                  <a:pt x="44" y="96"/>
                  <a:pt x="47" y="96"/>
                </a:cubicBezTo>
                <a:cubicBezTo>
                  <a:pt x="50" y="96"/>
                  <a:pt x="54" y="97"/>
                  <a:pt x="56" y="100"/>
                </a:cubicBezTo>
                <a:cubicBezTo>
                  <a:pt x="59" y="102"/>
                  <a:pt x="60" y="106"/>
                  <a:pt x="60" y="110"/>
                </a:cubicBezTo>
                <a:cubicBezTo>
                  <a:pt x="60" y="118"/>
                  <a:pt x="55" y="123"/>
                  <a:pt x="47" y="124"/>
                </a:cubicBezTo>
                <a:lnTo>
                  <a:pt x="47" y="124"/>
                </a:lnTo>
                <a:close/>
                <a:moveTo>
                  <a:pt x="45" y="64"/>
                </a:moveTo>
                <a:lnTo>
                  <a:pt x="45" y="64"/>
                </a:lnTo>
                <a:lnTo>
                  <a:pt x="46" y="58"/>
                </a:lnTo>
                <a:cubicBezTo>
                  <a:pt x="51" y="59"/>
                  <a:pt x="54" y="61"/>
                  <a:pt x="57" y="63"/>
                </a:cubicBezTo>
                <a:cubicBezTo>
                  <a:pt x="59" y="66"/>
                  <a:pt x="60" y="69"/>
                  <a:pt x="60" y="73"/>
                </a:cubicBezTo>
                <a:cubicBezTo>
                  <a:pt x="60" y="77"/>
                  <a:pt x="58" y="81"/>
                  <a:pt x="54" y="84"/>
                </a:cubicBezTo>
                <a:cubicBezTo>
                  <a:pt x="51" y="87"/>
                  <a:pt x="45" y="89"/>
                  <a:pt x="38" y="89"/>
                </a:cubicBezTo>
                <a:cubicBezTo>
                  <a:pt x="31" y="89"/>
                  <a:pt x="26" y="87"/>
                  <a:pt x="22" y="84"/>
                </a:cubicBezTo>
                <a:cubicBezTo>
                  <a:pt x="18" y="81"/>
                  <a:pt x="16" y="78"/>
                  <a:pt x="16" y="73"/>
                </a:cubicBezTo>
                <a:cubicBezTo>
                  <a:pt x="16" y="69"/>
                  <a:pt x="18" y="65"/>
                  <a:pt x="22" y="62"/>
                </a:cubicBezTo>
                <a:cubicBezTo>
                  <a:pt x="26" y="59"/>
                  <a:pt x="31" y="58"/>
                  <a:pt x="38" y="58"/>
                </a:cubicBezTo>
                <a:lnTo>
                  <a:pt x="40" y="58"/>
                </a:lnTo>
                <a:lnTo>
                  <a:pt x="40" y="83"/>
                </a:lnTo>
                <a:cubicBezTo>
                  <a:pt x="45" y="83"/>
                  <a:pt x="48" y="82"/>
                  <a:pt x="50" y="80"/>
                </a:cubicBezTo>
                <a:cubicBezTo>
                  <a:pt x="53" y="78"/>
                  <a:pt x="54" y="75"/>
                  <a:pt x="54" y="73"/>
                </a:cubicBezTo>
                <a:cubicBezTo>
                  <a:pt x="54" y="68"/>
                  <a:pt x="51" y="65"/>
                  <a:pt x="45" y="64"/>
                </a:cubicBezTo>
                <a:lnTo>
                  <a:pt x="45" y="64"/>
                </a:lnTo>
                <a:close/>
                <a:moveTo>
                  <a:pt x="34" y="83"/>
                </a:moveTo>
                <a:lnTo>
                  <a:pt x="34" y="83"/>
                </a:lnTo>
                <a:lnTo>
                  <a:pt x="34" y="64"/>
                </a:lnTo>
                <a:cubicBezTo>
                  <a:pt x="30" y="64"/>
                  <a:pt x="28" y="65"/>
                  <a:pt x="26" y="66"/>
                </a:cubicBezTo>
                <a:cubicBezTo>
                  <a:pt x="24" y="68"/>
                  <a:pt x="22" y="70"/>
                  <a:pt x="22" y="73"/>
                </a:cubicBezTo>
                <a:cubicBezTo>
                  <a:pt x="22" y="75"/>
                  <a:pt x="23" y="78"/>
                  <a:pt x="25" y="80"/>
                </a:cubicBezTo>
                <a:cubicBezTo>
                  <a:pt x="28" y="81"/>
                  <a:pt x="30" y="82"/>
                  <a:pt x="34" y="83"/>
                </a:cubicBezTo>
                <a:lnTo>
                  <a:pt x="34" y="83"/>
                </a:lnTo>
                <a:close/>
                <a:moveTo>
                  <a:pt x="52" y="0"/>
                </a:moveTo>
                <a:lnTo>
                  <a:pt x="52" y="0"/>
                </a:lnTo>
                <a:lnTo>
                  <a:pt x="59" y="0"/>
                </a:lnTo>
                <a:lnTo>
                  <a:pt x="59" y="31"/>
                </a:lnTo>
                <a:cubicBezTo>
                  <a:pt x="56" y="31"/>
                  <a:pt x="53" y="30"/>
                  <a:pt x="50" y="28"/>
                </a:cubicBezTo>
                <a:cubicBezTo>
                  <a:pt x="46" y="26"/>
                  <a:pt x="42" y="23"/>
                  <a:pt x="38" y="19"/>
                </a:cubicBezTo>
                <a:cubicBezTo>
                  <a:pt x="32" y="13"/>
                  <a:pt x="28" y="10"/>
                  <a:pt x="25" y="8"/>
                </a:cubicBezTo>
                <a:cubicBezTo>
                  <a:pt x="22" y="6"/>
                  <a:pt x="20" y="5"/>
                  <a:pt x="17" y="5"/>
                </a:cubicBezTo>
                <a:cubicBezTo>
                  <a:pt x="14" y="5"/>
                  <a:pt x="12" y="6"/>
                  <a:pt x="10" y="8"/>
                </a:cubicBezTo>
                <a:cubicBezTo>
                  <a:pt x="8" y="10"/>
                  <a:pt x="7" y="12"/>
                  <a:pt x="7" y="14"/>
                </a:cubicBezTo>
                <a:cubicBezTo>
                  <a:pt x="7" y="17"/>
                  <a:pt x="8" y="19"/>
                  <a:pt x="10" y="21"/>
                </a:cubicBezTo>
                <a:cubicBezTo>
                  <a:pt x="12" y="23"/>
                  <a:pt x="15" y="24"/>
                  <a:pt x="19" y="24"/>
                </a:cubicBezTo>
                <a:lnTo>
                  <a:pt x="18" y="29"/>
                </a:lnTo>
                <a:cubicBezTo>
                  <a:pt x="12" y="29"/>
                  <a:pt x="8" y="28"/>
                  <a:pt x="5" y="25"/>
                </a:cubicBezTo>
                <a:cubicBezTo>
                  <a:pt x="3" y="22"/>
                  <a:pt x="1" y="19"/>
                  <a:pt x="1" y="14"/>
                </a:cubicBezTo>
                <a:cubicBezTo>
                  <a:pt x="1" y="9"/>
                  <a:pt x="3" y="6"/>
                  <a:pt x="6" y="3"/>
                </a:cubicBezTo>
                <a:cubicBezTo>
                  <a:pt x="9" y="1"/>
                  <a:pt x="13" y="0"/>
                  <a:pt x="17" y="0"/>
                </a:cubicBezTo>
                <a:cubicBezTo>
                  <a:pt x="21" y="0"/>
                  <a:pt x="24" y="1"/>
                  <a:pt x="28" y="3"/>
                </a:cubicBezTo>
                <a:cubicBezTo>
                  <a:pt x="31" y="5"/>
                  <a:pt x="36" y="8"/>
                  <a:pt x="41" y="13"/>
                </a:cubicBezTo>
                <a:cubicBezTo>
                  <a:pt x="45" y="17"/>
                  <a:pt x="47" y="19"/>
                  <a:pt x="48" y="20"/>
                </a:cubicBezTo>
                <a:cubicBezTo>
                  <a:pt x="49" y="21"/>
                  <a:pt x="51" y="22"/>
                  <a:pt x="52" y="23"/>
                </a:cubicBezTo>
                <a:lnTo>
                  <a:pt x="52" y="0"/>
                </a:lnTo>
                <a:close/>
                <a:moveTo>
                  <a:pt x="52" y="0"/>
                </a:move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noEditPoints="1"/>
          </p:cNvSpPr>
          <p:nvPr/>
        </p:nvSpPr>
        <p:spPr bwMode="auto">
          <a:xfrm>
            <a:off x="935038" y="5035550"/>
            <a:ext cx="136525" cy="487363"/>
          </a:xfrm>
          <a:custGeom>
            <a:avLst/>
            <a:gdLst>
              <a:gd name="T0" fmla="*/ 41 w 60"/>
              <a:gd name="T1" fmla="*/ 172 h 213"/>
              <a:gd name="T2" fmla="*/ 57 w 60"/>
              <a:gd name="T3" fmla="*/ 203 h 213"/>
              <a:gd name="T4" fmla="*/ 14 w 60"/>
              <a:gd name="T5" fmla="*/ 211 h 213"/>
              <a:gd name="T6" fmla="*/ 5 w 60"/>
              <a:gd name="T7" fmla="*/ 180 h 213"/>
              <a:gd name="T8" fmla="*/ 7 w 60"/>
              <a:gd name="T9" fmla="*/ 191 h 213"/>
              <a:gd name="T10" fmla="*/ 30 w 60"/>
              <a:gd name="T11" fmla="*/ 207 h 213"/>
              <a:gd name="T12" fmla="*/ 50 w 60"/>
              <a:gd name="T13" fmla="*/ 183 h 213"/>
              <a:gd name="T14" fmla="*/ 54 w 60"/>
              <a:gd name="T15" fmla="*/ 140 h 213"/>
              <a:gd name="T16" fmla="*/ 60 w 60"/>
              <a:gd name="T17" fmla="*/ 152 h 213"/>
              <a:gd name="T18" fmla="*/ 42 w 60"/>
              <a:gd name="T19" fmla="*/ 162 h 213"/>
              <a:gd name="T20" fmla="*/ 33 w 60"/>
              <a:gd name="T21" fmla="*/ 140 h 213"/>
              <a:gd name="T22" fmla="*/ 22 w 60"/>
              <a:gd name="T23" fmla="*/ 148 h 213"/>
              <a:gd name="T24" fmla="*/ 29 w 60"/>
              <a:gd name="T25" fmla="*/ 163 h 213"/>
              <a:gd name="T26" fmla="*/ 18 w 60"/>
              <a:gd name="T27" fmla="*/ 139 h 213"/>
              <a:gd name="T28" fmla="*/ 42 w 60"/>
              <a:gd name="T29" fmla="*/ 134 h 213"/>
              <a:gd name="T30" fmla="*/ 59 w 60"/>
              <a:gd name="T31" fmla="*/ 139 h 213"/>
              <a:gd name="T32" fmla="*/ 38 w 60"/>
              <a:gd name="T33" fmla="*/ 140 h 213"/>
              <a:gd name="T34" fmla="*/ 42 w 60"/>
              <a:gd name="T35" fmla="*/ 155 h 213"/>
              <a:gd name="T36" fmla="*/ 53 w 60"/>
              <a:gd name="T37" fmla="*/ 156 h 213"/>
              <a:gd name="T38" fmla="*/ 48 w 60"/>
              <a:gd name="T39" fmla="*/ 141 h 213"/>
              <a:gd name="T40" fmla="*/ 47 w 60"/>
              <a:gd name="T41" fmla="*/ 125 h 213"/>
              <a:gd name="T42" fmla="*/ 52 w 60"/>
              <a:gd name="T43" fmla="*/ 117 h 213"/>
              <a:gd name="T44" fmla="*/ 47 w 60"/>
              <a:gd name="T45" fmla="*/ 103 h 213"/>
              <a:gd name="T46" fmla="*/ 38 w 60"/>
              <a:gd name="T47" fmla="*/ 119 h 213"/>
              <a:gd name="T48" fmla="*/ 20 w 60"/>
              <a:gd name="T49" fmla="*/ 121 h 213"/>
              <a:gd name="T50" fmla="*/ 22 w 60"/>
              <a:gd name="T51" fmla="*/ 100 h 213"/>
              <a:gd name="T52" fmla="*/ 22 w 60"/>
              <a:gd name="T53" fmla="*/ 111 h 213"/>
              <a:gd name="T54" fmla="*/ 31 w 60"/>
              <a:gd name="T55" fmla="*/ 117 h 213"/>
              <a:gd name="T56" fmla="*/ 41 w 60"/>
              <a:gd name="T57" fmla="*/ 98 h 213"/>
              <a:gd name="T58" fmla="*/ 60 w 60"/>
              <a:gd name="T59" fmla="*/ 111 h 213"/>
              <a:gd name="T60" fmla="*/ 45 w 60"/>
              <a:gd name="T61" fmla="*/ 65 h 213"/>
              <a:gd name="T62" fmla="*/ 57 w 60"/>
              <a:gd name="T63" fmla="*/ 64 h 213"/>
              <a:gd name="T64" fmla="*/ 38 w 60"/>
              <a:gd name="T65" fmla="*/ 90 h 213"/>
              <a:gd name="T66" fmla="*/ 22 w 60"/>
              <a:gd name="T67" fmla="*/ 63 h 213"/>
              <a:gd name="T68" fmla="*/ 40 w 60"/>
              <a:gd name="T69" fmla="*/ 84 h 213"/>
              <a:gd name="T70" fmla="*/ 45 w 60"/>
              <a:gd name="T71" fmla="*/ 65 h 213"/>
              <a:gd name="T72" fmla="*/ 34 w 60"/>
              <a:gd name="T73" fmla="*/ 84 h 213"/>
              <a:gd name="T74" fmla="*/ 22 w 60"/>
              <a:gd name="T75" fmla="*/ 74 h 213"/>
              <a:gd name="T76" fmla="*/ 34 w 60"/>
              <a:gd name="T77" fmla="*/ 84 h 213"/>
              <a:gd name="T78" fmla="*/ 43 w 60"/>
              <a:gd name="T79" fmla="*/ 25 h 213"/>
              <a:gd name="T80" fmla="*/ 42 w 60"/>
              <a:gd name="T81" fmla="*/ 6 h 213"/>
              <a:gd name="T82" fmla="*/ 32 w 60"/>
              <a:gd name="T83" fmla="*/ 20 h 213"/>
              <a:gd name="T84" fmla="*/ 23 w 60"/>
              <a:gd name="T85" fmla="*/ 11 h 213"/>
              <a:gd name="T86" fmla="*/ 7 w 60"/>
              <a:gd name="T87" fmla="*/ 16 h 213"/>
              <a:gd name="T88" fmla="*/ 16 w 60"/>
              <a:gd name="T89" fmla="*/ 30 h 213"/>
              <a:gd name="T90" fmla="*/ 5 w 60"/>
              <a:gd name="T91" fmla="*/ 6 h 213"/>
              <a:gd name="T92" fmla="*/ 28 w 60"/>
              <a:gd name="T93" fmla="*/ 9 h 213"/>
              <a:gd name="T94" fmla="*/ 42 w 60"/>
              <a:gd name="T95" fmla="*/ 0 h 213"/>
              <a:gd name="T96" fmla="*/ 55 w 60"/>
              <a:gd name="T97" fmla="*/ 26 h 213"/>
              <a:gd name="T98" fmla="*/ 44 w 60"/>
              <a:gd name="T9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13">
                <a:moveTo>
                  <a:pt x="39" y="178"/>
                </a:moveTo>
                <a:lnTo>
                  <a:pt x="39" y="178"/>
                </a:lnTo>
                <a:lnTo>
                  <a:pt x="41" y="172"/>
                </a:lnTo>
                <a:cubicBezTo>
                  <a:pt x="47" y="173"/>
                  <a:pt x="52" y="176"/>
                  <a:pt x="55" y="179"/>
                </a:cubicBezTo>
                <a:cubicBezTo>
                  <a:pt x="58" y="183"/>
                  <a:pt x="60" y="187"/>
                  <a:pt x="60" y="192"/>
                </a:cubicBezTo>
                <a:cubicBezTo>
                  <a:pt x="60" y="196"/>
                  <a:pt x="59" y="200"/>
                  <a:pt x="57" y="203"/>
                </a:cubicBezTo>
                <a:cubicBezTo>
                  <a:pt x="55" y="206"/>
                  <a:pt x="51" y="209"/>
                  <a:pt x="47" y="211"/>
                </a:cubicBezTo>
                <a:cubicBezTo>
                  <a:pt x="42" y="213"/>
                  <a:pt x="36" y="213"/>
                  <a:pt x="30" y="213"/>
                </a:cubicBezTo>
                <a:cubicBezTo>
                  <a:pt x="24" y="213"/>
                  <a:pt x="18" y="213"/>
                  <a:pt x="14" y="211"/>
                </a:cubicBezTo>
                <a:cubicBezTo>
                  <a:pt x="9" y="209"/>
                  <a:pt x="6" y="206"/>
                  <a:pt x="4" y="203"/>
                </a:cubicBezTo>
                <a:cubicBezTo>
                  <a:pt x="2" y="199"/>
                  <a:pt x="0" y="195"/>
                  <a:pt x="0" y="191"/>
                </a:cubicBezTo>
                <a:cubicBezTo>
                  <a:pt x="0" y="187"/>
                  <a:pt x="2" y="183"/>
                  <a:pt x="5" y="180"/>
                </a:cubicBezTo>
                <a:cubicBezTo>
                  <a:pt x="8" y="176"/>
                  <a:pt x="12" y="174"/>
                  <a:pt x="17" y="173"/>
                </a:cubicBezTo>
                <a:lnTo>
                  <a:pt x="19" y="179"/>
                </a:lnTo>
                <a:cubicBezTo>
                  <a:pt x="11" y="181"/>
                  <a:pt x="7" y="185"/>
                  <a:pt x="7" y="191"/>
                </a:cubicBezTo>
                <a:cubicBezTo>
                  <a:pt x="7" y="195"/>
                  <a:pt x="8" y="197"/>
                  <a:pt x="10" y="200"/>
                </a:cubicBezTo>
                <a:cubicBezTo>
                  <a:pt x="11" y="202"/>
                  <a:pt x="14" y="204"/>
                  <a:pt x="17" y="205"/>
                </a:cubicBezTo>
                <a:cubicBezTo>
                  <a:pt x="20" y="206"/>
                  <a:pt x="25" y="207"/>
                  <a:pt x="30" y="207"/>
                </a:cubicBezTo>
                <a:cubicBezTo>
                  <a:pt x="38" y="207"/>
                  <a:pt x="44" y="206"/>
                  <a:pt x="48" y="203"/>
                </a:cubicBezTo>
                <a:cubicBezTo>
                  <a:pt x="51" y="200"/>
                  <a:pt x="53" y="196"/>
                  <a:pt x="53" y="192"/>
                </a:cubicBezTo>
                <a:cubicBezTo>
                  <a:pt x="53" y="188"/>
                  <a:pt x="52" y="186"/>
                  <a:pt x="50" y="183"/>
                </a:cubicBezTo>
                <a:cubicBezTo>
                  <a:pt x="47" y="181"/>
                  <a:pt x="44" y="179"/>
                  <a:pt x="39" y="178"/>
                </a:cubicBezTo>
                <a:lnTo>
                  <a:pt x="39" y="178"/>
                </a:lnTo>
                <a:close/>
                <a:moveTo>
                  <a:pt x="54" y="140"/>
                </a:moveTo>
                <a:lnTo>
                  <a:pt x="54" y="140"/>
                </a:lnTo>
                <a:cubicBezTo>
                  <a:pt x="56" y="142"/>
                  <a:pt x="57" y="144"/>
                  <a:pt x="58" y="146"/>
                </a:cubicBezTo>
                <a:cubicBezTo>
                  <a:pt x="59" y="148"/>
                  <a:pt x="60" y="150"/>
                  <a:pt x="60" y="152"/>
                </a:cubicBezTo>
                <a:cubicBezTo>
                  <a:pt x="60" y="156"/>
                  <a:pt x="59" y="159"/>
                  <a:pt x="57" y="161"/>
                </a:cubicBezTo>
                <a:cubicBezTo>
                  <a:pt x="55" y="163"/>
                  <a:pt x="52" y="164"/>
                  <a:pt x="48" y="164"/>
                </a:cubicBezTo>
                <a:cubicBezTo>
                  <a:pt x="45" y="164"/>
                  <a:pt x="43" y="163"/>
                  <a:pt x="42" y="162"/>
                </a:cubicBezTo>
                <a:cubicBezTo>
                  <a:pt x="40" y="161"/>
                  <a:pt x="38" y="160"/>
                  <a:pt x="37" y="158"/>
                </a:cubicBezTo>
                <a:cubicBezTo>
                  <a:pt x="36" y="157"/>
                  <a:pt x="35" y="154"/>
                  <a:pt x="35" y="150"/>
                </a:cubicBezTo>
                <a:cubicBezTo>
                  <a:pt x="34" y="146"/>
                  <a:pt x="33" y="142"/>
                  <a:pt x="33" y="140"/>
                </a:cubicBezTo>
                <a:lnTo>
                  <a:pt x="31" y="140"/>
                </a:lnTo>
                <a:cubicBezTo>
                  <a:pt x="28" y="140"/>
                  <a:pt x="26" y="141"/>
                  <a:pt x="25" y="142"/>
                </a:cubicBezTo>
                <a:cubicBezTo>
                  <a:pt x="23" y="143"/>
                  <a:pt x="22" y="145"/>
                  <a:pt x="22" y="148"/>
                </a:cubicBezTo>
                <a:cubicBezTo>
                  <a:pt x="22" y="151"/>
                  <a:pt x="23" y="153"/>
                  <a:pt x="24" y="154"/>
                </a:cubicBezTo>
                <a:cubicBezTo>
                  <a:pt x="25" y="156"/>
                  <a:pt x="27" y="157"/>
                  <a:pt x="30" y="157"/>
                </a:cubicBezTo>
                <a:lnTo>
                  <a:pt x="29" y="163"/>
                </a:lnTo>
                <a:cubicBezTo>
                  <a:pt x="25" y="162"/>
                  <a:pt x="22" y="160"/>
                  <a:pt x="19" y="158"/>
                </a:cubicBezTo>
                <a:cubicBezTo>
                  <a:pt x="17" y="155"/>
                  <a:pt x="16" y="152"/>
                  <a:pt x="16" y="147"/>
                </a:cubicBezTo>
                <a:cubicBezTo>
                  <a:pt x="16" y="144"/>
                  <a:pt x="17" y="141"/>
                  <a:pt x="18" y="139"/>
                </a:cubicBezTo>
                <a:cubicBezTo>
                  <a:pt x="20" y="137"/>
                  <a:pt x="21" y="136"/>
                  <a:pt x="23" y="135"/>
                </a:cubicBezTo>
                <a:cubicBezTo>
                  <a:pt x="25" y="135"/>
                  <a:pt x="28" y="134"/>
                  <a:pt x="32" y="134"/>
                </a:cubicBezTo>
                <a:lnTo>
                  <a:pt x="42" y="134"/>
                </a:lnTo>
                <a:cubicBezTo>
                  <a:pt x="48" y="134"/>
                  <a:pt x="52" y="134"/>
                  <a:pt x="54" y="134"/>
                </a:cubicBezTo>
                <a:cubicBezTo>
                  <a:pt x="55" y="134"/>
                  <a:pt x="57" y="133"/>
                  <a:pt x="59" y="133"/>
                </a:cubicBezTo>
                <a:lnTo>
                  <a:pt x="59" y="139"/>
                </a:lnTo>
                <a:cubicBezTo>
                  <a:pt x="57" y="139"/>
                  <a:pt x="56" y="140"/>
                  <a:pt x="54" y="140"/>
                </a:cubicBezTo>
                <a:lnTo>
                  <a:pt x="54" y="140"/>
                </a:lnTo>
                <a:close/>
                <a:moveTo>
                  <a:pt x="38" y="140"/>
                </a:moveTo>
                <a:lnTo>
                  <a:pt x="38" y="140"/>
                </a:lnTo>
                <a:cubicBezTo>
                  <a:pt x="39" y="142"/>
                  <a:pt x="40" y="145"/>
                  <a:pt x="41" y="150"/>
                </a:cubicBezTo>
                <a:cubicBezTo>
                  <a:pt x="41" y="152"/>
                  <a:pt x="42" y="154"/>
                  <a:pt x="42" y="155"/>
                </a:cubicBezTo>
                <a:cubicBezTo>
                  <a:pt x="43" y="156"/>
                  <a:pt x="43" y="156"/>
                  <a:pt x="44" y="157"/>
                </a:cubicBezTo>
                <a:cubicBezTo>
                  <a:pt x="45" y="157"/>
                  <a:pt x="47" y="158"/>
                  <a:pt x="48" y="158"/>
                </a:cubicBezTo>
                <a:cubicBezTo>
                  <a:pt x="50" y="158"/>
                  <a:pt x="51" y="157"/>
                  <a:pt x="53" y="156"/>
                </a:cubicBezTo>
                <a:cubicBezTo>
                  <a:pt x="54" y="155"/>
                  <a:pt x="54" y="153"/>
                  <a:pt x="54" y="151"/>
                </a:cubicBezTo>
                <a:cubicBezTo>
                  <a:pt x="54" y="149"/>
                  <a:pt x="54" y="147"/>
                  <a:pt x="53" y="145"/>
                </a:cubicBezTo>
                <a:cubicBezTo>
                  <a:pt x="52" y="143"/>
                  <a:pt x="50" y="142"/>
                  <a:pt x="48" y="141"/>
                </a:cubicBezTo>
                <a:cubicBezTo>
                  <a:pt x="47" y="140"/>
                  <a:pt x="44" y="140"/>
                  <a:pt x="40" y="140"/>
                </a:cubicBezTo>
                <a:lnTo>
                  <a:pt x="38" y="140"/>
                </a:lnTo>
                <a:close/>
                <a:moveTo>
                  <a:pt x="47" y="125"/>
                </a:moveTo>
                <a:lnTo>
                  <a:pt x="47" y="125"/>
                </a:lnTo>
                <a:lnTo>
                  <a:pt x="45" y="119"/>
                </a:lnTo>
                <a:cubicBezTo>
                  <a:pt x="48" y="119"/>
                  <a:pt x="50" y="118"/>
                  <a:pt x="52" y="117"/>
                </a:cubicBezTo>
                <a:cubicBezTo>
                  <a:pt x="53" y="115"/>
                  <a:pt x="54" y="113"/>
                  <a:pt x="54" y="111"/>
                </a:cubicBezTo>
                <a:cubicBezTo>
                  <a:pt x="54" y="108"/>
                  <a:pt x="53" y="106"/>
                  <a:pt x="52" y="105"/>
                </a:cubicBezTo>
                <a:cubicBezTo>
                  <a:pt x="51" y="103"/>
                  <a:pt x="49" y="103"/>
                  <a:pt x="47" y="103"/>
                </a:cubicBezTo>
                <a:cubicBezTo>
                  <a:pt x="46" y="103"/>
                  <a:pt x="44" y="103"/>
                  <a:pt x="44" y="104"/>
                </a:cubicBezTo>
                <a:cubicBezTo>
                  <a:pt x="43" y="105"/>
                  <a:pt x="42" y="107"/>
                  <a:pt x="41" y="110"/>
                </a:cubicBezTo>
                <a:cubicBezTo>
                  <a:pt x="40" y="115"/>
                  <a:pt x="39" y="118"/>
                  <a:pt x="38" y="119"/>
                </a:cubicBezTo>
                <a:cubicBezTo>
                  <a:pt x="37" y="121"/>
                  <a:pt x="36" y="122"/>
                  <a:pt x="34" y="123"/>
                </a:cubicBezTo>
                <a:cubicBezTo>
                  <a:pt x="32" y="124"/>
                  <a:pt x="30" y="124"/>
                  <a:pt x="28" y="124"/>
                </a:cubicBezTo>
                <a:cubicBezTo>
                  <a:pt x="25" y="124"/>
                  <a:pt x="22" y="123"/>
                  <a:pt x="20" y="121"/>
                </a:cubicBezTo>
                <a:cubicBezTo>
                  <a:pt x="17" y="118"/>
                  <a:pt x="16" y="115"/>
                  <a:pt x="16" y="111"/>
                </a:cubicBezTo>
                <a:cubicBezTo>
                  <a:pt x="16" y="109"/>
                  <a:pt x="17" y="107"/>
                  <a:pt x="18" y="105"/>
                </a:cubicBezTo>
                <a:cubicBezTo>
                  <a:pt x="19" y="103"/>
                  <a:pt x="20" y="101"/>
                  <a:pt x="22" y="100"/>
                </a:cubicBezTo>
                <a:cubicBezTo>
                  <a:pt x="23" y="99"/>
                  <a:pt x="25" y="99"/>
                  <a:pt x="28" y="98"/>
                </a:cubicBezTo>
                <a:lnTo>
                  <a:pt x="29" y="104"/>
                </a:lnTo>
                <a:cubicBezTo>
                  <a:pt x="24" y="104"/>
                  <a:pt x="22" y="107"/>
                  <a:pt x="22" y="111"/>
                </a:cubicBezTo>
                <a:cubicBezTo>
                  <a:pt x="22" y="114"/>
                  <a:pt x="23" y="115"/>
                  <a:pt x="24" y="117"/>
                </a:cubicBezTo>
                <a:cubicBezTo>
                  <a:pt x="25" y="118"/>
                  <a:pt x="26" y="119"/>
                  <a:pt x="28" y="119"/>
                </a:cubicBezTo>
                <a:cubicBezTo>
                  <a:pt x="29" y="119"/>
                  <a:pt x="30" y="118"/>
                  <a:pt x="31" y="117"/>
                </a:cubicBezTo>
                <a:cubicBezTo>
                  <a:pt x="32" y="116"/>
                  <a:pt x="33" y="114"/>
                  <a:pt x="34" y="110"/>
                </a:cubicBezTo>
                <a:cubicBezTo>
                  <a:pt x="35" y="106"/>
                  <a:pt x="36" y="103"/>
                  <a:pt x="37" y="101"/>
                </a:cubicBezTo>
                <a:cubicBezTo>
                  <a:pt x="38" y="100"/>
                  <a:pt x="39" y="99"/>
                  <a:pt x="41" y="98"/>
                </a:cubicBezTo>
                <a:cubicBezTo>
                  <a:pt x="43" y="97"/>
                  <a:pt x="44" y="97"/>
                  <a:pt x="47" y="97"/>
                </a:cubicBezTo>
                <a:cubicBezTo>
                  <a:pt x="50" y="97"/>
                  <a:pt x="54" y="98"/>
                  <a:pt x="56" y="101"/>
                </a:cubicBezTo>
                <a:cubicBezTo>
                  <a:pt x="59" y="103"/>
                  <a:pt x="60" y="107"/>
                  <a:pt x="60" y="111"/>
                </a:cubicBezTo>
                <a:cubicBezTo>
                  <a:pt x="60" y="119"/>
                  <a:pt x="55" y="124"/>
                  <a:pt x="47" y="125"/>
                </a:cubicBezTo>
                <a:lnTo>
                  <a:pt x="47" y="125"/>
                </a:lnTo>
                <a:close/>
                <a:moveTo>
                  <a:pt x="45" y="65"/>
                </a:moveTo>
                <a:lnTo>
                  <a:pt x="45" y="65"/>
                </a:lnTo>
                <a:lnTo>
                  <a:pt x="46" y="59"/>
                </a:lnTo>
                <a:cubicBezTo>
                  <a:pt x="51" y="60"/>
                  <a:pt x="54" y="62"/>
                  <a:pt x="57" y="64"/>
                </a:cubicBezTo>
                <a:cubicBezTo>
                  <a:pt x="59" y="67"/>
                  <a:pt x="60" y="70"/>
                  <a:pt x="60" y="74"/>
                </a:cubicBezTo>
                <a:cubicBezTo>
                  <a:pt x="60" y="78"/>
                  <a:pt x="58" y="82"/>
                  <a:pt x="54" y="85"/>
                </a:cubicBezTo>
                <a:cubicBezTo>
                  <a:pt x="51" y="88"/>
                  <a:pt x="45" y="90"/>
                  <a:pt x="38" y="90"/>
                </a:cubicBezTo>
                <a:cubicBezTo>
                  <a:pt x="31" y="90"/>
                  <a:pt x="26" y="88"/>
                  <a:pt x="22" y="85"/>
                </a:cubicBezTo>
                <a:cubicBezTo>
                  <a:pt x="18" y="82"/>
                  <a:pt x="16" y="79"/>
                  <a:pt x="16" y="74"/>
                </a:cubicBezTo>
                <a:cubicBezTo>
                  <a:pt x="16" y="70"/>
                  <a:pt x="18" y="66"/>
                  <a:pt x="22" y="63"/>
                </a:cubicBezTo>
                <a:cubicBezTo>
                  <a:pt x="26" y="60"/>
                  <a:pt x="31" y="59"/>
                  <a:pt x="38" y="59"/>
                </a:cubicBezTo>
                <a:lnTo>
                  <a:pt x="40" y="59"/>
                </a:lnTo>
                <a:lnTo>
                  <a:pt x="40" y="84"/>
                </a:lnTo>
                <a:cubicBezTo>
                  <a:pt x="45" y="84"/>
                  <a:pt x="48" y="83"/>
                  <a:pt x="50" y="81"/>
                </a:cubicBezTo>
                <a:cubicBezTo>
                  <a:pt x="53" y="79"/>
                  <a:pt x="54" y="76"/>
                  <a:pt x="54" y="74"/>
                </a:cubicBezTo>
                <a:cubicBezTo>
                  <a:pt x="54" y="69"/>
                  <a:pt x="51" y="66"/>
                  <a:pt x="45" y="65"/>
                </a:cubicBezTo>
                <a:lnTo>
                  <a:pt x="45" y="65"/>
                </a:lnTo>
                <a:close/>
                <a:moveTo>
                  <a:pt x="34" y="84"/>
                </a:moveTo>
                <a:lnTo>
                  <a:pt x="34" y="84"/>
                </a:lnTo>
                <a:lnTo>
                  <a:pt x="34" y="65"/>
                </a:lnTo>
                <a:cubicBezTo>
                  <a:pt x="30" y="65"/>
                  <a:pt x="28" y="66"/>
                  <a:pt x="26" y="67"/>
                </a:cubicBezTo>
                <a:cubicBezTo>
                  <a:pt x="24" y="69"/>
                  <a:pt x="22" y="71"/>
                  <a:pt x="22" y="74"/>
                </a:cubicBezTo>
                <a:cubicBezTo>
                  <a:pt x="22" y="76"/>
                  <a:pt x="23" y="79"/>
                  <a:pt x="25" y="81"/>
                </a:cubicBezTo>
                <a:cubicBezTo>
                  <a:pt x="28" y="82"/>
                  <a:pt x="30" y="83"/>
                  <a:pt x="34" y="84"/>
                </a:cubicBezTo>
                <a:lnTo>
                  <a:pt x="34" y="84"/>
                </a:lnTo>
                <a:close/>
                <a:moveTo>
                  <a:pt x="44" y="31"/>
                </a:moveTo>
                <a:lnTo>
                  <a:pt x="44" y="31"/>
                </a:lnTo>
                <a:lnTo>
                  <a:pt x="43" y="25"/>
                </a:lnTo>
                <a:cubicBezTo>
                  <a:pt x="50" y="24"/>
                  <a:pt x="54" y="21"/>
                  <a:pt x="54" y="16"/>
                </a:cubicBezTo>
                <a:cubicBezTo>
                  <a:pt x="54" y="13"/>
                  <a:pt x="53" y="11"/>
                  <a:pt x="51" y="9"/>
                </a:cubicBezTo>
                <a:cubicBezTo>
                  <a:pt x="49" y="7"/>
                  <a:pt x="46" y="6"/>
                  <a:pt x="42" y="6"/>
                </a:cubicBezTo>
                <a:cubicBezTo>
                  <a:pt x="39" y="6"/>
                  <a:pt x="36" y="7"/>
                  <a:pt x="34" y="9"/>
                </a:cubicBezTo>
                <a:cubicBezTo>
                  <a:pt x="32" y="11"/>
                  <a:pt x="31" y="13"/>
                  <a:pt x="31" y="15"/>
                </a:cubicBezTo>
                <a:cubicBezTo>
                  <a:pt x="31" y="17"/>
                  <a:pt x="31" y="18"/>
                  <a:pt x="32" y="20"/>
                </a:cubicBezTo>
                <a:lnTo>
                  <a:pt x="25" y="19"/>
                </a:lnTo>
                <a:lnTo>
                  <a:pt x="26" y="18"/>
                </a:lnTo>
                <a:cubicBezTo>
                  <a:pt x="26" y="15"/>
                  <a:pt x="25" y="13"/>
                  <a:pt x="23" y="11"/>
                </a:cubicBezTo>
                <a:cubicBezTo>
                  <a:pt x="21" y="9"/>
                  <a:pt x="19" y="8"/>
                  <a:pt x="16" y="8"/>
                </a:cubicBezTo>
                <a:cubicBezTo>
                  <a:pt x="13" y="8"/>
                  <a:pt x="11" y="9"/>
                  <a:pt x="10" y="11"/>
                </a:cubicBezTo>
                <a:cubicBezTo>
                  <a:pt x="8" y="12"/>
                  <a:pt x="7" y="14"/>
                  <a:pt x="7" y="16"/>
                </a:cubicBezTo>
                <a:cubicBezTo>
                  <a:pt x="7" y="18"/>
                  <a:pt x="8" y="20"/>
                  <a:pt x="10" y="22"/>
                </a:cubicBezTo>
                <a:cubicBezTo>
                  <a:pt x="11" y="23"/>
                  <a:pt x="14" y="24"/>
                  <a:pt x="17" y="25"/>
                </a:cubicBezTo>
                <a:lnTo>
                  <a:pt x="16" y="30"/>
                </a:lnTo>
                <a:cubicBezTo>
                  <a:pt x="11" y="30"/>
                  <a:pt x="8" y="28"/>
                  <a:pt x="5" y="25"/>
                </a:cubicBezTo>
                <a:cubicBezTo>
                  <a:pt x="3" y="23"/>
                  <a:pt x="1" y="20"/>
                  <a:pt x="1" y="16"/>
                </a:cubicBezTo>
                <a:cubicBezTo>
                  <a:pt x="1" y="12"/>
                  <a:pt x="3" y="9"/>
                  <a:pt x="5" y="6"/>
                </a:cubicBezTo>
                <a:cubicBezTo>
                  <a:pt x="8" y="4"/>
                  <a:pt x="12" y="3"/>
                  <a:pt x="16" y="3"/>
                </a:cubicBezTo>
                <a:cubicBezTo>
                  <a:pt x="19" y="3"/>
                  <a:pt x="21" y="3"/>
                  <a:pt x="23" y="4"/>
                </a:cubicBezTo>
                <a:cubicBezTo>
                  <a:pt x="25" y="5"/>
                  <a:pt x="27" y="7"/>
                  <a:pt x="28" y="9"/>
                </a:cubicBezTo>
                <a:cubicBezTo>
                  <a:pt x="28" y="7"/>
                  <a:pt x="29" y="6"/>
                  <a:pt x="30" y="4"/>
                </a:cubicBezTo>
                <a:cubicBezTo>
                  <a:pt x="32" y="3"/>
                  <a:pt x="33" y="2"/>
                  <a:pt x="35" y="1"/>
                </a:cubicBezTo>
                <a:cubicBezTo>
                  <a:pt x="37" y="1"/>
                  <a:pt x="39" y="0"/>
                  <a:pt x="42" y="0"/>
                </a:cubicBezTo>
                <a:cubicBezTo>
                  <a:pt x="47" y="0"/>
                  <a:pt x="52" y="2"/>
                  <a:pt x="55" y="5"/>
                </a:cubicBezTo>
                <a:cubicBezTo>
                  <a:pt x="58" y="8"/>
                  <a:pt x="60" y="12"/>
                  <a:pt x="60" y="16"/>
                </a:cubicBezTo>
                <a:cubicBezTo>
                  <a:pt x="60" y="20"/>
                  <a:pt x="58" y="23"/>
                  <a:pt x="55" y="26"/>
                </a:cubicBezTo>
                <a:cubicBezTo>
                  <a:pt x="53" y="29"/>
                  <a:pt x="49" y="30"/>
                  <a:pt x="44" y="31"/>
                </a:cubicBezTo>
                <a:lnTo>
                  <a:pt x="44" y="31"/>
                </a:lnTo>
                <a:close/>
                <a:moveTo>
                  <a:pt x="44" y="31"/>
                </a:moveTo>
                <a:lnTo>
                  <a:pt x="44" y="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8" name="Group 187"/>
          <p:cNvGrpSpPr/>
          <p:nvPr/>
        </p:nvGrpSpPr>
        <p:grpSpPr>
          <a:xfrm>
            <a:off x="1828800" y="2411740"/>
            <a:ext cx="1748801" cy="3150860"/>
            <a:chOff x="1828800" y="2411740"/>
            <a:chExt cx="1748801" cy="3150860"/>
          </a:xfrm>
        </p:grpSpPr>
        <p:cxnSp>
          <p:nvCxnSpPr>
            <p:cNvPr id="175" name="Straight Arrow Connector 174"/>
            <p:cNvCxnSpPr/>
            <p:nvPr/>
          </p:nvCxnSpPr>
          <p:spPr>
            <a:xfrm>
              <a:off x="1828800" y="25574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a:off x="1828800" y="3608151"/>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a:off x="1828800" y="54403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166" name="Multiply 165"/>
            <p:cNvSpPr/>
            <p:nvPr/>
          </p:nvSpPr>
          <p:spPr>
            <a:xfrm flipV="1">
              <a:off x="2770744" y="251118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Multiply 179"/>
            <p:cNvSpPr/>
            <p:nvPr/>
          </p:nvSpPr>
          <p:spPr>
            <a:xfrm flipV="1">
              <a:off x="2948544" y="355893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Multiply 180"/>
            <p:cNvSpPr/>
            <p:nvPr/>
          </p:nvSpPr>
          <p:spPr>
            <a:xfrm flipV="1">
              <a:off x="2558255" y="539408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TextBox 182"/>
            <p:cNvSpPr txBox="1"/>
            <p:nvPr/>
          </p:nvSpPr>
          <p:spPr>
            <a:xfrm>
              <a:off x="3129755" y="24117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184" name="TextBox 183"/>
            <p:cNvSpPr txBox="1"/>
            <p:nvPr/>
          </p:nvSpPr>
          <p:spPr>
            <a:xfrm>
              <a:off x="3123405" y="34658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185" name="TextBox 184"/>
            <p:cNvSpPr txBox="1"/>
            <p:nvPr/>
          </p:nvSpPr>
          <p:spPr>
            <a:xfrm>
              <a:off x="3123405" y="530099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5646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Freeform 19"/>
          <p:cNvSpPr>
            <a:spLocks/>
          </p:cNvSpPr>
          <p:nvPr/>
        </p:nvSpPr>
        <p:spPr bwMode="auto">
          <a:xfrm>
            <a:off x="1220788"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noEditPoints="1"/>
          </p:cNvSpPr>
          <p:nvPr/>
        </p:nvSpPr>
        <p:spPr bwMode="auto">
          <a:xfrm>
            <a:off x="2101850" y="2614613"/>
            <a:ext cx="79375"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1984375" y="2646363"/>
            <a:ext cx="133350" cy="23813"/>
          </a:xfrm>
          <a:custGeom>
            <a:avLst/>
            <a:gdLst>
              <a:gd name="T0" fmla="*/ 58 w 58"/>
              <a:gd name="T1" fmla="*/ 0 h 10"/>
              <a:gd name="T2" fmla="*/ 58 w 58"/>
              <a:gd name="T3" fmla="*/ 0 h 10"/>
              <a:gd name="T4" fmla="*/ 44 w 58"/>
              <a:gd name="T5" fmla="*/ 1 h 10"/>
              <a:gd name="T6" fmla="*/ 31 w 58"/>
              <a:gd name="T7" fmla="*/ 2 h 10"/>
              <a:gd name="T8" fmla="*/ 31 w 58"/>
              <a:gd name="T9" fmla="*/ 2 h 10"/>
              <a:gd name="T10" fmla="*/ 26 w 58"/>
              <a:gd name="T11" fmla="*/ 3 h 10"/>
              <a:gd name="T12" fmla="*/ 18 w 58"/>
              <a:gd name="T13" fmla="*/ 4 h 10"/>
              <a:gd name="T14" fmla="*/ 5 w 58"/>
              <a:gd name="T15" fmla="*/ 8 h 10"/>
              <a:gd name="T16" fmla="*/ 5 w 58"/>
              <a:gd name="T17" fmla="*/ 8 h 10"/>
              <a:gd name="T18" fmla="*/ 0 w 5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0">
                <a:moveTo>
                  <a:pt x="58" y="0"/>
                </a:moveTo>
                <a:lnTo>
                  <a:pt x="58" y="0"/>
                </a:lnTo>
                <a:lnTo>
                  <a:pt x="44" y="1"/>
                </a:lnTo>
                <a:moveTo>
                  <a:pt x="31" y="2"/>
                </a:moveTo>
                <a:lnTo>
                  <a:pt x="31" y="2"/>
                </a:lnTo>
                <a:lnTo>
                  <a:pt x="26" y="3"/>
                </a:lnTo>
                <a:lnTo>
                  <a:pt x="18" y="4"/>
                </a:lnTo>
                <a:moveTo>
                  <a:pt x="5" y="8"/>
                </a:moveTo>
                <a:lnTo>
                  <a:pt x="5" y="8"/>
                </a:lnTo>
                <a:lnTo>
                  <a:pt x="0" y="1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smtClean="0"/>
              <a:t>Shape simplification</a:t>
            </a:r>
            <a:endParaRPr lang="en-US" dirty="0"/>
          </a:p>
        </p:txBody>
      </p:sp>
      <p:sp>
        <p:nvSpPr>
          <p:cNvPr id="4" name="AutoShape 3"/>
          <p:cNvSpPr>
            <a:spLocks noChangeAspect="1" noChangeArrowheads="1" noTextEdit="1"/>
          </p:cNvSpPr>
          <p:nvPr/>
        </p:nvSpPr>
        <p:spPr bwMode="auto">
          <a:xfrm>
            <a:off x="295275"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222375" y="3370263"/>
            <a:ext cx="1066800" cy="1068388"/>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1222375" y="3370263"/>
            <a:ext cx="1066800" cy="1068388"/>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2289175" y="3370263"/>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052763" y="3370263"/>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2289175" y="4438650"/>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3052763" y="4438650"/>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p:nvSpPr>
        <p:spPr bwMode="auto">
          <a:xfrm>
            <a:off x="1833563" y="3771900"/>
            <a:ext cx="150813" cy="11113"/>
          </a:xfrm>
          <a:custGeom>
            <a:avLst/>
            <a:gdLst>
              <a:gd name="T0" fmla="*/ 0 w 66"/>
              <a:gd name="T1" fmla="*/ 5 h 5"/>
              <a:gd name="T2" fmla="*/ 0 w 66"/>
              <a:gd name="T3" fmla="*/ 5 h 5"/>
              <a:gd name="T4" fmla="*/ 4 w 66"/>
              <a:gd name="T5" fmla="*/ 3 h 5"/>
              <a:gd name="T6" fmla="*/ 13 w 66"/>
              <a:gd name="T7" fmla="*/ 2 h 5"/>
              <a:gd name="T8" fmla="*/ 26 w 66"/>
              <a:gd name="T9" fmla="*/ 1 h 5"/>
              <a:gd name="T10" fmla="*/ 26 w 66"/>
              <a:gd name="T11" fmla="*/ 1 h 5"/>
              <a:gd name="T12" fmla="*/ 27 w 66"/>
              <a:gd name="T13" fmla="*/ 1 h 5"/>
              <a:gd name="T14" fmla="*/ 39 w 66"/>
              <a:gd name="T15" fmla="*/ 1 h 5"/>
              <a:gd name="T16" fmla="*/ 53 w 66"/>
              <a:gd name="T17" fmla="*/ 0 h 5"/>
              <a:gd name="T18" fmla="*/ 53 w 66"/>
              <a:gd name="T19" fmla="*/ 0 h 5"/>
              <a:gd name="T20" fmla="*/ 66 w 66"/>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
                <a:moveTo>
                  <a:pt x="0" y="5"/>
                </a:moveTo>
                <a:lnTo>
                  <a:pt x="0" y="5"/>
                </a:lnTo>
                <a:lnTo>
                  <a:pt x="4" y="3"/>
                </a:lnTo>
                <a:lnTo>
                  <a:pt x="13" y="2"/>
                </a:lnTo>
                <a:moveTo>
                  <a:pt x="26" y="1"/>
                </a:moveTo>
                <a:lnTo>
                  <a:pt x="26" y="1"/>
                </a:lnTo>
                <a:lnTo>
                  <a:pt x="27" y="1"/>
                </a:lnTo>
                <a:lnTo>
                  <a:pt x="39" y="1"/>
                </a:lnTo>
                <a:moveTo>
                  <a:pt x="53" y="0"/>
                </a:moveTo>
                <a:lnTo>
                  <a:pt x="53" y="0"/>
                </a:lnTo>
                <a:lnTo>
                  <a:pt x="6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2417763" y="3752850"/>
            <a:ext cx="47625"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1984375" y="3769218"/>
            <a:ext cx="455550" cy="9168"/>
          </a:xfrm>
          <a:custGeom>
            <a:avLst/>
            <a:gdLst>
              <a:gd name="T0" fmla="*/ 0 w 457"/>
              <a:gd name="T1" fmla="*/ 227 h 561"/>
              <a:gd name="T2" fmla="*/ 0 w 457"/>
              <a:gd name="T3" fmla="*/ 227 h 561"/>
              <a:gd name="T4" fmla="*/ 199 w 457"/>
              <a:gd name="T5" fmla="*/ 230 h 561"/>
              <a:gd name="T6" fmla="*/ 356 w 457"/>
              <a:gd name="T7" fmla="*/ 561 h 561"/>
              <a:gd name="T8" fmla="*/ 457 w 457"/>
              <a:gd name="T9" fmla="*/ 0 h 561"/>
              <a:gd name="connsiteX0" fmla="*/ 0 w 356"/>
              <a:gd name="connsiteY0" fmla="*/ 1 h 335"/>
              <a:gd name="connsiteX1" fmla="*/ 0 w 356"/>
              <a:gd name="connsiteY1" fmla="*/ 1 h 335"/>
              <a:gd name="connsiteX2" fmla="*/ 199 w 356"/>
              <a:gd name="connsiteY2" fmla="*/ 4 h 335"/>
              <a:gd name="connsiteX3" fmla="*/ 356 w 356"/>
              <a:gd name="connsiteY3" fmla="*/ 335 h 335"/>
              <a:gd name="connsiteX0" fmla="*/ 0 w 199"/>
              <a:gd name="connsiteY0" fmla="*/ 1 h 4"/>
              <a:gd name="connsiteX1" fmla="*/ 0 w 199"/>
              <a:gd name="connsiteY1" fmla="*/ 1 h 4"/>
              <a:gd name="connsiteX2" fmla="*/ 199 w 199"/>
              <a:gd name="connsiteY2" fmla="*/ 4 h 4"/>
            </a:gdLst>
            <a:ahLst/>
            <a:cxnLst>
              <a:cxn ang="0">
                <a:pos x="connsiteX0" y="connsiteY0"/>
              </a:cxn>
              <a:cxn ang="0">
                <a:pos x="connsiteX1" y="connsiteY1"/>
              </a:cxn>
              <a:cxn ang="0">
                <a:pos x="connsiteX2" y="connsiteY2"/>
              </a:cxn>
            </a:cxnLst>
            <a:rect l="l" t="t" r="r" b="b"/>
            <a:pathLst>
              <a:path w="199" h="4">
                <a:moveTo>
                  <a:pt x="0" y="1"/>
                </a:moveTo>
                <a:lnTo>
                  <a:pt x="0" y="1"/>
                </a:lnTo>
                <a:cubicBezTo>
                  <a:pt x="65" y="0"/>
                  <a:pt x="159" y="1"/>
                  <a:pt x="199" y="4"/>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0"/>
          <p:cNvSpPr>
            <a:spLocks/>
          </p:cNvSpPr>
          <p:nvPr/>
        </p:nvSpPr>
        <p:spPr bwMode="auto">
          <a:xfrm>
            <a:off x="1220788"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2289175" y="19939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3051175" y="19939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2289175" y="30607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3051175" y="30607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noEditPoints="1"/>
          </p:cNvSpPr>
          <p:nvPr/>
        </p:nvSpPr>
        <p:spPr bwMode="auto">
          <a:xfrm>
            <a:off x="1860550" y="2355850"/>
            <a:ext cx="106363" cy="82550"/>
          </a:xfrm>
          <a:custGeom>
            <a:avLst/>
            <a:gdLst>
              <a:gd name="T0" fmla="*/ 0 w 46"/>
              <a:gd name="T1" fmla="*/ 36 h 36"/>
              <a:gd name="T2" fmla="*/ 0 w 46"/>
              <a:gd name="T3" fmla="*/ 36 h 36"/>
              <a:gd name="T4" fmla="*/ 1 w 46"/>
              <a:gd name="T5" fmla="*/ 35 h 36"/>
              <a:gd name="T6" fmla="*/ 6 w 46"/>
              <a:gd name="T7" fmla="*/ 30 h 36"/>
              <a:gd name="T8" fmla="*/ 9 w 46"/>
              <a:gd name="T9" fmla="*/ 27 h 36"/>
              <a:gd name="T10" fmla="*/ 20 w 46"/>
              <a:gd name="T11" fmla="*/ 19 h 36"/>
              <a:gd name="T12" fmla="*/ 20 w 46"/>
              <a:gd name="T13" fmla="*/ 19 h 36"/>
              <a:gd name="T14" fmla="*/ 28 w 46"/>
              <a:gd name="T15" fmla="*/ 12 h 36"/>
              <a:gd name="T16" fmla="*/ 31 w 46"/>
              <a:gd name="T17" fmla="*/ 11 h 36"/>
              <a:gd name="T18" fmla="*/ 42 w 46"/>
              <a:gd name="T19" fmla="*/ 3 h 36"/>
              <a:gd name="T20" fmla="*/ 42 w 46"/>
              <a:gd name="T21" fmla="*/ 3 h 36"/>
              <a:gd name="T22" fmla="*/ 46 w 46"/>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6">
                <a:moveTo>
                  <a:pt x="0" y="36"/>
                </a:moveTo>
                <a:lnTo>
                  <a:pt x="0" y="36"/>
                </a:lnTo>
                <a:lnTo>
                  <a:pt x="1" y="35"/>
                </a:lnTo>
                <a:lnTo>
                  <a:pt x="6" y="30"/>
                </a:lnTo>
                <a:lnTo>
                  <a:pt x="9" y="27"/>
                </a:lnTo>
                <a:moveTo>
                  <a:pt x="20" y="19"/>
                </a:moveTo>
                <a:lnTo>
                  <a:pt x="20" y="19"/>
                </a:lnTo>
                <a:lnTo>
                  <a:pt x="28" y="12"/>
                </a:lnTo>
                <a:lnTo>
                  <a:pt x="31" y="11"/>
                </a:lnTo>
                <a:moveTo>
                  <a:pt x="42" y="3"/>
                </a:moveTo>
                <a:lnTo>
                  <a:pt x="42" y="3"/>
                </a:lnTo>
                <a:lnTo>
                  <a:pt x="4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2417763" y="2219325"/>
            <a:ext cx="47625" cy="49213"/>
          </a:xfrm>
          <a:custGeom>
            <a:avLst/>
            <a:gdLst>
              <a:gd name="T0" fmla="*/ 21 w 21"/>
              <a:gd name="T1" fmla="*/ 11 h 22"/>
              <a:gd name="T2" fmla="*/ 21 w 21"/>
              <a:gd name="T3" fmla="*/ 11 h 22"/>
              <a:gd name="T4" fmla="*/ 11 w 21"/>
              <a:gd name="T5" fmla="*/ 22 h 22"/>
              <a:gd name="T6" fmla="*/ 0 w 21"/>
              <a:gd name="T7" fmla="*/ 11 h 22"/>
              <a:gd name="T8" fmla="*/ 11 w 21"/>
              <a:gd name="T9" fmla="*/ 0 h 22"/>
              <a:gd name="T10" fmla="*/ 21 w 21"/>
              <a:gd name="T11" fmla="*/ 11 h 22"/>
              <a:gd name="T12" fmla="*/ 21 w 21"/>
              <a:gd name="T13" fmla="*/ 11 h 22"/>
              <a:gd name="T14" fmla="*/ 21 w 21"/>
              <a:gd name="T15" fmla="*/ 11 h 22"/>
              <a:gd name="T16" fmla="*/ 21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21" y="11"/>
                </a:moveTo>
                <a:lnTo>
                  <a:pt x="21" y="11"/>
                </a:lnTo>
                <a:cubicBezTo>
                  <a:pt x="21" y="17"/>
                  <a:pt x="17" y="22"/>
                  <a:pt x="11" y="22"/>
                </a:cubicBezTo>
                <a:cubicBezTo>
                  <a:pt x="5" y="22"/>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1222375" y="4745038"/>
            <a:ext cx="1066800" cy="1066800"/>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1222375" y="4745038"/>
            <a:ext cx="1066800" cy="1066800"/>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2289175" y="4745038"/>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EditPoints="1"/>
          </p:cNvSpPr>
          <p:nvPr/>
        </p:nvSpPr>
        <p:spPr bwMode="auto">
          <a:xfrm>
            <a:off x="3052763" y="4745038"/>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p:cNvSpPr>
          <p:nvPr/>
        </p:nvSpPr>
        <p:spPr bwMode="auto">
          <a:xfrm>
            <a:off x="2289175" y="5811838"/>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noEditPoints="1"/>
          </p:cNvSpPr>
          <p:nvPr/>
        </p:nvSpPr>
        <p:spPr bwMode="auto">
          <a:xfrm>
            <a:off x="3052763" y="5811838"/>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1838325" y="5283200"/>
            <a:ext cx="139700" cy="30163"/>
          </a:xfrm>
          <a:custGeom>
            <a:avLst/>
            <a:gdLst>
              <a:gd name="T0" fmla="*/ 0 w 61"/>
              <a:gd name="T1" fmla="*/ 13 h 13"/>
              <a:gd name="T2" fmla="*/ 0 w 61"/>
              <a:gd name="T3" fmla="*/ 13 h 13"/>
              <a:gd name="T4" fmla="*/ 4 w 61"/>
              <a:gd name="T5" fmla="*/ 12 h 13"/>
              <a:gd name="T6" fmla="*/ 13 w 61"/>
              <a:gd name="T7" fmla="*/ 10 h 13"/>
              <a:gd name="T8" fmla="*/ 26 w 61"/>
              <a:gd name="T9" fmla="*/ 7 h 13"/>
              <a:gd name="T10" fmla="*/ 26 w 61"/>
              <a:gd name="T11" fmla="*/ 7 h 13"/>
              <a:gd name="T12" fmla="*/ 35 w 61"/>
              <a:gd name="T13" fmla="*/ 5 h 13"/>
              <a:gd name="T14" fmla="*/ 39 w 61"/>
              <a:gd name="T15" fmla="*/ 4 h 13"/>
              <a:gd name="T16" fmla="*/ 52 w 61"/>
              <a:gd name="T17" fmla="*/ 2 h 13"/>
              <a:gd name="T18" fmla="*/ 52 w 61"/>
              <a:gd name="T19" fmla="*/ 2 h 13"/>
              <a:gd name="T20" fmla="*/ 61 w 6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3">
                <a:moveTo>
                  <a:pt x="0" y="13"/>
                </a:moveTo>
                <a:lnTo>
                  <a:pt x="0" y="13"/>
                </a:lnTo>
                <a:lnTo>
                  <a:pt x="4" y="12"/>
                </a:lnTo>
                <a:lnTo>
                  <a:pt x="13" y="10"/>
                </a:lnTo>
                <a:moveTo>
                  <a:pt x="26" y="7"/>
                </a:moveTo>
                <a:lnTo>
                  <a:pt x="26" y="7"/>
                </a:lnTo>
                <a:lnTo>
                  <a:pt x="35" y="5"/>
                </a:lnTo>
                <a:lnTo>
                  <a:pt x="39" y="4"/>
                </a:lnTo>
                <a:moveTo>
                  <a:pt x="52" y="2"/>
                </a:moveTo>
                <a:lnTo>
                  <a:pt x="52" y="2"/>
                </a:lnTo>
                <a:lnTo>
                  <a:pt x="61"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p:cNvSpPr>
          <p:nvPr/>
        </p:nvSpPr>
        <p:spPr bwMode="auto">
          <a:xfrm>
            <a:off x="1978024" y="5199062"/>
            <a:ext cx="464658" cy="84728"/>
          </a:xfrm>
          <a:custGeom>
            <a:avLst/>
            <a:gdLst>
              <a:gd name="T0" fmla="*/ 0 w 473"/>
              <a:gd name="T1" fmla="*/ 37 h 339"/>
              <a:gd name="T2" fmla="*/ 0 w 473"/>
              <a:gd name="T3" fmla="*/ 37 h 339"/>
              <a:gd name="T4" fmla="*/ 203 w 473"/>
              <a:gd name="T5" fmla="*/ 2 h 339"/>
              <a:gd name="T6" fmla="*/ 271 w 473"/>
              <a:gd name="T7" fmla="*/ 322 h 339"/>
              <a:gd name="T8" fmla="*/ 440 w 473"/>
              <a:gd name="T9" fmla="*/ 175 h 339"/>
              <a:gd name="T10" fmla="*/ 436 w 473"/>
              <a:gd name="T11" fmla="*/ 337 h 339"/>
              <a:gd name="connsiteX0" fmla="*/ 0 w 440"/>
              <a:gd name="connsiteY0" fmla="*/ 37 h 339"/>
              <a:gd name="connsiteX1" fmla="*/ 0 w 440"/>
              <a:gd name="connsiteY1" fmla="*/ 37 h 339"/>
              <a:gd name="connsiteX2" fmla="*/ 203 w 440"/>
              <a:gd name="connsiteY2" fmla="*/ 2 h 339"/>
              <a:gd name="connsiteX3" fmla="*/ 271 w 440"/>
              <a:gd name="connsiteY3" fmla="*/ 322 h 339"/>
              <a:gd name="connsiteX4" fmla="*/ 440 w 440"/>
              <a:gd name="connsiteY4" fmla="*/ 175 h 339"/>
              <a:gd name="connsiteX0" fmla="*/ 0 w 347"/>
              <a:gd name="connsiteY0" fmla="*/ 37 h 322"/>
              <a:gd name="connsiteX1" fmla="*/ 0 w 347"/>
              <a:gd name="connsiteY1" fmla="*/ 37 h 322"/>
              <a:gd name="connsiteX2" fmla="*/ 203 w 347"/>
              <a:gd name="connsiteY2" fmla="*/ 2 h 322"/>
              <a:gd name="connsiteX3" fmla="*/ 271 w 347"/>
              <a:gd name="connsiteY3" fmla="*/ 322 h 322"/>
              <a:gd name="connsiteX0" fmla="*/ 0 w 203"/>
              <a:gd name="connsiteY0" fmla="*/ 37 h 37"/>
              <a:gd name="connsiteX1" fmla="*/ 0 w 203"/>
              <a:gd name="connsiteY1" fmla="*/ 37 h 37"/>
              <a:gd name="connsiteX2" fmla="*/ 203 w 203"/>
              <a:gd name="connsiteY2" fmla="*/ 2 h 37"/>
            </a:gdLst>
            <a:ahLst/>
            <a:cxnLst>
              <a:cxn ang="0">
                <a:pos x="connsiteX0" y="connsiteY0"/>
              </a:cxn>
              <a:cxn ang="0">
                <a:pos x="connsiteX1" y="connsiteY1"/>
              </a:cxn>
              <a:cxn ang="0">
                <a:pos x="connsiteX2" y="connsiteY2"/>
              </a:cxn>
            </a:cxnLst>
            <a:rect l="l" t="t" r="r" b="b"/>
            <a:pathLst>
              <a:path w="203" h="37">
                <a:moveTo>
                  <a:pt x="0" y="37"/>
                </a:moveTo>
                <a:lnTo>
                  <a:pt x="0" y="37"/>
                </a:lnTo>
                <a:cubicBezTo>
                  <a:pt x="67" y="21"/>
                  <a:pt x="162" y="0"/>
                  <a:pt x="203" y="2"/>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2419350" y="5181600"/>
            <a:ext cx="47625" cy="49213"/>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45"/>
          <p:cNvSpPr>
            <a:spLocks noEditPoints="1"/>
          </p:cNvSpPr>
          <p:nvPr/>
        </p:nvSpPr>
        <p:spPr bwMode="auto">
          <a:xfrm>
            <a:off x="1827213" y="1616075"/>
            <a:ext cx="919163" cy="166688"/>
          </a:xfrm>
          <a:custGeom>
            <a:avLst/>
            <a:gdLst>
              <a:gd name="T0" fmla="*/ 6 w 402"/>
              <a:gd name="T1" fmla="*/ 0 h 73"/>
              <a:gd name="T2" fmla="*/ 17 w 402"/>
              <a:gd name="T3" fmla="*/ 58 h 73"/>
              <a:gd name="T4" fmla="*/ 27 w 402"/>
              <a:gd name="T5" fmla="*/ 17 h 73"/>
              <a:gd name="T6" fmla="*/ 44 w 402"/>
              <a:gd name="T7" fmla="*/ 24 h 73"/>
              <a:gd name="T8" fmla="*/ 39 w 402"/>
              <a:gd name="T9" fmla="*/ 32 h 73"/>
              <a:gd name="T10" fmla="*/ 25 w 402"/>
              <a:gd name="T11" fmla="*/ 25 h 73"/>
              <a:gd name="T12" fmla="*/ 56 w 402"/>
              <a:gd name="T13" fmla="*/ 73 h 73"/>
              <a:gd name="T14" fmla="*/ 62 w 402"/>
              <a:gd name="T15" fmla="*/ 22 h 73"/>
              <a:gd name="T16" fmla="*/ 84 w 402"/>
              <a:gd name="T17" fmla="*/ 25 h 73"/>
              <a:gd name="T18" fmla="*/ 66 w 402"/>
              <a:gd name="T19" fmla="*/ 57 h 73"/>
              <a:gd name="T20" fmla="*/ 62 w 402"/>
              <a:gd name="T21" fmla="*/ 37 h 73"/>
              <a:gd name="T22" fmla="*/ 77 w 402"/>
              <a:gd name="T23" fmla="*/ 49 h 73"/>
              <a:gd name="T24" fmla="*/ 65 w 402"/>
              <a:gd name="T25" fmla="*/ 25 h 73"/>
              <a:gd name="T26" fmla="*/ 118 w 402"/>
              <a:gd name="T27" fmla="*/ 58 h 73"/>
              <a:gd name="T28" fmla="*/ 100 w 402"/>
              <a:gd name="T29" fmla="*/ 57 h 73"/>
              <a:gd name="T30" fmla="*/ 101 w 402"/>
              <a:gd name="T31" fmla="*/ 16 h 73"/>
              <a:gd name="T32" fmla="*/ 108 w 402"/>
              <a:gd name="T33" fmla="*/ 52 h 73"/>
              <a:gd name="T34" fmla="*/ 123 w 402"/>
              <a:gd name="T35" fmla="*/ 16 h 73"/>
              <a:gd name="T36" fmla="*/ 147 w 402"/>
              <a:gd name="T37" fmla="*/ 51 h 73"/>
              <a:gd name="T38" fmla="*/ 136 w 402"/>
              <a:gd name="T39" fmla="*/ 54 h 73"/>
              <a:gd name="T40" fmla="*/ 131 w 402"/>
              <a:gd name="T41" fmla="*/ 16 h 73"/>
              <a:gd name="T42" fmla="*/ 141 w 402"/>
              <a:gd name="T43" fmla="*/ 16 h 73"/>
              <a:gd name="T44" fmla="*/ 141 w 402"/>
              <a:gd name="T45" fmla="*/ 46 h 73"/>
              <a:gd name="T46" fmla="*/ 147 w 402"/>
              <a:gd name="T47" fmla="*/ 51 h 73"/>
              <a:gd name="T48" fmla="*/ 197 w 402"/>
              <a:gd name="T49" fmla="*/ 55 h 73"/>
              <a:gd name="T50" fmla="*/ 176 w 402"/>
              <a:gd name="T51" fmla="*/ 21 h 73"/>
              <a:gd name="T52" fmla="*/ 195 w 402"/>
              <a:gd name="T53" fmla="*/ 29 h 73"/>
              <a:gd name="T54" fmla="*/ 178 w 402"/>
              <a:gd name="T55" fmla="*/ 37 h 73"/>
              <a:gd name="T56" fmla="*/ 196 w 402"/>
              <a:gd name="T57" fmla="*/ 42 h 73"/>
              <a:gd name="T58" fmla="*/ 211 w 402"/>
              <a:gd name="T59" fmla="*/ 21 h 73"/>
              <a:gd name="T60" fmla="*/ 234 w 402"/>
              <a:gd name="T61" fmla="*/ 53 h 73"/>
              <a:gd name="T62" fmla="*/ 206 w 402"/>
              <a:gd name="T63" fmla="*/ 37 h 73"/>
              <a:gd name="T64" fmla="*/ 222 w 402"/>
              <a:gd name="T65" fmla="*/ 53 h 73"/>
              <a:gd name="T66" fmla="*/ 222 w 402"/>
              <a:gd name="T67" fmla="*/ 21 h 73"/>
              <a:gd name="T68" fmla="*/ 247 w 402"/>
              <a:gd name="T69" fmla="*/ 58 h 73"/>
              <a:gd name="T70" fmla="*/ 253 w 402"/>
              <a:gd name="T71" fmla="*/ 22 h 73"/>
              <a:gd name="T72" fmla="*/ 272 w 402"/>
              <a:gd name="T73" fmla="*/ 19 h 73"/>
              <a:gd name="T74" fmla="*/ 269 w 402"/>
              <a:gd name="T75" fmla="*/ 58 h 73"/>
              <a:gd name="T76" fmla="*/ 262 w 402"/>
              <a:gd name="T77" fmla="*/ 21 h 73"/>
              <a:gd name="T78" fmla="*/ 247 w 402"/>
              <a:gd name="T79" fmla="*/ 58 h 73"/>
              <a:gd name="T80" fmla="*/ 296 w 402"/>
              <a:gd name="T81" fmla="*/ 58 h 73"/>
              <a:gd name="T82" fmla="*/ 288 w 402"/>
              <a:gd name="T83" fmla="*/ 22 h 73"/>
              <a:gd name="T84" fmla="*/ 288 w 402"/>
              <a:gd name="T85" fmla="*/ 6 h 73"/>
              <a:gd name="T86" fmla="*/ 299 w 402"/>
              <a:gd name="T87" fmla="*/ 22 h 73"/>
              <a:gd name="T88" fmla="*/ 297 w 402"/>
              <a:gd name="T89" fmla="*/ 52 h 73"/>
              <a:gd name="T90" fmla="*/ 304 w 402"/>
              <a:gd name="T91" fmla="*/ 37 h 73"/>
              <a:gd name="T92" fmla="*/ 336 w 402"/>
              <a:gd name="T93" fmla="*/ 36 h 73"/>
              <a:gd name="T94" fmla="*/ 304 w 402"/>
              <a:gd name="T95" fmla="*/ 37 h 73"/>
              <a:gd name="T96" fmla="*/ 313 w 402"/>
              <a:gd name="T97" fmla="*/ 49 h 73"/>
              <a:gd name="T98" fmla="*/ 327 w 402"/>
              <a:gd name="T99" fmla="*/ 25 h 73"/>
              <a:gd name="T100" fmla="*/ 310 w 402"/>
              <a:gd name="T101" fmla="*/ 37 h 73"/>
              <a:gd name="T102" fmla="*/ 363 w 402"/>
              <a:gd name="T103" fmla="*/ 57 h 73"/>
              <a:gd name="T104" fmla="*/ 345 w 402"/>
              <a:gd name="T105" fmla="*/ 42 h 73"/>
              <a:gd name="T106" fmla="*/ 351 w 402"/>
              <a:gd name="T107" fmla="*/ 48 h 73"/>
              <a:gd name="T108" fmla="*/ 367 w 402"/>
              <a:gd name="T109" fmla="*/ 38 h 73"/>
              <a:gd name="T110" fmla="*/ 367 w 402"/>
              <a:gd name="T111" fmla="*/ 58 h 73"/>
              <a:gd name="T112" fmla="*/ 389 w 402"/>
              <a:gd name="T113" fmla="*/ 16 h 73"/>
              <a:gd name="T114" fmla="*/ 402 w 402"/>
              <a:gd name="T115" fmla="*/ 17 h 73"/>
              <a:gd name="T116" fmla="*/ 391 w 402"/>
              <a:gd name="T117" fmla="*/ 27 h 73"/>
              <a:gd name="T118" fmla="*/ 384 w 402"/>
              <a:gd name="T119" fmla="*/ 5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2" h="73">
                <a:moveTo>
                  <a:pt x="0" y="58"/>
                </a:moveTo>
                <a:lnTo>
                  <a:pt x="0" y="58"/>
                </a:lnTo>
                <a:lnTo>
                  <a:pt x="0" y="0"/>
                </a:lnTo>
                <a:lnTo>
                  <a:pt x="6" y="0"/>
                </a:lnTo>
                <a:lnTo>
                  <a:pt x="6" y="58"/>
                </a:lnTo>
                <a:lnTo>
                  <a:pt x="0" y="58"/>
                </a:lnTo>
                <a:close/>
                <a:moveTo>
                  <a:pt x="17" y="58"/>
                </a:moveTo>
                <a:lnTo>
                  <a:pt x="17" y="58"/>
                </a:lnTo>
                <a:lnTo>
                  <a:pt x="17" y="16"/>
                </a:lnTo>
                <a:lnTo>
                  <a:pt x="23" y="16"/>
                </a:lnTo>
                <a:lnTo>
                  <a:pt x="23" y="22"/>
                </a:lnTo>
                <a:cubicBezTo>
                  <a:pt x="24" y="20"/>
                  <a:pt x="25" y="18"/>
                  <a:pt x="27" y="17"/>
                </a:cubicBezTo>
                <a:cubicBezTo>
                  <a:pt x="29" y="16"/>
                  <a:pt x="31" y="15"/>
                  <a:pt x="33" y="15"/>
                </a:cubicBezTo>
                <a:cubicBezTo>
                  <a:pt x="35" y="15"/>
                  <a:pt x="37" y="16"/>
                  <a:pt x="38" y="16"/>
                </a:cubicBezTo>
                <a:cubicBezTo>
                  <a:pt x="40" y="17"/>
                  <a:pt x="41" y="18"/>
                  <a:pt x="42" y="19"/>
                </a:cubicBezTo>
                <a:cubicBezTo>
                  <a:pt x="43" y="20"/>
                  <a:pt x="44" y="22"/>
                  <a:pt x="44" y="24"/>
                </a:cubicBezTo>
                <a:cubicBezTo>
                  <a:pt x="45" y="26"/>
                  <a:pt x="45" y="28"/>
                  <a:pt x="45" y="32"/>
                </a:cubicBezTo>
                <a:lnTo>
                  <a:pt x="45" y="58"/>
                </a:lnTo>
                <a:lnTo>
                  <a:pt x="39" y="58"/>
                </a:lnTo>
                <a:lnTo>
                  <a:pt x="39" y="32"/>
                </a:lnTo>
                <a:cubicBezTo>
                  <a:pt x="39" y="29"/>
                  <a:pt x="39" y="27"/>
                  <a:pt x="38" y="26"/>
                </a:cubicBezTo>
                <a:cubicBezTo>
                  <a:pt x="38" y="24"/>
                  <a:pt x="37" y="23"/>
                  <a:pt x="36" y="23"/>
                </a:cubicBezTo>
                <a:cubicBezTo>
                  <a:pt x="35" y="22"/>
                  <a:pt x="34" y="21"/>
                  <a:pt x="32" y="21"/>
                </a:cubicBezTo>
                <a:cubicBezTo>
                  <a:pt x="29" y="21"/>
                  <a:pt x="27" y="22"/>
                  <a:pt x="25" y="25"/>
                </a:cubicBezTo>
                <a:cubicBezTo>
                  <a:pt x="24" y="27"/>
                  <a:pt x="23" y="30"/>
                  <a:pt x="23" y="35"/>
                </a:cubicBezTo>
                <a:lnTo>
                  <a:pt x="23" y="58"/>
                </a:lnTo>
                <a:lnTo>
                  <a:pt x="17" y="58"/>
                </a:lnTo>
                <a:close/>
                <a:moveTo>
                  <a:pt x="56" y="73"/>
                </a:moveTo>
                <a:lnTo>
                  <a:pt x="56" y="73"/>
                </a:lnTo>
                <a:lnTo>
                  <a:pt x="56" y="16"/>
                </a:lnTo>
                <a:lnTo>
                  <a:pt x="62" y="16"/>
                </a:lnTo>
                <a:lnTo>
                  <a:pt x="62" y="22"/>
                </a:lnTo>
                <a:cubicBezTo>
                  <a:pt x="63" y="19"/>
                  <a:pt x="64" y="18"/>
                  <a:pt x="66" y="17"/>
                </a:cubicBezTo>
                <a:cubicBezTo>
                  <a:pt x="68" y="16"/>
                  <a:pt x="70" y="15"/>
                  <a:pt x="72" y="15"/>
                </a:cubicBezTo>
                <a:cubicBezTo>
                  <a:pt x="74" y="15"/>
                  <a:pt x="77" y="16"/>
                  <a:pt x="79" y="18"/>
                </a:cubicBezTo>
                <a:cubicBezTo>
                  <a:pt x="81" y="19"/>
                  <a:pt x="83" y="22"/>
                  <a:pt x="84" y="25"/>
                </a:cubicBezTo>
                <a:cubicBezTo>
                  <a:pt x="85" y="28"/>
                  <a:pt x="86" y="32"/>
                  <a:pt x="86" y="37"/>
                </a:cubicBezTo>
                <a:cubicBezTo>
                  <a:pt x="86" y="44"/>
                  <a:pt x="84" y="49"/>
                  <a:pt x="81" y="53"/>
                </a:cubicBezTo>
                <a:cubicBezTo>
                  <a:pt x="78" y="57"/>
                  <a:pt x="75" y="59"/>
                  <a:pt x="71" y="59"/>
                </a:cubicBezTo>
                <a:cubicBezTo>
                  <a:pt x="69" y="59"/>
                  <a:pt x="68" y="58"/>
                  <a:pt x="66" y="57"/>
                </a:cubicBezTo>
                <a:cubicBezTo>
                  <a:pt x="65" y="56"/>
                  <a:pt x="63" y="55"/>
                  <a:pt x="62" y="53"/>
                </a:cubicBezTo>
                <a:lnTo>
                  <a:pt x="62" y="73"/>
                </a:lnTo>
                <a:lnTo>
                  <a:pt x="56" y="73"/>
                </a:lnTo>
                <a:close/>
                <a:moveTo>
                  <a:pt x="62" y="37"/>
                </a:moveTo>
                <a:lnTo>
                  <a:pt x="62" y="37"/>
                </a:lnTo>
                <a:cubicBezTo>
                  <a:pt x="62" y="43"/>
                  <a:pt x="62" y="47"/>
                  <a:pt x="64" y="49"/>
                </a:cubicBezTo>
                <a:cubicBezTo>
                  <a:pt x="66" y="52"/>
                  <a:pt x="68" y="53"/>
                  <a:pt x="71" y="53"/>
                </a:cubicBezTo>
                <a:cubicBezTo>
                  <a:pt x="73" y="53"/>
                  <a:pt x="75" y="52"/>
                  <a:pt x="77" y="49"/>
                </a:cubicBezTo>
                <a:cubicBezTo>
                  <a:pt x="79" y="46"/>
                  <a:pt x="80" y="42"/>
                  <a:pt x="80" y="37"/>
                </a:cubicBezTo>
                <a:cubicBezTo>
                  <a:pt x="80" y="31"/>
                  <a:pt x="79" y="27"/>
                  <a:pt x="77" y="25"/>
                </a:cubicBezTo>
                <a:cubicBezTo>
                  <a:pt x="76" y="22"/>
                  <a:pt x="73" y="21"/>
                  <a:pt x="71" y="21"/>
                </a:cubicBezTo>
                <a:cubicBezTo>
                  <a:pt x="69" y="21"/>
                  <a:pt x="66" y="22"/>
                  <a:pt x="65" y="25"/>
                </a:cubicBezTo>
                <a:cubicBezTo>
                  <a:pt x="63" y="28"/>
                  <a:pt x="62" y="32"/>
                  <a:pt x="62" y="37"/>
                </a:cubicBezTo>
                <a:lnTo>
                  <a:pt x="62" y="37"/>
                </a:lnTo>
                <a:close/>
                <a:moveTo>
                  <a:pt x="118" y="58"/>
                </a:moveTo>
                <a:lnTo>
                  <a:pt x="118" y="58"/>
                </a:lnTo>
                <a:lnTo>
                  <a:pt x="118" y="52"/>
                </a:lnTo>
                <a:cubicBezTo>
                  <a:pt x="116" y="54"/>
                  <a:pt x="115" y="56"/>
                  <a:pt x="113" y="57"/>
                </a:cubicBezTo>
                <a:cubicBezTo>
                  <a:pt x="111" y="58"/>
                  <a:pt x="109" y="59"/>
                  <a:pt x="107" y="59"/>
                </a:cubicBezTo>
                <a:cubicBezTo>
                  <a:pt x="104" y="59"/>
                  <a:pt x="102" y="58"/>
                  <a:pt x="100" y="57"/>
                </a:cubicBezTo>
                <a:cubicBezTo>
                  <a:pt x="98" y="55"/>
                  <a:pt x="97" y="53"/>
                  <a:pt x="96" y="51"/>
                </a:cubicBezTo>
                <a:cubicBezTo>
                  <a:pt x="96" y="49"/>
                  <a:pt x="95" y="46"/>
                  <a:pt x="95" y="42"/>
                </a:cubicBezTo>
                <a:lnTo>
                  <a:pt x="95" y="16"/>
                </a:lnTo>
                <a:lnTo>
                  <a:pt x="101" y="16"/>
                </a:lnTo>
                <a:lnTo>
                  <a:pt x="101" y="39"/>
                </a:lnTo>
                <a:cubicBezTo>
                  <a:pt x="101" y="43"/>
                  <a:pt x="101" y="46"/>
                  <a:pt x="102" y="48"/>
                </a:cubicBezTo>
                <a:cubicBezTo>
                  <a:pt x="102" y="49"/>
                  <a:pt x="103" y="50"/>
                  <a:pt x="104" y="51"/>
                </a:cubicBezTo>
                <a:cubicBezTo>
                  <a:pt x="105" y="52"/>
                  <a:pt x="107" y="52"/>
                  <a:pt x="108" y="52"/>
                </a:cubicBezTo>
                <a:cubicBezTo>
                  <a:pt x="111" y="52"/>
                  <a:pt x="113" y="51"/>
                  <a:pt x="115" y="49"/>
                </a:cubicBezTo>
                <a:cubicBezTo>
                  <a:pt x="116" y="47"/>
                  <a:pt x="117" y="44"/>
                  <a:pt x="117" y="38"/>
                </a:cubicBezTo>
                <a:lnTo>
                  <a:pt x="117" y="16"/>
                </a:lnTo>
                <a:lnTo>
                  <a:pt x="123" y="16"/>
                </a:lnTo>
                <a:lnTo>
                  <a:pt x="123" y="58"/>
                </a:lnTo>
                <a:lnTo>
                  <a:pt x="118" y="58"/>
                </a:lnTo>
                <a:close/>
                <a:moveTo>
                  <a:pt x="147" y="51"/>
                </a:moveTo>
                <a:lnTo>
                  <a:pt x="147" y="51"/>
                </a:lnTo>
                <a:lnTo>
                  <a:pt x="148" y="58"/>
                </a:lnTo>
                <a:cubicBezTo>
                  <a:pt x="146" y="58"/>
                  <a:pt x="145" y="58"/>
                  <a:pt x="144" y="58"/>
                </a:cubicBezTo>
                <a:cubicBezTo>
                  <a:pt x="142" y="58"/>
                  <a:pt x="140" y="58"/>
                  <a:pt x="139" y="57"/>
                </a:cubicBezTo>
                <a:cubicBezTo>
                  <a:pt x="138" y="56"/>
                  <a:pt x="137" y="55"/>
                  <a:pt x="136" y="54"/>
                </a:cubicBezTo>
                <a:cubicBezTo>
                  <a:pt x="136" y="52"/>
                  <a:pt x="136" y="50"/>
                  <a:pt x="136" y="46"/>
                </a:cubicBezTo>
                <a:lnTo>
                  <a:pt x="136" y="22"/>
                </a:lnTo>
                <a:lnTo>
                  <a:pt x="131" y="22"/>
                </a:lnTo>
                <a:lnTo>
                  <a:pt x="131" y="16"/>
                </a:lnTo>
                <a:lnTo>
                  <a:pt x="136" y="16"/>
                </a:lnTo>
                <a:lnTo>
                  <a:pt x="136" y="6"/>
                </a:lnTo>
                <a:lnTo>
                  <a:pt x="141" y="2"/>
                </a:lnTo>
                <a:lnTo>
                  <a:pt x="141" y="16"/>
                </a:lnTo>
                <a:lnTo>
                  <a:pt x="147" y="16"/>
                </a:lnTo>
                <a:lnTo>
                  <a:pt x="147" y="22"/>
                </a:lnTo>
                <a:lnTo>
                  <a:pt x="141" y="22"/>
                </a:lnTo>
                <a:lnTo>
                  <a:pt x="141" y="46"/>
                </a:lnTo>
                <a:cubicBezTo>
                  <a:pt x="141" y="48"/>
                  <a:pt x="142" y="50"/>
                  <a:pt x="142" y="50"/>
                </a:cubicBezTo>
                <a:cubicBezTo>
                  <a:pt x="142" y="51"/>
                  <a:pt x="143" y="52"/>
                  <a:pt x="145" y="52"/>
                </a:cubicBezTo>
                <a:cubicBezTo>
                  <a:pt x="145" y="52"/>
                  <a:pt x="146" y="52"/>
                  <a:pt x="147" y="51"/>
                </a:cubicBezTo>
                <a:lnTo>
                  <a:pt x="147" y="51"/>
                </a:lnTo>
                <a:close/>
                <a:moveTo>
                  <a:pt x="196" y="42"/>
                </a:moveTo>
                <a:lnTo>
                  <a:pt x="196" y="42"/>
                </a:lnTo>
                <a:lnTo>
                  <a:pt x="202" y="43"/>
                </a:lnTo>
                <a:cubicBezTo>
                  <a:pt x="201" y="48"/>
                  <a:pt x="199" y="52"/>
                  <a:pt x="197" y="55"/>
                </a:cubicBezTo>
                <a:cubicBezTo>
                  <a:pt x="194" y="57"/>
                  <a:pt x="191" y="59"/>
                  <a:pt x="187" y="59"/>
                </a:cubicBezTo>
                <a:cubicBezTo>
                  <a:pt x="183" y="59"/>
                  <a:pt x="179" y="57"/>
                  <a:pt x="176" y="53"/>
                </a:cubicBezTo>
                <a:cubicBezTo>
                  <a:pt x="173" y="50"/>
                  <a:pt x="172" y="44"/>
                  <a:pt x="172" y="37"/>
                </a:cubicBezTo>
                <a:cubicBezTo>
                  <a:pt x="172" y="30"/>
                  <a:pt x="173" y="24"/>
                  <a:pt x="176" y="21"/>
                </a:cubicBezTo>
                <a:cubicBezTo>
                  <a:pt x="179" y="17"/>
                  <a:pt x="183" y="15"/>
                  <a:pt x="187" y="15"/>
                </a:cubicBezTo>
                <a:cubicBezTo>
                  <a:pt x="191" y="15"/>
                  <a:pt x="194" y="16"/>
                  <a:pt x="196" y="18"/>
                </a:cubicBezTo>
                <a:cubicBezTo>
                  <a:pt x="199" y="21"/>
                  <a:pt x="200" y="24"/>
                  <a:pt x="201" y="28"/>
                </a:cubicBezTo>
                <a:lnTo>
                  <a:pt x="195" y="29"/>
                </a:lnTo>
                <a:cubicBezTo>
                  <a:pt x="195" y="27"/>
                  <a:pt x="194" y="24"/>
                  <a:pt x="192" y="23"/>
                </a:cubicBezTo>
                <a:cubicBezTo>
                  <a:pt x="191" y="22"/>
                  <a:pt x="189" y="21"/>
                  <a:pt x="188" y="21"/>
                </a:cubicBezTo>
                <a:cubicBezTo>
                  <a:pt x="185" y="21"/>
                  <a:pt x="182" y="22"/>
                  <a:pt x="180" y="25"/>
                </a:cubicBezTo>
                <a:cubicBezTo>
                  <a:pt x="179" y="27"/>
                  <a:pt x="178" y="31"/>
                  <a:pt x="178" y="37"/>
                </a:cubicBezTo>
                <a:cubicBezTo>
                  <a:pt x="178" y="42"/>
                  <a:pt x="179" y="47"/>
                  <a:pt x="180" y="49"/>
                </a:cubicBezTo>
                <a:cubicBezTo>
                  <a:pt x="182" y="52"/>
                  <a:pt x="184" y="53"/>
                  <a:pt x="187" y="53"/>
                </a:cubicBezTo>
                <a:cubicBezTo>
                  <a:pt x="189" y="53"/>
                  <a:pt x="191" y="52"/>
                  <a:pt x="193" y="50"/>
                </a:cubicBezTo>
                <a:cubicBezTo>
                  <a:pt x="194" y="49"/>
                  <a:pt x="195" y="46"/>
                  <a:pt x="196" y="42"/>
                </a:cubicBezTo>
                <a:lnTo>
                  <a:pt x="196" y="42"/>
                </a:lnTo>
                <a:close/>
                <a:moveTo>
                  <a:pt x="206" y="37"/>
                </a:moveTo>
                <a:lnTo>
                  <a:pt x="206" y="37"/>
                </a:lnTo>
                <a:cubicBezTo>
                  <a:pt x="206" y="30"/>
                  <a:pt x="208" y="24"/>
                  <a:pt x="211" y="21"/>
                </a:cubicBezTo>
                <a:cubicBezTo>
                  <a:pt x="214" y="17"/>
                  <a:pt x="218" y="15"/>
                  <a:pt x="222" y="15"/>
                </a:cubicBezTo>
                <a:cubicBezTo>
                  <a:pt x="227" y="15"/>
                  <a:pt x="231" y="17"/>
                  <a:pt x="234" y="21"/>
                </a:cubicBezTo>
                <a:cubicBezTo>
                  <a:pt x="237" y="24"/>
                  <a:pt x="238" y="30"/>
                  <a:pt x="238" y="36"/>
                </a:cubicBezTo>
                <a:cubicBezTo>
                  <a:pt x="238" y="44"/>
                  <a:pt x="237" y="50"/>
                  <a:pt x="234" y="53"/>
                </a:cubicBezTo>
                <a:cubicBezTo>
                  <a:pt x="231" y="57"/>
                  <a:pt x="227" y="59"/>
                  <a:pt x="222" y="59"/>
                </a:cubicBezTo>
                <a:cubicBezTo>
                  <a:pt x="218" y="59"/>
                  <a:pt x="214" y="57"/>
                  <a:pt x="211" y="53"/>
                </a:cubicBezTo>
                <a:cubicBezTo>
                  <a:pt x="208" y="50"/>
                  <a:pt x="206" y="44"/>
                  <a:pt x="206" y="37"/>
                </a:cubicBezTo>
                <a:lnTo>
                  <a:pt x="206" y="37"/>
                </a:lnTo>
                <a:close/>
                <a:moveTo>
                  <a:pt x="212" y="37"/>
                </a:moveTo>
                <a:lnTo>
                  <a:pt x="212" y="37"/>
                </a:lnTo>
                <a:cubicBezTo>
                  <a:pt x="212" y="42"/>
                  <a:pt x="213" y="46"/>
                  <a:pt x="215" y="49"/>
                </a:cubicBezTo>
                <a:cubicBezTo>
                  <a:pt x="217" y="52"/>
                  <a:pt x="219" y="53"/>
                  <a:pt x="222" y="53"/>
                </a:cubicBezTo>
                <a:cubicBezTo>
                  <a:pt x="225" y="53"/>
                  <a:pt x="227" y="52"/>
                  <a:pt x="229" y="49"/>
                </a:cubicBezTo>
                <a:cubicBezTo>
                  <a:pt x="231" y="46"/>
                  <a:pt x="232" y="42"/>
                  <a:pt x="232" y="37"/>
                </a:cubicBezTo>
                <a:cubicBezTo>
                  <a:pt x="232" y="32"/>
                  <a:pt x="231" y="28"/>
                  <a:pt x="229" y="25"/>
                </a:cubicBezTo>
                <a:cubicBezTo>
                  <a:pt x="227" y="22"/>
                  <a:pt x="225" y="21"/>
                  <a:pt x="222" y="21"/>
                </a:cubicBezTo>
                <a:cubicBezTo>
                  <a:pt x="219" y="21"/>
                  <a:pt x="217" y="22"/>
                  <a:pt x="215" y="25"/>
                </a:cubicBezTo>
                <a:cubicBezTo>
                  <a:pt x="213" y="28"/>
                  <a:pt x="212" y="32"/>
                  <a:pt x="212" y="37"/>
                </a:cubicBezTo>
                <a:lnTo>
                  <a:pt x="212" y="37"/>
                </a:lnTo>
                <a:close/>
                <a:moveTo>
                  <a:pt x="247" y="58"/>
                </a:moveTo>
                <a:lnTo>
                  <a:pt x="247" y="58"/>
                </a:lnTo>
                <a:lnTo>
                  <a:pt x="247" y="16"/>
                </a:lnTo>
                <a:lnTo>
                  <a:pt x="253" y="16"/>
                </a:lnTo>
                <a:lnTo>
                  <a:pt x="253" y="22"/>
                </a:lnTo>
                <a:cubicBezTo>
                  <a:pt x="254" y="20"/>
                  <a:pt x="255" y="18"/>
                  <a:pt x="257" y="17"/>
                </a:cubicBezTo>
                <a:cubicBezTo>
                  <a:pt x="259" y="16"/>
                  <a:pt x="261" y="15"/>
                  <a:pt x="263" y="15"/>
                </a:cubicBezTo>
                <a:cubicBezTo>
                  <a:pt x="265" y="15"/>
                  <a:pt x="267" y="16"/>
                  <a:pt x="268" y="16"/>
                </a:cubicBezTo>
                <a:cubicBezTo>
                  <a:pt x="270" y="17"/>
                  <a:pt x="271" y="18"/>
                  <a:pt x="272" y="19"/>
                </a:cubicBezTo>
                <a:cubicBezTo>
                  <a:pt x="273" y="20"/>
                  <a:pt x="274" y="22"/>
                  <a:pt x="274" y="24"/>
                </a:cubicBezTo>
                <a:cubicBezTo>
                  <a:pt x="275" y="26"/>
                  <a:pt x="275" y="28"/>
                  <a:pt x="275" y="32"/>
                </a:cubicBezTo>
                <a:lnTo>
                  <a:pt x="275" y="58"/>
                </a:lnTo>
                <a:lnTo>
                  <a:pt x="269" y="58"/>
                </a:lnTo>
                <a:lnTo>
                  <a:pt x="269" y="32"/>
                </a:lnTo>
                <a:cubicBezTo>
                  <a:pt x="269" y="29"/>
                  <a:pt x="269" y="27"/>
                  <a:pt x="268" y="26"/>
                </a:cubicBezTo>
                <a:cubicBezTo>
                  <a:pt x="268" y="24"/>
                  <a:pt x="267" y="23"/>
                  <a:pt x="266" y="23"/>
                </a:cubicBezTo>
                <a:cubicBezTo>
                  <a:pt x="265" y="22"/>
                  <a:pt x="264" y="21"/>
                  <a:pt x="262" y="21"/>
                </a:cubicBezTo>
                <a:cubicBezTo>
                  <a:pt x="259" y="21"/>
                  <a:pt x="257" y="22"/>
                  <a:pt x="255" y="25"/>
                </a:cubicBezTo>
                <a:cubicBezTo>
                  <a:pt x="254" y="27"/>
                  <a:pt x="253" y="30"/>
                  <a:pt x="253" y="35"/>
                </a:cubicBezTo>
                <a:lnTo>
                  <a:pt x="253" y="58"/>
                </a:lnTo>
                <a:lnTo>
                  <a:pt x="247" y="58"/>
                </a:lnTo>
                <a:close/>
                <a:moveTo>
                  <a:pt x="299" y="51"/>
                </a:moveTo>
                <a:lnTo>
                  <a:pt x="299" y="51"/>
                </a:lnTo>
                <a:lnTo>
                  <a:pt x="300" y="58"/>
                </a:lnTo>
                <a:cubicBezTo>
                  <a:pt x="298" y="58"/>
                  <a:pt x="297" y="58"/>
                  <a:pt x="296" y="58"/>
                </a:cubicBezTo>
                <a:cubicBezTo>
                  <a:pt x="294" y="58"/>
                  <a:pt x="292" y="58"/>
                  <a:pt x="291" y="57"/>
                </a:cubicBezTo>
                <a:cubicBezTo>
                  <a:pt x="290" y="56"/>
                  <a:pt x="289" y="55"/>
                  <a:pt x="288" y="54"/>
                </a:cubicBezTo>
                <a:cubicBezTo>
                  <a:pt x="288" y="52"/>
                  <a:pt x="288" y="50"/>
                  <a:pt x="288" y="46"/>
                </a:cubicBezTo>
                <a:lnTo>
                  <a:pt x="288" y="22"/>
                </a:lnTo>
                <a:lnTo>
                  <a:pt x="283" y="22"/>
                </a:lnTo>
                <a:lnTo>
                  <a:pt x="283" y="16"/>
                </a:lnTo>
                <a:lnTo>
                  <a:pt x="288" y="16"/>
                </a:lnTo>
                <a:lnTo>
                  <a:pt x="288" y="6"/>
                </a:lnTo>
                <a:lnTo>
                  <a:pt x="293" y="2"/>
                </a:lnTo>
                <a:lnTo>
                  <a:pt x="293" y="16"/>
                </a:lnTo>
                <a:lnTo>
                  <a:pt x="299" y="16"/>
                </a:lnTo>
                <a:lnTo>
                  <a:pt x="299" y="22"/>
                </a:lnTo>
                <a:lnTo>
                  <a:pt x="293" y="22"/>
                </a:lnTo>
                <a:lnTo>
                  <a:pt x="293" y="46"/>
                </a:lnTo>
                <a:cubicBezTo>
                  <a:pt x="293" y="48"/>
                  <a:pt x="294" y="50"/>
                  <a:pt x="294" y="50"/>
                </a:cubicBezTo>
                <a:cubicBezTo>
                  <a:pt x="294" y="51"/>
                  <a:pt x="295" y="52"/>
                  <a:pt x="297" y="52"/>
                </a:cubicBezTo>
                <a:cubicBezTo>
                  <a:pt x="297" y="52"/>
                  <a:pt x="298" y="52"/>
                  <a:pt x="299" y="51"/>
                </a:cubicBezTo>
                <a:lnTo>
                  <a:pt x="299" y="51"/>
                </a:lnTo>
                <a:close/>
                <a:moveTo>
                  <a:pt x="304" y="37"/>
                </a:moveTo>
                <a:lnTo>
                  <a:pt x="304" y="37"/>
                </a:lnTo>
                <a:cubicBezTo>
                  <a:pt x="304" y="30"/>
                  <a:pt x="305" y="24"/>
                  <a:pt x="308" y="21"/>
                </a:cubicBezTo>
                <a:cubicBezTo>
                  <a:pt x="311" y="17"/>
                  <a:pt x="315" y="15"/>
                  <a:pt x="320" y="15"/>
                </a:cubicBezTo>
                <a:cubicBezTo>
                  <a:pt x="324" y="15"/>
                  <a:pt x="328" y="17"/>
                  <a:pt x="331" y="21"/>
                </a:cubicBezTo>
                <a:cubicBezTo>
                  <a:pt x="334" y="24"/>
                  <a:pt x="336" y="30"/>
                  <a:pt x="336" y="36"/>
                </a:cubicBezTo>
                <a:cubicBezTo>
                  <a:pt x="336" y="44"/>
                  <a:pt x="334" y="50"/>
                  <a:pt x="331" y="53"/>
                </a:cubicBezTo>
                <a:cubicBezTo>
                  <a:pt x="328" y="57"/>
                  <a:pt x="324" y="59"/>
                  <a:pt x="320" y="59"/>
                </a:cubicBezTo>
                <a:cubicBezTo>
                  <a:pt x="315" y="59"/>
                  <a:pt x="311" y="57"/>
                  <a:pt x="308" y="53"/>
                </a:cubicBezTo>
                <a:cubicBezTo>
                  <a:pt x="305" y="50"/>
                  <a:pt x="304" y="44"/>
                  <a:pt x="304" y="37"/>
                </a:cubicBezTo>
                <a:lnTo>
                  <a:pt x="304" y="37"/>
                </a:lnTo>
                <a:close/>
                <a:moveTo>
                  <a:pt x="310" y="37"/>
                </a:moveTo>
                <a:lnTo>
                  <a:pt x="310" y="37"/>
                </a:lnTo>
                <a:cubicBezTo>
                  <a:pt x="310" y="42"/>
                  <a:pt x="311" y="46"/>
                  <a:pt x="313" y="49"/>
                </a:cubicBezTo>
                <a:cubicBezTo>
                  <a:pt x="315" y="52"/>
                  <a:pt x="317" y="53"/>
                  <a:pt x="320" y="53"/>
                </a:cubicBezTo>
                <a:cubicBezTo>
                  <a:pt x="323" y="53"/>
                  <a:pt x="325" y="52"/>
                  <a:pt x="327" y="49"/>
                </a:cubicBezTo>
                <a:cubicBezTo>
                  <a:pt x="329" y="46"/>
                  <a:pt x="330" y="42"/>
                  <a:pt x="330" y="37"/>
                </a:cubicBezTo>
                <a:cubicBezTo>
                  <a:pt x="330" y="32"/>
                  <a:pt x="329" y="28"/>
                  <a:pt x="327" y="25"/>
                </a:cubicBezTo>
                <a:cubicBezTo>
                  <a:pt x="325" y="22"/>
                  <a:pt x="323" y="21"/>
                  <a:pt x="320" y="21"/>
                </a:cubicBezTo>
                <a:cubicBezTo>
                  <a:pt x="317" y="21"/>
                  <a:pt x="315" y="22"/>
                  <a:pt x="313" y="25"/>
                </a:cubicBezTo>
                <a:cubicBezTo>
                  <a:pt x="311" y="28"/>
                  <a:pt x="310" y="32"/>
                  <a:pt x="310" y="37"/>
                </a:cubicBezTo>
                <a:lnTo>
                  <a:pt x="310" y="37"/>
                </a:lnTo>
                <a:close/>
                <a:moveTo>
                  <a:pt x="367" y="58"/>
                </a:moveTo>
                <a:lnTo>
                  <a:pt x="367" y="58"/>
                </a:lnTo>
                <a:lnTo>
                  <a:pt x="367" y="52"/>
                </a:lnTo>
                <a:cubicBezTo>
                  <a:pt x="366" y="54"/>
                  <a:pt x="364" y="56"/>
                  <a:pt x="363" y="57"/>
                </a:cubicBezTo>
                <a:cubicBezTo>
                  <a:pt x="361" y="58"/>
                  <a:pt x="359" y="59"/>
                  <a:pt x="357" y="59"/>
                </a:cubicBezTo>
                <a:cubicBezTo>
                  <a:pt x="354" y="59"/>
                  <a:pt x="351" y="58"/>
                  <a:pt x="349" y="57"/>
                </a:cubicBezTo>
                <a:cubicBezTo>
                  <a:pt x="348" y="55"/>
                  <a:pt x="346" y="53"/>
                  <a:pt x="346" y="51"/>
                </a:cubicBezTo>
                <a:cubicBezTo>
                  <a:pt x="345" y="49"/>
                  <a:pt x="345" y="46"/>
                  <a:pt x="345" y="42"/>
                </a:cubicBezTo>
                <a:lnTo>
                  <a:pt x="345" y="16"/>
                </a:lnTo>
                <a:lnTo>
                  <a:pt x="350" y="16"/>
                </a:lnTo>
                <a:lnTo>
                  <a:pt x="350" y="39"/>
                </a:lnTo>
                <a:cubicBezTo>
                  <a:pt x="350" y="43"/>
                  <a:pt x="351" y="46"/>
                  <a:pt x="351" y="48"/>
                </a:cubicBezTo>
                <a:cubicBezTo>
                  <a:pt x="352" y="49"/>
                  <a:pt x="352" y="50"/>
                  <a:pt x="353" y="51"/>
                </a:cubicBezTo>
                <a:cubicBezTo>
                  <a:pt x="355" y="52"/>
                  <a:pt x="356" y="52"/>
                  <a:pt x="358" y="52"/>
                </a:cubicBezTo>
                <a:cubicBezTo>
                  <a:pt x="360" y="52"/>
                  <a:pt x="363" y="51"/>
                  <a:pt x="364" y="49"/>
                </a:cubicBezTo>
                <a:cubicBezTo>
                  <a:pt x="366" y="47"/>
                  <a:pt x="367" y="44"/>
                  <a:pt x="367" y="38"/>
                </a:cubicBezTo>
                <a:lnTo>
                  <a:pt x="367" y="16"/>
                </a:lnTo>
                <a:lnTo>
                  <a:pt x="372" y="16"/>
                </a:lnTo>
                <a:lnTo>
                  <a:pt x="372" y="58"/>
                </a:lnTo>
                <a:lnTo>
                  <a:pt x="367" y="58"/>
                </a:lnTo>
                <a:close/>
                <a:moveTo>
                  <a:pt x="384" y="58"/>
                </a:moveTo>
                <a:lnTo>
                  <a:pt x="384" y="58"/>
                </a:lnTo>
                <a:lnTo>
                  <a:pt x="384" y="16"/>
                </a:lnTo>
                <a:lnTo>
                  <a:pt x="389" y="16"/>
                </a:lnTo>
                <a:lnTo>
                  <a:pt x="389" y="22"/>
                </a:lnTo>
                <a:cubicBezTo>
                  <a:pt x="390" y="20"/>
                  <a:pt x="392" y="18"/>
                  <a:pt x="393" y="17"/>
                </a:cubicBezTo>
                <a:cubicBezTo>
                  <a:pt x="394" y="16"/>
                  <a:pt x="395" y="15"/>
                  <a:pt x="397" y="15"/>
                </a:cubicBezTo>
                <a:cubicBezTo>
                  <a:pt x="399" y="15"/>
                  <a:pt x="400" y="16"/>
                  <a:pt x="402" y="17"/>
                </a:cubicBezTo>
                <a:lnTo>
                  <a:pt x="401" y="24"/>
                </a:lnTo>
                <a:cubicBezTo>
                  <a:pt x="399" y="23"/>
                  <a:pt x="398" y="22"/>
                  <a:pt x="396" y="22"/>
                </a:cubicBezTo>
                <a:cubicBezTo>
                  <a:pt x="395" y="22"/>
                  <a:pt x="394" y="23"/>
                  <a:pt x="393" y="24"/>
                </a:cubicBezTo>
                <a:cubicBezTo>
                  <a:pt x="392" y="25"/>
                  <a:pt x="391" y="26"/>
                  <a:pt x="391" y="27"/>
                </a:cubicBezTo>
                <a:cubicBezTo>
                  <a:pt x="390" y="30"/>
                  <a:pt x="390" y="33"/>
                  <a:pt x="390" y="36"/>
                </a:cubicBezTo>
                <a:lnTo>
                  <a:pt x="390" y="58"/>
                </a:lnTo>
                <a:lnTo>
                  <a:pt x="384" y="58"/>
                </a:lnTo>
                <a:close/>
                <a:moveTo>
                  <a:pt x="384" y="58"/>
                </a:moveTo>
                <a:lnTo>
                  <a:pt x="384"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noEditPoints="1"/>
          </p:cNvSpPr>
          <p:nvPr/>
        </p:nvSpPr>
        <p:spPr bwMode="auto">
          <a:xfrm>
            <a:off x="935038" y="2305050"/>
            <a:ext cx="136525" cy="468313"/>
          </a:xfrm>
          <a:custGeom>
            <a:avLst/>
            <a:gdLst>
              <a:gd name="T0" fmla="*/ 41 w 60"/>
              <a:gd name="T1" fmla="*/ 163 h 204"/>
              <a:gd name="T2" fmla="*/ 57 w 60"/>
              <a:gd name="T3" fmla="*/ 194 h 204"/>
              <a:gd name="T4" fmla="*/ 14 w 60"/>
              <a:gd name="T5" fmla="*/ 202 h 204"/>
              <a:gd name="T6" fmla="*/ 5 w 60"/>
              <a:gd name="T7" fmla="*/ 171 h 204"/>
              <a:gd name="T8" fmla="*/ 7 w 60"/>
              <a:gd name="T9" fmla="*/ 182 h 204"/>
              <a:gd name="T10" fmla="*/ 30 w 60"/>
              <a:gd name="T11" fmla="*/ 198 h 204"/>
              <a:gd name="T12" fmla="*/ 50 w 60"/>
              <a:gd name="T13" fmla="*/ 174 h 204"/>
              <a:gd name="T14" fmla="*/ 54 w 60"/>
              <a:gd name="T15" fmla="*/ 131 h 204"/>
              <a:gd name="T16" fmla="*/ 60 w 60"/>
              <a:gd name="T17" fmla="*/ 143 h 204"/>
              <a:gd name="T18" fmla="*/ 42 w 60"/>
              <a:gd name="T19" fmla="*/ 153 h 204"/>
              <a:gd name="T20" fmla="*/ 33 w 60"/>
              <a:gd name="T21" fmla="*/ 131 h 204"/>
              <a:gd name="T22" fmla="*/ 22 w 60"/>
              <a:gd name="T23" fmla="*/ 139 h 204"/>
              <a:gd name="T24" fmla="*/ 29 w 60"/>
              <a:gd name="T25" fmla="*/ 154 h 204"/>
              <a:gd name="T26" fmla="*/ 18 w 60"/>
              <a:gd name="T27" fmla="*/ 130 h 204"/>
              <a:gd name="T28" fmla="*/ 42 w 60"/>
              <a:gd name="T29" fmla="*/ 125 h 204"/>
              <a:gd name="T30" fmla="*/ 59 w 60"/>
              <a:gd name="T31" fmla="*/ 130 h 204"/>
              <a:gd name="T32" fmla="*/ 38 w 60"/>
              <a:gd name="T33" fmla="*/ 131 h 204"/>
              <a:gd name="T34" fmla="*/ 42 w 60"/>
              <a:gd name="T35" fmla="*/ 146 h 204"/>
              <a:gd name="T36" fmla="*/ 53 w 60"/>
              <a:gd name="T37" fmla="*/ 147 h 204"/>
              <a:gd name="T38" fmla="*/ 48 w 60"/>
              <a:gd name="T39" fmla="*/ 132 h 204"/>
              <a:gd name="T40" fmla="*/ 47 w 60"/>
              <a:gd name="T41" fmla="*/ 116 h 204"/>
              <a:gd name="T42" fmla="*/ 52 w 60"/>
              <a:gd name="T43" fmla="*/ 108 h 204"/>
              <a:gd name="T44" fmla="*/ 47 w 60"/>
              <a:gd name="T45" fmla="*/ 94 h 204"/>
              <a:gd name="T46" fmla="*/ 38 w 60"/>
              <a:gd name="T47" fmla="*/ 110 h 204"/>
              <a:gd name="T48" fmla="*/ 20 w 60"/>
              <a:gd name="T49" fmla="*/ 112 h 204"/>
              <a:gd name="T50" fmla="*/ 22 w 60"/>
              <a:gd name="T51" fmla="*/ 91 h 204"/>
              <a:gd name="T52" fmla="*/ 22 w 60"/>
              <a:gd name="T53" fmla="*/ 102 h 204"/>
              <a:gd name="T54" fmla="*/ 31 w 60"/>
              <a:gd name="T55" fmla="*/ 108 h 204"/>
              <a:gd name="T56" fmla="*/ 41 w 60"/>
              <a:gd name="T57" fmla="*/ 89 h 204"/>
              <a:gd name="T58" fmla="*/ 60 w 60"/>
              <a:gd name="T59" fmla="*/ 102 h 204"/>
              <a:gd name="T60" fmla="*/ 45 w 60"/>
              <a:gd name="T61" fmla="*/ 56 h 204"/>
              <a:gd name="T62" fmla="*/ 57 w 60"/>
              <a:gd name="T63" fmla="*/ 55 h 204"/>
              <a:gd name="T64" fmla="*/ 38 w 60"/>
              <a:gd name="T65" fmla="*/ 81 h 204"/>
              <a:gd name="T66" fmla="*/ 22 w 60"/>
              <a:gd name="T67" fmla="*/ 54 h 204"/>
              <a:gd name="T68" fmla="*/ 40 w 60"/>
              <a:gd name="T69" fmla="*/ 75 h 204"/>
              <a:gd name="T70" fmla="*/ 45 w 60"/>
              <a:gd name="T71" fmla="*/ 56 h 204"/>
              <a:gd name="T72" fmla="*/ 34 w 60"/>
              <a:gd name="T73" fmla="*/ 75 h 204"/>
              <a:gd name="T74" fmla="*/ 22 w 60"/>
              <a:gd name="T75" fmla="*/ 65 h 204"/>
              <a:gd name="T76" fmla="*/ 34 w 60"/>
              <a:gd name="T77" fmla="*/ 75 h 204"/>
              <a:gd name="T78" fmla="*/ 59 w 60"/>
              <a:gd name="T79" fmla="*/ 6 h 204"/>
              <a:gd name="T80" fmla="*/ 23 w 60"/>
              <a:gd name="T81" fmla="*/ 17 h 204"/>
              <a:gd name="T82" fmla="*/ 1 w 60"/>
              <a:gd name="T83" fmla="*/ 4 h 204"/>
              <a:gd name="T84" fmla="*/ 59 w 60"/>
              <a:gd name="T8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204">
                <a:moveTo>
                  <a:pt x="39" y="169"/>
                </a:moveTo>
                <a:lnTo>
                  <a:pt x="39" y="169"/>
                </a:lnTo>
                <a:lnTo>
                  <a:pt x="41" y="163"/>
                </a:lnTo>
                <a:cubicBezTo>
                  <a:pt x="47" y="164"/>
                  <a:pt x="52" y="167"/>
                  <a:pt x="55" y="170"/>
                </a:cubicBezTo>
                <a:cubicBezTo>
                  <a:pt x="58" y="174"/>
                  <a:pt x="60" y="178"/>
                  <a:pt x="60" y="183"/>
                </a:cubicBezTo>
                <a:cubicBezTo>
                  <a:pt x="60" y="187"/>
                  <a:pt x="59" y="191"/>
                  <a:pt x="57" y="194"/>
                </a:cubicBezTo>
                <a:cubicBezTo>
                  <a:pt x="55" y="197"/>
                  <a:pt x="51" y="200"/>
                  <a:pt x="47" y="202"/>
                </a:cubicBezTo>
                <a:cubicBezTo>
                  <a:pt x="42" y="203"/>
                  <a:pt x="36" y="204"/>
                  <a:pt x="30" y="204"/>
                </a:cubicBezTo>
                <a:cubicBezTo>
                  <a:pt x="24" y="204"/>
                  <a:pt x="18" y="203"/>
                  <a:pt x="14" y="202"/>
                </a:cubicBezTo>
                <a:cubicBezTo>
                  <a:pt x="9" y="200"/>
                  <a:pt x="6" y="197"/>
                  <a:pt x="4" y="194"/>
                </a:cubicBezTo>
                <a:cubicBezTo>
                  <a:pt x="2" y="190"/>
                  <a:pt x="0" y="186"/>
                  <a:pt x="0" y="182"/>
                </a:cubicBezTo>
                <a:cubicBezTo>
                  <a:pt x="0" y="178"/>
                  <a:pt x="2" y="174"/>
                  <a:pt x="5" y="171"/>
                </a:cubicBezTo>
                <a:cubicBezTo>
                  <a:pt x="8" y="167"/>
                  <a:pt x="12" y="165"/>
                  <a:pt x="17" y="164"/>
                </a:cubicBezTo>
                <a:lnTo>
                  <a:pt x="19" y="170"/>
                </a:lnTo>
                <a:cubicBezTo>
                  <a:pt x="11" y="172"/>
                  <a:pt x="7" y="176"/>
                  <a:pt x="7" y="182"/>
                </a:cubicBezTo>
                <a:cubicBezTo>
                  <a:pt x="7" y="186"/>
                  <a:pt x="8" y="188"/>
                  <a:pt x="10" y="191"/>
                </a:cubicBezTo>
                <a:cubicBezTo>
                  <a:pt x="11" y="193"/>
                  <a:pt x="14" y="195"/>
                  <a:pt x="17" y="196"/>
                </a:cubicBezTo>
                <a:cubicBezTo>
                  <a:pt x="20" y="197"/>
                  <a:pt x="25" y="198"/>
                  <a:pt x="30" y="198"/>
                </a:cubicBezTo>
                <a:cubicBezTo>
                  <a:pt x="38" y="198"/>
                  <a:pt x="44" y="197"/>
                  <a:pt x="48" y="194"/>
                </a:cubicBezTo>
                <a:cubicBezTo>
                  <a:pt x="51" y="191"/>
                  <a:pt x="53" y="187"/>
                  <a:pt x="53" y="183"/>
                </a:cubicBezTo>
                <a:cubicBezTo>
                  <a:pt x="53" y="179"/>
                  <a:pt x="52" y="177"/>
                  <a:pt x="50" y="174"/>
                </a:cubicBezTo>
                <a:cubicBezTo>
                  <a:pt x="47" y="172"/>
                  <a:pt x="44" y="170"/>
                  <a:pt x="39" y="169"/>
                </a:cubicBezTo>
                <a:lnTo>
                  <a:pt x="39" y="169"/>
                </a:lnTo>
                <a:close/>
                <a:moveTo>
                  <a:pt x="54" y="131"/>
                </a:moveTo>
                <a:lnTo>
                  <a:pt x="54" y="131"/>
                </a:lnTo>
                <a:cubicBezTo>
                  <a:pt x="56" y="133"/>
                  <a:pt x="57" y="135"/>
                  <a:pt x="58" y="137"/>
                </a:cubicBezTo>
                <a:cubicBezTo>
                  <a:pt x="59" y="139"/>
                  <a:pt x="60" y="141"/>
                  <a:pt x="60" y="143"/>
                </a:cubicBezTo>
                <a:cubicBezTo>
                  <a:pt x="60" y="147"/>
                  <a:pt x="59" y="150"/>
                  <a:pt x="57" y="152"/>
                </a:cubicBezTo>
                <a:cubicBezTo>
                  <a:pt x="55" y="154"/>
                  <a:pt x="52" y="155"/>
                  <a:pt x="48" y="155"/>
                </a:cubicBezTo>
                <a:cubicBezTo>
                  <a:pt x="45" y="155"/>
                  <a:pt x="43" y="154"/>
                  <a:pt x="42" y="153"/>
                </a:cubicBezTo>
                <a:cubicBezTo>
                  <a:pt x="40" y="152"/>
                  <a:pt x="38" y="151"/>
                  <a:pt x="37" y="149"/>
                </a:cubicBezTo>
                <a:cubicBezTo>
                  <a:pt x="36" y="148"/>
                  <a:pt x="35" y="145"/>
                  <a:pt x="35" y="141"/>
                </a:cubicBezTo>
                <a:cubicBezTo>
                  <a:pt x="34" y="137"/>
                  <a:pt x="33" y="133"/>
                  <a:pt x="33" y="131"/>
                </a:cubicBezTo>
                <a:lnTo>
                  <a:pt x="31" y="131"/>
                </a:lnTo>
                <a:cubicBezTo>
                  <a:pt x="28" y="131"/>
                  <a:pt x="26" y="132"/>
                  <a:pt x="25" y="133"/>
                </a:cubicBezTo>
                <a:cubicBezTo>
                  <a:pt x="23" y="134"/>
                  <a:pt x="22" y="136"/>
                  <a:pt x="22" y="139"/>
                </a:cubicBezTo>
                <a:cubicBezTo>
                  <a:pt x="22" y="142"/>
                  <a:pt x="23" y="144"/>
                  <a:pt x="24" y="145"/>
                </a:cubicBezTo>
                <a:cubicBezTo>
                  <a:pt x="25" y="147"/>
                  <a:pt x="27" y="148"/>
                  <a:pt x="30" y="148"/>
                </a:cubicBezTo>
                <a:lnTo>
                  <a:pt x="29" y="154"/>
                </a:lnTo>
                <a:cubicBezTo>
                  <a:pt x="25" y="153"/>
                  <a:pt x="22" y="151"/>
                  <a:pt x="19" y="149"/>
                </a:cubicBezTo>
                <a:cubicBezTo>
                  <a:pt x="17" y="146"/>
                  <a:pt x="16" y="143"/>
                  <a:pt x="16" y="138"/>
                </a:cubicBezTo>
                <a:cubicBezTo>
                  <a:pt x="16" y="135"/>
                  <a:pt x="17" y="132"/>
                  <a:pt x="18" y="130"/>
                </a:cubicBezTo>
                <a:cubicBezTo>
                  <a:pt x="20" y="128"/>
                  <a:pt x="21" y="127"/>
                  <a:pt x="23" y="126"/>
                </a:cubicBezTo>
                <a:cubicBezTo>
                  <a:pt x="25" y="126"/>
                  <a:pt x="28" y="125"/>
                  <a:pt x="32" y="125"/>
                </a:cubicBezTo>
                <a:lnTo>
                  <a:pt x="42" y="125"/>
                </a:lnTo>
                <a:cubicBezTo>
                  <a:pt x="48" y="125"/>
                  <a:pt x="52" y="125"/>
                  <a:pt x="54" y="125"/>
                </a:cubicBezTo>
                <a:cubicBezTo>
                  <a:pt x="55" y="125"/>
                  <a:pt x="57" y="124"/>
                  <a:pt x="59" y="124"/>
                </a:cubicBezTo>
                <a:lnTo>
                  <a:pt x="59" y="130"/>
                </a:lnTo>
                <a:cubicBezTo>
                  <a:pt x="57" y="130"/>
                  <a:pt x="56" y="131"/>
                  <a:pt x="54" y="131"/>
                </a:cubicBezTo>
                <a:lnTo>
                  <a:pt x="54" y="131"/>
                </a:lnTo>
                <a:close/>
                <a:moveTo>
                  <a:pt x="38" y="131"/>
                </a:moveTo>
                <a:lnTo>
                  <a:pt x="38" y="131"/>
                </a:lnTo>
                <a:cubicBezTo>
                  <a:pt x="39" y="133"/>
                  <a:pt x="40" y="136"/>
                  <a:pt x="41" y="141"/>
                </a:cubicBezTo>
                <a:cubicBezTo>
                  <a:pt x="41" y="143"/>
                  <a:pt x="42" y="145"/>
                  <a:pt x="42" y="146"/>
                </a:cubicBezTo>
                <a:cubicBezTo>
                  <a:pt x="43" y="147"/>
                  <a:pt x="43" y="147"/>
                  <a:pt x="44" y="148"/>
                </a:cubicBezTo>
                <a:cubicBezTo>
                  <a:pt x="45" y="148"/>
                  <a:pt x="47" y="149"/>
                  <a:pt x="48" y="149"/>
                </a:cubicBezTo>
                <a:cubicBezTo>
                  <a:pt x="50" y="149"/>
                  <a:pt x="51" y="148"/>
                  <a:pt x="53" y="147"/>
                </a:cubicBezTo>
                <a:cubicBezTo>
                  <a:pt x="54" y="146"/>
                  <a:pt x="54" y="144"/>
                  <a:pt x="54" y="142"/>
                </a:cubicBezTo>
                <a:cubicBezTo>
                  <a:pt x="54" y="140"/>
                  <a:pt x="54" y="138"/>
                  <a:pt x="53" y="136"/>
                </a:cubicBezTo>
                <a:cubicBezTo>
                  <a:pt x="52" y="134"/>
                  <a:pt x="50" y="133"/>
                  <a:pt x="48" y="132"/>
                </a:cubicBezTo>
                <a:cubicBezTo>
                  <a:pt x="47" y="131"/>
                  <a:pt x="44" y="131"/>
                  <a:pt x="40" y="131"/>
                </a:cubicBezTo>
                <a:lnTo>
                  <a:pt x="38" y="131"/>
                </a:lnTo>
                <a:close/>
                <a:moveTo>
                  <a:pt x="47" y="116"/>
                </a:moveTo>
                <a:lnTo>
                  <a:pt x="47" y="116"/>
                </a:lnTo>
                <a:lnTo>
                  <a:pt x="45" y="110"/>
                </a:lnTo>
                <a:cubicBezTo>
                  <a:pt x="48" y="110"/>
                  <a:pt x="50" y="109"/>
                  <a:pt x="52" y="108"/>
                </a:cubicBezTo>
                <a:cubicBezTo>
                  <a:pt x="53" y="106"/>
                  <a:pt x="54" y="104"/>
                  <a:pt x="54" y="102"/>
                </a:cubicBezTo>
                <a:cubicBezTo>
                  <a:pt x="54" y="99"/>
                  <a:pt x="53" y="97"/>
                  <a:pt x="52" y="96"/>
                </a:cubicBezTo>
                <a:cubicBezTo>
                  <a:pt x="51" y="94"/>
                  <a:pt x="49" y="94"/>
                  <a:pt x="47" y="94"/>
                </a:cubicBezTo>
                <a:cubicBezTo>
                  <a:pt x="46" y="94"/>
                  <a:pt x="44" y="94"/>
                  <a:pt x="44" y="95"/>
                </a:cubicBezTo>
                <a:cubicBezTo>
                  <a:pt x="43" y="96"/>
                  <a:pt x="42" y="98"/>
                  <a:pt x="41" y="101"/>
                </a:cubicBezTo>
                <a:cubicBezTo>
                  <a:pt x="40" y="106"/>
                  <a:pt x="39" y="109"/>
                  <a:pt x="38" y="110"/>
                </a:cubicBezTo>
                <a:cubicBezTo>
                  <a:pt x="37" y="112"/>
                  <a:pt x="36" y="113"/>
                  <a:pt x="34" y="114"/>
                </a:cubicBezTo>
                <a:cubicBezTo>
                  <a:pt x="32" y="115"/>
                  <a:pt x="30" y="115"/>
                  <a:pt x="28" y="115"/>
                </a:cubicBezTo>
                <a:cubicBezTo>
                  <a:pt x="25" y="115"/>
                  <a:pt x="22" y="114"/>
                  <a:pt x="20" y="112"/>
                </a:cubicBezTo>
                <a:cubicBezTo>
                  <a:pt x="17" y="109"/>
                  <a:pt x="16" y="106"/>
                  <a:pt x="16" y="102"/>
                </a:cubicBezTo>
                <a:cubicBezTo>
                  <a:pt x="16" y="100"/>
                  <a:pt x="17" y="98"/>
                  <a:pt x="18" y="96"/>
                </a:cubicBezTo>
                <a:cubicBezTo>
                  <a:pt x="19" y="94"/>
                  <a:pt x="20" y="92"/>
                  <a:pt x="22" y="91"/>
                </a:cubicBezTo>
                <a:cubicBezTo>
                  <a:pt x="23" y="90"/>
                  <a:pt x="25" y="90"/>
                  <a:pt x="28" y="89"/>
                </a:cubicBezTo>
                <a:lnTo>
                  <a:pt x="29" y="95"/>
                </a:lnTo>
                <a:cubicBezTo>
                  <a:pt x="24" y="95"/>
                  <a:pt x="22" y="98"/>
                  <a:pt x="22" y="102"/>
                </a:cubicBezTo>
                <a:cubicBezTo>
                  <a:pt x="22" y="105"/>
                  <a:pt x="23" y="106"/>
                  <a:pt x="24" y="108"/>
                </a:cubicBezTo>
                <a:cubicBezTo>
                  <a:pt x="25" y="109"/>
                  <a:pt x="26" y="110"/>
                  <a:pt x="28" y="110"/>
                </a:cubicBezTo>
                <a:cubicBezTo>
                  <a:pt x="29" y="110"/>
                  <a:pt x="30" y="109"/>
                  <a:pt x="31" y="108"/>
                </a:cubicBezTo>
                <a:cubicBezTo>
                  <a:pt x="32" y="107"/>
                  <a:pt x="33" y="105"/>
                  <a:pt x="34" y="101"/>
                </a:cubicBezTo>
                <a:cubicBezTo>
                  <a:pt x="35" y="97"/>
                  <a:pt x="36" y="94"/>
                  <a:pt x="37" y="92"/>
                </a:cubicBezTo>
                <a:cubicBezTo>
                  <a:pt x="38" y="91"/>
                  <a:pt x="39" y="90"/>
                  <a:pt x="41" y="89"/>
                </a:cubicBezTo>
                <a:cubicBezTo>
                  <a:pt x="43" y="88"/>
                  <a:pt x="44" y="88"/>
                  <a:pt x="47" y="88"/>
                </a:cubicBezTo>
                <a:cubicBezTo>
                  <a:pt x="50" y="88"/>
                  <a:pt x="54" y="89"/>
                  <a:pt x="56" y="92"/>
                </a:cubicBezTo>
                <a:cubicBezTo>
                  <a:pt x="59" y="94"/>
                  <a:pt x="60" y="98"/>
                  <a:pt x="60" y="102"/>
                </a:cubicBezTo>
                <a:cubicBezTo>
                  <a:pt x="60" y="110"/>
                  <a:pt x="55" y="115"/>
                  <a:pt x="47" y="116"/>
                </a:cubicBezTo>
                <a:lnTo>
                  <a:pt x="47" y="116"/>
                </a:lnTo>
                <a:close/>
                <a:moveTo>
                  <a:pt x="45" y="56"/>
                </a:moveTo>
                <a:lnTo>
                  <a:pt x="45" y="56"/>
                </a:lnTo>
                <a:lnTo>
                  <a:pt x="46" y="50"/>
                </a:lnTo>
                <a:cubicBezTo>
                  <a:pt x="51" y="51"/>
                  <a:pt x="54" y="53"/>
                  <a:pt x="57" y="55"/>
                </a:cubicBezTo>
                <a:cubicBezTo>
                  <a:pt x="59" y="58"/>
                  <a:pt x="60" y="61"/>
                  <a:pt x="60" y="65"/>
                </a:cubicBezTo>
                <a:cubicBezTo>
                  <a:pt x="60" y="69"/>
                  <a:pt x="58" y="73"/>
                  <a:pt x="54" y="76"/>
                </a:cubicBezTo>
                <a:cubicBezTo>
                  <a:pt x="51" y="79"/>
                  <a:pt x="45" y="81"/>
                  <a:pt x="38" y="81"/>
                </a:cubicBezTo>
                <a:cubicBezTo>
                  <a:pt x="31" y="81"/>
                  <a:pt x="26" y="79"/>
                  <a:pt x="22" y="76"/>
                </a:cubicBezTo>
                <a:cubicBezTo>
                  <a:pt x="18" y="73"/>
                  <a:pt x="16" y="70"/>
                  <a:pt x="16" y="65"/>
                </a:cubicBezTo>
                <a:cubicBezTo>
                  <a:pt x="16" y="61"/>
                  <a:pt x="18" y="57"/>
                  <a:pt x="22" y="54"/>
                </a:cubicBezTo>
                <a:cubicBezTo>
                  <a:pt x="26" y="51"/>
                  <a:pt x="31" y="50"/>
                  <a:pt x="38" y="50"/>
                </a:cubicBezTo>
                <a:lnTo>
                  <a:pt x="40" y="50"/>
                </a:lnTo>
                <a:lnTo>
                  <a:pt x="40" y="75"/>
                </a:lnTo>
                <a:cubicBezTo>
                  <a:pt x="45" y="75"/>
                  <a:pt x="48" y="74"/>
                  <a:pt x="50" y="72"/>
                </a:cubicBezTo>
                <a:cubicBezTo>
                  <a:pt x="53" y="70"/>
                  <a:pt x="54" y="67"/>
                  <a:pt x="54" y="65"/>
                </a:cubicBezTo>
                <a:cubicBezTo>
                  <a:pt x="54" y="60"/>
                  <a:pt x="51" y="57"/>
                  <a:pt x="45" y="56"/>
                </a:cubicBezTo>
                <a:lnTo>
                  <a:pt x="45" y="56"/>
                </a:lnTo>
                <a:close/>
                <a:moveTo>
                  <a:pt x="34" y="75"/>
                </a:moveTo>
                <a:lnTo>
                  <a:pt x="34" y="75"/>
                </a:lnTo>
                <a:lnTo>
                  <a:pt x="34" y="56"/>
                </a:lnTo>
                <a:cubicBezTo>
                  <a:pt x="30" y="56"/>
                  <a:pt x="28" y="57"/>
                  <a:pt x="26" y="58"/>
                </a:cubicBezTo>
                <a:cubicBezTo>
                  <a:pt x="24" y="60"/>
                  <a:pt x="22" y="62"/>
                  <a:pt x="22" y="65"/>
                </a:cubicBezTo>
                <a:cubicBezTo>
                  <a:pt x="22" y="67"/>
                  <a:pt x="23" y="70"/>
                  <a:pt x="25" y="72"/>
                </a:cubicBezTo>
                <a:cubicBezTo>
                  <a:pt x="28" y="73"/>
                  <a:pt x="30" y="74"/>
                  <a:pt x="34" y="75"/>
                </a:cubicBezTo>
                <a:lnTo>
                  <a:pt x="34" y="75"/>
                </a:lnTo>
                <a:close/>
                <a:moveTo>
                  <a:pt x="59" y="0"/>
                </a:moveTo>
                <a:lnTo>
                  <a:pt x="59" y="0"/>
                </a:lnTo>
                <a:lnTo>
                  <a:pt x="59" y="6"/>
                </a:lnTo>
                <a:lnTo>
                  <a:pt x="14" y="6"/>
                </a:lnTo>
                <a:cubicBezTo>
                  <a:pt x="16" y="7"/>
                  <a:pt x="17" y="9"/>
                  <a:pt x="19" y="11"/>
                </a:cubicBezTo>
                <a:cubicBezTo>
                  <a:pt x="20" y="14"/>
                  <a:pt x="22" y="16"/>
                  <a:pt x="23" y="17"/>
                </a:cubicBezTo>
                <a:lnTo>
                  <a:pt x="16" y="17"/>
                </a:lnTo>
                <a:cubicBezTo>
                  <a:pt x="14" y="14"/>
                  <a:pt x="12" y="12"/>
                  <a:pt x="9" y="9"/>
                </a:cubicBezTo>
                <a:cubicBezTo>
                  <a:pt x="6" y="7"/>
                  <a:pt x="4" y="5"/>
                  <a:pt x="1" y="4"/>
                </a:cubicBezTo>
                <a:lnTo>
                  <a:pt x="1" y="0"/>
                </a:lnTo>
                <a:lnTo>
                  <a:pt x="59" y="0"/>
                </a:lnTo>
                <a:close/>
                <a:moveTo>
                  <a:pt x="59" y="0"/>
                </a:moveTo>
                <a:lnTo>
                  <a:pt x="5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noEditPoints="1"/>
          </p:cNvSpPr>
          <p:nvPr/>
        </p:nvSpPr>
        <p:spPr bwMode="auto">
          <a:xfrm>
            <a:off x="935038" y="3663950"/>
            <a:ext cx="136525" cy="485775"/>
          </a:xfrm>
          <a:custGeom>
            <a:avLst/>
            <a:gdLst>
              <a:gd name="T0" fmla="*/ 41 w 60"/>
              <a:gd name="T1" fmla="*/ 171 h 212"/>
              <a:gd name="T2" fmla="*/ 57 w 60"/>
              <a:gd name="T3" fmla="*/ 202 h 212"/>
              <a:gd name="T4" fmla="*/ 14 w 60"/>
              <a:gd name="T5" fmla="*/ 210 h 212"/>
              <a:gd name="T6" fmla="*/ 5 w 60"/>
              <a:gd name="T7" fmla="*/ 179 h 212"/>
              <a:gd name="T8" fmla="*/ 7 w 60"/>
              <a:gd name="T9" fmla="*/ 190 h 212"/>
              <a:gd name="T10" fmla="*/ 30 w 60"/>
              <a:gd name="T11" fmla="*/ 206 h 212"/>
              <a:gd name="T12" fmla="*/ 50 w 60"/>
              <a:gd name="T13" fmla="*/ 182 h 212"/>
              <a:gd name="T14" fmla="*/ 54 w 60"/>
              <a:gd name="T15" fmla="*/ 139 h 212"/>
              <a:gd name="T16" fmla="*/ 60 w 60"/>
              <a:gd name="T17" fmla="*/ 151 h 212"/>
              <a:gd name="T18" fmla="*/ 42 w 60"/>
              <a:gd name="T19" fmla="*/ 161 h 212"/>
              <a:gd name="T20" fmla="*/ 33 w 60"/>
              <a:gd name="T21" fmla="*/ 139 h 212"/>
              <a:gd name="T22" fmla="*/ 22 w 60"/>
              <a:gd name="T23" fmla="*/ 147 h 212"/>
              <a:gd name="T24" fmla="*/ 29 w 60"/>
              <a:gd name="T25" fmla="*/ 162 h 212"/>
              <a:gd name="T26" fmla="*/ 18 w 60"/>
              <a:gd name="T27" fmla="*/ 138 h 212"/>
              <a:gd name="T28" fmla="*/ 42 w 60"/>
              <a:gd name="T29" fmla="*/ 133 h 212"/>
              <a:gd name="T30" fmla="*/ 59 w 60"/>
              <a:gd name="T31" fmla="*/ 138 h 212"/>
              <a:gd name="T32" fmla="*/ 38 w 60"/>
              <a:gd name="T33" fmla="*/ 139 h 212"/>
              <a:gd name="T34" fmla="*/ 42 w 60"/>
              <a:gd name="T35" fmla="*/ 154 h 212"/>
              <a:gd name="T36" fmla="*/ 53 w 60"/>
              <a:gd name="T37" fmla="*/ 155 h 212"/>
              <a:gd name="T38" fmla="*/ 48 w 60"/>
              <a:gd name="T39" fmla="*/ 140 h 212"/>
              <a:gd name="T40" fmla="*/ 47 w 60"/>
              <a:gd name="T41" fmla="*/ 124 h 212"/>
              <a:gd name="T42" fmla="*/ 52 w 60"/>
              <a:gd name="T43" fmla="*/ 116 h 212"/>
              <a:gd name="T44" fmla="*/ 47 w 60"/>
              <a:gd name="T45" fmla="*/ 102 h 212"/>
              <a:gd name="T46" fmla="*/ 38 w 60"/>
              <a:gd name="T47" fmla="*/ 118 h 212"/>
              <a:gd name="T48" fmla="*/ 20 w 60"/>
              <a:gd name="T49" fmla="*/ 120 h 212"/>
              <a:gd name="T50" fmla="*/ 22 w 60"/>
              <a:gd name="T51" fmla="*/ 99 h 212"/>
              <a:gd name="T52" fmla="*/ 22 w 60"/>
              <a:gd name="T53" fmla="*/ 110 h 212"/>
              <a:gd name="T54" fmla="*/ 31 w 60"/>
              <a:gd name="T55" fmla="*/ 116 h 212"/>
              <a:gd name="T56" fmla="*/ 41 w 60"/>
              <a:gd name="T57" fmla="*/ 97 h 212"/>
              <a:gd name="T58" fmla="*/ 60 w 60"/>
              <a:gd name="T59" fmla="*/ 110 h 212"/>
              <a:gd name="T60" fmla="*/ 45 w 60"/>
              <a:gd name="T61" fmla="*/ 64 h 212"/>
              <a:gd name="T62" fmla="*/ 57 w 60"/>
              <a:gd name="T63" fmla="*/ 63 h 212"/>
              <a:gd name="T64" fmla="*/ 38 w 60"/>
              <a:gd name="T65" fmla="*/ 89 h 212"/>
              <a:gd name="T66" fmla="*/ 22 w 60"/>
              <a:gd name="T67" fmla="*/ 62 h 212"/>
              <a:gd name="T68" fmla="*/ 40 w 60"/>
              <a:gd name="T69" fmla="*/ 83 h 212"/>
              <a:gd name="T70" fmla="*/ 45 w 60"/>
              <a:gd name="T71" fmla="*/ 64 h 212"/>
              <a:gd name="T72" fmla="*/ 34 w 60"/>
              <a:gd name="T73" fmla="*/ 83 h 212"/>
              <a:gd name="T74" fmla="*/ 22 w 60"/>
              <a:gd name="T75" fmla="*/ 73 h 212"/>
              <a:gd name="T76" fmla="*/ 34 w 60"/>
              <a:gd name="T77" fmla="*/ 83 h 212"/>
              <a:gd name="T78" fmla="*/ 59 w 60"/>
              <a:gd name="T79" fmla="*/ 0 h 212"/>
              <a:gd name="T80" fmla="*/ 38 w 60"/>
              <a:gd name="T81" fmla="*/ 19 h 212"/>
              <a:gd name="T82" fmla="*/ 10 w 60"/>
              <a:gd name="T83" fmla="*/ 8 h 212"/>
              <a:gd name="T84" fmla="*/ 19 w 60"/>
              <a:gd name="T85" fmla="*/ 24 h 212"/>
              <a:gd name="T86" fmla="*/ 1 w 60"/>
              <a:gd name="T87" fmla="*/ 14 h 212"/>
              <a:gd name="T88" fmla="*/ 28 w 60"/>
              <a:gd name="T89" fmla="*/ 3 h 212"/>
              <a:gd name="T90" fmla="*/ 52 w 60"/>
              <a:gd name="T91" fmla="*/ 23 h 212"/>
              <a:gd name="T92" fmla="*/ 52 w 60"/>
              <a:gd name="T9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212">
                <a:moveTo>
                  <a:pt x="39" y="177"/>
                </a:moveTo>
                <a:lnTo>
                  <a:pt x="39" y="177"/>
                </a:lnTo>
                <a:lnTo>
                  <a:pt x="41" y="171"/>
                </a:lnTo>
                <a:cubicBezTo>
                  <a:pt x="47" y="172"/>
                  <a:pt x="52" y="175"/>
                  <a:pt x="55" y="178"/>
                </a:cubicBezTo>
                <a:cubicBezTo>
                  <a:pt x="58" y="182"/>
                  <a:pt x="60" y="186"/>
                  <a:pt x="60" y="191"/>
                </a:cubicBezTo>
                <a:cubicBezTo>
                  <a:pt x="60" y="195"/>
                  <a:pt x="59" y="199"/>
                  <a:pt x="57" y="202"/>
                </a:cubicBezTo>
                <a:cubicBezTo>
                  <a:pt x="55" y="205"/>
                  <a:pt x="51" y="208"/>
                  <a:pt x="47" y="210"/>
                </a:cubicBezTo>
                <a:cubicBezTo>
                  <a:pt x="42" y="212"/>
                  <a:pt x="36" y="212"/>
                  <a:pt x="30" y="212"/>
                </a:cubicBezTo>
                <a:cubicBezTo>
                  <a:pt x="24" y="212"/>
                  <a:pt x="18" y="212"/>
                  <a:pt x="14" y="210"/>
                </a:cubicBezTo>
                <a:cubicBezTo>
                  <a:pt x="9" y="208"/>
                  <a:pt x="6" y="205"/>
                  <a:pt x="4" y="202"/>
                </a:cubicBezTo>
                <a:cubicBezTo>
                  <a:pt x="2" y="198"/>
                  <a:pt x="0" y="194"/>
                  <a:pt x="0" y="190"/>
                </a:cubicBezTo>
                <a:cubicBezTo>
                  <a:pt x="0" y="186"/>
                  <a:pt x="2" y="182"/>
                  <a:pt x="5" y="179"/>
                </a:cubicBezTo>
                <a:cubicBezTo>
                  <a:pt x="8" y="175"/>
                  <a:pt x="12" y="173"/>
                  <a:pt x="17" y="172"/>
                </a:cubicBezTo>
                <a:lnTo>
                  <a:pt x="19" y="178"/>
                </a:lnTo>
                <a:cubicBezTo>
                  <a:pt x="11" y="180"/>
                  <a:pt x="7" y="184"/>
                  <a:pt x="7" y="190"/>
                </a:cubicBezTo>
                <a:cubicBezTo>
                  <a:pt x="7" y="194"/>
                  <a:pt x="8" y="196"/>
                  <a:pt x="10" y="199"/>
                </a:cubicBezTo>
                <a:cubicBezTo>
                  <a:pt x="11" y="201"/>
                  <a:pt x="14" y="203"/>
                  <a:pt x="17" y="204"/>
                </a:cubicBezTo>
                <a:cubicBezTo>
                  <a:pt x="20" y="205"/>
                  <a:pt x="25" y="206"/>
                  <a:pt x="30" y="206"/>
                </a:cubicBezTo>
                <a:cubicBezTo>
                  <a:pt x="38" y="206"/>
                  <a:pt x="44" y="205"/>
                  <a:pt x="48" y="202"/>
                </a:cubicBezTo>
                <a:cubicBezTo>
                  <a:pt x="51" y="199"/>
                  <a:pt x="53" y="195"/>
                  <a:pt x="53" y="191"/>
                </a:cubicBezTo>
                <a:cubicBezTo>
                  <a:pt x="53" y="187"/>
                  <a:pt x="52" y="185"/>
                  <a:pt x="50" y="182"/>
                </a:cubicBezTo>
                <a:cubicBezTo>
                  <a:pt x="47" y="180"/>
                  <a:pt x="44" y="178"/>
                  <a:pt x="39" y="177"/>
                </a:cubicBezTo>
                <a:lnTo>
                  <a:pt x="39" y="177"/>
                </a:lnTo>
                <a:close/>
                <a:moveTo>
                  <a:pt x="54" y="139"/>
                </a:moveTo>
                <a:lnTo>
                  <a:pt x="54" y="139"/>
                </a:lnTo>
                <a:cubicBezTo>
                  <a:pt x="56" y="141"/>
                  <a:pt x="57" y="143"/>
                  <a:pt x="58" y="145"/>
                </a:cubicBezTo>
                <a:cubicBezTo>
                  <a:pt x="59" y="147"/>
                  <a:pt x="60" y="149"/>
                  <a:pt x="60" y="151"/>
                </a:cubicBezTo>
                <a:cubicBezTo>
                  <a:pt x="60" y="155"/>
                  <a:pt x="59" y="158"/>
                  <a:pt x="57" y="160"/>
                </a:cubicBezTo>
                <a:cubicBezTo>
                  <a:pt x="55" y="162"/>
                  <a:pt x="52" y="163"/>
                  <a:pt x="48" y="163"/>
                </a:cubicBezTo>
                <a:cubicBezTo>
                  <a:pt x="45" y="163"/>
                  <a:pt x="43" y="162"/>
                  <a:pt x="42" y="161"/>
                </a:cubicBezTo>
                <a:cubicBezTo>
                  <a:pt x="40" y="160"/>
                  <a:pt x="38" y="159"/>
                  <a:pt x="37" y="157"/>
                </a:cubicBezTo>
                <a:cubicBezTo>
                  <a:pt x="36" y="156"/>
                  <a:pt x="35" y="153"/>
                  <a:pt x="35" y="149"/>
                </a:cubicBezTo>
                <a:cubicBezTo>
                  <a:pt x="34" y="145"/>
                  <a:pt x="33" y="141"/>
                  <a:pt x="33" y="139"/>
                </a:cubicBezTo>
                <a:lnTo>
                  <a:pt x="31" y="139"/>
                </a:lnTo>
                <a:cubicBezTo>
                  <a:pt x="28" y="139"/>
                  <a:pt x="26" y="140"/>
                  <a:pt x="25" y="141"/>
                </a:cubicBezTo>
                <a:cubicBezTo>
                  <a:pt x="23" y="142"/>
                  <a:pt x="22" y="144"/>
                  <a:pt x="22" y="147"/>
                </a:cubicBezTo>
                <a:cubicBezTo>
                  <a:pt x="22" y="150"/>
                  <a:pt x="23" y="152"/>
                  <a:pt x="24" y="153"/>
                </a:cubicBezTo>
                <a:cubicBezTo>
                  <a:pt x="25" y="155"/>
                  <a:pt x="27" y="156"/>
                  <a:pt x="30" y="156"/>
                </a:cubicBezTo>
                <a:lnTo>
                  <a:pt x="29" y="162"/>
                </a:lnTo>
                <a:cubicBezTo>
                  <a:pt x="25" y="161"/>
                  <a:pt x="22" y="159"/>
                  <a:pt x="19" y="157"/>
                </a:cubicBezTo>
                <a:cubicBezTo>
                  <a:pt x="17" y="154"/>
                  <a:pt x="16" y="151"/>
                  <a:pt x="16" y="146"/>
                </a:cubicBezTo>
                <a:cubicBezTo>
                  <a:pt x="16" y="143"/>
                  <a:pt x="17" y="140"/>
                  <a:pt x="18" y="138"/>
                </a:cubicBezTo>
                <a:cubicBezTo>
                  <a:pt x="20" y="136"/>
                  <a:pt x="21" y="135"/>
                  <a:pt x="23" y="134"/>
                </a:cubicBezTo>
                <a:cubicBezTo>
                  <a:pt x="25" y="134"/>
                  <a:pt x="28" y="133"/>
                  <a:pt x="32" y="133"/>
                </a:cubicBezTo>
                <a:lnTo>
                  <a:pt x="42" y="133"/>
                </a:lnTo>
                <a:cubicBezTo>
                  <a:pt x="48" y="133"/>
                  <a:pt x="52" y="133"/>
                  <a:pt x="54" y="133"/>
                </a:cubicBezTo>
                <a:cubicBezTo>
                  <a:pt x="55" y="133"/>
                  <a:pt x="57" y="132"/>
                  <a:pt x="59" y="132"/>
                </a:cubicBezTo>
                <a:lnTo>
                  <a:pt x="59" y="138"/>
                </a:lnTo>
                <a:cubicBezTo>
                  <a:pt x="57" y="138"/>
                  <a:pt x="56" y="139"/>
                  <a:pt x="54" y="139"/>
                </a:cubicBezTo>
                <a:lnTo>
                  <a:pt x="54" y="139"/>
                </a:lnTo>
                <a:close/>
                <a:moveTo>
                  <a:pt x="38" y="139"/>
                </a:moveTo>
                <a:lnTo>
                  <a:pt x="38" y="139"/>
                </a:lnTo>
                <a:cubicBezTo>
                  <a:pt x="39" y="141"/>
                  <a:pt x="40" y="144"/>
                  <a:pt x="41" y="149"/>
                </a:cubicBezTo>
                <a:cubicBezTo>
                  <a:pt x="41" y="151"/>
                  <a:pt x="42" y="153"/>
                  <a:pt x="42" y="154"/>
                </a:cubicBezTo>
                <a:cubicBezTo>
                  <a:pt x="43" y="155"/>
                  <a:pt x="43" y="155"/>
                  <a:pt x="44" y="156"/>
                </a:cubicBezTo>
                <a:cubicBezTo>
                  <a:pt x="45" y="156"/>
                  <a:pt x="47" y="157"/>
                  <a:pt x="48" y="157"/>
                </a:cubicBezTo>
                <a:cubicBezTo>
                  <a:pt x="50" y="157"/>
                  <a:pt x="51" y="156"/>
                  <a:pt x="53" y="155"/>
                </a:cubicBezTo>
                <a:cubicBezTo>
                  <a:pt x="54" y="154"/>
                  <a:pt x="54" y="152"/>
                  <a:pt x="54" y="150"/>
                </a:cubicBezTo>
                <a:cubicBezTo>
                  <a:pt x="54" y="148"/>
                  <a:pt x="54" y="146"/>
                  <a:pt x="53" y="144"/>
                </a:cubicBezTo>
                <a:cubicBezTo>
                  <a:pt x="52" y="142"/>
                  <a:pt x="50" y="141"/>
                  <a:pt x="48" y="140"/>
                </a:cubicBezTo>
                <a:cubicBezTo>
                  <a:pt x="47" y="139"/>
                  <a:pt x="44" y="139"/>
                  <a:pt x="40" y="139"/>
                </a:cubicBezTo>
                <a:lnTo>
                  <a:pt x="38" y="139"/>
                </a:lnTo>
                <a:close/>
                <a:moveTo>
                  <a:pt x="47" y="124"/>
                </a:moveTo>
                <a:lnTo>
                  <a:pt x="47" y="124"/>
                </a:lnTo>
                <a:lnTo>
                  <a:pt x="45" y="118"/>
                </a:lnTo>
                <a:cubicBezTo>
                  <a:pt x="48" y="118"/>
                  <a:pt x="50" y="117"/>
                  <a:pt x="52" y="116"/>
                </a:cubicBezTo>
                <a:cubicBezTo>
                  <a:pt x="53" y="114"/>
                  <a:pt x="54" y="112"/>
                  <a:pt x="54" y="110"/>
                </a:cubicBezTo>
                <a:cubicBezTo>
                  <a:pt x="54" y="107"/>
                  <a:pt x="53" y="105"/>
                  <a:pt x="52" y="104"/>
                </a:cubicBezTo>
                <a:cubicBezTo>
                  <a:pt x="51" y="102"/>
                  <a:pt x="49" y="102"/>
                  <a:pt x="47" y="102"/>
                </a:cubicBezTo>
                <a:cubicBezTo>
                  <a:pt x="46" y="102"/>
                  <a:pt x="44" y="102"/>
                  <a:pt x="44" y="103"/>
                </a:cubicBezTo>
                <a:cubicBezTo>
                  <a:pt x="43" y="104"/>
                  <a:pt x="42" y="106"/>
                  <a:pt x="41" y="109"/>
                </a:cubicBezTo>
                <a:cubicBezTo>
                  <a:pt x="40" y="114"/>
                  <a:pt x="39" y="117"/>
                  <a:pt x="38" y="118"/>
                </a:cubicBezTo>
                <a:cubicBezTo>
                  <a:pt x="37" y="120"/>
                  <a:pt x="36" y="121"/>
                  <a:pt x="34" y="122"/>
                </a:cubicBezTo>
                <a:cubicBezTo>
                  <a:pt x="32" y="123"/>
                  <a:pt x="30" y="123"/>
                  <a:pt x="28" y="123"/>
                </a:cubicBezTo>
                <a:cubicBezTo>
                  <a:pt x="25" y="123"/>
                  <a:pt x="22" y="122"/>
                  <a:pt x="20" y="120"/>
                </a:cubicBezTo>
                <a:cubicBezTo>
                  <a:pt x="17" y="117"/>
                  <a:pt x="16" y="114"/>
                  <a:pt x="16" y="110"/>
                </a:cubicBezTo>
                <a:cubicBezTo>
                  <a:pt x="16" y="108"/>
                  <a:pt x="17" y="106"/>
                  <a:pt x="18" y="104"/>
                </a:cubicBezTo>
                <a:cubicBezTo>
                  <a:pt x="19" y="102"/>
                  <a:pt x="20" y="100"/>
                  <a:pt x="22" y="99"/>
                </a:cubicBezTo>
                <a:cubicBezTo>
                  <a:pt x="23" y="98"/>
                  <a:pt x="25" y="98"/>
                  <a:pt x="28" y="97"/>
                </a:cubicBezTo>
                <a:lnTo>
                  <a:pt x="29" y="103"/>
                </a:lnTo>
                <a:cubicBezTo>
                  <a:pt x="24" y="103"/>
                  <a:pt x="22" y="106"/>
                  <a:pt x="22" y="110"/>
                </a:cubicBezTo>
                <a:cubicBezTo>
                  <a:pt x="22" y="113"/>
                  <a:pt x="23" y="114"/>
                  <a:pt x="24" y="116"/>
                </a:cubicBezTo>
                <a:cubicBezTo>
                  <a:pt x="25" y="117"/>
                  <a:pt x="26" y="118"/>
                  <a:pt x="28" y="118"/>
                </a:cubicBezTo>
                <a:cubicBezTo>
                  <a:pt x="29" y="118"/>
                  <a:pt x="30" y="117"/>
                  <a:pt x="31" y="116"/>
                </a:cubicBezTo>
                <a:cubicBezTo>
                  <a:pt x="32" y="115"/>
                  <a:pt x="33" y="113"/>
                  <a:pt x="34" y="109"/>
                </a:cubicBezTo>
                <a:cubicBezTo>
                  <a:pt x="35" y="105"/>
                  <a:pt x="36" y="102"/>
                  <a:pt x="37" y="100"/>
                </a:cubicBezTo>
                <a:cubicBezTo>
                  <a:pt x="38" y="99"/>
                  <a:pt x="39" y="98"/>
                  <a:pt x="41" y="97"/>
                </a:cubicBezTo>
                <a:cubicBezTo>
                  <a:pt x="43" y="96"/>
                  <a:pt x="44" y="96"/>
                  <a:pt x="47" y="96"/>
                </a:cubicBezTo>
                <a:cubicBezTo>
                  <a:pt x="50" y="96"/>
                  <a:pt x="54" y="97"/>
                  <a:pt x="56" y="100"/>
                </a:cubicBezTo>
                <a:cubicBezTo>
                  <a:pt x="59" y="102"/>
                  <a:pt x="60" y="106"/>
                  <a:pt x="60" y="110"/>
                </a:cubicBezTo>
                <a:cubicBezTo>
                  <a:pt x="60" y="118"/>
                  <a:pt x="55" y="123"/>
                  <a:pt x="47" y="124"/>
                </a:cubicBezTo>
                <a:lnTo>
                  <a:pt x="47" y="124"/>
                </a:lnTo>
                <a:close/>
                <a:moveTo>
                  <a:pt x="45" y="64"/>
                </a:moveTo>
                <a:lnTo>
                  <a:pt x="45" y="64"/>
                </a:lnTo>
                <a:lnTo>
                  <a:pt x="46" y="58"/>
                </a:lnTo>
                <a:cubicBezTo>
                  <a:pt x="51" y="59"/>
                  <a:pt x="54" y="61"/>
                  <a:pt x="57" y="63"/>
                </a:cubicBezTo>
                <a:cubicBezTo>
                  <a:pt x="59" y="66"/>
                  <a:pt x="60" y="69"/>
                  <a:pt x="60" y="73"/>
                </a:cubicBezTo>
                <a:cubicBezTo>
                  <a:pt x="60" y="77"/>
                  <a:pt x="58" y="81"/>
                  <a:pt x="54" y="84"/>
                </a:cubicBezTo>
                <a:cubicBezTo>
                  <a:pt x="51" y="87"/>
                  <a:pt x="45" y="89"/>
                  <a:pt x="38" y="89"/>
                </a:cubicBezTo>
                <a:cubicBezTo>
                  <a:pt x="31" y="89"/>
                  <a:pt x="26" y="87"/>
                  <a:pt x="22" y="84"/>
                </a:cubicBezTo>
                <a:cubicBezTo>
                  <a:pt x="18" y="81"/>
                  <a:pt x="16" y="78"/>
                  <a:pt x="16" y="73"/>
                </a:cubicBezTo>
                <a:cubicBezTo>
                  <a:pt x="16" y="69"/>
                  <a:pt x="18" y="65"/>
                  <a:pt x="22" y="62"/>
                </a:cubicBezTo>
                <a:cubicBezTo>
                  <a:pt x="26" y="59"/>
                  <a:pt x="31" y="58"/>
                  <a:pt x="38" y="58"/>
                </a:cubicBezTo>
                <a:lnTo>
                  <a:pt x="40" y="58"/>
                </a:lnTo>
                <a:lnTo>
                  <a:pt x="40" y="83"/>
                </a:lnTo>
                <a:cubicBezTo>
                  <a:pt x="45" y="83"/>
                  <a:pt x="48" y="82"/>
                  <a:pt x="50" y="80"/>
                </a:cubicBezTo>
                <a:cubicBezTo>
                  <a:pt x="53" y="78"/>
                  <a:pt x="54" y="75"/>
                  <a:pt x="54" y="73"/>
                </a:cubicBezTo>
                <a:cubicBezTo>
                  <a:pt x="54" y="68"/>
                  <a:pt x="51" y="65"/>
                  <a:pt x="45" y="64"/>
                </a:cubicBezTo>
                <a:lnTo>
                  <a:pt x="45" y="64"/>
                </a:lnTo>
                <a:close/>
                <a:moveTo>
                  <a:pt x="34" y="83"/>
                </a:moveTo>
                <a:lnTo>
                  <a:pt x="34" y="83"/>
                </a:lnTo>
                <a:lnTo>
                  <a:pt x="34" y="64"/>
                </a:lnTo>
                <a:cubicBezTo>
                  <a:pt x="30" y="64"/>
                  <a:pt x="28" y="65"/>
                  <a:pt x="26" y="66"/>
                </a:cubicBezTo>
                <a:cubicBezTo>
                  <a:pt x="24" y="68"/>
                  <a:pt x="22" y="70"/>
                  <a:pt x="22" y="73"/>
                </a:cubicBezTo>
                <a:cubicBezTo>
                  <a:pt x="22" y="75"/>
                  <a:pt x="23" y="78"/>
                  <a:pt x="25" y="80"/>
                </a:cubicBezTo>
                <a:cubicBezTo>
                  <a:pt x="28" y="81"/>
                  <a:pt x="30" y="82"/>
                  <a:pt x="34" y="83"/>
                </a:cubicBezTo>
                <a:lnTo>
                  <a:pt x="34" y="83"/>
                </a:lnTo>
                <a:close/>
                <a:moveTo>
                  <a:pt x="52" y="0"/>
                </a:moveTo>
                <a:lnTo>
                  <a:pt x="52" y="0"/>
                </a:lnTo>
                <a:lnTo>
                  <a:pt x="59" y="0"/>
                </a:lnTo>
                <a:lnTo>
                  <a:pt x="59" y="31"/>
                </a:lnTo>
                <a:cubicBezTo>
                  <a:pt x="56" y="31"/>
                  <a:pt x="53" y="30"/>
                  <a:pt x="50" y="28"/>
                </a:cubicBezTo>
                <a:cubicBezTo>
                  <a:pt x="46" y="26"/>
                  <a:pt x="42" y="23"/>
                  <a:pt x="38" y="19"/>
                </a:cubicBezTo>
                <a:cubicBezTo>
                  <a:pt x="32" y="13"/>
                  <a:pt x="28" y="10"/>
                  <a:pt x="25" y="8"/>
                </a:cubicBezTo>
                <a:cubicBezTo>
                  <a:pt x="22" y="6"/>
                  <a:pt x="20" y="5"/>
                  <a:pt x="17" y="5"/>
                </a:cubicBezTo>
                <a:cubicBezTo>
                  <a:pt x="14" y="5"/>
                  <a:pt x="12" y="6"/>
                  <a:pt x="10" y="8"/>
                </a:cubicBezTo>
                <a:cubicBezTo>
                  <a:pt x="8" y="10"/>
                  <a:pt x="7" y="12"/>
                  <a:pt x="7" y="14"/>
                </a:cubicBezTo>
                <a:cubicBezTo>
                  <a:pt x="7" y="17"/>
                  <a:pt x="8" y="19"/>
                  <a:pt x="10" y="21"/>
                </a:cubicBezTo>
                <a:cubicBezTo>
                  <a:pt x="12" y="23"/>
                  <a:pt x="15" y="24"/>
                  <a:pt x="19" y="24"/>
                </a:cubicBezTo>
                <a:lnTo>
                  <a:pt x="18" y="29"/>
                </a:lnTo>
                <a:cubicBezTo>
                  <a:pt x="12" y="29"/>
                  <a:pt x="8" y="28"/>
                  <a:pt x="5" y="25"/>
                </a:cubicBezTo>
                <a:cubicBezTo>
                  <a:pt x="3" y="22"/>
                  <a:pt x="1" y="19"/>
                  <a:pt x="1" y="14"/>
                </a:cubicBezTo>
                <a:cubicBezTo>
                  <a:pt x="1" y="9"/>
                  <a:pt x="3" y="6"/>
                  <a:pt x="6" y="3"/>
                </a:cubicBezTo>
                <a:cubicBezTo>
                  <a:pt x="9" y="1"/>
                  <a:pt x="13" y="0"/>
                  <a:pt x="17" y="0"/>
                </a:cubicBezTo>
                <a:cubicBezTo>
                  <a:pt x="21" y="0"/>
                  <a:pt x="24" y="1"/>
                  <a:pt x="28" y="3"/>
                </a:cubicBezTo>
                <a:cubicBezTo>
                  <a:pt x="31" y="5"/>
                  <a:pt x="36" y="8"/>
                  <a:pt x="41" y="13"/>
                </a:cubicBezTo>
                <a:cubicBezTo>
                  <a:pt x="45" y="17"/>
                  <a:pt x="47" y="19"/>
                  <a:pt x="48" y="20"/>
                </a:cubicBezTo>
                <a:cubicBezTo>
                  <a:pt x="49" y="21"/>
                  <a:pt x="51" y="22"/>
                  <a:pt x="52" y="23"/>
                </a:cubicBezTo>
                <a:lnTo>
                  <a:pt x="52" y="0"/>
                </a:lnTo>
                <a:close/>
                <a:moveTo>
                  <a:pt x="52" y="0"/>
                </a:move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noEditPoints="1"/>
          </p:cNvSpPr>
          <p:nvPr/>
        </p:nvSpPr>
        <p:spPr bwMode="auto">
          <a:xfrm>
            <a:off x="935038" y="5035550"/>
            <a:ext cx="136525" cy="487363"/>
          </a:xfrm>
          <a:custGeom>
            <a:avLst/>
            <a:gdLst>
              <a:gd name="T0" fmla="*/ 41 w 60"/>
              <a:gd name="T1" fmla="*/ 172 h 213"/>
              <a:gd name="T2" fmla="*/ 57 w 60"/>
              <a:gd name="T3" fmla="*/ 203 h 213"/>
              <a:gd name="T4" fmla="*/ 14 w 60"/>
              <a:gd name="T5" fmla="*/ 211 h 213"/>
              <a:gd name="T6" fmla="*/ 5 w 60"/>
              <a:gd name="T7" fmla="*/ 180 h 213"/>
              <a:gd name="T8" fmla="*/ 7 w 60"/>
              <a:gd name="T9" fmla="*/ 191 h 213"/>
              <a:gd name="T10" fmla="*/ 30 w 60"/>
              <a:gd name="T11" fmla="*/ 207 h 213"/>
              <a:gd name="T12" fmla="*/ 50 w 60"/>
              <a:gd name="T13" fmla="*/ 183 h 213"/>
              <a:gd name="T14" fmla="*/ 54 w 60"/>
              <a:gd name="T15" fmla="*/ 140 h 213"/>
              <a:gd name="T16" fmla="*/ 60 w 60"/>
              <a:gd name="T17" fmla="*/ 152 h 213"/>
              <a:gd name="T18" fmla="*/ 42 w 60"/>
              <a:gd name="T19" fmla="*/ 162 h 213"/>
              <a:gd name="T20" fmla="*/ 33 w 60"/>
              <a:gd name="T21" fmla="*/ 140 h 213"/>
              <a:gd name="T22" fmla="*/ 22 w 60"/>
              <a:gd name="T23" fmla="*/ 148 h 213"/>
              <a:gd name="T24" fmla="*/ 29 w 60"/>
              <a:gd name="T25" fmla="*/ 163 h 213"/>
              <a:gd name="T26" fmla="*/ 18 w 60"/>
              <a:gd name="T27" fmla="*/ 139 h 213"/>
              <a:gd name="T28" fmla="*/ 42 w 60"/>
              <a:gd name="T29" fmla="*/ 134 h 213"/>
              <a:gd name="T30" fmla="*/ 59 w 60"/>
              <a:gd name="T31" fmla="*/ 139 h 213"/>
              <a:gd name="T32" fmla="*/ 38 w 60"/>
              <a:gd name="T33" fmla="*/ 140 h 213"/>
              <a:gd name="T34" fmla="*/ 42 w 60"/>
              <a:gd name="T35" fmla="*/ 155 h 213"/>
              <a:gd name="T36" fmla="*/ 53 w 60"/>
              <a:gd name="T37" fmla="*/ 156 h 213"/>
              <a:gd name="T38" fmla="*/ 48 w 60"/>
              <a:gd name="T39" fmla="*/ 141 h 213"/>
              <a:gd name="T40" fmla="*/ 47 w 60"/>
              <a:gd name="T41" fmla="*/ 125 h 213"/>
              <a:gd name="T42" fmla="*/ 52 w 60"/>
              <a:gd name="T43" fmla="*/ 117 h 213"/>
              <a:gd name="T44" fmla="*/ 47 w 60"/>
              <a:gd name="T45" fmla="*/ 103 h 213"/>
              <a:gd name="T46" fmla="*/ 38 w 60"/>
              <a:gd name="T47" fmla="*/ 119 h 213"/>
              <a:gd name="T48" fmla="*/ 20 w 60"/>
              <a:gd name="T49" fmla="*/ 121 h 213"/>
              <a:gd name="T50" fmla="*/ 22 w 60"/>
              <a:gd name="T51" fmla="*/ 100 h 213"/>
              <a:gd name="T52" fmla="*/ 22 w 60"/>
              <a:gd name="T53" fmla="*/ 111 h 213"/>
              <a:gd name="T54" fmla="*/ 31 w 60"/>
              <a:gd name="T55" fmla="*/ 117 h 213"/>
              <a:gd name="T56" fmla="*/ 41 w 60"/>
              <a:gd name="T57" fmla="*/ 98 h 213"/>
              <a:gd name="T58" fmla="*/ 60 w 60"/>
              <a:gd name="T59" fmla="*/ 111 h 213"/>
              <a:gd name="T60" fmla="*/ 45 w 60"/>
              <a:gd name="T61" fmla="*/ 65 h 213"/>
              <a:gd name="T62" fmla="*/ 57 w 60"/>
              <a:gd name="T63" fmla="*/ 64 h 213"/>
              <a:gd name="T64" fmla="*/ 38 w 60"/>
              <a:gd name="T65" fmla="*/ 90 h 213"/>
              <a:gd name="T66" fmla="*/ 22 w 60"/>
              <a:gd name="T67" fmla="*/ 63 h 213"/>
              <a:gd name="T68" fmla="*/ 40 w 60"/>
              <a:gd name="T69" fmla="*/ 84 h 213"/>
              <a:gd name="T70" fmla="*/ 45 w 60"/>
              <a:gd name="T71" fmla="*/ 65 h 213"/>
              <a:gd name="T72" fmla="*/ 34 w 60"/>
              <a:gd name="T73" fmla="*/ 84 h 213"/>
              <a:gd name="T74" fmla="*/ 22 w 60"/>
              <a:gd name="T75" fmla="*/ 74 h 213"/>
              <a:gd name="T76" fmla="*/ 34 w 60"/>
              <a:gd name="T77" fmla="*/ 84 h 213"/>
              <a:gd name="T78" fmla="*/ 43 w 60"/>
              <a:gd name="T79" fmla="*/ 25 h 213"/>
              <a:gd name="T80" fmla="*/ 42 w 60"/>
              <a:gd name="T81" fmla="*/ 6 h 213"/>
              <a:gd name="T82" fmla="*/ 32 w 60"/>
              <a:gd name="T83" fmla="*/ 20 h 213"/>
              <a:gd name="T84" fmla="*/ 23 w 60"/>
              <a:gd name="T85" fmla="*/ 11 h 213"/>
              <a:gd name="T86" fmla="*/ 7 w 60"/>
              <a:gd name="T87" fmla="*/ 16 h 213"/>
              <a:gd name="T88" fmla="*/ 16 w 60"/>
              <a:gd name="T89" fmla="*/ 30 h 213"/>
              <a:gd name="T90" fmla="*/ 5 w 60"/>
              <a:gd name="T91" fmla="*/ 6 h 213"/>
              <a:gd name="T92" fmla="*/ 28 w 60"/>
              <a:gd name="T93" fmla="*/ 9 h 213"/>
              <a:gd name="T94" fmla="*/ 42 w 60"/>
              <a:gd name="T95" fmla="*/ 0 h 213"/>
              <a:gd name="T96" fmla="*/ 55 w 60"/>
              <a:gd name="T97" fmla="*/ 26 h 213"/>
              <a:gd name="T98" fmla="*/ 44 w 60"/>
              <a:gd name="T9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13">
                <a:moveTo>
                  <a:pt x="39" y="178"/>
                </a:moveTo>
                <a:lnTo>
                  <a:pt x="39" y="178"/>
                </a:lnTo>
                <a:lnTo>
                  <a:pt x="41" y="172"/>
                </a:lnTo>
                <a:cubicBezTo>
                  <a:pt x="47" y="173"/>
                  <a:pt x="52" y="176"/>
                  <a:pt x="55" y="179"/>
                </a:cubicBezTo>
                <a:cubicBezTo>
                  <a:pt x="58" y="183"/>
                  <a:pt x="60" y="187"/>
                  <a:pt x="60" y="192"/>
                </a:cubicBezTo>
                <a:cubicBezTo>
                  <a:pt x="60" y="196"/>
                  <a:pt x="59" y="200"/>
                  <a:pt x="57" y="203"/>
                </a:cubicBezTo>
                <a:cubicBezTo>
                  <a:pt x="55" y="206"/>
                  <a:pt x="51" y="209"/>
                  <a:pt x="47" y="211"/>
                </a:cubicBezTo>
                <a:cubicBezTo>
                  <a:pt x="42" y="213"/>
                  <a:pt x="36" y="213"/>
                  <a:pt x="30" y="213"/>
                </a:cubicBezTo>
                <a:cubicBezTo>
                  <a:pt x="24" y="213"/>
                  <a:pt x="18" y="213"/>
                  <a:pt x="14" y="211"/>
                </a:cubicBezTo>
                <a:cubicBezTo>
                  <a:pt x="9" y="209"/>
                  <a:pt x="6" y="206"/>
                  <a:pt x="4" y="203"/>
                </a:cubicBezTo>
                <a:cubicBezTo>
                  <a:pt x="2" y="199"/>
                  <a:pt x="0" y="195"/>
                  <a:pt x="0" y="191"/>
                </a:cubicBezTo>
                <a:cubicBezTo>
                  <a:pt x="0" y="187"/>
                  <a:pt x="2" y="183"/>
                  <a:pt x="5" y="180"/>
                </a:cubicBezTo>
                <a:cubicBezTo>
                  <a:pt x="8" y="176"/>
                  <a:pt x="12" y="174"/>
                  <a:pt x="17" y="173"/>
                </a:cubicBezTo>
                <a:lnTo>
                  <a:pt x="19" y="179"/>
                </a:lnTo>
                <a:cubicBezTo>
                  <a:pt x="11" y="181"/>
                  <a:pt x="7" y="185"/>
                  <a:pt x="7" y="191"/>
                </a:cubicBezTo>
                <a:cubicBezTo>
                  <a:pt x="7" y="195"/>
                  <a:pt x="8" y="197"/>
                  <a:pt x="10" y="200"/>
                </a:cubicBezTo>
                <a:cubicBezTo>
                  <a:pt x="11" y="202"/>
                  <a:pt x="14" y="204"/>
                  <a:pt x="17" y="205"/>
                </a:cubicBezTo>
                <a:cubicBezTo>
                  <a:pt x="20" y="206"/>
                  <a:pt x="25" y="207"/>
                  <a:pt x="30" y="207"/>
                </a:cubicBezTo>
                <a:cubicBezTo>
                  <a:pt x="38" y="207"/>
                  <a:pt x="44" y="206"/>
                  <a:pt x="48" y="203"/>
                </a:cubicBezTo>
                <a:cubicBezTo>
                  <a:pt x="51" y="200"/>
                  <a:pt x="53" y="196"/>
                  <a:pt x="53" y="192"/>
                </a:cubicBezTo>
                <a:cubicBezTo>
                  <a:pt x="53" y="188"/>
                  <a:pt x="52" y="186"/>
                  <a:pt x="50" y="183"/>
                </a:cubicBezTo>
                <a:cubicBezTo>
                  <a:pt x="47" y="181"/>
                  <a:pt x="44" y="179"/>
                  <a:pt x="39" y="178"/>
                </a:cubicBezTo>
                <a:lnTo>
                  <a:pt x="39" y="178"/>
                </a:lnTo>
                <a:close/>
                <a:moveTo>
                  <a:pt x="54" y="140"/>
                </a:moveTo>
                <a:lnTo>
                  <a:pt x="54" y="140"/>
                </a:lnTo>
                <a:cubicBezTo>
                  <a:pt x="56" y="142"/>
                  <a:pt x="57" y="144"/>
                  <a:pt x="58" y="146"/>
                </a:cubicBezTo>
                <a:cubicBezTo>
                  <a:pt x="59" y="148"/>
                  <a:pt x="60" y="150"/>
                  <a:pt x="60" y="152"/>
                </a:cubicBezTo>
                <a:cubicBezTo>
                  <a:pt x="60" y="156"/>
                  <a:pt x="59" y="159"/>
                  <a:pt x="57" y="161"/>
                </a:cubicBezTo>
                <a:cubicBezTo>
                  <a:pt x="55" y="163"/>
                  <a:pt x="52" y="164"/>
                  <a:pt x="48" y="164"/>
                </a:cubicBezTo>
                <a:cubicBezTo>
                  <a:pt x="45" y="164"/>
                  <a:pt x="43" y="163"/>
                  <a:pt x="42" y="162"/>
                </a:cubicBezTo>
                <a:cubicBezTo>
                  <a:pt x="40" y="161"/>
                  <a:pt x="38" y="160"/>
                  <a:pt x="37" y="158"/>
                </a:cubicBezTo>
                <a:cubicBezTo>
                  <a:pt x="36" y="157"/>
                  <a:pt x="35" y="154"/>
                  <a:pt x="35" y="150"/>
                </a:cubicBezTo>
                <a:cubicBezTo>
                  <a:pt x="34" y="146"/>
                  <a:pt x="33" y="142"/>
                  <a:pt x="33" y="140"/>
                </a:cubicBezTo>
                <a:lnTo>
                  <a:pt x="31" y="140"/>
                </a:lnTo>
                <a:cubicBezTo>
                  <a:pt x="28" y="140"/>
                  <a:pt x="26" y="141"/>
                  <a:pt x="25" y="142"/>
                </a:cubicBezTo>
                <a:cubicBezTo>
                  <a:pt x="23" y="143"/>
                  <a:pt x="22" y="145"/>
                  <a:pt x="22" y="148"/>
                </a:cubicBezTo>
                <a:cubicBezTo>
                  <a:pt x="22" y="151"/>
                  <a:pt x="23" y="153"/>
                  <a:pt x="24" y="154"/>
                </a:cubicBezTo>
                <a:cubicBezTo>
                  <a:pt x="25" y="156"/>
                  <a:pt x="27" y="157"/>
                  <a:pt x="30" y="157"/>
                </a:cubicBezTo>
                <a:lnTo>
                  <a:pt x="29" y="163"/>
                </a:lnTo>
                <a:cubicBezTo>
                  <a:pt x="25" y="162"/>
                  <a:pt x="22" y="160"/>
                  <a:pt x="19" y="158"/>
                </a:cubicBezTo>
                <a:cubicBezTo>
                  <a:pt x="17" y="155"/>
                  <a:pt x="16" y="152"/>
                  <a:pt x="16" y="147"/>
                </a:cubicBezTo>
                <a:cubicBezTo>
                  <a:pt x="16" y="144"/>
                  <a:pt x="17" y="141"/>
                  <a:pt x="18" y="139"/>
                </a:cubicBezTo>
                <a:cubicBezTo>
                  <a:pt x="20" y="137"/>
                  <a:pt x="21" y="136"/>
                  <a:pt x="23" y="135"/>
                </a:cubicBezTo>
                <a:cubicBezTo>
                  <a:pt x="25" y="135"/>
                  <a:pt x="28" y="134"/>
                  <a:pt x="32" y="134"/>
                </a:cubicBezTo>
                <a:lnTo>
                  <a:pt x="42" y="134"/>
                </a:lnTo>
                <a:cubicBezTo>
                  <a:pt x="48" y="134"/>
                  <a:pt x="52" y="134"/>
                  <a:pt x="54" y="134"/>
                </a:cubicBezTo>
                <a:cubicBezTo>
                  <a:pt x="55" y="134"/>
                  <a:pt x="57" y="133"/>
                  <a:pt x="59" y="133"/>
                </a:cubicBezTo>
                <a:lnTo>
                  <a:pt x="59" y="139"/>
                </a:lnTo>
                <a:cubicBezTo>
                  <a:pt x="57" y="139"/>
                  <a:pt x="56" y="140"/>
                  <a:pt x="54" y="140"/>
                </a:cubicBezTo>
                <a:lnTo>
                  <a:pt x="54" y="140"/>
                </a:lnTo>
                <a:close/>
                <a:moveTo>
                  <a:pt x="38" y="140"/>
                </a:moveTo>
                <a:lnTo>
                  <a:pt x="38" y="140"/>
                </a:lnTo>
                <a:cubicBezTo>
                  <a:pt x="39" y="142"/>
                  <a:pt x="40" y="145"/>
                  <a:pt x="41" y="150"/>
                </a:cubicBezTo>
                <a:cubicBezTo>
                  <a:pt x="41" y="152"/>
                  <a:pt x="42" y="154"/>
                  <a:pt x="42" y="155"/>
                </a:cubicBezTo>
                <a:cubicBezTo>
                  <a:pt x="43" y="156"/>
                  <a:pt x="43" y="156"/>
                  <a:pt x="44" y="157"/>
                </a:cubicBezTo>
                <a:cubicBezTo>
                  <a:pt x="45" y="157"/>
                  <a:pt x="47" y="158"/>
                  <a:pt x="48" y="158"/>
                </a:cubicBezTo>
                <a:cubicBezTo>
                  <a:pt x="50" y="158"/>
                  <a:pt x="51" y="157"/>
                  <a:pt x="53" y="156"/>
                </a:cubicBezTo>
                <a:cubicBezTo>
                  <a:pt x="54" y="155"/>
                  <a:pt x="54" y="153"/>
                  <a:pt x="54" y="151"/>
                </a:cubicBezTo>
                <a:cubicBezTo>
                  <a:pt x="54" y="149"/>
                  <a:pt x="54" y="147"/>
                  <a:pt x="53" y="145"/>
                </a:cubicBezTo>
                <a:cubicBezTo>
                  <a:pt x="52" y="143"/>
                  <a:pt x="50" y="142"/>
                  <a:pt x="48" y="141"/>
                </a:cubicBezTo>
                <a:cubicBezTo>
                  <a:pt x="47" y="140"/>
                  <a:pt x="44" y="140"/>
                  <a:pt x="40" y="140"/>
                </a:cubicBezTo>
                <a:lnTo>
                  <a:pt x="38" y="140"/>
                </a:lnTo>
                <a:close/>
                <a:moveTo>
                  <a:pt x="47" y="125"/>
                </a:moveTo>
                <a:lnTo>
                  <a:pt x="47" y="125"/>
                </a:lnTo>
                <a:lnTo>
                  <a:pt x="45" y="119"/>
                </a:lnTo>
                <a:cubicBezTo>
                  <a:pt x="48" y="119"/>
                  <a:pt x="50" y="118"/>
                  <a:pt x="52" y="117"/>
                </a:cubicBezTo>
                <a:cubicBezTo>
                  <a:pt x="53" y="115"/>
                  <a:pt x="54" y="113"/>
                  <a:pt x="54" y="111"/>
                </a:cubicBezTo>
                <a:cubicBezTo>
                  <a:pt x="54" y="108"/>
                  <a:pt x="53" y="106"/>
                  <a:pt x="52" y="105"/>
                </a:cubicBezTo>
                <a:cubicBezTo>
                  <a:pt x="51" y="103"/>
                  <a:pt x="49" y="103"/>
                  <a:pt x="47" y="103"/>
                </a:cubicBezTo>
                <a:cubicBezTo>
                  <a:pt x="46" y="103"/>
                  <a:pt x="44" y="103"/>
                  <a:pt x="44" y="104"/>
                </a:cubicBezTo>
                <a:cubicBezTo>
                  <a:pt x="43" y="105"/>
                  <a:pt x="42" y="107"/>
                  <a:pt x="41" y="110"/>
                </a:cubicBezTo>
                <a:cubicBezTo>
                  <a:pt x="40" y="115"/>
                  <a:pt x="39" y="118"/>
                  <a:pt x="38" y="119"/>
                </a:cubicBezTo>
                <a:cubicBezTo>
                  <a:pt x="37" y="121"/>
                  <a:pt x="36" y="122"/>
                  <a:pt x="34" y="123"/>
                </a:cubicBezTo>
                <a:cubicBezTo>
                  <a:pt x="32" y="124"/>
                  <a:pt x="30" y="124"/>
                  <a:pt x="28" y="124"/>
                </a:cubicBezTo>
                <a:cubicBezTo>
                  <a:pt x="25" y="124"/>
                  <a:pt x="22" y="123"/>
                  <a:pt x="20" y="121"/>
                </a:cubicBezTo>
                <a:cubicBezTo>
                  <a:pt x="17" y="118"/>
                  <a:pt x="16" y="115"/>
                  <a:pt x="16" y="111"/>
                </a:cubicBezTo>
                <a:cubicBezTo>
                  <a:pt x="16" y="109"/>
                  <a:pt x="17" y="107"/>
                  <a:pt x="18" y="105"/>
                </a:cubicBezTo>
                <a:cubicBezTo>
                  <a:pt x="19" y="103"/>
                  <a:pt x="20" y="101"/>
                  <a:pt x="22" y="100"/>
                </a:cubicBezTo>
                <a:cubicBezTo>
                  <a:pt x="23" y="99"/>
                  <a:pt x="25" y="99"/>
                  <a:pt x="28" y="98"/>
                </a:cubicBezTo>
                <a:lnTo>
                  <a:pt x="29" y="104"/>
                </a:lnTo>
                <a:cubicBezTo>
                  <a:pt x="24" y="104"/>
                  <a:pt x="22" y="107"/>
                  <a:pt x="22" y="111"/>
                </a:cubicBezTo>
                <a:cubicBezTo>
                  <a:pt x="22" y="114"/>
                  <a:pt x="23" y="115"/>
                  <a:pt x="24" y="117"/>
                </a:cubicBezTo>
                <a:cubicBezTo>
                  <a:pt x="25" y="118"/>
                  <a:pt x="26" y="119"/>
                  <a:pt x="28" y="119"/>
                </a:cubicBezTo>
                <a:cubicBezTo>
                  <a:pt x="29" y="119"/>
                  <a:pt x="30" y="118"/>
                  <a:pt x="31" y="117"/>
                </a:cubicBezTo>
                <a:cubicBezTo>
                  <a:pt x="32" y="116"/>
                  <a:pt x="33" y="114"/>
                  <a:pt x="34" y="110"/>
                </a:cubicBezTo>
                <a:cubicBezTo>
                  <a:pt x="35" y="106"/>
                  <a:pt x="36" y="103"/>
                  <a:pt x="37" y="101"/>
                </a:cubicBezTo>
                <a:cubicBezTo>
                  <a:pt x="38" y="100"/>
                  <a:pt x="39" y="99"/>
                  <a:pt x="41" y="98"/>
                </a:cubicBezTo>
                <a:cubicBezTo>
                  <a:pt x="43" y="97"/>
                  <a:pt x="44" y="97"/>
                  <a:pt x="47" y="97"/>
                </a:cubicBezTo>
                <a:cubicBezTo>
                  <a:pt x="50" y="97"/>
                  <a:pt x="54" y="98"/>
                  <a:pt x="56" y="101"/>
                </a:cubicBezTo>
                <a:cubicBezTo>
                  <a:pt x="59" y="103"/>
                  <a:pt x="60" y="107"/>
                  <a:pt x="60" y="111"/>
                </a:cubicBezTo>
                <a:cubicBezTo>
                  <a:pt x="60" y="119"/>
                  <a:pt x="55" y="124"/>
                  <a:pt x="47" y="125"/>
                </a:cubicBezTo>
                <a:lnTo>
                  <a:pt x="47" y="125"/>
                </a:lnTo>
                <a:close/>
                <a:moveTo>
                  <a:pt x="45" y="65"/>
                </a:moveTo>
                <a:lnTo>
                  <a:pt x="45" y="65"/>
                </a:lnTo>
                <a:lnTo>
                  <a:pt x="46" y="59"/>
                </a:lnTo>
                <a:cubicBezTo>
                  <a:pt x="51" y="60"/>
                  <a:pt x="54" y="62"/>
                  <a:pt x="57" y="64"/>
                </a:cubicBezTo>
                <a:cubicBezTo>
                  <a:pt x="59" y="67"/>
                  <a:pt x="60" y="70"/>
                  <a:pt x="60" y="74"/>
                </a:cubicBezTo>
                <a:cubicBezTo>
                  <a:pt x="60" y="78"/>
                  <a:pt x="58" y="82"/>
                  <a:pt x="54" y="85"/>
                </a:cubicBezTo>
                <a:cubicBezTo>
                  <a:pt x="51" y="88"/>
                  <a:pt x="45" y="90"/>
                  <a:pt x="38" y="90"/>
                </a:cubicBezTo>
                <a:cubicBezTo>
                  <a:pt x="31" y="90"/>
                  <a:pt x="26" y="88"/>
                  <a:pt x="22" y="85"/>
                </a:cubicBezTo>
                <a:cubicBezTo>
                  <a:pt x="18" y="82"/>
                  <a:pt x="16" y="79"/>
                  <a:pt x="16" y="74"/>
                </a:cubicBezTo>
                <a:cubicBezTo>
                  <a:pt x="16" y="70"/>
                  <a:pt x="18" y="66"/>
                  <a:pt x="22" y="63"/>
                </a:cubicBezTo>
                <a:cubicBezTo>
                  <a:pt x="26" y="60"/>
                  <a:pt x="31" y="59"/>
                  <a:pt x="38" y="59"/>
                </a:cubicBezTo>
                <a:lnTo>
                  <a:pt x="40" y="59"/>
                </a:lnTo>
                <a:lnTo>
                  <a:pt x="40" y="84"/>
                </a:lnTo>
                <a:cubicBezTo>
                  <a:pt x="45" y="84"/>
                  <a:pt x="48" y="83"/>
                  <a:pt x="50" y="81"/>
                </a:cubicBezTo>
                <a:cubicBezTo>
                  <a:pt x="53" y="79"/>
                  <a:pt x="54" y="76"/>
                  <a:pt x="54" y="74"/>
                </a:cubicBezTo>
                <a:cubicBezTo>
                  <a:pt x="54" y="69"/>
                  <a:pt x="51" y="66"/>
                  <a:pt x="45" y="65"/>
                </a:cubicBezTo>
                <a:lnTo>
                  <a:pt x="45" y="65"/>
                </a:lnTo>
                <a:close/>
                <a:moveTo>
                  <a:pt x="34" y="84"/>
                </a:moveTo>
                <a:lnTo>
                  <a:pt x="34" y="84"/>
                </a:lnTo>
                <a:lnTo>
                  <a:pt x="34" y="65"/>
                </a:lnTo>
                <a:cubicBezTo>
                  <a:pt x="30" y="65"/>
                  <a:pt x="28" y="66"/>
                  <a:pt x="26" y="67"/>
                </a:cubicBezTo>
                <a:cubicBezTo>
                  <a:pt x="24" y="69"/>
                  <a:pt x="22" y="71"/>
                  <a:pt x="22" y="74"/>
                </a:cubicBezTo>
                <a:cubicBezTo>
                  <a:pt x="22" y="76"/>
                  <a:pt x="23" y="79"/>
                  <a:pt x="25" y="81"/>
                </a:cubicBezTo>
                <a:cubicBezTo>
                  <a:pt x="28" y="82"/>
                  <a:pt x="30" y="83"/>
                  <a:pt x="34" y="84"/>
                </a:cubicBezTo>
                <a:lnTo>
                  <a:pt x="34" y="84"/>
                </a:lnTo>
                <a:close/>
                <a:moveTo>
                  <a:pt x="44" y="31"/>
                </a:moveTo>
                <a:lnTo>
                  <a:pt x="44" y="31"/>
                </a:lnTo>
                <a:lnTo>
                  <a:pt x="43" y="25"/>
                </a:lnTo>
                <a:cubicBezTo>
                  <a:pt x="50" y="24"/>
                  <a:pt x="54" y="21"/>
                  <a:pt x="54" y="16"/>
                </a:cubicBezTo>
                <a:cubicBezTo>
                  <a:pt x="54" y="13"/>
                  <a:pt x="53" y="11"/>
                  <a:pt x="51" y="9"/>
                </a:cubicBezTo>
                <a:cubicBezTo>
                  <a:pt x="49" y="7"/>
                  <a:pt x="46" y="6"/>
                  <a:pt x="42" y="6"/>
                </a:cubicBezTo>
                <a:cubicBezTo>
                  <a:pt x="39" y="6"/>
                  <a:pt x="36" y="7"/>
                  <a:pt x="34" y="9"/>
                </a:cubicBezTo>
                <a:cubicBezTo>
                  <a:pt x="32" y="11"/>
                  <a:pt x="31" y="13"/>
                  <a:pt x="31" y="15"/>
                </a:cubicBezTo>
                <a:cubicBezTo>
                  <a:pt x="31" y="17"/>
                  <a:pt x="31" y="18"/>
                  <a:pt x="32" y="20"/>
                </a:cubicBezTo>
                <a:lnTo>
                  <a:pt x="25" y="19"/>
                </a:lnTo>
                <a:lnTo>
                  <a:pt x="26" y="18"/>
                </a:lnTo>
                <a:cubicBezTo>
                  <a:pt x="26" y="15"/>
                  <a:pt x="25" y="13"/>
                  <a:pt x="23" y="11"/>
                </a:cubicBezTo>
                <a:cubicBezTo>
                  <a:pt x="21" y="9"/>
                  <a:pt x="19" y="8"/>
                  <a:pt x="16" y="8"/>
                </a:cubicBezTo>
                <a:cubicBezTo>
                  <a:pt x="13" y="8"/>
                  <a:pt x="11" y="9"/>
                  <a:pt x="10" y="11"/>
                </a:cubicBezTo>
                <a:cubicBezTo>
                  <a:pt x="8" y="12"/>
                  <a:pt x="7" y="14"/>
                  <a:pt x="7" y="16"/>
                </a:cubicBezTo>
                <a:cubicBezTo>
                  <a:pt x="7" y="18"/>
                  <a:pt x="8" y="20"/>
                  <a:pt x="10" y="22"/>
                </a:cubicBezTo>
                <a:cubicBezTo>
                  <a:pt x="11" y="23"/>
                  <a:pt x="14" y="24"/>
                  <a:pt x="17" y="25"/>
                </a:cubicBezTo>
                <a:lnTo>
                  <a:pt x="16" y="30"/>
                </a:lnTo>
                <a:cubicBezTo>
                  <a:pt x="11" y="30"/>
                  <a:pt x="8" y="28"/>
                  <a:pt x="5" y="25"/>
                </a:cubicBezTo>
                <a:cubicBezTo>
                  <a:pt x="3" y="23"/>
                  <a:pt x="1" y="20"/>
                  <a:pt x="1" y="16"/>
                </a:cubicBezTo>
                <a:cubicBezTo>
                  <a:pt x="1" y="12"/>
                  <a:pt x="3" y="9"/>
                  <a:pt x="5" y="6"/>
                </a:cubicBezTo>
                <a:cubicBezTo>
                  <a:pt x="8" y="4"/>
                  <a:pt x="12" y="3"/>
                  <a:pt x="16" y="3"/>
                </a:cubicBezTo>
                <a:cubicBezTo>
                  <a:pt x="19" y="3"/>
                  <a:pt x="21" y="3"/>
                  <a:pt x="23" y="4"/>
                </a:cubicBezTo>
                <a:cubicBezTo>
                  <a:pt x="25" y="5"/>
                  <a:pt x="27" y="7"/>
                  <a:pt x="28" y="9"/>
                </a:cubicBezTo>
                <a:cubicBezTo>
                  <a:pt x="28" y="7"/>
                  <a:pt x="29" y="6"/>
                  <a:pt x="30" y="4"/>
                </a:cubicBezTo>
                <a:cubicBezTo>
                  <a:pt x="32" y="3"/>
                  <a:pt x="33" y="2"/>
                  <a:pt x="35" y="1"/>
                </a:cubicBezTo>
                <a:cubicBezTo>
                  <a:pt x="37" y="1"/>
                  <a:pt x="39" y="0"/>
                  <a:pt x="42" y="0"/>
                </a:cubicBezTo>
                <a:cubicBezTo>
                  <a:pt x="47" y="0"/>
                  <a:pt x="52" y="2"/>
                  <a:pt x="55" y="5"/>
                </a:cubicBezTo>
                <a:cubicBezTo>
                  <a:pt x="58" y="8"/>
                  <a:pt x="60" y="12"/>
                  <a:pt x="60" y="16"/>
                </a:cubicBezTo>
                <a:cubicBezTo>
                  <a:pt x="60" y="20"/>
                  <a:pt x="58" y="23"/>
                  <a:pt x="55" y="26"/>
                </a:cubicBezTo>
                <a:cubicBezTo>
                  <a:pt x="53" y="29"/>
                  <a:pt x="49" y="30"/>
                  <a:pt x="44" y="31"/>
                </a:cubicBezTo>
                <a:lnTo>
                  <a:pt x="44" y="31"/>
                </a:lnTo>
                <a:close/>
                <a:moveTo>
                  <a:pt x="44" y="31"/>
                </a:moveTo>
                <a:lnTo>
                  <a:pt x="44" y="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0" name="Group 59"/>
          <p:cNvGrpSpPr/>
          <p:nvPr/>
        </p:nvGrpSpPr>
        <p:grpSpPr>
          <a:xfrm>
            <a:off x="1828800" y="2411740"/>
            <a:ext cx="1748801" cy="3150860"/>
            <a:chOff x="1950245" y="2411740"/>
            <a:chExt cx="1748801" cy="3150860"/>
          </a:xfrm>
        </p:grpSpPr>
        <p:cxnSp>
          <p:nvCxnSpPr>
            <p:cNvPr id="175" name="Straight Arrow Connector 174"/>
            <p:cNvCxnSpPr/>
            <p:nvPr/>
          </p:nvCxnSpPr>
          <p:spPr>
            <a:xfrm>
              <a:off x="1950245" y="25574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a:off x="1950245" y="3608151"/>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a:off x="1950245" y="54403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183" name="TextBox 182"/>
            <p:cNvSpPr txBox="1"/>
            <p:nvPr/>
          </p:nvSpPr>
          <p:spPr>
            <a:xfrm>
              <a:off x="3251200" y="2411740"/>
              <a:ext cx="447846" cy="261610"/>
            </a:xfrm>
            <a:prstGeom prst="rect">
              <a:avLst/>
            </a:prstGeom>
            <a:noFill/>
          </p:spPr>
          <p:txBody>
            <a:bodyPr wrap="square" rtlCol="0">
              <a:spAutoFit/>
            </a:bodyPr>
            <a:lstStyle/>
            <a:p>
              <a:r>
                <a:rPr lang="en-US" sz="1100" dirty="0" smtClean="0">
                  <a:ln w="0">
                    <a:noFill/>
                  </a:ln>
                  <a:solidFill>
                    <a:srgbClr val="FF0000"/>
                  </a:solidFill>
                  <a:effectLst>
                    <a:outerShdw blurRad="50800" dist="38100" dir="2700000" algn="tl" rotWithShape="0">
                      <a:srgbClr val="000000">
                        <a:alpha val="43000"/>
                      </a:srgbClr>
                    </a:outerShdw>
                  </a:effectLst>
                  <a:latin typeface="Arial"/>
                  <a:cs typeface="Arial"/>
                </a:rPr>
                <a:t>0</a:t>
              </a:r>
              <a:endParaRPr lang="en-US" sz="1100" dirty="0">
                <a:ln w="0">
                  <a:noFill/>
                </a:ln>
                <a:solidFill>
                  <a:srgbClr val="FF0000"/>
                </a:solidFill>
                <a:effectLst>
                  <a:outerShdw blurRad="50800" dist="38100" dir="2700000" algn="tl" rotWithShape="0">
                    <a:srgbClr val="000000">
                      <a:alpha val="43000"/>
                    </a:srgbClr>
                  </a:outerShdw>
                </a:effectLst>
                <a:latin typeface="Arial"/>
                <a:cs typeface="Arial"/>
              </a:endParaRPr>
            </a:p>
          </p:txBody>
        </p:sp>
        <p:sp>
          <p:nvSpPr>
            <p:cNvPr id="184" name="TextBox 183"/>
            <p:cNvSpPr txBox="1"/>
            <p:nvPr/>
          </p:nvSpPr>
          <p:spPr>
            <a:xfrm>
              <a:off x="3244850" y="3465840"/>
              <a:ext cx="447846" cy="261610"/>
            </a:xfrm>
            <a:prstGeom prst="rect">
              <a:avLst/>
            </a:prstGeom>
            <a:noFill/>
          </p:spPr>
          <p:txBody>
            <a:bodyPr wrap="square" rtlCol="0">
              <a:spAutoFit/>
            </a:bodyPr>
            <a:lstStyle/>
            <a:p>
              <a:r>
                <a:rPr lang="en-US" sz="1100" dirty="0" smtClean="0">
                  <a:ln w="0">
                    <a:noFill/>
                  </a:ln>
                  <a:solidFill>
                    <a:srgbClr val="FF0000"/>
                  </a:solidFill>
                  <a:effectLst>
                    <a:outerShdw blurRad="50800" dist="38100" dir="2700000" algn="tl" rotWithShape="0">
                      <a:srgbClr val="000000">
                        <a:alpha val="43000"/>
                      </a:srgbClr>
                    </a:outerShdw>
                  </a:effectLst>
                  <a:latin typeface="Arial"/>
                  <a:cs typeface="Arial"/>
                </a:rPr>
                <a:t>0</a:t>
              </a:r>
              <a:endParaRPr lang="en-US" sz="1100" dirty="0">
                <a:ln w="0">
                  <a:noFill/>
                </a:ln>
                <a:solidFill>
                  <a:srgbClr val="FF0000"/>
                </a:solidFill>
                <a:effectLst>
                  <a:outerShdw blurRad="50800" dist="38100" dir="2700000" algn="tl" rotWithShape="0">
                    <a:srgbClr val="000000">
                      <a:alpha val="43000"/>
                    </a:srgbClr>
                  </a:outerShdw>
                </a:effectLst>
                <a:latin typeface="Arial"/>
                <a:cs typeface="Arial"/>
              </a:endParaRPr>
            </a:p>
          </p:txBody>
        </p:sp>
        <p:sp>
          <p:nvSpPr>
            <p:cNvPr id="185" name="TextBox 184"/>
            <p:cNvSpPr txBox="1"/>
            <p:nvPr/>
          </p:nvSpPr>
          <p:spPr>
            <a:xfrm>
              <a:off x="3244850" y="5300990"/>
              <a:ext cx="447846" cy="261610"/>
            </a:xfrm>
            <a:prstGeom prst="rect">
              <a:avLst/>
            </a:prstGeom>
            <a:noFill/>
          </p:spPr>
          <p:txBody>
            <a:bodyPr wrap="square" rtlCol="0">
              <a:spAutoFit/>
            </a:bodyPr>
            <a:lstStyle/>
            <a:p>
              <a:r>
                <a:rPr lang="en-US" sz="1100" dirty="0" smtClean="0">
                  <a:ln w="0">
                    <a:noFill/>
                  </a:ln>
                  <a:solidFill>
                    <a:srgbClr val="FF0000"/>
                  </a:solidFill>
                  <a:effectLst>
                    <a:outerShdw blurRad="50800" dist="38100" dir="2700000" algn="tl" rotWithShape="0">
                      <a:srgbClr val="000000">
                        <a:alpha val="43000"/>
                      </a:srgbClr>
                    </a:outerShdw>
                  </a:effectLst>
                  <a:latin typeface="Arial"/>
                  <a:cs typeface="Arial"/>
                </a:rPr>
                <a:t>0</a:t>
              </a:r>
              <a:endParaRPr lang="en-US" sz="1100" dirty="0">
                <a:ln w="0">
                  <a:noFill/>
                </a:ln>
                <a:solidFill>
                  <a:srgbClr val="FF0000"/>
                </a:solidFill>
                <a:effectLst>
                  <a:outerShdw blurRad="50800" dist="38100" dir="2700000" algn="tl" rotWithShape="0">
                    <a:srgbClr val="000000">
                      <a:alpha val="43000"/>
                    </a:srgbClr>
                  </a:outerShdw>
                </a:effectLst>
                <a:latin typeface="Arial"/>
                <a:cs typeface="Arial"/>
              </a:endParaRPr>
            </a:p>
          </p:txBody>
        </p:sp>
      </p:grpSp>
      <p:sp>
        <p:nvSpPr>
          <p:cNvPr id="27" name="Freeform 26"/>
          <p:cNvSpPr>
            <a:spLocks/>
          </p:cNvSpPr>
          <p:nvPr/>
        </p:nvSpPr>
        <p:spPr bwMode="auto">
          <a:xfrm>
            <a:off x="1966913" y="2195465"/>
            <a:ext cx="475660" cy="160418"/>
          </a:xfrm>
          <a:custGeom>
            <a:avLst/>
            <a:gdLst>
              <a:gd name="T0" fmla="*/ 0 w 538"/>
              <a:gd name="T1" fmla="*/ 106 h 257"/>
              <a:gd name="T2" fmla="*/ 0 w 538"/>
              <a:gd name="T3" fmla="*/ 106 h 257"/>
              <a:gd name="T4" fmla="*/ 208 w 538"/>
              <a:gd name="T5" fmla="*/ 57 h 257"/>
              <a:gd name="T6" fmla="*/ 515 w 538"/>
              <a:gd name="T7" fmla="*/ 125 h 257"/>
              <a:gd name="T8" fmla="*/ 386 w 538"/>
              <a:gd name="T9" fmla="*/ 74 h 257"/>
              <a:gd name="T10" fmla="*/ 341 w 538"/>
              <a:gd name="T11" fmla="*/ 257 h 257"/>
              <a:gd name="T12" fmla="*/ 66 w 538"/>
              <a:gd name="T13" fmla="*/ 233 h 257"/>
              <a:gd name="connsiteX0" fmla="*/ 0 w 537"/>
              <a:gd name="connsiteY0" fmla="*/ 70 h 221"/>
              <a:gd name="connsiteX1" fmla="*/ 0 w 537"/>
              <a:gd name="connsiteY1" fmla="*/ 70 h 221"/>
              <a:gd name="connsiteX2" fmla="*/ 208 w 537"/>
              <a:gd name="connsiteY2" fmla="*/ 21 h 221"/>
              <a:gd name="connsiteX3" fmla="*/ 515 w 537"/>
              <a:gd name="connsiteY3" fmla="*/ 89 h 221"/>
              <a:gd name="connsiteX4" fmla="*/ 341 w 537"/>
              <a:gd name="connsiteY4" fmla="*/ 221 h 221"/>
              <a:gd name="connsiteX5" fmla="*/ 66 w 537"/>
              <a:gd name="connsiteY5" fmla="*/ 197 h 221"/>
              <a:gd name="connsiteX0" fmla="*/ 0 w 537"/>
              <a:gd name="connsiteY0" fmla="*/ 70 h 221"/>
              <a:gd name="connsiteX1" fmla="*/ 0 w 537"/>
              <a:gd name="connsiteY1" fmla="*/ 70 h 221"/>
              <a:gd name="connsiteX2" fmla="*/ 208 w 537"/>
              <a:gd name="connsiteY2" fmla="*/ 21 h 221"/>
              <a:gd name="connsiteX3" fmla="*/ 515 w 537"/>
              <a:gd name="connsiteY3" fmla="*/ 89 h 221"/>
              <a:gd name="connsiteX4" fmla="*/ 341 w 537"/>
              <a:gd name="connsiteY4" fmla="*/ 221 h 221"/>
              <a:gd name="connsiteX0" fmla="*/ 0 w 515"/>
              <a:gd name="connsiteY0" fmla="*/ 70 h 190"/>
              <a:gd name="connsiteX1" fmla="*/ 0 w 515"/>
              <a:gd name="connsiteY1" fmla="*/ 70 h 190"/>
              <a:gd name="connsiteX2" fmla="*/ 208 w 515"/>
              <a:gd name="connsiteY2" fmla="*/ 21 h 190"/>
              <a:gd name="connsiteX3" fmla="*/ 515 w 515"/>
              <a:gd name="connsiteY3" fmla="*/ 89 h 190"/>
              <a:gd name="connsiteX0" fmla="*/ 0 w 208"/>
              <a:gd name="connsiteY0" fmla="*/ 70 h 70"/>
              <a:gd name="connsiteX1" fmla="*/ 0 w 208"/>
              <a:gd name="connsiteY1" fmla="*/ 70 h 70"/>
              <a:gd name="connsiteX2" fmla="*/ 208 w 208"/>
              <a:gd name="connsiteY2" fmla="*/ 21 h 70"/>
            </a:gdLst>
            <a:ahLst/>
            <a:cxnLst>
              <a:cxn ang="0">
                <a:pos x="connsiteX0" y="connsiteY0"/>
              </a:cxn>
              <a:cxn ang="0">
                <a:pos x="connsiteX1" y="connsiteY1"/>
              </a:cxn>
              <a:cxn ang="0">
                <a:pos x="connsiteX2" y="connsiteY2"/>
              </a:cxn>
            </a:cxnLst>
            <a:rect l="l" t="t" r="r" b="b"/>
            <a:pathLst>
              <a:path w="208" h="70">
                <a:moveTo>
                  <a:pt x="0" y="70"/>
                </a:moveTo>
                <a:lnTo>
                  <a:pt x="0" y="70"/>
                </a:lnTo>
                <a:cubicBezTo>
                  <a:pt x="65" y="29"/>
                  <a:pt x="150" y="0"/>
                  <a:pt x="208" y="21"/>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2117844" y="2637761"/>
            <a:ext cx="628878" cy="64167"/>
          </a:xfrm>
          <a:custGeom>
            <a:avLst/>
            <a:gdLst>
              <a:gd name="T0" fmla="*/ 0 w 538"/>
              <a:gd name="T1" fmla="*/ 106 h 257"/>
              <a:gd name="T2" fmla="*/ 0 w 538"/>
              <a:gd name="T3" fmla="*/ 106 h 257"/>
              <a:gd name="T4" fmla="*/ 208 w 538"/>
              <a:gd name="T5" fmla="*/ 57 h 257"/>
              <a:gd name="T6" fmla="*/ 515 w 538"/>
              <a:gd name="T7" fmla="*/ 125 h 257"/>
              <a:gd name="T8" fmla="*/ 386 w 538"/>
              <a:gd name="T9" fmla="*/ 74 h 257"/>
              <a:gd name="T10" fmla="*/ 341 w 538"/>
              <a:gd name="T11" fmla="*/ 257 h 257"/>
              <a:gd name="T12" fmla="*/ 66 w 538"/>
              <a:gd name="T13" fmla="*/ 233 h 257"/>
              <a:gd name="connsiteX0" fmla="*/ 0 w 537"/>
              <a:gd name="connsiteY0" fmla="*/ 70 h 221"/>
              <a:gd name="connsiteX1" fmla="*/ 0 w 537"/>
              <a:gd name="connsiteY1" fmla="*/ 70 h 221"/>
              <a:gd name="connsiteX2" fmla="*/ 208 w 537"/>
              <a:gd name="connsiteY2" fmla="*/ 21 h 221"/>
              <a:gd name="connsiteX3" fmla="*/ 515 w 537"/>
              <a:gd name="connsiteY3" fmla="*/ 89 h 221"/>
              <a:gd name="connsiteX4" fmla="*/ 341 w 537"/>
              <a:gd name="connsiteY4" fmla="*/ 221 h 221"/>
              <a:gd name="connsiteX5" fmla="*/ 66 w 537"/>
              <a:gd name="connsiteY5" fmla="*/ 197 h 221"/>
              <a:gd name="connsiteX0" fmla="*/ 0 w 537"/>
              <a:gd name="connsiteY0" fmla="*/ 49 h 200"/>
              <a:gd name="connsiteX1" fmla="*/ 208 w 537"/>
              <a:gd name="connsiteY1" fmla="*/ 0 h 200"/>
              <a:gd name="connsiteX2" fmla="*/ 515 w 537"/>
              <a:gd name="connsiteY2" fmla="*/ 68 h 200"/>
              <a:gd name="connsiteX3" fmla="*/ 341 w 537"/>
              <a:gd name="connsiteY3" fmla="*/ 200 h 200"/>
              <a:gd name="connsiteX4" fmla="*/ 66 w 537"/>
              <a:gd name="connsiteY4" fmla="*/ 176 h 200"/>
              <a:gd name="connsiteX0" fmla="*/ 0 w 537"/>
              <a:gd name="connsiteY0" fmla="*/ 0 h 151"/>
              <a:gd name="connsiteX1" fmla="*/ 515 w 537"/>
              <a:gd name="connsiteY1" fmla="*/ 19 h 151"/>
              <a:gd name="connsiteX2" fmla="*/ 341 w 537"/>
              <a:gd name="connsiteY2" fmla="*/ 151 h 151"/>
              <a:gd name="connsiteX3" fmla="*/ 66 w 537"/>
              <a:gd name="connsiteY3" fmla="*/ 127 h 151"/>
              <a:gd name="connsiteX0" fmla="*/ 0 w 341"/>
              <a:gd name="connsiteY0" fmla="*/ 0 h 151"/>
              <a:gd name="connsiteX1" fmla="*/ 341 w 341"/>
              <a:gd name="connsiteY1" fmla="*/ 151 h 151"/>
              <a:gd name="connsiteX2" fmla="*/ 66 w 341"/>
              <a:gd name="connsiteY2" fmla="*/ 127 h 151"/>
              <a:gd name="connsiteX0" fmla="*/ 0 w 341"/>
              <a:gd name="connsiteY0" fmla="*/ 0 h 151"/>
              <a:gd name="connsiteX1" fmla="*/ 34 w 341"/>
              <a:gd name="connsiteY1" fmla="*/ 55 h 151"/>
              <a:gd name="connsiteX2" fmla="*/ 341 w 341"/>
              <a:gd name="connsiteY2" fmla="*/ 151 h 151"/>
              <a:gd name="connsiteX3" fmla="*/ 66 w 341"/>
              <a:gd name="connsiteY3" fmla="*/ 127 h 151"/>
              <a:gd name="connsiteX0" fmla="*/ 10 w 318"/>
              <a:gd name="connsiteY0" fmla="*/ 0 h 151"/>
              <a:gd name="connsiteX1" fmla="*/ 11 w 318"/>
              <a:gd name="connsiteY1" fmla="*/ 55 h 151"/>
              <a:gd name="connsiteX2" fmla="*/ 318 w 318"/>
              <a:gd name="connsiteY2" fmla="*/ 151 h 151"/>
              <a:gd name="connsiteX3" fmla="*/ 43 w 318"/>
              <a:gd name="connsiteY3" fmla="*/ 127 h 151"/>
              <a:gd name="connsiteX0" fmla="*/ 0 w 307"/>
              <a:gd name="connsiteY0" fmla="*/ 0 h 96"/>
              <a:gd name="connsiteX1" fmla="*/ 307 w 307"/>
              <a:gd name="connsiteY1" fmla="*/ 96 h 96"/>
              <a:gd name="connsiteX2" fmla="*/ 32 w 307"/>
              <a:gd name="connsiteY2" fmla="*/ 72 h 96"/>
              <a:gd name="connsiteX0" fmla="*/ 275 w 275"/>
              <a:gd name="connsiteY0" fmla="*/ 28 h 28"/>
              <a:gd name="connsiteX1" fmla="*/ 0 w 275"/>
              <a:gd name="connsiteY1" fmla="*/ 4 h 28"/>
            </a:gdLst>
            <a:ahLst/>
            <a:cxnLst>
              <a:cxn ang="0">
                <a:pos x="connsiteX0" y="connsiteY0"/>
              </a:cxn>
              <a:cxn ang="0">
                <a:pos x="connsiteX1" y="connsiteY1"/>
              </a:cxn>
            </a:cxnLst>
            <a:rect l="l" t="t" r="r" b="b"/>
            <a:pathLst>
              <a:path w="275" h="28">
                <a:moveTo>
                  <a:pt x="275" y="28"/>
                </a:moveTo>
                <a:cubicBezTo>
                  <a:pt x="223" y="28"/>
                  <a:pt x="95" y="0"/>
                  <a:pt x="0" y="4"/>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noEditPoints="1"/>
          </p:cNvSpPr>
          <p:nvPr/>
        </p:nvSpPr>
        <p:spPr bwMode="auto">
          <a:xfrm>
            <a:off x="2720975" y="2676525"/>
            <a:ext cx="50800" cy="50800"/>
          </a:xfrm>
          <a:custGeom>
            <a:avLst/>
            <a:gdLst>
              <a:gd name="T0" fmla="*/ 22 w 22"/>
              <a:gd name="T1" fmla="*/ 11 h 22"/>
              <a:gd name="T2" fmla="*/ 22 w 22"/>
              <a:gd name="T3" fmla="*/ 11 h 22"/>
              <a:gd name="T4" fmla="*/ 11 w 22"/>
              <a:gd name="T5" fmla="*/ 22 h 22"/>
              <a:gd name="T6" fmla="*/ 0 w 22"/>
              <a:gd name="T7" fmla="*/ 11 h 22"/>
              <a:gd name="T8" fmla="*/ 11 w 22"/>
              <a:gd name="T9" fmla="*/ 0 h 22"/>
              <a:gd name="T10" fmla="*/ 22 w 22"/>
              <a:gd name="T11" fmla="*/ 11 h 22"/>
              <a:gd name="T12" fmla="*/ 22 w 22"/>
              <a:gd name="T13" fmla="*/ 11 h 22"/>
              <a:gd name="T14" fmla="*/ 22 w 22"/>
              <a:gd name="T15" fmla="*/ 11 h 22"/>
              <a:gd name="T16" fmla="*/ 22 w 22"/>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22" y="11"/>
                </a:moveTo>
                <a:lnTo>
                  <a:pt x="22" y="11"/>
                </a:lnTo>
                <a:cubicBezTo>
                  <a:pt x="22" y="17"/>
                  <a:pt x="17" y="22"/>
                  <a:pt x="11" y="22"/>
                </a:cubicBezTo>
                <a:cubicBezTo>
                  <a:pt x="5" y="22"/>
                  <a:pt x="0" y="17"/>
                  <a:pt x="0" y="11"/>
                </a:cubicBezTo>
                <a:cubicBezTo>
                  <a:pt x="0" y="5"/>
                  <a:pt x="5" y="0"/>
                  <a:pt x="11" y="0"/>
                </a:cubicBezTo>
                <a:cubicBezTo>
                  <a:pt x="17" y="0"/>
                  <a:pt x="22" y="5"/>
                  <a:pt x="22" y="11"/>
                </a:cubicBezTo>
                <a:lnTo>
                  <a:pt x="22" y="11"/>
                </a:lnTo>
                <a:close/>
                <a:moveTo>
                  <a:pt x="22" y="11"/>
                </a:moveTo>
                <a:lnTo>
                  <a:pt x="22"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1" name="Group 60"/>
          <p:cNvGrpSpPr/>
          <p:nvPr/>
        </p:nvGrpSpPr>
        <p:grpSpPr>
          <a:xfrm>
            <a:off x="3140998" y="2551956"/>
            <a:ext cx="338554" cy="3257738"/>
            <a:chOff x="5395349" y="2551956"/>
            <a:chExt cx="338554" cy="3257738"/>
          </a:xfrm>
        </p:grpSpPr>
        <p:sp>
          <p:nvSpPr>
            <p:cNvPr id="62" name="TextBox 61"/>
            <p:cNvSpPr txBox="1"/>
            <p:nvPr/>
          </p:nvSpPr>
          <p:spPr>
            <a:xfrm>
              <a:off x="5395349" y="2551956"/>
              <a:ext cx="338554" cy="369332"/>
            </a:xfrm>
            <a:prstGeom prst="rect">
              <a:avLst/>
            </a:prstGeom>
            <a:noFill/>
          </p:spPr>
          <p:txBody>
            <a:bodyPr wrap="none" rtlCol="0">
              <a:spAutoFit/>
            </a:bodyPr>
            <a:lstStyle/>
            <a:p>
              <a:r>
                <a:rPr lang="en-US" dirty="0" smtClean="0">
                  <a:solidFill>
                    <a:srgbClr val="FF0000"/>
                  </a:solidFill>
                  <a:latin typeface="Zapf Dingbats"/>
                  <a:ea typeface="Zapf Dingbats"/>
                  <a:cs typeface="Zapf Dingbats"/>
                </a:rPr>
                <a:t>✗</a:t>
              </a:r>
              <a:endParaRPr lang="en-US" dirty="0" smtClean="0">
                <a:solidFill>
                  <a:srgbClr val="FF0000"/>
                </a:solidFill>
              </a:endParaRPr>
            </a:p>
          </p:txBody>
        </p:sp>
        <p:sp>
          <p:nvSpPr>
            <p:cNvPr id="63" name="TextBox 62"/>
            <p:cNvSpPr txBox="1"/>
            <p:nvPr/>
          </p:nvSpPr>
          <p:spPr>
            <a:xfrm>
              <a:off x="5395349" y="3606304"/>
              <a:ext cx="338554" cy="369332"/>
            </a:xfrm>
            <a:prstGeom prst="rect">
              <a:avLst/>
            </a:prstGeom>
            <a:noFill/>
          </p:spPr>
          <p:txBody>
            <a:bodyPr wrap="none" rtlCol="0">
              <a:spAutoFit/>
            </a:bodyPr>
            <a:lstStyle/>
            <a:p>
              <a:r>
                <a:rPr lang="en-US" dirty="0" smtClean="0">
                  <a:solidFill>
                    <a:srgbClr val="FF0000"/>
                  </a:solidFill>
                  <a:latin typeface="Zapf Dingbats"/>
                  <a:ea typeface="Zapf Dingbats"/>
                  <a:cs typeface="Zapf Dingbats"/>
                </a:rPr>
                <a:t>✗</a:t>
              </a:r>
              <a:endParaRPr lang="en-US" dirty="0" smtClean="0">
                <a:solidFill>
                  <a:srgbClr val="FF0000"/>
                </a:solidFill>
              </a:endParaRPr>
            </a:p>
          </p:txBody>
        </p:sp>
        <p:sp>
          <p:nvSpPr>
            <p:cNvPr id="64" name="TextBox 63"/>
            <p:cNvSpPr txBox="1"/>
            <p:nvPr/>
          </p:nvSpPr>
          <p:spPr>
            <a:xfrm>
              <a:off x="5395349" y="5440362"/>
              <a:ext cx="338554" cy="369332"/>
            </a:xfrm>
            <a:prstGeom prst="rect">
              <a:avLst/>
            </a:prstGeom>
            <a:noFill/>
          </p:spPr>
          <p:txBody>
            <a:bodyPr wrap="none" rtlCol="0">
              <a:spAutoFit/>
            </a:bodyPr>
            <a:lstStyle/>
            <a:p>
              <a:r>
                <a:rPr lang="en-US" dirty="0" smtClean="0">
                  <a:solidFill>
                    <a:srgbClr val="FF0000"/>
                  </a:solidFill>
                  <a:latin typeface="Zapf Dingbats"/>
                  <a:ea typeface="Zapf Dingbats"/>
                  <a:cs typeface="Zapf Dingbats"/>
                </a:rPr>
                <a:t>✗</a:t>
              </a:r>
              <a:endParaRPr lang="en-US" dirty="0" smtClean="0">
                <a:solidFill>
                  <a:srgbClr val="FF0000"/>
                </a:solidFill>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5646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simplification</a:t>
            </a:r>
            <a:endParaRPr lang="en-US" dirty="0"/>
          </a:p>
        </p:txBody>
      </p:sp>
      <p:sp>
        <p:nvSpPr>
          <p:cNvPr id="4" name="AutoShape 3"/>
          <p:cNvSpPr>
            <a:spLocks noChangeAspect="1" noChangeArrowheads="1" noTextEdit="1"/>
          </p:cNvSpPr>
          <p:nvPr/>
        </p:nvSpPr>
        <p:spPr bwMode="auto">
          <a:xfrm>
            <a:off x="295275"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1222375" y="3370263"/>
            <a:ext cx="1066800" cy="1068388"/>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1222375" y="3370263"/>
            <a:ext cx="1066800" cy="1068388"/>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2289175" y="3370263"/>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052763" y="3370263"/>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2289175" y="4438650"/>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2781300" y="4508500"/>
            <a:ext cx="47625" cy="49213"/>
          </a:xfrm>
          <a:custGeom>
            <a:avLst/>
            <a:gdLst>
              <a:gd name="T0" fmla="*/ 21 w 21"/>
              <a:gd name="T1" fmla="*/ 10 h 21"/>
              <a:gd name="T2" fmla="*/ 21 w 21"/>
              <a:gd name="T3" fmla="*/ 10 h 21"/>
              <a:gd name="T4" fmla="*/ 10 w 21"/>
              <a:gd name="T5" fmla="*/ 21 h 21"/>
              <a:gd name="T6" fmla="*/ 0 w 21"/>
              <a:gd name="T7" fmla="*/ 10 h 21"/>
              <a:gd name="T8" fmla="*/ 10 w 21"/>
              <a:gd name="T9" fmla="*/ 0 h 21"/>
              <a:gd name="T10" fmla="*/ 21 w 21"/>
              <a:gd name="T11" fmla="*/ 10 h 21"/>
              <a:gd name="T12" fmla="*/ 21 w 21"/>
              <a:gd name="T13" fmla="*/ 10 h 21"/>
              <a:gd name="T14" fmla="*/ 21 w 21"/>
              <a:gd name="T15" fmla="*/ 10 h 21"/>
              <a:gd name="T16" fmla="*/ 21 w 21"/>
              <a:gd name="T1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0"/>
                </a:moveTo>
                <a:lnTo>
                  <a:pt x="21" y="10"/>
                </a:lnTo>
                <a:cubicBezTo>
                  <a:pt x="21" y="16"/>
                  <a:pt x="16" y="21"/>
                  <a:pt x="10" y="21"/>
                </a:cubicBezTo>
                <a:cubicBezTo>
                  <a:pt x="5" y="21"/>
                  <a:pt x="0" y="16"/>
                  <a:pt x="0" y="10"/>
                </a:cubicBezTo>
                <a:cubicBezTo>
                  <a:pt x="0" y="5"/>
                  <a:pt x="5" y="0"/>
                  <a:pt x="10" y="0"/>
                </a:cubicBezTo>
                <a:cubicBezTo>
                  <a:pt x="16" y="0"/>
                  <a:pt x="21" y="5"/>
                  <a:pt x="21" y="10"/>
                </a:cubicBezTo>
                <a:lnTo>
                  <a:pt x="21" y="10"/>
                </a:lnTo>
                <a:close/>
                <a:moveTo>
                  <a:pt x="21" y="10"/>
                </a:moveTo>
                <a:lnTo>
                  <a:pt x="21"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3052763" y="4438650"/>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p:nvSpPr>
        <p:spPr bwMode="auto">
          <a:xfrm>
            <a:off x="1833563" y="3771900"/>
            <a:ext cx="150813" cy="11113"/>
          </a:xfrm>
          <a:custGeom>
            <a:avLst/>
            <a:gdLst>
              <a:gd name="T0" fmla="*/ 0 w 66"/>
              <a:gd name="T1" fmla="*/ 5 h 5"/>
              <a:gd name="T2" fmla="*/ 0 w 66"/>
              <a:gd name="T3" fmla="*/ 5 h 5"/>
              <a:gd name="T4" fmla="*/ 4 w 66"/>
              <a:gd name="T5" fmla="*/ 3 h 5"/>
              <a:gd name="T6" fmla="*/ 13 w 66"/>
              <a:gd name="T7" fmla="*/ 2 h 5"/>
              <a:gd name="T8" fmla="*/ 26 w 66"/>
              <a:gd name="T9" fmla="*/ 1 h 5"/>
              <a:gd name="T10" fmla="*/ 26 w 66"/>
              <a:gd name="T11" fmla="*/ 1 h 5"/>
              <a:gd name="T12" fmla="*/ 27 w 66"/>
              <a:gd name="T13" fmla="*/ 1 h 5"/>
              <a:gd name="T14" fmla="*/ 39 w 66"/>
              <a:gd name="T15" fmla="*/ 1 h 5"/>
              <a:gd name="T16" fmla="*/ 53 w 66"/>
              <a:gd name="T17" fmla="*/ 0 h 5"/>
              <a:gd name="T18" fmla="*/ 53 w 66"/>
              <a:gd name="T19" fmla="*/ 0 h 5"/>
              <a:gd name="T20" fmla="*/ 66 w 66"/>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
                <a:moveTo>
                  <a:pt x="0" y="5"/>
                </a:moveTo>
                <a:lnTo>
                  <a:pt x="0" y="5"/>
                </a:lnTo>
                <a:lnTo>
                  <a:pt x="4" y="3"/>
                </a:lnTo>
                <a:lnTo>
                  <a:pt x="13" y="2"/>
                </a:lnTo>
                <a:moveTo>
                  <a:pt x="26" y="1"/>
                </a:moveTo>
                <a:lnTo>
                  <a:pt x="26" y="1"/>
                </a:lnTo>
                <a:lnTo>
                  <a:pt x="27" y="1"/>
                </a:lnTo>
                <a:lnTo>
                  <a:pt x="39" y="1"/>
                </a:lnTo>
                <a:moveTo>
                  <a:pt x="53" y="0"/>
                </a:moveTo>
                <a:lnTo>
                  <a:pt x="53" y="0"/>
                </a:lnTo>
                <a:lnTo>
                  <a:pt x="6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p:nvSpPr>
        <p:spPr bwMode="auto">
          <a:xfrm>
            <a:off x="3030538" y="3162300"/>
            <a:ext cx="20638" cy="88900"/>
          </a:xfrm>
          <a:custGeom>
            <a:avLst/>
            <a:gdLst>
              <a:gd name="T0" fmla="*/ 0 w 9"/>
              <a:gd name="T1" fmla="*/ 39 h 39"/>
              <a:gd name="T2" fmla="*/ 0 w 9"/>
              <a:gd name="T3" fmla="*/ 39 h 39"/>
              <a:gd name="T4" fmla="*/ 3 w 9"/>
              <a:gd name="T5" fmla="*/ 26 h 39"/>
              <a:gd name="T6" fmla="*/ 6 w 9"/>
              <a:gd name="T7" fmla="*/ 13 h 39"/>
              <a:gd name="T8" fmla="*/ 6 w 9"/>
              <a:gd name="T9" fmla="*/ 13 h 39"/>
              <a:gd name="T10" fmla="*/ 8 w 9"/>
              <a:gd name="T11" fmla="*/ 3 h 39"/>
              <a:gd name="T12" fmla="*/ 9 w 9"/>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9" h="39">
                <a:moveTo>
                  <a:pt x="0" y="39"/>
                </a:moveTo>
                <a:lnTo>
                  <a:pt x="0" y="39"/>
                </a:lnTo>
                <a:lnTo>
                  <a:pt x="3" y="26"/>
                </a:lnTo>
                <a:moveTo>
                  <a:pt x="6" y="13"/>
                </a:moveTo>
                <a:lnTo>
                  <a:pt x="6" y="13"/>
                </a:lnTo>
                <a:lnTo>
                  <a:pt x="8" y="3"/>
                </a:lnTo>
                <a:lnTo>
                  <a:pt x="9"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2417763" y="3752850"/>
            <a:ext cx="47625"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1984375" y="3251200"/>
            <a:ext cx="1046163" cy="1285875"/>
          </a:xfrm>
          <a:custGeom>
            <a:avLst/>
            <a:gdLst>
              <a:gd name="T0" fmla="*/ 0 w 457"/>
              <a:gd name="T1" fmla="*/ 227 h 561"/>
              <a:gd name="T2" fmla="*/ 0 w 457"/>
              <a:gd name="T3" fmla="*/ 227 h 561"/>
              <a:gd name="T4" fmla="*/ 199 w 457"/>
              <a:gd name="T5" fmla="*/ 230 h 561"/>
              <a:gd name="T6" fmla="*/ 356 w 457"/>
              <a:gd name="T7" fmla="*/ 561 h 561"/>
              <a:gd name="T8" fmla="*/ 457 w 457"/>
              <a:gd name="T9" fmla="*/ 0 h 561"/>
            </a:gdLst>
            <a:ahLst/>
            <a:cxnLst>
              <a:cxn ang="0">
                <a:pos x="T0" y="T1"/>
              </a:cxn>
              <a:cxn ang="0">
                <a:pos x="T2" y="T3"/>
              </a:cxn>
              <a:cxn ang="0">
                <a:pos x="T4" y="T5"/>
              </a:cxn>
              <a:cxn ang="0">
                <a:pos x="T6" y="T7"/>
              </a:cxn>
              <a:cxn ang="0">
                <a:pos x="T8" y="T9"/>
              </a:cxn>
            </a:cxnLst>
            <a:rect l="0" t="0" r="r" b="b"/>
            <a:pathLst>
              <a:path w="457" h="561">
                <a:moveTo>
                  <a:pt x="0" y="227"/>
                </a:moveTo>
                <a:lnTo>
                  <a:pt x="0" y="227"/>
                </a:lnTo>
                <a:cubicBezTo>
                  <a:pt x="65" y="226"/>
                  <a:pt x="159" y="227"/>
                  <a:pt x="199" y="230"/>
                </a:cubicBezTo>
                <a:cubicBezTo>
                  <a:pt x="303" y="237"/>
                  <a:pt x="289" y="561"/>
                  <a:pt x="356" y="561"/>
                </a:cubicBezTo>
                <a:cubicBezTo>
                  <a:pt x="453" y="561"/>
                  <a:pt x="436" y="95"/>
                  <a:pt x="457" y="0"/>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noEditPoints="1"/>
          </p:cNvSpPr>
          <p:nvPr/>
        </p:nvSpPr>
        <p:spPr bwMode="auto">
          <a:xfrm>
            <a:off x="2989263" y="3235325"/>
            <a:ext cx="57150" cy="84138"/>
          </a:xfrm>
          <a:custGeom>
            <a:avLst/>
            <a:gdLst>
              <a:gd name="T0" fmla="*/ 0 w 25"/>
              <a:gd name="T1" fmla="*/ 31 h 37"/>
              <a:gd name="T2" fmla="*/ 0 w 25"/>
              <a:gd name="T3" fmla="*/ 31 h 37"/>
              <a:gd name="T4" fmla="*/ 20 w 25"/>
              <a:gd name="T5" fmla="*/ 0 h 37"/>
              <a:gd name="T6" fmla="*/ 25 w 25"/>
              <a:gd name="T7" fmla="*/ 37 h 37"/>
              <a:gd name="T8" fmla="*/ 0 w 25"/>
              <a:gd name="T9" fmla="*/ 31 h 37"/>
              <a:gd name="T10" fmla="*/ 0 w 25"/>
              <a:gd name="T11" fmla="*/ 31 h 37"/>
              <a:gd name="T12" fmla="*/ 0 w 25"/>
              <a:gd name="T13" fmla="*/ 31 h 37"/>
              <a:gd name="T14" fmla="*/ 0 w 25"/>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7">
                <a:moveTo>
                  <a:pt x="0" y="31"/>
                </a:moveTo>
                <a:lnTo>
                  <a:pt x="0" y="31"/>
                </a:lnTo>
                <a:lnTo>
                  <a:pt x="20" y="0"/>
                </a:lnTo>
                <a:lnTo>
                  <a:pt x="25" y="37"/>
                </a:lnTo>
                <a:cubicBezTo>
                  <a:pt x="18" y="30"/>
                  <a:pt x="8" y="28"/>
                  <a:pt x="0" y="31"/>
                </a:cubicBezTo>
                <a:lnTo>
                  <a:pt x="0" y="31"/>
                </a:lnTo>
                <a:close/>
                <a:moveTo>
                  <a:pt x="0" y="31"/>
                </a:moveTo>
                <a:lnTo>
                  <a:pt x="0" y="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2989263" y="3235325"/>
            <a:ext cx="57150" cy="84138"/>
          </a:xfrm>
          <a:custGeom>
            <a:avLst/>
            <a:gdLst>
              <a:gd name="T0" fmla="*/ 0 w 25"/>
              <a:gd name="T1" fmla="*/ 31 h 37"/>
              <a:gd name="T2" fmla="*/ 0 w 25"/>
              <a:gd name="T3" fmla="*/ 31 h 37"/>
              <a:gd name="T4" fmla="*/ 20 w 25"/>
              <a:gd name="T5" fmla="*/ 0 h 37"/>
              <a:gd name="T6" fmla="*/ 25 w 25"/>
              <a:gd name="T7" fmla="*/ 37 h 37"/>
              <a:gd name="T8" fmla="*/ 0 w 25"/>
              <a:gd name="T9" fmla="*/ 31 h 37"/>
              <a:gd name="T10" fmla="*/ 0 w 25"/>
              <a:gd name="T11" fmla="*/ 31 h 37"/>
              <a:gd name="T12" fmla="*/ 0 w 25"/>
              <a:gd name="T13" fmla="*/ 31 h 37"/>
              <a:gd name="T14" fmla="*/ 0 w 25"/>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7">
                <a:moveTo>
                  <a:pt x="0" y="31"/>
                </a:moveTo>
                <a:lnTo>
                  <a:pt x="0" y="31"/>
                </a:lnTo>
                <a:lnTo>
                  <a:pt x="20" y="0"/>
                </a:lnTo>
                <a:lnTo>
                  <a:pt x="25" y="37"/>
                </a:lnTo>
                <a:cubicBezTo>
                  <a:pt x="18" y="30"/>
                  <a:pt x="8" y="28"/>
                  <a:pt x="0" y="31"/>
                </a:cubicBezTo>
                <a:lnTo>
                  <a:pt x="0" y="31"/>
                </a:lnTo>
                <a:close/>
                <a:moveTo>
                  <a:pt x="0" y="31"/>
                </a:moveTo>
                <a:lnTo>
                  <a:pt x="0" y="31"/>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220788"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1220788"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2289175" y="19939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3051175" y="19939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2289175" y="30607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3051175" y="30607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noEditPoints="1"/>
          </p:cNvSpPr>
          <p:nvPr/>
        </p:nvSpPr>
        <p:spPr bwMode="auto">
          <a:xfrm>
            <a:off x="1860550" y="2355850"/>
            <a:ext cx="106363" cy="82550"/>
          </a:xfrm>
          <a:custGeom>
            <a:avLst/>
            <a:gdLst>
              <a:gd name="T0" fmla="*/ 0 w 46"/>
              <a:gd name="T1" fmla="*/ 36 h 36"/>
              <a:gd name="T2" fmla="*/ 0 w 46"/>
              <a:gd name="T3" fmla="*/ 36 h 36"/>
              <a:gd name="T4" fmla="*/ 1 w 46"/>
              <a:gd name="T5" fmla="*/ 35 h 36"/>
              <a:gd name="T6" fmla="*/ 6 w 46"/>
              <a:gd name="T7" fmla="*/ 30 h 36"/>
              <a:gd name="T8" fmla="*/ 9 w 46"/>
              <a:gd name="T9" fmla="*/ 27 h 36"/>
              <a:gd name="T10" fmla="*/ 20 w 46"/>
              <a:gd name="T11" fmla="*/ 19 h 36"/>
              <a:gd name="T12" fmla="*/ 20 w 46"/>
              <a:gd name="T13" fmla="*/ 19 h 36"/>
              <a:gd name="T14" fmla="*/ 28 w 46"/>
              <a:gd name="T15" fmla="*/ 12 h 36"/>
              <a:gd name="T16" fmla="*/ 31 w 46"/>
              <a:gd name="T17" fmla="*/ 11 h 36"/>
              <a:gd name="T18" fmla="*/ 42 w 46"/>
              <a:gd name="T19" fmla="*/ 3 h 36"/>
              <a:gd name="T20" fmla="*/ 42 w 46"/>
              <a:gd name="T21" fmla="*/ 3 h 36"/>
              <a:gd name="T22" fmla="*/ 46 w 46"/>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6">
                <a:moveTo>
                  <a:pt x="0" y="36"/>
                </a:moveTo>
                <a:lnTo>
                  <a:pt x="0" y="36"/>
                </a:lnTo>
                <a:lnTo>
                  <a:pt x="1" y="35"/>
                </a:lnTo>
                <a:lnTo>
                  <a:pt x="6" y="30"/>
                </a:lnTo>
                <a:lnTo>
                  <a:pt x="9" y="27"/>
                </a:lnTo>
                <a:moveTo>
                  <a:pt x="20" y="19"/>
                </a:moveTo>
                <a:lnTo>
                  <a:pt x="20" y="19"/>
                </a:lnTo>
                <a:lnTo>
                  <a:pt x="28" y="12"/>
                </a:lnTo>
                <a:lnTo>
                  <a:pt x="31" y="11"/>
                </a:lnTo>
                <a:moveTo>
                  <a:pt x="42" y="3"/>
                </a:moveTo>
                <a:lnTo>
                  <a:pt x="42" y="3"/>
                </a:lnTo>
                <a:lnTo>
                  <a:pt x="4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1966913" y="2112963"/>
            <a:ext cx="1230313" cy="588963"/>
          </a:xfrm>
          <a:custGeom>
            <a:avLst/>
            <a:gdLst>
              <a:gd name="T0" fmla="*/ 0 w 538"/>
              <a:gd name="T1" fmla="*/ 106 h 257"/>
              <a:gd name="T2" fmla="*/ 0 w 538"/>
              <a:gd name="T3" fmla="*/ 106 h 257"/>
              <a:gd name="T4" fmla="*/ 208 w 538"/>
              <a:gd name="T5" fmla="*/ 57 h 257"/>
              <a:gd name="T6" fmla="*/ 515 w 538"/>
              <a:gd name="T7" fmla="*/ 125 h 257"/>
              <a:gd name="T8" fmla="*/ 386 w 538"/>
              <a:gd name="T9" fmla="*/ 74 h 257"/>
              <a:gd name="T10" fmla="*/ 341 w 538"/>
              <a:gd name="T11" fmla="*/ 257 h 257"/>
              <a:gd name="T12" fmla="*/ 66 w 538"/>
              <a:gd name="T13" fmla="*/ 233 h 257"/>
            </a:gdLst>
            <a:ahLst/>
            <a:cxnLst>
              <a:cxn ang="0">
                <a:pos x="T0" y="T1"/>
              </a:cxn>
              <a:cxn ang="0">
                <a:pos x="T2" y="T3"/>
              </a:cxn>
              <a:cxn ang="0">
                <a:pos x="T4" y="T5"/>
              </a:cxn>
              <a:cxn ang="0">
                <a:pos x="T6" y="T7"/>
              </a:cxn>
              <a:cxn ang="0">
                <a:pos x="T8" y="T9"/>
              </a:cxn>
              <a:cxn ang="0">
                <a:pos x="T10" y="T11"/>
              </a:cxn>
              <a:cxn ang="0">
                <a:pos x="T12" y="T13"/>
              </a:cxn>
            </a:cxnLst>
            <a:rect l="0" t="0" r="r" b="b"/>
            <a:pathLst>
              <a:path w="538" h="257">
                <a:moveTo>
                  <a:pt x="0" y="106"/>
                </a:moveTo>
                <a:lnTo>
                  <a:pt x="0" y="106"/>
                </a:lnTo>
                <a:cubicBezTo>
                  <a:pt x="65" y="65"/>
                  <a:pt x="150" y="36"/>
                  <a:pt x="208" y="57"/>
                </a:cubicBezTo>
                <a:cubicBezTo>
                  <a:pt x="274" y="81"/>
                  <a:pt x="488" y="226"/>
                  <a:pt x="515" y="125"/>
                </a:cubicBezTo>
                <a:cubicBezTo>
                  <a:pt x="538" y="43"/>
                  <a:pt x="425" y="0"/>
                  <a:pt x="386" y="74"/>
                </a:cubicBezTo>
                <a:cubicBezTo>
                  <a:pt x="357" y="130"/>
                  <a:pt x="396" y="257"/>
                  <a:pt x="341" y="257"/>
                </a:cubicBezTo>
                <a:cubicBezTo>
                  <a:pt x="289" y="257"/>
                  <a:pt x="161" y="229"/>
                  <a:pt x="66" y="233"/>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noEditPoints="1"/>
          </p:cNvSpPr>
          <p:nvPr/>
        </p:nvSpPr>
        <p:spPr bwMode="auto">
          <a:xfrm>
            <a:off x="2101850" y="2614613"/>
            <a:ext cx="79375"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2101850" y="2614613"/>
            <a:ext cx="79375"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1984375" y="2646363"/>
            <a:ext cx="133350" cy="23813"/>
          </a:xfrm>
          <a:custGeom>
            <a:avLst/>
            <a:gdLst>
              <a:gd name="T0" fmla="*/ 58 w 58"/>
              <a:gd name="T1" fmla="*/ 0 h 10"/>
              <a:gd name="T2" fmla="*/ 58 w 58"/>
              <a:gd name="T3" fmla="*/ 0 h 10"/>
              <a:gd name="T4" fmla="*/ 44 w 58"/>
              <a:gd name="T5" fmla="*/ 1 h 10"/>
              <a:gd name="T6" fmla="*/ 31 w 58"/>
              <a:gd name="T7" fmla="*/ 2 h 10"/>
              <a:gd name="T8" fmla="*/ 31 w 58"/>
              <a:gd name="T9" fmla="*/ 2 h 10"/>
              <a:gd name="T10" fmla="*/ 26 w 58"/>
              <a:gd name="T11" fmla="*/ 3 h 10"/>
              <a:gd name="T12" fmla="*/ 18 w 58"/>
              <a:gd name="T13" fmla="*/ 4 h 10"/>
              <a:gd name="T14" fmla="*/ 5 w 58"/>
              <a:gd name="T15" fmla="*/ 8 h 10"/>
              <a:gd name="T16" fmla="*/ 5 w 58"/>
              <a:gd name="T17" fmla="*/ 8 h 10"/>
              <a:gd name="T18" fmla="*/ 0 w 5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0">
                <a:moveTo>
                  <a:pt x="58" y="0"/>
                </a:moveTo>
                <a:lnTo>
                  <a:pt x="58" y="0"/>
                </a:lnTo>
                <a:lnTo>
                  <a:pt x="44" y="1"/>
                </a:lnTo>
                <a:moveTo>
                  <a:pt x="31" y="2"/>
                </a:moveTo>
                <a:lnTo>
                  <a:pt x="31" y="2"/>
                </a:lnTo>
                <a:lnTo>
                  <a:pt x="26" y="3"/>
                </a:lnTo>
                <a:lnTo>
                  <a:pt x="18" y="4"/>
                </a:lnTo>
                <a:moveTo>
                  <a:pt x="5" y="8"/>
                </a:moveTo>
                <a:lnTo>
                  <a:pt x="5" y="8"/>
                </a:lnTo>
                <a:lnTo>
                  <a:pt x="0" y="1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2417763" y="2219325"/>
            <a:ext cx="47625" cy="49213"/>
          </a:xfrm>
          <a:custGeom>
            <a:avLst/>
            <a:gdLst>
              <a:gd name="T0" fmla="*/ 21 w 21"/>
              <a:gd name="T1" fmla="*/ 11 h 22"/>
              <a:gd name="T2" fmla="*/ 21 w 21"/>
              <a:gd name="T3" fmla="*/ 11 h 22"/>
              <a:gd name="T4" fmla="*/ 11 w 21"/>
              <a:gd name="T5" fmla="*/ 22 h 22"/>
              <a:gd name="T6" fmla="*/ 0 w 21"/>
              <a:gd name="T7" fmla="*/ 11 h 22"/>
              <a:gd name="T8" fmla="*/ 11 w 21"/>
              <a:gd name="T9" fmla="*/ 0 h 22"/>
              <a:gd name="T10" fmla="*/ 21 w 21"/>
              <a:gd name="T11" fmla="*/ 11 h 22"/>
              <a:gd name="T12" fmla="*/ 21 w 21"/>
              <a:gd name="T13" fmla="*/ 11 h 22"/>
              <a:gd name="T14" fmla="*/ 21 w 21"/>
              <a:gd name="T15" fmla="*/ 11 h 22"/>
              <a:gd name="T16" fmla="*/ 21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21" y="11"/>
                </a:moveTo>
                <a:lnTo>
                  <a:pt x="21" y="11"/>
                </a:lnTo>
                <a:cubicBezTo>
                  <a:pt x="21" y="17"/>
                  <a:pt x="17" y="22"/>
                  <a:pt x="11" y="22"/>
                </a:cubicBezTo>
                <a:cubicBezTo>
                  <a:pt x="5" y="22"/>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2827338" y="2257425"/>
            <a:ext cx="47625"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2720975" y="2676525"/>
            <a:ext cx="50800" cy="50800"/>
          </a:xfrm>
          <a:custGeom>
            <a:avLst/>
            <a:gdLst>
              <a:gd name="T0" fmla="*/ 22 w 22"/>
              <a:gd name="T1" fmla="*/ 11 h 22"/>
              <a:gd name="T2" fmla="*/ 22 w 22"/>
              <a:gd name="T3" fmla="*/ 11 h 22"/>
              <a:gd name="T4" fmla="*/ 11 w 22"/>
              <a:gd name="T5" fmla="*/ 22 h 22"/>
              <a:gd name="T6" fmla="*/ 0 w 22"/>
              <a:gd name="T7" fmla="*/ 11 h 22"/>
              <a:gd name="T8" fmla="*/ 11 w 22"/>
              <a:gd name="T9" fmla="*/ 0 h 22"/>
              <a:gd name="T10" fmla="*/ 22 w 22"/>
              <a:gd name="T11" fmla="*/ 11 h 22"/>
              <a:gd name="T12" fmla="*/ 22 w 22"/>
              <a:gd name="T13" fmla="*/ 11 h 22"/>
              <a:gd name="T14" fmla="*/ 22 w 22"/>
              <a:gd name="T15" fmla="*/ 11 h 22"/>
              <a:gd name="T16" fmla="*/ 22 w 22"/>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22" y="11"/>
                </a:moveTo>
                <a:lnTo>
                  <a:pt x="22" y="11"/>
                </a:lnTo>
                <a:cubicBezTo>
                  <a:pt x="22" y="17"/>
                  <a:pt x="17" y="22"/>
                  <a:pt x="11" y="22"/>
                </a:cubicBezTo>
                <a:cubicBezTo>
                  <a:pt x="5" y="22"/>
                  <a:pt x="0" y="17"/>
                  <a:pt x="0" y="11"/>
                </a:cubicBezTo>
                <a:cubicBezTo>
                  <a:pt x="0" y="5"/>
                  <a:pt x="5" y="0"/>
                  <a:pt x="11" y="0"/>
                </a:cubicBezTo>
                <a:cubicBezTo>
                  <a:pt x="17" y="0"/>
                  <a:pt x="22" y="5"/>
                  <a:pt x="22" y="11"/>
                </a:cubicBezTo>
                <a:lnTo>
                  <a:pt x="22" y="11"/>
                </a:lnTo>
                <a:close/>
                <a:moveTo>
                  <a:pt x="22" y="11"/>
                </a:moveTo>
                <a:lnTo>
                  <a:pt x="22"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3121025" y="2376488"/>
            <a:ext cx="49213" cy="47625"/>
          </a:xfrm>
          <a:custGeom>
            <a:avLst/>
            <a:gdLst>
              <a:gd name="T0" fmla="*/ 21 w 21"/>
              <a:gd name="T1" fmla="*/ 10 h 21"/>
              <a:gd name="T2" fmla="*/ 21 w 21"/>
              <a:gd name="T3" fmla="*/ 10 h 21"/>
              <a:gd name="T4" fmla="*/ 10 w 21"/>
              <a:gd name="T5" fmla="*/ 21 h 21"/>
              <a:gd name="T6" fmla="*/ 0 w 21"/>
              <a:gd name="T7" fmla="*/ 10 h 21"/>
              <a:gd name="T8" fmla="*/ 10 w 21"/>
              <a:gd name="T9" fmla="*/ 0 h 21"/>
              <a:gd name="T10" fmla="*/ 21 w 21"/>
              <a:gd name="T11" fmla="*/ 10 h 21"/>
              <a:gd name="T12" fmla="*/ 21 w 21"/>
              <a:gd name="T13" fmla="*/ 10 h 21"/>
              <a:gd name="T14" fmla="*/ 21 w 21"/>
              <a:gd name="T15" fmla="*/ 10 h 21"/>
              <a:gd name="T16" fmla="*/ 21 w 21"/>
              <a:gd name="T1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0"/>
                </a:moveTo>
                <a:lnTo>
                  <a:pt x="21" y="10"/>
                </a:lnTo>
                <a:cubicBezTo>
                  <a:pt x="21" y="16"/>
                  <a:pt x="16" y="21"/>
                  <a:pt x="10" y="21"/>
                </a:cubicBezTo>
                <a:cubicBezTo>
                  <a:pt x="4" y="21"/>
                  <a:pt x="0" y="16"/>
                  <a:pt x="0" y="10"/>
                </a:cubicBezTo>
                <a:cubicBezTo>
                  <a:pt x="0" y="4"/>
                  <a:pt x="4" y="0"/>
                  <a:pt x="10" y="0"/>
                </a:cubicBezTo>
                <a:cubicBezTo>
                  <a:pt x="16" y="0"/>
                  <a:pt x="21" y="4"/>
                  <a:pt x="21" y="10"/>
                </a:cubicBezTo>
                <a:lnTo>
                  <a:pt x="21" y="10"/>
                </a:lnTo>
                <a:close/>
                <a:moveTo>
                  <a:pt x="21" y="10"/>
                </a:moveTo>
                <a:lnTo>
                  <a:pt x="21"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1222375" y="4745038"/>
            <a:ext cx="1066800" cy="1066800"/>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1222375" y="4745038"/>
            <a:ext cx="1066800" cy="1066800"/>
          </a:xfrm>
          <a:custGeom>
            <a:avLst/>
            <a:gdLst>
              <a:gd name="T0" fmla="*/ 0 w 466"/>
              <a:gd name="T1" fmla="*/ 0 h 466"/>
              <a:gd name="T2" fmla="*/ 0 w 466"/>
              <a:gd name="T3" fmla="*/ 0 h 466"/>
              <a:gd name="T4" fmla="*/ 466 w 466"/>
              <a:gd name="T5" fmla="*/ 0 h 466"/>
              <a:gd name="T6" fmla="*/ 466 w 466"/>
              <a:gd name="T7" fmla="*/ 466 h 466"/>
              <a:gd name="T8" fmla="*/ 0 w 466"/>
              <a:gd name="T9" fmla="*/ 466 h 466"/>
              <a:gd name="T10" fmla="*/ 0 w 466"/>
              <a:gd name="T11" fmla="*/ 0 h 466"/>
            </a:gdLst>
            <a:ahLst/>
            <a:cxnLst>
              <a:cxn ang="0">
                <a:pos x="T0" y="T1"/>
              </a:cxn>
              <a:cxn ang="0">
                <a:pos x="T2" y="T3"/>
              </a:cxn>
              <a:cxn ang="0">
                <a:pos x="T4" y="T5"/>
              </a:cxn>
              <a:cxn ang="0">
                <a:pos x="T6" y="T7"/>
              </a:cxn>
              <a:cxn ang="0">
                <a:pos x="T8" y="T9"/>
              </a:cxn>
              <a:cxn ang="0">
                <a:pos x="T10" y="T11"/>
              </a:cxn>
            </a:cxnLst>
            <a:rect l="0" t="0" r="r" b="b"/>
            <a:pathLst>
              <a:path w="466" h="466">
                <a:moveTo>
                  <a:pt x="0" y="0"/>
                </a:moveTo>
                <a:lnTo>
                  <a:pt x="0" y="0"/>
                </a:lnTo>
                <a:lnTo>
                  <a:pt x="466" y="0"/>
                </a:lnTo>
                <a:lnTo>
                  <a:pt x="466"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2289175" y="4745038"/>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EditPoints="1"/>
          </p:cNvSpPr>
          <p:nvPr/>
        </p:nvSpPr>
        <p:spPr bwMode="auto">
          <a:xfrm>
            <a:off x="3052763" y="4745038"/>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p:cNvSpPr>
          <p:nvPr/>
        </p:nvSpPr>
        <p:spPr bwMode="auto">
          <a:xfrm>
            <a:off x="2289175" y="5811838"/>
            <a:ext cx="763588" cy="0"/>
          </a:xfrm>
          <a:custGeom>
            <a:avLst/>
            <a:gdLst>
              <a:gd name="T0" fmla="*/ 0 w 334"/>
              <a:gd name="T1" fmla="*/ 0 w 334"/>
              <a:gd name="T2" fmla="*/ 334 w 334"/>
            </a:gdLst>
            <a:ahLst/>
            <a:cxnLst>
              <a:cxn ang="0">
                <a:pos x="T0" y="0"/>
              </a:cxn>
              <a:cxn ang="0">
                <a:pos x="T1" y="0"/>
              </a:cxn>
              <a:cxn ang="0">
                <a:pos x="T2" y="0"/>
              </a:cxn>
            </a:cxnLst>
            <a:rect l="0" t="0" r="r" b="b"/>
            <a:pathLst>
              <a:path w="334">
                <a:moveTo>
                  <a:pt x="0" y="0"/>
                </a:moveTo>
                <a:lnTo>
                  <a:pt x="0" y="0"/>
                </a:lnTo>
                <a:lnTo>
                  <a:pt x="334"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noEditPoints="1"/>
          </p:cNvSpPr>
          <p:nvPr/>
        </p:nvSpPr>
        <p:spPr bwMode="auto">
          <a:xfrm>
            <a:off x="3052763" y="5811838"/>
            <a:ext cx="268288" cy="0"/>
          </a:xfrm>
          <a:custGeom>
            <a:avLst/>
            <a:gdLst>
              <a:gd name="T0" fmla="*/ 0 w 117"/>
              <a:gd name="T1" fmla="*/ 0 w 117"/>
              <a:gd name="T2" fmla="*/ 13 w 117"/>
              <a:gd name="T3" fmla="*/ 34 w 117"/>
              <a:gd name="T4" fmla="*/ 34 w 117"/>
              <a:gd name="T5" fmla="*/ 48 w 117"/>
              <a:gd name="T6" fmla="*/ 69 w 117"/>
              <a:gd name="T7" fmla="*/ 69 w 117"/>
              <a:gd name="T8" fmla="*/ 82 w 117"/>
              <a:gd name="T9" fmla="*/ 104 w 117"/>
              <a:gd name="T10" fmla="*/ 104 w 117"/>
              <a:gd name="T11" fmla="*/ 117 w 11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7">
                <a:moveTo>
                  <a:pt x="0" y="0"/>
                </a:moveTo>
                <a:lnTo>
                  <a:pt x="0" y="0"/>
                </a:lnTo>
                <a:lnTo>
                  <a:pt x="13" y="0"/>
                </a:lnTo>
                <a:moveTo>
                  <a:pt x="34" y="0"/>
                </a:moveTo>
                <a:lnTo>
                  <a:pt x="34" y="0"/>
                </a:lnTo>
                <a:lnTo>
                  <a:pt x="48" y="0"/>
                </a:lnTo>
                <a:moveTo>
                  <a:pt x="69" y="0"/>
                </a:moveTo>
                <a:lnTo>
                  <a:pt x="69" y="0"/>
                </a:lnTo>
                <a:lnTo>
                  <a:pt x="82" y="0"/>
                </a:lnTo>
                <a:moveTo>
                  <a:pt x="104" y="0"/>
                </a:moveTo>
                <a:lnTo>
                  <a:pt x="104" y="0"/>
                </a:lnTo>
                <a:lnTo>
                  <a:pt x="117"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1838325" y="5283200"/>
            <a:ext cx="139700" cy="30163"/>
          </a:xfrm>
          <a:custGeom>
            <a:avLst/>
            <a:gdLst>
              <a:gd name="T0" fmla="*/ 0 w 61"/>
              <a:gd name="T1" fmla="*/ 13 h 13"/>
              <a:gd name="T2" fmla="*/ 0 w 61"/>
              <a:gd name="T3" fmla="*/ 13 h 13"/>
              <a:gd name="T4" fmla="*/ 4 w 61"/>
              <a:gd name="T5" fmla="*/ 12 h 13"/>
              <a:gd name="T6" fmla="*/ 13 w 61"/>
              <a:gd name="T7" fmla="*/ 10 h 13"/>
              <a:gd name="T8" fmla="*/ 26 w 61"/>
              <a:gd name="T9" fmla="*/ 7 h 13"/>
              <a:gd name="T10" fmla="*/ 26 w 61"/>
              <a:gd name="T11" fmla="*/ 7 h 13"/>
              <a:gd name="T12" fmla="*/ 35 w 61"/>
              <a:gd name="T13" fmla="*/ 5 h 13"/>
              <a:gd name="T14" fmla="*/ 39 w 61"/>
              <a:gd name="T15" fmla="*/ 4 h 13"/>
              <a:gd name="T16" fmla="*/ 52 w 61"/>
              <a:gd name="T17" fmla="*/ 2 h 13"/>
              <a:gd name="T18" fmla="*/ 52 w 61"/>
              <a:gd name="T19" fmla="*/ 2 h 13"/>
              <a:gd name="T20" fmla="*/ 61 w 6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3">
                <a:moveTo>
                  <a:pt x="0" y="13"/>
                </a:moveTo>
                <a:lnTo>
                  <a:pt x="0" y="13"/>
                </a:lnTo>
                <a:lnTo>
                  <a:pt x="4" y="12"/>
                </a:lnTo>
                <a:lnTo>
                  <a:pt x="13" y="10"/>
                </a:lnTo>
                <a:moveTo>
                  <a:pt x="26" y="7"/>
                </a:moveTo>
                <a:lnTo>
                  <a:pt x="26" y="7"/>
                </a:lnTo>
                <a:lnTo>
                  <a:pt x="35" y="5"/>
                </a:lnTo>
                <a:lnTo>
                  <a:pt x="39" y="4"/>
                </a:lnTo>
                <a:moveTo>
                  <a:pt x="52" y="2"/>
                </a:moveTo>
                <a:lnTo>
                  <a:pt x="52" y="2"/>
                </a:lnTo>
                <a:lnTo>
                  <a:pt x="61"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p:cNvSpPr>
          <p:nvPr/>
        </p:nvSpPr>
        <p:spPr bwMode="auto">
          <a:xfrm>
            <a:off x="1978025" y="5199063"/>
            <a:ext cx="1082675" cy="776288"/>
          </a:xfrm>
          <a:custGeom>
            <a:avLst/>
            <a:gdLst>
              <a:gd name="T0" fmla="*/ 0 w 473"/>
              <a:gd name="T1" fmla="*/ 37 h 339"/>
              <a:gd name="T2" fmla="*/ 0 w 473"/>
              <a:gd name="T3" fmla="*/ 37 h 339"/>
              <a:gd name="T4" fmla="*/ 203 w 473"/>
              <a:gd name="T5" fmla="*/ 2 h 339"/>
              <a:gd name="T6" fmla="*/ 271 w 473"/>
              <a:gd name="T7" fmla="*/ 322 h 339"/>
              <a:gd name="T8" fmla="*/ 440 w 473"/>
              <a:gd name="T9" fmla="*/ 175 h 339"/>
              <a:gd name="T10" fmla="*/ 436 w 473"/>
              <a:gd name="T11" fmla="*/ 337 h 339"/>
            </a:gdLst>
            <a:ahLst/>
            <a:cxnLst>
              <a:cxn ang="0">
                <a:pos x="T0" y="T1"/>
              </a:cxn>
              <a:cxn ang="0">
                <a:pos x="T2" y="T3"/>
              </a:cxn>
              <a:cxn ang="0">
                <a:pos x="T4" y="T5"/>
              </a:cxn>
              <a:cxn ang="0">
                <a:pos x="T6" y="T7"/>
              </a:cxn>
              <a:cxn ang="0">
                <a:pos x="T8" y="T9"/>
              </a:cxn>
              <a:cxn ang="0">
                <a:pos x="T10" y="T11"/>
              </a:cxn>
            </a:cxnLst>
            <a:rect l="0" t="0" r="r" b="b"/>
            <a:pathLst>
              <a:path w="473" h="339">
                <a:moveTo>
                  <a:pt x="0" y="37"/>
                </a:moveTo>
                <a:lnTo>
                  <a:pt x="0" y="37"/>
                </a:lnTo>
                <a:cubicBezTo>
                  <a:pt x="67" y="21"/>
                  <a:pt x="162" y="0"/>
                  <a:pt x="203" y="2"/>
                </a:cubicBezTo>
                <a:cubicBezTo>
                  <a:pt x="347" y="7"/>
                  <a:pt x="224" y="308"/>
                  <a:pt x="271" y="322"/>
                </a:cubicBezTo>
                <a:cubicBezTo>
                  <a:pt x="329" y="339"/>
                  <a:pt x="392" y="153"/>
                  <a:pt x="440" y="175"/>
                </a:cubicBezTo>
                <a:cubicBezTo>
                  <a:pt x="473" y="190"/>
                  <a:pt x="453" y="293"/>
                  <a:pt x="436" y="337"/>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noEditPoints="1"/>
          </p:cNvSpPr>
          <p:nvPr/>
        </p:nvSpPr>
        <p:spPr bwMode="auto">
          <a:xfrm>
            <a:off x="2970213" y="5899150"/>
            <a:ext cx="55563" cy="84138"/>
          </a:xfrm>
          <a:custGeom>
            <a:avLst/>
            <a:gdLst>
              <a:gd name="T0" fmla="*/ 24 w 24"/>
              <a:gd name="T1" fmla="*/ 9 h 37"/>
              <a:gd name="T2" fmla="*/ 24 w 24"/>
              <a:gd name="T3" fmla="*/ 9 h 37"/>
              <a:gd name="T4" fmla="*/ 0 w 24"/>
              <a:gd name="T5" fmla="*/ 37 h 37"/>
              <a:gd name="T6" fmla="*/ 0 w 24"/>
              <a:gd name="T7" fmla="*/ 0 h 37"/>
              <a:gd name="T8" fmla="*/ 24 w 24"/>
              <a:gd name="T9" fmla="*/ 9 h 37"/>
              <a:gd name="T10" fmla="*/ 24 w 24"/>
              <a:gd name="T11" fmla="*/ 9 h 37"/>
              <a:gd name="T12" fmla="*/ 24 w 24"/>
              <a:gd name="T13" fmla="*/ 9 h 37"/>
              <a:gd name="T14" fmla="*/ 24 w 24"/>
              <a:gd name="T15" fmla="*/ 9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7">
                <a:moveTo>
                  <a:pt x="24" y="9"/>
                </a:moveTo>
                <a:lnTo>
                  <a:pt x="24" y="9"/>
                </a:lnTo>
                <a:lnTo>
                  <a:pt x="0" y="37"/>
                </a:lnTo>
                <a:lnTo>
                  <a:pt x="0" y="0"/>
                </a:lnTo>
                <a:cubicBezTo>
                  <a:pt x="5" y="8"/>
                  <a:pt x="15" y="11"/>
                  <a:pt x="24" y="9"/>
                </a:cubicBezTo>
                <a:lnTo>
                  <a:pt x="24" y="9"/>
                </a:lnTo>
                <a:close/>
                <a:moveTo>
                  <a:pt x="24" y="9"/>
                </a:moveTo>
                <a:lnTo>
                  <a:pt x="24" y="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noEditPoints="1"/>
          </p:cNvSpPr>
          <p:nvPr/>
        </p:nvSpPr>
        <p:spPr bwMode="auto">
          <a:xfrm>
            <a:off x="2970213" y="5899150"/>
            <a:ext cx="55563" cy="84138"/>
          </a:xfrm>
          <a:custGeom>
            <a:avLst/>
            <a:gdLst>
              <a:gd name="T0" fmla="*/ 24 w 24"/>
              <a:gd name="T1" fmla="*/ 9 h 37"/>
              <a:gd name="T2" fmla="*/ 24 w 24"/>
              <a:gd name="T3" fmla="*/ 9 h 37"/>
              <a:gd name="T4" fmla="*/ 0 w 24"/>
              <a:gd name="T5" fmla="*/ 37 h 37"/>
              <a:gd name="T6" fmla="*/ 0 w 24"/>
              <a:gd name="T7" fmla="*/ 0 h 37"/>
              <a:gd name="T8" fmla="*/ 24 w 24"/>
              <a:gd name="T9" fmla="*/ 9 h 37"/>
              <a:gd name="T10" fmla="*/ 24 w 24"/>
              <a:gd name="T11" fmla="*/ 9 h 37"/>
              <a:gd name="T12" fmla="*/ 24 w 24"/>
              <a:gd name="T13" fmla="*/ 9 h 37"/>
              <a:gd name="T14" fmla="*/ 24 w 24"/>
              <a:gd name="T15" fmla="*/ 9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7">
                <a:moveTo>
                  <a:pt x="24" y="9"/>
                </a:moveTo>
                <a:lnTo>
                  <a:pt x="24" y="9"/>
                </a:lnTo>
                <a:lnTo>
                  <a:pt x="0" y="37"/>
                </a:lnTo>
                <a:lnTo>
                  <a:pt x="0" y="0"/>
                </a:lnTo>
                <a:cubicBezTo>
                  <a:pt x="5" y="8"/>
                  <a:pt x="15" y="11"/>
                  <a:pt x="24" y="9"/>
                </a:cubicBezTo>
                <a:lnTo>
                  <a:pt x="24" y="9"/>
                </a:lnTo>
                <a:close/>
                <a:moveTo>
                  <a:pt x="24" y="9"/>
                </a:moveTo>
                <a:lnTo>
                  <a:pt x="24" y="9"/>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2419350" y="5181600"/>
            <a:ext cx="47625" cy="49213"/>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7" y="21"/>
                  <a:pt x="11" y="21"/>
                </a:cubicBezTo>
                <a:cubicBezTo>
                  <a:pt x="5" y="21"/>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6"/>
          <p:cNvSpPr>
            <a:spLocks noEditPoints="1"/>
          </p:cNvSpPr>
          <p:nvPr/>
        </p:nvSpPr>
        <p:spPr bwMode="auto">
          <a:xfrm>
            <a:off x="2576513" y="5908675"/>
            <a:ext cx="49213"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6" y="21"/>
                  <a:pt x="11" y="21"/>
                </a:cubicBezTo>
                <a:cubicBezTo>
                  <a:pt x="5" y="21"/>
                  <a:pt x="0" y="17"/>
                  <a:pt x="0" y="11"/>
                </a:cubicBezTo>
                <a:cubicBezTo>
                  <a:pt x="0" y="5"/>
                  <a:pt x="5" y="0"/>
                  <a:pt x="11" y="0"/>
                </a:cubicBezTo>
                <a:cubicBezTo>
                  <a:pt x="16"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noEditPoints="1"/>
          </p:cNvSpPr>
          <p:nvPr/>
        </p:nvSpPr>
        <p:spPr bwMode="auto">
          <a:xfrm>
            <a:off x="2922588" y="5972175"/>
            <a:ext cx="52388" cy="142875"/>
          </a:xfrm>
          <a:custGeom>
            <a:avLst/>
            <a:gdLst>
              <a:gd name="T0" fmla="*/ 23 w 23"/>
              <a:gd name="T1" fmla="*/ 0 h 62"/>
              <a:gd name="T2" fmla="*/ 23 w 23"/>
              <a:gd name="T3" fmla="*/ 0 h 62"/>
              <a:gd name="T4" fmla="*/ 19 w 23"/>
              <a:gd name="T5" fmla="*/ 12 h 62"/>
              <a:gd name="T6" fmla="*/ 14 w 23"/>
              <a:gd name="T7" fmla="*/ 25 h 62"/>
              <a:gd name="T8" fmla="*/ 14 w 23"/>
              <a:gd name="T9" fmla="*/ 25 h 62"/>
              <a:gd name="T10" fmla="*/ 11 w 23"/>
              <a:gd name="T11" fmla="*/ 34 h 62"/>
              <a:gd name="T12" fmla="*/ 10 w 23"/>
              <a:gd name="T13" fmla="*/ 37 h 62"/>
              <a:gd name="T14" fmla="*/ 5 w 23"/>
              <a:gd name="T15" fmla="*/ 50 h 62"/>
              <a:gd name="T16" fmla="*/ 5 w 23"/>
              <a:gd name="T17" fmla="*/ 50 h 62"/>
              <a:gd name="T18" fmla="*/ 3 w 23"/>
              <a:gd name="T19" fmla="*/ 57 h 62"/>
              <a:gd name="T20" fmla="*/ 0 w 23"/>
              <a:gd name="T2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62">
                <a:moveTo>
                  <a:pt x="23" y="0"/>
                </a:moveTo>
                <a:lnTo>
                  <a:pt x="23" y="0"/>
                </a:lnTo>
                <a:lnTo>
                  <a:pt x="19" y="12"/>
                </a:lnTo>
                <a:moveTo>
                  <a:pt x="14" y="25"/>
                </a:moveTo>
                <a:lnTo>
                  <a:pt x="14" y="25"/>
                </a:lnTo>
                <a:lnTo>
                  <a:pt x="11" y="34"/>
                </a:lnTo>
                <a:lnTo>
                  <a:pt x="10" y="37"/>
                </a:lnTo>
                <a:moveTo>
                  <a:pt x="5" y="50"/>
                </a:moveTo>
                <a:lnTo>
                  <a:pt x="5" y="50"/>
                </a:lnTo>
                <a:lnTo>
                  <a:pt x="3" y="57"/>
                </a:lnTo>
                <a:lnTo>
                  <a:pt x="0" y="62"/>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45"/>
          <p:cNvSpPr>
            <a:spLocks noEditPoints="1"/>
          </p:cNvSpPr>
          <p:nvPr/>
        </p:nvSpPr>
        <p:spPr bwMode="auto">
          <a:xfrm>
            <a:off x="1827213" y="1616075"/>
            <a:ext cx="919163" cy="166688"/>
          </a:xfrm>
          <a:custGeom>
            <a:avLst/>
            <a:gdLst>
              <a:gd name="T0" fmla="*/ 6 w 402"/>
              <a:gd name="T1" fmla="*/ 0 h 73"/>
              <a:gd name="T2" fmla="*/ 17 w 402"/>
              <a:gd name="T3" fmla="*/ 58 h 73"/>
              <a:gd name="T4" fmla="*/ 27 w 402"/>
              <a:gd name="T5" fmla="*/ 17 h 73"/>
              <a:gd name="T6" fmla="*/ 44 w 402"/>
              <a:gd name="T7" fmla="*/ 24 h 73"/>
              <a:gd name="T8" fmla="*/ 39 w 402"/>
              <a:gd name="T9" fmla="*/ 32 h 73"/>
              <a:gd name="T10" fmla="*/ 25 w 402"/>
              <a:gd name="T11" fmla="*/ 25 h 73"/>
              <a:gd name="T12" fmla="*/ 56 w 402"/>
              <a:gd name="T13" fmla="*/ 73 h 73"/>
              <a:gd name="T14" fmla="*/ 62 w 402"/>
              <a:gd name="T15" fmla="*/ 22 h 73"/>
              <a:gd name="T16" fmla="*/ 84 w 402"/>
              <a:gd name="T17" fmla="*/ 25 h 73"/>
              <a:gd name="T18" fmla="*/ 66 w 402"/>
              <a:gd name="T19" fmla="*/ 57 h 73"/>
              <a:gd name="T20" fmla="*/ 62 w 402"/>
              <a:gd name="T21" fmla="*/ 37 h 73"/>
              <a:gd name="T22" fmla="*/ 77 w 402"/>
              <a:gd name="T23" fmla="*/ 49 h 73"/>
              <a:gd name="T24" fmla="*/ 65 w 402"/>
              <a:gd name="T25" fmla="*/ 25 h 73"/>
              <a:gd name="T26" fmla="*/ 118 w 402"/>
              <a:gd name="T27" fmla="*/ 58 h 73"/>
              <a:gd name="T28" fmla="*/ 100 w 402"/>
              <a:gd name="T29" fmla="*/ 57 h 73"/>
              <a:gd name="T30" fmla="*/ 101 w 402"/>
              <a:gd name="T31" fmla="*/ 16 h 73"/>
              <a:gd name="T32" fmla="*/ 108 w 402"/>
              <a:gd name="T33" fmla="*/ 52 h 73"/>
              <a:gd name="T34" fmla="*/ 123 w 402"/>
              <a:gd name="T35" fmla="*/ 16 h 73"/>
              <a:gd name="T36" fmla="*/ 147 w 402"/>
              <a:gd name="T37" fmla="*/ 51 h 73"/>
              <a:gd name="T38" fmla="*/ 136 w 402"/>
              <a:gd name="T39" fmla="*/ 54 h 73"/>
              <a:gd name="T40" fmla="*/ 131 w 402"/>
              <a:gd name="T41" fmla="*/ 16 h 73"/>
              <a:gd name="T42" fmla="*/ 141 w 402"/>
              <a:gd name="T43" fmla="*/ 16 h 73"/>
              <a:gd name="T44" fmla="*/ 141 w 402"/>
              <a:gd name="T45" fmla="*/ 46 h 73"/>
              <a:gd name="T46" fmla="*/ 147 w 402"/>
              <a:gd name="T47" fmla="*/ 51 h 73"/>
              <a:gd name="T48" fmla="*/ 197 w 402"/>
              <a:gd name="T49" fmla="*/ 55 h 73"/>
              <a:gd name="T50" fmla="*/ 176 w 402"/>
              <a:gd name="T51" fmla="*/ 21 h 73"/>
              <a:gd name="T52" fmla="*/ 195 w 402"/>
              <a:gd name="T53" fmla="*/ 29 h 73"/>
              <a:gd name="T54" fmla="*/ 178 w 402"/>
              <a:gd name="T55" fmla="*/ 37 h 73"/>
              <a:gd name="T56" fmla="*/ 196 w 402"/>
              <a:gd name="T57" fmla="*/ 42 h 73"/>
              <a:gd name="T58" fmla="*/ 211 w 402"/>
              <a:gd name="T59" fmla="*/ 21 h 73"/>
              <a:gd name="T60" fmla="*/ 234 w 402"/>
              <a:gd name="T61" fmla="*/ 53 h 73"/>
              <a:gd name="T62" fmla="*/ 206 w 402"/>
              <a:gd name="T63" fmla="*/ 37 h 73"/>
              <a:gd name="T64" fmla="*/ 222 w 402"/>
              <a:gd name="T65" fmla="*/ 53 h 73"/>
              <a:gd name="T66" fmla="*/ 222 w 402"/>
              <a:gd name="T67" fmla="*/ 21 h 73"/>
              <a:gd name="T68" fmla="*/ 247 w 402"/>
              <a:gd name="T69" fmla="*/ 58 h 73"/>
              <a:gd name="T70" fmla="*/ 253 w 402"/>
              <a:gd name="T71" fmla="*/ 22 h 73"/>
              <a:gd name="T72" fmla="*/ 272 w 402"/>
              <a:gd name="T73" fmla="*/ 19 h 73"/>
              <a:gd name="T74" fmla="*/ 269 w 402"/>
              <a:gd name="T75" fmla="*/ 58 h 73"/>
              <a:gd name="T76" fmla="*/ 262 w 402"/>
              <a:gd name="T77" fmla="*/ 21 h 73"/>
              <a:gd name="T78" fmla="*/ 247 w 402"/>
              <a:gd name="T79" fmla="*/ 58 h 73"/>
              <a:gd name="T80" fmla="*/ 296 w 402"/>
              <a:gd name="T81" fmla="*/ 58 h 73"/>
              <a:gd name="T82" fmla="*/ 288 w 402"/>
              <a:gd name="T83" fmla="*/ 22 h 73"/>
              <a:gd name="T84" fmla="*/ 288 w 402"/>
              <a:gd name="T85" fmla="*/ 6 h 73"/>
              <a:gd name="T86" fmla="*/ 299 w 402"/>
              <a:gd name="T87" fmla="*/ 22 h 73"/>
              <a:gd name="T88" fmla="*/ 297 w 402"/>
              <a:gd name="T89" fmla="*/ 52 h 73"/>
              <a:gd name="T90" fmla="*/ 304 w 402"/>
              <a:gd name="T91" fmla="*/ 37 h 73"/>
              <a:gd name="T92" fmla="*/ 336 w 402"/>
              <a:gd name="T93" fmla="*/ 36 h 73"/>
              <a:gd name="T94" fmla="*/ 304 w 402"/>
              <a:gd name="T95" fmla="*/ 37 h 73"/>
              <a:gd name="T96" fmla="*/ 313 w 402"/>
              <a:gd name="T97" fmla="*/ 49 h 73"/>
              <a:gd name="T98" fmla="*/ 327 w 402"/>
              <a:gd name="T99" fmla="*/ 25 h 73"/>
              <a:gd name="T100" fmla="*/ 310 w 402"/>
              <a:gd name="T101" fmla="*/ 37 h 73"/>
              <a:gd name="T102" fmla="*/ 363 w 402"/>
              <a:gd name="T103" fmla="*/ 57 h 73"/>
              <a:gd name="T104" fmla="*/ 345 w 402"/>
              <a:gd name="T105" fmla="*/ 42 h 73"/>
              <a:gd name="T106" fmla="*/ 351 w 402"/>
              <a:gd name="T107" fmla="*/ 48 h 73"/>
              <a:gd name="T108" fmla="*/ 367 w 402"/>
              <a:gd name="T109" fmla="*/ 38 h 73"/>
              <a:gd name="T110" fmla="*/ 367 w 402"/>
              <a:gd name="T111" fmla="*/ 58 h 73"/>
              <a:gd name="T112" fmla="*/ 389 w 402"/>
              <a:gd name="T113" fmla="*/ 16 h 73"/>
              <a:gd name="T114" fmla="*/ 402 w 402"/>
              <a:gd name="T115" fmla="*/ 17 h 73"/>
              <a:gd name="T116" fmla="*/ 391 w 402"/>
              <a:gd name="T117" fmla="*/ 27 h 73"/>
              <a:gd name="T118" fmla="*/ 384 w 402"/>
              <a:gd name="T119" fmla="*/ 5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2" h="73">
                <a:moveTo>
                  <a:pt x="0" y="58"/>
                </a:moveTo>
                <a:lnTo>
                  <a:pt x="0" y="58"/>
                </a:lnTo>
                <a:lnTo>
                  <a:pt x="0" y="0"/>
                </a:lnTo>
                <a:lnTo>
                  <a:pt x="6" y="0"/>
                </a:lnTo>
                <a:lnTo>
                  <a:pt x="6" y="58"/>
                </a:lnTo>
                <a:lnTo>
                  <a:pt x="0" y="58"/>
                </a:lnTo>
                <a:close/>
                <a:moveTo>
                  <a:pt x="17" y="58"/>
                </a:moveTo>
                <a:lnTo>
                  <a:pt x="17" y="58"/>
                </a:lnTo>
                <a:lnTo>
                  <a:pt x="17" y="16"/>
                </a:lnTo>
                <a:lnTo>
                  <a:pt x="23" y="16"/>
                </a:lnTo>
                <a:lnTo>
                  <a:pt x="23" y="22"/>
                </a:lnTo>
                <a:cubicBezTo>
                  <a:pt x="24" y="20"/>
                  <a:pt x="25" y="18"/>
                  <a:pt x="27" y="17"/>
                </a:cubicBezTo>
                <a:cubicBezTo>
                  <a:pt x="29" y="16"/>
                  <a:pt x="31" y="15"/>
                  <a:pt x="33" y="15"/>
                </a:cubicBezTo>
                <a:cubicBezTo>
                  <a:pt x="35" y="15"/>
                  <a:pt x="37" y="16"/>
                  <a:pt x="38" y="16"/>
                </a:cubicBezTo>
                <a:cubicBezTo>
                  <a:pt x="40" y="17"/>
                  <a:pt x="41" y="18"/>
                  <a:pt x="42" y="19"/>
                </a:cubicBezTo>
                <a:cubicBezTo>
                  <a:pt x="43" y="20"/>
                  <a:pt x="44" y="22"/>
                  <a:pt x="44" y="24"/>
                </a:cubicBezTo>
                <a:cubicBezTo>
                  <a:pt x="45" y="26"/>
                  <a:pt x="45" y="28"/>
                  <a:pt x="45" y="32"/>
                </a:cubicBezTo>
                <a:lnTo>
                  <a:pt x="45" y="58"/>
                </a:lnTo>
                <a:lnTo>
                  <a:pt x="39" y="58"/>
                </a:lnTo>
                <a:lnTo>
                  <a:pt x="39" y="32"/>
                </a:lnTo>
                <a:cubicBezTo>
                  <a:pt x="39" y="29"/>
                  <a:pt x="39" y="27"/>
                  <a:pt x="38" y="26"/>
                </a:cubicBezTo>
                <a:cubicBezTo>
                  <a:pt x="38" y="24"/>
                  <a:pt x="37" y="23"/>
                  <a:pt x="36" y="23"/>
                </a:cubicBezTo>
                <a:cubicBezTo>
                  <a:pt x="35" y="22"/>
                  <a:pt x="34" y="21"/>
                  <a:pt x="32" y="21"/>
                </a:cubicBezTo>
                <a:cubicBezTo>
                  <a:pt x="29" y="21"/>
                  <a:pt x="27" y="22"/>
                  <a:pt x="25" y="25"/>
                </a:cubicBezTo>
                <a:cubicBezTo>
                  <a:pt x="24" y="27"/>
                  <a:pt x="23" y="30"/>
                  <a:pt x="23" y="35"/>
                </a:cubicBezTo>
                <a:lnTo>
                  <a:pt x="23" y="58"/>
                </a:lnTo>
                <a:lnTo>
                  <a:pt x="17" y="58"/>
                </a:lnTo>
                <a:close/>
                <a:moveTo>
                  <a:pt x="56" y="73"/>
                </a:moveTo>
                <a:lnTo>
                  <a:pt x="56" y="73"/>
                </a:lnTo>
                <a:lnTo>
                  <a:pt x="56" y="16"/>
                </a:lnTo>
                <a:lnTo>
                  <a:pt x="62" y="16"/>
                </a:lnTo>
                <a:lnTo>
                  <a:pt x="62" y="22"/>
                </a:lnTo>
                <a:cubicBezTo>
                  <a:pt x="63" y="19"/>
                  <a:pt x="64" y="18"/>
                  <a:pt x="66" y="17"/>
                </a:cubicBezTo>
                <a:cubicBezTo>
                  <a:pt x="68" y="16"/>
                  <a:pt x="70" y="15"/>
                  <a:pt x="72" y="15"/>
                </a:cubicBezTo>
                <a:cubicBezTo>
                  <a:pt x="74" y="15"/>
                  <a:pt x="77" y="16"/>
                  <a:pt x="79" y="18"/>
                </a:cubicBezTo>
                <a:cubicBezTo>
                  <a:pt x="81" y="19"/>
                  <a:pt x="83" y="22"/>
                  <a:pt x="84" y="25"/>
                </a:cubicBezTo>
                <a:cubicBezTo>
                  <a:pt x="85" y="28"/>
                  <a:pt x="86" y="32"/>
                  <a:pt x="86" y="37"/>
                </a:cubicBezTo>
                <a:cubicBezTo>
                  <a:pt x="86" y="44"/>
                  <a:pt x="84" y="49"/>
                  <a:pt x="81" y="53"/>
                </a:cubicBezTo>
                <a:cubicBezTo>
                  <a:pt x="78" y="57"/>
                  <a:pt x="75" y="59"/>
                  <a:pt x="71" y="59"/>
                </a:cubicBezTo>
                <a:cubicBezTo>
                  <a:pt x="69" y="59"/>
                  <a:pt x="68" y="58"/>
                  <a:pt x="66" y="57"/>
                </a:cubicBezTo>
                <a:cubicBezTo>
                  <a:pt x="65" y="56"/>
                  <a:pt x="63" y="55"/>
                  <a:pt x="62" y="53"/>
                </a:cubicBezTo>
                <a:lnTo>
                  <a:pt x="62" y="73"/>
                </a:lnTo>
                <a:lnTo>
                  <a:pt x="56" y="73"/>
                </a:lnTo>
                <a:close/>
                <a:moveTo>
                  <a:pt x="62" y="37"/>
                </a:moveTo>
                <a:lnTo>
                  <a:pt x="62" y="37"/>
                </a:lnTo>
                <a:cubicBezTo>
                  <a:pt x="62" y="43"/>
                  <a:pt x="62" y="47"/>
                  <a:pt x="64" y="49"/>
                </a:cubicBezTo>
                <a:cubicBezTo>
                  <a:pt x="66" y="52"/>
                  <a:pt x="68" y="53"/>
                  <a:pt x="71" y="53"/>
                </a:cubicBezTo>
                <a:cubicBezTo>
                  <a:pt x="73" y="53"/>
                  <a:pt x="75" y="52"/>
                  <a:pt x="77" y="49"/>
                </a:cubicBezTo>
                <a:cubicBezTo>
                  <a:pt x="79" y="46"/>
                  <a:pt x="80" y="42"/>
                  <a:pt x="80" y="37"/>
                </a:cubicBezTo>
                <a:cubicBezTo>
                  <a:pt x="80" y="31"/>
                  <a:pt x="79" y="27"/>
                  <a:pt x="77" y="25"/>
                </a:cubicBezTo>
                <a:cubicBezTo>
                  <a:pt x="76" y="22"/>
                  <a:pt x="73" y="21"/>
                  <a:pt x="71" y="21"/>
                </a:cubicBezTo>
                <a:cubicBezTo>
                  <a:pt x="69" y="21"/>
                  <a:pt x="66" y="22"/>
                  <a:pt x="65" y="25"/>
                </a:cubicBezTo>
                <a:cubicBezTo>
                  <a:pt x="63" y="28"/>
                  <a:pt x="62" y="32"/>
                  <a:pt x="62" y="37"/>
                </a:cubicBezTo>
                <a:lnTo>
                  <a:pt x="62" y="37"/>
                </a:lnTo>
                <a:close/>
                <a:moveTo>
                  <a:pt x="118" y="58"/>
                </a:moveTo>
                <a:lnTo>
                  <a:pt x="118" y="58"/>
                </a:lnTo>
                <a:lnTo>
                  <a:pt x="118" y="52"/>
                </a:lnTo>
                <a:cubicBezTo>
                  <a:pt x="116" y="54"/>
                  <a:pt x="115" y="56"/>
                  <a:pt x="113" y="57"/>
                </a:cubicBezTo>
                <a:cubicBezTo>
                  <a:pt x="111" y="58"/>
                  <a:pt x="109" y="59"/>
                  <a:pt x="107" y="59"/>
                </a:cubicBezTo>
                <a:cubicBezTo>
                  <a:pt x="104" y="59"/>
                  <a:pt x="102" y="58"/>
                  <a:pt x="100" y="57"/>
                </a:cubicBezTo>
                <a:cubicBezTo>
                  <a:pt x="98" y="55"/>
                  <a:pt x="97" y="53"/>
                  <a:pt x="96" y="51"/>
                </a:cubicBezTo>
                <a:cubicBezTo>
                  <a:pt x="96" y="49"/>
                  <a:pt x="95" y="46"/>
                  <a:pt x="95" y="42"/>
                </a:cubicBezTo>
                <a:lnTo>
                  <a:pt x="95" y="16"/>
                </a:lnTo>
                <a:lnTo>
                  <a:pt x="101" y="16"/>
                </a:lnTo>
                <a:lnTo>
                  <a:pt x="101" y="39"/>
                </a:lnTo>
                <a:cubicBezTo>
                  <a:pt x="101" y="43"/>
                  <a:pt x="101" y="46"/>
                  <a:pt x="102" y="48"/>
                </a:cubicBezTo>
                <a:cubicBezTo>
                  <a:pt x="102" y="49"/>
                  <a:pt x="103" y="50"/>
                  <a:pt x="104" y="51"/>
                </a:cubicBezTo>
                <a:cubicBezTo>
                  <a:pt x="105" y="52"/>
                  <a:pt x="107" y="52"/>
                  <a:pt x="108" y="52"/>
                </a:cubicBezTo>
                <a:cubicBezTo>
                  <a:pt x="111" y="52"/>
                  <a:pt x="113" y="51"/>
                  <a:pt x="115" y="49"/>
                </a:cubicBezTo>
                <a:cubicBezTo>
                  <a:pt x="116" y="47"/>
                  <a:pt x="117" y="44"/>
                  <a:pt x="117" y="38"/>
                </a:cubicBezTo>
                <a:lnTo>
                  <a:pt x="117" y="16"/>
                </a:lnTo>
                <a:lnTo>
                  <a:pt x="123" y="16"/>
                </a:lnTo>
                <a:lnTo>
                  <a:pt x="123" y="58"/>
                </a:lnTo>
                <a:lnTo>
                  <a:pt x="118" y="58"/>
                </a:lnTo>
                <a:close/>
                <a:moveTo>
                  <a:pt x="147" y="51"/>
                </a:moveTo>
                <a:lnTo>
                  <a:pt x="147" y="51"/>
                </a:lnTo>
                <a:lnTo>
                  <a:pt x="148" y="58"/>
                </a:lnTo>
                <a:cubicBezTo>
                  <a:pt x="146" y="58"/>
                  <a:pt x="145" y="58"/>
                  <a:pt x="144" y="58"/>
                </a:cubicBezTo>
                <a:cubicBezTo>
                  <a:pt x="142" y="58"/>
                  <a:pt x="140" y="58"/>
                  <a:pt x="139" y="57"/>
                </a:cubicBezTo>
                <a:cubicBezTo>
                  <a:pt x="138" y="56"/>
                  <a:pt x="137" y="55"/>
                  <a:pt x="136" y="54"/>
                </a:cubicBezTo>
                <a:cubicBezTo>
                  <a:pt x="136" y="52"/>
                  <a:pt x="136" y="50"/>
                  <a:pt x="136" y="46"/>
                </a:cubicBezTo>
                <a:lnTo>
                  <a:pt x="136" y="22"/>
                </a:lnTo>
                <a:lnTo>
                  <a:pt x="131" y="22"/>
                </a:lnTo>
                <a:lnTo>
                  <a:pt x="131" y="16"/>
                </a:lnTo>
                <a:lnTo>
                  <a:pt x="136" y="16"/>
                </a:lnTo>
                <a:lnTo>
                  <a:pt x="136" y="6"/>
                </a:lnTo>
                <a:lnTo>
                  <a:pt x="141" y="2"/>
                </a:lnTo>
                <a:lnTo>
                  <a:pt x="141" y="16"/>
                </a:lnTo>
                <a:lnTo>
                  <a:pt x="147" y="16"/>
                </a:lnTo>
                <a:lnTo>
                  <a:pt x="147" y="22"/>
                </a:lnTo>
                <a:lnTo>
                  <a:pt x="141" y="22"/>
                </a:lnTo>
                <a:lnTo>
                  <a:pt x="141" y="46"/>
                </a:lnTo>
                <a:cubicBezTo>
                  <a:pt x="141" y="48"/>
                  <a:pt x="142" y="50"/>
                  <a:pt x="142" y="50"/>
                </a:cubicBezTo>
                <a:cubicBezTo>
                  <a:pt x="142" y="51"/>
                  <a:pt x="143" y="52"/>
                  <a:pt x="145" y="52"/>
                </a:cubicBezTo>
                <a:cubicBezTo>
                  <a:pt x="145" y="52"/>
                  <a:pt x="146" y="52"/>
                  <a:pt x="147" y="51"/>
                </a:cubicBezTo>
                <a:lnTo>
                  <a:pt x="147" y="51"/>
                </a:lnTo>
                <a:close/>
                <a:moveTo>
                  <a:pt x="196" y="42"/>
                </a:moveTo>
                <a:lnTo>
                  <a:pt x="196" y="42"/>
                </a:lnTo>
                <a:lnTo>
                  <a:pt x="202" y="43"/>
                </a:lnTo>
                <a:cubicBezTo>
                  <a:pt x="201" y="48"/>
                  <a:pt x="199" y="52"/>
                  <a:pt x="197" y="55"/>
                </a:cubicBezTo>
                <a:cubicBezTo>
                  <a:pt x="194" y="57"/>
                  <a:pt x="191" y="59"/>
                  <a:pt x="187" y="59"/>
                </a:cubicBezTo>
                <a:cubicBezTo>
                  <a:pt x="183" y="59"/>
                  <a:pt x="179" y="57"/>
                  <a:pt x="176" y="53"/>
                </a:cubicBezTo>
                <a:cubicBezTo>
                  <a:pt x="173" y="50"/>
                  <a:pt x="172" y="44"/>
                  <a:pt x="172" y="37"/>
                </a:cubicBezTo>
                <a:cubicBezTo>
                  <a:pt x="172" y="30"/>
                  <a:pt x="173" y="24"/>
                  <a:pt x="176" y="21"/>
                </a:cubicBezTo>
                <a:cubicBezTo>
                  <a:pt x="179" y="17"/>
                  <a:pt x="183" y="15"/>
                  <a:pt x="187" y="15"/>
                </a:cubicBezTo>
                <a:cubicBezTo>
                  <a:pt x="191" y="15"/>
                  <a:pt x="194" y="16"/>
                  <a:pt x="196" y="18"/>
                </a:cubicBezTo>
                <a:cubicBezTo>
                  <a:pt x="199" y="21"/>
                  <a:pt x="200" y="24"/>
                  <a:pt x="201" y="28"/>
                </a:cubicBezTo>
                <a:lnTo>
                  <a:pt x="195" y="29"/>
                </a:lnTo>
                <a:cubicBezTo>
                  <a:pt x="195" y="27"/>
                  <a:pt x="194" y="24"/>
                  <a:pt x="192" y="23"/>
                </a:cubicBezTo>
                <a:cubicBezTo>
                  <a:pt x="191" y="22"/>
                  <a:pt x="189" y="21"/>
                  <a:pt x="188" y="21"/>
                </a:cubicBezTo>
                <a:cubicBezTo>
                  <a:pt x="185" y="21"/>
                  <a:pt x="182" y="22"/>
                  <a:pt x="180" y="25"/>
                </a:cubicBezTo>
                <a:cubicBezTo>
                  <a:pt x="179" y="27"/>
                  <a:pt x="178" y="31"/>
                  <a:pt x="178" y="37"/>
                </a:cubicBezTo>
                <a:cubicBezTo>
                  <a:pt x="178" y="42"/>
                  <a:pt x="179" y="47"/>
                  <a:pt x="180" y="49"/>
                </a:cubicBezTo>
                <a:cubicBezTo>
                  <a:pt x="182" y="52"/>
                  <a:pt x="184" y="53"/>
                  <a:pt x="187" y="53"/>
                </a:cubicBezTo>
                <a:cubicBezTo>
                  <a:pt x="189" y="53"/>
                  <a:pt x="191" y="52"/>
                  <a:pt x="193" y="50"/>
                </a:cubicBezTo>
                <a:cubicBezTo>
                  <a:pt x="194" y="49"/>
                  <a:pt x="195" y="46"/>
                  <a:pt x="196" y="42"/>
                </a:cubicBezTo>
                <a:lnTo>
                  <a:pt x="196" y="42"/>
                </a:lnTo>
                <a:close/>
                <a:moveTo>
                  <a:pt x="206" y="37"/>
                </a:moveTo>
                <a:lnTo>
                  <a:pt x="206" y="37"/>
                </a:lnTo>
                <a:cubicBezTo>
                  <a:pt x="206" y="30"/>
                  <a:pt x="208" y="24"/>
                  <a:pt x="211" y="21"/>
                </a:cubicBezTo>
                <a:cubicBezTo>
                  <a:pt x="214" y="17"/>
                  <a:pt x="218" y="15"/>
                  <a:pt x="222" y="15"/>
                </a:cubicBezTo>
                <a:cubicBezTo>
                  <a:pt x="227" y="15"/>
                  <a:pt x="231" y="17"/>
                  <a:pt x="234" y="21"/>
                </a:cubicBezTo>
                <a:cubicBezTo>
                  <a:pt x="237" y="24"/>
                  <a:pt x="238" y="30"/>
                  <a:pt x="238" y="36"/>
                </a:cubicBezTo>
                <a:cubicBezTo>
                  <a:pt x="238" y="44"/>
                  <a:pt x="237" y="50"/>
                  <a:pt x="234" y="53"/>
                </a:cubicBezTo>
                <a:cubicBezTo>
                  <a:pt x="231" y="57"/>
                  <a:pt x="227" y="59"/>
                  <a:pt x="222" y="59"/>
                </a:cubicBezTo>
                <a:cubicBezTo>
                  <a:pt x="218" y="59"/>
                  <a:pt x="214" y="57"/>
                  <a:pt x="211" y="53"/>
                </a:cubicBezTo>
                <a:cubicBezTo>
                  <a:pt x="208" y="50"/>
                  <a:pt x="206" y="44"/>
                  <a:pt x="206" y="37"/>
                </a:cubicBezTo>
                <a:lnTo>
                  <a:pt x="206" y="37"/>
                </a:lnTo>
                <a:close/>
                <a:moveTo>
                  <a:pt x="212" y="37"/>
                </a:moveTo>
                <a:lnTo>
                  <a:pt x="212" y="37"/>
                </a:lnTo>
                <a:cubicBezTo>
                  <a:pt x="212" y="42"/>
                  <a:pt x="213" y="46"/>
                  <a:pt x="215" y="49"/>
                </a:cubicBezTo>
                <a:cubicBezTo>
                  <a:pt x="217" y="52"/>
                  <a:pt x="219" y="53"/>
                  <a:pt x="222" y="53"/>
                </a:cubicBezTo>
                <a:cubicBezTo>
                  <a:pt x="225" y="53"/>
                  <a:pt x="227" y="52"/>
                  <a:pt x="229" y="49"/>
                </a:cubicBezTo>
                <a:cubicBezTo>
                  <a:pt x="231" y="46"/>
                  <a:pt x="232" y="42"/>
                  <a:pt x="232" y="37"/>
                </a:cubicBezTo>
                <a:cubicBezTo>
                  <a:pt x="232" y="32"/>
                  <a:pt x="231" y="28"/>
                  <a:pt x="229" y="25"/>
                </a:cubicBezTo>
                <a:cubicBezTo>
                  <a:pt x="227" y="22"/>
                  <a:pt x="225" y="21"/>
                  <a:pt x="222" y="21"/>
                </a:cubicBezTo>
                <a:cubicBezTo>
                  <a:pt x="219" y="21"/>
                  <a:pt x="217" y="22"/>
                  <a:pt x="215" y="25"/>
                </a:cubicBezTo>
                <a:cubicBezTo>
                  <a:pt x="213" y="28"/>
                  <a:pt x="212" y="32"/>
                  <a:pt x="212" y="37"/>
                </a:cubicBezTo>
                <a:lnTo>
                  <a:pt x="212" y="37"/>
                </a:lnTo>
                <a:close/>
                <a:moveTo>
                  <a:pt x="247" y="58"/>
                </a:moveTo>
                <a:lnTo>
                  <a:pt x="247" y="58"/>
                </a:lnTo>
                <a:lnTo>
                  <a:pt x="247" y="16"/>
                </a:lnTo>
                <a:lnTo>
                  <a:pt x="253" y="16"/>
                </a:lnTo>
                <a:lnTo>
                  <a:pt x="253" y="22"/>
                </a:lnTo>
                <a:cubicBezTo>
                  <a:pt x="254" y="20"/>
                  <a:pt x="255" y="18"/>
                  <a:pt x="257" y="17"/>
                </a:cubicBezTo>
                <a:cubicBezTo>
                  <a:pt x="259" y="16"/>
                  <a:pt x="261" y="15"/>
                  <a:pt x="263" y="15"/>
                </a:cubicBezTo>
                <a:cubicBezTo>
                  <a:pt x="265" y="15"/>
                  <a:pt x="267" y="16"/>
                  <a:pt x="268" y="16"/>
                </a:cubicBezTo>
                <a:cubicBezTo>
                  <a:pt x="270" y="17"/>
                  <a:pt x="271" y="18"/>
                  <a:pt x="272" y="19"/>
                </a:cubicBezTo>
                <a:cubicBezTo>
                  <a:pt x="273" y="20"/>
                  <a:pt x="274" y="22"/>
                  <a:pt x="274" y="24"/>
                </a:cubicBezTo>
                <a:cubicBezTo>
                  <a:pt x="275" y="26"/>
                  <a:pt x="275" y="28"/>
                  <a:pt x="275" y="32"/>
                </a:cubicBezTo>
                <a:lnTo>
                  <a:pt x="275" y="58"/>
                </a:lnTo>
                <a:lnTo>
                  <a:pt x="269" y="58"/>
                </a:lnTo>
                <a:lnTo>
                  <a:pt x="269" y="32"/>
                </a:lnTo>
                <a:cubicBezTo>
                  <a:pt x="269" y="29"/>
                  <a:pt x="269" y="27"/>
                  <a:pt x="268" y="26"/>
                </a:cubicBezTo>
                <a:cubicBezTo>
                  <a:pt x="268" y="24"/>
                  <a:pt x="267" y="23"/>
                  <a:pt x="266" y="23"/>
                </a:cubicBezTo>
                <a:cubicBezTo>
                  <a:pt x="265" y="22"/>
                  <a:pt x="264" y="21"/>
                  <a:pt x="262" y="21"/>
                </a:cubicBezTo>
                <a:cubicBezTo>
                  <a:pt x="259" y="21"/>
                  <a:pt x="257" y="22"/>
                  <a:pt x="255" y="25"/>
                </a:cubicBezTo>
                <a:cubicBezTo>
                  <a:pt x="254" y="27"/>
                  <a:pt x="253" y="30"/>
                  <a:pt x="253" y="35"/>
                </a:cubicBezTo>
                <a:lnTo>
                  <a:pt x="253" y="58"/>
                </a:lnTo>
                <a:lnTo>
                  <a:pt x="247" y="58"/>
                </a:lnTo>
                <a:close/>
                <a:moveTo>
                  <a:pt x="299" y="51"/>
                </a:moveTo>
                <a:lnTo>
                  <a:pt x="299" y="51"/>
                </a:lnTo>
                <a:lnTo>
                  <a:pt x="300" y="58"/>
                </a:lnTo>
                <a:cubicBezTo>
                  <a:pt x="298" y="58"/>
                  <a:pt x="297" y="58"/>
                  <a:pt x="296" y="58"/>
                </a:cubicBezTo>
                <a:cubicBezTo>
                  <a:pt x="294" y="58"/>
                  <a:pt x="292" y="58"/>
                  <a:pt x="291" y="57"/>
                </a:cubicBezTo>
                <a:cubicBezTo>
                  <a:pt x="290" y="56"/>
                  <a:pt x="289" y="55"/>
                  <a:pt x="288" y="54"/>
                </a:cubicBezTo>
                <a:cubicBezTo>
                  <a:pt x="288" y="52"/>
                  <a:pt x="288" y="50"/>
                  <a:pt x="288" y="46"/>
                </a:cubicBezTo>
                <a:lnTo>
                  <a:pt x="288" y="22"/>
                </a:lnTo>
                <a:lnTo>
                  <a:pt x="283" y="22"/>
                </a:lnTo>
                <a:lnTo>
                  <a:pt x="283" y="16"/>
                </a:lnTo>
                <a:lnTo>
                  <a:pt x="288" y="16"/>
                </a:lnTo>
                <a:lnTo>
                  <a:pt x="288" y="6"/>
                </a:lnTo>
                <a:lnTo>
                  <a:pt x="293" y="2"/>
                </a:lnTo>
                <a:lnTo>
                  <a:pt x="293" y="16"/>
                </a:lnTo>
                <a:lnTo>
                  <a:pt x="299" y="16"/>
                </a:lnTo>
                <a:lnTo>
                  <a:pt x="299" y="22"/>
                </a:lnTo>
                <a:lnTo>
                  <a:pt x="293" y="22"/>
                </a:lnTo>
                <a:lnTo>
                  <a:pt x="293" y="46"/>
                </a:lnTo>
                <a:cubicBezTo>
                  <a:pt x="293" y="48"/>
                  <a:pt x="294" y="50"/>
                  <a:pt x="294" y="50"/>
                </a:cubicBezTo>
                <a:cubicBezTo>
                  <a:pt x="294" y="51"/>
                  <a:pt x="295" y="52"/>
                  <a:pt x="297" y="52"/>
                </a:cubicBezTo>
                <a:cubicBezTo>
                  <a:pt x="297" y="52"/>
                  <a:pt x="298" y="52"/>
                  <a:pt x="299" y="51"/>
                </a:cubicBezTo>
                <a:lnTo>
                  <a:pt x="299" y="51"/>
                </a:lnTo>
                <a:close/>
                <a:moveTo>
                  <a:pt x="304" y="37"/>
                </a:moveTo>
                <a:lnTo>
                  <a:pt x="304" y="37"/>
                </a:lnTo>
                <a:cubicBezTo>
                  <a:pt x="304" y="30"/>
                  <a:pt x="305" y="24"/>
                  <a:pt x="308" y="21"/>
                </a:cubicBezTo>
                <a:cubicBezTo>
                  <a:pt x="311" y="17"/>
                  <a:pt x="315" y="15"/>
                  <a:pt x="320" y="15"/>
                </a:cubicBezTo>
                <a:cubicBezTo>
                  <a:pt x="324" y="15"/>
                  <a:pt x="328" y="17"/>
                  <a:pt x="331" y="21"/>
                </a:cubicBezTo>
                <a:cubicBezTo>
                  <a:pt x="334" y="24"/>
                  <a:pt x="336" y="30"/>
                  <a:pt x="336" y="36"/>
                </a:cubicBezTo>
                <a:cubicBezTo>
                  <a:pt x="336" y="44"/>
                  <a:pt x="334" y="50"/>
                  <a:pt x="331" y="53"/>
                </a:cubicBezTo>
                <a:cubicBezTo>
                  <a:pt x="328" y="57"/>
                  <a:pt x="324" y="59"/>
                  <a:pt x="320" y="59"/>
                </a:cubicBezTo>
                <a:cubicBezTo>
                  <a:pt x="315" y="59"/>
                  <a:pt x="311" y="57"/>
                  <a:pt x="308" y="53"/>
                </a:cubicBezTo>
                <a:cubicBezTo>
                  <a:pt x="305" y="50"/>
                  <a:pt x="304" y="44"/>
                  <a:pt x="304" y="37"/>
                </a:cubicBezTo>
                <a:lnTo>
                  <a:pt x="304" y="37"/>
                </a:lnTo>
                <a:close/>
                <a:moveTo>
                  <a:pt x="310" y="37"/>
                </a:moveTo>
                <a:lnTo>
                  <a:pt x="310" y="37"/>
                </a:lnTo>
                <a:cubicBezTo>
                  <a:pt x="310" y="42"/>
                  <a:pt x="311" y="46"/>
                  <a:pt x="313" y="49"/>
                </a:cubicBezTo>
                <a:cubicBezTo>
                  <a:pt x="315" y="52"/>
                  <a:pt x="317" y="53"/>
                  <a:pt x="320" y="53"/>
                </a:cubicBezTo>
                <a:cubicBezTo>
                  <a:pt x="323" y="53"/>
                  <a:pt x="325" y="52"/>
                  <a:pt x="327" y="49"/>
                </a:cubicBezTo>
                <a:cubicBezTo>
                  <a:pt x="329" y="46"/>
                  <a:pt x="330" y="42"/>
                  <a:pt x="330" y="37"/>
                </a:cubicBezTo>
                <a:cubicBezTo>
                  <a:pt x="330" y="32"/>
                  <a:pt x="329" y="28"/>
                  <a:pt x="327" y="25"/>
                </a:cubicBezTo>
                <a:cubicBezTo>
                  <a:pt x="325" y="22"/>
                  <a:pt x="323" y="21"/>
                  <a:pt x="320" y="21"/>
                </a:cubicBezTo>
                <a:cubicBezTo>
                  <a:pt x="317" y="21"/>
                  <a:pt x="315" y="22"/>
                  <a:pt x="313" y="25"/>
                </a:cubicBezTo>
                <a:cubicBezTo>
                  <a:pt x="311" y="28"/>
                  <a:pt x="310" y="32"/>
                  <a:pt x="310" y="37"/>
                </a:cubicBezTo>
                <a:lnTo>
                  <a:pt x="310" y="37"/>
                </a:lnTo>
                <a:close/>
                <a:moveTo>
                  <a:pt x="367" y="58"/>
                </a:moveTo>
                <a:lnTo>
                  <a:pt x="367" y="58"/>
                </a:lnTo>
                <a:lnTo>
                  <a:pt x="367" y="52"/>
                </a:lnTo>
                <a:cubicBezTo>
                  <a:pt x="366" y="54"/>
                  <a:pt x="364" y="56"/>
                  <a:pt x="363" y="57"/>
                </a:cubicBezTo>
                <a:cubicBezTo>
                  <a:pt x="361" y="58"/>
                  <a:pt x="359" y="59"/>
                  <a:pt x="357" y="59"/>
                </a:cubicBezTo>
                <a:cubicBezTo>
                  <a:pt x="354" y="59"/>
                  <a:pt x="351" y="58"/>
                  <a:pt x="349" y="57"/>
                </a:cubicBezTo>
                <a:cubicBezTo>
                  <a:pt x="348" y="55"/>
                  <a:pt x="346" y="53"/>
                  <a:pt x="346" y="51"/>
                </a:cubicBezTo>
                <a:cubicBezTo>
                  <a:pt x="345" y="49"/>
                  <a:pt x="345" y="46"/>
                  <a:pt x="345" y="42"/>
                </a:cubicBezTo>
                <a:lnTo>
                  <a:pt x="345" y="16"/>
                </a:lnTo>
                <a:lnTo>
                  <a:pt x="350" y="16"/>
                </a:lnTo>
                <a:lnTo>
                  <a:pt x="350" y="39"/>
                </a:lnTo>
                <a:cubicBezTo>
                  <a:pt x="350" y="43"/>
                  <a:pt x="351" y="46"/>
                  <a:pt x="351" y="48"/>
                </a:cubicBezTo>
                <a:cubicBezTo>
                  <a:pt x="352" y="49"/>
                  <a:pt x="352" y="50"/>
                  <a:pt x="353" y="51"/>
                </a:cubicBezTo>
                <a:cubicBezTo>
                  <a:pt x="355" y="52"/>
                  <a:pt x="356" y="52"/>
                  <a:pt x="358" y="52"/>
                </a:cubicBezTo>
                <a:cubicBezTo>
                  <a:pt x="360" y="52"/>
                  <a:pt x="363" y="51"/>
                  <a:pt x="364" y="49"/>
                </a:cubicBezTo>
                <a:cubicBezTo>
                  <a:pt x="366" y="47"/>
                  <a:pt x="367" y="44"/>
                  <a:pt x="367" y="38"/>
                </a:cubicBezTo>
                <a:lnTo>
                  <a:pt x="367" y="16"/>
                </a:lnTo>
                <a:lnTo>
                  <a:pt x="372" y="16"/>
                </a:lnTo>
                <a:lnTo>
                  <a:pt x="372" y="58"/>
                </a:lnTo>
                <a:lnTo>
                  <a:pt x="367" y="58"/>
                </a:lnTo>
                <a:close/>
                <a:moveTo>
                  <a:pt x="384" y="58"/>
                </a:moveTo>
                <a:lnTo>
                  <a:pt x="384" y="58"/>
                </a:lnTo>
                <a:lnTo>
                  <a:pt x="384" y="16"/>
                </a:lnTo>
                <a:lnTo>
                  <a:pt x="389" y="16"/>
                </a:lnTo>
                <a:lnTo>
                  <a:pt x="389" y="22"/>
                </a:lnTo>
                <a:cubicBezTo>
                  <a:pt x="390" y="20"/>
                  <a:pt x="392" y="18"/>
                  <a:pt x="393" y="17"/>
                </a:cubicBezTo>
                <a:cubicBezTo>
                  <a:pt x="394" y="16"/>
                  <a:pt x="395" y="15"/>
                  <a:pt x="397" y="15"/>
                </a:cubicBezTo>
                <a:cubicBezTo>
                  <a:pt x="399" y="15"/>
                  <a:pt x="400" y="16"/>
                  <a:pt x="402" y="17"/>
                </a:cubicBezTo>
                <a:lnTo>
                  <a:pt x="401" y="24"/>
                </a:lnTo>
                <a:cubicBezTo>
                  <a:pt x="399" y="23"/>
                  <a:pt x="398" y="22"/>
                  <a:pt x="396" y="22"/>
                </a:cubicBezTo>
                <a:cubicBezTo>
                  <a:pt x="395" y="22"/>
                  <a:pt x="394" y="23"/>
                  <a:pt x="393" y="24"/>
                </a:cubicBezTo>
                <a:cubicBezTo>
                  <a:pt x="392" y="25"/>
                  <a:pt x="391" y="26"/>
                  <a:pt x="391" y="27"/>
                </a:cubicBezTo>
                <a:cubicBezTo>
                  <a:pt x="390" y="30"/>
                  <a:pt x="390" y="33"/>
                  <a:pt x="390" y="36"/>
                </a:cubicBezTo>
                <a:lnTo>
                  <a:pt x="390" y="58"/>
                </a:lnTo>
                <a:lnTo>
                  <a:pt x="384" y="58"/>
                </a:lnTo>
                <a:close/>
                <a:moveTo>
                  <a:pt x="384" y="58"/>
                </a:moveTo>
                <a:lnTo>
                  <a:pt x="384"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noEditPoints="1"/>
          </p:cNvSpPr>
          <p:nvPr/>
        </p:nvSpPr>
        <p:spPr bwMode="auto">
          <a:xfrm>
            <a:off x="935038" y="2305050"/>
            <a:ext cx="136525" cy="468313"/>
          </a:xfrm>
          <a:custGeom>
            <a:avLst/>
            <a:gdLst>
              <a:gd name="T0" fmla="*/ 41 w 60"/>
              <a:gd name="T1" fmla="*/ 163 h 204"/>
              <a:gd name="T2" fmla="*/ 57 w 60"/>
              <a:gd name="T3" fmla="*/ 194 h 204"/>
              <a:gd name="T4" fmla="*/ 14 w 60"/>
              <a:gd name="T5" fmla="*/ 202 h 204"/>
              <a:gd name="T6" fmla="*/ 5 w 60"/>
              <a:gd name="T7" fmla="*/ 171 h 204"/>
              <a:gd name="T8" fmla="*/ 7 w 60"/>
              <a:gd name="T9" fmla="*/ 182 h 204"/>
              <a:gd name="T10" fmla="*/ 30 w 60"/>
              <a:gd name="T11" fmla="*/ 198 h 204"/>
              <a:gd name="T12" fmla="*/ 50 w 60"/>
              <a:gd name="T13" fmla="*/ 174 h 204"/>
              <a:gd name="T14" fmla="*/ 54 w 60"/>
              <a:gd name="T15" fmla="*/ 131 h 204"/>
              <a:gd name="T16" fmla="*/ 60 w 60"/>
              <a:gd name="T17" fmla="*/ 143 h 204"/>
              <a:gd name="T18" fmla="*/ 42 w 60"/>
              <a:gd name="T19" fmla="*/ 153 h 204"/>
              <a:gd name="T20" fmla="*/ 33 w 60"/>
              <a:gd name="T21" fmla="*/ 131 h 204"/>
              <a:gd name="T22" fmla="*/ 22 w 60"/>
              <a:gd name="T23" fmla="*/ 139 h 204"/>
              <a:gd name="T24" fmla="*/ 29 w 60"/>
              <a:gd name="T25" fmla="*/ 154 h 204"/>
              <a:gd name="T26" fmla="*/ 18 w 60"/>
              <a:gd name="T27" fmla="*/ 130 h 204"/>
              <a:gd name="T28" fmla="*/ 42 w 60"/>
              <a:gd name="T29" fmla="*/ 125 h 204"/>
              <a:gd name="T30" fmla="*/ 59 w 60"/>
              <a:gd name="T31" fmla="*/ 130 h 204"/>
              <a:gd name="T32" fmla="*/ 38 w 60"/>
              <a:gd name="T33" fmla="*/ 131 h 204"/>
              <a:gd name="T34" fmla="*/ 42 w 60"/>
              <a:gd name="T35" fmla="*/ 146 h 204"/>
              <a:gd name="T36" fmla="*/ 53 w 60"/>
              <a:gd name="T37" fmla="*/ 147 h 204"/>
              <a:gd name="T38" fmla="*/ 48 w 60"/>
              <a:gd name="T39" fmla="*/ 132 h 204"/>
              <a:gd name="T40" fmla="*/ 47 w 60"/>
              <a:gd name="T41" fmla="*/ 116 h 204"/>
              <a:gd name="T42" fmla="*/ 52 w 60"/>
              <a:gd name="T43" fmla="*/ 108 h 204"/>
              <a:gd name="T44" fmla="*/ 47 w 60"/>
              <a:gd name="T45" fmla="*/ 94 h 204"/>
              <a:gd name="T46" fmla="*/ 38 w 60"/>
              <a:gd name="T47" fmla="*/ 110 h 204"/>
              <a:gd name="T48" fmla="*/ 20 w 60"/>
              <a:gd name="T49" fmla="*/ 112 h 204"/>
              <a:gd name="T50" fmla="*/ 22 w 60"/>
              <a:gd name="T51" fmla="*/ 91 h 204"/>
              <a:gd name="T52" fmla="*/ 22 w 60"/>
              <a:gd name="T53" fmla="*/ 102 h 204"/>
              <a:gd name="T54" fmla="*/ 31 w 60"/>
              <a:gd name="T55" fmla="*/ 108 h 204"/>
              <a:gd name="T56" fmla="*/ 41 w 60"/>
              <a:gd name="T57" fmla="*/ 89 h 204"/>
              <a:gd name="T58" fmla="*/ 60 w 60"/>
              <a:gd name="T59" fmla="*/ 102 h 204"/>
              <a:gd name="T60" fmla="*/ 45 w 60"/>
              <a:gd name="T61" fmla="*/ 56 h 204"/>
              <a:gd name="T62" fmla="*/ 57 w 60"/>
              <a:gd name="T63" fmla="*/ 55 h 204"/>
              <a:gd name="T64" fmla="*/ 38 w 60"/>
              <a:gd name="T65" fmla="*/ 81 h 204"/>
              <a:gd name="T66" fmla="*/ 22 w 60"/>
              <a:gd name="T67" fmla="*/ 54 h 204"/>
              <a:gd name="T68" fmla="*/ 40 w 60"/>
              <a:gd name="T69" fmla="*/ 75 h 204"/>
              <a:gd name="T70" fmla="*/ 45 w 60"/>
              <a:gd name="T71" fmla="*/ 56 h 204"/>
              <a:gd name="T72" fmla="*/ 34 w 60"/>
              <a:gd name="T73" fmla="*/ 75 h 204"/>
              <a:gd name="T74" fmla="*/ 22 w 60"/>
              <a:gd name="T75" fmla="*/ 65 h 204"/>
              <a:gd name="T76" fmla="*/ 34 w 60"/>
              <a:gd name="T77" fmla="*/ 75 h 204"/>
              <a:gd name="T78" fmla="*/ 59 w 60"/>
              <a:gd name="T79" fmla="*/ 6 h 204"/>
              <a:gd name="T80" fmla="*/ 23 w 60"/>
              <a:gd name="T81" fmla="*/ 17 h 204"/>
              <a:gd name="T82" fmla="*/ 1 w 60"/>
              <a:gd name="T83" fmla="*/ 4 h 204"/>
              <a:gd name="T84" fmla="*/ 59 w 60"/>
              <a:gd name="T8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204">
                <a:moveTo>
                  <a:pt x="39" y="169"/>
                </a:moveTo>
                <a:lnTo>
                  <a:pt x="39" y="169"/>
                </a:lnTo>
                <a:lnTo>
                  <a:pt x="41" y="163"/>
                </a:lnTo>
                <a:cubicBezTo>
                  <a:pt x="47" y="164"/>
                  <a:pt x="52" y="167"/>
                  <a:pt x="55" y="170"/>
                </a:cubicBezTo>
                <a:cubicBezTo>
                  <a:pt x="58" y="174"/>
                  <a:pt x="60" y="178"/>
                  <a:pt x="60" y="183"/>
                </a:cubicBezTo>
                <a:cubicBezTo>
                  <a:pt x="60" y="187"/>
                  <a:pt x="59" y="191"/>
                  <a:pt x="57" y="194"/>
                </a:cubicBezTo>
                <a:cubicBezTo>
                  <a:pt x="55" y="197"/>
                  <a:pt x="51" y="200"/>
                  <a:pt x="47" y="202"/>
                </a:cubicBezTo>
                <a:cubicBezTo>
                  <a:pt x="42" y="203"/>
                  <a:pt x="36" y="204"/>
                  <a:pt x="30" y="204"/>
                </a:cubicBezTo>
                <a:cubicBezTo>
                  <a:pt x="24" y="204"/>
                  <a:pt x="18" y="203"/>
                  <a:pt x="14" y="202"/>
                </a:cubicBezTo>
                <a:cubicBezTo>
                  <a:pt x="9" y="200"/>
                  <a:pt x="6" y="197"/>
                  <a:pt x="4" y="194"/>
                </a:cubicBezTo>
                <a:cubicBezTo>
                  <a:pt x="2" y="190"/>
                  <a:pt x="0" y="186"/>
                  <a:pt x="0" y="182"/>
                </a:cubicBezTo>
                <a:cubicBezTo>
                  <a:pt x="0" y="178"/>
                  <a:pt x="2" y="174"/>
                  <a:pt x="5" y="171"/>
                </a:cubicBezTo>
                <a:cubicBezTo>
                  <a:pt x="8" y="167"/>
                  <a:pt x="12" y="165"/>
                  <a:pt x="17" y="164"/>
                </a:cubicBezTo>
                <a:lnTo>
                  <a:pt x="19" y="170"/>
                </a:lnTo>
                <a:cubicBezTo>
                  <a:pt x="11" y="172"/>
                  <a:pt x="7" y="176"/>
                  <a:pt x="7" y="182"/>
                </a:cubicBezTo>
                <a:cubicBezTo>
                  <a:pt x="7" y="186"/>
                  <a:pt x="8" y="188"/>
                  <a:pt x="10" y="191"/>
                </a:cubicBezTo>
                <a:cubicBezTo>
                  <a:pt x="11" y="193"/>
                  <a:pt x="14" y="195"/>
                  <a:pt x="17" y="196"/>
                </a:cubicBezTo>
                <a:cubicBezTo>
                  <a:pt x="20" y="197"/>
                  <a:pt x="25" y="198"/>
                  <a:pt x="30" y="198"/>
                </a:cubicBezTo>
                <a:cubicBezTo>
                  <a:pt x="38" y="198"/>
                  <a:pt x="44" y="197"/>
                  <a:pt x="48" y="194"/>
                </a:cubicBezTo>
                <a:cubicBezTo>
                  <a:pt x="51" y="191"/>
                  <a:pt x="53" y="187"/>
                  <a:pt x="53" y="183"/>
                </a:cubicBezTo>
                <a:cubicBezTo>
                  <a:pt x="53" y="179"/>
                  <a:pt x="52" y="177"/>
                  <a:pt x="50" y="174"/>
                </a:cubicBezTo>
                <a:cubicBezTo>
                  <a:pt x="47" y="172"/>
                  <a:pt x="44" y="170"/>
                  <a:pt x="39" y="169"/>
                </a:cubicBezTo>
                <a:lnTo>
                  <a:pt x="39" y="169"/>
                </a:lnTo>
                <a:close/>
                <a:moveTo>
                  <a:pt x="54" y="131"/>
                </a:moveTo>
                <a:lnTo>
                  <a:pt x="54" y="131"/>
                </a:lnTo>
                <a:cubicBezTo>
                  <a:pt x="56" y="133"/>
                  <a:pt x="57" y="135"/>
                  <a:pt x="58" y="137"/>
                </a:cubicBezTo>
                <a:cubicBezTo>
                  <a:pt x="59" y="139"/>
                  <a:pt x="60" y="141"/>
                  <a:pt x="60" y="143"/>
                </a:cubicBezTo>
                <a:cubicBezTo>
                  <a:pt x="60" y="147"/>
                  <a:pt x="59" y="150"/>
                  <a:pt x="57" y="152"/>
                </a:cubicBezTo>
                <a:cubicBezTo>
                  <a:pt x="55" y="154"/>
                  <a:pt x="52" y="155"/>
                  <a:pt x="48" y="155"/>
                </a:cubicBezTo>
                <a:cubicBezTo>
                  <a:pt x="45" y="155"/>
                  <a:pt x="43" y="154"/>
                  <a:pt x="42" y="153"/>
                </a:cubicBezTo>
                <a:cubicBezTo>
                  <a:pt x="40" y="152"/>
                  <a:pt x="38" y="151"/>
                  <a:pt x="37" y="149"/>
                </a:cubicBezTo>
                <a:cubicBezTo>
                  <a:pt x="36" y="148"/>
                  <a:pt x="35" y="145"/>
                  <a:pt x="35" y="141"/>
                </a:cubicBezTo>
                <a:cubicBezTo>
                  <a:pt x="34" y="137"/>
                  <a:pt x="33" y="133"/>
                  <a:pt x="33" y="131"/>
                </a:cubicBezTo>
                <a:lnTo>
                  <a:pt x="31" y="131"/>
                </a:lnTo>
                <a:cubicBezTo>
                  <a:pt x="28" y="131"/>
                  <a:pt x="26" y="132"/>
                  <a:pt x="25" y="133"/>
                </a:cubicBezTo>
                <a:cubicBezTo>
                  <a:pt x="23" y="134"/>
                  <a:pt x="22" y="136"/>
                  <a:pt x="22" y="139"/>
                </a:cubicBezTo>
                <a:cubicBezTo>
                  <a:pt x="22" y="142"/>
                  <a:pt x="23" y="144"/>
                  <a:pt x="24" y="145"/>
                </a:cubicBezTo>
                <a:cubicBezTo>
                  <a:pt x="25" y="147"/>
                  <a:pt x="27" y="148"/>
                  <a:pt x="30" y="148"/>
                </a:cubicBezTo>
                <a:lnTo>
                  <a:pt x="29" y="154"/>
                </a:lnTo>
                <a:cubicBezTo>
                  <a:pt x="25" y="153"/>
                  <a:pt x="22" y="151"/>
                  <a:pt x="19" y="149"/>
                </a:cubicBezTo>
                <a:cubicBezTo>
                  <a:pt x="17" y="146"/>
                  <a:pt x="16" y="143"/>
                  <a:pt x="16" y="138"/>
                </a:cubicBezTo>
                <a:cubicBezTo>
                  <a:pt x="16" y="135"/>
                  <a:pt x="17" y="132"/>
                  <a:pt x="18" y="130"/>
                </a:cubicBezTo>
                <a:cubicBezTo>
                  <a:pt x="20" y="128"/>
                  <a:pt x="21" y="127"/>
                  <a:pt x="23" y="126"/>
                </a:cubicBezTo>
                <a:cubicBezTo>
                  <a:pt x="25" y="126"/>
                  <a:pt x="28" y="125"/>
                  <a:pt x="32" y="125"/>
                </a:cubicBezTo>
                <a:lnTo>
                  <a:pt x="42" y="125"/>
                </a:lnTo>
                <a:cubicBezTo>
                  <a:pt x="48" y="125"/>
                  <a:pt x="52" y="125"/>
                  <a:pt x="54" y="125"/>
                </a:cubicBezTo>
                <a:cubicBezTo>
                  <a:pt x="55" y="125"/>
                  <a:pt x="57" y="124"/>
                  <a:pt x="59" y="124"/>
                </a:cubicBezTo>
                <a:lnTo>
                  <a:pt x="59" y="130"/>
                </a:lnTo>
                <a:cubicBezTo>
                  <a:pt x="57" y="130"/>
                  <a:pt x="56" y="131"/>
                  <a:pt x="54" y="131"/>
                </a:cubicBezTo>
                <a:lnTo>
                  <a:pt x="54" y="131"/>
                </a:lnTo>
                <a:close/>
                <a:moveTo>
                  <a:pt x="38" y="131"/>
                </a:moveTo>
                <a:lnTo>
                  <a:pt x="38" y="131"/>
                </a:lnTo>
                <a:cubicBezTo>
                  <a:pt x="39" y="133"/>
                  <a:pt x="40" y="136"/>
                  <a:pt x="41" y="141"/>
                </a:cubicBezTo>
                <a:cubicBezTo>
                  <a:pt x="41" y="143"/>
                  <a:pt x="42" y="145"/>
                  <a:pt x="42" y="146"/>
                </a:cubicBezTo>
                <a:cubicBezTo>
                  <a:pt x="43" y="147"/>
                  <a:pt x="43" y="147"/>
                  <a:pt x="44" y="148"/>
                </a:cubicBezTo>
                <a:cubicBezTo>
                  <a:pt x="45" y="148"/>
                  <a:pt x="47" y="149"/>
                  <a:pt x="48" y="149"/>
                </a:cubicBezTo>
                <a:cubicBezTo>
                  <a:pt x="50" y="149"/>
                  <a:pt x="51" y="148"/>
                  <a:pt x="53" y="147"/>
                </a:cubicBezTo>
                <a:cubicBezTo>
                  <a:pt x="54" y="146"/>
                  <a:pt x="54" y="144"/>
                  <a:pt x="54" y="142"/>
                </a:cubicBezTo>
                <a:cubicBezTo>
                  <a:pt x="54" y="140"/>
                  <a:pt x="54" y="138"/>
                  <a:pt x="53" y="136"/>
                </a:cubicBezTo>
                <a:cubicBezTo>
                  <a:pt x="52" y="134"/>
                  <a:pt x="50" y="133"/>
                  <a:pt x="48" y="132"/>
                </a:cubicBezTo>
                <a:cubicBezTo>
                  <a:pt x="47" y="131"/>
                  <a:pt x="44" y="131"/>
                  <a:pt x="40" y="131"/>
                </a:cubicBezTo>
                <a:lnTo>
                  <a:pt x="38" y="131"/>
                </a:lnTo>
                <a:close/>
                <a:moveTo>
                  <a:pt x="47" y="116"/>
                </a:moveTo>
                <a:lnTo>
                  <a:pt x="47" y="116"/>
                </a:lnTo>
                <a:lnTo>
                  <a:pt x="45" y="110"/>
                </a:lnTo>
                <a:cubicBezTo>
                  <a:pt x="48" y="110"/>
                  <a:pt x="50" y="109"/>
                  <a:pt x="52" y="108"/>
                </a:cubicBezTo>
                <a:cubicBezTo>
                  <a:pt x="53" y="106"/>
                  <a:pt x="54" y="104"/>
                  <a:pt x="54" y="102"/>
                </a:cubicBezTo>
                <a:cubicBezTo>
                  <a:pt x="54" y="99"/>
                  <a:pt x="53" y="97"/>
                  <a:pt x="52" y="96"/>
                </a:cubicBezTo>
                <a:cubicBezTo>
                  <a:pt x="51" y="94"/>
                  <a:pt x="49" y="94"/>
                  <a:pt x="47" y="94"/>
                </a:cubicBezTo>
                <a:cubicBezTo>
                  <a:pt x="46" y="94"/>
                  <a:pt x="44" y="94"/>
                  <a:pt x="44" y="95"/>
                </a:cubicBezTo>
                <a:cubicBezTo>
                  <a:pt x="43" y="96"/>
                  <a:pt x="42" y="98"/>
                  <a:pt x="41" y="101"/>
                </a:cubicBezTo>
                <a:cubicBezTo>
                  <a:pt x="40" y="106"/>
                  <a:pt x="39" y="109"/>
                  <a:pt x="38" y="110"/>
                </a:cubicBezTo>
                <a:cubicBezTo>
                  <a:pt x="37" y="112"/>
                  <a:pt x="36" y="113"/>
                  <a:pt x="34" y="114"/>
                </a:cubicBezTo>
                <a:cubicBezTo>
                  <a:pt x="32" y="115"/>
                  <a:pt x="30" y="115"/>
                  <a:pt x="28" y="115"/>
                </a:cubicBezTo>
                <a:cubicBezTo>
                  <a:pt x="25" y="115"/>
                  <a:pt x="22" y="114"/>
                  <a:pt x="20" y="112"/>
                </a:cubicBezTo>
                <a:cubicBezTo>
                  <a:pt x="17" y="109"/>
                  <a:pt x="16" y="106"/>
                  <a:pt x="16" y="102"/>
                </a:cubicBezTo>
                <a:cubicBezTo>
                  <a:pt x="16" y="100"/>
                  <a:pt x="17" y="98"/>
                  <a:pt x="18" y="96"/>
                </a:cubicBezTo>
                <a:cubicBezTo>
                  <a:pt x="19" y="94"/>
                  <a:pt x="20" y="92"/>
                  <a:pt x="22" y="91"/>
                </a:cubicBezTo>
                <a:cubicBezTo>
                  <a:pt x="23" y="90"/>
                  <a:pt x="25" y="90"/>
                  <a:pt x="28" y="89"/>
                </a:cubicBezTo>
                <a:lnTo>
                  <a:pt x="29" y="95"/>
                </a:lnTo>
                <a:cubicBezTo>
                  <a:pt x="24" y="95"/>
                  <a:pt x="22" y="98"/>
                  <a:pt x="22" y="102"/>
                </a:cubicBezTo>
                <a:cubicBezTo>
                  <a:pt x="22" y="105"/>
                  <a:pt x="23" y="106"/>
                  <a:pt x="24" y="108"/>
                </a:cubicBezTo>
                <a:cubicBezTo>
                  <a:pt x="25" y="109"/>
                  <a:pt x="26" y="110"/>
                  <a:pt x="28" y="110"/>
                </a:cubicBezTo>
                <a:cubicBezTo>
                  <a:pt x="29" y="110"/>
                  <a:pt x="30" y="109"/>
                  <a:pt x="31" y="108"/>
                </a:cubicBezTo>
                <a:cubicBezTo>
                  <a:pt x="32" y="107"/>
                  <a:pt x="33" y="105"/>
                  <a:pt x="34" y="101"/>
                </a:cubicBezTo>
                <a:cubicBezTo>
                  <a:pt x="35" y="97"/>
                  <a:pt x="36" y="94"/>
                  <a:pt x="37" y="92"/>
                </a:cubicBezTo>
                <a:cubicBezTo>
                  <a:pt x="38" y="91"/>
                  <a:pt x="39" y="90"/>
                  <a:pt x="41" y="89"/>
                </a:cubicBezTo>
                <a:cubicBezTo>
                  <a:pt x="43" y="88"/>
                  <a:pt x="44" y="88"/>
                  <a:pt x="47" y="88"/>
                </a:cubicBezTo>
                <a:cubicBezTo>
                  <a:pt x="50" y="88"/>
                  <a:pt x="54" y="89"/>
                  <a:pt x="56" y="92"/>
                </a:cubicBezTo>
                <a:cubicBezTo>
                  <a:pt x="59" y="94"/>
                  <a:pt x="60" y="98"/>
                  <a:pt x="60" y="102"/>
                </a:cubicBezTo>
                <a:cubicBezTo>
                  <a:pt x="60" y="110"/>
                  <a:pt x="55" y="115"/>
                  <a:pt x="47" y="116"/>
                </a:cubicBezTo>
                <a:lnTo>
                  <a:pt x="47" y="116"/>
                </a:lnTo>
                <a:close/>
                <a:moveTo>
                  <a:pt x="45" y="56"/>
                </a:moveTo>
                <a:lnTo>
                  <a:pt x="45" y="56"/>
                </a:lnTo>
                <a:lnTo>
                  <a:pt x="46" y="50"/>
                </a:lnTo>
                <a:cubicBezTo>
                  <a:pt x="51" y="51"/>
                  <a:pt x="54" y="53"/>
                  <a:pt x="57" y="55"/>
                </a:cubicBezTo>
                <a:cubicBezTo>
                  <a:pt x="59" y="58"/>
                  <a:pt x="60" y="61"/>
                  <a:pt x="60" y="65"/>
                </a:cubicBezTo>
                <a:cubicBezTo>
                  <a:pt x="60" y="69"/>
                  <a:pt x="58" y="73"/>
                  <a:pt x="54" y="76"/>
                </a:cubicBezTo>
                <a:cubicBezTo>
                  <a:pt x="51" y="79"/>
                  <a:pt x="45" y="81"/>
                  <a:pt x="38" y="81"/>
                </a:cubicBezTo>
                <a:cubicBezTo>
                  <a:pt x="31" y="81"/>
                  <a:pt x="26" y="79"/>
                  <a:pt x="22" y="76"/>
                </a:cubicBezTo>
                <a:cubicBezTo>
                  <a:pt x="18" y="73"/>
                  <a:pt x="16" y="70"/>
                  <a:pt x="16" y="65"/>
                </a:cubicBezTo>
                <a:cubicBezTo>
                  <a:pt x="16" y="61"/>
                  <a:pt x="18" y="57"/>
                  <a:pt x="22" y="54"/>
                </a:cubicBezTo>
                <a:cubicBezTo>
                  <a:pt x="26" y="51"/>
                  <a:pt x="31" y="50"/>
                  <a:pt x="38" y="50"/>
                </a:cubicBezTo>
                <a:lnTo>
                  <a:pt x="40" y="50"/>
                </a:lnTo>
                <a:lnTo>
                  <a:pt x="40" y="75"/>
                </a:lnTo>
                <a:cubicBezTo>
                  <a:pt x="45" y="75"/>
                  <a:pt x="48" y="74"/>
                  <a:pt x="50" y="72"/>
                </a:cubicBezTo>
                <a:cubicBezTo>
                  <a:pt x="53" y="70"/>
                  <a:pt x="54" y="67"/>
                  <a:pt x="54" y="65"/>
                </a:cubicBezTo>
                <a:cubicBezTo>
                  <a:pt x="54" y="60"/>
                  <a:pt x="51" y="57"/>
                  <a:pt x="45" y="56"/>
                </a:cubicBezTo>
                <a:lnTo>
                  <a:pt x="45" y="56"/>
                </a:lnTo>
                <a:close/>
                <a:moveTo>
                  <a:pt x="34" y="75"/>
                </a:moveTo>
                <a:lnTo>
                  <a:pt x="34" y="75"/>
                </a:lnTo>
                <a:lnTo>
                  <a:pt x="34" y="56"/>
                </a:lnTo>
                <a:cubicBezTo>
                  <a:pt x="30" y="56"/>
                  <a:pt x="28" y="57"/>
                  <a:pt x="26" y="58"/>
                </a:cubicBezTo>
                <a:cubicBezTo>
                  <a:pt x="24" y="60"/>
                  <a:pt x="22" y="62"/>
                  <a:pt x="22" y="65"/>
                </a:cubicBezTo>
                <a:cubicBezTo>
                  <a:pt x="22" y="67"/>
                  <a:pt x="23" y="70"/>
                  <a:pt x="25" y="72"/>
                </a:cubicBezTo>
                <a:cubicBezTo>
                  <a:pt x="28" y="73"/>
                  <a:pt x="30" y="74"/>
                  <a:pt x="34" y="75"/>
                </a:cubicBezTo>
                <a:lnTo>
                  <a:pt x="34" y="75"/>
                </a:lnTo>
                <a:close/>
                <a:moveTo>
                  <a:pt x="59" y="0"/>
                </a:moveTo>
                <a:lnTo>
                  <a:pt x="59" y="0"/>
                </a:lnTo>
                <a:lnTo>
                  <a:pt x="59" y="6"/>
                </a:lnTo>
                <a:lnTo>
                  <a:pt x="14" y="6"/>
                </a:lnTo>
                <a:cubicBezTo>
                  <a:pt x="16" y="7"/>
                  <a:pt x="17" y="9"/>
                  <a:pt x="19" y="11"/>
                </a:cubicBezTo>
                <a:cubicBezTo>
                  <a:pt x="20" y="14"/>
                  <a:pt x="22" y="16"/>
                  <a:pt x="23" y="17"/>
                </a:cubicBezTo>
                <a:lnTo>
                  <a:pt x="16" y="17"/>
                </a:lnTo>
                <a:cubicBezTo>
                  <a:pt x="14" y="14"/>
                  <a:pt x="12" y="12"/>
                  <a:pt x="9" y="9"/>
                </a:cubicBezTo>
                <a:cubicBezTo>
                  <a:pt x="6" y="7"/>
                  <a:pt x="4" y="5"/>
                  <a:pt x="1" y="4"/>
                </a:cubicBezTo>
                <a:lnTo>
                  <a:pt x="1" y="0"/>
                </a:lnTo>
                <a:lnTo>
                  <a:pt x="59" y="0"/>
                </a:lnTo>
                <a:close/>
                <a:moveTo>
                  <a:pt x="59" y="0"/>
                </a:moveTo>
                <a:lnTo>
                  <a:pt x="5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noEditPoints="1"/>
          </p:cNvSpPr>
          <p:nvPr/>
        </p:nvSpPr>
        <p:spPr bwMode="auto">
          <a:xfrm>
            <a:off x="935038" y="3663950"/>
            <a:ext cx="136525" cy="485775"/>
          </a:xfrm>
          <a:custGeom>
            <a:avLst/>
            <a:gdLst>
              <a:gd name="T0" fmla="*/ 41 w 60"/>
              <a:gd name="T1" fmla="*/ 171 h 212"/>
              <a:gd name="T2" fmla="*/ 57 w 60"/>
              <a:gd name="T3" fmla="*/ 202 h 212"/>
              <a:gd name="T4" fmla="*/ 14 w 60"/>
              <a:gd name="T5" fmla="*/ 210 h 212"/>
              <a:gd name="T6" fmla="*/ 5 w 60"/>
              <a:gd name="T7" fmla="*/ 179 h 212"/>
              <a:gd name="T8" fmla="*/ 7 w 60"/>
              <a:gd name="T9" fmla="*/ 190 h 212"/>
              <a:gd name="T10" fmla="*/ 30 w 60"/>
              <a:gd name="T11" fmla="*/ 206 h 212"/>
              <a:gd name="T12" fmla="*/ 50 w 60"/>
              <a:gd name="T13" fmla="*/ 182 h 212"/>
              <a:gd name="T14" fmla="*/ 54 w 60"/>
              <a:gd name="T15" fmla="*/ 139 h 212"/>
              <a:gd name="T16" fmla="*/ 60 w 60"/>
              <a:gd name="T17" fmla="*/ 151 h 212"/>
              <a:gd name="T18" fmla="*/ 42 w 60"/>
              <a:gd name="T19" fmla="*/ 161 h 212"/>
              <a:gd name="T20" fmla="*/ 33 w 60"/>
              <a:gd name="T21" fmla="*/ 139 h 212"/>
              <a:gd name="T22" fmla="*/ 22 w 60"/>
              <a:gd name="T23" fmla="*/ 147 h 212"/>
              <a:gd name="T24" fmla="*/ 29 w 60"/>
              <a:gd name="T25" fmla="*/ 162 h 212"/>
              <a:gd name="T26" fmla="*/ 18 w 60"/>
              <a:gd name="T27" fmla="*/ 138 h 212"/>
              <a:gd name="T28" fmla="*/ 42 w 60"/>
              <a:gd name="T29" fmla="*/ 133 h 212"/>
              <a:gd name="T30" fmla="*/ 59 w 60"/>
              <a:gd name="T31" fmla="*/ 138 h 212"/>
              <a:gd name="T32" fmla="*/ 38 w 60"/>
              <a:gd name="T33" fmla="*/ 139 h 212"/>
              <a:gd name="T34" fmla="*/ 42 w 60"/>
              <a:gd name="T35" fmla="*/ 154 h 212"/>
              <a:gd name="T36" fmla="*/ 53 w 60"/>
              <a:gd name="T37" fmla="*/ 155 h 212"/>
              <a:gd name="T38" fmla="*/ 48 w 60"/>
              <a:gd name="T39" fmla="*/ 140 h 212"/>
              <a:gd name="T40" fmla="*/ 47 w 60"/>
              <a:gd name="T41" fmla="*/ 124 h 212"/>
              <a:gd name="T42" fmla="*/ 52 w 60"/>
              <a:gd name="T43" fmla="*/ 116 h 212"/>
              <a:gd name="T44" fmla="*/ 47 w 60"/>
              <a:gd name="T45" fmla="*/ 102 h 212"/>
              <a:gd name="T46" fmla="*/ 38 w 60"/>
              <a:gd name="T47" fmla="*/ 118 h 212"/>
              <a:gd name="T48" fmla="*/ 20 w 60"/>
              <a:gd name="T49" fmla="*/ 120 h 212"/>
              <a:gd name="T50" fmla="*/ 22 w 60"/>
              <a:gd name="T51" fmla="*/ 99 h 212"/>
              <a:gd name="T52" fmla="*/ 22 w 60"/>
              <a:gd name="T53" fmla="*/ 110 h 212"/>
              <a:gd name="T54" fmla="*/ 31 w 60"/>
              <a:gd name="T55" fmla="*/ 116 h 212"/>
              <a:gd name="T56" fmla="*/ 41 w 60"/>
              <a:gd name="T57" fmla="*/ 97 h 212"/>
              <a:gd name="T58" fmla="*/ 60 w 60"/>
              <a:gd name="T59" fmla="*/ 110 h 212"/>
              <a:gd name="T60" fmla="*/ 45 w 60"/>
              <a:gd name="T61" fmla="*/ 64 h 212"/>
              <a:gd name="T62" fmla="*/ 57 w 60"/>
              <a:gd name="T63" fmla="*/ 63 h 212"/>
              <a:gd name="T64" fmla="*/ 38 w 60"/>
              <a:gd name="T65" fmla="*/ 89 h 212"/>
              <a:gd name="T66" fmla="*/ 22 w 60"/>
              <a:gd name="T67" fmla="*/ 62 h 212"/>
              <a:gd name="T68" fmla="*/ 40 w 60"/>
              <a:gd name="T69" fmla="*/ 83 h 212"/>
              <a:gd name="T70" fmla="*/ 45 w 60"/>
              <a:gd name="T71" fmla="*/ 64 h 212"/>
              <a:gd name="T72" fmla="*/ 34 w 60"/>
              <a:gd name="T73" fmla="*/ 83 h 212"/>
              <a:gd name="T74" fmla="*/ 22 w 60"/>
              <a:gd name="T75" fmla="*/ 73 h 212"/>
              <a:gd name="T76" fmla="*/ 34 w 60"/>
              <a:gd name="T77" fmla="*/ 83 h 212"/>
              <a:gd name="T78" fmla="*/ 59 w 60"/>
              <a:gd name="T79" fmla="*/ 0 h 212"/>
              <a:gd name="T80" fmla="*/ 38 w 60"/>
              <a:gd name="T81" fmla="*/ 19 h 212"/>
              <a:gd name="T82" fmla="*/ 10 w 60"/>
              <a:gd name="T83" fmla="*/ 8 h 212"/>
              <a:gd name="T84" fmla="*/ 19 w 60"/>
              <a:gd name="T85" fmla="*/ 24 h 212"/>
              <a:gd name="T86" fmla="*/ 1 w 60"/>
              <a:gd name="T87" fmla="*/ 14 h 212"/>
              <a:gd name="T88" fmla="*/ 28 w 60"/>
              <a:gd name="T89" fmla="*/ 3 h 212"/>
              <a:gd name="T90" fmla="*/ 52 w 60"/>
              <a:gd name="T91" fmla="*/ 23 h 212"/>
              <a:gd name="T92" fmla="*/ 52 w 60"/>
              <a:gd name="T9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212">
                <a:moveTo>
                  <a:pt x="39" y="177"/>
                </a:moveTo>
                <a:lnTo>
                  <a:pt x="39" y="177"/>
                </a:lnTo>
                <a:lnTo>
                  <a:pt x="41" y="171"/>
                </a:lnTo>
                <a:cubicBezTo>
                  <a:pt x="47" y="172"/>
                  <a:pt x="52" y="175"/>
                  <a:pt x="55" y="178"/>
                </a:cubicBezTo>
                <a:cubicBezTo>
                  <a:pt x="58" y="182"/>
                  <a:pt x="60" y="186"/>
                  <a:pt x="60" y="191"/>
                </a:cubicBezTo>
                <a:cubicBezTo>
                  <a:pt x="60" y="195"/>
                  <a:pt x="59" y="199"/>
                  <a:pt x="57" y="202"/>
                </a:cubicBezTo>
                <a:cubicBezTo>
                  <a:pt x="55" y="205"/>
                  <a:pt x="51" y="208"/>
                  <a:pt x="47" y="210"/>
                </a:cubicBezTo>
                <a:cubicBezTo>
                  <a:pt x="42" y="212"/>
                  <a:pt x="36" y="212"/>
                  <a:pt x="30" y="212"/>
                </a:cubicBezTo>
                <a:cubicBezTo>
                  <a:pt x="24" y="212"/>
                  <a:pt x="18" y="212"/>
                  <a:pt x="14" y="210"/>
                </a:cubicBezTo>
                <a:cubicBezTo>
                  <a:pt x="9" y="208"/>
                  <a:pt x="6" y="205"/>
                  <a:pt x="4" y="202"/>
                </a:cubicBezTo>
                <a:cubicBezTo>
                  <a:pt x="2" y="198"/>
                  <a:pt x="0" y="194"/>
                  <a:pt x="0" y="190"/>
                </a:cubicBezTo>
                <a:cubicBezTo>
                  <a:pt x="0" y="186"/>
                  <a:pt x="2" y="182"/>
                  <a:pt x="5" y="179"/>
                </a:cubicBezTo>
                <a:cubicBezTo>
                  <a:pt x="8" y="175"/>
                  <a:pt x="12" y="173"/>
                  <a:pt x="17" y="172"/>
                </a:cubicBezTo>
                <a:lnTo>
                  <a:pt x="19" y="178"/>
                </a:lnTo>
                <a:cubicBezTo>
                  <a:pt x="11" y="180"/>
                  <a:pt x="7" y="184"/>
                  <a:pt x="7" y="190"/>
                </a:cubicBezTo>
                <a:cubicBezTo>
                  <a:pt x="7" y="194"/>
                  <a:pt x="8" y="196"/>
                  <a:pt x="10" y="199"/>
                </a:cubicBezTo>
                <a:cubicBezTo>
                  <a:pt x="11" y="201"/>
                  <a:pt x="14" y="203"/>
                  <a:pt x="17" y="204"/>
                </a:cubicBezTo>
                <a:cubicBezTo>
                  <a:pt x="20" y="205"/>
                  <a:pt x="25" y="206"/>
                  <a:pt x="30" y="206"/>
                </a:cubicBezTo>
                <a:cubicBezTo>
                  <a:pt x="38" y="206"/>
                  <a:pt x="44" y="205"/>
                  <a:pt x="48" y="202"/>
                </a:cubicBezTo>
                <a:cubicBezTo>
                  <a:pt x="51" y="199"/>
                  <a:pt x="53" y="195"/>
                  <a:pt x="53" y="191"/>
                </a:cubicBezTo>
                <a:cubicBezTo>
                  <a:pt x="53" y="187"/>
                  <a:pt x="52" y="185"/>
                  <a:pt x="50" y="182"/>
                </a:cubicBezTo>
                <a:cubicBezTo>
                  <a:pt x="47" y="180"/>
                  <a:pt x="44" y="178"/>
                  <a:pt x="39" y="177"/>
                </a:cubicBezTo>
                <a:lnTo>
                  <a:pt x="39" y="177"/>
                </a:lnTo>
                <a:close/>
                <a:moveTo>
                  <a:pt x="54" y="139"/>
                </a:moveTo>
                <a:lnTo>
                  <a:pt x="54" y="139"/>
                </a:lnTo>
                <a:cubicBezTo>
                  <a:pt x="56" y="141"/>
                  <a:pt x="57" y="143"/>
                  <a:pt x="58" y="145"/>
                </a:cubicBezTo>
                <a:cubicBezTo>
                  <a:pt x="59" y="147"/>
                  <a:pt x="60" y="149"/>
                  <a:pt x="60" y="151"/>
                </a:cubicBezTo>
                <a:cubicBezTo>
                  <a:pt x="60" y="155"/>
                  <a:pt x="59" y="158"/>
                  <a:pt x="57" y="160"/>
                </a:cubicBezTo>
                <a:cubicBezTo>
                  <a:pt x="55" y="162"/>
                  <a:pt x="52" y="163"/>
                  <a:pt x="48" y="163"/>
                </a:cubicBezTo>
                <a:cubicBezTo>
                  <a:pt x="45" y="163"/>
                  <a:pt x="43" y="162"/>
                  <a:pt x="42" y="161"/>
                </a:cubicBezTo>
                <a:cubicBezTo>
                  <a:pt x="40" y="160"/>
                  <a:pt x="38" y="159"/>
                  <a:pt x="37" y="157"/>
                </a:cubicBezTo>
                <a:cubicBezTo>
                  <a:pt x="36" y="156"/>
                  <a:pt x="35" y="153"/>
                  <a:pt x="35" y="149"/>
                </a:cubicBezTo>
                <a:cubicBezTo>
                  <a:pt x="34" y="145"/>
                  <a:pt x="33" y="141"/>
                  <a:pt x="33" y="139"/>
                </a:cubicBezTo>
                <a:lnTo>
                  <a:pt x="31" y="139"/>
                </a:lnTo>
                <a:cubicBezTo>
                  <a:pt x="28" y="139"/>
                  <a:pt x="26" y="140"/>
                  <a:pt x="25" y="141"/>
                </a:cubicBezTo>
                <a:cubicBezTo>
                  <a:pt x="23" y="142"/>
                  <a:pt x="22" y="144"/>
                  <a:pt x="22" y="147"/>
                </a:cubicBezTo>
                <a:cubicBezTo>
                  <a:pt x="22" y="150"/>
                  <a:pt x="23" y="152"/>
                  <a:pt x="24" y="153"/>
                </a:cubicBezTo>
                <a:cubicBezTo>
                  <a:pt x="25" y="155"/>
                  <a:pt x="27" y="156"/>
                  <a:pt x="30" y="156"/>
                </a:cubicBezTo>
                <a:lnTo>
                  <a:pt x="29" y="162"/>
                </a:lnTo>
                <a:cubicBezTo>
                  <a:pt x="25" y="161"/>
                  <a:pt x="22" y="159"/>
                  <a:pt x="19" y="157"/>
                </a:cubicBezTo>
                <a:cubicBezTo>
                  <a:pt x="17" y="154"/>
                  <a:pt x="16" y="151"/>
                  <a:pt x="16" y="146"/>
                </a:cubicBezTo>
                <a:cubicBezTo>
                  <a:pt x="16" y="143"/>
                  <a:pt x="17" y="140"/>
                  <a:pt x="18" y="138"/>
                </a:cubicBezTo>
                <a:cubicBezTo>
                  <a:pt x="20" y="136"/>
                  <a:pt x="21" y="135"/>
                  <a:pt x="23" y="134"/>
                </a:cubicBezTo>
                <a:cubicBezTo>
                  <a:pt x="25" y="134"/>
                  <a:pt x="28" y="133"/>
                  <a:pt x="32" y="133"/>
                </a:cubicBezTo>
                <a:lnTo>
                  <a:pt x="42" y="133"/>
                </a:lnTo>
                <a:cubicBezTo>
                  <a:pt x="48" y="133"/>
                  <a:pt x="52" y="133"/>
                  <a:pt x="54" y="133"/>
                </a:cubicBezTo>
                <a:cubicBezTo>
                  <a:pt x="55" y="133"/>
                  <a:pt x="57" y="132"/>
                  <a:pt x="59" y="132"/>
                </a:cubicBezTo>
                <a:lnTo>
                  <a:pt x="59" y="138"/>
                </a:lnTo>
                <a:cubicBezTo>
                  <a:pt x="57" y="138"/>
                  <a:pt x="56" y="139"/>
                  <a:pt x="54" y="139"/>
                </a:cubicBezTo>
                <a:lnTo>
                  <a:pt x="54" y="139"/>
                </a:lnTo>
                <a:close/>
                <a:moveTo>
                  <a:pt x="38" y="139"/>
                </a:moveTo>
                <a:lnTo>
                  <a:pt x="38" y="139"/>
                </a:lnTo>
                <a:cubicBezTo>
                  <a:pt x="39" y="141"/>
                  <a:pt x="40" y="144"/>
                  <a:pt x="41" y="149"/>
                </a:cubicBezTo>
                <a:cubicBezTo>
                  <a:pt x="41" y="151"/>
                  <a:pt x="42" y="153"/>
                  <a:pt x="42" y="154"/>
                </a:cubicBezTo>
                <a:cubicBezTo>
                  <a:pt x="43" y="155"/>
                  <a:pt x="43" y="155"/>
                  <a:pt x="44" y="156"/>
                </a:cubicBezTo>
                <a:cubicBezTo>
                  <a:pt x="45" y="156"/>
                  <a:pt x="47" y="157"/>
                  <a:pt x="48" y="157"/>
                </a:cubicBezTo>
                <a:cubicBezTo>
                  <a:pt x="50" y="157"/>
                  <a:pt x="51" y="156"/>
                  <a:pt x="53" y="155"/>
                </a:cubicBezTo>
                <a:cubicBezTo>
                  <a:pt x="54" y="154"/>
                  <a:pt x="54" y="152"/>
                  <a:pt x="54" y="150"/>
                </a:cubicBezTo>
                <a:cubicBezTo>
                  <a:pt x="54" y="148"/>
                  <a:pt x="54" y="146"/>
                  <a:pt x="53" y="144"/>
                </a:cubicBezTo>
                <a:cubicBezTo>
                  <a:pt x="52" y="142"/>
                  <a:pt x="50" y="141"/>
                  <a:pt x="48" y="140"/>
                </a:cubicBezTo>
                <a:cubicBezTo>
                  <a:pt x="47" y="139"/>
                  <a:pt x="44" y="139"/>
                  <a:pt x="40" y="139"/>
                </a:cubicBezTo>
                <a:lnTo>
                  <a:pt x="38" y="139"/>
                </a:lnTo>
                <a:close/>
                <a:moveTo>
                  <a:pt x="47" y="124"/>
                </a:moveTo>
                <a:lnTo>
                  <a:pt x="47" y="124"/>
                </a:lnTo>
                <a:lnTo>
                  <a:pt x="45" y="118"/>
                </a:lnTo>
                <a:cubicBezTo>
                  <a:pt x="48" y="118"/>
                  <a:pt x="50" y="117"/>
                  <a:pt x="52" y="116"/>
                </a:cubicBezTo>
                <a:cubicBezTo>
                  <a:pt x="53" y="114"/>
                  <a:pt x="54" y="112"/>
                  <a:pt x="54" y="110"/>
                </a:cubicBezTo>
                <a:cubicBezTo>
                  <a:pt x="54" y="107"/>
                  <a:pt x="53" y="105"/>
                  <a:pt x="52" y="104"/>
                </a:cubicBezTo>
                <a:cubicBezTo>
                  <a:pt x="51" y="102"/>
                  <a:pt x="49" y="102"/>
                  <a:pt x="47" y="102"/>
                </a:cubicBezTo>
                <a:cubicBezTo>
                  <a:pt x="46" y="102"/>
                  <a:pt x="44" y="102"/>
                  <a:pt x="44" y="103"/>
                </a:cubicBezTo>
                <a:cubicBezTo>
                  <a:pt x="43" y="104"/>
                  <a:pt x="42" y="106"/>
                  <a:pt x="41" y="109"/>
                </a:cubicBezTo>
                <a:cubicBezTo>
                  <a:pt x="40" y="114"/>
                  <a:pt x="39" y="117"/>
                  <a:pt x="38" y="118"/>
                </a:cubicBezTo>
                <a:cubicBezTo>
                  <a:pt x="37" y="120"/>
                  <a:pt x="36" y="121"/>
                  <a:pt x="34" y="122"/>
                </a:cubicBezTo>
                <a:cubicBezTo>
                  <a:pt x="32" y="123"/>
                  <a:pt x="30" y="123"/>
                  <a:pt x="28" y="123"/>
                </a:cubicBezTo>
                <a:cubicBezTo>
                  <a:pt x="25" y="123"/>
                  <a:pt x="22" y="122"/>
                  <a:pt x="20" y="120"/>
                </a:cubicBezTo>
                <a:cubicBezTo>
                  <a:pt x="17" y="117"/>
                  <a:pt x="16" y="114"/>
                  <a:pt x="16" y="110"/>
                </a:cubicBezTo>
                <a:cubicBezTo>
                  <a:pt x="16" y="108"/>
                  <a:pt x="17" y="106"/>
                  <a:pt x="18" y="104"/>
                </a:cubicBezTo>
                <a:cubicBezTo>
                  <a:pt x="19" y="102"/>
                  <a:pt x="20" y="100"/>
                  <a:pt x="22" y="99"/>
                </a:cubicBezTo>
                <a:cubicBezTo>
                  <a:pt x="23" y="98"/>
                  <a:pt x="25" y="98"/>
                  <a:pt x="28" y="97"/>
                </a:cubicBezTo>
                <a:lnTo>
                  <a:pt x="29" y="103"/>
                </a:lnTo>
                <a:cubicBezTo>
                  <a:pt x="24" y="103"/>
                  <a:pt x="22" y="106"/>
                  <a:pt x="22" y="110"/>
                </a:cubicBezTo>
                <a:cubicBezTo>
                  <a:pt x="22" y="113"/>
                  <a:pt x="23" y="114"/>
                  <a:pt x="24" y="116"/>
                </a:cubicBezTo>
                <a:cubicBezTo>
                  <a:pt x="25" y="117"/>
                  <a:pt x="26" y="118"/>
                  <a:pt x="28" y="118"/>
                </a:cubicBezTo>
                <a:cubicBezTo>
                  <a:pt x="29" y="118"/>
                  <a:pt x="30" y="117"/>
                  <a:pt x="31" y="116"/>
                </a:cubicBezTo>
                <a:cubicBezTo>
                  <a:pt x="32" y="115"/>
                  <a:pt x="33" y="113"/>
                  <a:pt x="34" y="109"/>
                </a:cubicBezTo>
                <a:cubicBezTo>
                  <a:pt x="35" y="105"/>
                  <a:pt x="36" y="102"/>
                  <a:pt x="37" y="100"/>
                </a:cubicBezTo>
                <a:cubicBezTo>
                  <a:pt x="38" y="99"/>
                  <a:pt x="39" y="98"/>
                  <a:pt x="41" y="97"/>
                </a:cubicBezTo>
                <a:cubicBezTo>
                  <a:pt x="43" y="96"/>
                  <a:pt x="44" y="96"/>
                  <a:pt x="47" y="96"/>
                </a:cubicBezTo>
                <a:cubicBezTo>
                  <a:pt x="50" y="96"/>
                  <a:pt x="54" y="97"/>
                  <a:pt x="56" y="100"/>
                </a:cubicBezTo>
                <a:cubicBezTo>
                  <a:pt x="59" y="102"/>
                  <a:pt x="60" y="106"/>
                  <a:pt x="60" y="110"/>
                </a:cubicBezTo>
                <a:cubicBezTo>
                  <a:pt x="60" y="118"/>
                  <a:pt x="55" y="123"/>
                  <a:pt x="47" y="124"/>
                </a:cubicBezTo>
                <a:lnTo>
                  <a:pt x="47" y="124"/>
                </a:lnTo>
                <a:close/>
                <a:moveTo>
                  <a:pt x="45" y="64"/>
                </a:moveTo>
                <a:lnTo>
                  <a:pt x="45" y="64"/>
                </a:lnTo>
                <a:lnTo>
                  <a:pt x="46" y="58"/>
                </a:lnTo>
                <a:cubicBezTo>
                  <a:pt x="51" y="59"/>
                  <a:pt x="54" y="61"/>
                  <a:pt x="57" y="63"/>
                </a:cubicBezTo>
                <a:cubicBezTo>
                  <a:pt x="59" y="66"/>
                  <a:pt x="60" y="69"/>
                  <a:pt x="60" y="73"/>
                </a:cubicBezTo>
                <a:cubicBezTo>
                  <a:pt x="60" y="77"/>
                  <a:pt x="58" y="81"/>
                  <a:pt x="54" y="84"/>
                </a:cubicBezTo>
                <a:cubicBezTo>
                  <a:pt x="51" y="87"/>
                  <a:pt x="45" y="89"/>
                  <a:pt x="38" y="89"/>
                </a:cubicBezTo>
                <a:cubicBezTo>
                  <a:pt x="31" y="89"/>
                  <a:pt x="26" y="87"/>
                  <a:pt x="22" y="84"/>
                </a:cubicBezTo>
                <a:cubicBezTo>
                  <a:pt x="18" y="81"/>
                  <a:pt x="16" y="78"/>
                  <a:pt x="16" y="73"/>
                </a:cubicBezTo>
                <a:cubicBezTo>
                  <a:pt x="16" y="69"/>
                  <a:pt x="18" y="65"/>
                  <a:pt x="22" y="62"/>
                </a:cubicBezTo>
                <a:cubicBezTo>
                  <a:pt x="26" y="59"/>
                  <a:pt x="31" y="58"/>
                  <a:pt x="38" y="58"/>
                </a:cubicBezTo>
                <a:lnTo>
                  <a:pt x="40" y="58"/>
                </a:lnTo>
                <a:lnTo>
                  <a:pt x="40" y="83"/>
                </a:lnTo>
                <a:cubicBezTo>
                  <a:pt x="45" y="83"/>
                  <a:pt x="48" y="82"/>
                  <a:pt x="50" y="80"/>
                </a:cubicBezTo>
                <a:cubicBezTo>
                  <a:pt x="53" y="78"/>
                  <a:pt x="54" y="75"/>
                  <a:pt x="54" y="73"/>
                </a:cubicBezTo>
                <a:cubicBezTo>
                  <a:pt x="54" y="68"/>
                  <a:pt x="51" y="65"/>
                  <a:pt x="45" y="64"/>
                </a:cubicBezTo>
                <a:lnTo>
                  <a:pt x="45" y="64"/>
                </a:lnTo>
                <a:close/>
                <a:moveTo>
                  <a:pt x="34" y="83"/>
                </a:moveTo>
                <a:lnTo>
                  <a:pt x="34" y="83"/>
                </a:lnTo>
                <a:lnTo>
                  <a:pt x="34" y="64"/>
                </a:lnTo>
                <a:cubicBezTo>
                  <a:pt x="30" y="64"/>
                  <a:pt x="28" y="65"/>
                  <a:pt x="26" y="66"/>
                </a:cubicBezTo>
                <a:cubicBezTo>
                  <a:pt x="24" y="68"/>
                  <a:pt x="22" y="70"/>
                  <a:pt x="22" y="73"/>
                </a:cubicBezTo>
                <a:cubicBezTo>
                  <a:pt x="22" y="75"/>
                  <a:pt x="23" y="78"/>
                  <a:pt x="25" y="80"/>
                </a:cubicBezTo>
                <a:cubicBezTo>
                  <a:pt x="28" y="81"/>
                  <a:pt x="30" y="82"/>
                  <a:pt x="34" y="83"/>
                </a:cubicBezTo>
                <a:lnTo>
                  <a:pt x="34" y="83"/>
                </a:lnTo>
                <a:close/>
                <a:moveTo>
                  <a:pt x="52" y="0"/>
                </a:moveTo>
                <a:lnTo>
                  <a:pt x="52" y="0"/>
                </a:lnTo>
                <a:lnTo>
                  <a:pt x="59" y="0"/>
                </a:lnTo>
                <a:lnTo>
                  <a:pt x="59" y="31"/>
                </a:lnTo>
                <a:cubicBezTo>
                  <a:pt x="56" y="31"/>
                  <a:pt x="53" y="30"/>
                  <a:pt x="50" y="28"/>
                </a:cubicBezTo>
                <a:cubicBezTo>
                  <a:pt x="46" y="26"/>
                  <a:pt x="42" y="23"/>
                  <a:pt x="38" y="19"/>
                </a:cubicBezTo>
                <a:cubicBezTo>
                  <a:pt x="32" y="13"/>
                  <a:pt x="28" y="10"/>
                  <a:pt x="25" y="8"/>
                </a:cubicBezTo>
                <a:cubicBezTo>
                  <a:pt x="22" y="6"/>
                  <a:pt x="20" y="5"/>
                  <a:pt x="17" y="5"/>
                </a:cubicBezTo>
                <a:cubicBezTo>
                  <a:pt x="14" y="5"/>
                  <a:pt x="12" y="6"/>
                  <a:pt x="10" y="8"/>
                </a:cubicBezTo>
                <a:cubicBezTo>
                  <a:pt x="8" y="10"/>
                  <a:pt x="7" y="12"/>
                  <a:pt x="7" y="14"/>
                </a:cubicBezTo>
                <a:cubicBezTo>
                  <a:pt x="7" y="17"/>
                  <a:pt x="8" y="19"/>
                  <a:pt x="10" y="21"/>
                </a:cubicBezTo>
                <a:cubicBezTo>
                  <a:pt x="12" y="23"/>
                  <a:pt x="15" y="24"/>
                  <a:pt x="19" y="24"/>
                </a:cubicBezTo>
                <a:lnTo>
                  <a:pt x="18" y="29"/>
                </a:lnTo>
                <a:cubicBezTo>
                  <a:pt x="12" y="29"/>
                  <a:pt x="8" y="28"/>
                  <a:pt x="5" y="25"/>
                </a:cubicBezTo>
                <a:cubicBezTo>
                  <a:pt x="3" y="22"/>
                  <a:pt x="1" y="19"/>
                  <a:pt x="1" y="14"/>
                </a:cubicBezTo>
                <a:cubicBezTo>
                  <a:pt x="1" y="9"/>
                  <a:pt x="3" y="6"/>
                  <a:pt x="6" y="3"/>
                </a:cubicBezTo>
                <a:cubicBezTo>
                  <a:pt x="9" y="1"/>
                  <a:pt x="13" y="0"/>
                  <a:pt x="17" y="0"/>
                </a:cubicBezTo>
                <a:cubicBezTo>
                  <a:pt x="21" y="0"/>
                  <a:pt x="24" y="1"/>
                  <a:pt x="28" y="3"/>
                </a:cubicBezTo>
                <a:cubicBezTo>
                  <a:pt x="31" y="5"/>
                  <a:pt x="36" y="8"/>
                  <a:pt x="41" y="13"/>
                </a:cubicBezTo>
                <a:cubicBezTo>
                  <a:pt x="45" y="17"/>
                  <a:pt x="47" y="19"/>
                  <a:pt x="48" y="20"/>
                </a:cubicBezTo>
                <a:cubicBezTo>
                  <a:pt x="49" y="21"/>
                  <a:pt x="51" y="22"/>
                  <a:pt x="52" y="23"/>
                </a:cubicBezTo>
                <a:lnTo>
                  <a:pt x="52" y="0"/>
                </a:lnTo>
                <a:close/>
                <a:moveTo>
                  <a:pt x="52" y="0"/>
                </a:move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noEditPoints="1"/>
          </p:cNvSpPr>
          <p:nvPr/>
        </p:nvSpPr>
        <p:spPr bwMode="auto">
          <a:xfrm>
            <a:off x="935038" y="5035550"/>
            <a:ext cx="136525" cy="487363"/>
          </a:xfrm>
          <a:custGeom>
            <a:avLst/>
            <a:gdLst>
              <a:gd name="T0" fmla="*/ 41 w 60"/>
              <a:gd name="T1" fmla="*/ 172 h 213"/>
              <a:gd name="T2" fmla="*/ 57 w 60"/>
              <a:gd name="T3" fmla="*/ 203 h 213"/>
              <a:gd name="T4" fmla="*/ 14 w 60"/>
              <a:gd name="T5" fmla="*/ 211 h 213"/>
              <a:gd name="T6" fmla="*/ 5 w 60"/>
              <a:gd name="T7" fmla="*/ 180 h 213"/>
              <a:gd name="T8" fmla="*/ 7 w 60"/>
              <a:gd name="T9" fmla="*/ 191 h 213"/>
              <a:gd name="T10" fmla="*/ 30 w 60"/>
              <a:gd name="T11" fmla="*/ 207 h 213"/>
              <a:gd name="T12" fmla="*/ 50 w 60"/>
              <a:gd name="T13" fmla="*/ 183 h 213"/>
              <a:gd name="T14" fmla="*/ 54 w 60"/>
              <a:gd name="T15" fmla="*/ 140 h 213"/>
              <a:gd name="T16" fmla="*/ 60 w 60"/>
              <a:gd name="T17" fmla="*/ 152 h 213"/>
              <a:gd name="T18" fmla="*/ 42 w 60"/>
              <a:gd name="T19" fmla="*/ 162 h 213"/>
              <a:gd name="T20" fmla="*/ 33 w 60"/>
              <a:gd name="T21" fmla="*/ 140 h 213"/>
              <a:gd name="T22" fmla="*/ 22 w 60"/>
              <a:gd name="T23" fmla="*/ 148 h 213"/>
              <a:gd name="T24" fmla="*/ 29 w 60"/>
              <a:gd name="T25" fmla="*/ 163 h 213"/>
              <a:gd name="T26" fmla="*/ 18 w 60"/>
              <a:gd name="T27" fmla="*/ 139 h 213"/>
              <a:gd name="T28" fmla="*/ 42 w 60"/>
              <a:gd name="T29" fmla="*/ 134 h 213"/>
              <a:gd name="T30" fmla="*/ 59 w 60"/>
              <a:gd name="T31" fmla="*/ 139 h 213"/>
              <a:gd name="T32" fmla="*/ 38 w 60"/>
              <a:gd name="T33" fmla="*/ 140 h 213"/>
              <a:gd name="T34" fmla="*/ 42 w 60"/>
              <a:gd name="T35" fmla="*/ 155 h 213"/>
              <a:gd name="T36" fmla="*/ 53 w 60"/>
              <a:gd name="T37" fmla="*/ 156 h 213"/>
              <a:gd name="T38" fmla="*/ 48 w 60"/>
              <a:gd name="T39" fmla="*/ 141 h 213"/>
              <a:gd name="T40" fmla="*/ 47 w 60"/>
              <a:gd name="T41" fmla="*/ 125 h 213"/>
              <a:gd name="T42" fmla="*/ 52 w 60"/>
              <a:gd name="T43" fmla="*/ 117 h 213"/>
              <a:gd name="T44" fmla="*/ 47 w 60"/>
              <a:gd name="T45" fmla="*/ 103 h 213"/>
              <a:gd name="T46" fmla="*/ 38 w 60"/>
              <a:gd name="T47" fmla="*/ 119 h 213"/>
              <a:gd name="T48" fmla="*/ 20 w 60"/>
              <a:gd name="T49" fmla="*/ 121 h 213"/>
              <a:gd name="T50" fmla="*/ 22 w 60"/>
              <a:gd name="T51" fmla="*/ 100 h 213"/>
              <a:gd name="T52" fmla="*/ 22 w 60"/>
              <a:gd name="T53" fmla="*/ 111 h 213"/>
              <a:gd name="T54" fmla="*/ 31 w 60"/>
              <a:gd name="T55" fmla="*/ 117 h 213"/>
              <a:gd name="T56" fmla="*/ 41 w 60"/>
              <a:gd name="T57" fmla="*/ 98 h 213"/>
              <a:gd name="T58" fmla="*/ 60 w 60"/>
              <a:gd name="T59" fmla="*/ 111 h 213"/>
              <a:gd name="T60" fmla="*/ 45 w 60"/>
              <a:gd name="T61" fmla="*/ 65 h 213"/>
              <a:gd name="T62" fmla="*/ 57 w 60"/>
              <a:gd name="T63" fmla="*/ 64 h 213"/>
              <a:gd name="T64" fmla="*/ 38 w 60"/>
              <a:gd name="T65" fmla="*/ 90 h 213"/>
              <a:gd name="T66" fmla="*/ 22 w 60"/>
              <a:gd name="T67" fmla="*/ 63 h 213"/>
              <a:gd name="T68" fmla="*/ 40 w 60"/>
              <a:gd name="T69" fmla="*/ 84 h 213"/>
              <a:gd name="T70" fmla="*/ 45 w 60"/>
              <a:gd name="T71" fmla="*/ 65 h 213"/>
              <a:gd name="T72" fmla="*/ 34 w 60"/>
              <a:gd name="T73" fmla="*/ 84 h 213"/>
              <a:gd name="T74" fmla="*/ 22 w 60"/>
              <a:gd name="T75" fmla="*/ 74 h 213"/>
              <a:gd name="T76" fmla="*/ 34 w 60"/>
              <a:gd name="T77" fmla="*/ 84 h 213"/>
              <a:gd name="T78" fmla="*/ 43 w 60"/>
              <a:gd name="T79" fmla="*/ 25 h 213"/>
              <a:gd name="T80" fmla="*/ 42 w 60"/>
              <a:gd name="T81" fmla="*/ 6 h 213"/>
              <a:gd name="T82" fmla="*/ 32 w 60"/>
              <a:gd name="T83" fmla="*/ 20 h 213"/>
              <a:gd name="T84" fmla="*/ 23 w 60"/>
              <a:gd name="T85" fmla="*/ 11 h 213"/>
              <a:gd name="T86" fmla="*/ 7 w 60"/>
              <a:gd name="T87" fmla="*/ 16 h 213"/>
              <a:gd name="T88" fmla="*/ 16 w 60"/>
              <a:gd name="T89" fmla="*/ 30 h 213"/>
              <a:gd name="T90" fmla="*/ 5 w 60"/>
              <a:gd name="T91" fmla="*/ 6 h 213"/>
              <a:gd name="T92" fmla="*/ 28 w 60"/>
              <a:gd name="T93" fmla="*/ 9 h 213"/>
              <a:gd name="T94" fmla="*/ 42 w 60"/>
              <a:gd name="T95" fmla="*/ 0 h 213"/>
              <a:gd name="T96" fmla="*/ 55 w 60"/>
              <a:gd name="T97" fmla="*/ 26 h 213"/>
              <a:gd name="T98" fmla="*/ 44 w 60"/>
              <a:gd name="T99" fmla="*/ 3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13">
                <a:moveTo>
                  <a:pt x="39" y="178"/>
                </a:moveTo>
                <a:lnTo>
                  <a:pt x="39" y="178"/>
                </a:lnTo>
                <a:lnTo>
                  <a:pt x="41" y="172"/>
                </a:lnTo>
                <a:cubicBezTo>
                  <a:pt x="47" y="173"/>
                  <a:pt x="52" y="176"/>
                  <a:pt x="55" y="179"/>
                </a:cubicBezTo>
                <a:cubicBezTo>
                  <a:pt x="58" y="183"/>
                  <a:pt x="60" y="187"/>
                  <a:pt x="60" y="192"/>
                </a:cubicBezTo>
                <a:cubicBezTo>
                  <a:pt x="60" y="196"/>
                  <a:pt x="59" y="200"/>
                  <a:pt x="57" y="203"/>
                </a:cubicBezTo>
                <a:cubicBezTo>
                  <a:pt x="55" y="206"/>
                  <a:pt x="51" y="209"/>
                  <a:pt x="47" y="211"/>
                </a:cubicBezTo>
                <a:cubicBezTo>
                  <a:pt x="42" y="213"/>
                  <a:pt x="36" y="213"/>
                  <a:pt x="30" y="213"/>
                </a:cubicBezTo>
                <a:cubicBezTo>
                  <a:pt x="24" y="213"/>
                  <a:pt x="18" y="213"/>
                  <a:pt x="14" y="211"/>
                </a:cubicBezTo>
                <a:cubicBezTo>
                  <a:pt x="9" y="209"/>
                  <a:pt x="6" y="206"/>
                  <a:pt x="4" y="203"/>
                </a:cubicBezTo>
                <a:cubicBezTo>
                  <a:pt x="2" y="199"/>
                  <a:pt x="0" y="195"/>
                  <a:pt x="0" y="191"/>
                </a:cubicBezTo>
                <a:cubicBezTo>
                  <a:pt x="0" y="187"/>
                  <a:pt x="2" y="183"/>
                  <a:pt x="5" y="180"/>
                </a:cubicBezTo>
                <a:cubicBezTo>
                  <a:pt x="8" y="176"/>
                  <a:pt x="12" y="174"/>
                  <a:pt x="17" y="173"/>
                </a:cubicBezTo>
                <a:lnTo>
                  <a:pt x="19" y="179"/>
                </a:lnTo>
                <a:cubicBezTo>
                  <a:pt x="11" y="181"/>
                  <a:pt x="7" y="185"/>
                  <a:pt x="7" y="191"/>
                </a:cubicBezTo>
                <a:cubicBezTo>
                  <a:pt x="7" y="195"/>
                  <a:pt x="8" y="197"/>
                  <a:pt x="10" y="200"/>
                </a:cubicBezTo>
                <a:cubicBezTo>
                  <a:pt x="11" y="202"/>
                  <a:pt x="14" y="204"/>
                  <a:pt x="17" y="205"/>
                </a:cubicBezTo>
                <a:cubicBezTo>
                  <a:pt x="20" y="206"/>
                  <a:pt x="25" y="207"/>
                  <a:pt x="30" y="207"/>
                </a:cubicBezTo>
                <a:cubicBezTo>
                  <a:pt x="38" y="207"/>
                  <a:pt x="44" y="206"/>
                  <a:pt x="48" y="203"/>
                </a:cubicBezTo>
                <a:cubicBezTo>
                  <a:pt x="51" y="200"/>
                  <a:pt x="53" y="196"/>
                  <a:pt x="53" y="192"/>
                </a:cubicBezTo>
                <a:cubicBezTo>
                  <a:pt x="53" y="188"/>
                  <a:pt x="52" y="186"/>
                  <a:pt x="50" y="183"/>
                </a:cubicBezTo>
                <a:cubicBezTo>
                  <a:pt x="47" y="181"/>
                  <a:pt x="44" y="179"/>
                  <a:pt x="39" y="178"/>
                </a:cubicBezTo>
                <a:lnTo>
                  <a:pt x="39" y="178"/>
                </a:lnTo>
                <a:close/>
                <a:moveTo>
                  <a:pt x="54" y="140"/>
                </a:moveTo>
                <a:lnTo>
                  <a:pt x="54" y="140"/>
                </a:lnTo>
                <a:cubicBezTo>
                  <a:pt x="56" y="142"/>
                  <a:pt x="57" y="144"/>
                  <a:pt x="58" y="146"/>
                </a:cubicBezTo>
                <a:cubicBezTo>
                  <a:pt x="59" y="148"/>
                  <a:pt x="60" y="150"/>
                  <a:pt x="60" y="152"/>
                </a:cubicBezTo>
                <a:cubicBezTo>
                  <a:pt x="60" y="156"/>
                  <a:pt x="59" y="159"/>
                  <a:pt x="57" y="161"/>
                </a:cubicBezTo>
                <a:cubicBezTo>
                  <a:pt x="55" y="163"/>
                  <a:pt x="52" y="164"/>
                  <a:pt x="48" y="164"/>
                </a:cubicBezTo>
                <a:cubicBezTo>
                  <a:pt x="45" y="164"/>
                  <a:pt x="43" y="163"/>
                  <a:pt x="42" y="162"/>
                </a:cubicBezTo>
                <a:cubicBezTo>
                  <a:pt x="40" y="161"/>
                  <a:pt x="38" y="160"/>
                  <a:pt x="37" y="158"/>
                </a:cubicBezTo>
                <a:cubicBezTo>
                  <a:pt x="36" y="157"/>
                  <a:pt x="35" y="154"/>
                  <a:pt x="35" y="150"/>
                </a:cubicBezTo>
                <a:cubicBezTo>
                  <a:pt x="34" y="146"/>
                  <a:pt x="33" y="142"/>
                  <a:pt x="33" y="140"/>
                </a:cubicBezTo>
                <a:lnTo>
                  <a:pt x="31" y="140"/>
                </a:lnTo>
                <a:cubicBezTo>
                  <a:pt x="28" y="140"/>
                  <a:pt x="26" y="141"/>
                  <a:pt x="25" y="142"/>
                </a:cubicBezTo>
                <a:cubicBezTo>
                  <a:pt x="23" y="143"/>
                  <a:pt x="22" y="145"/>
                  <a:pt x="22" y="148"/>
                </a:cubicBezTo>
                <a:cubicBezTo>
                  <a:pt x="22" y="151"/>
                  <a:pt x="23" y="153"/>
                  <a:pt x="24" y="154"/>
                </a:cubicBezTo>
                <a:cubicBezTo>
                  <a:pt x="25" y="156"/>
                  <a:pt x="27" y="157"/>
                  <a:pt x="30" y="157"/>
                </a:cubicBezTo>
                <a:lnTo>
                  <a:pt x="29" y="163"/>
                </a:lnTo>
                <a:cubicBezTo>
                  <a:pt x="25" y="162"/>
                  <a:pt x="22" y="160"/>
                  <a:pt x="19" y="158"/>
                </a:cubicBezTo>
                <a:cubicBezTo>
                  <a:pt x="17" y="155"/>
                  <a:pt x="16" y="152"/>
                  <a:pt x="16" y="147"/>
                </a:cubicBezTo>
                <a:cubicBezTo>
                  <a:pt x="16" y="144"/>
                  <a:pt x="17" y="141"/>
                  <a:pt x="18" y="139"/>
                </a:cubicBezTo>
                <a:cubicBezTo>
                  <a:pt x="20" y="137"/>
                  <a:pt x="21" y="136"/>
                  <a:pt x="23" y="135"/>
                </a:cubicBezTo>
                <a:cubicBezTo>
                  <a:pt x="25" y="135"/>
                  <a:pt x="28" y="134"/>
                  <a:pt x="32" y="134"/>
                </a:cubicBezTo>
                <a:lnTo>
                  <a:pt x="42" y="134"/>
                </a:lnTo>
                <a:cubicBezTo>
                  <a:pt x="48" y="134"/>
                  <a:pt x="52" y="134"/>
                  <a:pt x="54" y="134"/>
                </a:cubicBezTo>
                <a:cubicBezTo>
                  <a:pt x="55" y="134"/>
                  <a:pt x="57" y="133"/>
                  <a:pt x="59" y="133"/>
                </a:cubicBezTo>
                <a:lnTo>
                  <a:pt x="59" y="139"/>
                </a:lnTo>
                <a:cubicBezTo>
                  <a:pt x="57" y="139"/>
                  <a:pt x="56" y="140"/>
                  <a:pt x="54" y="140"/>
                </a:cubicBezTo>
                <a:lnTo>
                  <a:pt x="54" y="140"/>
                </a:lnTo>
                <a:close/>
                <a:moveTo>
                  <a:pt x="38" y="140"/>
                </a:moveTo>
                <a:lnTo>
                  <a:pt x="38" y="140"/>
                </a:lnTo>
                <a:cubicBezTo>
                  <a:pt x="39" y="142"/>
                  <a:pt x="40" y="145"/>
                  <a:pt x="41" y="150"/>
                </a:cubicBezTo>
                <a:cubicBezTo>
                  <a:pt x="41" y="152"/>
                  <a:pt x="42" y="154"/>
                  <a:pt x="42" y="155"/>
                </a:cubicBezTo>
                <a:cubicBezTo>
                  <a:pt x="43" y="156"/>
                  <a:pt x="43" y="156"/>
                  <a:pt x="44" y="157"/>
                </a:cubicBezTo>
                <a:cubicBezTo>
                  <a:pt x="45" y="157"/>
                  <a:pt x="47" y="158"/>
                  <a:pt x="48" y="158"/>
                </a:cubicBezTo>
                <a:cubicBezTo>
                  <a:pt x="50" y="158"/>
                  <a:pt x="51" y="157"/>
                  <a:pt x="53" y="156"/>
                </a:cubicBezTo>
                <a:cubicBezTo>
                  <a:pt x="54" y="155"/>
                  <a:pt x="54" y="153"/>
                  <a:pt x="54" y="151"/>
                </a:cubicBezTo>
                <a:cubicBezTo>
                  <a:pt x="54" y="149"/>
                  <a:pt x="54" y="147"/>
                  <a:pt x="53" y="145"/>
                </a:cubicBezTo>
                <a:cubicBezTo>
                  <a:pt x="52" y="143"/>
                  <a:pt x="50" y="142"/>
                  <a:pt x="48" y="141"/>
                </a:cubicBezTo>
                <a:cubicBezTo>
                  <a:pt x="47" y="140"/>
                  <a:pt x="44" y="140"/>
                  <a:pt x="40" y="140"/>
                </a:cubicBezTo>
                <a:lnTo>
                  <a:pt x="38" y="140"/>
                </a:lnTo>
                <a:close/>
                <a:moveTo>
                  <a:pt x="47" y="125"/>
                </a:moveTo>
                <a:lnTo>
                  <a:pt x="47" y="125"/>
                </a:lnTo>
                <a:lnTo>
                  <a:pt x="45" y="119"/>
                </a:lnTo>
                <a:cubicBezTo>
                  <a:pt x="48" y="119"/>
                  <a:pt x="50" y="118"/>
                  <a:pt x="52" y="117"/>
                </a:cubicBezTo>
                <a:cubicBezTo>
                  <a:pt x="53" y="115"/>
                  <a:pt x="54" y="113"/>
                  <a:pt x="54" y="111"/>
                </a:cubicBezTo>
                <a:cubicBezTo>
                  <a:pt x="54" y="108"/>
                  <a:pt x="53" y="106"/>
                  <a:pt x="52" y="105"/>
                </a:cubicBezTo>
                <a:cubicBezTo>
                  <a:pt x="51" y="103"/>
                  <a:pt x="49" y="103"/>
                  <a:pt x="47" y="103"/>
                </a:cubicBezTo>
                <a:cubicBezTo>
                  <a:pt x="46" y="103"/>
                  <a:pt x="44" y="103"/>
                  <a:pt x="44" y="104"/>
                </a:cubicBezTo>
                <a:cubicBezTo>
                  <a:pt x="43" y="105"/>
                  <a:pt x="42" y="107"/>
                  <a:pt x="41" y="110"/>
                </a:cubicBezTo>
                <a:cubicBezTo>
                  <a:pt x="40" y="115"/>
                  <a:pt x="39" y="118"/>
                  <a:pt x="38" y="119"/>
                </a:cubicBezTo>
                <a:cubicBezTo>
                  <a:pt x="37" y="121"/>
                  <a:pt x="36" y="122"/>
                  <a:pt x="34" y="123"/>
                </a:cubicBezTo>
                <a:cubicBezTo>
                  <a:pt x="32" y="124"/>
                  <a:pt x="30" y="124"/>
                  <a:pt x="28" y="124"/>
                </a:cubicBezTo>
                <a:cubicBezTo>
                  <a:pt x="25" y="124"/>
                  <a:pt x="22" y="123"/>
                  <a:pt x="20" y="121"/>
                </a:cubicBezTo>
                <a:cubicBezTo>
                  <a:pt x="17" y="118"/>
                  <a:pt x="16" y="115"/>
                  <a:pt x="16" y="111"/>
                </a:cubicBezTo>
                <a:cubicBezTo>
                  <a:pt x="16" y="109"/>
                  <a:pt x="17" y="107"/>
                  <a:pt x="18" y="105"/>
                </a:cubicBezTo>
                <a:cubicBezTo>
                  <a:pt x="19" y="103"/>
                  <a:pt x="20" y="101"/>
                  <a:pt x="22" y="100"/>
                </a:cubicBezTo>
                <a:cubicBezTo>
                  <a:pt x="23" y="99"/>
                  <a:pt x="25" y="99"/>
                  <a:pt x="28" y="98"/>
                </a:cubicBezTo>
                <a:lnTo>
                  <a:pt x="29" y="104"/>
                </a:lnTo>
                <a:cubicBezTo>
                  <a:pt x="24" y="104"/>
                  <a:pt x="22" y="107"/>
                  <a:pt x="22" y="111"/>
                </a:cubicBezTo>
                <a:cubicBezTo>
                  <a:pt x="22" y="114"/>
                  <a:pt x="23" y="115"/>
                  <a:pt x="24" y="117"/>
                </a:cubicBezTo>
                <a:cubicBezTo>
                  <a:pt x="25" y="118"/>
                  <a:pt x="26" y="119"/>
                  <a:pt x="28" y="119"/>
                </a:cubicBezTo>
                <a:cubicBezTo>
                  <a:pt x="29" y="119"/>
                  <a:pt x="30" y="118"/>
                  <a:pt x="31" y="117"/>
                </a:cubicBezTo>
                <a:cubicBezTo>
                  <a:pt x="32" y="116"/>
                  <a:pt x="33" y="114"/>
                  <a:pt x="34" y="110"/>
                </a:cubicBezTo>
                <a:cubicBezTo>
                  <a:pt x="35" y="106"/>
                  <a:pt x="36" y="103"/>
                  <a:pt x="37" y="101"/>
                </a:cubicBezTo>
                <a:cubicBezTo>
                  <a:pt x="38" y="100"/>
                  <a:pt x="39" y="99"/>
                  <a:pt x="41" y="98"/>
                </a:cubicBezTo>
                <a:cubicBezTo>
                  <a:pt x="43" y="97"/>
                  <a:pt x="44" y="97"/>
                  <a:pt x="47" y="97"/>
                </a:cubicBezTo>
                <a:cubicBezTo>
                  <a:pt x="50" y="97"/>
                  <a:pt x="54" y="98"/>
                  <a:pt x="56" y="101"/>
                </a:cubicBezTo>
                <a:cubicBezTo>
                  <a:pt x="59" y="103"/>
                  <a:pt x="60" y="107"/>
                  <a:pt x="60" y="111"/>
                </a:cubicBezTo>
                <a:cubicBezTo>
                  <a:pt x="60" y="119"/>
                  <a:pt x="55" y="124"/>
                  <a:pt x="47" y="125"/>
                </a:cubicBezTo>
                <a:lnTo>
                  <a:pt x="47" y="125"/>
                </a:lnTo>
                <a:close/>
                <a:moveTo>
                  <a:pt x="45" y="65"/>
                </a:moveTo>
                <a:lnTo>
                  <a:pt x="45" y="65"/>
                </a:lnTo>
                <a:lnTo>
                  <a:pt x="46" y="59"/>
                </a:lnTo>
                <a:cubicBezTo>
                  <a:pt x="51" y="60"/>
                  <a:pt x="54" y="62"/>
                  <a:pt x="57" y="64"/>
                </a:cubicBezTo>
                <a:cubicBezTo>
                  <a:pt x="59" y="67"/>
                  <a:pt x="60" y="70"/>
                  <a:pt x="60" y="74"/>
                </a:cubicBezTo>
                <a:cubicBezTo>
                  <a:pt x="60" y="78"/>
                  <a:pt x="58" y="82"/>
                  <a:pt x="54" y="85"/>
                </a:cubicBezTo>
                <a:cubicBezTo>
                  <a:pt x="51" y="88"/>
                  <a:pt x="45" y="90"/>
                  <a:pt x="38" y="90"/>
                </a:cubicBezTo>
                <a:cubicBezTo>
                  <a:pt x="31" y="90"/>
                  <a:pt x="26" y="88"/>
                  <a:pt x="22" y="85"/>
                </a:cubicBezTo>
                <a:cubicBezTo>
                  <a:pt x="18" y="82"/>
                  <a:pt x="16" y="79"/>
                  <a:pt x="16" y="74"/>
                </a:cubicBezTo>
                <a:cubicBezTo>
                  <a:pt x="16" y="70"/>
                  <a:pt x="18" y="66"/>
                  <a:pt x="22" y="63"/>
                </a:cubicBezTo>
                <a:cubicBezTo>
                  <a:pt x="26" y="60"/>
                  <a:pt x="31" y="59"/>
                  <a:pt x="38" y="59"/>
                </a:cubicBezTo>
                <a:lnTo>
                  <a:pt x="40" y="59"/>
                </a:lnTo>
                <a:lnTo>
                  <a:pt x="40" y="84"/>
                </a:lnTo>
                <a:cubicBezTo>
                  <a:pt x="45" y="84"/>
                  <a:pt x="48" y="83"/>
                  <a:pt x="50" y="81"/>
                </a:cubicBezTo>
                <a:cubicBezTo>
                  <a:pt x="53" y="79"/>
                  <a:pt x="54" y="76"/>
                  <a:pt x="54" y="74"/>
                </a:cubicBezTo>
                <a:cubicBezTo>
                  <a:pt x="54" y="69"/>
                  <a:pt x="51" y="66"/>
                  <a:pt x="45" y="65"/>
                </a:cubicBezTo>
                <a:lnTo>
                  <a:pt x="45" y="65"/>
                </a:lnTo>
                <a:close/>
                <a:moveTo>
                  <a:pt x="34" y="84"/>
                </a:moveTo>
                <a:lnTo>
                  <a:pt x="34" y="84"/>
                </a:lnTo>
                <a:lnTo>
                  <a:pt x="34" y="65"/>
                </a:lnTo>
                <a:cubicBezTo>
                  <a:pt x="30" y="65"/>
                  <a:pt x="28" y="66"/>
                  <a:pt x="26" y="67"/>
                </a:cubicBezTo>
                <a:cubicBezTo>
                  <a:pt x="24" y="69"/>
                  <a:pt x="22" y="71"/>
                  <a:pt x="22" y="74"/>
                </a:cubicBezTo>
                <a:cubicBezTo>
                  <a:pt x="22" y="76"/>
                  <a:pt x="23" y="79"/>
                  <a:pt x="25" y="81"/>
                </a:cubicBezTo>
                <a:cubicBezTo>
                  <a:pt x="28" y="82"/>
                  <a:pt x="30" y="83"/>
                  <a:pt x="34" y="84"/>
                </a:cubicBezTo>
                <a:lnTo>
                  <a:pt x="34" y="84"/>
                </a:lnTo>
                <a:close/>
                <a:moveTo>
                  <a:pt x="44" y="31"/>
                </a:moveTo>
                <a:lnTo>
                  <a:pt x="44" y="31"/>
                </a:lnTo>
                <a:lnTo>
                  <a:pt x="43" y="25"/>
                </a:lnTo>
                <a:cubicBezTo>
                  <a:pt x="50" y="24"/>
                  <a:pt x="54" y="21"/>
                  <a:pt x="54" y="16"/>
                </a:cubicBezTo>
                <a:cubicBezTo>
                  <a:pt x="54" y="13"/>
                  <a:pt x="53" y="11"/>
                  <a:pt x="51" y="9"/>
                </a:cubicBezTo>
                <a:cubicBezTo>
                  <a:pt x="49" y="7"/>
                  <a:pt x="46" y="6"/>
                  <a:pt x="42" y="6"/>
                </a:cubicBezTo>
                <a:cubicBezTo>
                  <a:pt x="39" y="6"/>
                  <a:pt x="36" y="7"/>
                  <a:pt x="34" y="9"/>
                </a:cubicBezTo>
                <a:cubicBezTo>
                  <a:pt x="32" y="11"/>
                  <a:pt x="31" y="13"/>
                  <a:pt x="31" y="15"/>
                </a:cubicBezTo>
                <a:cubicBezTo>
                  <a:pt x="31" y="17"/>
                  <a:pt x="31" y="18"/>
                  <a:pt x="32" y="20"/>
                </a:cubicBezTo>
                <a:lnTo>
                  <a:pt x="25" y="19"/>
                </a:lnTo>
                <a:lnTo>
                  <a:pt x="26" y="18"/>
                </a:lnTo>
                <a:cubicBezTo>
                  <a:pt x="26" y="15"/>
                  <a:pt x="25" y="13"/>
                  <a:pt x="23" y="11"/>
                </a:cubicBezTo>
                <a:cubicBezTo>
                  <a:pt x="21" y="9"/>
                  <a:pt x="19" y="8"/>
                  <a:pt x="16" y="8"/>
                </a:cubicBezTo>
                <a:cubicBezTo>
                  <a:pt x="13" y="8"/>
                  <a:pt x="11" y="9"/>
                  <a:pt x="10" y="11"/>
                </a:cubicBezTo>
                <a:cubicBezTo>
                  <a:pt x="8" y="12"/>
                  <a:pt x="7" y="14"/>
                  <a:pt x="7" y="16"/>
                </a:cubicBezTo>
                <a:cubicBezTo>
                  <a:pt x="7" y="18"/>
                  <a:pt x="8" y="20"/>
                  <a:pt x="10" y="22"/>
                </a:cubicBezTo>
                <a:cubicBezTo>
                  <a:pt x="11" y="23"/>
                  <a:pt x="14" y="24"/>
                  <a:pt x="17" y="25"/>
                </a:cubicBezTo>
                <a:lnTo>
                  <a:pt x="16" y="30"/>
                </a:lnTo>
                <a:cubicBezTo>
                  <a:pt x="11" y="30"/>
                  <a:pt x="8" y="28"/>
                  <a:pt x="5" y="25"/>
                </a:cubicBezTo>
                <a:cubicBezTo>
                  <a:pt x="3" y="23"/>
                  <a:pt x="1" y="20"/>
                  <a:pt x="1" y="16"/>
                </a:cubicBezTo>
                <a:cubicBezTo>
                  <a:pt x="1" y="12"/>
                  <a:pt x="3" y="9"/>
                  <a:pt x="5" y="6"/>
                </a:cubicBezTo>
                <a:cubicBezTo>
                  <a:pt x="8" y="4"/>
                  <a:pt x="12" y="3"/>
                  <a:pt x="16" y="3"/>
                </a:cubicBezTo>
                <a:cubicBezTo>
                  <a:pt x="19" y="3"/>
                  <a:pt x="21" y="3"/>
                  <a:pt x="23" y="4"/>
                </a:cubicBezTo>
                <a:cubicBezTo>
                  <a:pt x="25" y="5"/>
                  <a:pt x="27" y="7"/>
                  <a:pt x="28" y="9"/>
                </a:cubicBezTo>
                <a:cubicBezTo>
                  <a:pt x="28" y="7"/>
                  <a:pt x="29" y="6"/>
                  <a:pt x="30" y="4"/>
                </a:cubicBezTo>
                <a:cubicBezTo>
                  <a:pt x="32" y="3"/>
                  <a:pt x="33" y="2"/>
                  <a:pt x="35" y="1"/>
                </a:cubicBezTo>
                <a:cubicBezTo>
                  <a:pt x="37" y="1"/>
                  <a:pt x="39" y="0"/>
                  <a:pt x="42" y="0"/>
                </a:cubicBezTo>
                <a:cubicBezTo>
                  <a:pt x="47" y="0"/>
                  <a:pt x="52" y="2"/>
                  <a:pt x="55" y="5"/>
                </a:cubicBezTo>
                <a:cubicBezTo>
                  <a:pt x="58" y="8"/>
                  <a:pt x="60" y="12"/>
                  <a:pt x="60" y="16"/>
                </a:cubicBezTo>
                <a:cubicBezTo>
                  <a:pt x="60" y="20"/>
                  <a:pt x="58" y="23"/>
                  <a:pt x="55" y="26"/>
                </a:cubicBezTo>
                <a:cubicBezTo>
                  <a:pt x="53" y="29"/>
                  <a:pt x="49" y="30"/>
                  <a:pt x="44" y="31"/>
                </a:cubicBezTo>
                <a:lnTo>
                  <a:pt x="44" y="31"/>
                </a:lnTo>
                <a:close/>
                <a:moveTo>
                  <a:pt x="44" y="31"/>
                </a:moveTo>
                <a:lnTo>
                  <a:pt x="44" y="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06" name="Group 205"/>
          <p:cNvGrpSpPr/>
          <p:nvPr/>
        </p:nvGrpSpPr>
        <p:grpSpPr>
          <a:xfrm>
            <a:off x="1828800" y="2411740"/>
            <a:ext cx="1748801" cy="3150860"/>
            <a:chOff x="1828800" y="2411740"/>
            <a:chExt cx="1748801" cy="3150860"/>
          </a:xfrm>
        </p:grpSpPr>
        <p:cxnSp>
          <p:nvCxnSpPr>
            <p:cNvPr id="207" name="Straight Arrow Connector 206"/>
            <p:cNvCxnSpPr/>
            <p:nvPr/>
          </p:nvCxnSpPr>
          <p:spPr>
            <a:xfrm>
              <a:off x="1828800" y="25574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p:cNvCxnSpPr/>
            <p:nvPr/>
          </p:nvCxnSpPr>
          <p:spPr>
            <a:xfrm>
              <a:off x="1828800" y="3608151"/>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a:off x="1828800" y="54403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210" name="Multiply 209"/>
            <p:cNvSpPr/>
            <p:nvPr/>
          </p:nvSpPr>
          <p:spPr>
            <a:xfrm flipV="1">
              <a:off x="2770744" y="251118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Multiply 210"/>
            <p:cNvSpPr/>
            <p:nvPr/>
          </p:nvSpPr>
          <p:spPr>
            <a:xfrm flipV="1">
              <a:off x="2948544" y="355893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Multiply 211"/>
            <p:cNvSpPr/>
            <p:nvPr/>
          </p:nvSpPr>
          <p:spPr>
            <a:xfrm flipV="1">
              <a:off x="2558255" y="539408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a:off x="3129755" y="24117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214" name="TextBox 213"/>
            <p:cNvSpPr txBox="1"/>
            <p:nvPr/>
          </p:nvSpPr>
          <p:spPr>
            <a:xfrm>
              <a:off x="3123405" y="34658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215" name="TextBox 214"/>
            <p:cNvSpPr txBox="1"/>
            <p:nvPr/>
          </p:nvSpPr>
          <p:spPr>
            <a:xfrm>
              <a:off x="3123405" y="530099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grpSp>
        <p:nvGrpSpPr>
          <p:cNvPr id="253" name="Group 252"/>
          <p:cNvGrpSpPr/>
          <p:nvPr/>
        </p:nvGrpSpPr>
        <p:grpSpPr>
          <a:xfrm>
            <a:off x="3508375" y="1616075"/>
            <a:ext cx="2341250" cy="4298950"/>
            <a:chOff x="3508375" y="1616075"/>
            <a:chExt cx="2341250" cy="4298950"/>
          </a:xfrm>
        </p:grpSpPr>
        <p:grpSp>
          <p:nvGrpSpPr>
            <p:cNvPr id="236" name="Group 235"/>
            <p:cNvGrpSpPr/>
            <p:nvPr/>
          </p:nvGrpSpPr>
          <p:grpSpPr>
            <a:xfrm>
              <a:off x="3508375" y="1616075"/>
              <a:ext cx="2341250" cy="4298950"/>
              <a:chOff x="3508375" y="1616075"/>
              <a:chExt cx="2341250" cy="4298950"/>
            </a:xfrm>
          </p:grpSpPr>
          <p:grpSp>
            <p:nvGrpSpPr>
              <p:cNvPr id="3" name="Group 163"/>
              <p:cNvGrpSpPr/>
              <p:nvPr/>
            </p:nvGrpSpPr>
            <p:grpSpPr>
              <a:xfrm>
                <a:off x="3508375" y="1616075"/>
                <a:ext cx="2100263" cy="4298950"/>
                <a:chOff x="3508375" y="1616075"/>
                <a:chExt cx="2100263" cy="4298950"/>
              </a:xfrm>
            </p:grpSpPr>
            <p:sp>
              <p:nvSpPr>
                <p:cNvPr id="99" name="Freeform 98"/>
                <p:cNvSpPr>
                  <a:spLocks/>
                </p:cNvSpPr>
                <p:nvPr/>
              </p:nvSpPr>
              <p:spPr bwMode="auto">
                <a:xfrm>
                  <a:off x="3508375" y="4741863"/>
                  <a:ext cx="1068388" cy="1068388"/>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99"/>
                <p:cNvSpPr>
                  <a:spLocks/>
                </p:cNvSpPr>
                <p:nvPr/>
              </p:nvSpPr>
              <p:spPr bwMode="auto">
                <a:xfrm>
                  <a:off x="3508375" y="4741863"/>
                  <a:ext cx="1068388" cy="1068388"/>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0"/>
                <p:cNvSpPr>
                  <a:spLocks/>
                </p:cNvSpPr>
                <p:nvPr/>
              </p:nvSpPr>
              <p:spPr bwMode="auto">
                <a:xfrm>
                  <a:off x="4576763" y="4741863"/>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1"/>
                <p:cNvSpPr>
                  <a:spLocks noEditPoints="1"/>
                </p:cNvSpPr>
                <p:nvPr/>
              </p:nvSpPr>
              <p:spPr bwMode="auto">
                <a:xfrm>
                  <a:off x="5338763" y="4741863"/>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2"/>
                <p:cNvSpPr>
                  <a:spLocks/>
                </p:cNvSpPr>
                <p:nvPr/>
              </p:nvSpPr>
              <p:spPr bwMode="auto">
                <a:xfrm>
                  <a:off x="4576763" y="581025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3"/>
                <p:cNvSpPr>
                  <a:spLocks noEditPoints="1"/>
                </p:cNvSpPr>
                <p:nvPr/>
              </p:nvSpPr>
              <p:spPr bwMode="auto">
                <a:xfrm>
                  <a:off x="5338763" y="581025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4"/>
                <p:cNvSpPr>
                  <a:spLocks noEditPoints="1"/>
                </p:cNvSpPr>
                <p:nvPr/>
              </p:nvSpPr>
              <p:spPr bwMode="auto">
                <a:xfrm>
                  <a:off x="4125913" y="5280025"/>
                  <a:ext cx="139700" cy="30163"/>
                </a:xfrm>
                <a:custGeom>
                  <a:avLst/>
                  <a:gdLst>
                    <a:gd name="T0" fmla="*/ 0 w 61"/>
                    <a:gd name="T1" fmla="*/ 13 h 13"/>
                    <a:gd name="T2" fmla="*/ 0 w 61"/>
                    <a:gd name="T3" fmla="*/ 13 h 13"/>
                    <a:gd name="T4" fmla="*/ 4 w 61"/>
                    <a:gd name="T5" fmla="*/ 12 h 13"/>
                    <a:gd name="T6" fmla="*/ 13 w 61"/>
                    <a:gd name="T7" fmla="*/ 10 h 13"/>
                    <a:gd name="T8" fmla="*/ 26 w 61"/>
                    <a:gd name="T9" fmla="*/ 7 h 13"/>
                    <a:gd name="T10" fmla="*/ 26 w 61"/>
                    <a:gd name="T11" fmla="*/ 7 h 13"/>
                    <a:gd name="T12" fmla="*/ 35 w 61"/>
                    <a:gd name="T13" fmla="*/ 5 h 13"/>
                    <a:gd name="T14" fmla="*/ 39 w 61"/>
                    <a:gd name="T15" fmla="*/ 4 h 13"/>
                    <a:gd name="T16" fmla="*/ 52 w 61"/>
                    <a:gd name="T17" fmla="*/ 2 h 13"/>
                    <a:gd name="T18" fmla="*/ 52 w 61"/>
                    <a:gd name="T19" fmla="*/ 2 h 13"/>
                    <a:gd name="T20" fmla="*/ 61 w 6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3">
                      <a:moveTo>
                        <a:pt x="0" y="13"/>
                      </a:moveTo>
                      <a:lnTo>
                        <a:pt x="0" y="13"/>
                      </a:lnTo>
                      <a:lnTo>
                        <a:pt x="4" y="12"/>
                      </a:lnTo>
                      <a:lnTo>
                        <a:pt x="13" y="10"/>
                      </a:lnTo>
                      <a:moveTo>
                        <a:pt x="26" y="7"/>
                      </a:moveTo>
                      <a:lnTo>
                        <a:pt x="26" y="7"/>
                      </a:lnTo>
                      <a:lnTo>
                        <a:pt x="35" y="5"/>
                      </a:lnTo>
                      <a:lnTo>
                        <a:pt x="39" y="4"/>
                      </a:lnTo>
                      <a:moveTo>
                        <a:pt x="52" y="2"/>
                      </a:moveTo>
                      <a:lnTo>
                        <a:pt x="52" y="2"/>
                      </a:lnTo>
                      <a:lnTo>
                        <a:pt x="61"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p:cNvSpPr>
                <p:nvPr/>
              </p:nvSpPr>
              <p:spPr bwMode="auto">
                <a:xfrm>
                  <a:off x="4265613" y="5200650"/>
                  <a:ext cx="465138" cy="79375"/>
                </a:xfrm>
                <a:custGeom>
                  <a:avLst/>
                  <a:gdLst>
                    <a:gd name="T0" fmla="*/ 0 w 203"/>
                    <a:gd name="T1" fmla="*/ 35 h 35"/>
                    <a:gd name="T2" fmla="*/ 0 w 203"/>
                    <a:gd name="T3" fmla="*/ 35 h 35"/>
                    <a:gd name="T4" fmla="*/ 203 w 203"/>
                    <a:gd name="T5" fmla="*/ 0 h 35"/>
                  </a:gdLst>
                  <a:ahLst/>
                  <a:cxnLst>
                    <a:cxn ang="0">
                      <a:pos x="T0" y="T1"/>
                    </a:cxn>
                    <a:cxn ang="0">
                      <a:pos x="T2" y="T3"/>
                    </a:cxn>
                    <a:cxn ang="0">
                      <a:pos x="T4" y="T5"/>
                    </a:cxn>
                  </a:cxnLst>
                  <a:rect l="0" t="0" r="r" b="b"/>
                  <a:pathLst>
                    <a:path w="203" h="35">
                      <a:moveTo>
                        <a:pt x="0" y="35"/>
                      </a:moveTo>
                      <a:lnTo>
                        <a:pt x="0" y="35"/>
                      </a:lnTo>
                      <a:cubicBezTo>
                        <a:pt x="67" y="19"/>
                        <a:pt x="162" y="0"/>
                        <a:pt x="203" y="0"/>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6"/>
                <p:cNvSpPr>
                  <a:spLocks noEditPoints="1"/>
                </p:cNvSpPr>
                <p:nvPr/>
              </p:nvSpPr>
              <p:spPr bwMode="auto">
                <a:xfrm>
                  <a:off x="4665663" y="5170488"/>
                  <a:ext cx="80963" cy="57150"/>
                </a:xfrm>
                <a:custGeom>
                  <a:avLst/>
                  <a:gdLst>
                    <a:gd name="T0" fmla="*/ 0 w 35"/>
                    <a:gd name="T1" fmla="*/ 0 h 25"/>
                    <a:gd name="T2" fmla="*/ 0 w 35"/>
                    <a:gd name="T3" fmla="*/ 0 h 25"/>
                    <a:gd name="T4" fmla="*/ 35 w 35"/>
                    <a:gd name="T5" fmla="*/ 13 h 25"/>
                    <a:gd name="T6" fmla="*/ 0 w 35"/>
                    <a:gd name="T7" fmla="*/ 25 h 25"/>
                    <a:gd name="T8" fmla="*/ 0 w 35"/>
                    <a:gd name="T9" fmla="*/ 0 h 25"/>
                    <a:gd name="T10" fmla="*/ 0 w 35"/>
                    <a:gd name="T11" fmla="*/ 0 h 25"/>
                    <a:gd name="T12" fmla="*/ 0 w 35"/>
                    <a:gd name="T13" fmla="*/ 0 h 25"/>
                    <a:gd name="T14" fmla="*/ 0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0" y="0"/>
                      </a:moveTo>
                      <a:lnTo>
                        <a:pt x="0" y="0"/>
                      </a:lnTo>
                      <a:lnTo>
                        <a:pt x="35" y="13"/>
                      </a:lnTo>
                      <a:lnTo>
                        <a:pt x="0" y="25"/>
                      </a:lnTo>
                      <a:cubicBezTo>
                        <a:pt x="6" y="18"/>
                        <a:pt x="5" y="8"/>
                        <a:pt x="0" y="0"/>
                      </a:cubicBezTo>
                      <a:lnTo>
                        <a:pt x="0" y="0"/>
                      </a:lnTo>
                      <a:close/>
                      <a:moveTo>
                        <a:pt x="0" y="0"/>
                      </a:move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07"/>
                <p:cNvSpPr>
                  <a:spLocks noEditPoints="1"/>
                </p:cNvSpPr>
                <p:nvPr/>
              </p:nvSpPr>
              <p:spPr bwMode="auto">
                <a:xfrm>
                  <a:off x="4665663" y="5170488"/>
                  <a:ext cx="80963" cy="57150"/>
                </a:xfrm>
                <a:custGeom>
                  <a:avLst/>
                  <a:gdLst>
                    <a:gd name="T0" fmla="*/ 0 w 35"/>
                    <a:gd name="T1" fmla="*/ 0 h 25"/>
                    <a:gd name="T2" fmla="*/ 0 w 35"/>
                    <a:gd name="T3" fmla="*/ 0 h 25"/>
                    <a:gd name="T4" fmla="*/ 35 w 35"/>
                    <a:gd name="T5" fmla="*/ 13 h 25"/>
                    <a:gd name="T6" fmla="*/ 0 w 35"/>
                    <a:gd name="T7" fmla="*/ 25 h 25"/>
                    <a:gd name="T8" fmla="*/ 0 w 35"/>
                    <a:gd name="T9" fmla="*/ 0 h 25"/>
                    <a:gd name="T10" fmla="*/ 0 w 35"/>
                    <a:gd name="T11" fmla="*/ 0 h 25"/>
                    <a:gd name="T12" fmla="*/ 0 w 35"/>
                    <a:gd name="T13" fmla="*/ 0 h 25"/>
                    <a:gd name="T14" fmla="*/ 0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0" y="0"/>
                      </a:moveTo>
                      <a:lnTo>
                        <a:pt x="0" y="0"/>
                      </a:lnTo>
                      <a:lnTo>
                        <a:pt x="35" y="13"/>
                      </a:lnTo>
                      <a:lnTo>
                        <a:pt x="0" y="25"/>
                      </a:lnTo>
                      <a:cubicBezTo>
                        <a:pt x="6" y="18"/>
                        <a:pt x="5" y="8"/>
                        <a:pt x="0" y="0"/>
                      </a:cubicBezTo>
                      <a:lnTo>
                        <a:pt x="0" y="0"/>
                      </a:lnTo>
                      <a:close/>
                      <a:moveTo>
                        <a:pt x="0" y="0"/>
                      </a:moveTo>
                      <a:lnTo>
                        <a:pt x="0" y="0"/>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8"/>
                <p:cNvSpPr>
                  <a:spLocks/>
                </p:cNvSpPr>
                <p:nvPr/>
              </p:nvSpPr>
              <p:spPr bwMode="auto">
                <a:xfrm>
                  <a:off x="4730750" y="5200650"/>
                  <a:ext cx="0" cy="698500"/>
                </a:xfrm>
                <a:custGeom>
                  <a:avLst/>
                  <a:gdLst>
                    <a:gd name="T0" fmla="*/ 0 h 305"/>
                    <a:gd name="T1" fmla="*/ 0 h 305"/>
                    <a:gd name="T2" fmla="*/ 305 h 305"/>
                  </a:gdLst>
                  <a:ahLst/>
                  <a:cxnLst>
                    <a:cxn ang="0">
                      <a:pos x="0" y="T0"/>
                    </a:cxn>
                    <a:cxn ang="0">
                      <a:pos x="0" y="T1"/>
                    </a:cxn>
                    <a:cxn ang="0">
                      <a:pos x="0" y="T2"/>
                    </a:cxn>
                  </a:cxnLst>
                  <a:rect l="0" t="0" r="r" b="b"/>
                  <a:pathLst>
                    <a:path h="305">
                      <a:moveTo>
                        <a:pt x="0" y="0"/>
                      </a:moveTo>
                      <a:lnTo>
                        <a:pt x="0" y="0"/>
                      </a:lnTo>
                      <a:lnTo>
                        <a:pt x="0" y="305"/>
                      </a:ln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9"/>
                <p:cNvSpPr>
                  <a:spLocks noEditPoints="1"/>
                </p:cNvSpPr>
                <p:nvPr/>
              </p:nvSpPr>
              <p:spPr bwMode="auto">
                <a:xfrm>
                  <a:off x="4700588" y="5835650"/>
                  <a:ext cx="58738" cy="79375"/>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6"/>
                        <a:pt x="18" y="6"/>
                        <a:pt x="26" y="0"/>
                      </a:cubicBezTo>
                      <a:lnTo>
                        <a:pt x="26" y="0"/>
                      </a:lnTo>
                      <a:close/>
                      <a:moveTo>
                        <a:pt x="26" y="0"/>
                      </a:moveTo>
                      <a:lnTo>
                        <a:pt x="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10"/>
                <p:cNvSpPr>
                  <a:spLocks noEditPoints="1"/>
                </p:cNvSpPr>
                <p:nvPr/>
              </p:nvSpPr>
              <p:spPr bwMode="auto">
                <a:xfrm>
                  <a:off x="4700588" y="5835650"/>
                  <a:ext cx="58738" cy="79375"/>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6"/>
                        <a:pt x="18" y="6"/>
                        <a:pt x="26" y="0"/>
                      </a:cubicBezTo>
                      <a:lnTo>
                        <a:pt x="26" y="0"/>
                      </a:lnTo>
                      <a:close/>
                      <a:moveTo>
                        <a:pt x="26" y="0"/>
                      </a:moveTo>
                      <a:lnTo>
                        <a:pt x="26" y="0"/>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11"/>
                <p:cNvSpPr>
                  <a:spLocks noEditPoints="1"/>
                </p:cNvSpPr>
                <p:nvPr/>
              </p:nvSpPr>
              <p:spPr bwMode="auto">
                <a:xfrm>
                  <a:off x="4706938" y="5180013"/>
                  <a:ext cx="49213"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6" y="21"/>
                        <a:pt x="11" y="21"/>
                      </a:cubicBezTo>
                      <a:cubicBezTo>
                        <a:pt x="5" y="21"/>
                        <a:pt x="0" y="17"/>
                        <a:pt x="0" y="11"/>
                      </a:cubicBezTo>
                      <a:cubicBezTo>
                        <a:pt x="0" y="5"/>
                        <a:pt x="5" y="0"/>
                        <a:pt x="11" y="0"/>
                      </a:cubicBezTo>
                      <a:cubicBezTo>
                        <a:pt x="16"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p:cNvSpPr>
                <p:nvPr/>
              </p:nvSpPr>
              <p:spPr bwMode="auto">
                <a:xfrm>
                  <a:off x="3508375" y="3368675"/>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13"/>
                <p:cNvSpPr>
                  <a:spLocks/>
                </p:cNvSpPr>
                <p:nvPr/>
              </p:nvSpPr>
              <p:spPr bwMode="auto">
                <a:xfrm>
                  <a:off x="3508375" y="3368675"/>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14"/>
                <p:cNvSpPr>
                  <a:spLocks/>
                </p:cNvSpPr>
                <p:nvPr/>
              </p:nvSpPr>
              <p:spPr bwMode="auto">
                <a:xfrm>
                  <a:off x="4576763" y="3368675"/>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5"/>
                <p:cNvSpPr>
                  <a:spLocks noEditPoints="1"/>
                </p:cNvSpPr>
                <p:nvPr/>
              </p:nvSpPr>
              <p:spPr bwMode="auto">
                <a:xfrm>
                  <a:off x="5338763" y="3368675"/>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6"/>
                <p:cNvSpPr>
                  <a:spLocks/>
                </p:cNvSpPr>
                <p:nvPr/>
              </p:nvSpPr>
              <p:spPr bwMode="auto">
                <a:xfrm>
                  <a:off x="4576763" y="4435475"/>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7"/>
                <p:cNvSpPr>
                  <a:spLocks noEditPoints="1"/>
                </p:cNvSpPr>
                <p:nvPr/>
              </p:nvSpPr>
              <p:spPr bwMode="auto">
                <a:xfrm>
                  <a:off x="5338763" y="4435475"/>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noEditPoints="1"/>
                </p:cNvSpPr>
                <p:nvPr/>
              </p:nvSpPr>
              <p:spPr bwMode="auto">
                <a:xfrm>
                  <a:off x="4121150" y="3768725"/>
                  <a:ext cx="150813" cy="11113"/>
                </a:xfrm>
                <a:custGeom>
                  <a:avLst/>
                  <a:gdLst>
                    <a:gd name="T0" fmla="*/ 0 w 66"/>
                    <a:gd name="T1" fmla="*/ 5 h 5"/>
                    <a:gd name="T2" fmla="*/ 0 w 66"/>
                    <a:gd name="T3" fmla="*/ 5 h 5"/>
                    <a:gd name="T4" fmla="*/ 4 w 66"/>
                    <a:gd name="T5" fmla="*/ 3 h 5"/>
                    <a:gd name="T6" fmla="*/ 13 w 66"/>
                    <a:gd name="T7" fmla="*/ 2 h 5"/>
                    <a:gd name="T8" fmla="*/ 26 w 66"/>
                    <a:gd name="T9" fmla="*/ 1 h 5"/>
                    <a:gd name="T10" fmla="*/ 26 w 66"/>
                    <a:gd name="T11" fmla="*/ 1 h 5"/>
                    <a:gd name="T12" fmla="*/ 27 w 66"/>
                    <a:gd name="T13" fmla="*/ 1 h 5"/>
                    <a:gd name="T14" fmla="*/ 39 w 66"/>
                    <a:gd name="T15" fmla="*/ 1 h 5"/>
                    <a:gd name="T16" fmla="*/ 53 w 66"/>
                    <a:gd name="T17" fmla="*/ 0 h 5"/>
                    <a:gd name="T18" fmla="*/ 53 w 66"/>
                    <a:gd name="T19" fmla="*/ 0 h 5"/>
                    <a:gd name="T20" fmla="*/ 66 w 66"/>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
                      <a:moveTo>
                        <a:pt x="0" y="5"/>
                      </a:moveTo>
                      <a:lnTo>
                        <a:pt x="0" y="5"/>
                      </a:lnTo>
                      <a:lnTo>
                        <a:pt x="4" y="3"/>
                      </a:lnTo>
                      <a:lnTo>
                        <a:pt x="13" y="2"/>
                      </a:lnTo>
                      <a:moveTo>
                        <a:pt x="26" y="1"/>
                      </a:moveTo>
                      <a:lnTo>
                        <a:pt x="26" y="1"/>
                      </a:lnTo>
                      <a:lnTo>
                        <a:pt x="27" y="1"/>
                      </a:lnTo>
                      <a:lnTo>
                        <a:pt x="39" y="1"/>
                      </a:lnTo>
                      <a:moveTo>
                        <a:pt x="53" y="0"/>
                      </a:moveTo>
                      <a:lnTo>
                        <a:pt x="53" y="0"/>
                      </a:lnTo>
                      <a:lnTo>
                        <a:pt x="6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9"/>
                <p:cNvSpPr>
                  <a:spLocks/>
                </p:cNvSpPr>
                <p:nvPr/>
              </p:nvSpPr>
              <p:spPr bwMode="auto">
                <a:xfrm>
                  <a:off x="4271963" y="3767138"/>
                  <a:ext cx="455613" cy="9525"/>
                </a:xfrm>
                <a:custGeom>
                  <a:avLst/>
                  <a:gdLst>
                    <a:gd name="T0" fmla="*/ 0 w 199"/>
                    <a:gd name="T1" fmla="*/ 1 h 4"/>
                    <a:gd name="T2" fmla="*/ 0 w 199"/>
                    <a:gd name="T3" fmla="*/ 1 h 4"/>
                    <a:gd name="T4" fmla="*/ 199 w 199"/>
                    <a:gd name="T5" fmla="*/ 4 h 4"/>
                  </a:gdLst>
                  <a:ahLst/>
                  <a:cxnLst>
                    <a:cxn ang="0">
                      <a:pos x="T0" y="T1"/>
                    </a:cxn>
                    <a:cxn ang="0">
                      <a:pos x="T2" y="T3"/>
                    </a:cxn>
                    <a:cxn ang="0">
                      <a:pos x="T4" y="T5"/>
                    </a:cxn>
                  </a:cxnLst>
                  <a:rect l="0" t="0" r="r" b="b"/>
                  <a:pathLst>
                    <a:path w="199" h="4">
                      <a:moveTo>
                        <a:pt x="0" y="1"/>
                      </a:moveTo>
                      <a:lnTo>
                        <a:pt x="0" y="1"/>
                      </a:lnTo>
                      <a:cubicBezTo>
                        <a:pt x="65" y="0"/>
                        <a:pt x="159" y="1"/>
                        <a:pt x="199" y="4"/>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0"/>
                <p:cNvSpPr>
                  <a:spLocks noEditPoints="1"/>
                </p:cNvSpPr>
                <p:nvPr/>
              </p:nvSpPr>
              <p:spPr bwMode="auto">
                <a:xfrm>
                  <a:off x="4664075" y="3741738"/>
                  <a:ext cx="79375" cy="57150"/>
                </a:xfrm>
                <a:custGeom>
                  <a:avLst/>
                  <a:gdLst>
                    <a:gd name="T0" fmla="*/ 2 w 35"/>
                    <a:gd name="T1" fmla="*/ 0 h 25"/>
                    <a:gd name="T2" fmla="*/ 2 w 35"/>
                    <a:gd name="T3" fmla="*/ 0 h 25"/>
                    <a:gd name="T4" fmla="*/ 35 w 35"/>
                    <a:gd name="T5" fmla="*/ 15 h 25"/>
                    <a:gd name="T6" fmla="*/ 0 w 35"/>
                    <a:gd name="T7" fmla="*/ 25 h 25"/>
                    <a:gd name="T8" fmla="*/ 2 w 35"/>
                    <a:gd name="T9" fmla="*/ 0 h 25"/>
                    <a:gd name="T10" fmla="*/ 2 w 35"/>
                    <a:gd name="T11" fmla="*/ 0 h 25"/>
                    <a:gd name="T12" fmla="*/ 2 w 35"/>
                    <a:gd name="T13" fmla="*/ 0 h 25"/>
                    <a:gd name="T14" fmla="*/ 2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2" y="0"/>
                      </a:moveTo>
                      <a:lnTo>
                        <a:pt x="2" y="0"/>
                      </a:lnTo>
                      <a:lnTo>
                        <a:pt x="35" y="15"/>
                      </a:lnTo>
                      <a:lnTo>
                        <a:pt x="0" y="25"/>
                      </a:lnTo>
                      <a:cubicBezTo>
                        <a:pt x="6" y="18"/>
                        <a:pt x="6" y="8"/>
                        <a:pt x="2" y="0"/>
                      </a:cubicBezTo>
                      <a:lnTo>
                        <a:pt x="2" y="0"/>
                      </a:lnTo>
                      <a:close/>
                      <a:moveTo>
                        <a:pt x="2" y="0"/>
                      </a:move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1"/>
                <p:cNvSpPr>
                  <a:spLocks noEditPoints="1"/>
                </p:cNvSpPr>
                <p:nvPr/>
              </p:nvSpPr>
              <p:spPr bwMode="auto">
                <a:xfrm>
                  <a:off x="4664075" y="3741738"/>
                  <a:ext cx="79375" cy="57150"/>
                </a:xfrm>
                <a:custGeom>
                  <a:avLst/>
                  <a:gdLst>
                    <a:gd name="T0" fmla="*/ 2 w 35"/>
                    <a:gd name="T1" fmla="*/ 0 h 25"/>
                    <a:gd name="T2" fmla="*/ 2 w 35"/>
                    <a:gd name="T3" fmla="*/ 0 h 25"/>
                    <a:gd name="T4" fmla="*/ 35 w 35"/>
                    <a:gd name="T5" fmla="*/ 15 h 25"/>
                    <a:gd name="T6" fmla="*/ 0 w 35"/>
                    <a:gd name="T7" fmla="*/ 25 h 25"/>
                    <a:gd name="T8" fmla="*/ 2 w 35"/>
                    <a:gd name="T9" fmla="*/ 0 h 25"/>
                    <a:gd name="T10" fmla="*/ 2 w 35"/>
                    <a:gd name="T11" fmla="*/ 0 h 25"/>
                    <a:gd name="T12" fmla="*/ 2 w 35"/>
                    <a:gd name="T13" fmla="*/ 0 h 25"/>
                    <a:gd name="T14" fmla="*/ 2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2" y="0"/>
                      </a:moveTo>
                      <a:lnTo>
                        <a:pt x="2" y="0"/>
                      </a:lnTo>
                      <a:lnTo>
                        <a:pt x="35" y="15"/>
                      </a:lnTo>
                      <a:lnTo>
                        <a:pt x="0" y="25"/>
                      </a:lnTo>
                      <a:cubicBezTo>
                        <a:pt x="6" y="18"/>
                        <a:pt x="6" y="8"/>
                        <a:pt x="2" y="0"/>
                      </a:cubicBezTo>
                      <a:lnTo>
                        <a:pt x="2" y="0"/>
                      </a:lnTo>
                      <a:close/>
                      <a:moveTo>
                        <a:pt x="2" y="0"/>
                      </a:moveTo>
                      <a:lnTo>
                        <a:pt x="2" y="0"/>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2"/>
                <p:cNvSpPr>
                  <a:spLocks/>
                </p:cNvSpPr>
                <p:nvPr/>
              </p:nvSpPr>
              <p:spPr bwMode="auto">
                <a:xfrm>
                  <a:off x="4727575" y="3282950"/>
                  <a:ext cx="3175" cy="493713"/>
                </a:xfrm>
                <a:custGeom>
                  <a:avLst/>
                  <a:gdLst>
                    <a:gd name="T0" fmla="*/ 0 w 1"/>
                    <a:gd name="T1" fmla="*/ 215 h 215"/>
                    <a:gd name="T2" fmla="*/ 0 w 1"/>
                    <a:gd name="T3" fmla="*/ 215 h 215"/>
                    <a:gd name="T4" fmla="*/ 1 w 1"/>
                    <a:gd name="T5" fmla="*/ 0 h 215"/>
                  </a:gdLst>
                  <a:ahLst/>
                  <a:cxnLst>
                    <a:cxn ang="0">
                      <a:pos x="T0" y="T1"/>
                    </a:cxn>
                    <a:cxn ang="0">
                      <a:pos x="T2" y="T3"/>
                    </a:cxn>
                    <a:cxn ang="0">
                      <a:pos x="T4" y="T5"/>
                    </a:cxn>
                  </a:cxnLst>
                  <a:rect l="0" t="0" r="r" b="b"/>
                  <a:pathLst>
                    <a:path w="1" h="215">
                      <a:moveTo>
                        <a:pt x="0" y="215"/>
                      </a:moveTo>
                      <a:lnTo>
                        <a:pt x="0" y="215"/>
                      </a:lnTo>
                      <a:lnTo>
                        <a:pt x="1" y="0"/>
                      </a:ln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3"/>
                <p:cNvSpPr>
                  <a:spLocks noEditPoints="1"/>
                </p:cNvSpPr>
                <p:nvPr/>
              </p:nvSpPr>
              <p:spPr bwMode="auto">
                <a:xfrm>
                  <a:off x="4700588" y="3267075"/>
                  <a:ext cx="58738" cy="77788"/>
                </a:xfrm>
                <a:custGeom>
                  <a:avLst/>
                  <a:gdLst>
                    <a:gd name="T0" fmla="*/ 0 w 26"/>
                    <a:gd name="T1" fmla="*/ 34 h 34"/>
                    <a:gd name="T2" fmla="*/ 0 w 26"/>
                    <a:gd name="T3" fmla="*/ 34 h 34"/>
                    <a:gd name="T4" fmla="*/ 13 w 26"/>
                    <a:gd name="T5" fmla="*/ 0 h 34"/>
                    <a:gd name="T6" fmla="*/ 26 w 26"/>
                    <a:gd name="T7" fmla="*/ 34 h 34"/>
                    <a:gd name="T8" fmla="*/ 0 w 26"/>
                    <a:gd name="T9" fmla="*/ 34 h 34"/>
                    <a:gd name="T10" fmla="*/ 0 w 26"/>
                    <a:gd name="T11" fmla="*/ 34 h 34"/>
                    <a:gd name="T12" fmla="*/ 0 w 26"/>
                    <a:gd name="T13" fmla="*/ 34 h 34"/>
                    <a:gd name="T14" fmla="*/ 0 w 26"/>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4">
                      <a:moveTo>
                        <a:pt x="0" y="34"/>
                      </a:moveTo>
                      <a:lnTo>
                        <a:pt x="0" y="34"/>
                      </a:lnTo>
                      <a:lnTo>
                        <a:pt x="13" y="0"/>
                      </a:lnTo>
                      <a:lnTo>
                        <a:pt x="26" y="34"/>
                      </a:lnTo>
                      <a:cubicBezTo>
                        <a:pt x="18" y="29"/>
                        <a:pt x="8" y="29"/>
                        <a:pt x="0" y="34"/>
                      </a:cubicBezTo>
                      <a:lnTo>
                        <a:pt x="0" y="34"/>
                      </a:lnTo>
                      <a:close/>
                      <a:moveTo>
                        <a:pt x="0" y="34"/>
                      </a:moveTo>
                      <a:lnTo>
                        <a:pt x="0" y="3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24"/>
                <p:cNvSpPr>
                  <a:spLocks noEditPoints="1"/>
                </p:cNvSpPr>
                <p:nvPr/>
              </p:nvSpPr>
              <p:spPr bwMode="auto">
                <a:xfrm>
                  <a:off x="4700588" y="3267075"/>
                  <a:ext cx="58738" cy="77788"/>
                </a:xfrm>
                <a:custGeom>
                  <a:avLst/>
                  <a:gdLst>
                    <a:gd name="T0" fmla="*/ 0 w 26"/>
                    <a:gd name="T1" fmla="*/ 34 h 34"/>
                    <a:gd name="T2" fmla="*/ 0 w 26"/>
                    <a:gd name="T3" fmla="*/ 34 h 34"/>
                    <a:gd name="T4" fmla="*/ 13 w 26"/>
                    <a:gd name="T5" fmla="*/ 0 h 34"/>
                    <a:gd name="T6" fmla="*/ 26 w 26"/>
                    <a:gd name="T7" fmla="*/ 34 h 34"/>
                    <a:gd name="T8" fmla="*/ 0 w 26"/>
                    <a:gd name="T9" fmla="*/ 34 h 34"/>
                    <a:gd name="T10" fmla="*/ 0 w 26"/>
                    <a:gd name="T11" fmla="*/ 34 h 34"/>
                    <a:gd name="T12" fmla="*/ 0 w 26"/>
                    <a:gd name="T13" fmla="*/ 34 h 34"/>
                    <a:gd name="T14" fmla="*/ 0 w 26"/>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4">
                      <a:moveTo>
                        <a:pt x="0" y="34"/>
                      </a:moveTo>
                      <a:lnTo>
                        <a:pt x="0" y="34"/>
                      </a:lnTo>
                      <a:lnTo>
                        <a:pt x="13" y="0"/>
                      </a:lnTo>
                      <a:lnTo>
                        <a:pt x="26" y="34"/>
                      </a:lnTo>
                      <a:cubicBezTo>
                        <a:pt x="18" y="29"/>
                        <a:pt x="8" y="29"/>
                        <a:pt x="0" y="34"/>
                      </a:cubicBezTo>
                      <a:lnTo>
                        <a:pt x="0" y="34"/>
                      </a:lnTo>
                      <a:close/>
                      <a:moveTo>
                        <a:pt x="0" y="34"/>
                      </a:moveTo>
                      <a:lnTo>
                        <a:pt x="0" y="34"/>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125"/>
                <p:cNvSpPr>
                  <a:spLocks noEditPoints="1"/>
                </p:cNvSpPr>
                <p:nvPr/>
              </p:nvSpPr>
              <p:spPr bwMode="auto">
                <a:xfrm>
                  <a:off x="4705350" y="3751263"/>
                  <a:ext cx="47625"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6" y="21"/>
                        <a:pt x="11" y="21"/>
                      </a:cubicBezTo>
                      <a:cubicBezTo>
                        <a:pt x="5" y="21"/>
                        <a:pt x="0" y="17"/>
                        <a:pt x="0" y="11"/>
                      </a:cubicBezTo>
                      <a:cubicBezTo>
                        <a:pt x="0" y="5"/>
                        <a:pt x="5" y="0"/>
                        <a:pt x="11" y="0"/>
                      </a:cubicBezTo>
                      <a:cubicBezTo>
                        <a:pt x="16"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26"/>
                <p:cNvSpPr>
                  <a:spLocks/>
                </p:cNvSpPr>
                <p:nvPr/>
              </p:nvSpPr>
              <p:spPr bwMode="auto">
                <a:xfrm>
                  <a:off x="3508375"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27"/>
                <p:cNvSpPr>
                  <a:spLocks/>
                </p:cNvSpPr>
                <p:nvPr/>
              </p:nvSpPr>
              <p:spPr bwMode="auto">
                <a:xfrm>
                  <a:off x="3508375"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8"/>
                <p:cNvSpPr>
                  <a:spLocks/>
                </p:cNvSpPr>
                <p:nvPr/>
              </p:nvSpPr>
              <p:spPr bwMode="auto">
                <a:xfrm>
                  <a:off x="4576763" y="19939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9"/>
                <p:cNvSpPr>
                  <a:spLocks noEditPoints="1"/>
                </p:cNvSpPr>
                <p:nvPr/>
              </p:nvSpPr>
              <p:spPr bwMode="auto">
                <a:xfrm>
                  <a:off x="5338763" y="19939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130"/>
                <p:cNvSpPr>
                  <a:spLocks/>
                </p:cNvSpPr>
                <p:nvPr/>
              </p:nvSpPr>
              <p:spPr bwMode="auto">
                <a:xfrm>
                  <a:off x="4576763" y="30607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131"/>
                <p:cNvSpPr>
                  <a:spLocks noEditPoints="1"/>
                </p:cNvSpPr>
                <p:nvPr/>
              </p:nvSpPr>
              <p:spPr bwMode="auto">
                <a:xfrm>
                  <a:off x="5338763" y="30607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32"/>
                <p:cNvSpPr>
                  <a:spLocks noEditPoints="1"/>
                </p:cNvSpPr>
                <p:nvPr/>
              </p:nvSpPr>
              <p:spPr bwMode="auto">
                <a:xfrm>
                  <a:off x="4149725" y="2355850"/>
                  <a:ext cx="104775" cy="82550"/>
                </a:xfrm>
                <a:custGeom>
                  <a:avLst/>
                  <a:gdLst>
                    <a:gd name="T0" fmla="*/ 0 w 46"/>
                    <a:gd name="T1" fmla="*/ 36 h 36"/>
                    <a:gd name="T2" fmla="*/ 0 w 46"/>
                    <a:gd name="T3" fmla="*/ 36 h 36"/>
                    <a:gd name="T4" fmla="*/ 1 w 46"/>
                    <a:gd name="T5" fmla="*/ 35 h 36"/>
                    <a:gd name="T6" fmla="*/ 6 w 46"/>
                    <a:gd name="T7" fmla="*/ 30 h 36"/>
                    <a:gd name="T8" fmla="*/ 9 w 46"/>
                    <a:gd name="T9" fmla="*/ 27 h 36"/>
                    <a:gd name="T10" fmla="*/ 20 w 46"/>
                    <a:gd name="T11" fmla="*/ 19 h 36"/>
                    <a:gd name="T12" fmla="*/ 20 w 46"/>
                    <a:gd name="T13" fmla="*/ 19 h 36"/>
                    <a:gd name="T14" fmla="*/ 28 w 46"/>
                    <a:gd name="T15" fmla="*/ 12 h 36"/>
                    <a:gd name="T16" fmla="*/ 31 w 46"/>
                    <a:gd name="T17" fmla="*/ 11 h 36"/>
                    <a:gd name="T18" fmla="*/ 42 w 46"/>
                    <a:gd name="T19" fmla="*/ 3 h 36"/>
                    <a:gd name="T20" fmla="*/ 42 w 46"/>
                    <a:gd name="T21" fmla="*/ 3 h 36"/>
                    <a:gd name="T22" fmla="*/ 46 w 46"/>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6">
                      <a:moveTo>
                        <a:pt x="0" y="36"/>
                      </a:moveTo>
                      <a:lnTo>
                        <a:pt x="0" y="36"/>
                      </a:lnTo>
                      <a:lnTo>
                        <a:pt x="1" y="35"/>
                      </a:lnTo>
                      <a:lnTo>
                        <a:pt x="6" y="30"/>
                      </a:lnTo>
                      <a:lnTo>
                        <a:pt x="9" y="27"/>
                      </a:lnTo>
                      <a:moveTo>
                        <a:pt x="20" y="19"/>
                      </a:moveTo>
                      <a:lnTo>
                        <a:pt x="20" y="19"/>
                      </a:lnTo>
                      <a:lnTo>
                        <a:pt x="28" y="12"/>
                      </a:lnTo>
                      <a:lnTo>
                        <a:pt x="31" y="11"/>
                      </a:lnTo>
                      <a:moveTo>
                        <a:pt x="42" y="3"/>
                      </a:moveTo>
                      <a:lnTo>
                        <a:pt x="42" y="3"/>
                      </a:lnTo>
                      <a:lnTo>
                        <a:pt x="4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33"/>
                <p:cNvSpPr>
                  <a:spLocks/>
                </p:cNvSpPr>
                <p:nvPr/>
              </p:nvSpPr>
              <p:spPr bwMode="auto">
                <a:xfrm>
                  <a:off x="4254500" y="2195513"/>
                  <a:ext cx="476250" cy="160338"/>
                </a:xfrm>
                <a:custGeom>
                  <a:avLst/>
                  <a:gdLst>
                    <a:gd name="T0" fmla="*/ 0 w 208"/>
                    <a:gd name="T1" fmla="*/ 70 h 70"/>
                    <a:gd name="T2" fmla="*/ 0 w 208"/>
                    <a:gd name="T3" fmla="*/ 70 h 70"/>
                    <a:gd name="T4" fmla="*/ 208 w 208"/>
                    <a:gd name="T5" fmla="*/ 21 h 70"/>
                  </a:gdLst>
                  <a:ahLst/>
                  <a:cxnLst>
                    <a:cxn ang="0">
                      <a:pos x="T0" y="T1"/>
                    </a:cxn>
                    <a:cxn ang="0">
                      <a:pos x="T2" y="T3"/>
                    </a:cxn>
                    <a:cxn ang="0">
                      <a:pos x="T4" y="T5"/>
                    </a:cxn>
                  </a:cxnLst>
                  <a:rect l="0" t="0" r="r" b="b"/>
                  <a:pathLst>
                    <a:path w="208" h="70">
                      <a:moveTo>
                        <a:pt x="0" y="70"/>
                      </a:moveTo>
                      <a:lnTo>
                        <a:pt x="0" y="70"/>
                      </a:lnTo>
                      <a:cubicBezTo>
                        <a:pt x="65" y="29"/>
                        <a:pt x="150" y="0"/>
                        <a:pt x="208" y="21"/>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4"/>
                <p:cNvSpPr>
                  <a:spLocks noEditPoints="1"/>
                </p:cNvSpPr>
                <p:nvPr/>
              </p:nvSpPr>
              <p:spPr bwMode="auto">
                <a:xfrm>
                  <a:off x="4659313" y="2193925"/>
                  <a:ext cx="84138" cy="57150"/>
                </a:xfrm>
                <a:custGeom>
                  <a:avLst/>
                  <a:gdLst>
                    <a:gd name="T0" fmla="*/ 9 w 37"/>
                    <a:gd name="T1" fmla="*/ 0 h 25"/>
                    <a:gd name="T2" fmla="*/ 9 w 37"/>
                    <a:gd name="T3" fmla="*/ 0 h 25"/>
                    <a:gd name="T4" fmla="*/ 37 w 37"/>
                    <a:gd name="T5" fmla="*/ 24 h 25"/>
                    <a:gd name="T6" fmla="*/ 0 w 37"/>
                    <a:gd name="T7" fmla="*/ 25 h 25"/>
                    <a:gd name="T8" fmla="*/ 9 w 37"/>
                    <a:gd name="T9" fmla="*/ 0 h 25"/>
                    <a:gd name="T10" fmla="*/ 9 w 37"/>
                    <a:gd name="T11" fmla="*/ 0 h 25"/>
                    <a:gd name="T12" fmla="*/ 9 w 37"/>
                    <a:gd name="T13" fmla="*/ 0 h 25"/>
                    <a:gd name="T14" fmla="*/ 9 w 37"/>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5">
                      <a:moveTo>
                        <a:pt x="9" y="0"/>
                      </a:moveTo>
                      <a:lnTo>
                        <a:pt x="9" y="0"/>
                      </a:lnTo>
                      <a:lnTo>
                        <a:pt x="37" y="24"/>
                      </a:lnTo>
                      <a:lnTo>
                        <a:pt x="0" y="25"/>
                      </a:lnTo>
                      <a:cubicBezTo>
                        <a:pt x="8" y="19"/>
                        <a:pt x="12" y="10"/>
                        <a:pt x="9" y="0"/>
                      </a:cubicBezTo>
                      <a:lnTo>
                        <a:pt x="9" y="0"/>
                      </a:lnTo>
                      <a:close/>
                      <a:moveTo>
                        <a:pt x="9" y="0"/>
                      </a:move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35"/>
                <p:cNvSpPr>
                  <a:spLocks noEditPoints="1"/>
                </p:cNvSpPr>
                <p:nvPr/>
              </p:nvSpPr>
              <p:spPr bwMode="auto">
                <a:xfrm>
                  <a:off x="4659313" y="2193925"/>
                  <a:ext cx="84138" cy="57150"/>
                </a:xfrm>
                <a:custGeom>
                  <a:avLst/>
                  <a:gdLst>
                    <a:gd name="T0" fmla="*/ 9 w 37"/>
                    <a:gd name="T1" fmla="*/ 0 h 25"/>
                    <a:gd name="T2" fmla="*/ 9 w 37"/>
                    <a:gd name="T3" fmla="*/ 0 h 25"/>
                    <a:gd name="T4" fmla="*/ 37 w 37"/>
                    <a:gd name="T5" fmla="*/ 24 h 25"/>
                    <a:gd name="T6" fmla="*/ 0 w 37"/>
                    <a:gd name="T7" fmla="*/ 25 h 25"/>
                    <a:gd name="T8" fmla="*/ 9 w 37"/>
                    <a:gd name="T9" fmla="*/ 0 h 25"/>
                    <a:gd name="T10" fmla="*/ 9 w 37"/>
                    <a:gd name="T11" fmla="*/ 0 h 25"/>
                    <a:gd name="T12" fmla="*/ 9 w 37"/>
                    <a:gd name="T13" fmla="*/ 0 h 25"/>
                    <a:gd name="T14" fmla="*/ 9 w 37"/>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5">
                      <a:moveTo>
                        <a:pt x="9" y="0"/>
                      </a:moveTo>
                      <a:lnTo>
                        <a:pt x="9" y="0"/>
                      </a:lnTo>
                      <a:lnTo>
                        <a:pt x="37" y="24"/>
                      </a:lnTo>
                      <a:lnTo>
                        <a:pt x="0" y="25"/>
                      </a:lnTo>
                      <a:cubicBezTo>
                        <a:pt x="8" y="19"/>
                        <a:pt x="12" y="10"/>
                        <a:pt x="9" y="0"/>
                      </a:cubicBezTo>
                      <a:lnTo>
                        <a:pt x="9" y="0"/>
                      </a:lnTo>
                      <a:close/>
                      <a:moveTo>
                        <a:pt x="9" y="0"/>
                      </a:moveTo>
                      <a:lnTo>
                        <a:pt x="9" y="0"/>
                      </a:lnTo>
                      <a:close/>
                    </a:path>
                  </a:pathLst>
                </a:custGeom>
                <a:noFill/>
                <a:ln w="1588"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36"/>
                <p:cNvSpPr>
                  <a:spLocks noEditPoints="1"/>
                </p:cNvSpPr>
                <p:nvPr/>
              </p:nvSpPr>
              <p:spPr bwMode="auto">
                <a:xfrm>
                  <a:off x="5010150" y="2676525"/>
                  <a:ext cx="49213" cy="50800"/>
                </a:xfrm>
                <a:custGeom>
                  <a:avLst/>
                  <a:gdLst>
                    <a:gd name="T0" fmla="*/ 22 w 22"/>
                    <a:gd name="T1" fmla="*/ 11 h 22"/>
                    <a:gd name="T2" fmla="*/ 22 w 22"/>
                    <a:gd name="T3" fmla="*/ 11 h 22"/>
                    <a:gd name="T4" fmla="*/ 11 w 22"/>
                    <a:gd name="T5" fmla="*/ 22 h 22"/>
                    <a:gd name="T6" fmla="*/ 0 w 22"/>
                    <a:gd name="T7" fmla="*/ 11 h 22"/>
                    <a:gd name="T8" fmla="*/ 11 w 22"/>
                    <a:gd name="T9" fmla="*/ 0 h 22"/>
                    <a:gd name="T10" fmla="*/ 22 w 22"/>
                    <a:gd name="T11" fmla="*/ 11 h 22"/>
                    <a:gd name="T12" fmla="*/ 22 w 22"/>
                    <a:gd name="T13" fmla="*/ 11 h 22"/>
                    <a:gd name="T14" fmla="*/ 22 w 22"/>
                    <a:gd name="T15" fmla="*/ 11 h 22"/>
                    <a:gd name="T16" fmla="*/ 22 w 22"/>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22" y="11"/>
                      </a:moveTo>
                      <a:lnTo>
                        <a:pt x="22" y="11"/>
                      </a:lnTo>
                      <a:cubicBezTo>
                        <a:pt x="22" y="17"/>
                        <a:pt x="17" y="22"/>
                        <a:pt x="11" y="22"/>
                      </a:cubicBezTo>
                      <a:cubicBezTo>
                        <a:pt x="5" y="22"/>
                        <a:pt x="0" y="17"/>
                        <a:pt x="0" y="11"/>
                      </a:cubicBezTo>
                      <a:cubicBezTo>
                        <a:pt x="0" y="5"/>
                        <a:pt x="5" y="0"/>
                        <a:pt x="11" y="0"/>
                      </a:cubicBezTo>
                      <a:cubicBezTo>
                        <a:pt x="17" y="0"/>
                        <a:pt x="22" y="5"/>
                        <a:pt x="22" y="11"/>
                      </a:cubicBezTo>
                      <a:lnTo>
                        <a:pt x="22" y="11"/>
                      </a:lnTo>
                      <a:close/>
                      <a:moveTo>
                        <a:pt x="22" y="11"/>
                      </a:moveTo>
                      <a:lnTo>
                        <a:pt x="22"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37"/>
                <p:cNvSpPr>
                  <a:spLocks noEditPoints="1"/>
                </p:cNvSpPr>
                <p:nvPr/>
              </p:nvSpPr>
              <p:spPr bwMode="auto">
                <a:xfrm>
                  <a:off x="4271963" y="2646363"/>
                  <a:ext cx="133350" cy="23813"/>
                </a:xfrm>
                <a:custGeom>
                  <a:avLst/>
                  <a:gdLst>
                    <a:gd name="T0" fmla="*/ 58 w 58"/>
                    <a:gd name="T1" fmla="*/ 0 h 10"/>
                    <a:gd name="T2" fmla="*/ 58 w 58"/>
                    <a:gd name="T3" fmla="*/ 0 h 10"/>
                    <a:gd name="T4" fmla="*/ 44 w 58"/>
                    <a:gd name="T5" fmla="*/ 1 h 10"/>
                    <a:gd name="T6" fmla="*/ 31 w 58"/>
                    <a:gd name="T7" fmla="*/ 2 h 10"/>
                    <a:gd name="T8" fmla="*/ 31 w 58"/>
                    <a:gd name="T9" fmla="*/ 2 h 10"/>
                    <a:gd name="T10" fmla="*/ 26 w 58"/>
                    <a:gd name="T11" fmla="*/ 3 h 10"/>
                    <a:gd name="T12" fmla="*/ 18 w 58"/>
                    <a:gd name="T13" fmla="*/ 4 h 10"/>
                    <a:gd name="T14" fmla="*/ 5 w 58"/>
                    <a:gd name="T15" fmla="*/ 8 h 10"/>
                    <a:gd name="T16" fmla="*/ 5 w 58"/>
                    <a:gd name="T17" fmla="*/ 8 h 10"/>
                    <a:gd name="T18" fmla="*/ 0 w 5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0">
                      <a:moveTo>
                        <a:pt x="58" y="0"/>
                      </a:moveTo>
                      <a:lnTo>
                        <a:pt x="58" y="0"/>
                      </a:lnTo>
                      <a:lnTo>
                        <a:pt x="44" y="1"/>
                      </a:lnTo>
                      <a:moveTo>
                        <a:pt x="31" y="2"/>
                      </a:moveTo>
                      <a:lnTo>
                        <a:pt x="31" y="2"/>
                      </a:lnTo>
                      <a:lnTo>
                        <a:pt x="26" y="3"/>
                      </a:lnTo>
                      <a:lnTo>
                        <a:pt x="18" y="4"/>
                      </a:lnTo>
                      <a:moveTo>
                        <a:pt x="5" y="8"/>
                      </a:moveTo>
                      <a:lnTo>
                        <a:pt x="5" y="8"/>
                      </a:lnTo>
                      <a:lnTo>
                        <a:pt x="0" y="1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38"/>
                <p:cNvSpPr>
                  <a:spLocks/>
                </p:cNvSpPr>
                <p:nvPr/>
              </p:nvSpPr>
              <p:spPr bwMode="auto">
                <a:xfrm>
                  <a:off x="4405313" y="2638425"/>
                  <a:ext cx="628650" cy="63500"/>
                </a:xfrm>
                <a:custGeom>
                  <a:avLst/>
                  <a:gdLst>
                    <a:gd name="T0" fmla="*/ 275 w 275"/>
                    <a:gd name="T1" fmla="*/ 28 h 28"/>
                    <a:gd name="T2" fmla="*/ 275 w 275"/>
                    <a:gd name="T3" fmla="*/ 28 h 28"/>
                    <a:gd name="T4" fmla="*/ 0 w 275"/>
                    <a:gd name="T5" fmla="*/ 4 h 28"/>
                  </a:gdLst>
                  <a:ahLst/>
                  <a:cxnLst>
                    <a:cxn ang="0">
                      <a:pos x="T0" y="T1"/>
                    </a:cxn>
                    <a:cxn ang="0">
                      <a:pos x="T2" y="T3"/>
                    </a:cxn>
                    <a:cxn ang="0">
                      <a:pos x="T4" y="T5"/>
                    </a:cxn>
                  </a:cxnLst>
                  <a:rect l="0" t="0" r="r" b="b"/>
                  <a:pathLst>
                    <a:path w="275" h="28">
                      <a:moveTo>
                        <a:pt x="275" y="28"/>
                      </a:moveTo>
                      <a:lnTo>
                        <a:pt x="275" y="28"/>
                      </a:lnTo>
                      <a:cubicBezTo>
                        <a:pt x="223" y="28"/>
                        <a:pt x="95" y="0"/>
                        <a:pt x="0" y="4"/>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39"/>
                <p:cNvSpPr>
                  <a:spLocks noEditPoints="1"/>
                </p:cNvSpPr>
                <p:nvPr/>
              </p:nvSpPr>
              <p:spPr bwMode="auto">
                <a:xfrm>
                  <a:off x="4389438" y="2614613"/>
                  <a:ext cx="79375"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40"/>
                <p:cNvSpPr>
                  <a:spLocks noEditPoints="1"/>
                </p:cNvSpPr>
                <p:nvPr/>
              </p:nvSpPr>
              <p:spPr bwMode="auto">
                <a:xfrm>
                  <a:off x="4389438" y="2614613"/>
                  <a:ext cx="79375"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41"/>
                <p:cNvSpPr>
                  <a:spLocks/>
                </p:cNvSpPr>
                <p:nvPr/>
              </p:nvSpPr>
              <p:spPr bwMode="auto">
                <a:xfrm>
                  <a:off x="4730750" y="2243138"/>
                  <a:ext cx="303213" cy="458788"/>
                </a:xfrm>
                <a:custGeom>
                  <a:avLst/>
                  <a:gdLst>
                    <a:gd name="T0" fmla="*/ 0 w 133"/>
                    <a:gd name="T1" fmla="*/ 0 h 200"/>
                    <a:gd name="T2" fmla="*/ 0 w 133"/>
                    <a:gd name="T3" fmla="*/ 0 h 200"/>
                    <a:gd name="T4" fmla="*/ 133 w 133"/>
                    <a:gd name="T5" fmla="*/ 200 h 200"/>
                  </a:gdLst>
                  <a:ahLst/>
                  <a:cxnLst>
                    <a:cxn ang="0">
                      <a:pos x="T0" y="T1"/>
                    </a:cxn>
                    <a:cxn ang="0">
                      <a:pos x="T2" y="T3"/>
                    </a:cxn>
                    <a:cxn ang="0">
                      <a:pos x="T4" y="T5"/>
                    </a:cxn>
                  </a:cxnLst>
                  <a:rect l="0" t="0" r="r" b="b"/>
                  <a:pathLst>
                    <a:path w="133" h="200">
                      <a:moveTo>
                        <a:pt x="0" y="0"/>
                      </a:moveTo>
                      <a:lnTo>
                        <a:pt x="0" y="0"/>
                      </a:lnTo>
                      <a:lnTo>
                        <a:pt x="133" y="200"/>
                      </a:ln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42"/>
                <p:cNvSpPr>
                  <a:spLocks noEditPoints="1"/>
                </p:cNvSpPr>
                <p:nvPr/>
              </p:nvSpPr>
              <p:spPr bwMode="auto">
                <a:xfrm>
                  <a:off x="4975225" y="2633663"/>
                  <a:ext cx="68263" cy="82550"/>
                </a:xfrm>
                <a:custGeom>
                  <a:avLst/>
                  <a:gdLst>
                    <a:gd name="T0" fmla="*/ 21 w 30"/>
                    <a:gd name="T1" fmla="*/ 0 h 36"/>
                    <a:gd name="T2" fmla="*/ 21 w 30"/>
                    <a:gd name="T3" fmla="*/ 0 h 36"/>
                    <a:gd name="T4" fmla="*/ 30 w 30"/>
                    <a:gd name="T5" fmla="*/ 36 h 36"/>
                    <a:gd name="T6" fmla="*/ 0 w 30"/>
                    <a:gd name="T7" fmla="*/ 14 h 36"/>
                    <a:gd name="T8" fmla="*/ 21 w 30"/>
                    <a:gd name="T9" fmla="*/ 0 h 36"/>
                    <a:gd name="T10" fmla="*/ 21 w 30"/>
                    <a:gd name="T11" fmla="*/ 0 h 36"/>
                    <a:gd name="T12" fmla="*/ 21 w 30"/>
                    <a:gd name="T13" fmla="*/ 0 h 36"/>
                    <a:gd name="T14" fmla="*/ 21 w 30"/>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6">
                      <a:moveTo>
                        <a:pt x="21" y="0"/>
                      </a:moveTo>
                      <a:lnTo>
                        <a:pt x="21" y="0"/>
                      </a:lnTo>
                      <a:lnTo>
                        <a:pt x="30" y="36"/>
                      </a:lnTo>
                      <a:lnTo>
                        <a:pt x="0" y="14"/>
                      </a:lnTo>
                      <a:cubicBezTo>
                        <a:pt x="9" y="14"/>
                        <a:pt x="18" y="9"/>
                        <a:pt x="21" y="0"/>
                      </a:cubicBezTo>
                      <a:lnTo>
                        <a:pt x="21" y="0"/>
                      </a:lnTo>
                      <a:close/>
                      <a:moveTo>
                        <a:pt x="21" y="0"/>
                      </a:moveTo>
                      <a:lnTo>
                        <a:pt x="2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43"/>
                <p:cNvSpPr>
                  <a:spLocks noEditPoints="1"/>
                </p:cNvSpPr>
                <p:nvPr/>
              </p:nvSpPr>
              <p:spPr bwMode="auto">
                <a:xfrm>
                  <a:off x="4975225" y="2633663"/>
                  <a:ext cx="68263" cy="82550"/>
                </a:xfrm>
                <a:custGeom>
                  <a:avLst/>
                  <a:gdLst>
                    <a:gd name="T0" fmla="*/ 21 w 30"/>
                    <a:gd name="T1" fmla="*/ 0 h 36"/>
                    <a:gd name="T2" fmla="*/ 21 w 30"/>
                    <a:gd name="T3" fmla="*/ 0 h 36"/>
                    <a:gd name="T4" fmla="*/ 30 w 30"/>
                    <a:gd name="T5" fmla="*/ 36 h 36"/>
                    <a:gd name="T6" fmla="*/ 0 w 30"/>
                    <a:gd name="T7" fmla="*/ 14 h 36"/>
                    <a:gd name="T8" fmla="*/ 21 w 30"/>
                    <a:gd name="T9" fmla="*/ 0 h 36"/>
                    <a:gd name="T10" fmla="*/ 21 w 30"/>
                    <a:gd name="T11" fmla="*/ 0 h 36"/>
                    <a:gd name="T12" fmla="*/ 21 w 30"/>
                    <a:gd name="T13" fmla="*/ 0 h 36"/>
                    <a:gd name="T14" fmla="*/ 21 w 30"/>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6">
                      <a:moveTo>
                        <a:pt x="21" y="0"/>
                      </a:moveTo>
                      <a:lnTo>
                        <a:pt x="21" y="0"/>
                      </a:lnTo>
                      <a:lnTo>
                        <a:pt x="30" y="36"/>
                      </a:lnTo>
                      <a:lnTo>
                        <a:pt x="0" y="14"/>
                      </a:lnTo>
                      <a:cubicBezTo>
                        <a:pt x="9" y="14"/>
                        <a:pt x="18" y="9"/>
                        <a:pt x="21" y="0"/>
                      </a:cubicBezTo>
                      <a:lnTo>
                        <a:pt x="21" y="0"/>
                      </a:lnTo>
                      <a:close/>
                      <a:moveTo>
                        <a:pt x="21" y="0"/>
                      </a:moveTo>
                      <a:lnTo>
                        <a:pt x="21" y="0"/>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44"/>
                <p:cNvSpPr>
                  <a:spLocks noEditPoints="1"/>
                </p:cNvSpPr>
                <p:nvPr/>
              </p:nvSpPr>
              <p:spPr bwMode="auto">
                <a:xfrm>
                  <a:off x="4705350" y="2219325"/>
                  <a:ext cx="47625" cy="49213"/>
                </a:xfrm>
                <a:custGeom>
                  <a:avLst/>
                  <a:gdLst>
                    <a:gd name="T0" fmla="*/ 21 w 21"/>
                    <a:gd name="T1" fmla="*/ 11 h 22"/>
                    <a:gd name="T2" fmla="*/ 21 w 21"/>
                    <a:gd name="T3" fmla="*/ 11 h 22"/>
                    <a:gd name="T4" fmla="*/ 11 w 21"/>
                    <a:gd name="T5" fmla="*/ 22 h 22"/>
                    <a:gd name="T6" fmla="*/ 0 w 21"/>
                    <a:gd name="T7" fmla="*/ 11 h 22"/>
                    <a:gd name="T8" fmla="*/ 11 w 21"/>
                    <a:gd name="T9" fmla="*/ 0 h 22"/>
                    <a:gd name="T10" fmla="*/ 21 w 21"/>
                    <a:gd name="T11" fmla="*/ 11 h 22"/>
                    <a:gd name="T12" fmla="*/ 21 w 21"/>
                    <a:gd name="T13" fmla="*/ 11 h 22"/>
                    <a:gd name="T14" fmla="*/ 21 w 21"/>
                    <a:gd name="T15" fmla="*/ 11 h 22"/>
                    <a:gd name="T16" fmla="*/ 21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21" y="11"/>
                      </a:moveTo>
                      <a:lnTo>
                        <a:pt x="21" y="11"/>
                      </a:lnTo>
                      <a:cubicBezTo>
                        <a:pt x="21" y="17"/>
                        <a:pt x="17" y="22"/>
                        <a:pt x="11" y="22"/>
                      </a:cubicBezTo>
                      <a:cubicBezTo>
                        <a:pt x="5" y="22"/>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6"/>
                <p:cNvSpPr>
                  <a:spLocks noEditPoints="1"/>
                </p:cNvSpPr>
                <p:nvPr/>
              </p:nvSpPr>
              <p:spPr bwMode="auto">
                <a:xfrm>
                  <a:off x="3732213" y="1616075"/>
                  <a:ext cx="1687513" cy="166688"/>
                </a:xfrm>
                <a:custGeom>
                  <a:avLst/>
                  <a:gdLst>
                    <a:gd name="T0" fmla="*/ 7 w 737"/>
                    <a:gd name="T1" fmla="*/ 25 h 73"/>
                    <a:gd name="T2" fmla="*/ 0 w 737"/>
                    <a:gd name="T3" fmla="*/ 58 h 73"/>
                    <a:gd name="T4" fmla="*/ 44 w 737"/>
                    <a:gd name="T5" fmla="*/ 37 h 73"/>
                    <a:gd name="T6" fmla="*/ 73 w 737"/>
                    <a:gd name="T7" fmla="*/ 73 h 73"/>
                    <a:gd name="T8" fmla="*/ 68 w 737"/>
                    <a:gd name="T9" fmla="*/ 38 h 73"/>
                    <a:gd name="T10" fmla="*/ 107 w 737"/>
                    <a:gd name="T11" fmla="*/ 58 h 73"/>
                    <a:gd name="T12" fmla="*/ 85 w 737"/>
                    <a:gd name="T13" fmla="*/ 16 h 73"/>
                    <a:gd name="T14" fmla="*/ 107 w 737"/>
                    <a:gd name="T15" fmla="*/ 38 h 73"/>
                    <a:gd name="T16" fmla="*/ 124 w 737"/>
                    <a:gd name="T17" fmla="*/ 0 h 73"/>
                    <a:gd name="T18" fmla="*/ 130 w 737"/>
                    <a:gd name="T19" fmla="*/ 16 h 73"/>
                    <a:gd name="T20" fmla="*/ 149 w 737"/>
                    <a:gd name="T21" fmla="*/ 41 h 73"/>
                    <a:gd name="T22" fmla="*/ 197 w 737"/>
                    <a:gd name="T23" fmla="*/ 52 h 73"/>
                    <a:gd name="T24" fmla="*/ 178 w 737"/>
                    <a:gd name="T25" fmla="*/ 36 h 73"/>
                    <a:gd name="T26" fmla="*/ 179 w 737"/>
                    <a:gd name="T27" fmla="*/ 29 h 73"/>
                    <a:gd name="T28" fmla="*/ 202 w 737"/>
                    <a:gd name="T29" fmla="*/ 40 h 73"/>
                    <a:gd name="T30" fmla="*/ 196 w 737"/>
                    <a:gd name="T31" fmla="*/ 37 h 73"/>
                    <a:gd name="T32" fmla="*/ 191 w 737"/>
                    <a:gd name="T33" fmla="*/ 52 h 73"/>
                    <a:gd name="T34" fmla="*/ 219 w 737"/>
                    <a:gd name="T35" fmla="*/ 0 h 73"/>
                    <a:gd name="T36" fmla="*/ 243 w 737"/>
                    <a:gd name="T37" fmla="*/ 59 h 73"/>
                    <a:gd name="T38" fmla="*/ 258 w 737"/>
                    <a:gd name="T39" fmla="*/ 39 h 73"/>
                    <a:gd name="T40" fmla="*/ 233 w 737"/>
                    <a:gd name="T41" fmla="*/ 33 h 73"/>
                    <a:gd name="T42" fmla="*/ 268 w 737"/>
                    <a:gd name="T43" fmla="*/ 58 h 73"/>
                    <a:gd name="T44" fmla="*/ 289 w 737"/>
                    <a:gd name="T45" fmla="*/ 16 h 73"/>
                    <a:gd name="T46" fmla="*/ 289 w 737"/>
                    <a:gd name="T47" fmla="*/ 26 h 73"/>
                    <a:gd name="T48" fmla="*/ 320 w 737"/>
                    <a:gd name="T49" fmla="*/ 51 h 73"/>
                    <a:gd name="T50" fmla="*/ 308 w 737"/>
                    <a:gd name="T51" fmla="*/ 22 h 73"/>
                    <a:gd name="T52" fmla="*/ 320 w 737"/>
                    <a:gd name="T53" fmla="*/ 16 h 73"/>
                    <a:gd name="T54" fmla="*/ 320 w 737"/>
                    <a:gd name="T55" fmla="*/ 51 h 73"/>
                    <a:gd name="T56" fmla="*/ 356 w 737"/>
                    <a:gd name="T57" fmla="*/ 17 h 73"/>
                    <a:gd name="T58" fmla="*/ 355 w 737"/>
                    <a:gd name="T59" fmla="*/ 57 h 73"/>
                    <a:gd name="T60" fmla="*/ 360 w 737"/>
                    <a:gd name="T61" fmla="*/ 53 h 73"/>
                    <a:gd name="T62" fmla="*/ 351 w 737"/>
                    <a:gd name="T63" fmla="*/ 37 h 73"/>
                    <a:gd name="T64" fmla="*/ 386 w 737"/>
                    <a:gd name="T65" fmla="*/ 51 h 73"/>
                    <a:gd name="T66" fmla="*/ 398 w 737"/>
                    <a:gd name="T67" fmla="*/ 52 h 73"/>
                    <a:gd name="T68" fmla="*/ 437 w 737"/>
                    <a:gd name="T69" fmla="*/ 51 h 73"/>
                    <a:gd name="T70" fmla="*/ 425 w 737"/>
                    <a:gd name="T71" fmla="*/ 22 h 73"/>
                    <a:gd name="T72" fmla="*/ 437 w 737"/>
                    <a:gd name="T73" fmla="*/ 16 h 73"/>
                    <a:gd name="T74" fmla="*/ 437 w 737"/>
                    <a:gd name="T75" fmla="*/ 51 h 73"/>
                    <a:gd name="T76" fmla="*/ 479 w 737"/>
                    <a:gd name="T77" fmla="*/ 15 h 73"/>
                    <a:gd name="T78" fmla="*/ 485 w 737"/>
                    <a:gd name="T79" fmla="*/ 32 h 73"/>
                    <a:gd name="T80" fmla="*/ 463 w 737"/>
                    <a:gd name="T81" fmla="*/ 58 h 73"/>
                    <a:gd name="T82" fmla="*/ 527 w 737"/>
                    <a:gd name="T83" fmla="*/ 53 h 73"/>
                    <a:gd name="T84" fmla="*/ 509 w 737"/>
                    <a:gd name="T85" fmla="*/ 49 h 73"/>
                    <a:gd name="T86" fmla="*/ 506 w 737"/>
                    <a:gd name="T87" fmla="*/ 37 h 73"/>
                    <a:gd name="T88" fmla="*/ 551 w 737"/>
                    <a:gd name="T89" fmla="*/ 17 h 73"/>
                    <a:gd name="T90" fmla="*/ 563 w 737"/>
                    <a:gd name="T91" fmla="*/ 58 h 73"/>
                    <a:gd name="T92" fmla="*/ 547 w 737"/>
                    <a:gd name="T93" fmla="*/ 58 h 73"/>
                    <a:gd name="T94" fmla="*/ 578 w 737"/>
                    <a:gd name="T95" fmla="*/ 40 h 73"/>
                    <a:gd name="T96" fmla="*/ 617 w 737"/>
                    <a:gd name="T97" fmla="*/ 37 h 73"/>
                    <a:gd name="T98" fmla="*/ 632 w 737"/>
                    <a:gd name="T99" fmla="*/ 59 h 73"/>
                    <a:gd name="T100" fmla="*/ 633 w 737"/>
                    <a:gd name="T101" fmla="*/ 53 h 73"/>
                    <a:gd name="T102" fmla="*/ 622 w 737"/>
                    <a:gd name="T103" fmla="*/ 37 h 73"/>
                    <a:gd name="T104" fmla="*/ 656 w 737"/>
                    <a:gd name="T105" fmla="*/ 37 h 73"/>
                    <a:gd name="T106" fmla="*/ 672 w 737"/>
                    <a:gd name="T107" fmla="*/ 21 h 73"/>
                    <a:gd name="T108" fmla="*/ 680 w 737"/>
                    <a:gd name="T109" fmla="*/ 42 h 73"/>
                    <a:gd name="T110" fmla="*/ 692 w 737"/>
                    <a:gd name="T111" fmla="*/ 40 h 73"/>
                    <a:gd name="T112" fmla="*/ 700 w 737"/>
                    <a:gd name="T113" fmla="*/ 23 h 73"/>
                    <a:gd name="T114" fmla="*/ 720 w 737"/>
                    <a:gd name="T115" fmla="*/ 31 h 73"/>
                    <a:gd name="T116" fmla="*/ 715 w 737"/>
                    <a:gd name="T117" fmla="*/ 37 h 73"/>
                    <a:gd name="T118" fmla="*/ 704 w 737"/>
                    <a:gd name="T119" fmla="*/ 53 h 73"/>
                    <a:gd name="T120" fmla="*/ 732 w 737"/>
                    <a:gd name="T1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7" h="73">
                      <a:moveTo>
                        <a:pt x="0" y="58"/>
                      </a:moveTo>
                      <a:lnTo>
                        <a:pt x="0" y="58"/>
                      </a:lnTo>
                      <a:lnTo>
                        <a:pt x="0" y="0"/>
                      </a:lnTo>
                      <a:lnTo>
                        <a:pt x="34" y="0"/>
                      </a:lnTo>
                      <a:lnTo>
                        <a:pt x="34" y="7"/>
                      </a:lnTo>
                      <a:lnTo>
                        <a:pt x="7" y="7"/>
                      </a:lnTo>
                      <a:lnTo>
                        <a:pt x="7" y="25"/>
                      </a:lnTo>
                      <a:lnTo>
                        <a:pt x="32" y="25"/>
                      </a:lnTo>
                      <a:lnTo>
                        <a:pt x="32" y="31"/>
                      </a:lnTo>
                      <a:lnTo>
                        <a:pt x="7" y="31"/>
                      </a:lnTo>
                      <a:lnTo>
                        <a:pt x="7" y="51"/>
                      </a:lnTo>
                      <a:lnTo>
                        <a:pt x="35" y="51"/>
                      </a:lnTo>
                      <a:lnTo>
                        <a:pt x="35" y="58"/>
                      </a:lnTo>
                      <a:lnTo>
                        <a:pt x="0" y="58"/>
                      </a:lnTo>
                      <a:close/>
                      <a:moveTo>
                        <a:pt x="68" y="73"/>
                      </a:moveTo>
                      <a:lnTo>
                        <a:pt x="68" y="73"/>
                      </a:lnTo>
                      <a:lnTo>
                        <a:pt x="68" y="53"/>
                      </a:lnTo>
                      <a:cubicBezTo>
                        <a:pt x="67" y="55"/>
                        <a:pt x="65" y="56"/>
                        <a:pt x="64" y="57"/>
                      </a:cubicBezTo>
                      <a:cubicBezTo>
                        <a:pt x="62" y="58"/>
                        <a:pt x="61" y="59"/>
                        <a:pt x="59" y="59"/>
                      </a:cubicBezTo>
                      <a:cubicBezTo>
                        <a:pt x="55" y="59"/>
                        <a:pt x="51" y="57"/>
                        <a:pt x="48" y="53"/>
                      </a:cubicBezTo>
                      <a:cubicBezTo>
                        <a:pt x="45" y="49"/>
                        <a:pt x="44" y="44"/>
                        <a:pt x="44" y="37"/>
                      </a:cubicBezTo>
                      <a:cubicBezTo>
                        <a:pt x="44" y="31"/>
                        <a:pt x="45" y="25"/>
                        <a:pt x="48" y="21"/>
                      </a:cubicBezTo>
                      <a:cubicBezTo>
                        <a:pt x="50" y="17"/>
                        <a:pt x="54" y="15"/>
                        <a:pt x="58" y="15"/>
                      </a:cubicBezTo>
                      <a:cubicBezTo>
                        <a:pt x="60" y="15"/>
                        <a:pt x="62" y="16"/>
                        <a:pt x="64" y="17"/>
                      </a:cubicBezTo>
                      <a:cubicBezTo>
                        <a:pt x="65" y="18"/>
                        <a:pt x="67" y="20"/>
                        <a:pt x="68" y="22"/>
                      </a:cubicBezTo>
                      <a:lnTo>
                        <a:pt x="68" y="16"/>
                      </a:lnTo>
                      <a:lnTo>
                        <a:pt x="73" y="16"/>
                      </a:lnTo>
                      <a:lnTo>
                        <a:pt x="73" y="73"/>
                      </a:lnTo>
                      <a:lnTo>
                        <a:pt x="68" y="73"/>
                      </a:lnTo>
                      <a:close/>
                      <a:moveTo>
                        <a:pt x="50" y="37"/>
                      </a:moveTo>
                      <a:lnTo>
                        <a:pt x="50" y="37"/>
                      </a:lnTo>
                      <a:cubicBezTo>
                        <a:pt x="50" y="42"/>
                        <a:pt x="51" y="46"/>
                        <a:pt x="53" y="49"/>
                      </a:cubicBezTo>
                      <a:cubicBezTo>
                        <a:pt x="54" y="52"/>
                        <a:pt x="57" y="53"/>
                        <a:pt x="59" y="53"/>
                      </a:cubicBezTo>
                      <a:cubicBezTo>
                        <a:pt x="62" y="53"/>
                        <a:pt x="64" y="52"/>
                        <a:pt x="65" y="49"/>
                      </a:cubicBezTo>
                      <a:cubicBezTo>
                        <a:pt x="67" y="47"/>
                        <a:pt x="68" y="43"/>
                        <a:pt x="68" y="38"/>
                      </a:cubicBezTo>
                      <a:cubicBezTo>
                        <a:pt x="68" y="32"/>
                        <a:pt x="67" y="28"/>
                        <a:pt x="65" y="25"/>
                      </a:cubicBezTo>
                      <a:cubicBezTo>
                        <a:pt x="63" y="22"/>
                        <a:pt x="61" y="21"/>
                        <a:pt x="59" y="21"/>
                      </a:cubicBezTo>
                      <a:cubicBezTo>
                        <a:pt x="56" y="21"/>
                        <a:pt x="54" y="22"/>
                        <a:pt x="52" y="25"/>
                      </a:cubicBezTo>
                      <a:cubicBezTo>
                        <a:pt x="51" y="27"/>
                        <a:pt x="50" y="31"/>
                        <a:pt x="50" y="37"/>
                      </a:cubicBezTo>
                      <a:lnTo>
                        <a:pt x="50" y="37"/>
                      </a:lnTo>
                      <a:close/>
                      <a:moveTo>
                        <a:pt x="107" y="58"/>
                      </a:moveTo>
                      <a:lnTo>
                        <a:pt x="107" y="58"/>
                      </a:lnTo>
                      <a:lnTo>
                        <a:pt x="107" y="52"/>
                      </a:lnTo>
                      <a:cubicBezTo>
                        <a:pt x="106" y="54"/>
                        <a:pt x="104" y="56"/>
                        <a:pt x="103" y="57"/>
                      </a:cubicBezTo>
                      <a:cubicBezTo>
                        <a:pt x="101" y="58"/>
                        <a:pt x="99" y="59"/>
                        <a:pt x="97" y="59"/>
                      </a:cubicBezTo>
                      <a:cubicBezTo>
                        <a:pt x="94" y="59"/>
                        <a:pt x="91" y="58"/>
                        <a:pt x="89" y="57"/>
                      </a:cubicBezTo>
                      <a:cubicBezTo>
                        <a:pt x="88" y="55"/>
                        <a:pt x="86" y="53"/>
                        <a:pt x="86" y="51"/>
                      </a:cubicBezTo>
                      <a:cubicBezTo>
                        <a:pt x="85" y="49"/>
                        <a:pt x="85" y="46"/>
                        <a:pt x="85" y="42"/>
                      </a:cubicBezTo>
                      <a:lnTo>
                        <a:pt x="85" y="16"/>
                      </a:lnTo>
                      <a:lnTo>
                        <a:pt x="91" y="16"/>
                      </a:lnTo>
                      <a:lnTo>
                        <a:pt x="91" y="39"/>
                      </a:lnTo>
                      <a:cubicBezTo>
                        <a:pt x="91" y="43"/>
                        <a:pt x="91" y="46"/>
                        <a:pt x="91" y="48"/>
                      </a:cubicBezTo>
                      <a:cubicBezTo>
                        <a:pt x="92" y="49"/>
                        <a:pt x="92" y="50"/>
                        <a:pt x="93" y="51"/>
                      </a:cubicBezTo>
                      <a:cubicBezTo>
                        <a:pt x="95" y="52"/>
                        <a:pt x="96" y="52"/>
                        <a:pt x="98" y="52"/>
                      </a:cubicBezTo>
                      <a:cubicBezTo>
                        <a:pt x="100" y="52"/>
                        <a:pt x="103" y="51"/>
                        <a:pt x="104" y="49"/>
                      </a:cubicBezTo>
                      <a:cubicBezTo>
                        <a:pt x="106" y="47"/>
                        <a:pt x="107" y="44"/>
                        <a:pt x="107" y="38"/>
                      </a:cubicBezTo>
                      <a:lnTo>
                        <a:pt x="107" y="16"/>
                      </a:lnTo>
                      <a:lnTo>
                        <a:pt x="112" y="16"/>
                      </a:lnTo>
                      <a:lnTo>
                        <a:pt x="112" y="58"/>
                      </a:lnTo>
                      <a:lnTo>
                        <a:pt x="107" y="58"/>
                      </a:lnTo>
                      <a:close/>
                      <a:moveTo>
                        <a:pt x="124" y="8"/>
                      </a:moveTo>
                      <a:lnTo>
                        <a:pt x="124" y="8"/>
                      </a:lnTo>
                      <a:lnTo>
                        <a:pt x="124" y="0"/>
                      </a:lnTo>
                      <a:lnTo>
                        <a:pt x="130" y="0"/>
                      </a:lnTo>
                      <a:lnTo>
                        <a:pt x="130" y="8"/>
                      </a:lnTo>
                      <a:lnTo>
                        <a:pt x="124" y="8"/>
                      </a:lnTo>
                      <a:close/>
                      <a:moveTo>
                        <a:pt x="124" y="58"/>
                      </a:moveTo>
                      <a:lnTo>
                        <a:pt x="124" y="58"/>
                      </a:lnTo>
                      <a:lnTo>
                        <a:pt x="124" y="16"/>
                      </a:lnTo>
                      <a:lnTo>
                        <a:pt x="130" y="16"/>
                      </a:lnTo>
                      <a:lnTo>
                        <a:pt x="130" y="58"/>
                      </a:lnTo>
                      <a:lnTo>
                        <a:pt x="124" y="58"/>
                      </a:lnTo>
                      <a:close/>
                      <a:moveTo>
                        <a:pt x="149" y="58"/>
                      </a:moveTo>
                      <a:lnTo>
                        <a:pt x="149" y="58"/>
                      </a:lnTo>
                      <a:lnTo>
                        <a:pt x="136" y="16"/>
                      </a:lnTo>
                      <a:lnTo>
                        <a:pt x="142" y="16"/>
                      </a:lnTo>
                      <a:lnTo>
                        <a:pt x="149" y="41"/>
                      </a:lnTo>
                      <a:cubicBezTo>
                        <a:pt x="150" y="44"/>
                        <a:pt x="151" y="47"/>
                        <a:pt x="152" y="49"/>
                      </a:cubicBezTo>
                      <a:cubicBezTo>
                        <a:pt x="152" y="47"/>
                        <a:pt x="153" y="44"/>
                        <a:pt x="154" y="41"/>
                      </a:cubicBezTo>
                      <a:lnTo>
                        <a:pt x="161" y="16"/>
                      </a:lnTo>
                      <a:lnTo>
                        <a:pt x="167" y="16"/>
                      </a:lnTo>
                      <a:lnTo>
                        <a:pt x="154" y="58"/>
                      </a:lnTo>
                      <a:lnTo>
                        <a:pt x="149" y="58"/>
                      </a:lnTo>
                      <a:close/>
                      <a:moveTo>
                        <a:pt x="197" y="52"/>
                      </a:moveTo>
                      <a:lnTo>
                        <a:pt x="197" y="52"/>
                      </a:lnTo>
                      <a:cubicBezTo>
                        <a:pt x="195" y="55"/>
                        <a:pt x="193" y="56"/>
                        <a:pt x="191" y="57"/>
                      </a:cubicBezTo>
                      <a:cubicBezTo>
                        <a:pt x="189" y="58"/>
                        <a:pt x="186" y="59"/>
                        <a:pt x="184" y="59"/>
                      </a:cubicBezTo>
                      <a:cubicBezTo>
                        <a:pt x="181" y="59"/>
                        <a:pt x="178" y="58"/>
                        <a:pt x="176" y="56"/>
                      </a:cubicBezTo>
                      <a:cubicBezTo>
                        <a:pt x="174" y="53"/>
                        <a:pt x="172" y="50"/>
                        <a:pt x="172" y="47"/>
                      </a:cubicBezTo>
                      <a:cubicBezTo>
                        <a:pt x="172" y="44"/>
                        <a:pt x="173" y="42"/>
                        <a:pt x="174" y="40"/>
                      </a:cubicBezTo>
                      <a:cubicBezTo>
                        <a:pt x="175" y="39"/>
                        <a:pt x="176" y="37"/>
                        <a:pt x="178" y="36"/>
                      </a:cubicBezTo>
                      <a:cubicBezTo>
                        <a:pt x="180" y="35"/>
                        <a:pt x="182" y="34"/>
                        <a:pt x="186" y="34"/>
                      </a:cubicBezTo>
                      <a:cubicBezTo>
                        <a:pt x="191" y="33"/>
                        <a:pt x="194" y="32"/>
                        <a:pt x="196" y="31"/>
                      </a:cubicBezTo>
                      <a:lnTo>
                        <a:pt x="196" y="30"/>
                      </a:lnTo>
                      <a:cubicBezTo>
                        <a:pt x="196" y="27"/>
                        <a:pt x="196" y="25"/>
                        <a:pt x="195" y="23"/>
                      </a:cubicBezTo>
                      <a:cubicBezTo>
                        <a:pt x="193" y="22"/>
                        <a:pt x="191" y="21"/>
                        <a:pt x="188" y="21"/>
                      </a:cubicBezTo>
                      <a:cubicBezTo>
                        <a:pt x="185" y="21"/>
                        <a:pt x="183" y="22"/>
                        <a:pt x="182" y="23"/>
                      </a:cubicBezTo>
                      <a:cubicBezTo>
                        <a:pt x="181" y="24"/>
                        <a:pt x="180" y="26"/>
                        <a:pt x="179" y="29"/>
                      </a:cubicBezTo>
                      <a:lnTo>
                        <a:pt x="174" y="28"/>
                      </a:lnTo>
                      <a:cubicBezTo>
                        <a:pt x="174" y="24"/>
                        <a:pt x="176" y="20"/>
                        <a:pt x="178" y="18"/>
                      </a:cubicBezTo>
                      <a:cubicBezTo>
                        <a:pt x="181" y="16"/>
                        <a:pt x="184" y="15"/>
                        <a:pt x="189" y="15"/>
                      </a:cubicBezTo>
                      <a:cubicBezTo>
                        <a:pt x="193" y="15"/>
                        <a:pt x="195" y="16"/>
                        <a:pt x="197" y="17"/>
                      </a:cubicBezTo>
                      <a:cubicBezTo>
                        <a:pt x="199" y="19"/>
                        <a:pt x="201" y="20"/>
                        <a:pt x="201" y="22"/>
                      </a:cubicBezTo>
                      <a:cubicBezTo>
                        <a:pt x="202" y="24"/>
                        <a:pt x="202" y="27"/>
                        <a:pt x="202" y="31"/>
                      </a:cubicBezTo>
                      <a:lnTo>
                        <a:pt x="202" y="40"/>
                      </a:lnTo>
                      <a:cubicBezTo>
                        <a:pt x="202" y="47"/>
                        <a:pt x="202" y="51"/>
                        <a:pt x="202" y="53"/>
                      </a:cubicBezTo>
                      <a:cubicBezTo>
                        <a:pt x="203" y="54"/>
                        <a:pt x="203" y="56"/>
                        <a:pt x="204" y="58"/>
                      </a:cubicBezTo>
                      <a:lnTo>
                        <a:pt x="198" y="58"/>
                      </a:lnTo>
                      <a:cubicBezTo>
                        <a:pt x="197" y="56"/>
                        <a:pt x="197" y="55"/>
                        <a:pt x="197" y="52"/>
                      </a:cubicBezTo>
                      <a:lnTo>
                        <a:pt x="197" y="52"/>
                      </a:lnTo>
                      <a:close/>
                      <a:moveTo>
                        <a:pt x="196" y="37"/>
                      </a:moveTo>
                      <a:lnTo>
                        <a:pt x="196" y="37"/>
                      </a:lnTo>
                      <a:cubicBezTo>
                        <a:pt x="194" y="38"/>
                        <a:pt x="191" y="39"/>
                        <a:pt x="187" y="40"/>
                      </a:cubicBezTo>
                      <a:cubicBezTo>
                        <a:pt x="184" y="40"/>
                        <a:pt x="183" y="40"/>
                        <a:pt x="182" y="41"/>
                      </a:cubicBezTo>
                      <a:cubicBezTo>
                        <a:pt x="181" y="41"/>
                        <a:pt x="180" y="42"/>
                        <a:pt x="179" y="43"/>
                      </a:cubicBezTo>
                      <a:cubicBezTo>
                        <a:pt x="179" y="44"/>
                        <a:pt x="179" y="45"/>
                        <a:pt x="179" y="47"/>
                      </a:cubicBezTo>
                      <a:cubicBezTo>
                        <a:pt x="179" y="49"/>
                        <a:pt x="179" y="50"/>
                        <a:pt x="180" y="51"/>
                      </a:cubicBezTo>
                      <a:cubicBezTo>
                        <a:pt x="182" y="53"/>
                        <a:pt x="183" y="53"/>
                        <a:pt x="186" y="53"/>
                      </a:cubicBezTo>
                      <a:cubicBezTo>
                        <a:pt x="188" y="53"/>
                        <a:pt x="189" y="53"/>
                        <a:pt x="191" y="52"/>
                      </a:cubicBezTo>
                      <a:cubicBezTo>
                        <a:pt x="193" y="51"/>
                        <a:pt x="194" y="49"/>
                        <a:pt x="195" y="47"/>
                      </a:cubicBezTo>
                      <a:cubicBezTo>
                        <a:pt x="196" y="45"/>
                        <a:pt x="196" y="43"/>
                        <a:pt x="196" y="39"/>
                      </a:cubicBezTo>
                      <a:lnTo>
                        <a:pt x="196" y="37"/>
                      </a:lnTo>
                      <a:close/>
                      <a:moveTo>
                        <a:pt x="213" y="58"/>
                      </a:moveTo>
                      <a:lnTo>
                        <a:pt x="213" y="58"/>
                      </a:lnTo>
                      <a:lnTo>
                        <a:pt x="213" y="0"/>
                      </a:lnTo>
                      <a:lnTo>
                        <a:pt x="219" y="0"/>
                      </a:lnTo>
                      <a:lnTo>
                        <a:pt x="219" y="58"/>
                      </a:lnTo>
                      <a:lnTo>
                        <a:pt x="213" y="58"/>
                      </a:lnTo>
                      <a:close/>
                      <a:moveTo>
                        <a:pt x="252" y="44"/>
                      </a:moveTo>
                      <a:lnTo>
                        <a:pt x="252" y="44"/>
                      </a:lnTo>
                      <a:lnTo>
                        <a:pt x="258" y="45"/>
                      </a:lnTo>
                      <a:cubicBezTo>
                        <a:pt x="257" y="50"/>
                        <a:pt x="255" y="53"/>
                        <a:pt x="253" y="55"/>
                      </a:cubicBezTo>
                      <a:cubicBezTo>
                        <a:pt x="250" y="58"/>
                        <a:pt x="247" y="59"/>
                        <a:pt x="243" y="59"/>
                      </a:cubicBezTo>
                      <a:cubicBezTo>
                        <a:pt x="238" y="59"/>
                        <a:pt x="234" y="57"/>
                        <a:pt x="231" y="53"/>
                      </a:cubicBezTo>
                      <a:cubicBezTo>
                        <a:pt x="228" y="50"/>
                        <a:pt x="227" y="44"/>
                        <a:pt x="227" y="37"/>
                      </a:cubicBezTo>
                      <a:cubicBezTo>
                        <a:pt x="227" y="30"/>
                        <a:pt x="228" y="25"/>
                        <a:pt x="231" y="21"/>
                      </a:cubicBezTo>
                      <a:cubicBezTo>
                        <a:pt x="234" y="17"/>
                        <a:pt x="238" y="15"/>
                        <a:pt x="243" y="15"/>
                      </a:cubicBezTo>
                      <a:cubicBezTo>
                        <a:pt x="247" y="15"/>
                        <a:pt x="251" y="17"/>
                        <a:pt x="254" y="21"/>
                      </a:cubicBezTo>
                      <a:cubicBezTo>
                        <a:pt x="257" y="25"/>
                        <a:pt x="258" y="30"/>
                        <a:pt x="258" y="37"/>
                      </a:cubicBezTo>
                      <a:lnTo>
                        <a:pt x="258" y="39"/>
                      </a:lnTo>
                      <a:lnTo>
                        <a:pt x="233" y="39"/>
                      </a:lnTo>
                      <a:cubicBezTo>
                        <a:pt x="233" y="43"/>
                        <a:pt x="234" y="47"/>
                        <a:pt x="236" y="49"/>
                      </a:cubicBezTo>
                      <a:cubicBezTo>
                        <a:pt x="238" y="52"/>
                        <a:pt x="240" y="53"/>
                        <a:pt x="243" y="53"/>
                      </a:cubicBezTo>
                      <a:cubicBezTo>
                        <a:pt x="248" y="53"/>
                        <a:pt x="251" y="50"/>
                        <a:pt x="252" y="44"/>
                      </a:cubicBezTo>
                      <a:lnTo>
                        <a:pt x="252" y="44"/>
                      </a:lnTo>
                      <a:close/>
                      <a:moveTo>
                        <a:pt x="233" y="33"/>
                      </a:moveTo>
                      <a:lnTo>
                        <a:pt x="233" y="33"/>
                      </a:lnTo>
                      <a:lnTo>
                        <a:pt x="252" y="33"/>
                      </a:lnTo>
                      <a:cubicBezTo>
                        <a:pt x="252" y="29"/>
                        <a:pt x="251" y="27"/>
                        <a:pt x="250" y="25"/>
                      </a:cubicBezTo>
                      <a:cubicBezTo>
                        <a:pt x="248" y="22"/>
                        <a:pt x="246" y="21"/>
                        <a:pt x="243" y="21"/>
                      </a:cubicBezTo>
                      <a:cubicBezTo>
                        <a:pt x="240" y="21"/>
                        <a:pt x="238" y="22"/>
                        <a:pt x="236" y="24"/>
                      </a:cubicBezTo>
                      <a:cubicBezTo>
                        <a:pt x="234" y="26"/>
                        <a:pt x="233" y="29"/>
                        <a:pt x="233" y="33"/>
                      </a:cubicBezTo>
                      <a:lnTo>
                        <a:pt x="233" y="33"/>
                      </a:lnTo>
                      <a:close/>
                      <a:moveTo>
                        <a:pt x="268" y="58"/>
                      </a:moveTo>
                      <a:lnTo>
                        <a:pt x="268" y="58"/>
                      </a:lnTo>
                      <a:lnTo>
                        <a:pt x="268" y="16"/>
                      </a:lnTo>
                      <a:lnTo>
                        <a:pt x="273" y="16"/>
                      </a:lnTo>
                      <a:lnTo>
                        <a:pt x="273" y="22"/>
                      </a:lnTo>
                      <a:cubicBezTo>
                        <a:pt x="274" y="20"/>
                        <a:pt x="276" y="18"/>
                        <a:pt x="278" y="17"/>
                      </a:cubicBezTo>
                      <a:cubicBezTo>
                        <a:pt x="279" y="16"/>
                        <a:pt x="282" y="15"/>
                        <a:pt x="284" y="15"/>
                      </a:cubicBezTo>
                      <a:cubicBezTo>
                        <a:pt x="286" y="15"/>
                        <a:pt x="287" y="16"/>
                        <a:pt x="289" y="16"/>
                      </a:cubicBezTo>
                      <a:cubicBezTo>
                        <a:pt x="291" y="17"/>
                        <a:pt x="292" y="18"/>
                        <a:pt x="293" y="19"/>
                      </a:cubicBezTo>
                      <a:cubicBezTo>
                        <a:pt x="294" y="20"/>
                        <a:pt x="294" y="22"/>
                        <a:pt x="295" y="24"/>
                      </a:cubicBezTo>
                      <a:cubicBezTo>
                        <a:pt x="295" y="26"/>
                        <a:pt x="296" y="28"/>
                        <a:pt x="296" y="32"/>
                      </a:cubicBezTo>
                      <a:lnTo>
                        <a:pt x="296" y="58"/>
                      </a:lnTo>
                      <a:lnTo>
                        <a:pt x="290" y="58"/>
                      </a:lnTo>
                      <a:lnTo>
                        <a:pt x="290" y="32"/>
                      </a:lnTo>
                      <a:cubicBezTo>
                        <a:pt x="290" y="29"/>
                        <a:pt x="289" y="27"/>
                        <a:pt x="289" y="26"/>
                      </a:cubicBezTo>
                      <a:cubicBezTo>
                        <a:pt x="289" y="24"/>
                        <a:pt x="288" y="23"/>
                        <a:pt x="287" y="23"/>
                      </a:cubicBezTo>
                      <a:cubicBezTo>
                        <a:pt x="286" y="22"/>
                        <a:pt x="284" y="21"/>
                        <a:pt x="283" y="21"/>
                      </a:cubicBezTo>
                      <a:cubicBezTo>
                        <a:pt x="280" y="21"/>
                        <a:pt x="278" y="22"/>
                        <a:pt x="276" y="25"/>
                      </a:cubicBezTo>
                      <a:cubicBezTo>
                        <a:pt x="274" y="27"/>
                        <a:pt x="274" y="30"/>
                        <a:pt x="274" y="35"/>
                      </a:cubicBezTo>
                      <a:lnTo>
                        <a:pt x="274" y="58"/>
                      </a:lnTo>
                      <a:lnTo>
                        <a:pt x="268" y="58"/>
                      </a:lnTo>
                      <a:close/>
                      <a:moveTo>
                        <a:pt x="320" y="51"/>
                      </a:moveTo>
                      <a:lnTo>
                        <a:pt x="320" y="51"/>
                      </a:lnTo>
                      <a:lnTo>
                        <a:pt x="321" y="58"/>
                      </a:lnTo>
                      <a:cubicBezTo>
                        <a:pt x="319" y="58"/>
                        <a:pt x="317" y="58"/>
                        <a:pt x="316" y="58"/>
                      </a:cubicBezTo>
                      <a:cubicBezTo>
                        <a:pt x="314" y="58"/>
                        <a:pt x="313" y="58"/>
                        <a:pt x="311" y="57"/>
                      </a:cubicBezTo>
                      <a:cubicBezTo>
                        <a:pt x="310" y="56"/>
                        <a:pt x="309" y="55"/>
                        <a:pt x="309" y="54"/>
                      </a:cubicBezTo>
                      <a:cubicBezTo>
                        <a:pt x="308" y="52"/>
                        <a:pt x="308" y="50"/>
                        <a:pt x="308" y="46"/>
                      </a:cubicBezTo>
                      <a:lnTo>
                        <a:pt x="308" y="22"/>
                      </a:lnTo>
                      <a:lnTo>
                        <a:pt x="304" y="22"/>
                      </a:lnTo>
                      <a:lnTo>
                        <a:pt x="304" y="16"/>
                      </a:lnTo>
                      <a:lnTo>
                        <a:pt x="308" y="16"/>
                      </a:lnTo>
                      <a:lnTo>
                        <a:pt x="308" y="6"/>
                      </a:lnTo>
                      <a:lnTo>
                        <a:pt x="314" y="2"/>
                      </a:lnTo>
                      <a:lnTo>
                        <a:pt x="314" y="16"/>
                      </a:lnTo>
                      <a:lnTo>
                        <a:pt x="320" y="16"/>
                      </a:lnTo>
                      <a:lnTo>
                        <a:pt x="320" y="22"/>
                      </a:lnTo>
                      <a:lnTo>
                        <a:pt x="314" y="22"/>
                      </a:lnTo>
                      <a:lnTo>
                        <a:pt x="314" y="46"/>
                      </a:lnTo>
                      <a:cubicBezTo>
                        <a:pt x="314" y="48"/>
                        <a:pt x="314" y="50"/>
                        <a:pt x="314" y="50"/>
                      </a:cubicBezTo>
                      <a:cubicBezTo>
                        <a:pt x="315" y="51"/>
                        <a:pt x="316" y="52"/>
                        <a:pt x="317" y="52"/>
                      </a:cubicBezTo>
                      <a:cubicBezTo>
                        <a:pt x="318" y="52"/>
                        <a:pt x="319" y="52"/>
                        <a:pt x="320" y="51"/>
                      </a:cubicBezTo>
                      <a:lnTo>
                        <a:pt x="320" y="51"/>
                      </a:lnTo>
                      <a:close/>
                      <a:moveTo>
                        <a:pt x="351" y="58"/>
                      </a:moveTo>
                      <a:lnTo>
                        <a:pt x="351" y="58"/>
                      </a:lnTo>
                      <a:lnTo>
                        <a:pt x="346" y="58"/>
                      </a:lnTo>
                      <a:lnTo>
                        <a:pt x="346" y="0"/>
                      </a:lnTo>
                      <a:lnTo>
                        <a:pt x="352" y="0"/>
                      </a:lnTo>
                      <a:lnTo>
                        <a:pt x="352" y="21"/>
                      </a:lnTo>
                      <a:cubicBezTo>
                        <a:pt x="353" y="19"/>
                        <a:pt x="354" y="18"/>
                        <a:pt x="356" y="17"/>
                      </a:cubicBezTo>
                      <a:cubicBezTo>
                        <a:pt x="357" y="16"/>
                        <a:pt x="359" y="15"/>
                        <a:pt x="361" y="15"/>
                      </a:cubicBezTo>
                      <a:cubicBezTo>
                        <a:pt x="364" y="15"/>
                        <a:pt x="366" y="16"/>
                        <a:pt x="368" y="18"/>
                      </a:cubicBezTo>
                      <a:cubicBezTo>
                        <a:pt x="370" y="19"/>
                        <a:pt x="372" y="22"/>
                        <a:pt x="373" y="25"/>
                      </a:cubicBezTo>
                      <a:cubicBezTo>
                        <a:pt x="375" y="28"/>
                        <a:pt x="375" y="32"/>
                        <a:pt x="375" y="37"/>
                      </a:cubicBezTo>
                      <a:cubicBezTo>
                        <a:pt x="375" y="44"/>
                        <a:pt x="374" y="49"/>
                        <a:pt x="371" y="53"/>
                      </a:cubicBezTo>
                      <a:cubicBezTo>
                        <a:pt x="368" y="57"/>
                        <a:pt x="365" y="59"/>
                        <a:pt x="361" y="59"/>
                      </a:cubicBezTo>
                      <a:cubicBezTo>
                        <a:pt x="359" y="59"/>
                        <a:pt x="357" y="58"/>
                        <a:pt x="355" y="57"/>
                      </a:cubicBezTo>
                      <a:cubicBezTo>
                        <a:pt x="354" y="56"/>
                        <a:pt x="352" y="55"/>
                        <a:pt x="351" y="52"/>
                      </a:cubicBezTo>
                      <a:lnTo>
                        <a:pt x="351" y="58"/>
                      </a:lnTo>
                      <a:close/>
                      <a:moveTo>
                        <a:pt x="351" y="37"/>
                      </a:moveTo>
                      <a:lnTo>
                        <a:pt x="351" y="37"/>
                      </a:lnTo>
                      <a:cubicBezTo>
                        <a:pt x="351" y="41"/>
                        <a:pt x="352" y="44"/>
                        <a:pt x="352" y="46"/>
                      </a:cubicBezTo>
                      <a:cubicBezTo>
                        <a:pt x="353" y="48"/>
                        <a:pt x="354" y="50"/>
                        <a:pt x="356" y="51"/>
                      </a:cubicBezTo>
                      <a:cubicBezTo>
                        <a:pt x="357" y="52"/>
                        <a:pt x="359" y="53"/>
                        <a:pt x="360" y="53"/>
                      </a:cubicBezTo>
                      <a:cubicBezTo>
                        <a:pt x="363" y="53"/>
                        <a:pt x="365" y="52"/>
                        <a:pt x="367" y="49"/>
                      </a:cubicBezTo>
                      <a:cubicBezTo>
                        <a:pt x="368" y="46"/>
                        <a:pt x="369" y="42"/>
                        <a:pt x="369" y="37"/>
                      </a:cubicBezTo>
                      <a:cubicBezTo>
                        <a:pt x="369" y="31"/>
                        <a:pt x="368" y="27"/>
                        <a:pt x="367" y="25"/>
                      </a:cubicBezTo>
                      <a:cubicBezTo>
                        <a:pt x="365" y="22"/>
                        <a:pt x="363" y="21"/>
                        <a:pt x="360" y="21"/>
                      </a:cubicBezTo>
                      <a:cubicBezTo>
                        <a:pt x="358" y="21"/>
                        <a:pt x="356" y="22"/>
                        <a:pt x="354" y="25"/>
                      </a:cubicBezTo>
                      <a:cubicBezTo>
                        <a:pt x="352" y="28"/>
                        <a:pt x="351" y="32"/>
                        <a:pt x="351" y="37"/>
                      </a:cubicBezTo>
                      <a:lnTo>
                        <a:pt x="351" y="37"/>
                      </a:lnTo>
                      <a:close/>
                      <a:moveTo>
                        <a:pt x="407" y="58"/>
                      </a:moveTo>
                      <a:lnTo>
                        <a:pt x="407" y="58"/>
                      </a:lnTo>
                      <a:lnTo>
                        <a:pt x="407" y="52"/>
                      </a:lnTo>
                      <a:cubicBezTo>
                        <a:pt x="406" y="54"/>
                        <a:pt x="404" y="56"/>
                        <a:pt x="403" y="57"/>
                      </a:cubicBezTo>
                      <a:cubicBezTo>
                        <a:pt x="401" y="58"/>
                        <a:pt x="399" y="59"/>
                        <a:pt x="397" y="59"/>
                      </a:cubicBezTo>
                      <a:cubicBezTo>
                        <a:pt x="394" y="59"/>
                        <a:pt x="391" y="58"/>
                        <a:pt x="389" y="57"/>
                      </a:cubicBezTo>
                      <a:cubicBezTo>
                        <a:pt x="388" y="55"/>
                        <a:pt x="386" y="53"/>
                        <a:pt x="386" y="51"/>
                      </a:cubicBezTo>
                      <a:cubicBezTo>
                        <a:pt x="385" y="49"/>
                        <a:pt x="385" y="46"/>
                        <a:pt x="385" y="42"/>
                      </a:cubicBezTo>
                      <a:lnTo>
                        <a:pt x="385" y="16"/>
                      </a:lnTo>
                      <a:lnTo>
                        <a:pt x="391" y="16"/>
                      </a:lnTo>
                      <a:lnTo>
                        <a:pt x="391" y="39"/>
                      </a:lnTo>
                      <a:cubicBezTo>
                        <a:pt x="391" y="43"/>
                        <a:pt x="391" y="46"/>
                        <a:pt x="391" y="48"/>
                      </a:cubicBezTo>
                      <a:cubicBezTo>
                        <a:pt x="392" y="49"/>
                        <a:pt x="392" y="50"/>
                        <a:pt x="393" y="51"/>
                      </a:cubicBezTo>
                      <a:cubicBezTo>
                        <a:pt x="395" y="52"/>
                        <a:pt x="396" y="52"/>
                        <a:pt x="398" y="52"/>
                      </a:cubicBezTo>
                      <a:cubicBezTo>
                        <a:pt x="400" y="52"/>
                        <a:pt x="403" y="51"/>
                        <a:pt x="404" y="49"/>
                      </a:cubicBezTo>
                      <a:cubicBezTo>
                        <a:pt x="406" y="47"/>
                        <a:pt x="407" y="44"/>
                        <a:pt x="407" y="38"/>
                      </a:cubicBezTo>
                      <a:lnTo>
                        <a:pt x="407" y="16"/>
                      </a:lnTo>
                      <a:lnTo>
                        <a:pt x="412" y="16"/>
                      </a:lnTo>
                      <a:lnTo>
                        <a:pt x="412" y="58"/>
                      </a:lnTo>
                      <a:lnTo>
                        <a:pt x="407" y="58"/>
                      </a:lnTo>
                      <a:close/>
                      <a:moveTo>
                        <a:pt x="437" y="51"/>
                      </a:moveTo>
                      <a:lnTo>
                        <a:pt x="437" y="51"/>
                      </a:lnTo>
                      <a:lnTo>
                        <a:pt x="438" y="58"/>
                      </a:lnTo>
                      <a:cubicBezTo>
                        <a:pt x="436" y="58"/>
                        <a:pt x="435" y="58"/>
                        <a:pt x="433" y="58"/>
                      </a:cubicBezTo>
                      <a:cubicBezTo>
                        <a:pt x="431" y="58"/>
                        <a:pt x="430" y="58"/>
                        <a:pt x="428" y="57"/>
                      </a:cubicBezTo>
                      <a:cubicBezTo>
                        <a:pt x="427" y="56"/>
                        <a:pt x="426" y="55"/>
                        <a:pt x="426" y="54"/>
                      </a:cubicBezTo>
                      <a:cubicBezTo>
                        <a:pt x="425" y="52"/>
                        <a:pt x="425" y="50"/>
                        <a:pt x="425" y="46"/>
                      </a:cubicBezTo>
                      <a:lnTo>
                        <a:pt x="425" y="22"/>
                      </a:lnTo>
                      <a:lnTo>
                        <a:pt x="421" y="22"/>
                      </a:lnTo>
                      <a:lnTo>
                        <a:pt x="421" y="16"/>
                      </a:lnTo>
                      <a:lnTo>
                        <a:pt x="425" y="16"/>
                      </a:lnTo>
                      <a:lnTo>
                        <a:pt x="425" y="6"/>
                      </a:lnTo>
                      <a:lnTo>
                        <a:pt x="431" y="2"/>
                      </a:lnTo>
                      <a:lnTo>
                        <a:pt x="431" y="16"/>
                      </a:lnTo>
                      <a:lnTo>
                        <a:pt x="437" y="16"/>
                      </a:lnTo>
                      <a:lnTo>
                        <a:pt x="437" y="22"/>
                      </a:lnTo>
                      <a:lnTo>
                        <a:pt x="431" y="22"/>
                      </a:lnTo>
                      <a:lnTo>
                        <a:pt x="431" y="46"/>
                      </a:lnTo>
                      <a:cubicBezTo>
                        <a:pt x="431" y="48"/>
                        <a:pt x="431" y="50"/>
                        <a:pt x="431" y="50"/>
                      </a:cubicBezTo>
                      <a:cubicBezTo>
                        <a:pt x="432" y="51"/>
                        <a:pt x="433" y="52"/>
                        <a:pt x="434" y="52"/>
                      </a:cubicBezTo>
                      <a:cubicBezTo>
                        <a:pt x="435" y="52"/>
                        <a:pt x="436" y="52"/>
                        <a:pt x="437" y="51"/>
                      </a:cubicBezTo>
                      <a:lnTo>
                        <a:pt x="437" y="51"/>
                      </a:lnTo>
                      <a:close/>
                      <a:moveTo>
                        <a:pt x="463" y="58"/>
                      </a:moveTo>
                      <a:lnTo>
                        <a:pt x="463" y="58"/>
                      </a:lnTo>
                      <a:lnTo>
                        <a:pt x="463" y="16"/>
                      </a:lnTo>
                      <a:lnTo>
                        <a:pt x="468" y="16"/>
                      </a:lnTo>
                      <a:lnTo>
                        <a:pt x="468" y="22"/>
                      </a:lnTo>
                      <a:cubicBezTo>
                        <a:pt x="469" y="20"/>
                        <a:pt x="471" y="18"/>
                        <a:pt x="473" y="17"/>
                      </a:cubicBezTo>
                      <a:cubicBezTo>
                        <a:pt x="474" y="16"/>
                        <a:pt x="477" y="15"/>
                        <a:pt x="479" y="15"/>
                      </a:cubicBezTo>
                      <a:cubicBezTo>
                        <a:pt x="481" y="15"/>
                        <a:pt x="482" y="16"/>
                        <a:pt x="484" y="16"/>
                      </a:cubicBezTo>
                      <a:cubicBezTo>
                        <a:pt x="486" y="17"/>
                        <a:pt x="487" y="18"/>
                        <a:pt x="488" y="19"/>
                      </a:cubicBezTo>
                      <a:cubicBezTo>
                        <a:pt x="489" y="20"/>
                        <a:pt x="489" y="22"/>
                        <a:pt x="490" y="24"/>
                      </a:cubicBezTo>
                      <a:cubicBezTo>
                        <a:pt x="490" y="26"/>
                        <a:pt x="491" y="28"/>
                        <a:pt x="491" y="32"/>
                      </a:cubicBezTo>
                      <a:lnTo>
                        <a:pt x="491" y="58"/>
                      </a:lnTo>
                      <a:lnTo>
                        <a:pt x="485" y="58"/>
                      </a:lnTo>
                      <a:lnTo>
                        <a:pt x="485" y="32"/>
                      </a:lnTo>
                      <a:cubicBezTo>
                        <a:pt x="485" y="29"/>
                        <a:pt x="484" y="27"/>
                        <a:pt x="484" y="26"/>
                      </a:cubicBezTo>
                      <a:cubicBezTo>
                        <a:pt x="484" y="24"/>
                        <a:pt x="483" y="23"/>
                        <a:pt x="482" y="23"/>
                      </a:cubicBezTo>
                      <a:cubicBezTo>
                        <a:pt x="481" y="22"/>
                        <a:pt x="479" y="21"/>
                        <a:pt x="478" y="21"/>
                      </a:cubicBezTo>
                      <a:cubicBezTo>
                        <a:pt x="475" y="21"/>
                        <a:pt x="473" y="22"/>
                        <a:pt x="471" y="25"/>
                      </a:cubicBezTo>
                      <a:cubicBezTo>
                        <a:pt x="469" y="27"/>
                        <a:pt x="469" y="30"/>
                        <a:pt x="469" y="35"/>
                      </a:cubicBezTo>
                      <a:lnTo>
                        <a:pt x="469" y="58"/>
                      </a:lnTo>
                      <a:lnTo>
                        <a:pt x="463" y="58"/>
                      </a:lnTo>
                      <a:close/>
                      <a:moveTo>
                        <a:pt x="500" y="37"/>
                      </a:moveTo>
                      <a:lnTo>
                        <a:pt x="500" y="37"/>
                      </a:lnTo>
                      <a:cubicBezTo>
                        <a:pt x="500" y="30"/>
                        <a:pt x="501" y="24"/>
                        <a:pt x="504" y="21"/>
                      </a:cubicBezTo>
                      <a:cubicBezTo>
                        <a:pt x="507" y="17"/>
                        <a:pt x="511" y="15"/>
                        <a:pt x="516" y="15"/>
                      </a:cubicBezTo>
                      <a:cubicBezTo>
                        <a:pt x="520" y="15"/>
                        <a:pt x="524" y="17"/>
                        <a:pt x="527" y="21"/>
                      </a:cubicBezTo>
                      <a:cubicBezTo>
                        <a:pt x="530" y="24"/>
                        <a:pt x="532" y="30"/>
                        <a:pt x="532" y="36"/>
                      </a:cubicBezTo>
                      <a:cubicBezTo>
                        <a:pt x="532" y="44"/>
                        <a:pt x="530" y="50"/>
                        <a:pt x="527" y="53"/>
                      </a:cubicBezTo>
                      <a:cubicBezTo>
                        <a:pt x="524" y="57"/>
                        <a:pt x="520" y="59"/>
                        <a:pt x="516" y="59"/>
                      </a:cubicBezTo>
                      <a:cubicBezTo>
                        <a:pt x="511" y="59"/>
                        <a:pt x="507" y="57"/>
                        <a:pt x="504" y="53"/>
                      </a:cubicBezTo>
                      <a:cubicBezTo>
                        <a:pt x="501" y="50"/>
                        <a:pt x="500" y="44"/>
                        <a:pt x="500" y="37"/>
                      </a:cubicBezTo>
                      <a:lnTo>
                        <a:pt x="500" y="37"/>
                      </a:lnTo>
                      <a:close/>
                      <a:moveTo>
                        <a:pt x="506" y="37"/>
                      </a:moveTo>
                      <a:lnTo>
                        <a:pt x="506" y="37"/>
                      </a:lnTo>
                      <a:cubicBezTo>
                        <a:pt x="506" y="42"/>
                        <a:pt x="507" y="46"/>
                        <a:pt x="509" y="49"/>
                      </a:cubicBezTo>
                      <a:cubicBezTo>
                        <a:pt x="510" y="52"/>
                        <a:pt x="513" y="53"/>
                        <a:pt x="516" y="53"/>
                      </a:cubicBezTo>
                      <a:cubicBezTo>
                        <a:pt x="519" y="53"/>
                        <a:pt x="521" y="52"/>
                        <a:pt x="523" y="49"/>
                      </a:cubicBezTo>
                      <a:cubicBezTo>
                        <a:pt x="525" y="46"/>
                        <a:pt x="526" y="42"/>
                        <a:pt x="526" y="37"/>
                      </a:cubicBezTo>
                      <a:cubicBezTo>
                        <a:pt x="526" y="32"/>
                        <a:pt x="525" y="28"/>
                        <a:pt x="523" y="25"/>
                      </a:cubicBezTo>
                      <a:cubicBezTo>
                        <a:pt x="521" y="22"/>
                        <a:pt x="519" y="21"/>
                        <a:pt x="516" y="21"/>
                      </a:cubicBezTo>
                      <a:cubicBezTo>
                        <a:pt x="513" y="21"/>
                        <a:pt x="510" y="22"/>
                        <a:pt x="509" y="25"/>
                      </a:cubicBezTo>
                      <a:cubicBezTo>
                        <a:pt x="507" y="28"/>
                        <a:pt x="506" y="32"/>
                        <a:pt x="506" y="37"/>
                      </a:cubicBezTo>
                      <a:lnTo>
                        <a:pt x="506" y="37"/>
                      </a:lnTo>
                      <a:close/>
                      <a:moveTo>
                        <a:pt x="541" y="58"/>
                      </a:moveTo>
                      <a:lnTo>
                        <a:pt x="541" y="58"/>
                      </a:lnTo>
                      <a:lnTo>
                        <a:pt x="541" y="16"/>
                      </a:lnTo>
                      <a:lnTo>
                        <a:pt x="546" y="16"/>
                      </a:lnTo>
                      <a:lnTo>
                        <a:pt x="546" y="22"/>
                      </a:lnTo>
                      <a:cubicBezTo>
                        <a:pt x="547" y="20"/>
                        <a:pt x="549" y="18"/>
                        <a:pt x="551" y="17"/>
                      </a:cubicBezTo>
                      <a:cubicBezTo>
                        <a:pt x="552" y="16"/>
                        <a:pt x="555" y="15"/>
                        <a:pt x="557" y="15"/>
                      </a:cubicBezTo>
                      <a:cubicBezTo>
                        <a:pt x="559" y="15"/>
                        <a:pt x="560" y="16"/>
                        <a:pt x="562" y="16"/>
                      </a:cubicBezTo>
                      <a:cubicBezTo>
                        <a:pt x="564" y="17"/>
                        <a:pt x="565" y="18"/>
                        <a:pt x="566" y="19"/>
                      </a:cubicBezTo>
                      <a:cubicBezTo>
                        <a:pt x="567" y="20"/>
                        <a:pt x="567" y="22"/>
                        <a:pt x="568" y="24"/>
                      </a:cubicBezTo>
                      <a:cubicBezTo>
                        <a:pt x="568" y="26"/>
                        <a:pt x="569" y="28"/>
                        <a:pt x="569" y="32"/>
                      </a:cubicBezTo>
                      <a:lnTo>
                        <a:pt x="569" y="58"/>
                      </a:lnTo>
                      <a:lnTo>
                        <a:pt x="563" y="58"/>
                      </a:lnTo>
                      <a:lnTo>
                        <a:pt x="563" y="32"/>
                      </a:lnTo>
                      <a:cubicBezTo>
                        <a:pt x="563" y="29"/>
                        <a:pt x="562" y="27"/>
                        <a:pt x="562" y="26"/>
                      </a:cubicBezTo>
                      <a:cubicBezTo>
                        <a:pt x="562" y="24"/>
                        <a:pt x="561" y="23"/>
                        <a:pt x="560" y="23"/>
                      </a:cubicBezTo>
                      <a:cubicBezTo>
                        <a:pt x="558" y="22"/>
                        <a:pt x="557" y="21"/>
                        <a:pt x="556" y="21"/>
                      </a:cubicBezTo>
                      <a:cubicBezTo>
                        <a:pt x="553" y="21"/>
                        <a:pt x="551" y="22"/>
                        <a:pt x="549" y="25"/>
                      </a:cubicBezTo>
                      <a:cubicBezTo>
                        <a:pt x="547" y="27"/>
                        <a:pt x="547" y="30"/>
                        <a:pt x="547" y="35"/>
                      </a:cubicBezTo>
                      <a:lnTo>
                        <a:pt x="547" y="58"/>
                      </a:lnTo>
                      <a:lnTo>
                        <a:pt x="541" y="58"/>
                      </a:lnTo>
                      <a:close/>
                      <a:moveTo>
                        <a:pt x="578" y="40"/>
                      </a:moveTo>
                      <a:lnTo>
                        <a:pt x="578" y="40"/>
                      </a:lnTo>
                      <a:lnTo>
                        <a:pt x="578" y="33"/>
                      </a:lnTo>
                      <a:lnTo>
                        <a:pt x="596" y="33"/>
                      </a:lnTo>
                      <a:lnTo>
                        <a:pt x="596" y="40"/>
                      </a:lnTo>
                      <a:lnTo>
                        <a:pt x="578" y="40"/>
                      </a:lnTo>
                      <a:close/>
                      <a:moveTo>
                        <a:pt x="603" y="58"/>
                      </a:moveTo>
                      <a:lnTo>
                        <a:pt x="603" y="58"/>
                      </a:lnTo>
                      <a:lnTo>
                        <a:pt x="603" y="0"/>
                      </a:lnTo>
                      <a:lnTo>
                        <a:pt x="609" y="0"/>
                      </a:lnTo>
                      <a:lnTo>
                        <a:pt x="609" y="58"/>
                      </a:lnTo>
                      <a:lnTo>
                        <a:pt x="603" y="58"/>
                      </a:lnTo>
                      <a:close/>
                      <a:moveTo>
                        <a:pt x="617" y="37"/>
                      </a:moveTo>
                      <a:lnTo>
                        <a:pt x="617" y="37"/>
                      </a:lnTo>
                      <a:cubicBezTo>
                        <a:pt x="617" y="30"/>
                        <a:pt x="618" y="24"/>
                        <a:pt x="621" y="21"/>
                      </a:cubicBezTo>
                      <a:cubicBezTo>
                        <a:pt x="624" y="17"/>
                        <a:pt x="628" y="15"/>
                        <a:pt x="632" y="15"/>
                      </a:cubicBezTo>
                      <a:cubicBezTo>
                        <a:pt x="637" y="15"/>
                        <a:pt x="641" y="17"/>
                        <a:pt x="644" y="21"/>
                      </a:cubicBezTo>
                      <a:cubicBezTo>
                        <a:pt x="647" y="24"/>
                        <a:pt x="649" y="30"/>
                        <a:pt x="649" y="36"/>
                      </a:cubicBezTo>
                      <a:cubicBezTo>
                        <a:pt x="649" y="44"/>
                        <a:pt x="647" y="50"/>
                        <a:pt x="644" y="53"/>
                      </a:cubicBezTo>
                      <a:cubicBezTo>
                        <a:pt x="641" y="57"/>
                        <a:pt x="637" y="59"/>
                        <a:pt x="632" y="59"/>
                      </a:cubicBezTo>
                      <a:cubicBezTo>
                        <a:pt x="628" y="59"/>
                        <a:pt x="624" y="57"/>
                        <a:pt x="621" y="53"/>
                      </a:cubicBezTo>
                      <a:cubicBezTo>
                        <a:pt x="618" y="50"/>
                        <a:pt x="617" y="44"/>
                        <a:pt x="617" y="37"/>
                      </a:cubicBezTo>
                      <a:lnTo>
                        <a:pt x="617" y="37"/>
                      </a:lnTo>
                      <a:close/>
                      <a:moveTo>
                        <a:pt x="622" y="37"/>
                      </a:moveTo>
                      <a:lnTo>
                        <a:pt x="622" y="37"/>
                      </a:lnTo>
                      <a:cubicBezTo>
                        <a:pt x="622" y="42"/>
                        <a:pt x="623" y="46"/>
                        <a:pt x="625" y="49"/>
                      </a:cubicBezTo>
                      <a:cubicBezTo>
                        <a:pt x="627" y="52"/>
                        <a:pt x="630" y="53"/>
                        <a:pt x="633" y="53"/>
                      </a:cubicBezTo>
                      <a:cubicBezTo>
                        <a:pt x="635" y="53"/>
                        <a:pt x="638" y="52"/>
                        <a:pt x="640" y="49"/>
                      </a:cubicBezTo>
                      <a:cubicBezTo>
                        <a:pt x="642" y="46"/>
                        <a:pt x="643" y="42"/>
                        <a:pt x="643" y="37"/>
                      </a:cubicBezTo>
                      <a:cubicBezTo>
                        <a:pt x="643" y="32"/>
                        <a:pt x="642" y="28"/>
                        <a:pt x="640" y="25"/>
                      </a:cubicBezTo>
                      <a:cubicBezTo>
                        <a:pt x="638" y="22"/>
                        <a:pt x="635" y="21"/>
                        <a:pt x="632" y="21"/>
                      </a:cubicBezTo>
                      <a:cubicBezTo>
                        <a:pt x="630" y="21"/>
                        <a:pt x="627" y="22"/>
                        <a:pt x="625" y="25"/>
                      </a:cubicBezTo>
                      <a:cubicBezTo>
                        <a:pt x="623" y="28"/>
                        <a:pt x="622" y="32"/>
                        <a:pt x="622" y="37"/>
                      </a:cubicBezTo>
                      <a:lnTo>
                        <a:pt x="622" y="37"/>
                      </a:lnTo>
                      <a:close/>
                      <a:moveTo>
                        <a:pt x="680" y="42"/>
                      </a:moveTo>
                      <a:lnTo>
                        <a:pt x="680" y="42"/>
                      </a:lnTo>
                      <a:lnTo>
                        <a:pt x="686" y="43"/>
                      </a:lnTo>
                      <a:cubicBezTo>
                        <a:pt x="685" y="48"/>
                        <a:pt x="683" y="52"/>
                        <a:pt x="681" y="55"/>
                      </a:cubicBezTo>
                      <a:cubicBezTo>
                        <a:pt x="678" y="57"/>
                        <a:pt x="675" y="59"/>
                        <a:pt x="671" y="59"/>
                      </a:cubicBezTo>
                      <a:cubicBezTo>
                        <a:pt x="667" y="59"/>
                        <a:pt x="663" y="57"/>
                        <a:pt x="660" y="53"/>
                      </a:cubicBezTo>
                      <a:cubicBezTo>
                        <a:pt x="657" y="50"/>
                        <a:pt x="656" y="44"/>
                        <a:pt x="656" y="37"/>
                      </a:cubicBezTo>
                      <a:cubicBezTo>
                        <a:pt x="656" y="30"/>
                        <a:pt x="657" y="24"/>
                        <a:pt x="660" y="21"/>
                      </a:cubicBezTo>
                      <a:cubicBezTo>
                        <a:pt x="663" y="17"/>
                        <a:pt x="667" y="15"/>
                        <a:pt x="672" y="15"/>
                      </a:cubicBezTo>
                      <a:cubicBezTo>
                        <a:pt x="675" y="15"/>
                        <a:pt x="678" y="16"/>
                        <a:pt x="680" y="18"/>
                      </a:cubicBezTo>
                      <a:cubicBezTo>
                        <a:pt x="683" y="21"/>
                        <a:pt x="684" y="24"/>
                        <a:pt x="685" y="28"/>
                      </a:cubicBezTo>
                      <a:lnTo>
                        <a:pt x="680" y="29"/>
                      </a:lnTo>
                      <a:cubicBezTo>
                        <a:pt x="679" y="27"/>
                        <a:pt x="678" y="24"/>
                        <a:pt x="677" y="23"/>
                      </a:cubicBezTo>
                      <a:cubicBezTo>
                        <a:pt x="675" y="22"/>
                        <a:pt x="674" y="21"/>
                        <a:pt x="672" y="21"/>
                      </a:cubicBezTo>
                      <a:cubicBezTo>
                        <a:pt x="669" y="21"/>
                        <a:pt x="667" y="22"/>
                        <a:pt x="665" y="25"/>
                      </a:cubicBezTo>
                      <a:cubicBezTo>
                        <a:pt x="663" y="27"/>
                        <a:pt x="662" y="31"/>
                        <a:pt x="662" y="37"/>
                      </a:cubicBezTo>
                      <a:cubicBezTo>
                        <a:pt x="662" y="42"/>
                        <a:pt x="663" y="47"/>
                        <a:pt x="665" y="49"/>
                      </a:cubicBezTo>
                      <a:cubicBezTo>
                        <a:pt x="666" y="52"/>
                        <a:pt x="669" y="53"/>
                        <a:pt x="671" y="53"/>
                      </a:cubicBezTo>
                      <a:cubicBezTo>
                        <a:pt x="674" y="53"/>
                        <a:pt x="676" y="52"/>
                        <a:pt x="677" y="50"/>
                      </a:cubicBezTo>
                      <a:cubicBezTo>
                        <a:pt x="679" y="49"/>
                        <a:pt x="680" y="46"/>
                        <a:pt x="680" y="42"/>
                      </a:cubicBezTo>
                      <a:lnTo>
                        <a:pt x="680" y="42"/>
                      </a:lnTo>
                      <a:close/>
                      <a:moveTo>
                        <a:pt x="715" y="52"/>
                      </a:moveTo>
                      <a:lnTo>
                        <a:pt x="715" y="52"/>
                      </a:lnTo>
                      <a:cubicBezTo>
                        <a:pt x="713" y="55"/>
                        <a:pt x="711" y="56"/>
                        <a:pt x="709" y="57"/>
                      </a:cubicBezTo>
                      <a:cubicBezTo>
                        <a:pt x="707" y="58"/>
                        <a:pt x="705" y="59"/>
                        <a:pt x="702" y="59"/>
                      </a:cubicBezTo>
                      <a:cubicBezTo>
                        <a:pt x="699" y="59"/>
                        <a:pt x="696" y="58"/>
                        <a:pt x="694" y="56"/>
                      </a:cubicBezTo>
                      <a:cubicBezTo>
                        <a:pt x="692" y="53"/>
                        <a:pt x="691" y="50"/>
                        <a:pt x="691" y="47"/>
                      </a:cubicBezTo>
                      <a:cubicBezTo>
                        <a:pt x="691" y="44"/>
                        <a:pt x="691" y="42"/>
                        <a:pt x="692" y="40"/>
                      </a:cubicBezTo>
                      <a:cubicBezTo>
                        <a:pt x="693" y="39"/>
                        <a:pt x="695" y="37"/>
                        <a:pt x="696" y="36"/>
                      </a:cubicBezTo>
                      <a:cubicBezTo>
                        <a:pt x="698" y="35"/>
                        <a:pt x="701" y="34"/>
                        <a:pt x="704" y="34"/>
                      </a:cubicBezTo>
                      <a:cubicBezTo>
                        <a:pt x="709" y="33"/>
                        <a:pt x="712" y="32"/>
                        <a:pt x="715" y="31"/>
                      </a:cubicBezTo>
                      <a:lnTo>
                        <a:pt x="715" y="30"/>
                      </a:lnTo>
                      <a:cubicBezTo>
                        <a:pt x="715" y="27"/>
                        <a:pt x="714" y="25"/>
                        <a:pt x="713" y="23"/>
                      </a:cubicBezTo>
                      <a:cubicBezTo>
                        <a:pt x="712" y="22"/>
                        <a:pt x="709" y="21"/>
                        <a:pt x="706" y="21"/>
                      </a:cubicBezTo>
                      <a:cubicBezTo>
                        <a:pt x="704" y="21"/>
                        <a:pt x="702" y="22"/>
                        <a:pt x="700" y="23"/>
                      </a:cubicBezTo>
                      <a:cubicBezTo>
                        <a:pt x="699" y="24"/>
                        <a:pt x="698" y="26"/>
                        <a:pt x="697" y="29"/>
                      </a:cubicBezTo>
                      <a:lnTo>
                        <a:pt x="692" y="28"/>
                      </a:lnTo>
                      <a:cubicBezTo>
                        <a:pt x="693" y="24"/>
                        <a:pt x="694" y="20"/>
                        <a:pt x="697" y="18"/>
                      </a:cubicBezTo>
                      <a:cubicBezTo>
                        <a:pt x="699" y="16"/>
                        <a:pt x="703" y="15"/>
                        <a:pt x="707" y="15"/>
                      </a:cubicBezTo>
                      <a:cubicBezTo>
                        <a:pt x="711" y="15"/>
                        <a:pt x="714" y="16"/>
                        <a:pt x="716" y="17"/>
                      </a:cubicBezTo>
                      <a:cubicBezTo>
                        <a:pt x="718" y="19"/>
                        <a:pt x="719" y="20"/>
                        <a:pt x="719" y="22"/>
                      </a:cubicBezTo>
                      <a:cubicBezTo>
                        <a:pt x="720" y="24"/>
                        <a:pt x="720" y="27"/>
                        <a:pt x="720" y="31"/>
                      </a:cubicBezTo>
                      <a:lnTo>
                        <a:pt x="720" y="40"/>
                      </a:lnTo>
                      <a:cubicBezTo>
                        <a:pt x="720" y="47"/>
                        <a:pt x="720" y="51"/>
                        <a:pt x="721" y="53"/>
                      </a:cubicBezTo>
                      <a:cubicBezTo>
                        <a:pt x="721" y="54"/>
                        <a:pt x="721" y="56"/>
                        <a:pt x="722" y="58"/>
                      </a:cubicBezTo>
                      <a:lnTo>
                        <a:pt x="716" y="58"/>
                      </a:lnTo>
                      <a:cubicBezTo>
                        <a:pt x="715" y="56"/>
                        <a:pt x="715" y="55"/>
                        <a:pt x="715" y="52"/>
                      </a:cubicBezTo>
                      <a:lnTo>
                        <a:pt x="715" y="52"/>
                      </a:lnTo>
                      <a:close/>
                      <a:moveTo>
                        <a:pt x="715" y="37"/>
                      </a:moveTo>
                      <a:lnTo>
                        <a:pt x="715" y="37"/>
                      </a:lnTo>
                      <a:cubicBezTo>
                        <a:pt x="712" y="38"/>
                        <a:pt x="709" y="39"/>
                        <a:pt x="705" y="40"/>
                      </a:cubicBezTo>
                      <a:cubicBezTo>
                        <a:pt x="703" y="40"/>
                        <a:pt x="701" y="40"/>
                        <a:pt x="700" y="41"/>
                      </a:cubicBezTo>
                      <a:cubicBezTo>
                        <a:pt x="699" y="41"/>
                        <a:pt x="698" y="42"/>
                        <a:pt x="698" y="43"/>
                      </a:cubicBezTo>
                      <a:cubicBezTo>
                        <a:pt x="697" y="44"/>
                        <a:pt x="697" y="45"/>
                        <a:pt x="697" y="47"/>
                      </a:cubicBezTo>
                      <a:cubicBezTo>
                        <a:pt x="697" y="49"/>
                        <a:pt x="697" y="50"/>
                        <a:pt x="699" y="51"/>
                      </a:cubicBezTo>
                      <a:cubicBezTo>
                        <a:pt x="700" y="53"/>
                        <a:pt x="702" y="53"/>
                        <a:pt x="704" y="53"/>
                      </a:cubicBezTo>
                      <a:cubicBezTo>
                        <a:pt x="706" y="53"/>
                        <a:pt x="708" y="53"/>
                        <a:pt x="709" y="52"/>
                      </a:cubicBezTo>
                      <a:cubicBezTo>
                        <a:pt x="711" y="51"/>
                        <a:pt x="712" y="49"/>
                        <a:pt x="713" y="47"/>
                      </a:cubicBezTo>
                      <a:cubicBezTo>
                        <a:pt x="714" y="45"/>
                        <a:pt x="715" y="43"/>
                        <a:pt x="715" y="39"/>
                      </a:cubicBezTo>
                      <a:lnTo>
                        <a:pt x="715" y="37"/>
                      </a:lnTo>
                      <a:close/>
                      <a:moveTo>
                        <a:pt x="732" y="58"/>
                      </a:moveTo>
                      <a:lnTo>
                        <a:pt x="732" y="58"/>
                      </a:lnTo>
                      <a:lnTo>
                        <a:pt x="732" y="0"/>
                      </a:lnTo>
                      <a:lnTo>
                        <a:pt x="737" y="0"/>
                      </a:lnTo>
                      <a:lnTo>
                        <a:pt x="737" y="58"/>
                      </a:lnTo>
                      <a:lnTo>
                        <a:pt x="732" y="58"/>
                      </a:lnTo>
                      <a:close/>
                      <a:moveTo>
                        <a:pt x="732" y="58"/>
                      </a:moveTo>
                      <a:lnTo>
                        <a:pt x="732"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6" name="Group 215"/>
              <p:cNvGrpSpPr/>
              <p:nvPr/>
            </p:nvGrpSpPr>
            <p:grpSpPr>
              <a:xfrm>
                <a:off x="4100824" y="2411740"/>
                <a:ext cx="1748801" cy="3150860"/>
                <a:chOff x="1828800" y="2411740"/>
                <a:chExt cx="1748801" cy="3150860"/>
              </a:xfrm>
            </p:grpSpPr>
            <p:cxnSp>
              <p:nvCxnSpPr>
                <p:cNvPr id="217" name="Straight Arrow Connector 216"/>
                <p:cNvCxnSpPr/>
                <p:nvPr/>
              </p:nvCxnSpPr>
              <p:spPr>
                <a:xfrm>
                  <a:off x="1828800" y="25574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218" name="Straight Arrow Connector 217"/>
                <p:cNvCxnSpPr/>
                <p:nvPr/>
              </p:nvCxnSpPr>
              <p:spPr>
                <a:xfrm>
                  <a:off x="1828800" y="3608151"/>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p:nvPr/>
              </p:nvCxnSpPr>
              <p:spPr>
                <a:xfrm>
                  <a:off x="1828800" y="54403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220" name="Multiply 219"/>
                <p:cNvSpPr/>
                <p:nvPr/>
              </p:nvSpPr>
              <p:spPr>
                <a:xfrm flipV="1">
                  <a:off x="2624694" y="251118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Multiply 220"/>
                <p:cNvSpPr/>
                <p:nvPr/>
              </p:nvSpPr>
              <p:spPr>
                <a:xfrm flipV="1">
                  <a:off x="2408794" y="355893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Multiply 221"/>
                <p:cNvSpPr/>
                <p:nvPr/>
              </p:nvSpPr>
              <p:spPr>
                <a:xfrm flipV="1">
                  <a:off x="2410865" y="539408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TextBox 222"/>
                <p:cNvSpPr txBox="1"/>
                <p:nvPr/>
              </p:nvSpPr>
              <p:spPr>
                <a:xfrm>
                  <a:off x="3129755" y="24117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224" name="TextBox 223"/>
                <p:cNvSpPr txBox="1"/>
                <p:nvPr/>
              </p:nvSpPr>
              <p:spPr>
                <a:xfrm>
                  <a:off x="3123405" y="34658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225" name="TextBox 224"/>
                <p:cNvSpPr txBox="1"/>
                <p:nvPr/>
              </p:nvSpPr>
              <p:spPr>
                <a:xfrm>
                  <a:off x="3123405" y="530099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grpSp>
        <p:grpSp>
          <p:nvGrpSpPr>
            <p:cNvPr id="243" name="Group 242"/>
            <p:cNvGrpSpPr/>
            <p:nvPr/>
          </p:nvGrpSpPr>
          <p:grpSpPr>
            <a:xfrm>
              <a:off x="5395349" y="2551956"/>
              <a:ext cx="364202" cy="3257738"/>
              <a:chOff x="5395349" y="2551956"/>
              <a:chExt cx="364202" cy="3257738"/>
            </a:xfrm>
          </p:grpSpPr>
          <p:sp>
            <p:nvSpPr>
              <p:cNvPr id="240" name="TextBox 239"/>
              <p:cNvSpPr txBox="1"/>
              <p:nvPr/>
            </p:nvSpPr>
            <p:spPr>
              <a:xfrm>
                <a:off x="5395349" y="2551956"/>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sp>
            <p:nvSpPr>
              <p:cNvPr id="241" name="TextBox 240"/>
              <p:cNvSpPr txBox="1"/>
              <p:nvPr/>
            </p:nvSpPr>
            <p:spPr>
              <a:xfrm>
                <a:off x="5395349" y="3606304"/>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sp>
            <p:nvSpPr>
              <p:cNvPr id="242" name="TextBox 241"/>
              <p:cNvSpPr txBox="1"/>
              <p:nvPr/>
            </p:nvSpPr>
            <p:spPr>
              <a:xfrm>
                <a:off x="5395349" y="5440362"/>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grpSp>
      </p:grpSp>
      <p:grpSp>
        <p:nvGrpSpPr>
          <p:cNvPr id="254" name="Group 253"/>
          <p:cNvGrpSpPr/>
          <p:nvPr/>
        </p:nvGrpSpPr>
        <p:grpSpPr>
          <a:xfrm>
            <a:off x="5794375" y="1616075"/>
            <a:ext cx="2212663" cy="4395788"/>
            <a:chOff x="5794375" y="1616075"/>
            <a:chExt cx="2212663" cy="4395788"/>
          </a:xfrm>
        </p:grpSpPr>
        <p:grpSp>
          <p:nvGrpSpPr>
            <p:cNvPr id="237" name="Group 236"/>
            <p:cNvGrpSpPr/>
            <p:nvPr/>
          </p:nvGrpSpPr>
          <p:grpSpPr>
            <a:xfrm>
              <a:off x="5794375" y="1616075"/>
              <a:ext cx="2212663" cy="4395788"/>
              <a:chOff x="5794375" y="1616075"/>
              <a:chExt cx="2212663" cy="4395788"/>
            </a:xfrm>
          </p:grpSpPr>
          <p:grpSp>
            <p:nvGrpSpPr>
              <p:cNvPr id="6" name="Group 162"/>
              <p:cNvGrpSpPr/>
              <p:nvPr/>
            </p:nvGrpSpPr>
            <p:grpSpPr>
              <a:xfrm>
                <a:off x="5794375" y="1616075"/>
                <a:ext cx="2132013" cy="4395788"/>
                <a:chOff x="5794375" y="1616075"/>
                <a:chExt cx="2132013" cy="4395788"/>
              </a:xfrm>
            </p:grpSpPr>
            <p:sp>
              <p:nvSpPr>
                <p:cNvPr id="35" name="Freeform 34"/>
                <p:cNvSpPr>
                  <a:spLocks/>
                </p:cNvSpPr>
                <p:nvPr/>
              </p:nvSpPr>
              <p:spPr bwMode="auto">
                <a:xfrm>
                  <a:off x="5795963" y="3368675"/>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5795963" y="3368675"/>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6864350" y="3368675"/>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noEditPoints="1"/>
                </p:cNvSpPr>
                <p:nvPr/>
              </p:nvSpPr>
              <p:spPr bwMode="auto">
                <a:xfrm>
                  <a:off x="7626350" y="3368675"/>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6864350" y="4435475"/>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7626350" y="4435475"/>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p:nvSpPr>
              <p:spPr bwMode="auto">
                <a:xfrm>
                  <a:off x="6410325" y="3768725"/>
                  <a:ext cx="150813" cy="11113"/>
                </a:xfrm>
                <a:custGeom>
                  <a:avLst/>
                  <a:gdLst>
                    <a:gd name="T0" fmla="*/ 0 w 66"/>
                    <a:gd name="T1" fmla="*/ 5 h 5"/>
                    <a:gd name="T2" fmla="*/ 0 w 66"/>
                    <a:gd name="T3" fmla="*/ 5 h 5"/>
                    <a:gd name="T4" fmla="*/ 4 w 66"/>
                    <a:gd name="T5" fmla="*/ 3 h 5"/>
                    <a:gd name="T6" fmla="*/ 13 w 66"/>
                    <a:gd name="T7" fmla="*/ 2 h 5"/>
                    <a:gd name="T8" fmla="*/ 26 w 66"/>
                    <a:gd name="T9" fmla="*/ 1 h 5"/>
                    <a:gd name="T10" fmla="*/ 26 w 66"/>
                    <a:gd name="T11" fmla="*/ 1 h 5"/>
                    <a:gd name="T12" fmla="*/ 27 w 66"/>
                    <a:gd name="T13" fmla="*/ 1 h 5"/>
                    <a:gd name="T14" fmla="*/ 39 w 66"/>
                    <a:gd name="T15" fmla="*/ 1 h 5"/>
                    <a:gd name="T16" fmla="*/ 53 w 66"/>
                    <a:gd name="T17" fmla="*/ 0 h 5"/>
                    <a:gd name="T18" fmla="*/ 53 w 66"/>
                    <a:gd name="T19" fmla="*/ 0 h 5"/>
                    <a:gd name="T20" fmla="*/ 66 w 66"/>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
                      <a:moveTo>
                        <a:pt x="0" y="5"/>
                      </a:moveTo>
                      <a:lnTo>
                        <a:pt x="0" y="5"/>
                      </a:lnTo>
                      <a:lnTo>
                        <a:pt x="4" y="3"/>
                      </a:lnTo>
                      <a:lnTo>
                        <a:pt x="13" y="2"/>
                      </a:lnTo>
                      <a:moveTo>
                        <a:pt x="26" y="1"/>
                      </a:moveTo>
                      <a:lnTo>
                        <a:pt x="26" y="1"/>
                      </a:lnTo>
                      <a:lnTo>
                        <a:pt x="27" y="1"/>
                      </a:lnTo>
                      <a:lnTo>
                        <a:pt x="39" y="1"/>
                      </a:lnTo>
                      <a:moveTo>
                        <a:pt x="53" y="0"/>
                      </a:moveTo>
                      <a:lnTo>
                        <a:pt x="53" y="0"/>
                      </a:lnTo>
                      <a:lnTo>
                        <a:pt x="6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6561138" y="3767138"/>
                  <a:ext cx="454025" cy="9525"/>
                </a:xfrm>
                <a:custGeom>
                  <a:avLst/>
                  <a:gdLst>
                    <a:gd name="T0" fmla="*/ 0 w 199"/>
                    <a:gd name="T1" fmla="*/ 1 h 4"/>
                    <a:gd name="T2" fmla="*/ 0 w 199"/>
                    <a:gd name="T3" fmla="*/ 1 h 4"/>
                    <a:gd name="T4" fmla="*/ 199 w 199"/>
                    <a:gd name="T5" fmla="*/ 4 h 4"/>
                  </a:gdLst>
                  <a:ahLst/>
                  <a:cxnLst>
                    <a:cxn ang="0">
                      <a:pos x="T0" y="T1"/>
                    </a:cxn>
                    <a:cxn ang="0">
                      <a:pos x="T2" y="T3"/>
                    </a:cxn>
                    <a:cxn ang="0">
                      <a:pos x="T4" y="T5"/>
                    </a:cxn>
                  </a:cxnLst>
                  <a:rect l="0" t="0" r="r" b="b"/>
                  <a:pathLst>
                    <a:path w="199" h="4">
                      <a:moveTo>
                        <a:pt x="0" y="1"/>
                      </a:moveTo>
                      <a:lnTo>
                        <a:pt x="0" y="1"/>
                      </a:lnTo>
                      <a:cubicBezTo>
                        <a:pt x="65" y="0"/>
                        <a:pt x="159" y="1"/>
                        <a:pt x="199" y="4"/>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noEditPoints="1"/>
                </p:cNvSpPr>
                <p:nvPr/>
              </p:nvSpPr>
              <p:spPr bwMode="auto">
                <a:xfrm>
                  <a:off x="6951663" y="3741738"/>
                  <a:ext cx="80963" cy="57150"/>
                </a:xfrm>
                <a:custGeom>
                  <a:avLst/>
                  <a:gdLst>
                    <a:gd name="T0" fmla="*/ 2 w 35"/>
                    <a:gd name="T1" fmla="*/ 0 h 25"/>
                    <a:gd name="T2" fmla="*/ 2 w 35"/>
                    <a:gd name="T3" fmla="*/ 0 h 25"/>
                    <a:gd name="T4" fmla="*/ 35 w 35"/>
                    <a:gd name="T5" fmla="*/ 15 h 25"/>
                    <a:gd name="T6" fmla="*/ 0 w 35"/>
                    <a:gd name="T7" fmla="*/ 25 h 25"/>
                    <a:gd name="T8" fmla="*/ 2 w 35"/>
                    <a:gd name="T9" fmla="*/ 0 h 25"/>
                    <a:gd name="T10" fmla="*/ 2 w 35"/>
                    <a:gd name="T11" fmla="*/ 0 h 25"/>
                    <a:gd name="T12" fmla="*/ 2 w 35"/>
                    <a:gd name="T13" fmla="*/ 0 h 25"/>
                    <a:gd name="T14" fmla="*/ 2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2" y="0"/>
                      </a:moveTo>
                      <a:lnTo>
                        <a:pt x="2" y="0"/>
                      </a:lnTo>
                      <a:lnTo>
                        <a:pt x="35" y="15"/>
                      </a:lnTo>
                      <a:lnTo>
                        <a:pt x="0" y="25"/>
                      </a:lnTo>
                      <a:cubicBezTo>
                        <a:pt x="6" y="18"/>
                        <a:pt x="6" y="8"/>
                        <a:pt x="2" y="0"/>
                      </a:cubicBezTo>
                      <a:lnTo>
                        <a:pt x="2" y="0"/>
                      </a:lnTo>
                      <a:close/>
                      <a:moveTo>
                        <a:pt x="2" y="0"/>
                      </a:move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noEditPoints="1"/>
                </p:cNvSpPr>
                <p:nvPr/>
              </p:nvSpPr>
              <p:spPr bwMode="auto">
                <a:xfrm>
                  <a:off x="6951663" y="3741738"/>
                  <a:ext cx="80963" cy="57150"/>
                </a:xfrm>
                <a:custGeom>
                  <a:avLst/>
                  <a:gdLst>
                    <a:gd name="T0" fmla="*/ 2 w 35"/>
                    <a:gd name="T1" fmla="*/ 0 h 25"/>
                    <a:gd name="T2" fmla="*/ 2 w 35"/>
                    <a:gd name="T3" fmla="*/ 0 h 25"/>
                    <a:gd name="T4" fmla="*/ 35 w 35"/>
                    <a:gd name="T5" fmla="*/ 15 h 25"/>
                    <a:gd name="T6" fmla="*/ 0 w 35"/>
                    <a:gd name="T7" fmla="*/ 25 h 25"/>
                    <a:gd name="T8" fmla="*/ 2 w 35"/>
                    <a:gd name="T9" fmla="*/ 0 h 25"/>
                    <a:gd name="T10" fmla="*/ 2 w 35"/>
                    <a:gd name="T11" fmla="*/ 0 h 25"/>
                    <a:gd name="T12" fmla="*/ 2 w 35"/>
                    <a:gd name="T13" fmla="*/ 0 h 25"/>
                    <a:gd name="T14" fmla="*/ 2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2" y="0"/>
                      </a:moveTo>
                      <a:lnTo>
                        <a:pt x="2" y="0"/>
                      </a:lnTo>
                      <a:lnTo>
                        <a:pt x="35" y="15"/>
                      </a:lnTo>
                      <a:lnTo>
                        <a:pt x="0" y="25"/>
                      </a:lnTo>
                      <a:cubicBezTo>
                        <a:pt x="6" y="18"/>
                        <a:pt x="6" y="8"/>
                        <a:pt x="2" y="0"/>
                      </a:cubicBezTo>
                      <a:lnTo>
                        <a:pt x="2" y="0"/>
                      </a:lnTo>
                      <a:close/>
                      <a:moveTo>
                        <a:pt x="2" y="0"/>
                      </a:moveTo>
                      <a:lnTo>
                        <a:pt x="2" y="0"/>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7015163" y="3282950"/>
                  <a:ext cx="3175" cy="493713"/>
                </a:xfrm>
                <a:custGeom>
                  <a:avLst/>
                  <a:gdLst>
                    <a:gd name="T0" fmla="*/ 0 w 1"/>
                    <a:gd name="T1" fmla="*/ 215 h 215"/>
                    <a:gd name="T2" fmla="*/ 0 w 1"/>
                    <a:gd name="T3" fmla="*/ 215 h 215"/>
                    <a:gd name="T4" fmla="*/ 1 w 1"/>
                    <a:gd name="T5" fmla="*/ 0 h 215"/>
                  </a:gdLst>
                  <a:ahLst/>
                  <a:cxnLst>
                    <a:cxn ang="0">
                      <a:pos x="T0" y="T1"/>
                    </a:cxn>
                    <a:cxn ang="0">
                      <a:pos x="T2" y="T3"/>
                    </a:cxn>
                    <a:cxn ang="0">
                      <a:pos x="T4" y="T5"/>
                    </a:cxn>
                  </a:cxnLst>
                  <a:rect l="0" t="0" r="r" b="b"/>
                  <a:pathLst>
                    <a:path w="1" h="215">
                      <a:moveTo>
                        <a:pt x="0" y="215"/>
                      </a:moveTo>
                      <a:lnTo>
                        <a:pt x="0" y="215"/>
                      </a:lnTo>
                      <a:lnTo>
                        <a:pt x="1" y="0"/>
                      </a:ln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noEditPoints="1"/>
                </p:cNvSpPr>
                <p:nvPr/>
              </p:nvSpPr>
              <p:spPr bwMode="auto">
                <a:xfrm>
                  <a:off x="6988175" y="3267075"/>
                  <a:ext cx="60325" cy="77788"/>
                </a:xfrm>
                <a:custGeom>
                  <a:avLst/>
                  <a:gdLst>
                    <a:gd name="T0" fmla="*/ 0 w 26"/>
                    <a:gd name="T1" fmla="*/ 34 h 34"/>
                    <a:gd name="T2" fmla="*/ 0 w 26"/>
                    <a:gd name="T3" fmla="*/ 34 h 34"/>
                    <a:gd name="T4" fmla="*/ 13 w 26"/>
                    <a:gd name="T5" fmla="*/ 0 h 34"/>
                    <a:gd name="T6" fmla="*/ 26 w 26"/>
                    <a:gd name="T7" fmla="*/ 34 h 34"/>
                    <a:gd name="T8" fmla="*/ 0 w 26"/>
                    <a:gd name="T9" fmla="*/ 34 h 34"/>
                    <a:gd name="T10" fmla="*/ 0 w 26"/>
                    <a:gd name="T11" fmla="*/ 34 h 34"/>
                    <a:gd name="T12" fmla="*/ 0 w 26"/>
                    <a:gd name="T13" fmla="*/ 34 h 34"/>
                    <a:gd name="T14" fmla="*/ 0 w 26"/>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4">
                      <a:moveTo>
                        <a:pt x="0" y="34"/>
                      </a:moveTo>
                      <a:lnTo>
                        <a:pt x="0" y="34"/>
                      </a:lnTo>
                      <a:lnTo>
                        <a:pt x="13" y="0"/>
                      </a:lnTo>
                      <a:lnTo>
                        <a:pt x="26" y="34"/>
                      </a:lnTo>
                      <a:cubicBezTo>
                        <a:pt x="18" y="29"/>
                        <a:pt x="8" y="29"/>
                        <a:pt x="0" y="34"/>
                      </a:cubicBezTo>
                      <a:lnTo>
                        <a:pt x="0" y="34"/>
                      </a:lnTo>
                      <a:close/>
                      <a:moveTo>
                        <a:pt x="0" y="34"/>
                      </a:moveTo>
                      <a:lnTo>
                        <a:pt x="0" y="3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988175" y="3267075"/>
                  <a:ext cx="60325" cy="77788"/>
                </a:xfrm>
                <a:custGeom>
                  <a:avLst/>
                  <a:gdLst>
                    <a:gd name="T0" fmla="*/ 0 w 26"/>
                    <a:gd name="T1" fmla="*/ 34 h 34"/>
                    <a:gd name="T2" fmla="*/ 0 w 26"/>
                    <a:gd name="T3" fmla="*/ 34 h 34"/>
                    <a:gd name="T4" fmla="*/ 13 w 26"/>
                    <a:gd name="T5" fmla="*/ 0 h 34"/>
                    <a:gd name="T6" fmla="*/ 26 w 26"/>
                    <a:gd name="T7" fmla="*/ 34 h 34"/>
                    <a:gd name="T8" fmla="*/ 0 w 26"/>
                    <a:gd name="T9" fmla="*/ 34 h 34"/>
                    <a:gd name="T10" fmla="*/ 0 w 26"/>
                    <a:gd name="T11" fmla="*/ 34 h 34"/>
                    <a:gd name="T12" fmla="*/ 0 w 26"/>
                    <a:gd name="T13" fmla="*/ 34 h 34"/>
                    <a:gd name="T14" fmla="*/ 0 w 26"/>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4">
                      <a:moveTo>
                        <a:pt x="0" y="34"/>
                      </a:moveTo>
                      <a:lnTo>
                        <a:pt x="0" y="34"/>
                      </a:lnTo>
                      <a:lnTo>
                        <a:pt x="13" y="0"/>
                      </a:lnTo>
                      <a:lnTo>
                        <a:pt x="26" y="34"/>
                      </a:lnTo>
                      <a:cubicBezTo>
                        <a:pt x="18" y="29"/>
                        <a:pt x="8" y="29"/>
                        <a:pt x="0" y="34"/>
                      </a:cubicBezTo>
                      <a:lnTo>
                        <a:pt x="0" y="34"/>
                      </a:lnTo>
                      <a:close/>
                      <a:moveTo>
                        <a:pt x="0" y="34"/>
                      </a:moveTo>
                      <a:lnTo>
                        <a:pt x="0" y="34"/>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noEditPoints="1"/>
                </p:cNvSpPr>
                <p:nvPr/>
              </p:nvSpPr>
              <p:spPr bwMode="auto">
                <a:xfrm>
                  <a:off x="6992938" y="3751263"/>
                  <a:ext cx="47625" cy="47625"/>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7"/>
                        <a:pt x="16" y="21"/>
                        <a:pt x="11" y="21"/>
                      </a:cubicBezTo>
                      <a:cubicBezTo>
                        <a:pt x="5" y="21"/>
                        <a:pt x="0" y="17"/>
                        <a:pt x="0" y="11"/>
                      </a:cubicBezTo>
                      <a:cubicBezTo>
                        <a:pt x="0" y="5"/>
                        <a:pt x="5" y="0"/>
                        <a:pt x="11" y="0"/>
                      </a:cubicBezTo>
                      <a:cubicBezTo>
                        <a:pt x="16"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5795963"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5795963" y="1993900"/>
                  <a:ext cx="1068388" cy="1066800"/>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6864350" y="19939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noEditPoints="1"/>
                </p:cNvSpPr>
                <p:nvPr/>
              </p:nvSpPr>
              <p:spPr bwMode="auto">
                <a:xfrm>
                  <a:off x="7626350" y="19939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6864350" y="306070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noEditPoints="1"/>
                </p:cNvSpPr>
                <p:nvPr/>
              </p:nvSpPr>
              <p:spPr bwMode="auto">
                <a:xfrm>
                  <a:off x="7626350" y="306070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noEditPoints="1"/>
                </p:cNvSpPr>
                <p:nvPr/>
              </p:nvSpPr>
              <p:spPr bwMode="auto">
                <a:xfrm>
                  <a:off x="6437313" y="2355850"/>
                  <a:ext cx="104775" cy="82550"/>
                </a:xfrm>
                <a:custGeom>
                  <a:avLst/>
                  <a:gdLst>
                    <a:gd name="T0" fmla="*/ 0 w 46"/>
                    <a:gd name="T1" fmla="*/ 36 h 36"/>
                    <a:gd name="T2" fmla="*/ 0 w 46"/>
                    <a:gd name="T3" fmla="*/ 36 h 36"/>
                    <a:gd name="T4" fmla="*/ 1 w 46"/>
                    <a:gd name="T5" fmla="*/ 35 h 36"/>
                    <a:gd name="T6" fmla="*/ 6 w 46"/>
                    <a:gd name="T7" fmla="*/ 30 h 36"/>
                    <a:gd name="T8" fmla="*/ 9 w 46"/>
                    <a:gd name="T9" fmla="*/ 27 h 36"/>
                    <a:gd name="T10" fmla="*/ 20 w 46"/>
                    <a:gd name="T11" fmla="*/ 19 h 36"/>
                    <a:gd name="T12" fmla="*/ 20 w 46"/>
                    <a:gd name="T13" fmla="*/ 19 h 36"/>
                    <a:gd name="T14" fmla="*/ 28 w 46"/>
                    <a:gd name="T15" fmla="*/ 12 h 36"/>
                    <a:gd name="T16" fmla="*/ 31 w 46"/>
                    <a:gd name="T17" fmla="*/ 11 h 36"/>
                    <a:gd name="T18" fmla="*/ 42 w 46"/>
                    <a:gd name="T19" fmla="*/ 3 h 36"/>
                    <a:gd name="T20" fmla="*/ 42 w 46"/>
                    <a:gd name="T21" fmla="*/ 3 h 36"/>
                    <a:gd name="T22" fmla="*/ 46 w 46"/>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6">
                      <a:moveTo>
                        <a:pt x="0" y="36"/>
                      </a:moveTo>
                      <a:lnTo>
                        <a:pt x="0" y="36"/>
                      </a:lnTo>
                      <a:lnTo>
                        <a:pt x="1" y="35"/>
                      </a:lnTo>
                      <a:lnTo>
                        <a:pt x="6" y="30"/>
                      </a:lnTo>
                      <a:lnTo>
                        <a:pt x="9" y="27"/>
                      </a:lnTo>
                      <a:moveTo>
                        <a:pt x="20" y="19"/>
                      </a:moveTo>
                      <a:lnTo>
                        <a:pt x="20" y="19"/>
                      </a:lnTo>
                      <a:lnTo>
                        <a:pt x="28" y="12"/>
                      </a:lnTo>
                      <a:lnTo>
                        <a:pt x="31" y="11"/>
                      </a:lnTo>
                      <a:moveTo>
                        <a:pt x="42" y="3"/>
                      </a:moveTo>
                      <a:lnTo>
                        <a:pt x="42" y="3"/>
                      </a:lnTo>
                      <a:lnTo>
                        <a:pt x="46"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6542088" y="2195513"/>
                  <a:ext cx="476250" cy="160338"/>
                </a:xfrm>
                <a:custGeom>
                  <a:avLst/>
                  <a:gdLst>
                    <a:gd name="T0" fmla="*/ 0 w 208"/>
                    <a:gd name="T1" fmla="*/ 70 h 70"/>
                    <a:gd name="T2" fmla="*/ 0 w 208"/>
                    <a:gd name="T3" fmla="*/ 70 h 70"/>
                    <a:gd name="T4" fmla="*/ 208 w 208"/>
                    <a:gd name="T5" fmla="*/ 21 h 70"/>
                  </a:gdLst>
                  <a:ahLst/>
                  <a:cxnLst>
                    <a:cxn ang="0">
                      <a:pos x="T0" y="T1"/>
                    </a:cxn>
                    <a:cxn ang="0">
                      <a:pos x="T2" y="T3"/>
                    </a:cxn>
                    <a:cxn ang="0">
                      <a:pos x="T4" y="T5"/>
                    </a:cxn>
                  </a:cxnLst>
                  <a:rect l="0" t="0" r="r" b="b"/>
                  <a:pathLst>
                    <a:path w="208" h="70">
                      <a:moveTo>
                        <a:pt x="0" y="70"/>
                      </a:moveTo>
                      <a:lnTo>
                        <a:pt x="0" y="70"/>
                      </a:lnTo>
                      <a:cubicBezTo>
                        <a:pt x="65" y="29"/>
                        <a:pt x="150" y="0"/>
                        <a:pt x="208" y="21"/>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noEditPoints="1"/>
                </p:cNvSpPr>
                <p:nvPr/>
              </p:nvSpPr>
              <p:spPr bwMode="auto">
                <a:xfrm>
                  <a:off x="6946900" y="2193925"/>
                  <a:ext cx="87313" cy="57150"/>
                </a:xfrm>
                <a:custGeom>
                  <a:avLst/>
                  <a:gdLst>
                    <a:gd name="T0" fmla="*/ 9 w 38"/>
                    <a:gd name="T1" fmla="*/ 0 h 25"/>
                    <a:gd name="T2" fmla="*/ 9 w 38"/>
                    <a:gd name="T3" fmla="*/ 0 h 25"/>
                    <a:gd name="T4" fmla="*/ 38 w 38"/>
                    <a:gd name="T5" fmla="*/ 24 h 25"/>
                    <a:gd name="T6" fmla="*/ 0 w 38"/>
                    <a:gd name="T7" fmla="*/ 25 h 25"/>
                    <a:gd name="T8" fmla="*/ 9 w 38"/>
                    <a:gd name="T9" fmla="*/ 0 h 25"/>
                    <a:gd name="T10" fmla="*/ 9 w 38"/>
                    <a:gd name="T11" fmla="*/ 0 h 25"/>
                    <a:gd name="T12" fmla="*/ 9 w 38"/>
                    <a:gd name="T13" fmla="*/ 0 h 25"/>
                    <a:gd name="T14" fmla="*/ 9 w 38"/>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5">
                      <a:moveTo>
                        <a:pt x="9" y="0"/>
                      </a:moveTo>
                      <a:lnTo>
                        <a:pt x="9" y="0"/>
                      </a:lnTo>
                      <a:lnTo>
                        <a:pt x="38" y="24"/>
                      </a:lnTo>
                      <a:lnTo>
                        <a:pt x="0" y="25"/>
                      </a:lnTo>
                      <a:cubicBezTo>
                        <a:pt x="8" y="19"/>
                        <a:pt x="12" y="10"/>
                        <a:pt x="9" y="0"/>
                      </a:cubicBezTo>
                      <a:lnTo>
                        <a:pt x="9" y="0"/>
                      </a:lnTo>
                      <a:close/>
                      <a:moveTo>
                        <a:pt x="9" y="0"/>
                      </a:move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noEditPoints="1"/>
                </p:cNvSpPr>
                <p:nvPr/>
              </p:nvSpPr>
              <p:spPr bwMode="auto">
                <a:xfrm>
                  <a:off x="6946900" y="2193925"/>
                  <a:ext cx="87313" cy="57150"/>
                </a:xfrm>
                <a:custGeom>
                  <a:avLst/>
                  <a:gdLst>
                    <a:gd name="T0" fmla="*/ 9 w 38"/>
                    <a:gd name="T1" fmla="*/ 0 h 25"/>
                    <a:gd name="T2" fmla="*/ 9 w 38"/>
                    <a:gd name="T3" fmla="*/ 0 h 25"/>
                    <a:gd name="T4" fmla="*/ 38 w 38"/>
                    <a:gd name="T5" fmla="*/ 24 h 25"/>
                    <a:gd name="T6" fmla="*/ 0 w 38"/>
                    <a:gd name="T7" fmla="*/ 25 h 25"/>
                    <a:gd name="T8" fmla="*/ 9 w 38"/>
                    <a:gd name="T9" fmla="*/ 0 h 25"/>
                    <a:gd name="T10" fmla="*/ 9 w 38"/>
                    <a:gd name="T11" fmla="*/ 0 h 25"/>
                    <a:gd name="T12" fmla="*/ 9 w 38"/>
                    <a:gd name="T13" fmla="*/ 0 h 25"/>
                    <a:gd name="T14" fmla="*/ 9 w 38"/>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5">
                      <a:moveTo>
                        <a:pt x="9" y="0"/>
                      </a:moveTo>
                      <a:lnTo>
                        <a:pt x="9" y="0"/>
                      </a:lnTo>
                      <a:lnTo>
                        <a:pt x="38" y="24"/>
                      </a:lnTo>
                      <a:lnTo>
                        <a:pt x="0" y="25"/>
                      </a:lnTo>
                      <a:cubicBezTo>
                        <a:pt x="8" y="19"/>
                        <a:pt x="12" y="10"/>
                        <a:pt x="9" y="0"/>
                      </a:cubicBezTo>
                      <a:lnTo>
                        <a:pt x="9" y="0"/>
                      </a:lnTo>
                      <a:close/>
                      <a:moveTo>
                        <a:pt x="9" y="0"/>
                      </a:moveTo>
                      <a:lnTo>
                        <a:pt x="9" y="0"/>
                      </a:lnTo>
                      <a:close/>
                    </a:path>
                  </a:pathLst>
                </a:custGeom>
                <a:noFill/>
                <a:ln w="1588"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6692900" y="2638425"/>
                  <a:ext cx="630238" cy="63500"/>
                </a:xfrm>
                <a:custGeom>
                  <a:avLst/>
                  <a:gdLst>
                    <a:gd name="T0" fmla="*/ 275 w 275"/>
                    <a:gd name="T1" fmla="*/ 28 h 28"/>
                    <a:gd name="T2" fmla="*/ 275 w 275"/>
                    <a:gd name="T3" fmla="*/ 28 h 28"/>
                    <a:gd name="T4" fmla="*/ 0 w 275"/>
                    <a:gd name="T5" fmla="*/ 4 h 28"/>
                  </a:gdLst>
                  <a:ahLst/>
                  <a:cxnLst>
                    <a:cxn ang="0">
                      <a:pos x="T0" y="T1"/>
                    </a:cxn>
                    <a:cxn ang="0">
                      <a:pos x="T2" y="T3"/>
                    </a:cxn>
                    <a:cxn ang="0">
                      <a:pos x="T4" y="T5"/>
                    </a:cxn>
                  </a:cxnLst>
                  <a:rect l="0" t="0" r="r" b="b"/>
                  <a:pathLst>
                    <a:path w="275" h="28">
                      <a:moveTo>
                        <a:pt x="275" y="28"/>
                      </a:moveTo>
                      <a:lnTo>
                        <a:pt x="275" y="28"/>
                      </a:lnTo>
                      <a:cubicBezTo>
                        <a:pt x="223" y="28"/>
                        <a:pt x="95" y="0"/>
                        <a:pt x="0" y="4"/>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6677025" y="2614613"/>
                  <a:ext cx="80963"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noEditPoints="1"/>
                </p:cNvSpPr>
                <p:nvPr/>
              </p:nvSpPr>
              <p:spPr bwMode="auto">
                <a:xfrm>
                  <a:off x="6677025" y="2614613"/>
                  <a:ext cx="80963" cy="60325"/>
                </a:xfrm>
                <a:custGeom>
                  <a:avLst/>
                  <a:gdLst>
                    <a:gd name="T0" fmla="*/ 35 w 35"/>
                    <a:gd name="T1" fmla="*/ 26 h 26"/>
                    <a:gd name="T2" fmla="*/ 35 w 35"/>
                    <a:gd name="T3" fmla="*/ 26 h 26"/>
                    <a:gd name="T4" fmla="*/ 0 w 35"/>
                    <a:gd name="T5" fmla="*/ 14 h 26"/>
                    <a:gd name="T6" fmla="*/ 34 w 35"/>
                    <a:gd name="T7" fmla="*/ 0 h 26"/>
                    <a:gd name="T8" fmla="*/ 35 w 35"/>
                    <a:gd name="T9" fmla="*/ 26 h 26"/>
                    <a:gd name="T10" fmla="*/ 35 w 35"/>
                    <a:gd name="T11" fmla="*/ 26 h 26"/>
                    <a:gd name="T12" fmla="*/ 35 w 35"/>
                    <a:gd name="T13" fmla="*/ 26 h 26"/>
                    <a:gd name="T14" fmla="*/ 35 w 35"/>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26"/>
                      </a:moveTo>
                      <a:lnTo>
                        <a:pt x="35" y="26"/>
                      </a:lnTo>
                      <a:lnTo>
                        <a:pt x="0" y="14"/>
                      </a:lnTo>
                      <a:lnTo>
                        <a:pt x="34" y="0"/>
                      </a:lnTo>
                      <a:cubicBezTo>
                        <a:pt x="29" y="8"/>
                        <a:pt x="29" y="18"/>
                        <a:pt x="35" y="26"/>
                      </a:cubicBezTo>
                      <a:lnTo>
                        <a:pt x="35" y="26"/>
                      </a:lnTo>
                      <a:close/>
                      <a:moveTo>
                        <a:pt x="35" y="26"/>
                      </a:moveTo>
                      <a:lnTo>
                        <a:pt x="35" y="26"/>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noEditPoints="1"/>
                </p:cNvSpPr>
                <p:nvPr/>
              </p:nvSpPr>
              <p:spPr bwMode="auto">
                <a:xfrm>
                  <a:off x="6561138" y="2646363"/>
                  <a:ext cx="131763" cy="23813"/>
                </a:xfrm>
                <a:custGeom>
                  <a:avLst/>
                  <a:gdLst>
                    <a:gd name="T0" fmla="*/ 58 w 58"/>
                    <a:gd name="T1" fmla="*/ 0 h 10"/>
                    <a:gd name="T2" fmla="*/ 58 w 58"/>
                    <a:gd name="T3" fmla="*/ 0 h 10"/>
                    <a:gd name="T4" fmla="*/ 44 w 58"/>
                    <a:gd name="T5" fmla="*/ 1 h 10"/>
                    <a:gd name="T6" fmla="*/ 31 w 58"/>
                    <a:gd name="T7" fmla="*/ 2 h 10"/>
                    <a:gd name="T8" fmla="*/ 31 w 58"/>
                    <a:gd name="T9" fmla="*/ 2 h 10"/>
                    <a:gd name="T10" fmla="*/ 26 w 58"/>
                    <a:gd name="T11" fmla="*/ 3 h 10"/>
                    <a:gd name="T12" fmla="*/ 18 w 58"/>
                    <a:gd name="T13" fmla="*/ 4 h 10"/>
                    <a:gd name="T14" fmla="*/ 5 w 58"/>
                    <a:gd name="T15" fmla="*/ 8 h 10"/>
                    <a:gd name="T16" fmla="*/ 5 w 58"/>
                    <a:gd name="T17" fmla="*/ 8 h 10"/>
                    <a:gd name="T18" fmla="*/ 0 w 5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0">
                      <a:moveTo>
                        <a:pt x="58" y="0"/>
                      </a:moveTo>
                      <a:lnTo>
                        <a:pt x="58" y="0"/>
                      </a:lnTo>
                      <a:lnTo>
                        <a:pt x="44" y="1"/>
                      </a:lnTo>
                      <a:moveTo>
                        <a:pt x="31" y="2"/>
                      </a:moveTo>
                      <a:lnTo>
                        <a:pt x="31" y="2"/>
                      </a:lnTo>
                      <a:lnTo>
                        <a:pt x="26" y="3"/>
                      </a:lnTo>
                      <a:lnTo>
                        <a:pt x="18" y="4"/>
                      </a:lnTo>
                      <a:moveTo>
                        <a:pt x="5" y="8"/>
                      </a:moveTo>
                      <a:lnTo>
                        <a:pt x="5" y="8"/>
                      </a:lnTo>
                      <a:lnTo>
                        <a:pt x="0" y="1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p:nvSpPr>
              <p:spPr bwMode="auto">
                <a:xfrm>
                  <a:off x="7018338" y="1901825"/>
                  <a:ext cx="0" cy="350838"/>
                </a:xfrm>
                <a:custGeom>
                  <a:avLst/>
                  <a:gdLst>
                    <a:gd name="T0" fmla="*/ 153 h 153"/>
                    <a:gd name="T1" fmla="*/ 153 h 153"/>
                    <a:gd name="T2" fmla="*/ 0 h 153"/>
                  </a:gdLst>
                  <a:ahLst/>
                  <a:cxnLst>
                    <a:cxn ang="0">
                      <a:pos x="0" y="T0"/>
                    </a:cxn>
                    <a:cxn ang="0">
                      <a:pos x="0" y="T1"/>
                    </a:cxn>
                    <a:cxn ang="0">
                      <a:pos x="0" y="T2"/>
                    </a:cxn>
                  </a:cxnLst>
                  <a:rect l="0" t="0" r="r" b="b"/>
                  <a:pathLst>
                    <a:path h="153">
                      <a:moveTo>
                        <a:pt x="0" y="153"/>
                      </a:moveTo>
                      <a:lnTo>
                        <a:pt x="0" y="153"/>
                      </a:lnTo>
                      <a:lnTo>
                        <a:pt x="0" y="0"/>
                      </a:ln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noEditPoints="1"/>
                </p:cNvSpPr>
                <p:nvPr/>
              </p:nvSpPr>
              <p:spPr bwMode="auto">
                <a:xfrm>
                  <a:off x="6988175" y="1885950"/>
                  <a:ext cx="60325" cy="80963"/>
                </a:xfrm>
                <a:custGeom>
                  <a:avLst/>
                  <a:gdLst>
                    <a:gd name="T0" fmla="*/ 0 w 26"/>
                    <a:gd name="T1" fmla="*/ 35 h 35"/>
                    <a:gd name="T2" fmla="*/ 0 w 26"/>
                    <a:gd name="T3" fmla="*/ 35 h 35"/>
                    <a:gd name="T4" fmla="*/ 13 w 26"/>
                    <a:gd name="T5" fmla="*/ 0 h 35"/>
                    <a:gd name="T6" fmla="*/ 26 w 26"/>
                    <a:gd name="T7" fmla="*/ 35 h 35"/>
                    <a:gd name="T8" fmla="*/ 0 w 26"/>
                    <a:gd name="T9" fmla="*/ 35 h 35"/>
                    <a:gd name="T10" fmla="*/ 0 w 26"/>
                    <a:gd name="T11" fmla="*/ 35 h 35"/>
                    <a:gd name="T12" fmla="*/ 0 w 26"/>
                    <a:gd name="T13" fmla="*/ 35 h 35"/>
                    <a:gd name="T14" fmla="*/ 0 w 2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0" y="35"/>
                      </a:moveTo>
                      <a:lnTo>
                        <a:pt x="0" y="35"/>
                      </a:lnTo>
                      <a:lnTo>
                        <a:pt x="13" y="0"/>
                      </a:lnTo>
                      <a:lnTo>
                        <a:pt x="26" y="35"/>
                      </a:lnTo>
                      <a:cubicBezTo>
                        <a:pt x="18" y="30"/>
                        <a:pt x="8" y="30"/>
                        <a:pt x="0" y="35"/>
                      </a:cubicBezTo>
                      <a:lnTo>
                        <a:pt x="0" y="35"/>
                      </a:lnTo>
                      <a:close/>
                      <a:moveTo>
                        <a:pt x="0" y="35"/>
                      </a:moveTo>
                      <a:lnTo>
                        <a:pt x="0"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noEditPoints="1"/>
                </p:cNvSpPr>
                <p:nvPr/>
              </p:nvSpPr>
              <p:spPr bwMode="auto">
                <a:xfrm>
                  <a:off x="6988175" y="1885950"/>
                  <a:ext cx="60325" cy="80963"/>
                </a:xfrm>
                <a:custGeom>
                  <a:avLst/>
                  <a:gdLst>
                    <a:gd name="T0" fmla="*/ 0 w 26"/>
                    <a:gd name="T1" fmla="*/ 35 h 35"/>
                    <a:gd name="T2" fmla="*/ 0 w 26"/>
                    <a:gd name="T3" fmla="*/ 35 h 35"/>
                    <a:gd name="T4" fmla="*/ 13 w 26"/>
                    <a:gd name="T5" fmla="*/ 0 h 35"/>
                    <a:gd name="T6" fmla="*/ 26 w 26"/>
                    <a:gd name="T7" fmla="*/ 35 h 35"/>
                    <a:gd name="T8" fmla="*/ 0 w 26"/>
                    <a:gd name="T9" fmla="*/ 35 h 35"/>
                    <a:gd name="T10" fmla="*/ 0 w 26"/>
                    <a:gd name="T11" fmla="*/ 35 h 35"/>
                    <a:gd name="T12" fmla="*/ 0 w 26"/>
                    <a:gd name="T13" fmla="*/ 35 h 35"/>
                    <a:gd name="T14" fmla="*/ 0 w 2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0" y="35"/>
                      </a:moveTo>
                      <a:lnTo>
                        <a:pt x="0" y="35"/>
                      </a:lnTo>
                      <a:lnTo>
                        <a:pt x="13" y="0"/>
                      </a:lnTo>
                      <a:lnTo>
                        <a:pt x="26" y="35"/>
                      </a:lnTo>
                      <a:cubicBezTo>
                        <a:pt x="18" y="30"/>
                        <a:pt x="8" y="30"/>
                        <a:pt x="0" y="35"/>
                      </a:cubicBezTo>
                      <a:lnTo>
                        <a:pt x="0" y="35"/>
                      </a:lnTo>
                      <a:close/>
                      <a:moveTo>
                        <a:pt x="0" y="35"/>
                      </a:moveTo>
                      <a:lnTo>
                        <a:pt x="0" y="35"/>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noEditPoints="1"/>
                </p:cNvSpPr>
                <p:nvPr/>
              </p:nvSpPr>
              <p:spPr bwMode="auto">
                <a:xfrm>
                  <a:off x="6992938" y="2219325"/>
                  <a:ext cx="47625" cy="49213"/>
                </a:xfrm>
                <a:custGeom>
                  <a:avLst/>
                  <a:gdLst>
                    <a:gd name="T0" fmla="*/ 21 w 21"/>
                    <a:gd name="T1" fmla="*/ 11 h 22"/>
                    <a:gd name="T2" fmla="*/ 21 w 21"/>
                    <a:gd name="T3" fmla="*/ 11 h 22"/>
                    <a:gd name="T4" fmla="*/ 11 w 21"/>
                    <a:gd name="T5" fmla="*/ 22 h 22"/>
                    <a:gd name="T6" fmla="*/ 0 w 21"/>
                    <a:gd name="T7" fmla="*/ 11 h 22"/>
                    <a:gd name="T8" fmla="*/ 11 w 21"/>
                    <a:gd name="T9" fmla="*/ 0 h 22"/>
                    <a:gd name="T10" fmla="*/ 21 w 21"/>
                    <a:gd name="T11" fmla="*/ 11 h 22"/>
                    <a:gd name="T12" fmla="*/ 21 w 21"/>
                    <a:gd name="T13" fmla="*/ 11 h 22"/>
                    <a:gd name="T14" fmla="*/ 21 w 21"/>
                    <a:gd name="T15" fmla="*/ 11 h 22"/>
                    <a:gd name="T16" fmla="*/ 21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21" y="11"/>
                      </a:moveTo>
                      <a:lnTo>
                        <a:pt x="21" y="11"/>
                      </a:lnTo>
                      <a:cubicBezTo>
                        <a:pt x="21" y="17"/>
                        <a:pt x="17" y="22"/>
                        <a:pt x="11" y="22"/>
                      </a:cubicBezTo>
                      <a:cubicBezTo>
                        <a:pt x="5" y="22"/>
                        <a:pt x="0" y="17"/>
                        <a:pt x="0" y="11"/>
                      </a:cubicBezTo>
                      <a:cubicBezTo>
                        <a:pt x="0" y="5"/>
                        <a:pt x="5" y="0"/>
                        <a:pt x="11" y="0"/>
                      </a:cubicBezTo>
                      <a:cubicBezTo>
                        <a:pt x="17"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noEditPoints="1"/>
                </p:cNvSpPr>
                <p:nvPr/>
              </p:nvSpPr>
              <p:spPr bwMode="auto">
                <a:xfrm>
                  <a:off x="7297738" y="2676525"/>
                  <a:ext cx="49213" cy="50800"/>
                </a:xfrm>
                <a:custGeom>
                  <a:avLst/>
                  <a:gdLst>
                    <a:gd name="T0" fmla="*/ 22 w 22"/>
                    <a:gd name="T1" fmla="*/ 11 h 22"/>
                    <a:gd name="T2" fmla="*/ 22 w 22"/>
                    <a:gd name="T3" fmla="*/ 11 h 22"/>
                    <a:gd name="T4" fmla="*/ 11 w 22"/>
                    <a:gd name="T5" fmla="*/ 22 h 22"/>
                    <a:gd name="T6" fmla="*/ 0 w 22"/>
                    <a:gd name="T7" fmla="*/ 11 h 22"/>
                    <a:gd name="T8" fmla="*/ 11 w 22"/>
                    <a:gd name="T9" fmla="*/ 0 h 22"/>
                    <a:gd name="T10" fmla="*/ 22 w 22"/>
                    <a:gd name="T11" fmla="*/ 11 h 22"/>
                    <a:gd name="T12" fmla="*/ 22 w 22"/>
                    <a:gd name="T13" fmla="*/ 11 h 22"/>
                    <a:gd name="T14" fmla="*/ 22 w 22"/>
                    <a:gd name="T15" fmla="*/ 11 h 22"/>
                    <a:gd name="T16" fmla="*/ 22 w 22"/>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22" y="11"/>
                      </a:moveTo>
                      <a:lnTo>
                        <a:pt x="22" y="11"/>
                      </a:lnTo>
                      <a:cubicBezTo>
                        <a:pt x="22" y="17"/>
                        <a:pt x="17" y="22"/>
                        <a:pt x="11" y="22"/>
                      </a:cubicBezTo>
                      <a:cubicBezTo>
                        <a:pt x="5" y="22"/>
                        <a:pt x="0" y="17"/>
                        <a:pt x="0" y="11"/>
                      </a:cubicBezTo>
                      <a:cubicBezTo>
                        <a:pt x="0" y="5"/>
                        <a:pt x="5" y="0"/>
                        <a:pt x="11" y="0"/>
                      </a:cubicBezTo>
                      <a:cubicBezTo>
                        <a:pt x="17" y="0"/>
                        <a:pt x="22" y="5"/>
                        <a:pt x="22" y="11"/>
                      </a:cubicBezTo>
                      <a:lnTo>
                        <a:pt x="22" y="11"/>
                      </a:lnTo>
                      <a:close/>
                      <a:moveTo>
                        <a:pt x="22" y="11"/>
                      </a:moveTo>
                      <a:lnTo>
                        <a:pt x="22"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p:cNvSpPr>
                <p:nvPr/>
              </p:nvSpPr>
              <p:spPr bwMode="auto">
                <a:xfrm>
                  <a:off x="7323138" y="1895475"/>
                  <a:ext cx="0" cy="796925"/>
                </a:xfrm>
                <a:custGeom>
                  <a:avLst/>
                  <a:gdLst>
                    <a:gd name="T0" fmla="*/ 0 h 348"/>
                    <a:gd name="T1" fmla="*/ 0 h 348"/>
                    <a:gd name="T2" fmla="*/ 348 h 348"/>
                  </a:gdLst>
                  <a:ahLst/>
                  <a:cxnLst>
                    <a:cxn ang="0">
                      <a:pos x="0" y="T0"/>
                    </a:cxn>
                    <a:cxn ang="0">
                      <a:pos x="0" y="T1"/>
                    </a:cxn>
                    <a:cxn ang="0">
                      <a:pos x="0" y="T2"/>
                    </a:cxn>
                  </a:cxnLst>
                  <a:rect l="0" t="0" r="r" b="b"/>
                  <a:pathLst>
                    <a:path h="348">
                      <a:moveTo>
                        <a:pt x="0" y="0"/>
                      </a:moveTo>
                      <a:lnTo>
                        <a:pt x="0" y="0"/>
                      </a:lnTo>
                      <a:lnTo>
                        <a:pt x="0" y="348"/>
                      </a:ln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noEditPoints="1"/>
                </p:cNvSpPr>
                <p:nvPr/>
              </p:nvSpPr>
              <p:spPr bwMode="auto">
                <a:xfrm>
                  <a:off x="7292975" y="2628900"/>
                  <a:ext cx="58738" cy="79375"/>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5"/>
                        <a:pt x="18" y="5"/>
                        <a:pt x="26" y="0"/>
                      </a:cubicBezTo>
                      <a:lnTo>
                        <a:pt x="26" y="0"/>
                      </a:lnTo>
                      <a:close/>
                      <a:moveTo>
                        <a:pt x="26" y="0"/>
                      </a:moveTo>
                      <a:lnTo>
                        <a:pt x="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noEditPoints="1"/>
                </p:cNvSpPr>
                <p:nvPr/>
              </p:nvSpPr>
              <p:spPr bwMode="auto">
                <a:xfrm>
                  <a:off x="7292975" y="2628900"/>
                  <a:ext cx="58738" cy="79375"/>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5"/>
                        <a:pt x="18" y="5"/>
                        <a:pt x="26" y="0"/>
                      </a:cubicBezTo>
                      <a:lnTo>
                        <a:pt x="26" y="0"/>
                      </a:lnTo>
                      <a:close/>
                      <a:moveTo>
                        <a:pt x="26" y="0"/>
                      </a:moveTo>
                      <a:lnTo>
                        <a:pt x="26" y="0"/>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p:cNvSpPr>
                <p:nvPr/>
              </p:nvSpPr>
              <p:spPr bwMode="auto">
                <a:xfrm>
                  <a:off x="5795963" y="4741863"/>
                  <a:ext cx="1068388" cy="1068388"/>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p:cNvSpPr>
                <p:nvPr/>
              </p:nvSpPr>
              <p:spPr bwMode="auto">
                <a:xfrm>
                  <a:off x="5795963" y="4741863"/>
                  <a:ext cx="1068388" cy="1068388"/>
                </a:xfrm>
                <a:custGeom>
                  <a:avLst/>
                  <a:gdLst>
                    <a:gd name="T0" fmla="*/ 0 w 467"/>
                    <a:gd name="T1" fmla="*/ 0 h 466"/>
                    <a:gd name="T2" fmla="*/ 0 w 467"/>
                    <a:gd name="T3" fmla="*/ 0 h 466"/>
                    <a:gd name="T4" fmla="*/ 467 w 467"/>
                    <a:gd name="T5" fmla="*/ 0 h 466"/>
                    <a:gd name="T6" fmla="*/ 467 w 467"/>
                    <a:gd name="T7" fmla="*/ 466 h 466"/>
                    <a:gd name="T8" fmla="*/ 0 w 467"/>
                    <a:gd name="T9" fmla="*/ 466 h 466"/>
                    <a:gd name="T10" fmla="*/ 0 w 467"/>
                    <a:gd name="T11" fmla="*/ 0 h 466"/>
                  </a:gdLst>
                  <a:ahLst/>
                  <a:cxnLst>
                    <a:cxn ang="0">
                      <a:pos x="T0" y="T1"/>
                    </a:cxn>
                    <a:cxn ang="0">
                      <a:pos x="T2" y="T3"/>
                    </a:cxn>
                    <a:cxn ang="0">
                      <a:pos x="T4" y="T5"/>
                    </a:cxn>
                    <a:cxn ang="0">
                      <a:pos x="T6" y="T7"/>
                    </a:cxn>
                    <a:cxn ang="0">
                      <a:pos x="T8" y="T9"/>
                    </a:cxn>
                    <a:cxn ang="0">
                      <a:pos x="T10" y="T11"/>
                    </a:cxn>
                  </a:cxnLst>
                  <a:rect l="0" t="0" r="r" b="b"/>
                  <a:pathLst>
                    <a:path w="467" h="466">
                      <a:moveTo>
                        <a:pt x="0" y="0"/>
                      </a:moveTo>
                      <a:lnTo>
                        <a:pt x="0" y="0"/>
                      </a:lnTo>
                      <a:lnTo>
                        <a:pt x="467" y="0"/>
                      </a:lnTo>
                      <a:lnTo>
                        <a:pt x="467" y="466"/>
                      </a:lnTo>
                      <a:lnTo>
                        <a:pt x="0" y="466"/>
                      </a:lnTo>
                      <a:lnTo>
                        <a:pt x="0" y="0"/>
                      </a:lnTo>
                      <a:close/>
                    </a:path>
                  </a:pathLst>
                </a:custGeom>
                <a:noFill/>
                <a:ln w="22225" cap="flat">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p:cNvSpPr>
                <p:nvPr/>
              </p:nvSpPr>
              <p:spPr bwMode="auto">
                <a:xfrm>
                  <a:off x="6864350" y="4741863"/>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noEditPoints="1"/>
                </p:cNvSpPr>
                <p:nvPr/>
              </p:nvSpPr>
              <p:spPr bwMode="auto">
                <a:xfrm>
                  <a:off x="7626350" y="4741863"/>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p:cNvSpPr>
                <p:nvPr/>
              </p:nvSpPr>
              <p:spPr bwMode="auto">
                <a:xfrm>
                  <a:off x="6864350" y="5810250"/>
                  <a:ext cx="762000" cy="0"/>
                </a:xfrm>
                <a:custGeom>
                  <a:avLst/>
                  <a:gdLst>
                    <a:gd name="T0" fmla="*/ 0 w 333"/>
                    <a:gd name="T1" fmla="*/ 0 w 333"/>
                    <a:gd name="T2" fmla="*/ 333 w 333"/>
                  </a:gdLst>
                  <a:ahLst/>
                  <a:cxnLst>
                    <a:cxn ang="0">
                      <a:pos x="T0" y="0"/>
                    </a:cxn>
                    <a:cxn ang="0">
                      <a:pos x="T1" y="0"/>
                    </a:cxn>
                    <a:cxn ang="0">
                      <a:pos x="T2" y="0"/>
                    </a:cxn>
                  </a:cxnLst>
                  <a:rect l="0" t="0" r="r" b="b"/>
                  <a:pathLst>
                    <a:path w="333">
                      <a:moveTo>
                        <a:pt x="0" y="0"/>
                      </a:moveTo>
                      <a:lnTo>
                        <a:pt x="0" y="0"/>
                      </a:lnTo>
                      <a:lnTo>
                        <a:pt x="333"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noEditPoints="1"/>
                </p:cNvSpPr>
                <p:nvPr/>
              </p:nvSpPr>
              <p:spPr bwMode="auto">
                <a:xfrm>
                  <a:off x="7626350" y="5810250"/>
                  <a:ext cx="269875" cy="0"/>
                </a:xfrm>
                <a:custGeom>
                  <a:avLst/>
                  <a:gdLst>
                    <a:gd name="T0" fmla="*/ 0 w 118"/>
                    <a:gd name="T1" fmla="*/ 0 w 118"/>
                    <a:gd name="T2" fmla="*/ 14 w 118"/>
                    <a:gd name="T3" fmla="*/ 35 w 118"/>
                    <a:gd name="T4" fmla="*/ 35 w 118"/>
                    <a:gd name="T5" fmla="*/ 48 w 118"/>
                    <a:gd name="T6" fmla="*/ 70 w 118"/>
                    <a:gd name="T7" fmla="*/ 70 w 118"/>
                    <a:gd name="T8" fmla="*/ 83 w 118"/>
                    <a:gd name="T9" fmla="*/ 104 w 118"/>
                    <a:gd name="T10" fmla="*/ 104 w 118"/>
                    <a:gd name="T11" fmla="*/ 118 w 11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118">
                      <a:moveTo>
                        <a:pt x="0" y="0"/>
                      </a:moveTo>
                      <a:lnTo>
                        <a:pt x="0" y="0"/>
                      </a:lnTo>
                      <a:lnTo>
                        <a:pt x="14" y="0"/>
                      </a:lnTo>
                      <a:moveTo>
                        <a:pt x="35" y="0"/>
                      </a:moveTo>
                      <a:lnTo>
                        <a:pt x="35" y="0"/>
                      </a:lnTo>
                      <a:lnTo>
                        <a:pt x="48" y="0"/>
                      </a:lnTo>
                      <a:moveTo>
                        <a:pt x="70" y="0"/>
                      </a:moveTo>
                      <a:lnTo>
                        <a:pt x="70" y="0"/>
                      </a:lnTo>
                      <a:lnTo>
                        <a:pt x="83" y="0"/>
                      </a:lnTo>
                      <a:moveTo>
                        <a:pt x="104" y="0"/>
                      </a:moveTo>
                      <a:lnTo>
                        <a:pt x="104" y="0"/>
                      </a:lnTo>
                      <a:lnTo>
                        <a:pt x="118" y="0"/>
                      </a:lnTo>
                    </a:path>
                  </a:pathLst>
                </a:custGeom>
                <a:noFill/>
                <a:ln w="22225" cap="rnd">
                  <a:solidFill>
                    <a:srgbClr val="D4AA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noEditPoints="1"/>
                </p:cNvSpPr>
                <p:nvPr/>
              </p:nvSpPr>
              <p:spPr bwMode="auto">
                <a:xfrm>
                  <a:off x="6413500" y="5280025"/>
                  <a:ext cx="139700" cy="30163"/>
                </a:xfrm>
                <a:custGeom>
                  <a:avLst/>
                  <a:gdLst>
                    <a:gd name="T0" fmla="*/ 0 w 61"/>
                    <a:gd name="T1" fmla="*/ 13 h 13"/>
                    <a:gd name="T2" fmla="*/ 0 w 61"/>
                    <a:gd name="T3" fmla="*/ 13 h 13"/>
                    <a:gd name="T4" fmla="*/ 4 w 61"/>
                    <a:gd name="T5" fmla="*/ 12 h 13"/>
                    <a:gd name="T6" fmla="*/ 13 w 61"/>
                    <a:gd name="T7" fmla="*/ 10 h 13"/>
                    <a:gd name="T8" fmla="*/ 26 w 61"/>
                    <a:gd name="T9" fmla="*/ 7 h 13"/>
                    <a:gd name="T10" fmla="*/ 26 w 61"/>
                    <a:gd name="T11" fmla="*/ 7 h 13"/>
                    <a:gd name="T12" fmla="*/ 35 w 61"/>
                    <a:gd name="T13" fmla="*/ 5 h 13"/>
                    <a:gd name="T14" fmla="*/ 39 w 61"/>
                    <a:gd name="T15" fmla="*/ 4 h 13"/>
                    <a:gd name="T16" fmla="*/ 52 w 61"/>
                    <a:gd name="T17" fmla="*/ 2 h 13"/>
                    <a:gd name="T18" fmla="*/ 52 w 61"/>
                    <a:gd name="T19" fmla="*/ 2 h 13"/>
                    <a:gd name="T20" fmla="*/ 61 w 6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3">
                      <a:moveTo>
                        <a:pt x="0" y="13"/>
                      </a:moveTo>
                      <a:lnTo>
                        <a:pt x="0" y="13"/>
                      </a:lnTo>
                      <a:lnTo>
                        <a:pt x="4" y="12"/>
                      </a:lnTo>
                      <a:lnTo>
                        <a:pt x="13" y="10"/>
                      </a:lnTo>
                      <a:moveTo>
                        <a:pt x="26" y="7"/>
                      </a:moveTo>
                      <a:lnTo>
                        <a:pt x="26" y="7"/>
                      </a:lnTo>
                      <a:lnTo>
                        <a:pt x="35" y="5"/>
                      </a:lnTo>
                      <a:lnTo>
                        <a:pt x="39" y="4"/>
                      </a:lnTo>
                      <a:moveTo>
                        <a:pt x="52" y="2"/>
                      </a:moveTo>
                      <a:lnTo>
                        <a:pt x="52" y="2"/>
                      </a:lnTo>
                      <a:lnTo>
                        <a:pt x="61" y="0"/>
                      </a:lnTo>
                    </a:path>
                  </a:pathLst>
                </a:custGeom>
                <a:noFill/>
                <a:ln w="11113" cap="rnd">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6553200" y="5200650"/>
                  <a:ext cx="465138" cy="79375"/>
                </a:xfrm>
                <a:custGeom>
                  <a:avLst/>
                  <a:gdLst>
                    <a:gd name="T0" fmla="*/ 0 w 203"/>
                    <a:gd name="T1" fmla="*/ 35 h 35"/>
                    <a:gd name="T2" fmla="*/ 0 w 203"/>
                    <a:gd name="T3" fmla="*/ 35 h 35"/>
                    <a:gd name="T4" fmla="*/ 203 w 203"/>
                    <a:gd name="T5" fmla="*/ 0 h 35"/>
                  </a:gdLst>
                  <a:ahLst/>
                  <a:cxnLst>
                    <a:cxn ang="0">
                      <a:pos x="T0" y="T1"/>
                    </a:cxn>
                    <a:cxn ang="0">
                      <a:pos x="T2" y="T3"/>
                    </a:cxn>
                    <a:cxn ang="0">
                      <a:pos x="T4" y="T5"/>
                    </a:cxn>
                  </a:cxnLst>
                  <a:rect l="0" t="0" r="r" b="b"/>
                  <a:pathLst>
                    <a:path w="203" h="35">
                      <a:moveTo>
                        <a:pt x="0" y="35"/>
                      </a:moveTo>
                      <a:lnTo>
                        <a:pt x="0" y="35"/>
                      </a:lnTo>
                      <a:cubicBezTo>
                        <a:pt x="67" y="19"/>
                        <a:pt x="162" y="0"/>
                        <a:pt x="203" y="0"/>
                      </a:cubicBez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noEditPoints="1"/>
                </p:cNvSpPr>
                <p:nvPr/>
              </p:nvSpPr>
              <p:spPr bwMode="auto">
                <a:xfrm>
                  <a:off x="6954838" y="5170488"/>
                  <a:ext cx="79375" cy="57150"/>
                </a:xfrm>
                <a:custGeom>
                  <a:avLst/>
                  <a:gdLst>
                    <a:gd name="T0" fmla="*/ 0 w 35"/>
                    <a:gd name="T1" fmla="*/ 0 h 25"/>
                    <a:gd name="T2" fmla="*/ 0 w 35"/>
                    <a:gd name="T3" fmla="*/ 0 h 25"/>
                    <a:gd name="T4" fmla="*/ 35 w 35"/>
                    <a:gd name="T5" fmla="*/ 13 h 25"/>
                    <a:gd name="T6" fmla="*/ 0 w 35"/>
                    <a:gd name="T7" fmla="*/ 25 h 25"/>
                    <a:gd name="T8" fmla="*/ 0 w 35"/>
                    <a:gd name="T9" fmla="*/ 0 h 25"/>
                    <a:gd name="T10" fmla="*/ 0 w 35"/>
                    <a:gd name="T11" fmla="*/ 0 h 25"/>
                    <a:gd name="T12" fmla="*/ 0 w 35"/>
                    <a:gd name="T13" fmla="*/ 0 h 25"/>
                    <a:gd name="T14" fmla="*/ 0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0" y="0"/>
                      </a:moveTo>
                      <a:lnTo>
                        <a:pt x="0" y="0"/>
                      </a:lnTo>
                      <a:lnTo>
                        <a:pt x="35" y="13"/>
                      </a:lnTo>
                      <a:lnTo>
                        <a:pt x="0" y="25"/>
                      </a:lnTo>
                      <a:cubicBezTo>
                        <a:pt x="6" y="18"/>
                        <a:pt x="5" y="8"/>
                        <a:pt x="0" y="0"/>
                      </a:cubicBezTo>
                      <a:lnTo>
                        <a:pt x="0" y="0"/>
                      </a:lnTo>
                      <a:close/>
                      <a:moveTo>
                        <a:pt x="0" y="0"/>
                      </a:move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6954838" y="5170488"/>
                  <a:ext cx="79375" cy="57150"/>
                </a:xfrm>
                <a:custGeom>
                  <a:avLst/>
                  <a:gdLst>
                    <a:gd name="T0" fmla="*/ 0 w 35"/>
                    <a:gd name="T1" fmla="*/ 0 h 25"/>
                    <a:gd name="T2" fmla="*/ 0 w 35"/>
                    <a:gd name="T3" fmla="*/ 0 h 25"/>
                    <a:gd name="T4" fmla="*/ 35 w 35"/>
                    <a:gd name="T5" fmla="*/ 13 h 25"/>
                    <a:gd name="T6" fmla="*/ 0 w 35"/>
                    <a:gd name="T7" fmla="*/ 25 h 25"/>
                    <a:gd name="T8" fmla="*/ 0 w 35"/>
                    <a:gd name="T9" fmla="*/ 0 h 25"/>
                    <a:gd name="T10" fmla="*/ 0 w 35"/>
                    <a:gd name="T11" fmla="*/ 0 h 25"/>
                    <a:gd name="T12" fmla="*/ 0 w 35"/>
                    <a:gd name="T13" fmla="*/ 0 h 25"/>
                    <a:gd name="T14" fmla="*/ 0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0" y="0"/>
                      </a:moveTo>
                      <a:lnTo>
                        <a:pt x="0" y="0"/>
                      </a:lnTo>
                      <a:lnTo>
                        <a:pt x="35" y="13"/>
                      </a:lnTo>
                      <a:lnTo>
                        <a:pt x="0" y="25"/>
                      </a:lnTo>
                      <a:cubicBezTo>
                        <a:pt x="6" y="18"/>
                        <a:pt x="5" y="8"/>
                        <a:pt x="0" y="0"/>
                      </a:cubicBezTo>
                      <a:lnTo>
                        <a:pt x="0" y="0"/>
                      </a:lnTo>
                      <a:close/>
                      <a:moveTo>
                        <a:pt x="0" y="0"/>
                      </a:moveTo>
                      <a:lnTo>
                        <a:pt x="0" y="0"/>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p:cNvSpPr>
                <p:nvPr/>
              </p:nvSpPr>
              <p:spPr bwMode="auto">
                <a:xfrm>
                  <a:off x="7018338" y="4652963"/>
                  <a:ext cx="0" cy="547688"/>
                </a:xfrm>
                <a:custGeom>
                  <a:avLst/>
                  <a:gdLst>
                    <a:gd name="T0" fmla="*/ 239 h 239"/>
                    <a:gd name="T1" fmla="*/ 239 h 239"/>
                    <a:gd name="T2" fmla="*/ 0 h 239"/>
                  </a:gdLst>
                  <a:ahLst/>
                  <a:cxnLst>
                    <a:cxn ang="0">
                      <a:pos x="0" y="T0"/>
                    </a:cxn>
                    <a:cxn ang="0">
                      <a:pos x="0" y="T1"/>
                    </a:cxn>
                    <a:cxn ang="0">
                      <a:pos x="0" y="T2"/>
                    </a:cxn>
                  </a:cxnLst>
                  <a:rect l="0" t="0" r="r" b="b"/>
                  <a:pathLst>
                    <a:path h="239">
                      <a:moveTo>
                        <a:pt x="0" y="239"/>
                      </a:moveTo>
                      <a:lnTo>
                        <a:pt x="0" y="239"/>
                      </a:lnTo>
                      <a:lnTo>
                        <a:pt x="0" y="0"/>
                      </a:lnTo>
                    </a:path>
                  </a:pathLst>
                </a:custGeom>
                <a:noFill/>
                <a:ln w="11113"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6988175" y="4637088"/>
                  <a:ext cx="60325" cy="80963"/>
                </a:xfrm>
                <a:custGeom>
                  <a:avLst/>
                  <a:gdLst>
                    <a:gd name="T0" fmla="*/ 0 w 26"/>
                    <a:gd name="T1" fmla="*/ 35 h 35"/>
                    <a:gd name="T2" fmla="*/ 0 w 26"/>
                    <a:gd name="T3" fmla="*/ 35 h 35"/>
                    <a:gd name="T4" fmla="*/ 13 w 26"/>
                    <a:gd name="T5" fmla="*/ 0 h 35"/>
                    <a:gd name="T6" fmla="*/ 26 w 26"/>
                    <a:gd name="T7" fmla="*/ 35 h 35"/>
                    <a:gd name="T8" fmla="*/ 0 w 26"/>
                    <a:gd name="T9" fmla="*/ 35 h 35"/>
                    <a:gd name="T10" fmla="*/ 0 w 26"/>
                    <a:gd name="T11" fmla="*/ 35 h 35"/>
                    <a:gd name="T12" fmla="*/ 0 w 26"/>
                    <a:gd name="T13" fmla="*/ 35 h 35"/>
                    <a:gd name="T14" fmla="*/ 0 w 2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0" y="35"/>
                      </a:moveTo>
                      <a:lnTo>
                        <a:pt x="0" y="35"/>
                      </a:lnTo>
                      <a:lnTo>
                        <a:pt x="13" y="0"/>
                      </a:lnTo>
                      <a:lnTo>
                        <a:pt x="26" y="35"/>
                      </a:lnTo>
                      <a:cubicBezTo>
                        <a:pt x="18" y="29"/>
                        <a:pt x="8" y="29"/>
                        <a:pt x="0" y="35"/>
                      </a:cubicBezTo>
                      <a:lnTo>
                        <a:pt x="0" y="35"/>
                      </a:lnTo>
                      <a:close/>
                      <a:moveTo>
                        <a:pt x="0" y="35"/>
                      </a:moveTo>
                      <a:lnTo>
                        <a:pt x="0"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noEditPoints="1"/>
                </p:cNvSpPr>
                <p:nvPr/>
              </p:nvSpPr>
              <p:spPr bwMode="auto">
                <a:xfrm>
                  <a:off x="6988175" y="4637088"/>
                  <a:ext cx="60325" cy="80963"/>
                </a:xfrm>
                <a:custGeom>
                  <a:avLst/>
                  <a:gdLst>
                    <a:gd name="T0" fmla="*/ 0 w 26"/>
                    <a:gd name="T1" fmla="*/ 35 h 35"/>
                    <a:gd name="T2" fmla="*/ 0 w 26"/>
                    <a:gd name="T3" fmla="*/ 35 h 35"/>
                    <a:gd name="T4" fmla="*/ 13 w 26"/>
                    <a:gd name="T5" fmla="*/ 0 h 35"/>
                    <a:gd name="T6" fmla="*/ 26 w 26"/>
                    <a:gd name="T7" fmla="*/ 35 h 35"/>
                    <a:gd name="T8" fmla="*/ 0 w 26"/>
                    <a:gd name="T9" fmla="*/ 35 h 35"/>
                    <a:gd name="T10" fmla="*/ 0 w 26"/>
                    <a:gd name="T11" fmla="*/ 35 h 35"/>
                    <a:gd name="T12" fmla="*/ 0 w 26"/>
                    <a:gd name="T13" fmla="*/ 35 h 35"/>
                    <a:gd name="T14" fmla="*/ 0 w 2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0" y="35"/>
                      </a:moveTo>
                      <a:lnTo>
                        <a:pt x="0" y="35"/>
                      </a:lnTo>
                      <a:lnTo>
                        <a:pt x="13" y="0"/>
                      </a:lnTo>
                      <a:lnTo>
                        <a:pt x="26" y="35"/>
                      </a:lnTo>
                      <a:cubicBezTo>
                        <a:pt x="18" y="29"/>
                        <a:pt x="8" y="29"/>
                        <a:pt x="0" y="35"/>
                      </a:cubicBezTo>
                      <a:lnTo>
                        <a:pt x="0" y="35"/>
                      </a:lnTo>
                      <a:close/>
                      <a:moveTo>
                        <a:pt x="0" y="35"/>
                      </a:moveTo>
                      <a:lnTo>
                        <a:pt x="0" y="35"/>
                      </a:lnTo>
                      <a:close/>
                    </a:path>
                  </a:pathLst>
                </a:custGeom>
                <a:noFill/>
                <a:ln w="4763" cap="flat">
                  <a:solidFill>
                    <a:srgbClr val="000000"/>
                  </a:solid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noEditPoints="1"/>
                </p:cNvSpPr>
                <p:nvPr/>
              </p:nvSpPr>
              <p:spPr bwMode="auto">
                <a:xfrm>
                  <a:off x="6996113" y="5175250"/>
                  <a:ext cx="47625" cy="47625"/>
                </a:xfrm>
                <a:custGeom>
                  <a:avLst/>
                  <a:gdLst>
                    <a:gd name="T0" fmla="*/ 21 w 21"/>
                    <a:gd name="T1" fmla="*/ 10 h 21"/>
                    <a:gd name="T2" fmla="*/ 21 w 21"/>
                    <a:gd name="T3" fmla="*/ 10 h 21"/>
                    <a:gd name="T4" fmla="*/ 11 w 21"/>
                    <a:gd name="T5" fmla="*/ 21 h 21"/>
                    <a:gd name="T6" fmla="*/ 0 w 21"/>
                    <a:gd name="T7" fmla="*/ 10 h 21"/>
                    <a:gd name="T8" fmla="*/ 11 w 21"/>
                    <a:gd name="T9" fmla="*/ 0 h 21"/>
                    <a:gd name="T10" fmla="*/ 21 w 21"/>
                    <a:gd name="T11" fmla="*/ 10 h 21"/>
                    <a:gd name="T12" fmla="*/ 21 w 21"/>
                    <a:gd name="T13" fmla="*/ 10 h 21"/>
                    <a:gd name="T14" fmla="*/ 21 w 21"/>
                    <a:gd name="T15" fmla="*/ 10 h 21"/>
                    <a:gd name="T16" fmla="*/ 21 w 21"/>
                    <a:gd name="T1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0"/>
                      </a:moveTo>
                      <a:lnTo>
                        <a:pt x="21" y="10"/>
                      </a:lnTo>
                      <a:cubicBezTo>
                        <a:pt x="21" y="16"/>
                        <a:pt x="16" y="21"/>
                        <a:pt x="11" y="21"/>
                      </a:cubicBezTo>
                      <a:cubicBezTo>
                        <a:pt x="5" y="21"/>
                        <a:pt x="0" y="16"/>
                        <a:pt x="0" y="10"/>
                      </a:cubicBezTo>
                      <a:cubicBezTo>
                        <a:pt x="0" y="5"/>
                        <a:pt x="5" y="0"/>
                        <a:pt x="11" y="0"/>
                      </a:cubicBezTo>
                      <a:cubicBezTo>
                        <a:pt x="16" y="0"/>
                        <a:pt x="21" y="5"/>
                        <a:pt x="21" y="10"/>
                      </a:cubicBezTo>
                      <a:lnTo>
                        <a:pt x="21" y="10"/>
                      </a:lnTo>
                      <a:close/>
                      <a:moveTo>
                        <a:pt x="21" y="10"/>
                      </a:moveTo>
                      <a:lnTo>
                        <a:pt x="21"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noEditPoints="1"/>
                </p:cNvSpPr>
                <p:nvPr/>
              </p:nvSpPr>
              <p:spPr bwMode="auto">
                <a:xfrm>
                  <a:off x="5794375" y="5838825"/>
                  <a:ext cx="1338263" cy="173038"/>
                </a:xfrm>
                <a:custGeom>
                  <a:avLst/>
                  <a:gdLst>
                    <a:gd name="T0" fmla="*/ 15 w 585"/>
                    <a:gd name="T1" fmla="*/ 50 h 75"/>
                    <a:gd name="T2" fmla="*/ 46 w 585"/>
                    <a:gd name="T3" fmla="*/ 37 h 75"/>
                    <a:gd name="T4" fmla="*/ 30 w 585"/>
                    <a:gd name="T5" fmla="*/ 7 h 75"/>
                    <a:gd name="T6" fmla="*/ 61 w 585"/>
                    <a:gd name="T7" fmla="*/ 0 h 75"/>
                    <a:gd name="T8" fmla="*/ 61 w 585"/>
                    <a:gd name="T9" fmla="*/ 16 h 75"/>
                    <a:gd name="T10" fmla="*/ 74 w 585"/>
                    <a:gd name="T11" fmla="*/ 16 h 75"/>
                    <a:gd name="T12" fmla="*/ 99 w 585"/>
                    <a:gd name="T13" fmla="*/ 19 h 75"/>
                    <a:gd name="T14" fmla="*/ 95 w 585"/>
                    <a:gd name="T15" fmla="*/ 26 h 75"/>
                    <a:gd name="T16" fmla="*/ 74 w 585"/>
                    <a:gd name="T17" fmla="*/ 58 h 75"/>
                    <a:gd name="T18" fmla="*/ 111 w 585"/>
                    <a:gd name="T19" fmla="*/ 53 h 75"/>
                    <a:gd name="T20" fmla="*/ 130 w 585"/>
                    <a:gd name="T21" fmla="*/ 21 h 75"/>
                    <a:gd name="T22" fmla="*/ 112 w 585"/>
                    <a:gd name="T23" fmla="*/ 37 h 75"/>
                    <a:gd name="T24" fmla="*/ 121 w 585"/>
                    <a:gd name="T25" fmla="*/ 21 h 75"/>
                    <a:gd name="T26" fmla="*/ 143 w 585"/>
                    <a:gd name="T27" fmla="*/ 0 h 75"/>
                    <a:gd name="T28" fmla="*/ 143 w 585"/>
                    <a:gd name="T29" fmla="*/ 16 h 75"/>
                    <a:gd name="T30" fmla="*/ 156 w 585"/>
                    <a:gd name="T31" fmla="*/ 16 h 75"/>
                    <a:gd name="T32" fmla="*/ 181 w 585"/>
                    <a:gd name="T33" fmla="*/ 19 h 75"/>
                    <a:gd name="T34" fmla="*/ 177 w 585"/>
                    <a:gd name="T35" fmla="*/ 26 h 75"/>
                    <a:gd name="T36" fmla="*/ 156 w 585"/>
                    <a:gd name="T37" fmla="*/ 58 h 75"/>
                    <a:gd name="T38" fmla="*/ 209 w 585"/>
                    <a:gd name="T39" fmla="*/ 67 h 75"/>
                    <a:gd name="T40" fmla="*/ 188 w 585"/>
                    <a:gd name="T41" fmla="*/ 37 h 75"/>
                    <a:gd name="T42" fmla="*/ 213 w 585"/>
                    <a:gd name="T43" fmla="*/ 16 h 75"/>
                    <a:gd name="T44" fmla="*/ 193 w 585"/>
                    <a:gd name="T45" fmla="*/ 71 h 75"/>
                    <a:gd name="T46" fmla="*/ 203 w 585"/>
                    <a:gd name="T47" fmla="*/ 52 h 75"/>
                    <a:gd name="T48" fmla="*/ 194 w 585"/>
                    <a:gd name="T49" fmla="*/ 36 h 75"/>
                    <a:gd name="T50" fmla="*/ 247 w 585"/>
                    <a:gd name="T51" fmla="*/ 9 h 75"/>
                    <a:gd name="T52" fmla="*/ 247 w 585"/>
                    <a:gd name="T53" fmla="*/ 58 h 75"/>
                    <a:gd name="T54" fmla="*/ 260 w 585"/>
                    <a:gd name="T55" fmla="*/ 22 h 75"/>
                    <a:gd name="T56" fmla="*/ 283 w 585"/>
                    <a:gd name="T57" fmla="*/ 32 h 75"/>
                    <a:gd name="T58" fmla="*/ 270 w 585"/>
                    <a:gd name="T59" fmla="*/ 21 h 75"/>
                    <a:gd name="T60" fmla="*/ 311 w 585"/>
                    <a:gd name="T61" fmla="*/ 43 h 75"/>
                    <a:gd name="T62" fmla="*/ 292 w 585"/>
                    <a:gd name="T63" fmla="*/ 21 h 75"/>
                    <a:gd name="T64" fmla="*/ 303 w 585"/>
                    <a:gd name="T65" fmla="*/ 21 h 75"/>
                    <a:gd name="T66" fmla="*/ 311 w 585"/>
                    <a:gd name="T67" fmla="*/ 43 h 75"/>
                    <a:gd name="T68" fmla="*/ 325 w 585"/>
                    <a:gd name="T69" fmla="*/ 23 h 75"/>
                    <a:gd name="T70" fmla="*/ 329 w 585"/>
                    <a:gd name="T71" fmla="*/ 24 h 75"/>
                    <a:gd name="T72" fmla="*/ 363 w 585"/>
                    <a:gd name="T73" fmla="*/ 44 h 75"/>
                    <a:gd name="T74" fmla="*/ 343 w 585"/>
                    <a:gd name="T75" fmla="*/ 21 h 75"/>
                    <a:gd name="T76" fmla="*/ 347 w 585"/>
                    <a:gd name="T77" fmla="*/ 49 h 75"/>
                    <a:gd name="T78" fmla="*/ 363 w 585"/>
                    <a:gd name="T79" fmla="*/ 33 h 75"/>
                    <a:gd name="T80" fmla="*/ 374 w 585"/>
                    <a:gd name="T81" fmla="*/ 58 h 75"/>
                    <a:gd name="T82" fmla="*/ 390 w 585"/>
                    <a:gd name="T83" fmla="*/ 15 h 75"/>
                    <a:gd name="T84" fmla="*/ 421 w 585"/>
                    <a:gd name="T85" fmla="*/ 29 h 75"/>
                    <a:gd name="T86" fmla="*/ 409 w 585"/>
                    <a:gd name="T87" fmla="*/ 21 h 75"/>
                    <a:gd name="T88" fmla="*/ 393 w 585"/>
                    <a:gd name="T89" fmla="*/ 24 h 75"/>
                    <a:gd name="T90" fmla="*/ 449 w 585"/>
                    <a:gd name="T91" fmla="*/ 44 h 75"/>
                    <a:gd name="T92" fmla="*/ 423 w 585"/>
                    <a:gd name="T93" fmla="*/ 37 h 75"/>
                    <a:gd name="T94" fmla="*/ 429 w 585"/>
                    <a:gd name="T95" fmla="*/ 39 h 75"/>
                    <a:gd name="T96" fmla="*/ 430 w 585"/>
                    <a:gd name="T97" fmla="*/ 33 h 75"/>
                    <a:gd name="T98" fmla="*/ 430 w 585"/>
                    <a:gd name="T99" fmla="*/ 33 h 75"/>
                    <a:gd name="T100" fmla="*/ 469 w 585"/>
                    <a:gd name="T101" fmla="*/ 17 h 75"/>
                    <a:gd name="T102" fmla="*/ 487 w 585"/>
                    <a:gd name="T103" fmla="*/ 58 h 75"/>
                    <a:gd name="T104" fmla="*/ 468 w 585"/>
                    <a:gd name="T105" fmla="*/ 25 h 75"/>
                    <a:gd name="T106" fmla="*/ 507 w 585"/>
                    <a:gd name="T107" fmla="*/ 58 h 75"/>
                    <a:gd name="T108" fmla="*/ 491 w 585"/>
                    <a:gd name="T109" fmla="*/ 22 h 75"/>
                    <a:gd name="T110" fmla="*/ 506 w 585"/>
                    <a:gd name="T111" fmla="*/ 16 h 75"/>
                    <a:gd name="T112" fmla="*/ 506 w 585"/>
                    <a:gd name="T113" fmla="*/ 51 h 75"/>
                    <a:gd name="T114" fmla="*/ 519 w 585"/>
                    <a:gd name="T115" fmla="*/ 24 h 75"/>
                    <a:gd name="T116" fmla="*/ 519 w 585"/>
                    <a:gd name="T117" fmla="*/ 58 h 75"/>
                    <a:gd name="T118" fmla="*/ 560 w 585"/>
                    <a:gd name="T119" fmla="*/ 40 h 75"/>
                    <a:gd name="T120" fmla="*/ 574 w 585"/>
                    <a:gd name="T121" fmla="*/ 18 h 75"/>
                    <a:gd name="T122" fmla="*/ 585 w 585"/>
                    <a:gd name="T123"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75">
                      <a:moveTo>
                        <a:pt x="12" y="58"/>
                      </a:moveTo>
                      <a:lnTo>
                        <a:pt x="12" y="58"/>
                      </a:lnTo>
                      <a:lnTo>
                        <a:pt x="0" y="0"/>
                      </a:lnTo>
                      <a:lnTo>
                        <a:pt x="6" y="0"/>
                      </a:lnTo>
                      <a:lnTo>
                        <a:pt x="13" y="38"/>
                      </a:lnTo>
                      <a:cubicBezTo>
                        <a:pt x="14" y="42"/>
                        <a:pt x="15" y="46"/>
                        <a:pt x="15" y="50"/>
                      </a:cubicBezTo>
                      <a:lnTo>
                        <a:pt x="17" y="39"/>
                      </a:lnTo>
                      <a:lnTo>
                        <a:pt x="26" y="0"/>
                      </a:lnTo>
                      <a:lnTo>
                        <a:pt x="34" y="0"/>
                      </a:lnTo>
                      <a:lnTo>
                        <a:pt x="40" y="29"/>
                      </a:lnTo>
                      <a:cubicBezTo>
                        <a:pt x="42" y="36"/>
                        <a:pt x="43" y="43"/>
                        <a:pt x="44" y="50"/>
                      </a:cubicBezTo>
                      <a:cubicBezTo>
                        <a:pt x="45" y="46"/>
                        <a:pt x="46" y="42"/>
                        <a:pt x="46" y="37"/>
                      </a:cubicBezTo>
                      <a:lnTo>
                        <a:pt x="54" y="0"/>
                      </a:lnTo>
                      <a:lnTo>
                        <a:pt x="60" y="0"/>
                      </a:lnTo>
                      <a:lnTo>
                        <a:pt x="47" y="58"/>
                      </a:lnTo>
                      <a:lnTo>
                        <a:pt x="41" y="58"/>
                      </a:lnTo>
                      <a:lnTo>
                        <a:pt x="31" y="14"/>
                      </a:lnTo>
                      <a:lnTo>
                        <a:pt x="30" y="7"/>
                      </a:lnTo>
                      <a:cubicBezTo>
                        <a:pt x="29" y="10"/>
                        <a:pt x="29" y="12"/>
                        <a:pt x="28" y="14"/>
                      </a:cubicBezTo>
                      <a:lnTo>
                        <a:pt x="19" y="58"/>
                      </a:lnTo>
                      <a:lnTo>
                        <a:pt x="12" y="58"/>
                      </a:lnTo>
                      <a:close/>
                      <a:moveTo>
                        <a:pt x="61" y="9"/>
                      </a:moveTo>
                      <a:lnTo>
                        <a:pt x="61" y="9"/>
                      </a:lnTo>
                      <a:lnTo>
                        <a:pt x="61" y="0"/>
                      </a:lnTo>
                      <a:lnTo>
                        <a:pt x="67" y="0"/>
                      </a:lnTo>
                      <a:lnTo>
                        <a:pt x="67" y="9"/>
                      </a:lnTo>
                      <a:lnTo>
                        <a:pt x="61" y="9"/>
                      </a:lnTo>
                      <a:close/>
                      <a:moveTo>
                        <a:pt x="61" y="58"/>
                      </a:moveTo>
                      <a:lnTo>
                        <a:pt x="61" y="58"/>
                      </a:lnTo>
                      <a:lnTo>
                        <a:pt x="61" y="16"/>
                      </a:lnTo>
                      <a:lnTo>
                        <a:pt x="67" y="16"/>
                      </a:lnTo>
                      <a:lnTo>
                        <a:pt x="67" y="58"/>
                      </a:lnTo>
                      <a:lnTo>
                        <a:pt x="61" y="58"/>
                      </a:lnTo>
                      <a:close/>
                      <a:moveTo>
                        <a:pt x="74" y="58"/>
                      </a:moveTo>
                      <a:lnTo>
                        <a:pt x="74" y="58"/>
                      </a:lnTo>
                      <a:lnTo>
                        <a:pt x="74" y="16"/>
                      </a:lnTo>
                      <a:lnTo>
                        <a:pt x="80" y="16"/>
                      </a:lnTo>
                      <a:lnTo>
                        <a:pt x="80" y="22"/>
                      </a:lnTo>
                      <a:cubicBezTo>
                        <a:pt x="81" y="20"/>
                        <a:pt x="82" y="18"/>
                        <a:pt x="84" y="17"/>
                      </a:cubicBezTo>
                      <a:cubicBezTo>
                        <a:pt x="86" y="16"/>
                        <a:pt x="88" y="15"/>
                        <a:pt x="90" y="15"/>
                      </a:cubicBezTo>
                      <a:cubicBezTo>
                        <a:pt x="92" y="15"/>
                        <a:pt x="94" y="16"/>
                        <a:pt x="95" y="16"/>
                      </a:cubicBezTo>
                      <a:cubicBezTo>
                        <a:pt x="97" y="17"/>
                        <a:pt x="98" y="18"/>
                        <a:pt x="99" y="19"/>
                      </a:cubicBezTo>
                      <a:cubicBezTo>
                        <a:pt x="100" y="20"/>
                        <a:pt x="101" y="22"/>
                        <a:pt x="101" y="24"/>
                      </a:cubicBezTo>
                      <a:cubicBezTo>
                        <a:pt x="102" y="26"/>
                        <a:pt x="102" y="28"/>
                        <a:pt x="102" y="32"/>
                      </a:cubicBezTo>
                      <a:lnTo>
                        <a:pt x="102" y="58"/>
                      </a:lnTo>
                      <a:lnTo>
                        <a:pt x="96" y="58"/>
                      </a:lnTo>
                      <a:lnTo>
                        <a:pt x="96" y="33"/>
                      </a:lnTo>
                      <a:cubicBezTo>
                        <a:pt x="96" y="29"/>
                        <a:pt x="96" y="27"/>
                        <a:pt x="95" y="26"/>
                      </a:cubicBezTo>
                      <a:cubicBezTo>
                        <a:pt x="95" y="24"/>
                        <a:pt x="94" y="23"/>
                        <a:pt x="93" y="23"/>
                      </a:cubicBezTo>
                      <a:cubicBezTo>
                        <a:pt x="92" y="22"/>
                        <a:pt x="91" y="21"/>
                        <a:pt x="89" y="21"/>
                      </a:cubicBezTo>
                      <a:cubicBezTo>
                        <a:pt x="86" y="21"/>
                        <a:pt x="84" y="23"/>
                        <a:pt x="82" y="25"/>
                      </a:cubicBezTo>
                      <a:cubicBezTo>
                        <a:pt x="81" y="27"/>
                        <a:pt x="80" y="30"/>
                        <a:pt x="80" y="35"/>
                      </a:cubicBezTo>
                      <a:lnTo>
                        <a:pt x="80" y="58"/>
                      </a:lnTo>
                      <a:lnTo>
                        <a:pt x="74" y="58"/>
                      </a:lnTo>
                      <a:close/>
                      <a:moveTo>
                        <a:pt x="131" y="58"/>
                      </a:moveTo>
                      <a:lnTo>
                        <a:pt x="131" y="58"/>
                      </a:lnTo>
                      <a:lnTo>
                        <a:pt x="131" y="53"/>
                      </a:lnTo>
                      <a:cubicBezTo>
                        <a:pt x="130" y="54"/>
                        <a:pt x="128" y="56"/>
                        <a:pt x="127" y="57"/>
                      </a:cubicBezTo>
                      <a:cubicBezTo>
                        <a:pt x="125" y="58"/>
                        <a:pt x="123" y="59"/>
                        <a:pt x="121" y="59"/>
                      </a:cubicBezTo>
                      <a:cubicBezTo>
                        <a:pt x="117" y="59"/>
                        <a:pt x="114" y="57"/>
                        <a:pt x="111" y="53"/>
                      </a:cubicBezTo>
                      <a:cubicBezTo>
                        <a:pt x="108" y="49"/>
                        <a:pt x="106" y="44"/>
                        <a:pt x="106" y="37"/>
                      </a:cubicBezTo>
                      <a:cubicBezTo>
                        <a:pt x="106" y="32"/>
                        <a:pt x="107" y="28"/>
                        <a:pt x="108" y="25"/>
                      </a:cubicBezTo>
                      <a:cubicBezTo>
                        <a:pt x="110" y="22"/>
                        <a:pt x="111" y="19"/>
                        <a:pt x="113" y="18"/>
                      </a:cubicBezTo>
                      <a:cubicBezTo>
                        <a:pt x="116" y="16"/>
                        <a:pt x="118" y="15"/>
                        <a:pt x="121" y="15"/>
                      </a:cubicBezTo>
                      <a:cubicBezTo>
                        <a:pt x="123" y="15"/>
                        <a:pt x="124" y="16"/>
                        <a:pt x="126" y="17"/>
                      </a:cubicBezTo>
                      <a:cubicBezTo>
                        <a:pt x="128" y="18"/>
                        <a:pt x="129" y="19"/>
                        <a:pt x="130" y="21"/>
                      </a:cubicBezTo>
                      <a:lnTo>
                        <a:pt x="130" y="0"/>
                      </a:lnTo>
                      <a:lnTo>
                        <a:pt x="136" y="0"/>
                      </a:lnTo>
                      <a:lnTo>
                        <a:pt x="136" y="58"/>
                      </a:lnTo>
                      <a:lnTo>
                        <a:pt x="131" y="58"/>
                      </a:lnTo>
                      <a:close/>
                      <a:moveTo>
                        <a:pt x="112" y="37"/>
                      </a:moveTo>
                      <a:lnTo>
                        <a:pt x="112" y="37"/>
                      </a:lnTo>
                      <a:cubicBezTo>
                        <a:pt x="112" y="42"/>
                        <a:pt x="113" y="46"/>
                        <a:pt x="115" y="49"/>
                      </a:cubicBezTo>
                      <a:cubicBezTo>
                        <a:pt x="117" y="52"/>
                        <a:pt x="119" y="53"/>
                        <a:pt x="122" y="53"/>
                      </a:cubicBezTo>
                      <a:cubicBezTo>
                        <a:pt x="124" y="53"/>
                        <a:pt x="126" y="52"/>
                        <a:pt x="128" y="49"/>
                      </a:cubicBezTo>
                      <a:cubicBezTo>
                        <a:pt x="130" y="47"/>
                        <a:pt x="131" y="43"/>
                        <a:pt x="131" y="38"/>
                      </a:cubicBezTo>
                      <a:cubicBezTo>
                        <a:pt x="131" y="32"/>
                        <a:pt x="130" y="28"/>
                        <a:pt x="128" y="25"/>
                      </a:cubicBezTo>
                      <a:cubicBezTo>
                        <a:pt x="126" y="22"/>
                        <a:pt x="124" y="21"/>
                        <a:pt x="121" y="21"/>
                      </a:cubicBezTo>
                      <a:cubicBezTo>
                        <a:pt x="119" y="21"/>
                        <a:pt x="117" y="22"/>
                        <a:pt x="115" y="25"/>
                      </a:cubicBezTo>
                      <a:cubicBezTo>
                        <a:pt x="113" y="28"/>
                        <a:pt x="112" y="32"/>
                        <a:pt x="112" y="37"/>
                      </a:cubicBezTo>
                      <a:lnTo>
                        <a:pt x="112" y="37"/>
                      </a:lnTo>
                      <a:close/>
                      <a:moveTo>
                        <a:pt x="143" y="9"/>
                      </a:moveTo>
                      <a:lnTo>
                        <a:pt x="143" y="9"/>
                      </a:lnTo>
                      <a:lnTo>
                        <a:pt x="143" y="0"/>
                      </a:lnTo>
                      <a:lnTo>
                        <a:pt x="148" y="0"/>
                      </a:lnTo>
                      <a:lnTo>
                        <a:pt x="148" y="9"/>
                      </a:lnTo>
                      <a:lnTo>
                        <a:pt x="143" y="9"/>
                      </a:lnTo>
                      <a:close/>
                      <a:moveTo>
                        <a:pt x="143" y="58"/>
                      </a:moveTo>
                      <a:lnTo>
                        <a:pt x="143" y="58"/>
                      </a:lnTo>
                      <a:lnTo>
                        <a:pt x="143" y="16"/>
                      </a:lnTo>
                      <a:lnTo>
                        <a:pt x="148" y="16"/>
                      </a:lnTo>
                      <a:lnTo>
                        <a:pt x="148" y="58"/>
                      </a:lnTo>
                      <a:lnTo>
                        <a:pt x="143" y="58"/>
                      </a:lnTo>
                      <a:close/>
                      <a:moveTo>
                        <a:pt x="156" y="58"/>
                      </a:moveTo>
                      <a:lnTo>
                        <a:pt x="156" y="58"/>
                      </a:lnTo>
                      <a:lnTo>
                        <a:pt x="156" y="16"/>
                      </a:lnTo>
                      <a:lnTo>
                        <a:pt x="161" y="16"/>
                      </a:lnTo>
                      <a:lnTo>
                        <a:pt x="161" y="22"/>
                      </a:lnTo>
                      <a:cubicBezTo>
                        <a:pt x="163" y="20"/>
                        <a:pt x="164" y="18"/>
                        <a:pt x="166" y="17"/>
                      </a:cubicBezTo>
                      <a:cubicBezTo>
                        <a:pt x="168" y="16"/>
                        <a:pt x="170" y="15"/>
                        <a:pt x="172" y="15"/>
                      </a:cubicBezTo>
                      <a:cubicBezTo>
                        <a:pt x="174" y="15"/>
                        <a:pt x="176" y="16"/>
                        <a:pt x="177" y="16"/>
                      </a:cubicBezTo>
                      <a:cubicBezTo>
                        <a:pt x="179" y="17"/>
                        <a:pt x="180" y="18"/>
                        <a:pt x="181" y="19"/>
                      </a:cubicBezTo>
                      <a:cubicBezTo>
                        <a:pt x="182" y="20"/>
                        <a:pt x="183" y="22"/>
                        <a:pt x="183" y="24"/>
                      </a:cubicBezTo>
                      <a:cubicBezTo>
                        <a:pt x="183" y="26"/>
                        <a:pt x="184" y="28"/>
                        <a:pt x="184" y="32"/>
                      </a:cubicBezTo>
                      <a:lnTo>
                        <a:pt x="184" y="58"/>
                      </a:lnTo>
                      <a:lnTo>
                        <a:pt x="178" y="58"/>
                      </a:lnTo>
                      <a:lnTo>
                        <a:pt x="178" y="33"/>
                      </a:lnTo>
                      <a:cubicBezTo>
                        <a:pt x="178" y="29"/>
                        <a:pt x="178" y="27"/>
                        <a:pt x="177" y="26"/>
                      </a:cubicBezTo>
                      <a:cubicBezTo>
                        <a:pt x="177" y="24"/>
                        <a:pt x="176" y="23"/>
                        <a:pt x="175" y="23"/>
                      </a:cubicBezTo>
                      <a:cubicBezTo>
                        <a:pt x="174" y="22"/>
                        <a:pt x="172" y="21"/>
                        <a:pt x="171" y="21"/>
                      </a:cubicBezTo>
                      <a:cubicBezTo>
                        <a:pt x="168" y="21"/>
                        <a:pt x="166" y="23"/>
                        <a:pt x="164" y="25"/>
                      </a:cubicBezTo>
                      <a:cubicBezTo>
                        <a:pt x="163" y="27"/>
                        <a:pt x="162" y="30"/>
                        <a:pt x="162" y="35"/>
                      </a:cubicBezTo>
                      <a:lnTo>
                        <a:pt x="162" y="58"/>
                      </a:lnTo>
                      <a:lnTo>
                        <a:pt x="156" y="58"/>
                      </a:lnTo>
                      <a:close/>
                      <a:moveTo>
                        <a:pt x="189" y="61"/>
                      </a:moveTo>
                      <a:lnTo>
                        <a:pt x="189" y="61"/>
                      </a:lnTo>
                      <a:lnTo>
                        <a:pt x="195" y="62"/>
                      </a:lnTo>
                      <a:cubicBezTo>
                        <a:pt x="195" y="64"/>
                        <a:pt x="196" y="66"/>
                        <a:pt x="197" y="67"/>
                      </a:cubicBezTo>
                      <a:cubicBezTo>
                        <a:pt x="198" y="68"/>
                        <a:pt x="200" y="69"/>
                        <a:pt x="203" y="69"/>
                      </a:cubicBezTo>
                      <a:cubicBezTo>
                        <a:pt x="205" y="69"/>
                        <a:pt x="207" y="68"/>
                        <a:pt x="209" y="67"/>
                      </a:cubicBezTo>
                      <a:cubicBezTo>
                        <a:pt x="210" y="66"/>
                        <a:pt x="211" y="64"/>
                        <a:pt x="212" y="61"/>
                      </a:cubicBezTo>
                      <a:cubicBezTo>
                        <a:pt x="212" y="60"/>
                        <a:pt x="212" y="57"/>
                        <a:pt x="212" y="52"/>
                      </a:cubicBezTo>
                      <a:cubicBezTo>
                        <a:pt x="211" y="54"/>
                        <a:pt x="209" y="56"/>
                        <a:pt x="208" y="56"/>
                      </a:cubicBezTo>
                      <a:cubicBezTo>
                        <a:pt x="206" y="57"/>
                        <a:pt x="205" y="58"/>
                        <a:pt x="203" y="58"/>
                      </a:cubicBezTo>
                      <a:cubicBezTo>
                        <a:pt x="199" y="58"/>
                        <a:pt x="195" y="56"/>
                        <a:pt x="193" y="53"/>
                      </a:cubicBezTo>
                      <a:cubicBezTo>
                        <a:pt x="190" y="49"/>
                        <a:pt x="188" y="43"/>
                        <a:pt x="188" y="37"/>
                      </a:cubicBezTo>
                      <a:cubicBezTo>
                        <a:pt x="188" y="32"/>
                        <a:pt x="189" y="28"/>
                        <a:pt x="190" y="25"/>
                      </a:cubicBezTo>
                      <a:cubicBezTo>
                        <a:pt x="191" y="22"/>
                        <a:pt x="193" y="19"/>
                        <a:pt x="195" y="18"/>
                      </a:cubicBezTo>
                      <a:cubicBezTo>
                        <a:pt x="198" y="16"/>
                        <a:pt x="200" y="15"/>
                        <a:pt x="203" y="15"/>
                      </a:cubicBezTo>
                      <a:cubicBezTo>
                        <a:pt x="205" y="15"/>
                        <a:pt x="207" y="16"/>
                        <a:pt x="208" y="17"/>
                      </a:cubicBezTo>
                      <a:cubicBezTo>
                        <a:pt x="210" y="18"/>
                        <a:pt x="211" y="19"/>
                        <a:pt x="213" y="21"/>
                      </a:cubicBezTo>
                      <a:lnTo>
                        <a:pt x="213" y="16"/>
                      </a:lnTo>
                      <a:lnTo>
                        <a:pt x="218" y="16"/>
                      </a:lnTo>
                      <a:lnTo>
                        <a:pt x="218" y="52"/>
                      </a:lnTo>
                      <a:cubicBezTo>
                        <a:pt x="218" y="58"/>
                        <a:pt x="217" y="63"/>
                        <a:pt x="216" y="66"/>
                      </a:cubicBezTo>
                      <a:cubicBezTo>
                        <a:pt x="215" y="68"/>
                        <a:pt x="214" y="71"/>
                        <a:pt x="211" y="72"/>
                      </a:cubicBezTo>
                      <a:cubicBezTo>
                        <a:pt x="209" y="74"/>
                        <a:pt x="206" y="75"/>
                        <a:pt x="203" y="75"/>
                      </a:cubicBezTo>
                      <a:cubicBezTo>
                        <a:pt x="198" y="75"/>
                        <a:pt x="195" y="73"/>
                        <a:pt x="193" y="71"/>
                      </a:cubicBezTo>
                      <a:cubicBezTo>
                        <a:pt x="190" y="69"/>
                        <a:pt x="189" y="65"/>
                        <a:pt x="189" y="61"/>
                      </a:cubicBezTo>
                      <a:lnTo>
                        <a:pt x="189" y="61"/>
                      </a:lnTo>
                      <a:close/>
                      <a:moveTo>
                        <a:pt x="194" y="36"/>
                      </a:moveTo>
                      <a:lnTo>
                        <a:pt x="194" y="36"/>
                      </a:lnTo>
                      <a:cubicBezTo>
                        <a:pt x="194" y="42"/>
                        <a:pt x="195" y="46"/>
                        <a:pt x="197" y="48"/>
                      </a:cubicBezTo>
                      <a:cubicBezTo>
                        <a:pt x="198" y="51"/>
                        <a:pt x="201" y="52"/>
                        <a:pt x="203" y="52"/>
                      </a:cubicBezTo>
                      <a:cubicBezTo>
                        <a:pt x="206" y="52"/>
                        <a:pt x="208" y="51"/>
                        <a:pt x="210" y="48"/>
                      </a:cubicBezTo>
                      <a:cubicBezTo>
                        <a:pt x="212" y="46"/>
                        <a:pt x="213" y="42"/>
                        <a:pt x="213" y="36"/>
                      </a:cubicBezTo>
                      <a:cubicBezTo>
                        <a:pt x="213" y="31"/>
                        <a:pt x="212" y="28"/>
                        <a:pt x="210" y="25"/>
                      </a:cubicBezTo>
                      <a:cubicBezTo>
                        <a:pt x="208" y="22"/>
                        <a:pt x="206" y="21"/>
                        <a:pt x="203" y="21"/>
                      </a:cubicBezTo>
                      <a:cubicBezTo>
                        <a:pt x="201" y="21"/>
                        <a:pt x="198" y="22"/>
                        <a:pt x="197" y="25"/>
                      </a:cubicBezTo>
                      <a:cubicBezTo>
                        <a:pt x="195" y="28"/>
                        <a:pt x="194" y="31"/>
                        <a:pt x="194" y="36"/>
                      </a:cubicBezTo>
                      <a:lnTo>
                        <a:pt x="194" y="36"/>
                      </a:lnTo>
                      <a:close/>
                      <a:moveTo>
                        <a:pt x="241" y="9"/>
                      </a:moveTo>
                      <a:lnTo>
                        <a:pt x="241" y="9"/>
                      </a:lnTo>
                      <a:lnTo>
                        <a:pt x="241" y="0"/>
                      </a:lnTo>
                      <a:lnTo>
                        <a:pt x="247" y="0"/>
                      </a:lnTo>
                      <a:lnTo>
                        <a:pt x="247" y="9"/>
                      </a:lnTo>
                      <a:lnTo>
                        <a:pt x="241" y="9"/>
                      </a:lnTo>
                      <a:close/>
                      <a:moveTo>
                        <a:pt x="241" y="58"/>
                      </a:moveTo>
                      <a:lnTo>
                        <a:pt x="241" y="58"/>
                      </a:lnTo>
                      <a:lnTo>
                        <a:pt x="241" y="16"/>
                      </a:lnTo>
                      <a:lnTo>
                        <a:pt x="247" y="16"/>
                      </a:lnTo>
                      <a:lnTo>
                        <a:pt x="247" y="58"/>
                      </a:lnTo>
                      <a:lnTo>
                        <a:pt x="241" y="58"/>
                      </a:lnTo>
                      <a:close/>
                      <a:moveTo>
                        <a:pt x="255" y="58"/>
                      </a:moveTo>
                      <a:lnTo>
                        <a:pt x="255" y="58"/>
                      </a:lnTo>
                      <a:lnTo>
                        <a:pt x="255" y="16"/>
                      </a:lnTo>
                      <a:lnTo>
                        <a:pt x="260" y="16"/>
                      </a:lnTo>
                      <a:lnTo>
                        <a:pt x="260" y="22"/>
                      </a:lnTo>
                      <a:cubicBezTo>
                        <a:pt x="261" y="20"/>
                        <a:pt x="263" y="18"/>
                        <a:pt x="265" y="17"/>
                      </a:cubicBezTo>
                      <a:cubicBezTo>
                        <a:pt x="267" y="16"/>
                        <a:pt x="269" y="15"/>
                        <a:pt x="271" y="15"/>
                      </a:cubicBezTo>
                      <a:cubicBezTo>
                        <a:pt x="273" y="15"/>
                        <a:pt x="274" y="16"/>
                        <a:pt x="276" y="16"/>
                      </a:cubicBezTo>
                      <a:cubicBezTo>
                        <a:pt x="278" y="17"/>
                        <a:pt x="279" y="18"/>
                        <a:pt x="280" y="19"/>
                      </a:cubicBezTo>
                      <a:cubicBezTo>
                        <a:pt x="281" y="20"/>
                        <a:pt x="281" y="22"/>
                        <a:pt x="282" y="24"/>
                      </a:cubicBezTo>
                      <a:cubicBezTo>
                        <a:pt x="282" y="26"/>
                        <a:pt x="283" y="28"/>
                        <a:pt x="283" y="32"/>
                      </a:cubicBezTo>
                      <a:lnTo>
                        <a:pt x="283" y="58"/>
                      </a:lnTo>
                      <a:lnTo>
                        <a:pt x="277" y="58"/>
                      </a:lnTo>
                      <a:lnTo>
                        <a:pt x="277" y="33"/>
                      </a:lnTo>
                      <a:cubicBezTo>
                        <a:pt x="277" y="29"/>
                        <a:pt x="277" y="27"/>
                        <a:pt x="276" y="26"/>
                      </a:cubicBezTo>
                      <a:cubicBezTo>
                        <a:pt x="276" y="24"/>
                        <a:pt x="275" y="23"/>
                        <a:pt x="274" y="23"/>
                      </a:cubicBezTo>
                      <a:cubicBezTo>
                        <a:pt x="273" y="22"/>
                        <a:pt x="271" y="21"/>
                        <a:pt x="270" y="21"/>
                      </a:cubicBezTo>
                      <a:cubicBezTo>
                        <a:pt x="267" y="21"/>
                        <a:pt x="265" y="23"/>
                        <a:pt x="263" y="25"/>
                      </a:cubicBezTo>
                      <a:cubicBezTo>
                        <a:pt x="262" y="27"/>
                        <a:pt x="261" y="30"/>
                        <a:pt x="261" y="35"/>
                      </a:cubicBezTo>
                      <a:lnTo>
                        <a:pt x="261" y="58"/>
                      </a:lnTo>
                      <a:lnTo>
                        <a:pt x="255" y="58"/>
                      </a:lnTo>
                      <a:close/>
                      <a:moveTo>
                        <a:pt x="311" y="43"/>
                      </a:moveTo>
                      <a:lnTo>
                        <a:pt x="311" y="43"/>
                      </a:lnTo>
                      <a:lnTo>
                        <a:pt x="317" y="43"/>
                      </a:lnTo>
                      <a:cubicBezTo>
                        <a:pt x="316" y="48"/>
                        <a:pt x="315" y="52"/>
                        <a:pt x="312" y="55"/>
                      </a:cubicBezTo>
                      <a:cubicBezTo>
                        <a:pt x="310" y="57"/>
                        <a:pt x="306" y="59"/>
                        <a:pt x="303" y="59"/>
                      </a:cubicBezTo>
                      <a:cubicBezTo>
                        <a:pt x="298" y="59"/>
                        <a:pt x="295" y="57"/>
                        <a:pt x="292" y="53"/>
                      </a:cubicBezTo>
                      <a:cubicBezTo>
                        <a:pt x="289" y="50"/>
                        <a:pt x="287" y="44"/>
                        <a:pt x="287" y="37"/>
                      </a:cubicBezTo>
                      <a:cubicBezTo>
                        <a:pt x="287" y="30"/>
                        <a:pt x="289" y="24"/>
                        <a:pt x="292" y="21"/>
                      </a:cubicBezTo>
                      <a:cubicBezTo>
                        <a:pt x="295" y="17"/>
                        <a:pt x="298" y="15"/>
                        <a:pt x="303" y="15"/>
                      </a:cubicBezTo>
                      <a:cubicBezTo>
                        <a:pt x="306" y="15"/>
                        <a:pt x="309" y="16"/>
                        <a:pt x="312" y="19"/>
                      </a:cubicBezTo>
                      <a:cubicBezTo>
                        <a:pt x="314" y="21"/>
                        <a:pt x="316" y="24"/>
                        <a:pt x="317" y="28"/>
                      </a:cubicBezTo>
                      <a:lnTo>
                        <a:pt x="311" y="29"/>
                      </a:lnTo>
                      <a:cubicBezTo>
                        <a:pt x="310" y="27"/>
                        <a:pt x="309" y="25"/>
                        <a:pt x="308" y="23"/>
                      </a:cubicBezTo>
                      <a:cubicBezTo>
                        <a:pt x="307" y="22"/>
                        <a:pt x="305" y="21"/>
                        <a:pt x="303" y="21"/>
                      </a:cubicBezTo>
                      <a:cubicBezTo>
                        <a:pt x="300" y="21"/>
                        <a:pt x="298" y="22"/>
                        <a:pt x="296" y="25"/>
                      </a:cubicBezTo>
                      <a:cubicBezTo>
                        <a:pt x="294" y="27"/>
                        <a:pt x="293" y="31"/>
                        <a:pt x="293" y="37"/>
                      </a:cubicBezTo>
                      <a:cubicBezTo>
                        <a:pt x="293" y="42"/>
                        <a:pt x="294" y="47"/>
                        <a:pt x="296" y="49"/>
                      </a:cubicBezTo>
                      <a:cubicBezTo>
                        <a:pt x="298" y="52"/>
                        <a:pt x="300" y="53"/>
                        <a:pt x="303" y="53"/>
                      </a:cubicBezTo>
                      <a:cubicBezTo>
                        <a:pt x="305" y="53"/>
                        <a:pt x="307" y="52"/>
                        <a:pt x="308" y="50"/>
                      </a:cubicBezTo>
                      <a:cubicBezTo>
                        <a:pt x="310" y="49"/>
                        <a:pt x="311" y="46"/>
                        <a:pt x="311" y="43"/>
                      </a:cubicBezTo>
                      <a:lnTo>
                        <a:pt x="311" y="43"/>
                      </a:lnTo>
                      <a:close/>
                      <a:moveTo>
                        <a:pt x="320" y="58"/>
                      </a:moveTo>
                      <a:lnTo>
                        <a:pt x="320" y="58"/>
                      </a:lnTo>
                      <a:lnTo>
                        <a:pt x="320" y="16"/>
                      </a:lnTo>
                      <a:lnTo>
                        <a:pt x="325" y="16"/>
                      </a:lnTo>
                      <a:lnTo>
                        <a:pt x="325" y="23"/>
                      </a:lnTo>
                      <a:cubicBezTo>
                        <a:pt x="326" y="20"/>
                        <a:pt x="328" y="18"/>
                        <a:pt x="329" y="17"/>
                      </a:cubicBezTo>
                      <a:cubicBezTo>
                        <a:pt x="330" y="16"/>
                        <a:pt x="331" y="15"/>
                        <a:pt x="332" y="15"/>
                      </a:cubicBezTo>
                      <a:cubicBezTo>
                        <a:pt x="334" y="15"/>
                        <a:pt x="336" y="16"/>
                        <a:pt x="338" y="18"/>
                      </a:cubicBezTo>
                      <a:lnTo>
                        <a:pt x="336" y="24"/>
                      </a:lnTo>
                      <a:cubicBezTo>
                        <a:pt x="335" y="23"/>
                        <a:pt x="333" y="23"/>
                        <a:pt x="332" y="23"/>
                      </a:cubicBezTo>
                      <a:cubicBezTo>
                        <a:pt x="331" y="23"/>
                        <a:pt x="330" y="23"/>
                        <a:pt x="329" y="24"/>
                      </a:cubicBezTo>
                      <a:cubicBezTo>
                        <a:pt x="328" y="25"/>
                        <a:pt x="327" y="26"/>
                        <a:pt x="327" y="28"/>
                      </a:cubicBezTo>
                      <a:cubicBezTo>
                        <a:pt x="326" y="30"/>
                        <a:pt x="326" y="33"/>
                        <a:pt x="326" y="36"/>
                      </a:cubicBezTo>
                      <a:lnTo>
                        <a:pt x="326" y="58"/>
                      </a:lnTo>
                      <a:lnTo>
                        <a:pt x="320" y="58"/>
                      </a:lnTo>
                      <a:close/>
                      <a:moveTo>
                        <a:pt x="363" y="44"/>
                      </a:moveTo>
                      <a:lnTo>
                        <a:pt x="363" y="44"/>
                      </a:lnTo>
                      <a:lnTo>
                        <a:pt x="370" y="45"/>
                      </a:lnTo>
                      <a:cubicBezTo>
                        <a:pt x="368" y="50"/>
                        <a:pt x="366" y="53"/>
                        <a:pt x="364" y="55"/>
                      </a:cubicBezTo>
                      <a:cubicBezTo>
                        <a:pt x="361" y="58"/>
                        <a:pt x="358" y="59"/>
                        <a:pt x="355" y="59"/>
                      </a:cubicBezTo>
                      <a:cubicBezTo>
                        <a:pt x="350" y="59"/>
                        <a:pt x="346" y="57"/>
                        <a:pt x="343" y="53"/>
                      </a:cubicBezTo>
                      <a:cubicBezTo>
                        <a:pt x="340" y="50"/>
                        <a:pt x="338" y="44"/>
                        <a:pt x="338" y="37"/>
                      </a:cubicBezTo>
                      <a:cubicBezTo>
                        <a:pt x="338" y="30"/>
                        <a:pt x="340" y="25"/>
                        <a:pt x="343" y="21"/>
                      </a:cubicBezTo>
                      <a:cubicBezTo>
                        <a:pt x="346" y="17"/>
                        <a:pt x="350" y="15"/>
                        <a:pt x="354" y="15"/>
                      </a:cubicBezTo>
                      <a:cubicBezTo>
                        <a:pt x="359" y="15"/>
                        <a:pt x="362" y="17"/>
                        <a:pt x="365" y="21"/>
                      </a:cubicBezTo>
                      <a:cubicBezTo>
                        <a:pt x="368" y="25"/>
                        <a:pt x="370" y="30"/>
                        <a:pt x="370" y="37"/>
                      </a:cubicBezTo>
                      <a:lnTo>
                        <a:pt x="370" y="39"/>
                      </a:lnTo>
                      <a:lnTo>
                        <a:pt x="344" y="39"/>
                      </a:lnTo>
                      <a:cubicBezTo>
                        <a:pt x="344" y="44"/>
                        <a:pt x="345" y="47"/>
                        <a:pt x="347" y="49"/>
                      </a:cubicBezTo>
                      <a:cubicBezTo>
                        <a:pt x="349" y="52"/>
                        <a:pt x="352" y="53"/>
                        <a:pt x="355" y="53"/>
                      </a:cubicBezTo>
                      <a:cubicBezTo>
                        <a:pt x="359" y="53"/>
                        <a:pt x="362" y="50"/>
                        <a:pt x="363" y="44"/>
                      </a:cubicBezTo>
                      <a:lnTo>
                        <a:pt x="363" y="44"/>
                      </a:lnTo>
                      <a:close/>
                      <a:moveTo>
                        <a:pt x="345" y="33"/>
                      </a:moveTo>
                      <a:lnTo>
                        <a:pt x="345" y="33"/>
                      </a:lnTo>
                      <a:lnTo>
                        <a:pt x="363" y="33"/>
                      </a:lnTo>
                      <a:cubicBezTo>
                        <a:pt x="363" y="29"/>
                        <a:pt x="362" y="27"/>
                        <a:pt x="361" y="25"/>
                      </a:cubicBezTo>
                      <a:cubicBezTo>
                        <a:pt x="359" y="22"/>
                        <a:pt x="357" y="21"/>
                        <a:pt x="354" y="21"/>
                      </a:cubicBezTo>
                      <a:cubicBezTo>
                        <a:pt x="352" y="21"/>
                        <a:pt x="349" y="22"/>
                        <a:pt x="347" y="24"/>
                      </a:cubicBezTo>
                      <a:cubicBezTo>
                        <a:pt x="346" y="26"/>
                        <a:pt x="345" y="29"/>
                        <a:pt x="345" y="33"/>
                      </a:cubicBezTo>
                      <a:lnTo>
                        <a:pt x="345" y="33"/>
                      </a:lnTo>
                      <a:close/>
                      <a:moveTo>
                        <a:pt x="374" y="58"/>
                      </a:moveTo>
                      <a:lnTo>
                        <a:pt x="374" y="58"/>
                      </a:lnTo>
                      <a:lnTo>
                        <a:pt x="374" y="16"/>
                      </a:lnTo>
                      <a:lnTo>
                        <a:pt x="379" y="16"/>
                      </a:lnTo>
                      <a:lnTo>
                        <a:pt x="379" y="22"/>
                      </a:lnTo>
                      <a:cubicBezTo>
                        <a:pt x="381" y="20"/>
                        <a:pt x="382" y="18"/>
                        <a:pt x="384" y="17"/>
                      </a:cubicBezTo>
                      <a:cubicBezTo>
                        <a:pt x="386" y="16"/>
                        <a:pt x="388" y="15"/>
                        <a:pt x="390" y="15"/>
                      </a:cubicBezTo>
                      <a:cubicBezTo>
                        <a:pt x="392" y="15"/>
                        <a:pt x="394" y="16"/>
                        <a:pt x="396" y="17"/>
                      </a:cubicBezTo>
                      <a:cubicBezTo>
                        <a:pt x="398" y="18"/>
                        <a:pt x="399" y="20"/>
                        <a:pt x="399" y="23"/>
                      </a:cubicBezTo>
                      <a:cubicBezTo>
                        <a:pt x="401" y="20"/>
                        <a:pt x="402" y="18"/>
                        <a:pt x="404" y="17"/>
                      </a:cubicBezTo>
                      <a:cubicBezTo>
                        <a:pt x="406" y="16"/>
                        <a:pt x="408" y="15"/>
                        <a:pt x="410" y="15"/>
                      </a:cubicBezTo>
                      <a:cubicBezTo>
                        <a:pt x="413" y="15"/>
                        <a:pt x="416" y="16"/>
                        <a:pt x="418" y="19"/>
                      </a:cubicBezTo>
                      <a:cubicBezTo>
                        <a:pt x="420" y="21"/>
                        <a:pt x="421" y="24"/>
                        <a:pt x="421" y="29"/>
                      </a:cubicBezTo>
                      <a:lnTo>
                        <a:pt x="421" y="58"/>
                      </a:lnTo>
                      <a:lnTo>
                        <a:pt x="415" y="58"/>
                      </a:lnTo>
                      <a:lnTo>
                        <a:pt x="415" y="32"/>
                      </a:lnTo>
                      <a:cubicBezTo>
                        <a:pt x="415" y="29"/>
                        <a:pt x="414" y="26"/>
                        <a:pt x="414" y="25"/>
                      </a:cubicBezTo>
                      <a:cubicBezTo>
                        <a:pt x="414" y="24"/>
                        <a:pt x="413" y="23"/>
                        <a:pt x="412" y="23"/>
                      </a:cubicBezTo>
                      <a:cubicBezTo>
                        <a:pt x="411" y="22"/>
                        <a:pt x="410" y="21"/>
                        <a:pt x="409" y="21"/>
                      </a:cubicBezTo>
                      <a:cubicBezTo>
                        <a:pt x="406" y="21"/>
                        <a:pt x="404" y="22"/>
                        <a:pt x="403" y="24"/>
                      </a:cubicBezTo>
                      <a:cubicBezTo>
                        <a:pt x="401" y="26"/>
                        <a:pt x="400" y="29"/>
                        <a:pt x="400" y="34"/>
                      </a:cubicBezTo>
                      <a:lnTo>
                        <a:pt x="400" y="58"/>
                      </a:lnTo>
                      <a:lnTo>
                        <a:pt x="395" y="58"/>
                      </a:lnTo>
                      <a:lnTo>
                        <a:pt x="395" y="31"/>
                      </a:lnTo>
                      <a:cubicBezTo>
                        <a:pt x="395" y="27"/>
                        <a:pt x="394" y="25"/>
                        <a:pt x="393" y="24"/>
                      </a:cubicBezTo>
                      <a:cubicBezTo>
                        <a:pt x="392" y="22"/>
                        <a:pt x="390" y="21"/>
                        <a:pt x="389" y="21"/>
                      </a:cubicBezTo>
                      <a:cubicBezTo>
                        <a:pt x="386" y="21"/>
                        <a:pt x="384" y="23"/>
                        <a:pt x="382" y="25"/>
                      </a:cubicBezTo>
                      <a:cubicBezTo>
                        <a:pt x="381" y="27"/>
                        <a:pt x="380" y="31"/>
                        <a:pt x="380" y="36"/>
                      </a:cubicBezTo>
                      <a:lnTo>
                        <a:pt x="380" y="58"/>
                      </a:lnTo>
                      <a:lnTo>
                        <a:pt x="374" y="58"/>
                      </a:lnTo>
                      <a:close/>
                      <a:moveTo>
                        <a:pt x="449" y="44"/>
                      </a:moveTo>
                      <a:lnTo>
                        <a:pt x="449" y="44"/>
                      </a:lnTo>
                      <a:lnTo>
                        <a:pt x="455" y="45"/>
                      </a:lnTo>
                      <a:cubicBezTo>
                        <a:pt x="454" y="50"/>
                        <a:pt x="452" y="53"/>
                        <a:pt x="449" y="55"/>
                      </a:cubicBezTo>
                      <a:cubicBezTo>
                        <a:pt x="447" y="58"/>
                        <a:pt x="443" y="59"/>
                        <a:pt x="440" y="59"/>
                      </a:cubicBezTo>
                      <a:cubicBezTo>
                        <a:pt x="435" y="59"/>
                        <a:pt x="431" y="57"/>
                        <a:pt x="428" y="53"/>
                      </a:cubicBezTo>
                      <a:cubicBezTo>
                        <a:pt x="425" y="50"/>
                        <a:pt x="423" y="44"/>
                        <a:pt x="423" y="37"/>
                      </a:cubicBezTo>
                      <a:cubicBezTo>
                        <a:pt x="423" y="30"/>
                        <a:pt x="425" y="25"/>
                        <a:pt x="428" y="21"/>
                      </a:cubicBezTo>
                      <a:cubicBezTo>
                        <a:pt x="431" y="17"/>
                        <a:pt x="435" y="15"/>
                        <a:pt x="439" y="15"/>
                      </a:cubicBezTo>
                      <a:cubicBezTo>
                        <a:pt x="444" y="15"/>
                        <a:pt x="447" y="17"/>
                        <a:pt x="450" y="21"/>
                      </a:cubicBezTo>
                      <a:cubicBezTo>
                        <a:pt x="453" y="25"/>
                        <a:pt x="455" y="30"/>
                        <a:pt x="455" y="37"/>
                      </a:cubicBezTo>
                      <a:lnTo>
                        <a:pt x="455" y="39"/>
                      </a:lnTo>
                      <a:lnTo>
                        <a:pt x="429" y="39"/>
                      </a:lnTo>
                      <a:cubicBezTo>
                        <a:pt x="430" y="44"/>
                        <a:pt x="431" y="47"/>
                        <a:pt x="433" y="49"/>
                      </a:cubicBezTo>
                      <a:cubicBezTo>
                        <a:pt x="435" y="52"/>
                        <a:pt x="437" y="53"/>
                        <a:pt x="440" y="53"/>
                      </a:cubicBezTo>
                      <a:cubicBezTo>
                        <a:pt x="444" y="53"/>
                        <a:pt x="447" y="50"/>
                        <a:pt x="449" y="44"/>
                      </a:cubicBezTo>
                      <a:lnTo>
                        <a:pt x="449" y="44"/>
                      </a:lnTo>
                      <a:close/>
                      <a:moveTo>
                        <a:pt x="430" y="33"/>
                      </a:moveTo>
                      <a:lnTo>
                        <a:pt x="430" y="33"/>
                      </a:lnTo>
                      <a:lnTo>
                        <a:pt x="449" y="33"/>
                      </a:lnTo>
                      <a:cubicBezTo>
                        <a:pt x="448" y="29"/>
                        <a:pt x="448" y="27"/>
                        <a:pt x="446" y="25"/>
                      </a:cubicBezTo>
                      <a:cubicBezTo>
                        <a:pt x="445" y="22"/>
                        <a:pt x="442" y="21"/>
                        <a:pt x="439" y="21"/>
                      </a:cubicBezTo>
                      <a:cubicBezTo>
                        <a:pt x="437" y="21"/>
                        <a:pt x="435" y="22"/>
                        <a:pt x="433" y="24"/>
                      </a:cubicBezTo>
                      <a:cubicBezTo>
                        <a:pt x="431" y="26"/>
                        <a:pt x="430" y="29"/>
                        <a:pt x="430" y="33"/>
                      </a:cubicBezTo>
                      <a:lnTo>
                        <a:pt x="430" y="33"/>
                      </a:lnTo>
                      <a:close/>
                      <a:moveTo>
                        <a:pt x="459" y="58"/>
                      </a:moveTo>
                      <a:lnTo>
                        <a:pt x="459" y="58"/>
                      </a:lnTo>
                      <a:lnTo>
                        <a:pt x="459" y="16"/>
                      </a:lnTo>
                      <a:lnTo>
                        <a:pt x="465" y="16"/>
                      </a:lnTo>
                      <a:lnTo>
                        <a:pt x="465" y="22"/>
                      </a:lnTo>
                      <a:cubicBezTo>
                        <a:pt x="466" y="20"/>
                        <a:pt x="467" y="18"/>
                        <a:pt x="469" y="17"/>
                      </a:cubicBezTo>
                      <a:cubicBezTo>
                        <a:pt x="471" y="16"/>
                        <a:pt x="473" y="15"/>
                        <a:pt x="475" y="15"/>
                      </a:cubicBezTo>
                      <a:cubicBezTo>
                        <a:pt x="477" y="15"/>
                        <a:pt x="479" y="16"/>
                        <a:pt x="480" y="16"/>
                      </a:cubicBezTo>
                      <a:cubicBezTo>
                        <a:pt x="482" y="17"/>
                        <a:pt x="483" y="18"/>
                        <a:pt x="484" y="19"/>
                      </a:cubicBezTo>
                      <a:cubicBezTo>
                        <a:pt x="485" y="20"/>
                        <a:pt x="486" y="22"/>
                        <a:pt x="486" y="24"/>
                      </a:cubicBezTo>
                      <a:cubicBezTo>
                        <a:pt x="487" y="26"/>
                        <a:pt x="487" y="28"/>
                        <a:pt x="487" y="32"/>
                      </a:cubicBezTo>
                      <a:lnTo>
                        <a:pt x="487" y="58"/>
                      </a:lnTo>
                      <a:lnTo>
                        <a:pt x="481" y="58"/>
                      </a:lnTo>
                      <a:lnTo>
                        <a:pt x="481" y="33"/>
                      </a:lnTo>
                      <a:cubicBezTo>
                        <a:pt x="481" y="29"/>
                        <a:pt x="481" y="27"/>
                        <a:pt x="480" y="26"/>
                      </a:cubicBezTo>
                      <a:cubicBezTo>
                        <a:pt x="480" y="24"/>
                        <a:pt x="479" y="23"/>
                        <a:pt x="478" y="23"/>
                      </a:cubicBezTo>
                      <a:cubicBezTo>
                        <a:pt x="477" y="22"/>
                        <a:pt x="476" y="21"/>
                        <a:pt x="474" y="21"/>
                      </a:cubicBezTo>
                      <a:cubicBezTo>
                        <a:pt x="471" y="21"/>
                        <a:pt x="469" y="23"/>
                        <a:pt x="468" y="25"/>
                      </a:cubicBezTo>
                      <a:cubicBezTo>
                        <a:pt x="466" y="27"/>
                        <a:pt x="465" y="30"/>
                        <a:pt x="465" y="35"/>
                      </a:cubicBezTo>
                      <a:lnTo>
                        <a:pt x="465" y="58"/>
                      </a:lnTo>
                      <a:lnTo>
                        <a:pt x="459" y="58"/>
                      </a:lnTo>
                      <a:close/>
                      <a:moveTo>
                        <a:pt x="506" y="51"/>
                      </a:moveTo>
                      <a:lnTo>
                        <a:pt x="506" y="51"/>
                      </a:lnTo>
                      <a:lnTo>
                        <a:pt x="507" y="58"/>
                      </a:lnTo>
                      <a:cubicBezTo>
                        <a:pt x="506" y="58"/>
                        <a:pt x="504" y="58"/>
                        <a:pt x="503" y="58"/>
                      </a:cubicBezTo>
                      <a:cubicBezTo>
                        <a:pt x="501" y="58"/>
                        <a:pt x="499" y="58"/>
                        <a:pt x="498" y="57"/>
                      </a:cubicBezTo>
                      <a:cubicBezTo>
                        <a:pt x="497" y="56"/>
                        <a:pt x="496" y="55"/>
                        <a:pt x="495" y="54"/>
                      </a:cubicBezTo>
                      <a:cubicBezTo>
                        <a:pt x="495" y="52"/>
                        <a:pt x="495" y="50"/>
                        <a:pt x="495" y="46"/>
                      </a:cubicBezTo>
                      <a:lnTo>
                        <a:pt x="495" y="22"/>
                      </a:lnTo>
                      <a:lnTo>
                        <a:pt x="491" y="22"/>
                      </a:lnTo>
                      <a:lnTo>
                        <a:pt x="491" y="16"/>
                      </a:lnTo>
                      <a:lnTo>
                        <a:pt x="495" y="16"/>
                      </a:lnTo>
                      <a:lnTo>
                        <a:pt x="495" y="6"/>
                      </a:lnTo>
                      <a:lnTo>
                        <a:pt x="501" y="2"/>
                      </a:lnTo>
                      <a:lnTo>
                        <a:pt x="501" y="16"/>
                      </a:lnTo>
                      <a:lnTo>
                        <a:pt x="506" y="16"/>
                      </a:lnTo>
                      <a:lnTo>
                        <a:pt x="506" y="22"/>
                      </a:lnTo>
                      <a:lnTo>
                        <a:pt x="501" y="22"/>
                      </a:lnTo>
                      <a:lnTo>
                        <a:pt x="501" y="46"/>
                      </a:lnTo>
                      <a:cubicBezTo>
                        <a:pt x="501" y="48"/>
                        <a:pt x="501" y="50"/>
                        <a:pt x="501" y="50"/>
                      </a:cubicBezTo>
                      <a:cubicBezTo>
                        <a:pt x="502" y="51"/>
                        <a:pt x="503" y="52"/>
                        <a:pt x="504" y="52"/>
                      </a:cubicBezTo>
                      <a:cubicBezTo>
                        <a:pt x="505" y="52"/>
                        <a:pt x="505" y="52"/>
                        <a:pt x="506" y="51"/>
                      </a:cubicBezTo>
                      <a:lnTo>
                        <a:pt x="506" y="51"/>
                      </a:lnTo>
                      <a:close/>
                      <a:moveTo>
                        <a:pt x="512" y="24"/>
                      </a:moveTo>
                      <a:lnTo>
                        <a:pt x="512" y="24"/>
                      </a:lnTo>
                      <a:lnTo>
                        <a:pt x="512" y="16"/>
                      </a:lnTo>
                      <a:lnTo>
                        <a:pt x="519" y="16"/>
                      </a:lnTo>
                      <a:lnTo>
                        <a:pt x="519" y="24"/>
                      </a:lnTo>
                      <a:lnTo>
                        <a:pt x="512" y="24"/>
                      </a:lnTo>
                      <a:close/>
                      <a:moveTo>
                        <a:pt x="512" y="58"/>
                      </a:moveTo>
                      <a:lnTo>
                        <a:pt x="512" y="58"/>
                      </a:lnTo>
                      <a:lnTo>
                        <a:pt x="512" y="50"/>
                      </a:lnTo>
                      <a:lnTo>
                        <a:pt x="519" y="50"/>
                      </a:lnTo>
                      <a:lnTo>
                        <a:pt x="519" y="58"/>
                      </a:lnTo>
                      <a:lnTo>
                        <a:pt x="512" y="58"/>
                      </a:lnTo>
                      <a:close/>
                      <a:moveTo>
                        <a:pt x="543" y="40"/>
                      </a:moveTo>
                      <a:lnTo>
                        <a:pt x="543" y="40"/>
                      </a:lnTo>
                      <a:lnTo>
                        <a:pt x="543" y="34"/>
                      </a:lnTo>
                      <a:lnTo>
                        <a:pt x="560" y="34"/>
                      </a:lnTo>
                      <a:lnTo>
                        <a:pt x="560" y="40"/>
                      </a:lnTo>
                      <a:lnTo>
                        <a:pt x="543" y="40"/>
                      </a:lnTo>
                      <a:close/>
                      <a:moveTo>
                        <a:pt x="585" y="58"/>
                      </a:moveTo>
                      <a:lnTo>
                        <a:pt x="585" y="58"/>
                      </a:lnTo>
                      <a:lnTo>
                        <a:pt x="580" y="58"/>
                      </a:lnTo>
                      <a:lnTo>
                        <a:pt x="580" y="13"/>
                      </a:lnTo>
                      <a:cubicBezTo>
                        <a:pt x="578" y="14"/>
                        <a:pt x="576" y="16"/>
                        <a:pt x="574" y="18"/>
                      </a:cubicBezTo>
                      <a:cubicBezTo>
                        <a:pt x="572" y="19"/>
                        <a:pt x="570" y="21"/>
                        <a:pt x="568" y="21"/>
                      </a:cubicBezTo>
                      <a:lnTo>
                        <a:pt x="568" y="15"/>
                      </a:lnTo>
                      <a:cubicBezTo>
                        <a:pt x="571" y="13"/>
                        <a:pt x="574" y="11"/>
                        <a:pt x="576" y="8"/>
                      </a:cubicBezTo>
                      <a:cubicBezTo>
                        <a:pt x="579" y="5"/>
                        <a:pt x="581" y="3"/>
                        <a:pt x="582" y="0"/>
                      </a:cubicBezTo>
                      <a:lnTo>
                        <a:pt x="585" y="0"/>
                      </a:lnTo>
                      <a:lnTo>
                        <a:pt x="585" y="58"/>
                      </a:lnTo>
                      <a:close/>
                      <a:moveTo>
                        <a:pt x="585" y="58"/>
                      </a:moveTo>
                      <a:lnTo>
                        <a:pt x="585"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47"/>
                <p:cNvSpPr>
                  <a:spLocks noEditPoints="1"/>
                </p:cNvSpPr>
                <p:nvPr/>
              </p:nvSpPr>
              <p:spPr bwMode="auto">
                <a:xfrm>
                  <a:off x="5799138" y="1616075"/>
                  <a:ext cx="2127250" cy="171450"/>
                </a:xfrm>
                <a:custGeom>
                  <a:avLst/>
                  <a:gdLst>
                    <a:gd name="T0" fmla="*/ 32 w 930"/>
                    <a:gd name="T1" fmla="*/ 31 h 75"/>
                    <a:gd name="T2" fmla="*/ 64 w 930"/>
                    <a:gd name="T3" fmla="*/ 57 h 75"/>
                    <a:gd name="T4" fmla="*/ 73 w 930"/>
                    <a:gd name="T5" fmla="*/ 16 h 75"/>
                    <a:gd name="T6" fmla="*/ 65 w 930"/>
                    <a:gd name="T7" fmla="*/ 25 h 75"/>
                    <a:gd name="T8" fmla="*/ 96 w 930"/>
                    <a:gd name="T9" fmla="*/ 59 h 75"/>
                    <a:gd name="T10" fmla="*/ 97 w 930"/>
                    <a:gd name="T11" fmla="*/ 52 h 75"/>
                    <a:gd name="T12" fmla="*/ 124 w 930"/>
                    <a:gd name="T13" fmla="*/ 0 h 75"/>
                    <a:gd name="T14" fmla="*/ 124 w 930"/>
                    <a:gd name="T15" fmla="*/ 58 h 75"/>
                    <a:gd name="T16" fmla="*/ 167 w 930"/>
                    <a:gd name="T17" fmla="*/ 16 h 75"/>
                    <a:gd name="T18" fmla="*/ 174 w 930"/>
                    <a:gd name="T19" fmla="*/ 40 h 75"/>
                    <a:gd name="T20" fmla="*/ 173 w 930"/>
                    <a:gd name="T21" fmla="*/ 28 h 75"/>
                    <a:gd name="T22" fmla="*/ 198 w 930"/>
                    <a:gd name="T23" fmla="*/ 58 h 75"/>
                    <a:gd name="T24" fmla="*/ 180 w 930"/>
                    <a:gd name="T25" fmla="*/ 51 h 75"/>
                    <a:gd name="T26" fmla="*/ 219 w 930"/>
                    <a:gd name="T27" fmla="*/ 0 h 75"/>
                    <a:gd name="T28" fmla="*/ 227 w 930"/>
                    <a:gd name="T29" fmla="*/ 37 h 75"/>
                    <a:gd name="T30" fmla="*/ 252 w 930"/>
                    <a:gd name="T31" fmla="*/ 44 h 75"/>
                    <a:gd name="T32" fmla="*/ 233 w 930"/>
                    <a:gd name="T33" fmla="*/ 33 h 75"/>
                    <a:gd name="T34" fmla="*/ 292 w 930"/>
                    <a:gd name="T35" fmla="*/ 19 h 75"/>
                    <a:gd name="T36" fmla="*/ 276 w 930"/>
                    <a:gd name="T37" fmla="*/ 25 h 75"/>
                    <a:gd name="T38" fmla="*/ 309 w 930"/>
                    <a:gd name="T39" fmla="*/ 54 h 75"/>
                    <a:gd name="T40" fmla="*/ 320 w 930"/>
                    <a:gd name="T41" fmla="*/ 16 h 75"/>
                    <a:gd name="T42" fmla="*/ 368 w 930"/>
                    <a:gd name="T43" fmla="*/ 52 h 75"/>
                    <a:gd name="T44" fmla="*/ 368 w 930"/>
                    <a:gd name="T45" fmla="*/ 30 h 75"/>
                    <a:gd name="T46" fmla="*/ 372 w 930"/>
                    <a:gd name="T47" fmla="*/ 22 h 75"/>
                    <a:gd name="T48" fmla="*/ 368 w 930"/>
                    <a:gd name="T49" fmla="*/ 37 h 75"/>
                    <a:gd name="T50" fmla="*/ 368 w 930"/>
                    <a:gd name="T51" fmla="*/ 39 h 75"/>
                    <a:gd name="T52" fmla="*/ 406 w 930"/>
                    <a:gd name="T53" fmla="*/ 16 h 75"/>
                    <a:gd name="T54" fmla="*/ 399 w 930"/>
                    <a:gd name="T55" fmla="*/ 21 h 75"/>
                    <a:gd name="T56" fmla="*/ 436 w 930"/>
                    <a:gd name="T57" fmla="*/ 59 h 75"/>
                    <a:gd name="T58" fmla="*/ 451 w 930"/>
                    <a:gd name="T59" fmla="*/ 0 h 75"/>
                    <a:gd name="T60" fmla="*/ 443 w 930"/>
                    <a:gd name="T61" fmla="*/ 25 h 75"/>
                    <a:gd name="T62" fmla="*/ 488 w 930"/>
                    <a:gd name="T63" fmla="*/ 58 h 75"/>
                    <a:gd name="T64" fmla="*/ 511 w 930"/>
                    <a:gd name="T65" fmla="*/ 59 h 75"/>
                    <a:gd name="T66" fmla="*/ 522 w 930"/>
                    <a:gd name="T67" fmla="*/ 37 h 75"/>
                    <a:gd name="T68" fmla="*/ 560 w 930"/>
                    <a:gd name="T69" fmla="*/ 55 h 75"/>
                    <a:gd name="T70" fmla="*/ 556 w 930"/>
                    <a:gd name="T71" fmla="*/ 23 h 75"/>
                    <a:gd name="T72" fmla="*/ 594 w 930"/>
                    <a:gd name="T73" fmla="*/ 52 h 75"/>
                    <a:gd name="T74" fmla="*/ 594 w 930"/>
                    <a:gd name="T75" fmla="*/ 31 h 75"/>
                    <a:gd name="T76" fmla="*/ 595 w 930"/>
                    <a:gd name="T77" fmla="*/ 17 h 75"/>
                    <a:gd name="T78" fmla="*/ 594 w 930"/>
                    <a:gd name="T79" fmla="*/ 37 h 75"/>
                    <a:gd name="T80" fmla="*/ 592 w 930"/>
                    <a:gd name="T81" fmla="*/ 47 h 75"/>
                    <a:gd name="T82" fmla="*/ 626 w 930"/>
                    <a:gd name="T83" fmla="*/ 58 h 75"/>
                    <a:gd name="T84" fmla="*/ 644 w 930"/>
                    <a:gd name="T85" fmla="*/ 68 h 75"/>
                    <a:gd name="T86" fmla="*/ 664 w 930"/>
                    <a:gd name="T87" fmla="*/ 16 h 75"/>
                    <a:gd name="T88" fmla="*/ 718 w 930"/>
                    <a:gd name="T89" fmla="*/ 58 h 75"/>
                    <a:gd name="T90" fmla="*/ 714 w 930"/>
                    <a:gd name="T91" fmla="*/ 17 h 75"/>
                    <a:gd name="T92" fmla="*/ 709 w 930"/>
                    <a:gd name="T93" fmla="*/ 53 h 75"/>
                    <a:gd name="T94" fmla="*/ 759 w 930"/>
                    <a:gd name="T95" fmla="*/ 44 h 75"/>
                    <a:gd name="T96" fmla="*/ 765 w 930"/>
                    <a:gd name="T97" fmla="*/ 37 h 75"/>
                    <a:gd name="T98" fmla="*/ 759 w 930"/>
                    <a:gd name="T99" fmla="*/ 33 h 75"/>
                    <a:gd name="T100" fmla="*/ 797 w 930"/>
                    <a:gd name="T101" fmla="*/ 55 h 75"/>
                    <a:gd name="T102" fmla="*/ 793 w 930"/>
                    <a:gd name="T103" fmla="*/ 23 h 75"/>
                    <a:gd name="T104" fmla="*/ 809 w 930"/>
                    <a:gd name="T105" fmla="*/ 8 h 75"/>
                    <a:gd name="T106" fmla="*/ 815 w 930"/>
                    <a:gd name="T107" fmla="*/ 16 h 75"/>
                    <a:gd name="T108" fmla="*/ 823 w 930"/>
                    <a:gd name="T109" fmla="*/ 37 h 75"/>
                    <a:gd name="T110" fmla="*/ 847 w 930"/>
                    <a:gd name="T111" fmla="*/ 58 h 75"/>
                    <a:gd name="T112" fmla="*/ 831 w 930"/>
                    <a:gd name="T113" fmla="*/ 25 h 75"/>
                    <a:gd name="T114" fmla="*/ 862 w 930"/>
                    <a:gd name="T115" fmla="*/ 37 h 75"/>
                    <a:gd name="T116" fmla="*/ 887 w 930"/>
                    <a:gd name="T117" fmla="*/ 44 h 75"/>
                    <a:gd name="T118" fmla="*/ 868 w 930"/>
                    <a:gd name="T119" fmla="*/ 33 h 75"/>
                    <a:gd name="T120" fmla="*/ 908 w 930"/>
                    <a:gd name="T121" fmla="*/ 18 h 75"/>
                    <a:gd name="T122" fmla="*/ 907 w 930"/>
                    <a:gd name="T123" fmla="*/ 37 h 75"/>
                    <a:gd name="T124" fmla="*/ 907 w 930"/>
                    <a:gd name="T125"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0" h="75">
                      <a:moveTo>
                        <a:pt x="0" y="58"/>
                      </a:moveTo>
                      <a:lnTo>
                        <a:pt x="0" y="58"/>
                      </a:lnTo>
                      <a:lnTo>
                        <a:pt x="0" y="0"/>
                      </a:lnTo>
                      <a:lnTo>
                        <a:pt x="34" y="0"/>
                      </a:lnTo>
                      <a:lnTo>
                        <a:pt x="34" y="7"/>
                      </a:lnTo>
                      <a:lnTo>
                        <a:pt x="6" y="7"/>
                      </a:lnTo>
                      <a:lnTo>
                        <a:pt x="6" y="25"/>
                      </a:lnTo>
                      <a:lnTo>
                        <a:pt x="32" y="25"/>
                      </a:lnTo>
                      <a:lnTo>
                        <a:pt x="32" y="31"/>
                      </a:lnTo>
                      <a:lnTo>
                        <a:pt x="6" y="31"/>
                      </a:lnTo>
                      <a:lnTo>
                        <a:pt x="6" y="51"/>
                      </a:lnTo>
                      <a:lnTo>
                        <a:pt x="35" y="51"/>
                      </a:lnTo>
                      <a:lnTo>
                        <a:pt x="35" y="58"/>
                      </a:lnTo>
                      <a:lnTo>
                        <a:pt x="0" y="58"/>
                      </a:lnTo>
                      <a:close/>
                      <a:moveTo>
                        <a:pt x="67" y="73"/>
                      </a:moveTo>
                      <a:lnTo>
                        <a:pt x="67" y="73"/>
                      </a:lnTo>
                      <a:lnTo>
                        <a:pt x="67" y="53"/>
                      </a:lnTo>
                      <a:cubicBezTo>
                        <a:pt x="66" y="55"/>
                        <a:pt x="65" y="56"/>
                        <a:pt x="64" y="57"/>
                      </a:cubicBezTo>
                      <a:cubicBezTo>
                        <a:pt x="62" y="58"/>
                        <a:pt x="60" y="59"/>
                        <a:pt x="59" y="59"/>
                      </a:cubicBezTo>
                      <a:cubicBezTo>
                        <a:pt x="55" y="59"/>
                        <a:pt x="51" y="57"/>
                        <a:pt x="48" y="53"/>
                      </a:cubicBezTo>
                      <a:cubicBezTo>
                        <a:pt x="45" y="49"/>
                        <a:pt x="44" y="44"/>
                        <a:pt x="44" y="37"/>
                      </a:cubicBezTo>
                      <a:cubicBezTo>
                        <a:pt x="44" y="31"/>
                        <a:pt x="45" y="25"/>
                        <a:pt x="48" y="21"/>
                      </a:cubicBezTo>
                      <a:cubicBezTo>
                        <a:pt x="50" y="17"/>
                        <a:pt x="54" y="15"/>
                        <a:pt x="58" y="15"/>
                      </a:cubicBezTo>
                      <a:cubicBezTo>
                        <a:pt x="60" y="15"/>
                        <a:pt x="62" y="16"/>
                        <a:pt x="64" y="17"/>
                      </a:cubicBezTo>
                      <a:cubicBezTo>
                        <a:pt x="65" y="18"/>
                        <a:pt x="67" y="20"/>
                        <a:pt x="68" y="22"/>
                      </a:cubicBezTo>
                      <a:lnTo>
                        <a:pt x="68" y="16"/>
                      </a:lnTo>
                      <a:lnTo>
                        <a:pt x="73" y="16"/>
                      </a:lnTo>
                      <a:lnTo>
                        <a:pt x="73" y="73"/>
                      </a:lnTo>
                      <a:lnTo>
                        <a:pt x="67" y="73"/>
                      </a:lnTo>
                      <a:close/>
                      <a:moveTo>
                        <a:pt x="50" y="37"/>
                      </a:moveTo>
                      <a:lnTo>
                        <a:pt x="50" y="37"/>
                      </a:lnTo>
                      <a:cubicBezTo>
                        <a:pt x="50" y="42"/>
                        <a:pt x="50" y="46"/>
                        <a:pt x="52" y="49"/>
                      </a:cubicBezTo>
                      <a:cubicBezTo>
                        <a:pt x="54" y="52"/>
                        <a:pt x="57" y="53"/>
                        <a:pt x="59" y="53"/>
                      </a:cubicBezTo>
                      <a:cubicBezTo>
                        <a:pt x="61" y="53"/>
                        <a:pt x="63" y="52"/>
                        <a:pt x="65" y="49"/>
                      </a:cubicBezTo>
                      <a:cubicBezTo>
                        <a:pt x="67" y="47"/>
                        <a:pt x="68" y="43"/>
                        <a:pt x="68" y="38"/>
                      </a:cubicBezTo>
                      <a:cubicBezTo>
                        <a:pt x="68" y="32"/>
                        <a:pt x="67" y="28"/>
                        <a:pt x="65" y="25"/>
                      </a:cubicBezTo>
                      <a:cubicBezTo>
                        <a:pt x="63" y="22"/>
                        <a:pt x="61" y="21"/>
                        <a:pt x="58" y="21"/>
                      </a:cubicBezTo>
                      <a:cubicBezTo>
                        <a:pt x="56" y="21"/>
                        <a:pt x="54" y="22"/>
                        <a:pt x="52" y="25"/>
                      </a:cubicBezTo>
                      <a:cubicBezTo>
                        <a:pt x="50" y="27"/>
                        <a:pt x="50" y="31"/>
                        <a:pt x="50" y="37"/>
                      </a:cubicBezTo>
                      <a:lnTo>
                        <a:pt x="50" y="37"/>
                      </a:lnTo>
                      <a:close/>
                      <a:moveTo>
                        <a:pt x="107" y="58"/>
                      </a:moveTo>
                      <a:lnTo>
                        <a:pt x="107" y="58"/>
                      </a:lnTo>
                      <a:lnTo>
                        <a:pt x="107" y="52"/>
                      </a:lnTo>
                      <a:cubicBezTo>
                        <a:pt x="106" y="54"/>
                        <a:pt x="104" y="56"/>
                        <a:pt x="102" y="57"/>
                      </a:cubicBezTo>
                      <a:cubicBezTo>
                        <a:pt x="101" y="58"/>
                        <a:pt x="99" y="59"/>
                        <a:pt x="96" y="59"/>
                      </a:cubicBezTo>
                      <a:cubicBezTo>
                        <a:pt x="94" y="59"/>
                        <a:pt x="91" y="58"/>
                        <a:pt x="89" y="57"/>
                      </a:cubicBezTo>
                      <a:cubicBezTo>
                        <a:pt x="87" y="55"/>
                        <a:pt x="86" y="53"/>
                        <a:pt x="85" y="51"/>
                      </a:cubicBezTo>
                      <a:cubicBezTo>
                        <a:pt x="85" y="49"/>
                        <a:pt x="85" y="46"/>
                        <a:pt x="85" y="42"/>
                      </a:cubicBezTo>
                      <a:lnTo>
                        <a:pt x="85" y="16"/>
                      </a:lnTo>
                      <a:lnTo>
                        <a:pt x="90" y="16"/>
                      </a:lnTo>
                      <a:lnTo>
                        <a:pt x="90" y="39"/>
                      </a:lnTo>
                      <a:cubicBezTo>
                        <a:pt x="90" y="43"/>
                        <a:pt x="90" y="46"/>
                        <a:pt x="91" y="48"/>
                      </a:cubicBezTo>
                      <a:cubicBezTo>
                        <a:pt x="91" y="49"/>
                        <a:pt x="92" y="50"/>
                        <a:pt x="93" y="51"/>
                      </a:cubicBezTo>
                      <a:cubicBezTo>
                        <a:pt x="94" y="52"/>
                        <a:pt x="96" y="52"/>
                        <a:pt x="97" y="52"/>
                      </a:cubicBezTo>
                      <a:cubicBezTo>
                        <a:pt x="100" y="52"/>
                        <a:pt x="102" y="51"/>
                        <a:pt x="104" y="49"/>
                      </a:cubicBezTo>
                      <a:cubicBezTo>
                        <a:pt x="106" y="47"/>
                        <a:pt x="106" y="44"/>
                        <a:pt x="106" y="38"/>
                      </a:cubicBezTo>
                      <a:lnTo>
                        <a:pt x="106" y="16"/>
                      </a:lnTo>
                      <a:lnTo>
                        <a:pt x="112" y="16"/>
                      </a:lnTo>
                      <a:lnTo>
                        <a:pt x="112" y="58"/>
                      </a:lnTo>
                      <a:lnTo>
                        <a:pt x="107" y="58"/>
                      </a:lnTo>
                      <a:close/>
                      <a:moveTo>
                        <a:pt x="124" y="8"/>
                      </a:moveTo>
                      <a:lnTo>
                        <a:pt x="124" y="8"/>
                      </a:lnTo>
                      <a:lnTo>
                        <a:pt x="124" y="0"/>
                      </a:lnTo>
                      <a:lnTo>
                        <a:pt x="129" y="0"/>
                      </a:lnTo>
                      <a:lnTo>
                        <a:pt x="129" y="8"/>
                      </a:lnTo>
                      <a:lnTo>
                        <a:pt x="124" y="8"/>
                      </a:lnTo>
                      <a:close/>
                      <a:moveTo>
                        <a:pt x="124" y="58"/>
                      </a:moveTo>
                      <a:lnTo>
                        <a:pt x="124" y="58"/>
                      </a:lnTo>
                      <a:lnTo>
                        <a:pt x="124" y="16"/>
                      </a:lnTo>
                      <a:lnTo>
                        <a:pt x="129" y="16"/>
                      </a:lnTo>
                      <a:lnTo>
                        <a:pt x="129" y="58"/>
                      </a:lnTo>
                      <a:lnTo>
                        <a:pt x="124" y="58"/>
                      </a:lnTo>
                      <a:close/>
                      <a:moveTo>
                        <a:pt x="149" y="58"/>
                      </a:moveTo>
                      <a:lnTo>
                        <a:pt x="149" y="58"/>
                      </a:lnTo>
                      <a:lnTo>
                        <a:pt x="136" y="16"/>
                      </a:lnTo>
                      <a:lnTo>
                        <a:pt x="142" y="16"/>
                      </a:lnTo>
                      <a:lnTo>
                        <a:pt x="149" y="41"/>
                      </a:lnTo>
                      <a:cubicBezTo>
                        <a:pt x="150" y="44"/>
                        <a:pt x="151" y="47"/>
                        <a:pt x="151" y="49"/>
                      </a:cubicBezTo>
                      <a:cubicBezTo>
                        <a:pt x="152" y="47"/>
                        <a:pt x="153" y="44"/>
                        <a:pt x="154" y="41"/>
                      </a:cubicBezTo>
                      <a:lnTo>
                        <a:pt x="161" y="16"/>
                      </a:lnTo>
                      <a:lnTo>
                        <a:pt x="167" y="16"/>
                      </a:lnTo>
                      <a:lnTo>
                        <a:pt x="154" y="58"/>
                      </a:lnTo>
                      <a:lnTo>
                        <a:pt x="149" y="58"/>
                      </a:lnTo>
                      <a:close/>
                      <a:moveTo>
                        <a:pt x="196" y="52"/>
                      </a:moveTo>
                      <a:lnTo>
                        <a:pt x="196" y="52"/>
                      </a:lnTo>
                      <a:cubicBezTo>
                        <a:pt x="194" y="55"/>
                        <a:pt x="193" y="56"/>
                        <a:pt x="190" y="57"/>
                      </a:cubicBezTo>
                      <a:cubicBezTo>
                        <a:pt x="188" y="58"/>
                        <a:pt x="186" y="59"/>
                        <a:pt x="184" y="59"/>
                      </a:cubicBezTo>
                      <a:cubicBezTo>
                        <a:pt x="180" y="59"/>
                        <a:pt x="178" y="58"/>
                        <a:pt x="175" y="56"/>
                      </a:cubicBezTo>
                      <a:cubicBezTo>
                        <a:pt x="173" y="53"/>
                        <a:pt x="172" y="50"/>
                        <a:pt x="172" y="47"/>
                      </a:cubicBezTo>
                      <a:cubicBezTo>
                        <a:pt x="172" y="44"/>
                        <a:pt x="173" y="42"/>
                        <a:pt x="174" y="40"/>
                      </a:cubicBezTo>
                      <a:cubicBezTo>
                        <a:pt x="175" y="39"/>
                        <a:pt x="176" y="37"/>
                        <a:pt x="178" y="36"/>
                      </a:cubicBezTo>
                      <a:cubicBezTo>
                        <a:pt x="179" y="35"/>
                        <a:pt x="182" y="34"/>
                        <a:pt x="186" y="34"/>
                      </a:cubicBezTo>
                      <a:cubicBezTo>
                        <a:pt x="190" y="33"/>
                        <a:pt x="194" y="32"/>
                        <a:pt x="196" y="31"/>
                      </a:cubicBezTo>
                      <a:lnTo>
                        <a:pt x="196" y="30"/>
                      </a:lnTo>
                      <a:cubicBezTo>
                        <a:pt x="196" y="27"/>
                        <a:pt x="195" y="25"/>
                        <a:pt x="194" y="23"/>
                      </a:cubicBezTo>
                      <a:cubicBezTo>
                        <a:pt x="193" y="22"/>
                        <a:pt x="191" y="21"/>
                        <a:pt x="188" y="21"/>
                      </a:cubicBezTo>
                      <a:cubicBezTo>
                        <a:pt x="185" y="21"/>
                        <a:pt x="183" y="22"/>
                        <a:pt x="182" y="23"/>
                      </a:cubicBezTo>
                      <a:cubicBezTo>
                        <a:pt x="180" y="24"/>
                        <a:pt x="179" y="26"/>
                        <a:pt x="179" y="29"/>
                      </a:cubicBezTo>
                      <a:lnTo>
                        <a:pt x="173" y="28"/>
                      </a:lnTo>
                      <a:cubicBezTo>
                        <a:pt x="174" y="24"/>
                        <a:pt x="176" y="20"/>
                        <a:pt x="178" y="18"/>
                      </a:cubicBezTo>
                      <a:cubicBezTo>
                        <a:pt x="181" y="16"/>
                        <a:pt x="184" y="15"/>
                        <a:pt x="189" y="15"/>
                      </a:cubicBezTo>
                      <a:cubicBezTo>
                        <a:pt x="192" y="15"/>
                        <a:pt x="195" y="16"/>
                        <a:pt x="197" y="17"/>
                      </a:cubicBezTo>
                      <a:cubicBezTo>
                        <a:pt x="199" y="19"/>
                        <a:pt x="200" y="20"/>
                        <a:pt x="201" y="22"/>
                      </a:cubicBezTo>
                      <a:cubicBezTo>
                        <a:pt x="201" y="24"/>
                        <a:pt x="202" y="27"/>
                        <a:pt x="202" y="31"/>
                      </a:cubicBezTo>
                      <a:lnTo>
                        <a:pt x="202" y="40"/>
                      </a:lnTo>
                      <a:cubicBezTo>
                        <a:pt x="202" y="47"/>
                        <a:pt x="202" y="51"/>
                        <a:pt x="202" y="53"/>
                      </a:cubicBezTo>
                      <a:cubicBezTo>
                        <a:pt x="202" y="54"/>
                        <a:pt x="203" y="56"/>
                        <a:pt x="204" y="58"/>
                      </a:cubicBezTo>
                      <a:lnTo>
                        <a:pt x="198" y="58"/>
                      </a:lnTo>
                      <a:cubicBezTo>
                        <a:pt x="197" y="56"/>
                        <a:pt x="197" y="55"/>
                        <a:pt x="196" y="52"/>
                      </a:cubicBezTo>
                      <a:lnTo>
                        <a:pt x="196" y="52"/>
                      </a:lnTo>
                      <a:close/>
                      <a:moveTo>
                        <a:pt x="196" y="37"/>
                      </a:moveTo>
                      <a:lnTo>
                        <a:pt x="196" y="37"/>
                      </a:lnTo>
                      <a:cubicBezTo>
                        <a:pt x="194" y="38"/>
                        <a:pt x="191" y="39"/>
                        <a:pt x="186" y="40"/>
                      </a:cubicBezTo>
                      <a:cubicBezTo>
                        <a:pt x="184" y="40"/>
                        <a:pt x="182" y="40"/>
                        <a:pt x="181" y="41"/>
                      </a:cubicBezTo>
                      <a:cubicBezTo>
                        <a:pt x="180" y="41"/>
                        <a:pt x="180" y="42"/>
                        <a:pt x="179" y="43"/>
                      </a:cubicBezTo>
                      <a:cubicBezTo>
                        <a:pt x="179" y="44"/>
                        <a:pt x="178" y="45"/>
                        <a:pt x="178" y="47"/>
                      </a:cubicBezTo>
                      <a:cubicBezTo>
                        <a:pt x="178" y="49"/>
                        <a:pt x="179" y="50"/>
                        <a:pt x="180" y="51"/>
                      </a:cubicBezTo>
                      <a:cubicBezTo>
                        <a:pt x="181" y="53"/>
                        <a:pt x="183" y="53"/>
                        <a:pt x="185" y="53"/>
                      </a:cubicBezTo>
                      <a:cubicBezTo>
                        <a:pt x="187" y="53"/>
                        <a:pt x="189" y="53"/>
                        <a:pt x="191" y="52"/>
                      </a:cubicBezTo>
                      <a:cubicBezTo>
                        <a:pt x="193" y="51"/>
                        <a:pt x="194" y="49"/>
                        <a:pt x="195" y="47"/>
                      </a:cubicBezTo>
                      <a:cubicBezTo>
                        <a:pt x="196" y="45"/>
                        <a:pt x="196" y="43"/>
                        <a:pt x="196" y="39"/>
                      </a:cubicBezTo>
                      <a:lnTo>
                        <a:pt x="196" y="37"/>
                      </a:lnTo>
                      <a:close/>
                      <a:moveTo>
                        <a:pt x="213" y="58"/>
                      </a:moveTo>
                      <a:lnTo>
                        <a:pt x="213" y="58"/>
                      </a:lnTo>
                      <a:lnTo>
                        <a:pt x="213" y="0"/>
                      </a:lnTo>
                      <a:lnTo>
                        <a:pt x="219" y="0"/>
                      </a:lnTo>
                      <a:lnTo>
                        <a:pt x="219" y="58"/>
                      </a:lnTo>
                      <a:lnTo>
                        <a:pt x="213" y="58"/>
                      </a:lnTo>
                      <a:close/>
                      <a:moveTo>
                        <a:pt x="252" y="44"/>
                      </a:moveTo>
                      <a:lnTo>
                        <a:pt x="252" y="44"/>
                      </a:lnTo>
                      <a:lnTo>
                        <a:pt x="258" y="45"/>
                      </a:lnTo>
                      <a:cubicBezTo>
                        <a:pt x="257" y="50"/>
                        <a:pt x="255" y="53"/>
                        <a:pt x="252" y="55"/>
                      </a:cubicBezTo>
                      <a:cubicBezTo>
                        <a:pt x="250" y="58"/>
                        <a:pt x="247" y="59"/>
                        <a:pt x="243" y="59"/>
                      </a:cubicBezTo>
                      <a:cubicBezTo>
                        <a:pt x="238" y="59"/>
                        <a:pt x="234" y="57"/>
                        <a:pt x="231" y="53"/>
                      </a:cubicBezTo>
                      <a:cubicBezTo>
                        <a:pt x="228" y="50"/>
                        <a:pt x="227" y="44"/>
                        <a:pt x="227" y="37"/>
                      </a:cubicBezTo>
                      <a:cubicBezTo>
                        <a:pt x="227" y="30"/>
                        <a:pt x="228" y="25"/>
                        <a:pt x="231" y="21"/>
                      </a:cubicBezTo>
                      <a:cubicBezTo>
                        <a:pt x="234" y="17"/>
                        <a:pt x="238" y="15"/>
                        <a:pt x="243" y="15"/>
                      </a:cubicBezTo>
                      <a:cubicBezTo>
                        <a:pt x="247" y="15"/>
                        <a:pt x="251" y="17"/>
                        <a:pt x="254" y="21"/>
                      </a:cubicBezTo>
                      <a:cubicBezTo>
                        <a:pt x="257" y="25"/>
                        <a:pt x="258" y="30"/>
                        <a:pt x="258" y="37"/>
                      </a:cubicBezTo>
                      <a:lnTo>
                        <a:pt x="258" y="39"/>
                      </a:lnTo>
                      <a:lnTo>
                        <a:pt x="233" y="39"/>
                      </a:lnTo>
                      <a:cubicBezTo>
                        <a:pt x="233" y="43"/>
                        <a:pt x="234" y="47"/>
                        <a:pt x="236" y="49"/>
                      </a:cubicBezTo>
                      <a:cubicBezTo>
                        <a:pt x="238" y="52"/>
                        <a:pt x="240" y="53"/>
                        <a:pt x="243" y="53"/>
                      </a:cubicBezTo>
                      <a:cubicBezTo>
                        <a:pt x="247" y="53"/>
                        <a:pt x="250" y="50"/>
                        <a:pt x="252" y="44"/>
                      </a:cubicBezTo>
                      <a:lnTo>
                        <a:pt x="252" y="44"/>
                      </a:lnTo>
                      <a:close/>
                      <a:moveTo>
                        <a:pt x="233" y="33"/>
                      </a:moveTo>
                      <a:lnTo>
                        <a:pt x="233" y="33"/>
                      </a:lnTo>
                      <a:lnTo>
                        <a:pt x="252" y="33"/>
                      </a:lnTo>
                      <a:cubicBezTo>
                        <a:pt x="252" y="29"/>
                        <a:pt x="251" y="27"/>
                        <a:pt x="250" y="25"/>
                      </a:cubicBezTo>
                      <a:cubicBezTo>
                        <a:pt x="248" y="22"/>
                        <a:pt x="246" y="21"/>
                        <a:pt x="243" y="21"/>
                      </a:cubicBezTo>
                      <a:cubicBezTo>
                        <a:pt x="240" y="21"/>
                        <a:pt x="238" y="22"/>
                        <a:pt x="236" y="24"/>
                      </a:cubicBezTo>
                      <a:cubicBezTo>
                        <a:pt x="234" y="26"/>
                        <a:pt x="233" y="29"/>
                        <a:pt x="233" y="33"/>
                      </a:cubicBezTo>
                      <a:lnTo>
                        <a:pt x="233" y="33"/>
                      </a:lnTo>
                      <a:close/>
                      <a:moveTo>
                        <a:pt x="268" y="58"/>
                      </a:moveTo>
                      <a:lnTo>
                        <a:pt x="268" y="58"/>
                      </a:lnTo>
                      <a:lnTo>
                        <a:pt x="268" y="16"/>
                      </a:lnTo>
                      <a:lnTo>
                        <a:pt x="273" y="16"/>
                      </a:lnTo>
                      <a:lnTo>
                        <a:pt x="273" y="22"/>
                      </a:lnTo>
                      <a:cubicBezTo>
                        <a:pt x="274" y="20"/>
                        <a:pt x="276" y="18"/>
                        <a:pt x="277" y="17"/>
                      </a:cubicBezTo>
                      <a:cubicBezTo>
                        <a:pt x="279" y="16"/>
                        <a:pt x="281" y="15"/>
                        <a:pt x="284" y="15"/>
                      </a:cubicBezTo>
                      <a:cubicBezTo>
                        <a:pt x="285" y="15"/>
                        <a:pt x="287" y="16"/>
                        <a:pt x="289" y="16"/>
                      </a:cubicBezTo>
                      <a:cubicBezTo>
                        <a:pt x="290" y="17"/>
                        <a:pt x="292" y="18"/>
                        <a:pt x="292" y="19"/>
                      </a:cubicBezTo>
                      <a:cubicBezTo>
                        <a:pt x="293" y="20"/>
                        <a:pt x="294" y="22"/>
                        <a:pt x="295" y="24"/>
                      </a:cubicBezTo>
                      <a:cubicBezTo>
                        <a:pt x="295" y="26"/>
                        <a:pt x="295" y="28"/>
                        <a:pt x="295" y="32"/>
                      </a:cubicBezTo>
                      <a:lnTo>
                        <a:pt x="295" y="58"/>
                      </a:lnTo>
                      <a:lnTo>
                        <a:pt x="290" y="58"/>
                      </a:lnTo>
                      <a:lnTo>
                        <a:pt x="290" y="32"/>
                      </a:lnTo>
                      <a:cubicBezTo>
                        <a:pt x="290" y="29"/>
                        <a:pt x="289" y="27"/>
                        <a:pt x="289" y="26"/>
                      </a:cubicBezTo>
                      <a:cubicBezTo>
                        <a:pt x="288" y="24"/>
                        <a:pt x="288" y="23"/>
                        <a:pt x="286" y="23"/>
                      </a:cubicBezTo>
                      <a:cubicBezTo>
                        <a:pt x="285" y="22"/>
                        <a:pt x="284" y="21"/>
                        <a:pt x="282" y="21"/>
                      </a:cubicBezTo>
                      <a:cubicBezTo>
                        <a:pt x="280" y="21"/>
                        <a:pt x="277" y="22"/>
                        <a:pt x="276" y="25"/>
                      </a:cubicBezTo>
                      <a:cubicBezTo>
                        <a:pt x="274" y="27"/>
                        <a:pt x="274" y="30"/>
                        <a:pt x="274" y="35"/>
                      </a:cubicBezTo>
                      <a:lnTo>
                        <a:pt x="274" y="58"/>
                      </a:lnTo>
                      <a:lnTo>
                        <a:pt x="268" y="58"/>
                      </a:lnTo>
                      <a:close/>
                      <a:moveTo>
                        <a:pt x="320" y="51"/>
                      </a:moveTo>
                      <a:lnTo>
                        <a:pt x="320" y="51"/>
                      </a:lnTo>
                      <a:lnTo>
                        <a:pt x="320" y="58"/>
                      </a:lnTo>
                      <a:cubicBezTo>
                        <a:pt x="319" y="58"/>
                        <a:pt x="317" y="58"/>
                        <a:pt x="316" y="58"/>
                      </a:cubicBezTo>
                      <a:cubicBezTo>
                        <a:pt x="314" y="58"/>
                        <a:pt x="313" y="58"/>
                        <a:pt x="311" y="57"/>
                      </a:cubicBezTo>
                      <a:cubicBezTo>
                        <a:pt x="310" y="56"/>
                        <a:pt x="309" y="55"/>
                        <a:pt x="309" y="54"/>
                      </a:cubicBezTo>
                      <a:cubicBezTo>
                        <a:pt x="308" y="52"/>
                        <a:pt x="308" y="50"/>
                        <a:pt x="308" y="46"/>
                      </a:cubicBezTo>
                      <a:lnTo>
                        <a:pt x="308" y="22"/>
                      </a:lnTo>
                      <a:lnTo>
                        <a:pt x="304" y="22"/>
                      </a:lnTo>
                      <a:lnTo>
                        <a:pt x="304" y="16"/>
                      </a:lnTo>
                      <a:lnTo>
                        <a:pt x="308" y="16"/>
                      </a:lnTo>
                      <a:lnTo>
                        <a:pt x="308" y="6"/>
                      </a:lnTo>
                      <a:lnTo>
                        <a:pt x="314" y="2"/>
                      </a:lnTo>
                      <a:lnTo>
                        <a:pt x="314" y="16"/>
                      </a:lnTo>
                      <a:lnTo>
                        <a:pt x="320" y="16"/>
                      </a:lnTo>
                      <a:lnTo>
                        <a:pt x="320" y="22"/>
                      </a:lnTo>
                      <a:lnTo>
                        <a:pt x="314" y="22"/>
                      </a:lnTo>
                      <a:lnTo>
                        <a:pt x="314" y="46"/>
                      </a:lnTo>
                      <a:cubicBezTo>
                        <a:pt x="314" y="48"/>
                        <a:pt x="314" y="50"/>
                        <a:pt x="314" y="50"/>
                      </a:cubicBezTo>
                      <a:cubicBezTo>
                        <a:pt x="315" y="51"/>
                        <a:pt x="316" y="52"/>
                        <a:pt x="317" y="52"/>
                      </a:cubicBezTo>
                      <a:cubicBezTo>
                        <a:pt x="318" y="52"/>
                        <a:pt x="318" y="52"/>
                        <a:pt x="320" y="51"/>
                      </a:cubicBezTo>
                      <a:lnTo>
                        <a:pt x="320" y="51"/>
                      </a:lnTo>
                      <a:close/>
                      <a:moveTo>
                        <a:pt x="368" y="52"/>
                      </a:moveTo>
                      <a:lnTo>
                        <a:pt x="368" y="52"/>
                      </a:lnTo>
                      <a:cubicBezTo>
                        <a:pt x="366" y="55"/>
                        <a:pt x="364" y="56"/>
                        <a:pt x="362" y="57"/>
                      </a:cubicBezTo>
                      <a:cubicBezTo>
                        <a:pt x="360" y="58"/>
                        <a:pt x="358" y="59"/>
                        <a:pt x="355" y="59"/>
                      </a:cubicBezTo>
                      <a:cubicBezTo>
                        <a:pt x="352" y="59"/>
                        <a:pt x="349" y="58"/>
                        <a:pt x="347" y="56"/>
                      </a:cubicBezTo>
                      <a:cubicBezTo>
                        <a:pt x="345" y="53"/>
                        <a:pt x="344" y="50"/>
                        <a:pt x="344" y="47"/>
                      </a:cubicBezTo>
                      <a:cubicBezTo>
                        <a:pt x="344" y="44"/>
                        <a:pt x="344" y="42"/>
                        <a:pt x="345" y="40"/>
                      </a:cubicBezTo>
                      <a:cubicBezTo>
                        <a:pt x="346" y="39"/>
                        <a:pt x="348" y="37"/>
                        <a:pt x="349" y="36"/>
                      </a:cubicBezTo>
                      <a:cubicBezTo>
                        <a:pt x="351" y="35"/>
                        <a:pt x="354" y="34"/>
                        <a:pt x="357" y="34"/>
                      </a:cubicBezTo>
                      <a:cubicBezTo>
                        <a:pt x="362" y="33"/>
                        <a:pt x="365" y="32"/>
                        <a:pt x="368" y="31"/>
                      </a:cubicBezTo>
                      <a:lnTo>
                        <a:pt x="368" y="30"/>
                      </a:lnTo>
                      <a:cubicBezTo>
                        <a:pt x="368" y="27"/>
                        <a:pt x="367" y="25"/>
                        <a:pt x="366" y="23"/>
                      </a:cubicBezTo>
                      <a:cubicBezTo>
                        <a:pt x="364" y="22"/>
                        <a:pt x="362" y="21"/>
                        <a:pt x="359" y="21"/>
                      </a:cubicBezTo>
                      <a:cubicBezTo>
                        <a:pt x="357" y="21"/>
                        <a:pt x="354" y="22"/>
                        <a:pt x="353" y="23"/>
                      </a:cubicBezTo>
                      <a:cubicBezTo>
                        <a:pt x="352" y="24"/>
                        <a:pt x="351" y="26"/>
                        <a:pt x="350" y="29"/>
                      </a:cubicBezTo>
                      <a:lnTo>
                        <a:pt x="345" y="28"/>
                      </a:lnTo>
                      <a:cubicBezTo>
                        <a:pt x="345" y="24"/>
                        <a:pt x="347" y="20"/>
                        <a:pt x="350" y="18"/>
                      </a:cubicBezTo>
                      <a:cubicBezTo>
                        <a:pt x="352" y="16"/>
                        <a:pt x="356" y="15"/>
                        <a:pt x="360" y="15"/>
                      </a:cubicBezTo>
                      <a:cubicBezTo>
                        <a:pt x="364" y="15"/>
                        <a:pt x="367" y="16"/>
                        <a:pt x="369" y="17"/>
                      </a:cubicBezTo>
                      <a:cubicBezTo>
                        <a:pt x="371" y="19"/>
                        <a:pt x="372" y="20"/>
                        <a:pt x="372" y="22"/>
                      </a:cubicBezTo>
                      <a:cubicBezTo>
                        <a:pt x="373" y="24"/>
                        <a:pt x="373" y="27"/>
                        <a:pt x="373" y="31"/>
                      </a:cubicBezTo>
                      <a:lnTo>
                        <a:pt x="373" y="40"/>
                      </a:lnTo>
                      <a:cubicBezTo>
                        <a:pt x="373" y="47"/>
                        <a:pt x="373" y="51"/>
                        <a:pt x="374" y="53"/>
                      </a:cubicBezTo>
                      <a:cubicBezTo>
                        <a:pt x="374" y="54"/>
                        <a:pt x="374" y="56"/>
                        <a:pt x="375" y="58"/>
                      </a:cubicBezTo>
                      <a:lnTo>
                        <a:pt x="369" y="58"/>
                      </a:lnTo>
                      <a:cubicBezTo>
                        <a:pt x="368" y="56"/>
                        <a:pt x="368" y="55"/>
                        <a:pt x="368" y="52"/>
                      </a:cubicBezTo>
                      <a:lnTo>
                        <a:pt x="368" y="52"/>
                      </a:lnTo>
                      <a:close/>
                      <a:moveTo>
                        <a:pt x="368" y="37"/>
                      </a:moveTo>
                      <a:lnTo>
                        <a:pt x="368" y="37"/>
                      </a:lnTo>
                      <a:cubicBezTo>
                        <a:pt x="365" y="38"/>
                        <a:pt x="362" y="39"/>
                        <a:pt x="358" y="40"/>
                      </a:cubicBezTo>
                      <a:cubicBezTo>
                        <a:pt x="356" y="40"/>
                        <a:pt x="354" y="40"/>
                        <a:pt x="353" y="41"/>
                      </a:cubicBezTo>
                      <a:cubicBezTo>
                        <a:pt x="352" y="41"/>
                        <a:pt x="351" y="42"/>
                        <a:pt x="351" y="43"/>
                      </a:cubicBezTo>
                      <a:cubicBezTo>
                        <a:pt x="350" y="44"/>
                        <a:pt x="350" y="45"/>
                        <a:pt x="350" y="47"/>
                      </a:cubicBezTo>
                      <a:cubicBezTo>
                        <a:pt x="350" y="49"/>
                        <a:pt x="350" y="50"/>
                        <a:pt x="352" y="51"/>
                      </a:cubicBezTo>
                      <a:cubicBezTo>
                        <a:pt x="353" y="53"/>
                        <a:pt x="355" y="53"/>
                        <a:pt x="357" y="53"/>
                      </a:cubicBezTo>
                      <a:cubicBezTo>
                        <a:pt x="359" y="53"/>
                        <a:pt x="361" y="53"/>
                        <a:pt x="362" y="52"/>
                      </a:cubicBezTo>
                      <a:cubicBezTo>
                        <a:pt x="364" y="51"/>
                        <a:pt x="365" y="49"/>
                        <a:pt x="366" y="47"/>
                      </a:cubicBezTo>
                      <a:cubicBezTo>
                        <a:pt x="367" y="45"/>
                        <a:pt x="368" y="43"/>
                        <a:pt x="368" y="39"/>
                      </a:cubicBezTo>
                      <a:lnTo>
                        <a:pt x="368" y="37"/>
                      </a:lnTo>
                      <a:close/>
                      <a:moveTo>
                        <a:pt x="385" y="58"/>
                      </a:moveTo>
                      <a:lnTo>
                        <a:pt x="385" y="58"/>
                      </a:lnTo>
                      <a:lnTo>
                        <a:pt x="385" y="16"/>
                      </a:lnTo>
                      <a:lnTo>
                        <a:pt x="390" y="16"/>
                      </a:lnTo>
                      <a:lnTo>
                        <a:pt x="390" y="22"/>
                      </a:lnTo>
                      <a:cubicBezTo>
                        <a:pt x="391" y="20"/>
                        <a:pt x="393" y="18"/>
                        <a:pt x="394" y="17"/>
                      </a:cubicBezTo>
                      <a:cubicBezTo>
                        <a:pt x="396" y="16"/>
                        <a:pt x="398" y="15"/>
                        <a:pt x="401" y="15"/>
                      </a:cubicBezTo>
                      <a:cubicBezTo>
                        <a:pt x="402" y="15"/>
                        <a:pt x="404" y="16"/>
                        <a:pt x="406" y="16"/>
                      </a:cubicBezTo>
                      <a:cubicBezTo>
                        <a:pt x="407" y="17"/>
                        <a:pt x="409" y="18"/>
                        <a:pt x="409" y="19"/>
                      </a:cubicBezTo>
                      <a:cubicBezTo>
                        <a:pt x="410" y="20"/>
                        <a:pt x="411" y="22"/>
                        <a:pt x="412" y="24"/>
                      </a:cubicBezTo>
                      <a:cubicBezTo>
                        <a:pt x="412" y="26"/>
                        <a:pt x="412" y="28"/>
                        <a:pt x="412" y="32"/>
                      </a:cubicBezTo>
                      <a:lnTo>
                        <a:pt x="412" y="58"/>
                      </a:lnTo>
                      <a:lnTo>
                        <a:pt x="407" y="58"/>
                      </a:lnTo>
                      <a:lnTo>
                        <a:pt x="407" y="32"/>
                      </a:lnTo>
                      <a:cubicBezTo>
                        <a:pt x="407" y="29"/>
                        <a:pt x="406" y="27"/>
                        <a:pt x="406" y="26"/>
                      </a:cubicBezTo>
                      <a:cubicBezTo>
                        <a:pt x="405" y="24"/>
                        <a:pt x="404" y="23"/>
                        <a:pt x="403" y="23"/>
                      </a:cubicBezTo>
                      <a:cubicBezTo>
                        <a:pt x="402" y="22"/>
                        <a:pt x="401" y="21"/>
                        <a:pt x="399" y="21"/>
                      </a:cubicBezTo>
                      <a:cubicBezTo>
                        <a:pt x="397" y="21"/>
                        <a:pt x="394" y="22"/>
                        <a:pt x="393" y="25"/>
                      </a:cubicBezTo>
                      <a:cubicBezTo>
                        <a:pt x="391" y="27"/>
                        <a:pt x="390" y="30"/>
                        <a:pt x="390" y="35"/>
                      </a:cubicBezTo>
                      <a:lnTo>
                        <a:pt x="390" y="58"/>
                      </a:lnTo>
                      <a:lnTo>
                        <a:pt x="385" y="58"/>
                      </a:lnTo>
                      <a:close/>
                      <a:moveTo>
                        <a:pt x="446" y="58"/>
                      </a:moveTo>
                      <a:lnTo>
                        <a:pt x="446" y="58"/>
                      </a:lnTo>
                      <a:lnTo>
                        <a:pt x="446" y="52"/>
                      </a:lnTo>
                      <a:cubicBezTo>
                        <a:pt x="445" y="54"/>
                        <a:pt x="443" y="56"/>
                        <a:pt x="442" y="57"/>
                      </a:cubicBezTo>
                      <a:cubicBezTo>
                        <a:pt x="440" y="58"/>
                        <a:pt x="438" y="59"/>
                        <a:pt x="436" y="59"/>
                      </a:cubicBezTo>
                      <a:cubicBezTo>
                        <a:pt x="432" y="59"/>
                        <a:pt x="429" y="57"/>
                        <a:pt x="426" y="53"/>
                      </a:cubicBezTo>
                      <a:cubicBezTo>
                        <a:pt x="423" y="49"/>
                        <a:pt x="422" y="44"/>
                        <a:pt x="422" y="37"/>
                      </a:cubicBezTo>
                      <a:cubicBezTo>
                        <a:pt x="422" y="32"/>
                        <a:pt x="422" y="28"/>
                        <a:pt x="423" y="25"/>
                      </a:cubicBezTo>
                      <a:cubicBezTo>
                        <a:pt x="425" y="22"/>
                        <a:pt x="427" y="19"/>
                        <a:pt x="429" y="18"/>
                      </a:cubicBezTo>
                      <a:cubicBezTo>
                        <a:pt x="431" y="16"/>
                        <a:pt x="433" y="15"/>
                        <a:pt x="436" y="15"/>
                      </a:cubicBezTo>
                      <a:cubicBezTo>
                        <a:pt x="438" y="15"/>
                        <a:pt x="440" y="16"/>
                        <a:pt x="441" y="17"/>
                      </a:cubicBezTo>
                      <a:cubicBezTo>
                        <a:pt x="443" y="18"/>
                        <a:pt x="444" y="19"/>
                        <a:pt x="445" y="21"/>
                      </a:cubicBezTo>
                      <a:lnTo>
                        <a:pt x="445" y="0"/>
                      </a:lnTo>
                      <a:lnTo>
                        <a:pt x="451" y="0"/>
                      </a:lnTo>
                      <a:lnTo>
                        <a:pt x="451" y="58"/>
                      </a:lnTo>
                      <a:lnTo>
                        <a:pt x="446" y="58"/>
                      </a:lnTo>
                      <a:close/>
                      <a:moveTo>
                        <a:pt x="428" y="37"/>
                      </a:moveTo>
                      <a:lnTo>
                        <a:pt x="428" y="37"/>
                      </a:lnTo>
                      <a:cubicBezTo>
                        <a:pt x="428" y="42"/>
                        <a:pt x="429" y="46"/>
                        <a:pt x="430" y="49"/>
                      </a:cubicBezTo>
                      <a:cubicBezTo>
                        <a:pt x="432" y="52"/>
                        <a:pt x="434" y="53"/>
                        <a:pt x="437" y="53"/>
                      </a:cubicBezTo>
                      <a:cubicBezTo>
                        <a:pt x="439" y="53"/>
                        <a:pt x="441" y="52"/>
                        <a:pt x="443" y="49"/>
                      </a:cubicBezTo>
                      <a:cubicBezTo>
                        <a:pt x="445" y="47"/>
                        <a:pt x="446" y="43"/>
                        <a:pt x="446" y="38"/>
                      </a:cubicBezTo>
                      <a:cubicBezTo>
                        <a:pt x="446" y="32"/>
                        <a:pt x="445" y="28"/>
                        <a:pt x="443" y="25"/>
                      </a:cubicBezTo>
                      <a:cubicBezTo>
                        <a:pt x="441" y="22"/>
                        <a:pt x="439" y="21"/>
                        <a:pt x="436" y="21"/>
                      </a:cubicBezTo>
                      <a:cubicBezTo>
                        <a:pt x="434" y="21"/>
                        <a:pt x="432" y="22"/>
                        <a:pt x="430" y="25"/>
                      </a:cubicBezTo>
                      <a:cubicBezTo>
                        <a:pt x="428" y="27"/>
                        <a:pt x="428" y="32"/>
                        <a:pt x="428" y="37"/>
                      </a:cubicBezTo>
                      <a:lnTo>
                        <a:pt x="428" y="37"/>
                      </a:lnTo>
                      <a:close/>
                      <a:moveTo>
                        <a:pt x="482" y="58"/>
                      </a:moveTo>
                      <a:lnTo>
                        <a:pt x="482" y="58"/>
                      </a:lnTo>
                      <a:lnTo>
                        <a:pt x="482" y="0"/>
                      </a:lnTo>
                      <a:lnTo>
                        <a:pt x="488" y="0"/>
                      </a:lnTo>
                      <a:lnTo>
                        <a:pt x="488" y="58"/>
                      </a:lnTo>
                      <a:lnTo>
                        <a:pt x="482" y="58"/>
                      </a:lnTo>
                      <a:close/>
                      <a:moveTo>
                        <a:pt x="496" y="37"/>
                      </a:moveTo>
                      <a:lnTo>
                        <a:pt x="496" y="37"/>
                      </a:lnTo>
                      <a:cubicBezTo>
                        <a:pt x="496" y="30"/>
                        <a:pt x="497" y="24"/>
                        <a:pt x="500" y="21"/>
                      </a:cubicBezTo>
                      <a:cubicBezTo>
                        <a:pt x="503" y="17"/>
                        <a:pt x="507" y="15"/>
                        <a:pt x="511" y="15"/>
                      </a:cubicBezTo>
                      <a:cubicBezTo>
                        <a:pt x="516" y="15"/>
                        <a:pt x="520" y="17"/>
                        <a:pt x="523" y="21"/>
                      </a:cubicBezTo>
                      <a:cubicBezTo>
                        <a:pt x="526" y="24"/>
                        <a:pt x="527" y="30"/>
                        <a:pt x="527" y="36"/>
                      </a:cubicBezTo>
                      <a:cubicBezTo>
                        <a:pt x="527" y="44"/>
                        <a:pt x="526" y="50"/>
                        <a:pt x="523" y="53"/>
                      </a:cubicBezTo>
                      <a:cubicBezTo>
                        <a:pt x="520" y="57"/>
                        <a:pt x="516" y="59"/>
                        <a:pt x="511" y="59"/>
                      </a:cubicBezTo>
                      <a:cubicBezTo>
                        <a:pt x="507" y="59"/>
                        <a:pt x="503" y="57"/>
                        <a:pt x="500" y="53"/>
                      </a:cubicBezTo>
                      <a:cubicBezTo>
                        <a:pt x="497" y="50"/>
                        <a:pt x="496" y="44"/>
                        <a:pt x="496" y="37"/>
                      </a:cubicBezTo>
                      <a:lnTo>
                        <a:pt x="496" y="37"/>
                      </a:lnTo>
                      <a:close/>
                      <a:moveTo>
                        <a:pt x="501" y="37"/>
                      </a:moveTo>
                      <a:lnTo>
                        <a:pt x="501" y="37"/>
                      </a:lnTo>
                      <a:cubicBezTo>
                        <a:pt x="501" y="42"/>
                        <a:pt x="502" y="46"/>
                        <a:pt x="504" y="49"/>
                      </a:cubicBezTo>
                      <a:cubicBezTo>
                        <a:pt x="506" y="52"/>
                        <a:pt x="509" y="53"/>
                        <a:pt x="512" y="53"/>
                      </a:cubicBezTo>
                      <a:cubicBezTo>
                        <a:pt x="514" y="53"/>
                        <a:pt x="517" y="52"/>
                        <a:pt x="519" y="49"/>
                      </a:cubicBezTo>
                      <a:cubicBezTo>
                        <a:pt x="521" y="46"/>
                        <a:pt x="522" y="42"/>
                        <a:pt x="522" y="37"/>
                      </a:cubicBezTo>
                      <a:cubicBezTo>
                        <a:pt x="522" y="32"/>
                        <a:pt x="521" y="28"/>
                        <a:pt x="519" y="25"/>
                      </a:cubicBezTo>
                      <a:cubicBezTo>
                        <a:pt x="517" y="22"/>
                        <a:pt x="514" y="21"/>
                        <a:pt x="511" y="21"/>
                      </a:cubicBezTo>
                      <a:cubicBezTo>
                        <a:pt x="509" y="21"/>
                        <a:pt x="506" y="22"/>
                        <a:pt x="504" y="25"/>
                      </a:cubicBezTo>
                      <a:cubicBezTo>
                        <a:pt x="502" y="28"/>
                        <a:pt x="501" y="32"/>
                        <a:pt x="501" y="37"/>
                      </a:cubicBezTo>
                      <a:lnTo>
                        <a:pt x="501" y="37"/>
                      </a:lnTo>
                      <a:close/>
                      <a:moveTo>
                        <a:pt x="559" y="42"/>
                      </a:moveTo>
                      <a:lnTo>
                        <a:pt x="559" y="42"/>
                      </a:lnTo>
                      <a:lnTo>
                        <a:pt x="565" y="43"/>
                      </a:lnTo>
                      <a:cubicBezTo>
                        <a:pt x="564" y="48"/>
                        <a:pt x="562" y="52"/>
                        <a:pt x="560" y="55"/>
                      </a:cubicBezTo>
                      <a:cubicBezTo>
                        <a:pt x="557" y="57"/>
                        <a:pt x="554" y="59"/>
                        <a:pt x="550" y="59"/>
                      </a:cubicBezTo>
                      <a:cubicBezTo>
                        <a:pt x="546" y="59"/>
                        <a:pt x="542" y="57"/>
                        <a:pt x="539" y="53"/>
                      </a:cubicBezTo>
                      <a:cubicBezTo>
                        <a:pt x="536" y="50"/>
                        <a:pt x="535" y="44"/>
                        <a:pt x="535" y="37"/>
                      </a:cubicBezTo>
                      <a:cubicBezTo>
                        <a:pt x="535" y="30"/>
                        <a:pt x="536" y="24"/>
                        <a:pt x="539" y="21"/>
                      </a:cubicBezTo>
                      <a:cubicBezTo>
                        <a:pt x="542" y="17"/>
                        <a:pt x="546" y="15"/>
                        <a:pt x="551" y="15"/>
                      </a:cubicBezTo>
                      <a:cubicBezTo>
                        <a:pt x="554" y="15"/>
                        <a:pt x="557" y="16"/>
                        <a:pt x="559" y="18"/>
                      </a:cubicBezTo>
                      <a:cubicBezTo>
                        <a:pt x="562" y="21"/>
                        <a:pt x="563" y="24"/>
                        <a:pt x="564" y="28"/>
                      </a:cubicBezTo>
                      <a:lnTo>
                        <a:pt x="559" y="29"/>
                      </a:lnTo>
                      <a:cubicBezTo>
                        <a:pt x="558" y="27"/>
                        <a:pt x="557" y="24"/>
                        <a:pt x="556" y="23"/>
                      </a:cubicBezTo>
                      <a:cubicBezTo>
                        <a:pt x="554" y="22"/>
                        <a:pt x="553" y="21"/>
                        <a:pt x="551" y="21"/>
                      </a:cubicBezTo>
                      <a:cubicBezTo>
                        <a:pt x="548" y="21"/>
                        <a:pt x="546" y="22"/>
                        <a:pt x="544" y="25"/>
                      </a:cubicBezTo>
                      <a:cubicBezTo>
                        <a:pt x="542" y="27"/>
                        <a:pt x="541" y="31"/>
                        <a:pt x="541" y="37"/>
                      </a:cubicBezTo>
                      <a:cubicBezTo>
                        <a:pt x="541" y="42"/>
                        <a:pt x="542" y="47"/>
                        <a:pt x="544" y="49"/>
                      </a:cubicBezTo>
                      <a:cubicBezTo>
                        <a:pt x="545" y="52"/>
                        <a:pt x="548" y="53"/>
                        <a:pt x="550" y="53"/>
                      </a:cubicBezTo>
                      <a:cubicBezTo>
                        <a:pt x="553" y="53"/>
                        <a:pt x="554" y="52"/>
                        <a:pt x="556" y="50"/>
                      </a:cubicBezTo>
                      <a:cubicBezTo>
                        <a:pt x="558" y="49"/>
                        <a:pt x="559" y="46"/>
                        <a:pt x="559" y="42"/>
                      </a:cubicBezTo>
                      <a:lnTo>
                        <a:pt x="559" y="42"/>
                      </a:lnTo>
                      <a:close/>
                      <a:moveTo>
                        <a:pt x="594" y="52"/>
                      </a:moveTo>
                      <a:lnTo>
                        <a:pt x="594" y="52"/>
                      </a:lnTo>
                      <a:cubicBezTo>
                        <a:pt x="592" y="55"/>
                        <a:pt x="590" y="56"/>
                        <a:pt x="588" y="57"/>
                      </a:cubicBezTo>
                      <a:cubicBezTo>
                        <a:pt x="586" y="58"/>
                        <a:pt x="584" y="59"/>
                        <a:pt x="581" y="59"/>
                      </a:cubicBezTo>
                      <a:cubicBezTo>
                        <a:pt x="578" y="59"/>
                        <a:pt x="575" y="58"/>
                        <a:pt x="573" y="56"/>
                      </a:cubicBezTo>
                      <a:cubicBezTo>
                        <a:pt x="571" y="53"/>
                        <a:pt x="570" y="50"/>
                        <a:pt x="570" y="47"/>
                      </a:cubicBezTo>
                      <a:cubicBezTo>
                        <a:pt x="570" y="44"/>
                        <a:pt x="570" y="42"/>
                        <a:pt x="571" y="40"/>
                      </a:cubicBezTo>
                      <a:cubicBezTo>
                        <a:pt x="572" y="39"/>
                        <a:pt x="574" y="37"/>
                        <a:pt x="575" y="36"/>
                      </a:cubicBezTo>
                      <a:cubicBezTo>
                        <a:pt x="577" y="35"/>
                        <a:pt x="580" y="34"/>
                        <a:pt x="583" y="34"/>
                      </a:cubicBezTo>
                      <a:cubicBezTo>
                        <a:pt x="588" y="33"/>
                        <a:pt x="591" y="32"/>
                        <a:pt x="594" y="31"/>
                      </a:cubicBezTo>
                      <a:lnTo>
                        <a:pt x="594" y="30"/>
                      </a:lnTo>
                      <a:cubicBezTo>
                        <a:pt x="594" y="27"/>
                        <a:pt x="593" y="25"/>
                        <a:pt x="592" y="23"/>
                      </a:cubicBezTo>
                      <a:cubicBezTo>
                        <a:pt x="590" y="22"/>
                        <a:pt x="588" y="21"/>
                        <a:pt x="585" y="21"/>
                      </a:cubicBezTo>
                      <a:cubicBezTo>
                        <a:pt x="583" y="21"/>
                        <a:pt x="581" y="22"/>
                        <a:pt x="579" y="23"/>
                      </a:cubicBezTo>
                      <a:cubicBezTo>
                        <a:pt x="578" y="24"/>
                        <a:pt x="577" y="26"/>
                        <a:pt x="576" y="29"/>
                      </a:cubicBezTo>
                      <a:lnTo>
                        <a:pt x="571" y="28"/>
                      </a:lnTo>
                      <a:cubicBezTo>
                        <a:pt x="572" y="24"/>
                        <a:pt x="573" y="20"/>
                        <a:pt x="576" y="18"/>
                      </a:cubicBezTo>
                      <a:cubicBezTo>
                        <a:pt x="578" y="16"/>
                        <a:pt x="582" y="15"/>
                        <a:pt x="586" y="15"/>
                      </a:cubicBezTo>
                      <a:cubicBezTo>
                        <a:pt x="590" y="15"/>
                        <a:pt x="593" y="16"/>
                        <a:pt x="595" y="17"/>
                      </a:cubicBezTo>
                      <a:cubicBezTo>
                        <a:pt x="597" y="19"/>
                        <a:pt x="598" y="20"/>
                        <a:pt x="598" y="22"/>
                      </a:cubicBezTo>
                      <a:cubicBezTo>
                        <a:pt x="599" y="24"/>
                        <a:pt x="599" y="27"/>
                        <a:pt x="599" y="31"/>
                      </a:cubicBezTo>
                      <a:lnTo>
                        <a:pt x="599" y="40"/>
                      </a:lnTo>
                      <a:cubicBezTo>
                        <a:pt x="599" y="47"/>
                        <a:pt x="599" y="51"/>
                        <a:pt x="600" y="53"/>
                      </a:cubicBezTo>
                      <a:cubicBezTo>
                        <a:pt x="600" y="54"/>
                        <a:pt x="600" y="56"/>
                        <a:pt x="601" y="58"/>
                      </a:cubicBezTo>
                      <a:lnTo>
                        <a:pt x="595" y="58"/>
                      </a:lnTo>
                      <a:cubicBezTo>
                        <a:pt x="594" y="56"/>
                        <a:pt x="594" y="55"/>
                        <a:pt x="594" y="52"/>
                      </a:cubicBezTo>
                      <a:lnTo>
                        <a:pt x="594" y="52"/>
                      </a:lnTo>
                      <a:close/>
                      <a:moveTo>
                        <a:pt x="594" y="37"/>
                      </a:moveTo>
                      <a:lnTo>
                        <a:pt x="594" y="37"/>
                      </a:lnTo>
                      <a:cubicBezTo>
                        <a:pt x="591" y="38"/>
                        <a:pt x="588" y="39"/>
                        <a:pt x="584" y="40"/>
                      </a:cubicBezTo>
                      <a:cubicBezTo>
                        <a:pt x="582" y="40"/>
                        <a:pt x="580" y="40"/>
                        <a:pt x="579" y="41"/>
                      </a:cubicBezTo>
                      <a:cubicBezTo>
                        <a:pt x="578" y="41"/>
                        <a:pt x="577" y="42"/>
                        <a:pt x="577" y="43"/>
                      </a:cubicBezTo>
                      <a:cubicBezTo>
                        <a:pt x="576" y="44"/>
                        <a:pt x="576" y="45"/>
                        <a:pt x="576" y="47"/>
                      </a:cubicBezTo>
                      <a:cubicBezTo>
                        <a:pt x="576" y="49"/>
                        <a:pt x="576" y="50"/>
                        <a:pt x="578" y="51"/>
                      </a:cubicBezTo>
                      <a:cubicBezTo>
                        <a:pt x="579" y="53"/>
                        <a:pt x="581" y="53"/>
                        <a:pt x="583" y="53"/>
                      </a:cubicBezTo>
                      <a:cubicBezTo>
                        <a:pt x="585" y="53"/>
                        <a:pt x="587" y="53"/>
                        <a:pt x="588" y="52"/>
                      </a:cubicBezTo>
                      <a:cubicBezTo>
                        <a:pt x="590" y="51"/>
                        <a:pt x="591" y="49"/>
                        <a:pt x="592" y="47"/>
                      </a:cubicBezTo>
                      <a:cubicBezTo>
                        <a:pt x="593" y="45"/>
                        <a:pt x="594" y="43"/>
                        <a:pt x="594" y="39"/>
                      </a:cubicBezTo>
                      <a:lnTo>
                        <a:pt x="594" y="37"/>
                      </a:lnTo>
                      <a:close/>
                      <a:moveTo>
                        <a:pt x="611" y="58"/>
                      </a:moveTo>
                      <a:lnTo>
                        <a:pt x="611" y="58"/>
                      </a:lnTo>
                      <a:lnTo>
                        <a:pt x="611" y="0"/>
                      </a:lnTo>
                      <a:lnTo>
                        <a:pt x="616" y="0"/>
                      </a:lnTo>
                      <a:lnTo>
                        <a:pt x="616" y="58"/>
                      </a:lnTo>
                      <a:lnTo>
                        <a:pt x="611" y="58"/>
                      </a:lnTo>
                      <a:close/>
                      <a:moveTo>
                        <a:pt x="626" y="58"/>
                      </a:moveTo>
                      <a:lnTo>
                        <a:pt x="626" y="58"/>
                      </a:lnTo>
                      <a:lnTo>
                        <a:pt x="626" y="0"/>
                      </a:lnTo>
                      <a:lnTo>
                        <a:pt x="632" y="0"/>
                      </a:lnTo>
                      <a:lnTo>
                        <a:pt x="632" y="58"/>
                      </a:lnTo>
                      <a:lnTo>
                        <a:pt x="626" y="58"/>
                      </a:lnTo>
                      <a:close/>
                      <a:moveTo>
                        <a:pt x="642" y="74"/>
                      </a:moveTo>
                      <a:lnTo>
                        <a:pt x="642" y="74"/>
                      </a:lnTo>
                      <a:lnTo>
                        <a:pt x="641" y="67"/>
                      </a:lnTo>
                      <a:cubicBezTo>
                        <a:pt x="642" y="67"/>
                        <a:pt x="643" y="68"/>
                        <a:pt x="644" y="68"/>
                      </a:cubicBezTo>
                      <a:cubicBezTo>
                        <a:pt x="645" y="68"/>
                        <a:pt x="646" y="67"/>
                        <a:pt x="647" y="67"/>
                      </a:cubicBezTo>
                      <a:cubicBezTo>
                        <a:pt x="648" y="66"/>
                        <a:pt x="649" y="66"/>
                        <a:pt x="649" y="65"/>
                      </a:cubicBezTo>
                      <a:cubicBezTo>
                        <a:pt x="649" y="64"/>
                        <a:pt x="650" y="62"/>
                        <a:pt x="651" y="58"/>
                      </a:cubicBezTo>
                      <a:lnTo>
                        <a:pt x="639" y="16"/>
                      </a:lnTo>
                      <a:lnTo>
                        <a:pt x="645" y="16"/>
                      </a:lnTo>
                      <a:lnTo>
                        <a:pt x="652" y="40"/>
                      </a:lnTo>
                      <a:cubicBezTo>
                        <a:pt x="653" y="43"/>
                        <a:pt x="654" y="46"/>
                        <a:pt x="654" y="50"/>
                      </a:cubicBezTo>
                      <a:cubicBezTo>
                        <a:pt x="655" y="47"/>
                        <a:pt x="656" y="43"/>
                        <a:pt x="657" y="40"/>
                      </a:cubicBezTo>
                      <a:lnTo>
                        <a:pt x="664" y="16"/>
                      </a:lnTo>
                      <a:lnTo>
                        <a:pt x="670" y="16"/>
                      </a:lnTo>
                      <a:lnTo>
                        <a:pt x="657" y="58"/>
                      </a:lnTo>
                      <a:cubicBezTo>
                        <a:pt x="655" y="64"/>
                        <a:pt x="654" y="68"/>
                        <a:pt x="653" y="69"/>
                      </a:cubicBezTo>
                      <a:cubicBezTo>
                        <a:pt x="652" y="71"/>
                        <a:pt x="651" y="72"/>
                        <a:pt x="649" y="73"/>
                      </a:cubicBezTo>
                      <a:cubicBezTo>
                        <a:pt x="648" y="74"/>
                        <a:pt x="647" y="75"/>
                        <a:pt x="645" y="75"/>
                      </a:cubicBezTo>
                      <a:cubicBezTo>
                        <a:pt x="644" y="75"/>
                        <a:pt x="643" y="74"/>
                        <a:pt x="642" y="74"/>
                      </a:cubicBezTo>
                      <a:lnTo>
                        <a:pt x="642" y="74"/>
                      </a:lnTo>
                      <a:close/>
                      <a:moveTo>
                        <a:pt x="718" y="58"/>
                      </a:moveTo>
                      <a:lnTo>
                        <a:pt x="718" y="58"/>
                      </a:lnTo>
                      <a:lnTo>
                        <a:pt x="718" y="52"/>
                      </a:lnTo>
                      <a:cubicBezTo>
                        <a:pt x="717" y="54"/>
                        <a:pt x="716" y="56"/>
                        <a:pt x="714" y="57"/>
                      </a:cubicBezTo>
                      <a:cubicBezTo>
                        <a:pt x="713" y="58"/>
                        <a:pt x="711" y="59"/>
                        <a:pt x="709" y="59"/>
                      </a:cubicBezTo>
                      <a:cubicBezTo>
                        <a:pt x="705" y="59"/>
                        <a:pt x="701" y="57"/>
                        <a:pt x="698" y="53"/>
                      </a:cubicBezTo>
                      <a:cubicBezTo>
                        <a:pt x="696" y="49"/>
                        <a:pt x="694" y="44"/>
                        <a:pt x="694" y="37"/>
                      </a:cubicBezTo>
                      <a:cubicBezTo>
                        <a:pt x="694" y="32"/>
                        <a:pt x="695" y="28"/>
                        <a:pt x="696" y="25"/>
                      </a:cubicBezTo>
                      <a:cubicBezTo>
                        <a:pt x="697" y="22"/>
                        <a:pt x="699" y="19"/>
                        <a:pt x="701" y="18"/>
                      </a:cubicBezTo>
                      <a:cubicBezTo>
                        <a:pt x="703" y="16"/>
                        <a:pt x="706" y="15"/>
                        <a:pt x="709" y="15"/>
                      </a:cubicBezTo>
                      <a:cubicBezTo>
                        <a:pt x="710" y="15"/>
                        <a:pt x="712" y="16"/>
                        <a:pt x="714" y="17"/>
                      </a:cubicBezTo>
                      <a:cubicBezTo>
                        <a:pt x="716" y="18"/>
                        <a:pt x="717" y="19"/>
                        <a:pt x="718" y="21"/>
                      </a:cubicBezTo>
                      <a:lnTo>
                        <a:pt x="718" y="0"/>
                      </a:lnTo>
                      <a:lnTo>
                        <a:pt x="724" y="0"/>
                      </a:lnTo>
                      <a:lnTo>
                        <a:pt x="724" y="58"/>
                      </a:lnTo>
                      <a:lnTo>
                        <a:pt x="718" y="58"/>
                      </a:lnTo>
                      <a:close/>
                      <a:moveTo>
                        <a:pt x="700" y="37"/>
                      </a:moveTo>
                      <a:lnTo>
                        <a:pt x="700" y="37"/>
                      </a:lnTo>
                      <a:cubicBezTo>
                        <a:pt x="700" y="42"/>
                        <a:pt x="701" y="46"/>
                        <a:pt x="703" y="49"/>
                      </a:cubicBezTo>
                      <a:cubicBezTo>
                        <a:pt x="705" y="52"/>
                        <a:pt x="707" y="53"/>
                        <a:pt x="709" y="53"/>
                      </a:cubicBezTo>
                      <a:cubicBezTo>
                        <a:pt x="712" y="53"/>
                        <a:pt x="714" y="52"/>
                        <a:pt x="716" y="49"/>
                      </a:cubicBezTo>
                      <a:cubicBezTo>
                        <a:pt x="718" y="47"/>
                        <a:pt x="718" y="43"/>
                        <a:pt x="718" y="38"/>
                      </a:cubicBezTo>
                      <a:cubicBezTo>
                        <a:pt x="718" y="32"/>
                        <a:pt x="718" y="28"/>
                        <a:pt x="716" y="25"/>
                      </a:cubicBezTo>
                      <a:cubicBezTo>
                        <a:pt x="714" y="22"/>
                        <a:pt x="712" y="21"/>
                        <a:pt x="709" y="21"/>
                      </a:cubicBezTo>
                      <a:cubicBezTo>
                        <a:pt x="706" y="21"/>
                        <a:pt x="704" y="22"/>
                        <a:pt x="703" y="25"/>
                      </a:cubicBezTo>
                      <a:cubicBezTo>
                        <a:pt x="701" y="27"/>
                        <a:pt x="700" y="32"/>
                        <a:pt x="700" y="37"/>
                      </a:cubicBezTo>
                      <a:lnTo>
                        <a:pt x="700" y="37"/>
                      </a:lnTo>
                      <a:close/>
                      <a:moveTo>
                        <a:pt x="759" y="44"/>
                      </a:moveTo>
                      <a:lnTo>
                        <a:pt x="759" y="44"/>
                      </a:lnTo>
                      <a:lnTo>
                        <a:pt x="765" y="45"/>
                      </a:lnTo>
                      <a:cubicBezTo>
                        <a:pt x="763" y="50"/>
                        <a:pt x="762" y="53"/>
                        <a:pt x="759" y="55"/>
                      </a:cubicBezTo>
                      <a:cubicBezTo>
                        <a:pt x="756" y="58"/>
                        <a:pt x="753" y="59"/>
                        <a:pt x="750" y="59"/>
                      </a:cubicBezTo>
                      <a:cubicBezTo>
                        <a:pt x="745" y="59"/>
                        <a:pt x="741" y="57"/>
                        <a:pt x="738" y="53"/>
                      </a:cubicBezTo>
                      <a:cubicBezTo>
                        <a:pt x="735" y="50"/>
                        <a:pt x="733" y="44"/>
                        <a:pt x="733" y="37"/>
                      </a:cubicBezTo>
                      <a:cubicBezTo>
                        <a:pt x="733" y="30"/>
                        <a:pt x="735" y="25"/>
                        <a:pt x="738" y="21"/>
                      </a:cubicBezTo>
                      <a:cubicBezTo>
                        <a:pt x="741" y="17"/>
                        <a:pt x="745" y="15"/>
                        <a:pt x="749" y="15"/>
                      </a:cubicBezTo>
                      <a:cubicBezTo>
                        <a:pt x="754" y="15"/>
                        <a:pt x="757" y="17"/>
                        <a:pt x="760" y="21"/>
                      </a:cubicBezTo>
                      <a:cubicBezTo>
                        <a:pt x="763" y="25"/>
                        <a:pt x="765" y="30"/>
                        <a:pt x="765" y="37"/>
                      </a:cubicBezTo>
                      <a:lnTo>
                        <a:pt x="765" y="39"/>
                      </a:lnTo>
                      <a:lnTo>
                        <a:pt x="739" y="39"/>
                      </a:lnTo>
                      <a:cubicBezTo>
                        <a:pt x="739" y="43"/>
                        <a:pt x="740" y="47"/>
                        <a:pt x="742" y="49"/>
                      </a:cubicBezTo>
                      <a:cubicBezTo>
                        <a:pt x="744" y="52"/>
                        <a:pt x="747" y="53"/>
                        <a:pt x="750" y="53"/>
                      </a:cubicBezTo>
                      <a:cubicBezTo>
                        <a:pt x="754" y="53"/>
                        <a:pt x="757" y="50"/>
                        <a:pt x="759" y="44"/>
                      </a:cubicBezTo>
                      <a:lnTo>
                        <a:pt x="759" y="44"/>
                      </a:lnTo>
                      <a:close/>
                      <a:moveTo>
                        <a:pt x="740" y="33"/>
                      </a:moveTo>
                      <a:lnTo>
                        <a:pt x="740" y="33"/>
                      </a:lnTo>
                      <a:lnTo>
                        <a:pt x="759" y="33"/>
                      </a:lnTo>
                      <a:cubicBezTo>
                        <a:pt x="758" y="29"/>
                        <a:pt x="757" y="27"/>
                        <a:pt x="756" y="25"/>
                      </a:cubicBezTo>
                      <a:cubicBezTo>
                        <a:pt x="754" y="22"/>
                        <a:pt x="752" y="21"/>
                        <a:pt x="749" y="21"/>
                      </a:cubicBezTo>
                      <a:cubicBezTo>
                        <a:pt x="747" y="21"/>
                        <a:pt x="744" y="22"/>
                        <a:pt x="742" y="24"/>
                      </a:cubicBezTo>
                      <a:cubicBezTo>
                        <a:pt x="741" y="26"/>
                        <a:pt x="740" y="29"/>
                        <a:pt x="740" y="33"/>
                      </a:cubicBezTo>
                      <a:lnTo>
                        <a:pt x="740" y="33"/>
                      </a:lnTo>
                      <a:close/>
                      <a:moveTo>
                        <a:pt x="796" y="42"/>
                      </a:moveTo>
                      <a:lnTo>
                        <a:pt x="796" y="42"/>
                      </a:lnTo>
                      <a:lnTo>
                        <a:pt x="802" y="43"/>
                      </a:lnTo>
                      <a:cubicBezTo>
                        <a:pt x="802" y="48"/>
                        <a:pt x="800" y="52"/>
                        <a:pt x="797" y="55"/>
                      </a:cubicBezTo>
                      <a:cubicBezTo>
                        <a:pt x="795" y="57"/>
                        <a:pt x="792" y="59"/>
                        <a:pt x="788" y="59"/>
                      </a:cubicBezTo>
                      <a:cubicBezTo>
                        <a:pt x="783" y="59"/>
                        <a:pt x="780" y="57"/>
                        <a:pt x="777" y="53"/>
                      </a:cubicBezTo>
                      <a:cubicBezTo>
                        <a:pt x="774" y="50"/>
                        <a:pt x="773" y="44"/>
                        <a:pt x="773" y="37"/>
                      </a:cubicBezTo>
                      <a:cubicBezTo>
                        <a:pt x="773" y="30"/>
                        <a:pt x="774" y="24"/>
                        <a:pt x="777" y="21"/>
                      </a:cubicBezTo>
                      <a:cubicBezTo>
                        <a:pt x="780" y="17"/>
                        <a:pt x="784" y="15"/>
                        <a:pt x="788" y="15"/>
                      </a:cubicBezTo>
                      <a:cubicBezTo>
                        <a:pt x="792" y="15"/>
                        <a:pt x="794" y="16"/>
                        <a:pt x="797" y="18"/>
                      </a:cubicBezTo>
                      <a:cubicBezTo>
                        <a:pt x="799" y="21"/>
                        <a:pt x="801" y="24"/>
                        <a:pt x="802" y="28"/>
                      </a:cubicBezTo>
                      <a:lnTo>
                        <a:pt x="796" y="29"/>
                      </a:lnTo>
                      <a:cubicBezTo>
                        <a:pt x="795" y="27"/>
                        <a:pt x="794" y="24"/>
                        <a:pt x="793" y="23"/>
                      </a:cubicBezTo>
                      <a:cubicBezTo>
                        <a:pt x="792" y="22"/>
                        <a:pt x="790" y="21"/>
                        <a:pt x="788" y="21"/>
                      </a:cubicBezTo>
                      <a:cubicBezTo>
                        <a:pt x="785" y="21"/>
                        <a:pt x="783" y="22"/>
                        <a:pt x="781" y="25"/>
                      </a:cubicBezTo>
                      <a:cubicBezTo>
                        <a:pt x="779" y="27"/>
                        <a:pt x="779" y="31"/>
                        <a:pt x="779" y="37"/>
                      </a:cubicBezTo>
                      <a:cubicBezTo>
                        <a:pt x="779" y="42"/>
                        <a:pt x="779" y="47"/>
                        <a:pt x="781" y="49"/>
                      </a:cubicBezTo>
                      <a:cubicBezTo>
                        <a:pt x="783" y="52"/>
                        <a:pt x="785" y="53"/>
                        <a:pt x="788" y="53"/>
                      </a:cubicBezTo>
                      <a:cubicBezTo>
                        <a:pt x="790" y="53"/>
                        <a:pt x="792" y="52"/>
                        <a:pt x="794" y="50"/>
                      </a:cubicBezTo>
                      <a:cubicBezTo>
                        <a:pt x="795" y="49"/>
                        <a:pt x="796" y="46"/>
                        <a:pt x="796" y="42"/>
                      </a:cubicBezTo>
                      <a:lnTo>
                        <a:pt x="796" y="42"/>
                      </a:lnTo>
                      <a:close/>
                      <a:moveTo>
                        <a:pt x="809" y="8"/>
                      </a:moveTo>
                      <a:lnTo>
                        <a:pt x="809" y="8"/>
                      </a:lnTo>
                      <a:lnTo>
                        <a:pt x="809" y="0"/>
                      </a:lnTo>
                      <a:lnTo>
                        <a:pt x="815" y="0"/>
                      </a:lnTo>
                      <a:lnTo>
                        <a:pt x="815" y="8"/>
                      </a:lnTo>
                      <a:lnTo>
                        <a:pt x="809" y="8"/>
                      </a:lnTo>
                      <a:close/>
                      <a:moveTo>
                        <a:pt x="809" y="58"/>
                      </a:moveTo>
                      <a:lnTo>
                        <a:pt x="809" y="58"/>
                      </a:lnTo>
                      <a:lnTo>
                        <a:pt x="809" y="16"/>
                      </a:lnTo>
                      <a:lnTo>
                        <a:pt x="815" y="16"/>
                      </a:lnTo>
                      <a:lnTo>
                        <a:pt x="815" y="58"/>
                      </a:lnTo>
                      <a:lnTo>
                        <a:pt x="809" y="58"/>
                      </a:lnTo>
                      <a:close/>
                      <a:moveTo>
                        <a:pt x="847" y="58"/>
                      </a:moveTo>
                      <a:lnTo>
                        <a:pt x="847" y="58"/>
                      </a:lnTo>
                      <a:lnTo>
                        <a:pt x="847" y="52"/>
                      </a:lnTo>
                      <a:cubicBezTo>
                        <a:pt x="846" y="54"/>
                        <a:pt x="844" y="56"/>
                        <a:pt x="843" y="57"/>
                      </a:cubicBezTo>
                      <a:cubicBezTo>
                        <a:pt x="841" y="58"/>
                        <a:pt x="839" y="59"/>
                        <a:pt x="837" y="59"/>
                      </a:cubicBezTo>
                      <a:cubicBezTo>
                        <a:pt x="833" y="59"/>
                        <a:pt x="830" y="57"/>
                        <a:pt x="827" y="53"/>
                      </a:cubicBezTo>
                      <a:cubicBezTo>
                        <a:pt x="824" y="49"/>
                        <a:pt x="823" y="44"/>
                        <a:pt x="823" y="37"/>
                      </a:cubicBezTo>
                      <a:cubicBezTo>
                        <a:pt x="823" y="32"/>
                        <a:pt x="823" y="28"/>
                        <a:pt x="824" y="25"/>
                      </a:cubicBezTo>
                      <a:cubicBezTo>
                        <a:pt x="826" y="22"/>
                        <a:pt x="828" y="19"/>
                        <a:pt x="830" y="18"/>
                      </a:cubicBezTo>
                      <a:cubicBezTo>
                        <a:pt x="832" y="16"/>
                        <a:pt x="834" y="15"/>
                        <a:pt x="837" y="15"/>
                      </a:cubicBezTo>
                      <a:cubicBezTo>
                        <a:pt x="839" y="15"/>
                        <a:pt x="841" y="16"/>
                        <a:pt x="842" y="17"/>
                      </a:cubicBezTo>
                      <a:cubicBezTo>
                        <a:pt x="844" y="18"/>
                        <a:pt x="845" y="19"/>
                        <a:pt x="846" y="21"/>
                      </a:cubicBezTo>
                      <a:lnTo>
                        <a:pt x="846" y="0"/>
                      </a:lnTo>
                      <a:lnTo>
                        <a:pt x="852" y="0"/>
                      </a:lnTo>
                      <a:lnTo>
                        <a:pt x="852" y="58"/>
                      </a:lnTo>
                      <a:lnTo>
                        <a:pt x="847" y="58"/>
                      </a:lnTo>
                      <a:close/>
                      <a:moveTo>
                        <a:pt x="829" y="37"/>
                      </a:moveTo>
                      <a:lnTo>
                        <a:pt x="829" y="37"/>
                      </a:lnTo>
                      <a:cubicBezTo>
                        <a:pt x="829" y="42"/>
                        <a:pt x="829" y="46"/>
                        <a:pt x="831" y="49"/>
                      </a:cubicBezTo>
                      <a:cubicBezTo>
                        <a:pt x="833" y="52"/>
                        <a:pt x="835" y="53"/>
                        <a:pt x="838" y="53"/>
                      </a:cubicBezTo>
                      <a:cubicBezTo>
                        <a:pt x="840" y="53"/>
                        <a:pt x="842" y="52"/>
                        <a:pt x="844" y="49"/>
                      </a:cubicBezTo>
                      <a:cubicBezTo>
                        <a:pt x="846" y="47"/>
                        <a:pt x="847" y="43"/>
                        <a:pt x="847" y="38"/>
                      </a:cubicBezTo>
                      <a:cubicBezTo>
                        <a:pt x="847" y="32"/>
                        <a:pt x="846" y="28"/>
                        <a:pt x="844" y="25"/>
                      </a:cubicBezTo>
                      <a:cubicBezTo>
                        <a:pt x="842" y="22"/>
                        <a:pt x="840" y="21"/>
                        <a:pt x="837" y="21"/>
                      </a:cubicBezTo>
                      <a:cubicBezTo>
                        <a:pt x="835" y="21"/>
                        <a:pt x="833" y="22"/>
                        <a:pt x="831" y="25"/>
                      </a:cubicBezTo>
                      <a:cubicBezTo>
                        <a:pt x="829" y="27"/>
                        <a:pt x="829" y="32"/>
                        <a:pt x="829" y="37"/>
                      </a:cubicBezTo>
                      <a:lnTo>
                        <a:pt x="829" y="37"/>
                      </a:lnTo>
                      <a:close/>
                      <a:moveTo>
                        <a:pt x="887" y="44"/>
                      </a:moveTo>
                      <a:lnTo>
                        <a:pt x="887" y="44"/>
                      </a:lnTo>
                      <a:lnTo>
                        <a:pt x="893" y="45"/>
                      </a:lnTo>
                      <a:cubicBezTo>
                        <a:pt x="892" y="50"/>
                        <a:pt x="890" y="53"/>
                        <a:pt x="887" y="55"/>
                      </a:cubicBezTo>
                      <a:cubicBezTo>
                        <a:pt x="885" y="58"/>
                        <a:pt x="882" y="59"/>
                        <a:pt x="878" y="59"/>
                      </a:cubicBezTo>
                      <a:cubicBezTo>
                        <a:pt x="873" y="59"/>
                        <a:pt x="869" y="57"/>
                        <a:pt x="866" y="53"/>
                      </a:cubicBezTo>
                      <a:cubicBezTo>
                        <a:pt x="863" y="50"/>
                        <a:pt x="862" y="44"/>
                        <a:pt x="862" y="37"/>
                      </a:cubicBezTo>
                      <a:cubicBezTo>
                        <a:pt x="862" y="30"/>
                        <a:pt x="863" y="25"/>
                        <a:pt x="866" y="21"/>
                      </a:cubicBezTo>
                      <a:cubicBezTo>
                        <a:pt x="869" y="17"/>
                        <a:pt x="873" y="15"/>
                        <a:pt x="878" y="15"/>
                      </a:cubicBezTo>
                      <a:cubicBezTo>
                        <a:pt x="882" y="15"/>
                        <a:pt x="886" y="17"/>
                        <a:pt x="889" y="21"/>
                      </a:cubicBezTo>
                      <a:cubicBezTo>
                        <a:pt x="892" y="25"/>
                        <a:pt x="893" y="30"/>
                        <a:pt x="893" y="37"/>
                      </a:cubicBezTo>
                      <a:lnTo>
                        <a:pt x="893" y="39"/>
                      </a:lnTo>
                      <a:lnTo>
                        <a:pt x="868" y="39"/>
                      </a:lnTo>
                      <a:cubicBezTo>
                        <a:pt x="868" y="43"/>
                        <a:pt x="869" y="47"/>
                        <a:pt x="871" y="49"/>
                      </a:cubicBezTo>
                      <a:cubicBezTo>
                        <a:pt x="873" y="52"/>
                        <a:pt x="875" y="53"/>
                        <a:pt x="878" y="53"/>
                      </a:cubicBezTo>
                      <a:cubicBezTo>
                        <a:pt x="882" y="53"/>
                        <a:pt x="885" y="50"/>
                        <a:pt x="887" y="44"/>
                      </a:cubicBezTo>
                      <a:lnTo>
                        <a:pt x="887" y="44"/>
                      </a:lnTo>
                      <a:close/>
                      <a:moveTo>
                        <a:pt x="868" y="33"/>
                      </a:moveTo>
                      <a:lnTo>
                        <a:pt x="868" y="33"/>
                      </a:lnTo>
                      <a:lnTo>
                        <a:pt x="887" y="33"/>
                      </a:lnTo>
                      <a:cubicBezTo>
                        <a:pt x="887" y="29"/>
                        <a:pt x="886" y="27"/>
                        <a:pt x="885" y="25"/>
                      </a:cubicBezTo>
                      <a:cubicBezTo>
                        <a:pt x="883" y="22"/>
                        <a:pt x="881" y="21"/>
                        <a:pt x="878" y="21"/>
                      </a:cubicBezTo>
                      <a:cubicBezTo>
                        <a:pt x="875" y="21"/>
                        <a:pt x="873" y="22"/>
                        <a:pt x="871" y="24"/>
                      </a:cubicBezTo>
                      <a:cubicBezTo>
                        <a:pt x="869" y="26"/>
                        <a:pt x="868" y="29"/>
                        <a:pt x="868" y="33"/>
                      </a:cubicBezTo>
                      <a:lnTo>
                        <a:pt x="868" y="33"/>
                      </a:lnTo>
                      <a:close/>
                      <a:moveTo>
                        <a:pt x="925" y="58"/>
                      </a:moveTo>
                      <a:lnTo>
                        <a:pt x="925" y="58"/>
                      </a:lnTo>
                      <a:lnTo>
                        <a:pt x="925" y="52"/>
                      </a:lnTo>
                      <a:cubicBezTo>
                        <a:pt x="924" y="54"/>
                        <a:pt x="922" y="56"/>
                        <a:pt x="921" y="57"/>
                      </a:cubicBezTo>
                      <a:cubicBezTo>
                        <a:pt x="919" y="58"/>
                        <a:pt x="917" y="59"/>
                        <a:pt x="915" y="59"/>
                      </a:cubicBezTo>
                      <a:cubicBezTo>
                        <a:pt x="911" y="59"/>
                        <a:pt x="908" y="57"/>
                        <a:pt x="905" y="53"/>
                      </a:cubicBezTo>
                      <a:cubicBezTo>
                        <a:pt x="902" y="49"/>
                        <a:pt x="901" y="44"/>
                        <a:pt x="901" y="37"/>
                      </a:cubicBezTo>
                      <a:cubicBezTo>
                        <a:pt x="901" y="32"/>
                        <a:pt x="901" y="28"/>
                        <a:pt x="902" y="25"/>
                      </a:cubicBezTo>
                      <a:cubicBezTo>
                        <a:pt x="904" y="22"/>
                        <a:pt x="906" y="19"/>
                        <a:pt x="908" y="18"/>
                      </a:cubicBezTo>
                      <a:cubicBezTo>
                        <a:pt x="910" y="16"/>
                        <a:pt x="912" y="15"/>
                        <a:pt x="915" y="15"/>
                      </a:cubicBezTo>
                      <a:cubicBezTo>
                        <a:pt x="917" y="15"/>
                        <a:pt x="919" y="16"/>
                        <a:pt x="920" y="17"/>
                      </a:cubicBezTo>
                      <a:cubicBezTo>
                        <a:pt x="922" y="18"/>
                        <a:pt x="923" y="19"/>
                        <a:pt x="924" y="21"/>
                      </a:cubicBezTo>
                      <a:lnTo>
                        <a:pt x="924" y="0"/>
                      </a:lnTo>
                      <a:lnTo>
                        <a:pt x="930" y="0"/>
                      </a:lnTo>
                      <a:lnTo>
                        <a:pt x="930" y="58"/>
                      </a:lnTo>
                      <a:lnTo>
                        <a:pt x="925" y="58"/>
                      </a:lnTo>
                      <a:close/>
                      <a:moveTo>
                        <a:pt x="907" y="37"/>
                      </a:moveTo>
                      <a:lnTo>
                        <a:pt x="907" y="37"/>
                      </a:lnTo>
                      <a:cubicBezTo>
                        <a:pt x="907" y="42"/>
                        <a:pt x="908" y="46"/>
                        <a:pt x="909" y="49"/>
                      </a:cubicBezTo>
                      <a:cubicBezTo>
                        <a:pt x="911" y="52"/>
                        <a:pt x="913" y="53"/>
                        <a:pt x="916" y="53"/>
                      </a:cubicBezTo>
                      <a:cubicBezTo>
                        <a:pt x="918" y="53"/>
                        <a:pt x="920" y="52"/>
                        <a:pt x="922" y="49"/>
                      </a:cubicBezTo>
                      <a:cubicBezTo>
                        <a:pt x="924" y="47"/>
                        <a:pt x="925" y="43"/>
                        <a:pt x="925" y="38"/>
                      </a:cubicBezTo>
                      <a:cubicBezTo>
                        <a:pt x="925" y="32"/>
                        <a:pt x="924" y="28"/>
                        <a:pt x="922" y="25"/>
                      </a:cubicBezTo>
                      <a:cubicBezTo>
                        <a:pt x="920" y="22"/>
                        <a:pt x="918" y="21"/>
                        <a:pt x="915" y="21"/>
                      </a:cubicBezTo>
                      <a:cubicBezTo>
                        <a:pt x="913" y="21"/>
                        <a:pt x="911" y="22"/>
                        <a:pt x="909" y="25"/>
                      </a:cubicBezTo>
                      <a:cubicBezTo>
                        <a:pt x="907" y="27"/>
                        <a:pt x="907" y="32"/>
                        <a:pt x="907" y="37"/>
                      </a:cubicBezTo>
                      <a:lnTo>
                        <a:pt x="907" y="37"/>
                      </a:lnTo>
                      <a:close/>
                      <a:moveTo>
                        <a:pt x="907" y="37"/>
                      </a:moveTo>
                      <a:lnTo>
                        <a:pt x="907" y="3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noEditPoints="1"/>
                </p:cNvSpPr>
                <p:nvPr/>
              </p:nvSpPr>
              <p:spPr bwMode="auto">
                <a:xfrm>
                  <a:off x="5795963" y="4462463"/>
                  <a:ext cx="1314450" cy="169863"/>
                </a:xfrm>
                <a:custGeom>
                  <a:avLst/>
                  <a:gdLst>
                    <a:gd name="T0" fmla="*/ 16 w 574"/>
                    <a:gd name="T1" fmla="*/ 50 h 74"/>
                    <a:gd name="T2" fmla="*/ 47 w 574"/>
                    <a:gd name="T3" fmla="*/ 37 h 74"/>
                    <a:gd name="T4" fmla="*/ 30 w 574"/>
                    <a:gd name="T5" fmla="*/ 7 h 74"/>
                    <a:gd name="T6" fmla="*/ 61 w 574"/>
                    <a:gd name="T7" fmla="*/ 0 h 74"/>
                    <a:gd name="T8" fmla="*/ 61 w 574"/>
                    <a:gd name="T9" fmla="*/ 16 h 74"/>
                    <a:gd name="T10" fmla="*/ 75 w 574"/>
                    <a:gd name="T11" fmla="*/ 16 h 74"/>
                    <a:gd name="T12" fmla="*/ 100 w 574"/>
                    <a:gd name="T13" fmla="*/ 19 h 74"/>
                    <a:gd name="T14" fmla="*/ 96 w 574"/>
                    <a:gd name="T15" fmla="*/ 26 h 74"/>
                    <a:gd name="T16" fmla="*/ 75 w 574"/>
                    <a:gd name="T17" fmla="*/ 58 h 74"/>
                    <a:gd name="T18" fmla="*/ 111 w 574"/>
                    <a:gd name="T19" fmla="*/ 53 h 74"/>
                    <a:gd name="T20" fmla="*/ 131 w 574"/>
                    <a:gd name="T21" fmla="*/ 21 h 74"/>
                    <a:gd name="T22" fmla="*/ 113 w 574"/>
                    <a:gd name="T23" fmla="*/ 37 h 74"/>
                    <a:gd name="T24" fmla="*/ 122 w 574"/>
                    <a:gd name="T25" fmla="*/ 21 h 74"/>
                    <a:gd name="T26" fmla="*/ 143 w 574"/>
                    <a:gd name="T27" fmla="*/ 0 h 74"/>
                    <a:gd name="T28" fmla="*/ 143 w 574"/>
                    <a:gd name="T29" fmla="*/ 16 h 74"/>
                    <a:gd name="T30" fmla="*/ 157 w 574"/>
                    <a:gd name="T31" fmla="*/ 16 h 74"/>
                    <a:gd name="T32" fmla="*/ 181 w 574"/>
                    <a:gd name="T33" fmla="*/ 19 h 74"/>
                    <a:gd name="T34" fmla="*/ 178 w 574"/>
                    <a:gd name="T35" fmla="*/ 26 h 74"/>
                    <a:gd name="T36" fmla="*/ 157 w 574"/>
                    <a:gd name="T37" fmla="*/ 58 h 74"/>
                    <a:gd name="T38" fmla="*/ 209 w 574"/>
                    <a:gd name="T39" fmla="*/ 67 h 74"/>
                    <a:gd name="T40" fmla="*/ 189 w 574"/>
                    <a:gd name="T41" fmla="*/ 36 h 74"/>
                    <a:gd name="T42" fmla="*/ 213 w 574"/>
                    <a:gd name="T43" fmla="*/ 16 h 74"/>
                    <a:gd name="T44" fmla="*/ 193 w 574"/>
                    <a:gd name="T45" fmla="*/ 71 h 74"/>
                    <a:gd name="T46" fmla="*/ 204 w 574"/>
                    <a:gd name="T47" fmla="*/ 52 h 74"/>
                    <a:gd name="T48" fmla="*/ 194 w 574"/>
                    <a:gd name="T49" fmla="*/ 36 h 74"/>
                    <a:gd name="T50" fmla="*/ 248 w 574"/>
                    <a:gd name="T51" fmla="*/ 8 h 74"/>
                    <a:gd name="T52" fmla="*/ 248 w 574"/>
                    <a:gd name="T53" fmla="*/ 58 h 74"/>
                    <a:gd name="T54" fmla="*/ 261 w 574"/>
                    <a:gd name="T55" fmla="*/ 22 h 74"/>
                    <a:gd name="T56" fmla="*/ 283 w 574"/>
                    <a:gd name="T57" fmla="*/ 32 h 74"/>
                    <a:gd name="T58" fmla="*/ 270 w 574"/>
                    <a:gd name="T59" fmla="*/ 21 h 74"/>
                    <a:gd name="T60" fmla="*/ 312 w 574"/>
                    <a:gd name="T61" fmla="*/ 42 h 74"/>
                    <a:gd name="T62" fmla="*/ 292 w 574"/>
                    <a:gd name="T63" fmla="*/ 20 h 74"/>
                    <a:gd name="T64" fmla="*/ 304 w 574"/>
                    <a:gd name="T65" fmla="*/ 21 h 74"/>
                    <a:gd name="T66" fmla="*/ 312 w 574"/>
                    <a:gd name="T67" fmla="*/ 42 h 74"/>
                    <a:gd name="T68" fmla="*/ 325 w 574"/>
                    <a:gd name="T69" fmla="*/ 22 h 74"/>
                    <a:gd name="T70" fmla="*/ 329 w 574"/>
                    <a:gd name="T71" fmla="*/ 24 h 74"/>
                    <a:gd name="T72" fmla="*/ 364 w 574"/>
                    <a:gd name="T73" fmla="*/ 44 h 74"/>
                    <a:gd name="T74" fmla="*/ 343 w 574"/>
                    <a:gd name="T75" fmla="*/ 21 h 74"/>
                    <a:gd name="T76" fmla="*/ 348 w 574"/>
                    <a:gd name="T77" fmla="*/ 49 h 74"/>
                    <a:gd name="T78" fmla="*/ 364 w 574"/>
                    <a:gd name="T79" fmla="*/ 33 h 74"/>
                    <a:gd name="T80" fmla="*/ 375 w 574"/>
                    <a:gd name="T81" fmla="*/ 58 h 74"/>
                    <a:gd name="T82" fmla="*/ 390 w 574"/>
                    <a:gd name="T83" fmla="*/ 15 h 74"/>
                    <a:gd name="T84" fmla="*/ 421 w 574"/>
                    <a:gd name="T85" fmla="*/ 29 h 74"/>
                    <a:gd name="T86" fmla="*/ 409 w 574"/>
                    <a:gd name="T87" fmla="*/ 21 h 74"/>
                    <a:gd name="T88" fmla="*/ 393 w 574"/>
                    <a:gd name="T89" fmla="*/ 23 h 74"/>
                    <a:gd name="T90" fmla="*/ 449 w 574"/>
                    <a:gd name="T91" fmla="*/ 44 h 74"/>
                    <a:gd name="T92" fmla="*/ 424 w 574"/>
                    <a:gd name="T93" fmla="*/ 37 h 74"/>
                    <a:gd name="T94" fmla="*/ 430 w 574"/>
                    <a:gd name="T95" fmla="*/ 39 h 74"/>
                    <a:gd name="T96" fmla="*/ 430 w 574"/>
                    <a:gd name="T97" fmla="*/ 33 h 74"/>
                    <a:gd name="T98" fmla="*/ 430 w 574"/>
                    <a:gd name="T99" fmla="*/ 33 h 74"/>
                    <a:gd name="T100" fmla="*/ 470 w 574"/>
                    <a:gd name="T101" fmla="*/ 17 h 74"/>
                    <a:gd name="T102" fmla="*/ 488 w 574"/>
                    <a:gd name="T103" fmla="*/ 58 h 74"/>
                    <a:gd name="T104" fmla="*/ 468 w 574"/>
                    <a:gd name="T105" fmla="*/ 24 h 74"/>
                    <a:gd name="T106" fmla="*/ 508 w 574"/>
                    <a:gd name="T107" fmla="*/ 58 h 74"/>
                    <a:gd name="T108" fmla="*/ 491 w 574"/>
                    <a:gd name="T109" fmla="*/ 21 h 74"/>
                    <a:gd name="T110" fmla="*/ 507 w 574"/>
                    <a:gd name="T111" fmla="*/ 16 h 74"/>
                    <a:gd name="T112" fmla="*/ 507 w 574"/>
                    <a:gd name="T113" fmla="*/ 51 h 74"/>
                    <a:gd name="T114" fmla="*/ 520 w 574"/>
                    <a:gd name="T115" fmla="*/ 24 h 74"/>
                    <a:gd name="T116" fmla="*/ 520 w 574"/>
                    <a:gd name="T117" fmla="*/ 58 h 74"/>
                    <a:gd name="T118" fmla="*/ 570 w 574"/>
                    <a:gd name="T119" fmla="*/ 6 h 74"/>
                    <a:gd name="T120" fmla="*/ 544 w 574"/>
                    <a:gd name="T121" fmla="*/ 29 h 74"/>
                    <a:gd name="T122" fmla="*/ 568 w 574"/>
                    <a:gd name="T123" fmla="*/ 29 h 74"/>
                    <a:gd name="T124" fmla="*/ 550 w 574"/>
                    <a:gd name="T125"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4" h="74">
                      <a:moveTo>
                        <a:pt x="13" y="58"/>
                      </a:moveTo>
                      <a:lnTo>
                        <a:pt x="13" y="58"/>
                      </a:lnTo>
                      <a:lnTo>
                        <a:pt x="0" y="0"/>
                      </a:lnTo>
                      <a:lnTo>
                        <a:pt x="7" y="0"/>
                      </a:lnTo>
                      <a:lnTo>
                        <a:pt x="14" y="38"/>
                      </a:lnTo>
                      <a:cubicBezTo>
                        <a:pt x="14" y="42"/>
                        <a:pt x="15" y="46"/>
                        <a:pt x="16" y="50"/>
                      </a:cubicBezTo>
                      <a:lnTo>
                        <a:pt x="18" y="39"/>
                      </a:lnTo>
                      <a:lnTo>
                        <a:pt x="27" y="0"/>
                      </a:lnTo>
                      <a:lnTo>
                        <a:pt x="34" y="0"/>
                      </a:lnTo>
                      <a:lnTo>
                        <a:pt x="41" y="29"/>
                      </a:lnTo>
                      <a:cubicBezTo>
                        <a:pt x="43" y="36"/>
                        <a:pt x="44" y="43"/>
                        <a:pt x="45" y="50"/>
                      </a:cubicBezTo>
                      <a:cubicBezTo>
                        <a:pt x="45" y="46"/>
                        <a:pt x="46" y="42"/>
                        <a:pt x="47" y="37"/>
                      </a:cubicBezTo>
                      <a:lnTo>
                        <a:pt x="54" y="0"/>
                      </a:lnTo>
                      <a:lnTo>
                        <a:pt x="60" y="0"/>
                      </a:lnTo>
                      <a:lnTo>
                        <a:pt x="48" y="58"/>
                      </a:lnTo>
                      <a:lnTo>
                        <a:pt x="42" y="58"/>
                      </a:lnTo>
                      <a:lnTo>
                        <a:pt x="32" y="14"/>
                      </a:lnTo>
                      <a:lnTo>
                        <a:pt x="30" y="7"/>
                      </a:lnTo>
                      <a:cubicBezTo>
                        <a:pt x="30" y="10"/>
                        <a:pt x="29" y="12"/>
                        <a:pt x="29" y="14"/>
                      </a:cubicBezTo>
                      <a:lnTo>
                        <a:pt x="19" y="58"/>
                      </a:lnTo>
                      <a:lnTo>
                        <a:pt x="13" y="58"/>
                      </a:lnTo>
                      <a:close/>
                      <a:moveTo>
                        <a:pt x="61" y="8"/>
                      </a:moveTo>
                      <a:lnTo>
                        <a:pt x="61" y="8"/>
                      </a:lnTo>
                      <a:lnTo>
                        <a:pt x="61" y="0"/>
                      </a:lnTo>
                      <a:lnTo>
                        <a:pt x="67" y="0"/>
                      </a:lnTo>
                      <a:lnTo>
                        <a:pt x="67" y="8"/>
                      </a:lnTo>
                      <a:lnTo>
                        <a:pt x="61" y="8"/>
                      </a:lnTo>
                      <a:close/>
                      <a:moveTo>
                        <a:pt x="61" y="58"/>
                      </a:moveTo>
                      <a:lnTo>
                        <a:pt x="61" y="58"/>
                      </a:lnTo>
                      <a:lnTo>
                        <a:pt x="61" y="16"/>
                      </a:lnTo>
                      <a:lnTo>
                        <a:pt x="67" y="16"/>
                      </a:lnTo>
                      <a:lnTo>
                        <a:pt x="67" y="58"/>
                      </a:lnTo>
                      <a:lnTo>
                        <a:pt x="61" y="58"/>
                      </a:lnTo>
                      <a:close/>
                      <a:moveTo>
                        <a:pt x="75" y="58"/>
                      </a:moveTo>
                      <a:lnTo>
                        <a:pt x="75" y="58"/>
                      </a:lnTo>
                      <a:lnTo>
                        <a:pt x="75" y="16"/>
                      </a:lnTo>
                      <a:lnTo>
                        <a:pt x="80" y="16"/>
                      </a:lnTo>
                      <a:lnTo>
                        <a:pt x="80" y="22"/>
                      </a:lnTo>
                      <a:cubicBezTo>
                        <a:pt x="81" y="20"/>
                        <a:pt x="83" y="18"/>
                        <a:pt x="85" y="17"/>
                      </a:cubicBezTo>
                      <a:cubicBezTo>
                        <a:pt x="86" y="16"/>
                        <a:pt x="88" y="15"/>
                        <a:pt x="91" y="15"/>
                      </a:cubicBezTo>
                      <a:cubicBezTo>
                        <a:pt x="93" y="15"/>
                        <a:pt x="94" y="15"/>
                        <a:pt x="96" y="16"/>
                      </a:cubicBezTo>
                      <a:cubicBezTo>
                        <a:pt x="97" y="17"/>
                        <a:pt x="99" y="18"/>
                        <a:pt x="100" y="19"/>
                      </a:cubicBezTo>
                      <a:cubicBezTo>
                        <a:pt x="100" y="20"/>
                        <a:pt x="101" y="22"/>
                        <a:pt x="102" y="24"/>
                      </a:cubicBezTo>
                      <a:cubicBezTo>
                        <a:pt x="102" y="25"/>
                        <a:pt x="102" y="28"/>
                        <a:pt x="102" y="32"/>
                      </a:cubicBezTo>
                      <a:lnTo>
                        <a:pt x="102" y="58"/>
                      </a:lnTo>
                      <a:lnTo>
                        <a:pt x="97" y="58"/>
                      </a:lnTo>
                      <a:lnTo>
                        <a:pt x="97" y="32"/>
                      </a:lnTo>
                      <a:cubicBezTo>
                        <a:pt x="97" y="29"/>
                        <a:pt x="96" y="27"/>
                        <a:pt x="96" y="26"/>
                      </a:cubicBezTo>
                      <a:cubicBezTo>
                        <a:pt x="95" y="24"/>
                        <a:pt x="95" y="23"/>
                        <a:pt x="94" y="23"/>
                      </a:cubicBezTo>
                      <a:cubicBezTo>
                        <a:pt x="92" y="22"/>
                        <a:pt x="91" y="21"/>
                        <a:pt x="90" y="21"/>
                      </a:cubicBezTo>
                      <a:cubicBezTo>
                        <a:pt x="87" y="21"/>
                        <a:pt x="85" y="22"/>
                        <a:pt x="83" y="24"/>
                      </a:cubicBezTo>
                      <a:cubicBezTo>
                        <a:pt x="81" y="26"/>
                        <a:pt x="81" y="30"/>
                        <a:pt x="81" y="35"/>
                      </a:cubicBezTo>
                      <a:lnTo>
                        <a:pt x="81" y="58"/>
                      </a:lnTo>
                      <a:lnTo>
                        <a:pt x="75" y="58"/>
                      </a:lnTo>
                      <a:close/>
                      <a:moveTo>
                        <a:pt x="131" y="58"/>
                      </a:moveTo>
                      <a:lnTo>
                        <a:pt x="131" y="58"/>
                      </a:lnTo>
                      <a:lnTo>
                        <a:pt x="131" y="52"/>
                      </a:lnTo>
                      <a:cubicBezTo>
                        <a:pt x="130" y="54"/>
                        <a:pt x="129" y="56"/>
                        <a:pt x="127" y="57"/>
                      </a:cubicBezTo>
                      <a:cubicBezTo>
                        <a:pt x="125" y="58"/>
                        <a:pt x="124" y="59"/>
                        <a:pt x="122" y="59"/>
                      </a:cubicBezTo>
                      <a:cubicBezTo>
                        <a:pt x="118" y="59"/>
                        <a:pt x="114" y="57"/>
                        <a:pt x="111" y="53"/>
                      </a:cubicBezTo>
                      <a:cubicBezTo>
                        <a:pt x="108" y="49"/>
                        <a:pt x="107" y="44"/>
                        <a:pt x="107" y="37"/>
                      </a:cubicBezTo>
                      <a:cubicBezTo>
                        <a:pt x="107" y="32"/>
                        <a:pt x="107" y="28"/>
                        <a:pt x="109" y="25"/>
                      </a:cubicBezTo>
                      <a:cubicBezTo>
                        <a:pt x="110" y="21"/>
                        <a:pt x="112" y="19"/>
                        <a:pt x="114" y="18"/>
                      </a:cubicBezTo>
                      <a:cubicBezTo>
                        <a:pt x="116" y="16"/>
                        <a:pt x="119" y="15"/>
                        <a:pt x="121" y="15"/>
                      </a:cubicBezTo>
                      <a:cubicBezTo>
                        <a:pt x="123" y="15"/>
                        <a:pt x="125" y="16"/>
                        <a:pt x="127" y="17"/>
                      </a:cubicBezTo>
                      <a:cubicBezTo>
                        <a:pt x="128" y="18"/>
                        <a:pt x="130" y="19"/>
                        <a:pt x="131" y="21"/>
                      </a:cubicBezTo>
                      <a:lnTo>
                        <a:pt x="131" y="0"/>
                      </a:lnTo>
                      <a:lnTo>
                        <a:pt x="136" y="0"/>
                      </a:lnTo>
                      <a:lnTo>
                        <a:pt x="136" y="58"/>
                      </a:lnTo>
                      <a:lnTo>
                        <a:pt x="131" y="58"/>
                      </a:lnTo>
                      <a:close/>
                      <a:moveTo>
                        <a:pt x="113" y="37"/>
                      </a:moveTo>
                      <a:lnTo>
                        <a:pt x="113" y="37"/>
                      </a:lnTo>
                      <a:cubicBezTo>
                        <a:pt x="113" y="42"/>
                        <a:pt x="114" y="46"/>
                        <a:pt x="116" y="49"/>
                      </a:cubicBezTo>
                      <a:cubicBezTo>
                        <a:pt x="117" y="51"/>
                        <a:pt x="120" y="53"/>
                        <a:pt x="122" y="53"/>
                      </a:cubicBezTo>
                      <a:cubicBezTo>
                        <a:pt x="125" y="53"/>
                        <a:pt x="127" y="51"/>
                        <a:pt x="128" y="49"/>
                      </a:cubicBezTo>
                      <a:cubicBezTo>
                        <a:pt x="130" y="46"/>
                        <a:pt x="131" y="43"/>
                        <a:pt x="131" y="38"/>
                      </a:cubicBezTo>
                      <a:cubicBezTo>
                        <a:pt x="131" y="32"/>
                        <a:pt x="130" y="28"/>
                        <a:pt x="128" y="25"/>
                      </a:cubicBezTo>
                      <a:cubicBezTo>
                        <a:pt x="127" y="22"/>
                        <a:pt x="124" y="21"/>
                        <a:pt x="122" y="21"/>
                      </a:cubicBezTo>
                      <a:cubicBezTo>
                        <a:pt x="119" y="21"/>
                        <a:pt x="117" y="22"/>
                        <a:pt x="115" y="25"/>
                      </a:cubicBezTo>
                      <a:cubicBezTo>
                        <a:pt x="114" y="27"/>
                        <a:pt x="113" y="31"/>
                        <a:pt x="113" y="37"/>
                      </a:cubicBezTo>
                      <a:lnTo>
                        <a:pt x="113" y="37"/>
                      </a:lnTo>
                      <a:close/>
                      <a:moveTo>
                        <a:pt x="143" y="8"/>
                      </a:moveTo>
                      <a:lnTo>
                        <a:pt x="143" y="8"/>
                      </a:lnTo>
                      <a:lnTo>
                        <a:pt x="143" y="0"/>
                      </a:lnTo>
                      <a:lnTo>
                        <a:pt x="149" y="0"/>
                      </a:lnTo>
                      <a:lnTo>
                        <a:pt x="149" y="8"/>
                      </a:lnTo>
                      <a:lnTo>
                        <a:pt x="143" y="8"/>
                      </a:lnTo>
                      <a:close/>
                      <a:moveTo>
                        <a:pt x="143" y="58"/>
                      </a:moveTo>
                      <a:lnTo>
                        <a:pt x="143" y="58"/>
                      </a:lnTo>
                      <a:lnTo>
                        <a:pt x="143" y="16"/>
                      </a:lnTo>
                      <a:lnTo>
                        <a:pt x="149" y="16"/>
                      </a:lnTo>
                      <a:lnTo>
                        <a:pt x="149" y="58"/>
                      </a:lnTo>
                      <a:lnTo>
                        <a:pt x="143" y="58"/>
                      </a:lnTo>
                      <a:close/>
                      <a:moveTo>
                        <a:pt x="157" y="58"/>
                      </a:moveTo>
                      <a:lnTo>
                        <a:pt x="157" y="58"/>
                      </a:lnTo>
                      <a:lnTo>
                        <a:pt x="157" y="16"/>
                      </a:lnTo>
                      <a:lnTo>
                        <a:pt x="162" y="16"/>
                      </a:lnTo>
                      <a:lnTo>
                        <a:pt x="162" y="22"/>
                      </a:lnTo>
                      <a:cubicBezTo>
                        <a:pt x="163" y="20"/>
                        <a:pt x="165" y="18"/>
                        <a:pt x="166" y="17"/>
                      </a:cubicBezTo>
                      <a:cubicBezTo>
                        <a:pt x="168" y="16"/>
                        <a:pt x="170" y="15"/>
                        <a:pt x="173" y="15"/>
                      </a:cubicBezTo>
                      <a:cubicBezTo>
                        <a:pt x="174" y="15"/>
                        <a:pt x="176" y="15"/>
                        <a:pt x="178" y="16"/>
                      </a:cubicBezTo>
                      <a:cubicBezTo>
                        <a:pt x="179" y="17"/>
                        <a:pt x="180" y="18"/>
                        <a:pt x="181" y="19"/>
                      </a:cubicBezTo>
                      <a:cubicBezTo>
                        <a:pt x="182" y="20"/>
                        <a:pt x="183" y="22"/>
                        <a:pt x="183" y="24"/>
                      </a:cubicBezTo>
                      <a:cubicBezTo>
                        <a:pt x="184" y="25"/>
                        <a:pt x="184" y="28"/>
                        <a:pt x="184" y="32"/>
                      </a:cubicBezTo>
                      <a:lnTo>
                        <a:pt x="184" y="58"/>
                      </a:lnTo>
                      <a:lnTo>
                        <a:pt x="178" y="58"/>
                      </a:lnTo>
                      <a:lnTo>
                        <a:pt x="178" y="32"/>
                      </a:lnTo>
                      <a:cubicBezTo>
                        <a:pt x="178" y="29"/>
                        <a:pt x="178" y="27"/>
                        <a:pt x="178" y="26"/>
                      </a:cubicBezTo>
                      <a:cubicBezTo>
                        <a:pt x="177" y="24"/>
                        <a:pt x="176" y="23"/>
                        <a:pt x="175" y="23"/>
                      </a:cubicBezTo>
                      <a:cubicBezTo>
                        <a:pt x="174" y="22"/>
                        <a:pt x="173" y="21"/>
                        <a:pt x="171" y="21"/>
                      </a:cubicBezTo>
                      <a:cubicBezTo>
                        <a:pt x="169" y="21"/>
                        <a:pt x="166" y="22"/>
                        <a:pt x="165" y="24"/>
                      </a:cubicBezTo>
                      <a:cubicBezTo>
                        <a:pt x="163" y="26"/>
                        <a:pt x="162" y="30"/>
                        <a:pt x="162" y="35"/>
                      </a:cubicBezTo>
                      <a:lnTo>
                        <a:pt x="162" y="58"/>
                      </a:lnTo>
                      <a:lnTo>
                        <a:pt x="157" y="58"/>
                      </a:lnTo>
                      <a:close/>
                      <a:moveTo>
                        <a:pt x="190" y="61"/>
                      </a:moveTo>
                      <a:lnTo>
                        <a:pt x="190" y="61"/>
                      </a:lnTo>
                      <a:lnTo>
                        <a:pt x="195" y="62"/>
                      </a:lnTo>
                      <a:cubicBezTo>
                        <a:pt x="196" y="64"/>
                        <a:pt x="196" y="66"/>
                        <a:pt x="198" y="67"/>
                      </a:cubicBezTo>
                      <a:cubicBezTo>
                        <a:pt x="199" y="68"/>
                        <a:pt x="201" y="69"/>
                        <a:pt x="203" y="69"/>
                      </a:cubicBezTo>
                      <a:cubicBezTo>
                        <a:pt x="206" y="69"/>
                        <a:pt x="208" y="68"/>
                        <a:pt x="209" y="67"/>
                      </a:cubicBezTo>
                      <a:cubicBezTo>
                        <a:pt x="211" y="65"/>
                        <a:pt x="212" y="64"/>
                        <a:pt x="212" y="61"/>
                      </a:cubicBezTo>
                      <a:cubicBezTo>
                        <a:pt x="212" y="60"/>
                        <a:pt x="213" y="57"/>
                        <a:pt x="213" y="52"/>
                      </a:cubicBezTo>
                      <a:cubicBezTo>
                        <a:pt x="211" y="54"/>
                        <a:pt x="210" y="55"/>
                        <a:pt x="208" y="56"/>
                      </a:cubicBezTo>
                      <a:cubicBezTo>
                        <a:pt x="207" y="57"/>
                        <a:pt x="205" y="58"/>
                        <a:pt x="203" y="58"/>
                      </a:cubicBezTo>
                      <a:cubicBezTo>
                        <a:pt x="199" y="58"/>
                        <a:pt x="196" y="56"/>
                        <a:pt x="193" y="52"/>
                      </a:cubicBezTo>
                      <a:cubicBezTo>
                        <a:pt x="190" y="48"/>
                        <a:pt x="189" y="43"/>
                        <a:pt x="189" y="36"/>
                      </a:cubicBezTo>
                      <a:cubicBezTo>
                        <a:pt x="189" y="32"/>
                        <a:pt x="189" y="28"/>
                        <a:pt x="190" y="25"/>
                      </a:cubicBezTo>
                      <a:cubicBezTo>
                        <a:pt x="192" y="21"/>
                        <a:pt x="194" y="19"/>
                        <a:pt x="196" y="18"/>
                      </a:cubicBezTo>
                      <a:cubicBezTo>
                        <a:pt x="198" y="16"/>
                        <a:pt x="201" y="15"/>
                        <a:pt x="203" y="15"/>
                      </a:cubicBezTo>
                      <a:cubicBezTo>
                        <a:pt x="205" y="15"/>
                        <a:pt x="207" y="16"/>
                        <a:pt x="209" y="17"/>
                      </a:cubicBezTo>
                      <a:cubicBezTo>
                        <a:pt x="210" y="18"/>
                        <a:pt x="212" y="19"/>
                        <a:pt x="213" y="21"/>
                      </a:cubicBezTo>
                      <a:lnTo>
                        <a:pt x="213" y="16"/>
                      </a:lnTo>
                      <a:lnTo>
                        <a:pt x="218" y="16"/>
                      </a:lnTo>
                      <a:lnTo>
                        <a:pt x="218" y="52"/>
                      </a:lnTo>
                      <a:cubicBezTo>
                        <a:pt x="218" y="58"/>
                        <a:pt x="218" y="63"/>
                        <a:pt x="217" y="65"/>
                      </a:cubicBezTo>
                      <a:cubicBezTo>
                        <a:pt x="216" y="68"/>
                        <a:pt x="214" y="70"/>
                        <a:pt x="212" y="72"/>
                      </a:cubicBezTo>
                      <a:cubicBezTo>
                        <a:pt x="209" y="74"/>
                        <a:pt x="207" y="74"/>
                        <a:pt x="203" y="74"/>
                      </a:cubicBezTo>
                      <a:cubicBezTo>
                        <a:pt x="199" y="74"/>
                        <a:pt x="195" y="73"/>
                        <a:pt x="193" y="71"/>
                      </a:cubicBezTo>
                      <a:cubicBezTo>
                        <a:pt x="191" y="68"/>
                        <a:pt x="190" y="65"/>
                        <a:pt x="190" y="61"/>
                      </a:cubicBezTo>
                      <a:lnTo>
                        <a:pt x="190" y="61"/>
                      </a:lnTo>
                      <a:close/>
                      <a:moveTo>
                        <a:pt x="194" y="36"/>
                      </a:moveTo>
                      <a:lnTo>
                        <a:pt x="194" y="36"/>
                      </a:lnTo>
                      <a:cubicBezTo>
                        <a:pt x="194" y="41"/>
                        <a:pt x="195" y="45"/>
                        <a:pt x="197" y="48"/>
                      </a:cubicBezTo>
                      <a:cubicBezTo>
                        <a:pt x="199" y="50"/>
                        <a:pt x="201" y="52"/>
                        <a:pt x="204" y="52"/>
                      </a:cubicBezTo>
                      <a:cubicBezTo>
                        <a:pt x="206" y="52"/>
                        <a:pt x="208" y="51"/>
                        <a:pt x="210" y="48"/>
                      </a:cubicBezTo>
                      <a:cubicBezTo>
                        <a:pt x="212" y="46"/>
                        <a:pt x="213" y="42"/>
                        <a:pt x="213" y="36"/>
                      </a:cubicBezTo>
                      <a:cubicBezTo>
                        <a:pt x="213" y="31"/>
                        <a:pt x="212" y="27"/>
                        <a:pt x="210" y="25"/>
                      </a:cubicBezTo>
                      <a:cubicBezTo>
                        <a:pt x="208" y="22"/>
                        <a:pt x="206" y="21"/>
                        <a:pt x="203" y="21"/>
                      </a:cubicBezTo>
                      <a:cubicBezTo>
                        <a:pt x="201" y="21"/>
                        <a:pt x="199" y="22"/>
                        <a:pt x="197" y="25"/>
                      </a:cubicBezTo>
                      <a:cubicBezTo>
                        <a:pt x="195" y="27"/>
                        <a:pt x="194" y="31"/>
                        <a:pt x="194" y="36"/>
                      </a:cubicBezTo>
                      <a:lnTo>
                        <a:pt x="194" y="36"/>
                      </a:lnTo>
                      <a:close/>
                      <a:moveTo>
                        <a:pt x="242" y="8"/>
                      </a:moveTo>
                      <a:lnTo>
                        <a:pt x="242" y="8"/>
                      </a:lnTo>
                      <a:lnTo>
                        <a:pt x="242" y="0"/>
                      </a:lnTo>
                      <a:lnTo>
                        <a:pt x="248" y="0"/>
                      </a:lnTo>
                      <a:lnTo>
                        <a:pt x="248" y="8"/>
                      </a:lnTo>
                      <a:lnTo>
                        <a:pt x="242" y="8"/>
                      </a:lnTo>
                      <a:close/>
                      <a:moveTo>
                        <a:pt x="242" y="58"/>
                      </a:moveTo>
                      <a:lnTo>
                        <a:pt x="242" y="58"/>
                      </a:lnTo>
                      <a:lnTo>
                        <a:pt x="242" y="16"/>
                      </a:lnTo>
                      <a:lnTo>
                        <a:pt x="248" y="16"/>
                      </a:lnTo>
                      <a:lnTo>
                        <a:pt x="248" y="58"/>
                      </a:lnTo>
                      <a:lnTo>
                        <a:pt x="242" y="58"/>
                      </a:lnTo>
                      <a:close/>
                      <a:moveTo>
                        <a:pt x="255" y="58"/>
                      </a:moveTo>
                      <a:lnTo>
                        <a:pt x="255" y="58"/>
                      </a:lnTo>
                      <a:lnTo>
                        <a:pt x="255" y="16"/>
                      </a:lnTo>
                      <a:lnTo>
                        <a:pt x="261" y="16"/>
                      </a:lnTo>
                      <a:lnTo>
                        <a:pt x="261" y="22"/>
                      </a:lnTo>
                      <a:cubicBezTo>
                        <a:pt x="262" y="20"/>
                        <a:pt x="263" y="18"/>
                        <a:pt x="265" y="17"/>
                      </a:cubicBezTo>
                      <a:cubicBezTo>
                        <a:pt x="267" y="16"/>
                        <a:pt x="269" y="15"/>
                        <a:pt x="271" y="15"/>
                      </a:cubicBezTo>
                      <a:cubicBezTo>
                        <a:pt x="273" y="15"/>
                        <a:pt x="275" y="15"/>
                        <a:pt x="276" y="16"/>
                      </a:cubicBezTo>
                      <a:cubicBezTo>
                        <a:pt x="278" y="17"/>
                        <a:pt x="279" y="18"/>
                        <a:pt x="280" y="19"/>
                      </a:cubicBezTo>
                      <a:cubicBezTo>
                        <a:pt x="281" y="20"/>
                        <a:pt x="282" y="22"/>
                        <a:pt x="282" y="24"/>
                      </a:cubicBezTo>
                      <a:cubicBezTo>
                        <a:pt x="283" y="25"/>
                        <a:pt x="283" y="28"/>
                        <a:pt x="283" y="32"/>
                      </a:cubicBezTo>
                      <a:lnTo>
                        <a:pt x="283" y="58"/>
                      </a:lnTo>
                      <a:lnTo>
                        <a:pt x="277" y="58"/>
                      </a:lnTo>
                      <a:lnTo>
                        <a:pt x="277" y="32"/>
                      </a:lnTo>
                      <a:cubicBezTo>
                        <a:pt x="277" y="29"/>
                        <a:pt x="277" y="27"/>
                        <a:pt x="276" y="26"/>
                      </a:cubicBezTo>
                      <a:cubicBezTo>
                        <a:pt x="276" y="24"/>
                        <a:pt x="275" y="23"/>
                        <a:pt x="274" y="23"/>
                      </a:cubicBezTo>
                      <a:cubicBezTo>
                        <a:pt x="273" y="22"/>
                        <a:pt x="272" y="21"/>
                        <a:pt x="270" y="21"/>
                      </a:cubicBezTo>
                      <a:cubicBezTo>
                        <a:pt x="267" y="21"/>
                        <a:pt x="265" y="22"/>
                        <a:pt x="264" y="24"/>
                      </a:cubicBezTo>
                      <a:cubicBezTo>
                        <a:pt x="262" y="26"/>
                        <a:pt x="261" y="30"/>
                        <a:pt x="261" y="35"/>
                      </a:cubicBezTo>
                      <a:lnTo>
                        <a:pt x="261" y="58"/>
                      </a:lnTo>
                      <a:lnTo>
                        <a:pt x="255" y="58"/>
                      </a:lnTo>
                      <a:close/>
                      <a:moveTo>
                        <a:pt x="312" y="42"/>
                      </a:moveTo>
                      <a:lnTo>
                        <a:pt x="312" y="42"/>
                      </a:lnTo>
                      <a:lnTo>
                        <a:pt x="318" y="43"/>
                      </a:lnTo>
                      <a:cubicBezTo>
                        <a:pt x="317" y="48"/>
                        <a:pt x="315" y="52"/>
                        <a:pt x="313" y="55"/>
                      </a:cubicBezTo>
                      <a:cubicBezTo>
                        <a:pt x="310" y="57"/>
                        <a:pt x="307" y="59"/>
                        <a:pt x="303" y="59"/>
                      </a:cubicBezTo>
                      <a:cubicBezTo>
                        <a:pt x="299" y="59"/>
                        <a:pt x="295" y="57"/>
                        <a:pt x="292" y="53"/>
                      </a:cubicBezTo>
                      <a:cubicBezTo>
                        <a:pt x="289" y="49"/>
                        <a:pt x="288" y="44"/>
                        <a:pt x="288" y="37"/>
                      </a:cubicBezTo>
                      <a:cubicBezTo>
                        <a:pt x="288" y="30"/>
                        <a:pt x="289" y="24"/>
                        <a:pt x="292" y="20"/>
                      </a:cubicBezTo>
                      <a:cubicBezTo>
                        <a:pt x="295" y="17"/>
                        <a:pt x="299" y="15"/>
                        <a:pt x="304" y="15"/>
                      </a:cubicBezTo>
                      <a:cubicBezTo>
                        <a:pt x="307" y="15"/>
                        <a:pt x="310" y="16"/>
                        <a:pt x="312" y="18"/>
                      </a:cubicBezTo>
                      <a:cubicBezTo>
                        <a:pt x="315" y="21"/>
                        <a:pt x="316" y="24"/>
                        <a:pt x="317" y="28"/>
                      </a:cubicBezTo>
                      <a:lnTo>
                        <a:pt x="311" y="29"/>
                      </a:lnTo>
                      <a:cubicBezTo>
                        <a:pt x="311" y="26"/>
                        <a:pt x="310" y="24"/>
                        <a:pt x="309" y="23"/>
                      </a:cubicBezTo>
                      <a:cubicBezTo>
                        <a:pt x="307" y="22"/>
                        <a:pt x="305" y="21"/>
                        <a:pt x="304" y="21"/>
                      </a:cubicBezTo>
                      <a:cubicBezTo>
                        <a:pt x="301" y="21"/>
                        <a:pt x="298" y="22"/>
                        <a:pt x="297" y="25"/>
                      </a:cubicBezTo>
                      <a:cubicBezTo>
                        <a:pt x="295" y="27"/>
                        <a:pt x="294" y="31"/>
                        <a:pt x="294" y="37"/>
                      </a:cubicBezTo>
                      <a:cubicBezTo>
                        <a:pt x="294" y="42"/>
                        <a:pt x="295" y="46"/>
                        <a:pt x="296" y="49"/>
                      </a:cubicBezTo>
                      <a:cubicBezTo>
                        <a:pt x="298" y="51"/>
                        <a:pt x="300" y="53"/>
                        <a:pt x="303" y="53"/>
                      </a:cubicBezTo>
                      <a:cubicBezTo>
                        <a:pt x="305" y="53"/>
                        <a:pt x="307" y="52"/>
                        <a:pt x="309" y="50"/>
                      </a:cubicBezTo>
                      <a:cubicBezTo>
                        <a:pt x="310" y="49"/>
                        <a:pt x="311" y="46"/>
                        <a:pt x="312" y="42"/>
                      </a:cubicBezTo>
                      <a:lnTo>
                        <a:pt x="312" y="42"/>
                      </a:lnTo>
                      <a:close/>
                      <a:moveTo>
                        <a:pt x="320" y="58"/>
                      </a:moveTo>
                      <a:lnTo>
                        <a:pt x="320" y="58"/>
                      </a:lnTo>
                      <a:lnTo>
                        <a:pt x="320" y="16"/>
                      </a:lnTo>
                      <a:lnTo>
                        <a:pt x="325" y="16"/>
                      </a:lnTo>
                      <a:lnTo>
                        <a:pt x="325" y="22"/>
                      </a:lnTo>
                      <a:cubicBezTo>
                        <a:pt x="327" y="19"/>
                        <a:pt x="328" y="17"/>
                        <a:pt x="329" y="16"/>
                      </a:cubicBezTo>
                      <a:cubicBezTo>
                        <a:pt x="330" y="16"/>
                        <a:pt x="331" y="15"/>
                        <a:pt x="333" y="15"/>
                      </a:cubicBezTo>
                      <a:cubicBezTo>
                        <a:pt x="335" y="15"/>
                        <a:pt x="337" y="16"/>
                        <a:pt x="339" y="17"/>
                      </a:cubicBezTo>
                      <a:lnTo>
                        <a:pt x="337" y="24"/>
                      </a:lnTo>
                      <a:cubicBezTo>
                        <a:pt x="335" y="23"/>
                        <a:pt x="334" y="22"/>
                        <a:pt x="333" y="22"/>
                      </a:cubicBezTo>
                      <a:cubicBezTo>
                        <a:pt x="331" y="22"/>
                        <a:pt x="330" y="23"/>
                        <a:pt x="329" y="24"/>
                      </a:cubicBezTo>
                      <a:cubicBezTo>
                        <a:pt x="328" y="25"/>
                        <a:pt x="327" y="26"/>
                        <a:pt x="327" y="27"/>
                      </a:cubicBezTo>
                      <a:cubicBezTo>
                        <a:pt x="326" y="30"/>
                        <a:pt x="326" y="33"/>
                        <a:pt x="326" y="36"/>
                      </a:cubicBezTo>
                      <a:lnTo>
                        <a:pt x="326" y="58"/>
                      </a:lnTo>
                      <a:lnTo>
                        <a:pt x="320" y="58"/>
                      </a:lnTo>
                      <a:close/>
                      <a:moveTo>
                        <a:pt x="364" y="44"/>
                      </a:moveTo>
                      <a:lnTo>
                        <a:pt x="364" y="44"/>
                      </a:lnTo>
                      <a:lnTo>
                        <a:pt x="370" y="45"/>
                      </a:lnTo>
                      <a:cubicBezTo>
                        <a:pt x="369" y="50"/>
                        <a:pt x="367" y="53"/>
                        <a:pt x="364" y="55"/>
                      </a:cubicBezTo>
                      <a:cubicBezTo>
                        <a:pt x="362" y="57"/>
                        <a:pt x="359" y="59"/>
                        <a:pt x="355" y="59"/>
                      </a:cubicBezTo>
                      <a:cubicBezTo>
                        <a:pt x="350" y="59"/>
                        <a:pt x="346" y="57"/>
                        <a:pt x="343" y="53"/>
                      </a:cubicBezTo>
                      <a:cubicBezTo>
                        <a:pt x="340" y="49"/>
                        <a:pt x="339" y="44"/>
                        <a:pt x="339" y="37"/>
                      </a:cubicBezTo>
                      <a:cubicBezTo>
                        <a:pt x="339" y="30"/>
                        <a:pt x="340" y="25"/>
                        <a:pt x="343" y="21"/>
                      </a:cubicBezTo>
                      <a:cubicBezTo>
                        <a:pt x="346" y="17"/>
                        <a:pt x="350" y="15"/>
                        <a:pt x="355" y="15"/>
                      </a:cubicBezTo>
                      <a:cubicBezTo>
                        <a:pt x="359" y="15"/>
                        <a:pt x="363" y="17"/>
                        <a:pt x="366" y="21"/>
                      </a:cubicBezTo>
                      <a:cubicBezTo>
                        <a:pt x="369" y="24"/>
                        <a:pt x="370" y="30"/>
                        <a:pt x="370" y="37"/>
                      </a:cubicBezTo>
                      <a:lnTo>
                        <a:pt x="370" y="39"/>
                      </a:lnTo>
                      <a:lnTo>
                        <a:pt x="345" y="39"/>
                      </a:lnTo>
                      <a:cubicBezTo>
                        <a:pt x="345" y="43"/>
                        <a:pt x="346" y="47"/>
                        <a:pt x="348" y="49"/>
                      </a:cubicBezTo>
                      <a:cubicBezTo>
                        <a:pt x="350" y="52"/>
                        <a:pt x="352" y="53"/>
                        <a:pt x="355" y="53"/>
                      </a:cubicBezTo>
                      <a:cubicBezTo>
                        <a:pt x="359" y="53"/>
                        <a:pt x="362" y="50"/>
                        <a:pt x="364" y="44"/>
                      </a:cubicBezTo>
                      <a:lnTo>
                        <a:pt x="364" y="44"/>
                      </a:lnTo>
                      <a:close/>
                      <a:moveTo>
                        <a:pt x="345" y="33"/>
                      </a:moveTo>
                      <a:lnTo>
                        <a:pt x="345" y="33"/>
                      </a:lnTo>
                      <a:lnTo>
                        <a:pt x="364" y="33"/>
                      </a:lnTo>
                      <a:cubicBezTo>
                        <a:pt x="364" y="29"/>
                        <a:pt x="363" y="26"/>
                        <a:pt x="362" y="25"/>
                      </a:cubicBezTo>
                      <a:cubicBezTo>
                        <a:pt x="360" y="22"/>
                        <a:pt x="357" y="21"/>
                        <a:pt x="355" y="21"/>
                      </a:cubicBezTo>
                      <a:cubicBezTo>
                        <a:pt x="352" y="21"/>
                        <a:pt x="350" y="22"/>
                        <a:pt x="348" y="24"/>
                      </a:cubicBezTo>
                      <a:cubicBezTo>
                        <a:pt x="346" y="26"/>
                        <a:pt x="345" y="29"/>
                        <a:pt x="345" y="33"/>
                      </a:cubicBezTo>
                      <a:lnTo>
                        <a:pt x="345" y="33"/>
                      </a:lnTo>
                      <a:close/>
                      <a:moveTo>
                        <a:pt x="375" y="58"/>
                      </a:moveTo>
                      <a:lnTo>
                        <a:pt x="375" y="58"/>
                      </a:lnTo>
                      <a:lnTo>
                        <a:pt x="375" y="16"/>
                      </a:lnTo>
                      <a:lnTo>
                        <a:pt x="380" y="16"/>
                      </a:lnTo>
                      <a:lnTo>
                        <a:pt x="380" y="22"/>
                      </a:lnTo>
                      <a:cubicBezTo>
                        <a:pt x="381" y="20"/>
                        <a:pt x="383" y="18"/>
                        <a:pt x="385" y="17"/>
                      </a:cubicBezTo>
                      <a:cubicBezTo>
                        <a:pt x="386" y="16"/>
                        <a:pt x="388" y="15"/>
                        <a:pt x="390" y="15"/>
                      </a:cubicBezTo>
                      <a:cubicBezTo>
                        <a:pt x="393" y="15"/>
                        <a:pt x="395" y="16"/>
                        <a:pt x="396" y="17"/>
                      </a:cubicBezTo>
                      <a:cubicBezTo>
                        <a:pt x="398" y="18"/>
                        <a:pt x="399" y="20"/>
                        <a:pt x="400" y="22"/>
                      </a:cubicBezTo>
                      <a:cubicBezTo>
                        <a:pt x="401" y="20"/>
                        <a:pt x="403" y="18"/>
                        <a:pt x="405" y="17"/>
                      </a:cubicBezTo>
                      <a:cubicBezTo>
                        <a:pt x="406" y="16"/>
                        <a:pt x="408" y="15"/>
                        <a:pt x="410" y="15"/>
                      </a:cubicBezTo>
                      <a:cubicBezTo>
                        <a:pt x="414" y="15"/>
                        <a:pt x="416" y="16"/>
                        <a:pt x="418" y="18"/>
                      </a:cubicBezTo>
                      <a:cubicBezTo>
                        <a:pt x="420" y="21"/>
                        <a:pt x="421" y="24"/>
                        <a:pt x="421" y="29"/>
                      </a:cubicBezTo>
                      <a:lnTo>
                        <a:pt x="421" y="58"/>
                      </a:lnTo>
                      <a:lnTo>
                        <a:pt x="415" y="58"/>
                      </a:lnTo>
                      <a:lnTo>
                        <a:pt x="415" y="31"/>
                      </a:lnTo>
                      <a:cubicBezTo>
                        <a:pt x="415" y="28"/>
                        <a:pt x="415" y="26"/>
                        <a:pt x="415" y="25"/>
                      </a:cubicBezTo>
                      <a:cubicBezTo>
                        <a:pt x="414" y="24"/>
                        <a:pt x="413" y="23"/>
                        <a:pt x="412" y="22"/>
                      </a:cubicBezTo>
                      <a:cubicBezTo>
                        <a:pt x="411" y="22"/>
                        <a:pt x="410" y="21"/>
                        <a:pt x="409" y="21"/>
                      </a:cubicBezTo>
                      <a:cubicBezTo>
                        <a:pt x="407" y="21"/>
                        <a:pt x="405" y="22"/>
                        <a:pt x="403" y="24"/>
                      </a:cubicBezTo>
                      <a:cubicBezTo>
                        <a:pt x="401" y="26"/>
                        <a:pt x="401" y="29"/>
                        <a:pt x="401" y="33"/>
                      </a:cubicBezTo>
                      <a:lnTo>
                        <a:pt x="401" y="58"/>
                      </a:lnTo>
                      <a:lnTo>
                        <a:pt x="395" y="58"/>
                      </a:lnTo>
                      <a:lnTo>
                        <a:pt x="395" y="31"/>
                      </a:lnTo>
                      <a:cubicBezTo>
                        <a:pt x="395" y="27"/>
                        <a:pt x="395" y="25"/>
                        <a:pt x="393" y="23"/>
                      </a:cubicBezTo>
                      <a:cubicBezTo>
                        <a:pt x="392" y="22"/>
                        <a:pt x="391" y="21"/>
                        <a:pt x="389" y="21"/>
                      </a:cubicBezTo>
                      <a:cubicBezTo>
                        <a:pt x="386" y="21"/>
                        <a:pt x="384" y="22"/>
                        <a:pt x="383" y="24"/>
                      </a:cubicBezTo>
                      <a:cubicBezTo>
                        <a:pt x="381" y="26"/>
                        <a:pt x="381" y="30"/>
                        <a:pt x="381" y="36"/>
                      </a:cubicBezTo>
                      <a:lnTo>
                        <a:pt x="381" y="58"/>
                      </a:lnTo>
                      <a:lnTo>
                        <a:pt x="375" y="58"/>
                      </a:lnTo>
                      <a:close/>
                      <a:moveTo>
                        <a:pt x="449" y="44"/>
                      </a:moveTo>
                      <a:lnTo>
                        <a:pt x="449" y="44"/>
                      </a:lnTo>
                      <a:lnTo>
                        <a:pt x="455" y="45"/>
                      </a:lnTo>
                      <a:cubicBezTo>
                        <a:pt x="454" y="50"/>
                        <a:pt x="452" y="53"/>
                        <a:pt x="450" y="55"/>
                      </a:cubicBezTo>
                      <a:cubicBezTo>
                        <a:pt x="447" y="57"/>
                        <a:pt x="444" y="59"/>
                        <a:pt x="440" y="59"/>
                      </a:cubicBezTo>
                      <a:cubicBezTo>
                        <a:pt x="435" y="59"/>
                        <a:pt x="431" y="57"/>
                        <a:pt x="428" y="53"/>
                      </a:cubicBezTo>
                      <a:cubicBezTo>
                        <a:pt x="425" y="49"/>
                        <a:pt x="424" y="44"/>
                        <a:pt x="424" y="37"/>
                      </a:cubicBezTo>
                      <a:cubicBezTo>
                        <a:pt x="424" y="30"/>
                        <a:pt x="425" y="25"/>
                        <a:pt x="428" y="21"/>
                      </a:cubicBezTo>
                      <a:cubicBezTo>
                        <a:pt x="431" y="17"/>
                        <a:pt x="435" y="15"/>
                        <a:pt x="440" y="15"/>
                      </a:cubicBezTo>
                      <a:cubicBezTo>
                        <a:pt x="444" y="15"/>
                        <a:pt x="448" y="17"/>
                        <a:pt x="451" y="21"/>
                      </a:cubicBezTo>
                      <a:cubicBezTo>
                        <a:pt x="454" y="24"/>
                        <a:pt x="455" y="30"/>
                        <a:pt x="455" y="37"/>
                      </a:cubicBezTo>
                      <a:lnTo>
                        <a:pt x="455" y="39"/>
                      </a:lnTo>
                      <a:lnTo>
                        <a:pt x="430" y="39"/>
                      </a:lnTo>
                      <a:cubicBezTo>
                        <a:pt x="430" y="43"/>
                        <a:pt x="431" y="47"/>
                        <a:pt x="433" y="49"/>
                      </a:cubicBezTo>
                      <a:cubicBezTo>
                        <a:pt x="435" y="52"/>
                        <a:pt x="437" y="53"/>
                        <a:pt x="440" y="53"/>
                      </a:cubicBezTo>
                      <a:cubicBezTo>
                        <a:pt x="444" y="53"/>
                        <a:pt x="447" y="50"/>
                        <a:pt x="449" y="44"/>
                      </a:cubicBezTo>
                      <a:lnTo>
                        <a:pt x="449" y="44"/>
                      </a:lnTo>
                      <a:close/>
                      <a:moveTo>
                        <a:pt x="430" y="33"/>
                      </a:moveTo>
                      <a:lnTo>
                        <a:pt x="430" y="33"/>
                      </a:lnTo>
                      <a:lnTo>
                        <a:pt x="449" y="33"/>
                      </a:lnTo>
                      <a:cubicBezTo>
                        <a:pt x="449" y="29"/>
                        <a:pt x="448" y="26"/>
                        <a:pt x="447" y="25"/>
                      </a:cubicBezTo>
                      <a:cubicBezTo>
                        <a:pt x="445" y="22"/>
                        <a:pt x="443" y="21"/>
                        <a:pt x="440" y="21"/>
                      </a:cubicBezTo>
                      <a:cubicBezTo>
                        <a:pt x="437" y="21"/>
                        <a:pt x="435" y="22"/>
                        <a:pt x="433" y="24"/>
                      </a:cubicBezTo>
                      <a:cubicBezTo>
                        <a:pt x="431" y="26"/>
                        <a:pt x="430" y="29"/>
                        <a:pt x="430" y="33"/>
                      </a:cubicBezTo>
                      <a:lnTo>
                        <a:pt x="430" y="33"/>
                      </a:lnTo>
                      <a:close/>
                      <a:moveTo>
                        <a:pt x="460" y="58"/>
                      </a:moveTo>
                      <a:lnTo>
                        <a:pt x="460" y="58"/>
                      </a:lnTo>
                      <a:lnTo>
                        <a:pt x="460" y="16"/>
                      </a:lnTo>
                      <a:lnTo>
                        <a:pt x="465" y="16"/>
                      </a:lnTo>
                      <a:lnTo>
                        <a:pt x="465" y="22"/>
                      </a:lnTo>
                      <a:cubicBezTo>
                        <a:pt x="466" y="20"/>
                        <a:pt x="468" y="18"/>
                        <a:pt x="470" y="17"/>
                      </a:cubicBezTo>
                      <a:cubicBezTo>
                        <a:pt x="471" y="16"/>
                        <a:pt x="474" y="15"/>
                        <a:pt x="476" y="15"/>
                      </a:cubicBezTo>
                      <a:cubicBezTo>
                        <a:pt x="478" y="15"/>
                        <a:pt x="479" y="15"/>
                        <a:pt x="481" y="16"/>
                      </a:cubicBezTo>
                      <a:cubicBezTo>
                        <a:pt x="483" y="17"/>
                        <a:pt x="484" y="18"/>
                        <a:pt x="485" y="19"/>
                      </a:cubicBezTo>
                      <a:cubicBezTo>
                        <a:pt x="486" y="20"/>
                        <a:pt x="486" y="22"/>
                        <a:pt x="487" y="24"/>
                      </a:cubicBezTo>
                      <a:cubicBezTo>
                        <a:pt x="487" y="25"/>
                        <a:pt x="488" y="28"/>
                        <a:pt x="488" y="32"/>
                      </a:cubicBezTo>
                      <a:lnTo>
                        <a:pt x="488" y="58"/>
                      </a:lnTo>
                      <a:lnTo>
                        <a:pt x="482" y="58"/>
                      </a:lnTo>
                      <a:lnTo>
                        <a:pt x="482" y="32"/>
                      </a:lnTo>
                      <a:cubicBezTo>
                        <a:pt x="482" y="29"/>
                        <a:pt x="481" y="27"/>
                        <a:pt x="481" y="26"/>
                      </a:cubicBezTo>
                      <a:cubicBezTo>
                        <a:pt x="480" y="24"/>
                        <a:pt x="480" y="23"/>
                        <a:pt x="479" y="23"/>
                      </a:cubicBezTo>
                      <a:cubicBezTo>
                        <a:pt x="477" y="22"/>
                        <a:pt x="476" y="21"/>
                        <a:pt x="475" y="21"/>
                      </a:cubicBezTo>
                      <a:cubicBezTo>
                        <a:pt x="472" y="21"/>
                        <a:pt x="470" y="22"/>
                        <a:pt x="468" y="24"/>
                      </a:cubicBezTo>
                      <a:cubicBezTo>
                        <a:pt x="466" y="26"/>
                        <a:pt x="466" y="30"/>
                        <a:pt x="466" y="35"/>
                      </a:cubicBezTo>
                      <a:lnTo>
                        <a:pt x="466" y="58"/>
                      </a:lnTo>
                      <a:lnTo>
                        <a:pt x="460" y="58"/>
                      </a:lnTo>
                      <a:close/>
                      <a:moveTo>
                        <a:pt x="507" y="51"/>
                      </a:moveTo>
                      <a:lnTo>
                        <a:pt x="507" y="51"/>
                      </a:lnTo>
                      <a:lnTo>
                        <a:pt x="508" y="58"/>
                      </a:lnTo>
                      <a:cubicBezTo>
                        <a:pt x="506" y="58"/>
                        <a:pt x="505" y="58"/>
                        <a:pt x="503" y="58"/>
                      </a:cubicBezTo>
                      <a:cubicBezTo>
                        <a:pt x="501" y="58"/>
                        <a:pt x="500" y="58"/>
                        <a:pt x="499" y="57"/>
                      </a:cubicBezTo>
                      <a:cubicBezTo>
                        <a:pt x="497" y="56"/>
                        <a:pt x="496" y="55"/>
                        <a:pt x="496" y="54"/>
                      </a:cubicBezTo>
                      <a:cubicBezTo>
                        <a:pt x="495" y="52"/>
                        <a:pt x="495" y="50"/>
                        <a:pt x="495" y="45"/>
                      </a:cubicBezTo>
                      <a:lnTo>
                        <a:pt x="495" y="21"/>
                      </a:lnTo>
                      <a:lnTo>
                        <a:pt x="491" y="21"/>
                      </a:lnTo>
                      <a:lnTo>
                        <a:pt x="491" y="16"/>
                      </a:lnTo>
                      <a:lnTo>
                        <a:pt x="495" y="16"/>
                      </a:lnTo>
                      <a:lnTo>
                        <a:pt x="495" y="6"/>
                      </a:lnTo>
                      <a:lnTo>
                        <a:pt x="501" y="1"/>
                      </a:lnTo>
                      <a:lnTo>
                        <a:pt x="501" y="16"/>
                      </a:lnTo>
                      <a:lnTo>
                        <a:pt x="507" y="16"/>
                      </a:lnTo>
                      <a:lnTo>
                        <a:pt x="507" y="21"/>
                      </a:lnTo>
                      <a:lnTo>
                        <a:pt x="501" y="21"/>
                      </a:lnTo>
                      <a:lnTo>
                        <a:pt x="501" y="46"/>
                      </a:lnTo>
                      <a:cubicBezTo>
                        <a:pt x="501" y="48"/>
                        <a:pt x="501" y="50"/>
                        <a:pt x="502" y="50"/>
                      </a:cubicBezTo>
                      <a:cubicBezTo>
                        <a:pt x="502" y="51"/>
                        <a:pt x="503" y="51"/>
                        <a:pt x="504" y="51"/>
                      </a:cubicBezTo>
                      <a:cubicBezTo>
                        <a:pt x="505" y="51"/>
                        <a:pt x="506" y="51"/>
                        <a:pt x="507" y="51"/>
                      </a:cubicBezTo>
                      <a:lnTo>
                        <a:pt x="507" y="51"/>
                      </a:lnTo>
                      <a:close/>
                      <a:moveTo>
                        <a:pt x="513" y="24"/>
                      </a:moveTo>
                      <a:lnTo>
                        <a:pt x="513" y="24"/>
                      </a:lnTo>
                      <a:lnTo>
                        <a:pt x="513" y="16"/>
                      </a:lnTo>
                      <a:lnTo>
                        <a:pt x="520" y="16"/>
                      </a:lnTo>
                      <a:lnTo>
                        <a:pt x="520" y="24"/>
                      </a:lnTo>
                      <a:lnTo>
                        <a:pt x="513" y="24"/>
                      </a:lnTo>
                      <a:close/>
                      <a:moveTo>
                        <a:pt x="513" y="58"/>
                      </a:moveTo>
                      <a:lnTo>
                        <a:pt x="513" y="58"/>
                      </a:lnTo>
                      <a:lnTo>
                        <a:pt x="513" y="50"/>
                      </a:lnTo>
                      <a:lnTo>
                        <a:pt x="520" y="50"/>
                      </a:lnTo>
                      <a:lnTo>
                        <a:pt x="520" y="58"/>
                      </a:lnTo>
                      <a:lnTo>
                        <a:pt x="513" y="58"/>
                      </a:lnTo>
                      <a:close/>
                      <a:moveTo>
                        <a:pt x="544" y="29"/>
                      </a:moveTo>
                      <a:lnTo>
                        <a:pt x="544" y="29"/>
                      </a:lnTo>
                      <a:cubicBezTo>
                        <a:pt x="544" y="20"/>
                        <a:pt x="545" y="12"/>
                        <a:pt x="547" y="8"/>
                      </a:cubicBezTo>
                      <a:cubicBezTo>
                        <a:pt x="550" y="3"/>
                        <a:pt x="554" y="0"/>
                        <a:pt x="559" y="0"/>
                      </a:cubicBezTo>
                      <a:cubicBezTo>
                        <a:pt x="564" y="0"/>
                        <a:pt x="567" y="2"/>
                        <a:pt x="570" y="6"/>
                      </a:cubicBezTo>
                      <a:cubicBezTo>
                        <a:pt x="573" y="11"/>
                        <a:pt x="574" y="19"/>
                        <a:pt x="574" y="29"/>
                      </a:cubicBezTo>
                      <a:cubicBezTo>
                        <a:pt x="574" y="39"/>
                        <a:pt x="573" y="46"/>
                        <a:pt x="570" y="51"/>
                      </a:cubicBezTo>
                      <a:cubicBezTo>
                        <a:pt x="568" y="56"/>
                        <a:pt x="564" y="59"/>
                        <a:pt x="559" y="59"/>
                      </a:cubicBezTo>
                      <a:cubicBezTo>
                        <a:pt x="554" y="59"/>
                        <a:pt x="551" y="56"/>
                        <a:pt x="548" y="52"/>
                      </a:cubicBezTo>
                      <a:cubicBezTo>
                        <a:pt x="545" y="48"/>
                        <a:pt x="544" y="40"/>
                        <a:pt x="544" y="29"/>
                      </a:cubicBezTo>
                      <a:lnTo>
                        <a:pt x="544" y="29"/>
                      </a:lnTo>
                      <a:close/>
                      <a:moveTo>
                        <a:pt x="550" y="29"/>
                      </a:moveTo>
                      <a:lnTo>
                        <a:pt x="550" y="29"/>
                      </a:lnTo>
                      <a:cubicBezTo>
                        <a:pt x="550" y="39"/>
                        <a:pt x="550" y="45"/>
                        <a:pt x="552" y="48"/>
                      </a:cubicBezTo>
                      <a:cubicBezTo>
                        <a:pt x="554" y="51"/>
                        <a:pt x="556" y="53"/>
                        <a:pt x="559" y="53"/>
                      </a:cubicBezTo>
                      <a:cubicBezTo>
                        <a:pt x="562" y="53"/>
                        <a:pt x="564" y="51"/>
                        <a:pt x="566" y="48"/>
                      </a:cubicBezTo>
                      <a:cubicBezTo>
                        <a:pt x="567" y="45"/>
                        <a:pt x="568" y="39"/>
                        <a:pt x="568" y="29"/>
                      </a:cubicBezTo>
                      <a:cubicBezTo>
                        <a:pt x="568" y="20"/>
                        <a:pt x="567" y="14"/>
                        <a:pt x="566" y="11"/>
                      </a:cubicBezTo>
                      <a:cubicBezTo>
                        <a:pt x="564" y="7"/>
                        <a:pt x="561" y="6"/>
                        <a:pt x="559" y="6"/>
                      </a:cubicBezTo>
                      <a:cubicBezTo>
                        <a:pt x="556" y="6"/>
                        <a:pt x="554" y="7"/>
                        <a:pt x="552" y="11"/>
                      </a:cubicBezTo>
                      <a:cubicBezTo>
                        <a:pt x="550" y="14"/>
                        <a:pt x="550" y="20"/>
                        <a:pt x="550" y="29"/>
                      </a:cubicBezTo>
                      <a:lnTo>
                        <a:pt x="550" y="29"/>
                      </a:lnTo>
                      <a:close/>
                      <a:moveTo>
                        <a:pt x="550" y="29"/>
                      </a:moveTo>
                      <a:lnTo>
                        <a:pt x="550" y="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noEditPoints="1"/>
                </p:cNvSpPr>
                <p:nvPr/>
              </p:nvSpPr>
              <p:spPr bwMode="auto">
                <a:xfrm>
                  <a:off x="5795963" y="3090863"/>
                  <a:ext cx="1314450" cy="169863"/>
                </a:xfrm>
                <a:custGeom>
                  <a:avLst/>
                  <a:gdLst>
                    <a:gd name="T0" fmla="*/ 16 w 574"/>
                    <a:gd name="T1" fmla="*/ 50 h 74"/>
                    <a:gd name="T2" fmla="*/ 47 w 574"/>
                    <a:gd name="T3" fmla="*/ 37 h 74"/>
                    <a:gd name="T4" fmla="*/ 30 w 574"/>
                    <a:gd name="T5" fmla="*/ 7 h 74"/>
                    <a:gd name="T6" fmla="*/ 61 w 574"/>
                    <a:gd name="T7" fmla="*/ 0 h 74"/>
                    <a:gd name="T8" fmla="*/ 61 w 574"/>
                    <a:gd name="T9" fmla="*/ 16 h 74"/>
                    <a:gd name="T10" fmla="*/ 75 w 574"/>
                    <a:gd name="T11" fmla="*/ 16 h 74"/>
                    <a:gd name="T12" fmla="*/ 100 w 574"/>
                    <a:gd name="T13" fmla="*/ 19 h 74"/>
                    <a:gd name="T14" fmla="*/ 96 w 574"/>
                    <a:gd name="T15" fmla="*/ 26 h 74"/>
                    <a:gd name="T16" fmla="*/ 75 w 574"/>
                    <a:gd name="T17" fmla="*/ 57 h 74"/>
                    <a:gd name="T18" fmla="*/ 111 w 574"/>
                    <a:gd name="T19" fmla="*/ 53 h 74"/>
                    <a:gd name="T20" fmla="*/ 131 w 574"/>
                    <a:gd name="T21" fmla="*/ 21 h 74"/>
                    <a:gd name="T22" fmla="*/ 113 w 574"/>
                    <a:gd name="T23" fmla="*/ 37 h 74"/>
                    <a:gd name="T24" fmla="*/ 122 w 574"/>
                    <a:gd name="T25" fmla="*/ 21 h 74"/>
                    <a:gd name="T26" fmla="*/ 143 w 574"/>
                    <a:gd name="T27" fmla="*/ 0 h 74"/>
                    <a:gd name="T28" fmla="*/ 143 w 574"/>
                    <a:gd name="T29" fmla="*/ 16 h 74"/>
                    <a:gd name="T30" fmla="*/ 157 w 574"/>
                    <a:gd name="T31" fmla="*/ 16 h 74"/>
                    <a:gd name="T32" fmla="*/ 181 w 574"/>
                    <a:gd name="T33" fmla="*/ 19 h 74"/>
                    <a:gd name="T34" fmla="*/ 178 w 574"/>
                    <a:gd name="T35" fmla="*/ 26 h 74"/>
                    <a:gd name="T36" fmla="*/ 157 w 574"/>
                    <a:gd name="T37" fmla="*/ 57 h 74"/>
                    <a:gd name="T38" fmla="*/ 209 w 574"/>
                    <a:gd name="T39" fmla="*/ 67 h 74"/>
                    <a:gd name="T40" fmla="*/ 189 w 574"/>
                    <a:gd name="T41" fmla="*/ 36 h 74"/>
                    <a:gd name="T42" fmla="*/ 213 w 574"/>
                    <a:gd name="T43" fmla="*/ 16 h 74"/>
                    <a:gd name="T44" fmla="*/ 193 w 574"/>
                    <a:gd name="T45" fmla="*/ 71 h 74"/>
                    <a:gd name="T46" fmla="*/ 204 w 574"/>
                    <a:gd name="T47" fmla="*/ 52 h 74"/>
                    <a:gd name="T48" fmla="*/ 194 w 574"/>
                    <a:gd name="T49" fmla="*/ 36 h 74"/>
                    <a:gd name="T50" fmla="*/ 248 w 574"/>
                    <a:gd name="T51" fmla="*/ 8 h 74"/>
                    <a:gd name="T52" fmla="*/ 248 w 574"/>
                    <a:gd name="T53" fmla="*/ 57 h 74"/>
                    <a:gd name="T54" fmla="*/ 261 w 574"/>
                    <a:gd name="T55" fmla="*/ 22 h 74"/>
                    <a:gd name="T56" fmla="*/ 283 w 574"/>
                    <a:gd name="T57" fmla="*/ 32 h 74"/>
                    <a:gd name="T58" fmla="*/ 270 w 574"/>
                    <a:gd name="T59" fmla="*/ 21 h 74"/>
                    <a:gd name="T60" fmla="*/ 312 w 574"/>
                    <a:gd name="T61" fmla="*/ 42 h 74"/>
                    <a:gd name="T62" fmla="*/ 292 w 574"/>
                    <a:gd name="T63" fmla="*/ 20 h 74"/>
                    <a:gd name="T64" fmla="*/ 304 w 574"/>
                    <a:gd name="T65" fmla="*/ 21 h 74"/>
                    <a:gd name="T66" fmla="*/ 312 w 574"/>
                    <a:gd name="T67" fmla="*/ 42 h 74"/>
                    <a:gd name="T68" fmla="*/ 325 w 574"/>
                    <a:gd name="T69" fmla="*/ 22 h 74"/>
                    <a:gd name="T70" fmla="*/ 329 w 574"/>
                    <a:gd name="T71" fmla="*/ 24 h 74"/>
                    <a:gd name="T72" fmla="*/ 364 w 574"/>
                    <a:gd name="T73" fmla="*/ 44 h 74"/>
                    <a:gd name="T74" fmla="*/ 343 w 574"/>
                    <a:gd name="T75" fmla="*/ 21 h 74"/>
                    <a:gd name="T76" fmla="*/ 348 w 574"/>
                    <a:gd name="T77" fmla="*/ 49 h 74"/>
                    <a:gd name="T78" fmla="*/ 364 w 574"/>
                    <a:gd name="T79" fmla="*/ 33 h 74"/>
                    <a:gd name="T80" fmla="*/ 375 w 574"/>
                    <a:gd name="T81" fmla="*/ 57 h 74"/>
                    <a:gd name="T82" fmla="*/ 390 w 574"/>
                    <a:gd name="T83" fmla="*/ 15 h 74"/>
                    <a:gd name="T84" fmla="*/ 421 w 574"/>
                    <a:gd name="T85" fmla="*/ 29 h 74"/>
                    <a:gd name="T86" fmla="*/ 409 w 574"/>
                    <a:gd name="T87" fmla="*/ 21 h 74"/>
                    <a:gd name="T88" fmla="*/ 393 w 574"/>
                    <a:gd name="T89" fmla="*/ 23 h 74"/>
                    <a:gd name="T90" fmla="*/ 449 w 574"/>
                    <a:gd name="T91" fmla="*/ 44 h 74"/>
                    <a:gd name="T92" fmla="*/ 424 w 574"/>
                    <a:gd name="T93" fmla="*/ 37 h 74"/>
                    <a:gd name="T94" fmla="*/ 430 w 574"/>
                    <a:gd name="T95" fmla="*/ 39 h 74"/>
                    <a:gd name="T96" fmla="*/ 430 w 574"/>
                    <a:gd name="T97" fmla="*/ 33 h 74"/>
                    <a:gd name="T98" fmla="*/ 430 w 574"/>
                    <a:gd name="T99" fmla="*/ 33 h 74"/>
                    <a:gd name="T100" fmla="*/ 470 w 574"/>
                    <a:gd name="T101" fmla="*/ 17 h 74"/>
                    <a:gd name="T102" fmla="*/ 488 w 574"/>
                    <a:gd name="T103" fmla="*/ 57 h 74"/>
                    <a:gd name="T104" fmla="*/ 468 w 574"/>
                    <a:gd name="T105" fmla="*/ 24 h 74"/>
                    <a:gd name="T106" fmla="*/ 508 w 574"/>
                    <a:gd name="T107" fmla="*/ 57 h 74"/>
                    <a:gd name="T108" fmla="*/ 491 w 574"/>
                    <a:gd name="T109" fmla="*/ 21 h 74"/>
                    <a:gd name="T110" fmla="*/ 507 w 574"/>
                    <a:gd name="T111" fmla="*/ 16 h 74"/>
                    <a:gd name="T112" fmla="*/ 507 w 574"/>
                    <a:gd name="T113" fmla="*/ 51 h 74"/>
                    <a:gd name="T114" fmla="*/ 520 w 574"/>
                    <a:gd name="T115" fmla="*/ 24 h 74"/>
                    <a:gd name="T116" fmla="*/ 520 w 574"/>
                    <a:gd name="T117" fmla="*/ 57 h 74"/>
                    <a:gd name="T118" fmla="*/ 570 w 574"/>
                    <a:gd name="T119" fmla="*/ 6 h 74"/>
                    <a:gd name="T120" fmla="*/ 544 w 574"/>
                    <a:gd name="T121" fmla="*/ 29 h 74"/>
                    <a:gd name="T122" fmla="*/ 568 w 574"/>
                    <a:gd name="T123" fmla="*/ 29 h 74"/>
                    <a:gd name="T124" fmla="*/ 550 w 574"/>
                    <a:gd name="T125"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4" h="74">
                      <a:moveTo>
                        <a:pt x="13" y="57"/>
                      </a:moveTo>
                      <a:lnTo>
                        <a:pt x="13" y="57"/>
                      </a:lnTo>
                      <a:lnTo>
                        <a:pt x="0" y="0"/>
                      </a:lnTo>
                      <a:lnTo>
                        <a:pt x="7" y="0"/>
                      </a:lnTo>
                      <a:lnTo>
                        <a:pt x="14" y="38"/>
                      </a:lnTo>
                      <a:cubicBezTo>
                        <a:pt x="14" y="42"/>
                        <a:pt x="15" y="46"/>
                        <a:pt x="16" y="50"/>
                      </a:cubicBezTo>
                      <a:lnTo>
                        <a:pt x="18" y="39"/>
                      </a:lnTo>
                      <a:lnTo>
                        <a:pt x="27" y="0"/>
                      </a:lnTo>
                      <a:lnTo>
                        <a:pt x="34" y="0"/>
                      </a:lnTo>
                      <a:lnTo>
                        <a:pt x="41" y="29"/>
                      </a:lnTo>
                      <a:cubicBezTo>
                        <a:pt x="43" y="36"/>
                        <a:pt x="44" y="43"/>
                        <a:pt x="45" y="50"/>
                      </a:cubicBezTo>
                      <a:cubicBezTo>
                        <a:pt x="45" y="46"/>
                        <a:pt x="46" y="42"/>
                        <a:pt x="47" y="37"/>
                      </a:cubicBezTo>
                      <a:lnTo>
                        <a:pt x="54" y="0"/>
                      </a:lnTo>
                      <a:lnTo>
                        <a:pt x="60" y="0"/>
                      </a:lnTo>
                      <a:lnTo>
                        <a:pt x="48" y="57"/>
                      </a:lnTo>
                      <a:lnTo>
                        <a:pt x="42" y="57"/>
                      </a:lnTo>
                      <a:lnTo>
                        <a:pt x="32" y="14"/>
                      </a:lnTo>
                      <a:lnTo>
                        <a:pt x="30" y="7"/>
                      </a:lnTo>
                      <a:cubicBezTo>
                        <a:pt x="30" y="10"/>
                        <a:pt x="29" y="12"/>
                        <a:pt x="29" y="14"/>
                      </a:cubicBezTo>
                      <a:lnTo>
                        <a:pt x="19" y="57"/>
                      </a:lnTo>
                      <a:lnTo>
                        <a:pt x="13" y="57"/>
                      </a:lnTo>
                      <a:close/>
                      <a:moveTo>
                        <a:pt x="61" y="8"/>
                      </a:moveTo>
                      <a:lnTo>
                        <a:pt x="61" y="8"/>
                      </a:lnTo>
                      <a:lnTo>
                        <a:pt x="61" y="0"/>
                      </a:lnTo>
                      <a:lnTo>
                        <a:pt x="67" y="0"/>
                      </a:lnTo>
                      <a:lnTo>
                        <a:pt x="67" y="8"/>
                      </a:lnTo>
                      <a:lnTo>
                        <a:pt x="61" y="8"/>
                      </a:lnTo>
                      <a:close/>
                      <a:moveTo>
                        <a:pt x="61" y="57"/>
                      </a:moveTo>
                      <a:lnTo>
                        <a:pt x="61" y="57"/>
                      </a:lnTo>
                      <a:lnTo>
                        <a:pt x="61" y="16"/>
                      </a:lnTo>
                      <a:lnTo>
                        <a:pt x="67" y="16"/>
                      </a:lnTo>
                      <a:lnTo>
                        <a:pt x="67" y="57"/>
                      </a:lnTo>
                      <a:lnTo>
                        <a:pt x="61" y="57"/>
                      </a:lnTo>
                      <a:close/>
                      <a:moveTo>
                        <a:pt x="75" y="57"/>
                      </a:moveTo>
                      <a:lnTo>
                        <a:pt x="75" y="57"/>
                      </a:lnTo>
                      <a:lnTo>
                        <a:pt x="75" y="16"/>
                      </a:lnTo>
                      <a:lnTo>
                        <a:pt x="80" y="16"/>
                      </a:lnTo>
                      <a:lnTo>
                        <a:pt x="80" y="22"/>
                      </a:lnTo>
                      <a:cubicBezTo>
                        <a:pt x="81" y="20"/>
                        <a:pt x="83" y="18"/>
                        <a:pt x="85" y="17"/>
                      </a:cubicBezTo>
                      <a:cubicBezTo>
                        <a:pt x="86" y="16"/>
                        <a:pt x="88" y="15"/>
                        <a:pt x="91" y="15"/>
                      </a:cubicBezTo>
                      <a:cubicBezTo>
                        <a:pt x="93" y="15"/>
                        <a:pt x="94" y="15"/>
                        <a:pt x="96" y="16"/>
                      </a:cubicBezTo>
                      <a:cubicBezTo>
                        <a:pt x="97" y="17"/>
                        <a:pt x="99" y="18"/>
                        <a:pt x="100" y="19"/>
                      </a:cubicBezTo>
                      <a:cubicBezTo>
                        <a:pt x="100" y="20"/>
                        <a:pt x="101" y="22"/>
                        <a:pt x="102" y="24"/>
                      </a:cubicBezTo>
                      <a:cubicBezTo>
                        <a:pt x="102" y="25"/>
                        <a:pt x="102" y="28"/>
                        <a:pt x="102" y="32"/>
                      </a:cubicBezTo>
                      <a:lnTo>
                        <a:pt x="102" y="57"/>
                      </a:lnTo>
                      <a:lnTo>
                        <a:pt x="97" y="57"/>
                      </a:lnTo>
                      <a:lnTo>
                        <a:pt x="97" y="32"/>
                      </a:lnTo>
                      <a:cubicBezTo>
                        <a:pt x="97" y="29"/>
                        <a:pt x="96" y="27"/>
                        <a:pt x="96" y="26"/>
                      </a:cubicBezTo>
                      <a:cubicBezTo>
                        <a:pt x="95" y="24"/>
                        <a:pt x="95" y="23"/>
                        <a:pt x="94" y="22"/>
                      </a:cubicBezTo>
                      <a:cubicBezTo>
                        <a:pt x="92" y="22"/>
                        <a:pt x="91" y="21"/>
                        <a:pt x="90" y="21"/>
                      </a:cubicBezTo>
                      <a:cubicBezTo>
                        <a:pt x="87" y="21"/>
                        <a:pt x="85" y="22"/>
                        <a:pt x="83" y="24"/>
                      </a:cubicBezTo>
                      <a:cubicBezTo>
                        <a:pt x="81" y="26"/>
                        <a:pt x="81" y="30"/>
                        <a:pt x="81" y="35"/>
                      </a:cubicBezTo>
                      <a:lnTo>
                        <a:pt x="81" y="57"/>
                      </a:lnTo>
                      <a:lnTo>
                        <a:pt x="75" y="57"/>
                      </a:lnTo>
                      <a:close/>
                      <a:moveTo>
                        <a:pt x="131" y="57"/>
                      </a:moveTo>
                      <a:lnTo>
                        <a:pt x="131" y="57"/>
                      </a:lnTo>
                      <a:lnTo>
                        <a:pt x="131" y="52"/>
                      </a:lnTo>
                      <a:cubicBezTo>
                        <a:pt x="130" y="54"/>
                        <a:pt x="129" y="56"/>
                        <a:pt x="127" y="57"/>
                      </a:cubicBezTo>
                      <a:cubicBezTo>
                        <a:pt x="125" y="58"/>
                        <a:pt x="124" y="59"/>
                        <a:pt x="122" y="59"/>
                      </a:cubicBezTo>
                      <a:cubicBezTo>
                        <a:pt x="118" y="59"/>
                        <a:pt x="114" y="57"/>
                        <a:pt x="111" y="53"/>
                      </a:cubicBezTo>
                      <a:cubicBezTo>
                        <a:pt x="108" y="49"/>
                        <a:pt x="107" y="44"/>
                        <a:pt x="107" y="37"/>
                      </a:cubicBezTo>
                      <a:cubicBezTo>
                        <a:pt x="107" y="32"/>
                        <a:pt x="107" y="28"/>
                        <a:pt x="109" y="25"/>
                      </a:cubicBezTo>
                      <a:cubicBezTo>
                        <a:pt x="110" y="21"/>
                        <a:pt x="112" y="19"/>
                        <a:pt x="114" y="17"/>
                      </a:cubicBezTo>
                      <a:cubicBezTo>
                        <a:pt x="116" y="16"/>
                        <a:pt x="119" y="15"/>
                        <a:pt x="121" y="15"/>
                      </a:cubicBezTo>
                      <a:cubicBezTo>
                        <a:pt x="123" y="15"/>
                        <a:pt x="125" y="16"/>
                        <a:pt x="127" y="17"/>
                      </a:cubicBezTo>
                      <a:cubicBezTo>
                        <a:pt x="128" y="18"/>
                        <a:pt x="130" y="19"/>
                        <a:pt x="131" y="21"/>
                      </a:cubicBezTo>
                      <a:lnTo>
                        <a:pt x="131" y="0"/>
                      </a:lnTo>
                      <a:lnTo>
                        <a:pt x="136" y="0"/>
                      </a:lnTo>
                      <a:lnTo>
                        <a:pt x="136" y="57"/>
                      </a:lnTo>
                      <a:lnTo>
                        <a:pt x="131" y="57"/>
                      </a:lnTo>
                      <a:close/>
                      <a:moveTo>
                        <a:pt x="113" y="37"/>
                      </a:moveTo>
                      <a:lnTo>
                        <a:pt x="113" y="37"/>
                      </a:lnTo>
                      <a:cubicBezTo>
                        <a:pt x="113" y="42"/>
                        <a:pt x="114" y="46"/>
                        <a:pt x="116" y="49"/>
                      </a:cubicBezTo>
                      <a:cubicBezTo>
                        <a:pt x="117" y="51"/>
                        <a:pt x="120" y="53"/>
                        <a:pt x="122" y="53"/>
                      </a:cubicBezTo>
                      <a:cubicBezTo>
                        <a:pt x="125" y="53"/>
                        <a:pt x="127" y="51"/>
                        <a:pt x="128" y="49"/>
                      </a:cubicBezTo>
                      <a:cubicBezTo>
                        <a:pt x="130" y="46"/>
                        <a:pt x="131" y="43"/>
                        <a:pt x="131" y="37"/>
                      </a:cubicBezTo>
                      <a:cubicBezTo>
                        <a:pt x="131" y="32"/>
                        <a:pt x="130" y="28"/>
                        <a:pt x="128" y="25"/>
                      </a:cubicBezTo>
                      <a:cubicBezTo>
                        <a:pt x="127" y="22"/>
                        <a:pt x="124" y="21"/>
                        <a:pt x="122" y="21"/>
                      </a:cubicBezTo>
                      <a:cubicBezTo>
                        <a:pt x="119" y="21"/>
                        <a:pt x="117" y="22"/>
                        <a:pt x="115" y="25"/>
                      </a:cubicBezTo>
                      <a:cubicBezTo>
                        <a:pt x="114" y="27"/>
                        <a:pt x="113" y="31"/>
                        <a:pt x="113" y="37"/>
                      </a:cubicBezTo>
                      <a:lnTo>
                        <a:pt x="113" y="37"/>
                      </a:lnTo>
                      <a:close/>
                      <a:moveTo>
                        <a:pt x="143" y="8"/>
                      </a:moveTo>
                      <a:lnTo>
                        <a:pt x="143" y="8"/>
                      </a:lnTo>
                      <a:lnTo>
                        <a:pt x="143" y="0"/>
                      </a:lnTo>
                      <a:lnTo>
                        <a:pt x="149" y="0"/>
                      </a:lnTo>
                      <a:lnTo>
                        <a:pt x="149" y="8"/>
                      </a:lnTo>
                      <a:lnTo>
                        <a:pt x="143" y="8"/>
                      </a:lnTo>
                      <a:close/>
                      <a:moveTo>
                        <a:pt x="143" y="57"/>
                      </a:moveTo>
                      <a:lnTo>
                        <a:pt x="143" y="57"/>
                      </a:lnTo>
                      <a:lnTo>
                        <a:pt x="143" y="16"/>
                      </a:lnTo>
                      <a:lnTo>
                        <a:pt x="149" y="16"/>
                      </a:lnTo>
                      <a:lnTo>
                        <a:pt x="149" y="57"/>
                      </a:lnTo>
                      <a:lnTo>
                        <a:pt x="143" y="57"/>
                      </a:lnTo>
                      <a:close/>
                      <a:moveTo>
                        <a:pt x="157" y="57"/>
                      </a:moveTo>
                      <a:lnTo>
                        <a:pt x="157" y="57"/>
                      </a:lnTo>
                      <a:lnTo>
                        <a:pt x="157" y="16"/>
                      </a:lnTo>
                      <a:lnTo>
                        <a:pt x="162" y="16"/>
                      </a:lnTo>
                      <a:lnTo>
                        <a:pt x="162" y="22"/>
                      </a:lnTo>
                      <a:cubicBezTo>
                        <a:pt x="163" y="20"/>
                        <a:pt x="165" y="18"/>
                        <a:pt x="166" y="17"/>
                      </a:cubicBezTo>
                      <a:cubicBezTo>
                        <a:pt x="168" y="16"/>
                        <a:pt x="170" y="15"/>
                        <a:pt x="173" y="15"/>
                      </a:cubicBezTo>
                      <a:cubicBezTo>
                        <a:pt x="174" y="15"/>
                        <a:pt x="176" y="15"/>
                        <a:pt x="178" y="16"/>
                      </a:cubicBezTo>
                      <a:cubicBezTo>
                        <a:pt x="179" y="17"/>
                        <a:pt x="180" y="18"/>
                        <a:pt x="181" y="19"/>
                      </a:cubicBezTo>
                      <a:cubicBezTo>
                        <a:pt x="182" y="20"/>
                        <a:pt x="183" y="22"/>
                        <a:pt x="183" y="24"/>
                      </a:cubicBezTo>
                      <a:cubicBezTo>
                        <a:pt x="184" y="25"/>
                        <a:pt x="184" y="28"/>
                        <a:pt x="184" y="32"/>
                      </a:cubicBezTo>
                      <a:lnTo>
                        <a:pt x="184" y="57"/>
                      </a:lnTo>
                      <a:lnTo>
                        <a:pt x="178" y="57"/>
                      </a:lnTo>
                      <a:lnTo>
                        <a:pt x="178" y="32"/>
                      </a:lnTo>
                      <a:cubicBezTo>
                        <a:pt x="178" y="29"/>
                        <a:pt x="178" y="27"/>
                        <a:pt x="178" y="26"/>
                      </a:cubicBezTo>
                      <a:cubicBezTo>
                        <a:pt x="177" y="24"/>
                        <a:pt x="176" y="23"/>
                        <a:pt x="175" y="22"/>
                      </a:cubicBezTo>
                      <a:cubicBezTo>
                        <a:pt x="174" y="22"/>
                        <a:pt x="173" y="21"/>
                        <a:pt x="171" y="21"/>
                      </a:cubicBezTo>
                      <a:cubicBezTo>
                        <a:pt x="169" y="21"/>
                        <a:pt x="166" y="22"/>
                        <a:pt x="165" y="24"/>
                      </a:cubicBezTo>
                      <a:cubicBezTo>
                        <a:pt x="163" y="26"/>
                        <a:pt x="162" y="30"/>
                        <a:pt x="162" y="35"/>
                      </a:cubicBezTo>
                      <a:lnTo>
                        <a:pt x="162" y="57"/>
                      </a:lnTo>
                      <a:lnTo>
                        <a:pt x="157" y="57"/>
                      </a:lnTo>
                      <a:close/>
                      <a:moveTo>
                        <a:pt x="190" y="61"/>
                      </a:moveTo>
                      <a:lnTo>
                        <a:pt x="190" y="61"/>
                      </a:lnTo>
                      <a:lnTo>
                        <a:pt x="195" y="62"/>
                      </a:lnTo>
                      <a:cubicBezTo>
                        <a:pt x="196" y="64"/>
                        <a:pt x="196" y="66"/>
                        <a:pt x="198" y="67"/>
                      </a:cubicBezTo>
                      <a:cubicBezTo>
                        <a:pt x="199" y="68"/>
                        <a:pt x="201" y="69"/>
                        <a:pt x="203" y="69"/>
                      </a:cubicBezTo>
                      <a:cubicBezTo>
                        <a:pt x="206" y="69"/>
                        <a:pt x="208" y="68"/>
                        <a:pt x="209" y="67"/>
                      </a:cubicBezTo>
                      <a:cubicBezTo>
                        <a:pt x="211" y="65"/>
                        <a:pt x="212" y="64"/>
                        <a:pt x="212" y="61"/>
                      </a:cubicBezTo>
                      <a:cubicBezTo>
                        <a:pt x="212" y="60"/>
                        <a:pt x="213" y="57"/>
                        <a:pt x="213" y="52"/>
                      </a:cubicBezTo>
                      <a:cubicBezTo>
                        <a:pt x="211" y="54"/>
                        <a:pt x="210" y="55"/>
                        <a:pt x="208" y="56"/>
                      </a:cubicBezTo>
                      <a:cubicBezTo>
                        <a:pt x="207" y="57"/>
                        <a:pt x="205" y="57"/>
                        <a:pt x="203" y="57"/>
                      </a:cubicBezTo>
                      <a:cubicBezTo>
                        <a:pt x="199" y="57"/>
                        <a:pt x="196" y="56"/>
                        <a:pt x="193" y="52"/>
                      </a:cubicBezTo>
                      <a:cubicBezTo>
                        <a:pt x="190" y="48"/>
                        <a:pt x="189" y="43"/>
                        <a:pt x="189" y="36"/>
                      </a:cubicBezTo>
                      <a:cubicBezTo>
                        <a:pt x="189" y="32"/>
                        <a:pt x="189" y="28"/>
                        <a:pt x="190" y="25"/>
                      </a:cubicBezTo>
                      <a:cubicBezTo>
                        <a:pt x="192" y="21"/>
                        <a:pt x="194" y="19"/>
                        <a:pt x="196" y="17"/>
                      </a:cubicBezTo>
                      <a:cubicBezTo>
                        <a:pt x="198" y="16"/>
                        <a:pt x="201" y="15"/>
                        <a:pt x="203" y="15"/>
                      </a:cubicBezTo>
                      <a:cubicBezTo>
                        <a:pt x="205" y="15"/>
                        <a:pt x="207" y="16"/>
                        <a:pt x="209" y="17"/>
                      </a:cubicBezTo>
                      <a:cubicBezTo>
                        <a:pt x="210" y="18"/>
                        <a:pt x="212" y="19"/>
                        <a:pt x="213" y="21"/>
                      </a:cubicBezTo>
                      <a:lnTo>
                        <a:pt x="213" y="16"/>
                      </a:lnTo>
                      <a:lnTo>
                        <a:pt x="218" y="16"/>
                      </a:lnTo>
                      <a:lnTo>
                        <a:pt x="218" y="52"/>
                      </a:lnTo>
                      <a:cubicBezTo>
                        <a:pt x="218" y="58"/>
                        <a:pt x="218" y="63"/>
                        <a:pt x="217" y="65"/>
                      </a:cubicBezTo>
                      <a:cubicBezTo>
                        <a:pt x="216" y="68"/>
                        <a:pt x="214" y="70"/>
                        <a:pt x="212" y="72"/>
                      </a:cubicBezTo>
                      <a:cubicBezTo>
                        <a:pt x="209" y="74"/>
                        <a:pt x="207" y="74"/>
                        <a:pt x="203" y="74"/>
                      </a:cubicBezTo>
                      <a:cubicBezTo>
                        <a:pt x="199" y="74"/>
                        <a:pt x="195" y="73"/>
                        <a:pt x="193" y="71"/>
                      </a:cubicBezTo>
                      <a:cubicBezTo>
                        <a:pt x="191" y="68"/>
                        <a:pt x="190" y="65"/>
                        <a:pt x="190" y="61"/>
                      </a:cubicBezTo>
                      <a:lnTo>
                        <a:pt x="190" y="61"/>
                      </a:lnTo>
                      <a:close/>
                      <a:moveTo>
                        <a:pt x="194" y="36"/>
                      </a:moveTo>
                      <a:lnTo>
                        <a:pt x="194" y="36"/>
                      </a:lnTo>
                      <a:cubicBezTo>
                        <a:pt x="194" y="41"/>
                        <a:pt x="195" y="45"/>
                        <a:pt x="197" y="48"/>
                      </a:cubicBezTo>
                      <a:cubicBezTo>
                        <a:pt x="199" y="50"/>
                        <a:pt x="201" y="52"/>
                        <a:pt x="204" y="52"/>
                      </a:cubicBezTo>
                      <a:cubicBezTo>
                        <a:pt x="206" y="52"/>
                        <a:pt x="208" y="50"/>
                        <a:pt x="210" y="48"/>
                      </a:cubicBezTo>
                      <a:cubicBezTo>
                        <a:pt x="212" y="46"/>
                        <a:pt x="213" y="42"/>
                        <a:pt x="213" y="36"/>
                      </a:cubicBezTo>
                      <a:cubicBezTo>
                        <a:pt x="213" y="31"/>
                        <a:pt x="212" y="27"/>
                        <a:pt x="210" y="25"/>
                      </a:cubicBezTo>
                      <a:cubicBezTo>
                        <a:pt x="208" y="22"/>
                        <a:pt x="206" y="21"/>
                        <a:pt x="203" y="21"/>
                      </a:cubicBezTo>
                      <a:cubicBezTo>
                        <a:pt x="201" y="21"/>
                        <a:pt x="199" y="22"/>
                        <a:pt x="197" y="25"/>
                      </a:cubicBezTo>
                      <a:cubicBezTo>
                        <a:pt x="195" y="27"/>
                        <a:pt x="194" y="31"/>
                        <a:pt x="194" y="36"/>
                      </a:cubicBezTo>
                      <a:lnTo>
                        <a:pt x="194" y="36"/>
                      </a:lnTo>
                      <a:close/>
                      <a:moveTo>
                        <a:pt x="242" y="8"/>
                      </a:moveTo>
                      <a:lnTo>
                        <a:pt x="242" y="8"/>
                      </a:lnTo>
                      <a:lnTo>
                        <a:pt x="242" y="0"/>
                      </a:lnTo>
                      <a:lnTo>
                        <a:pt x="248" y="0"/>
                      </a:lnTo>
                      <a:lnTo>
                        <a:pt x="248" y="8"/>
                      </a:lnTo>
                      <a:lnTo>
                        <a:pt x="242" y="8"/>
                      </a:lnTo>
                      <a:close/>
                      <a:moveTo>
                        <a:pt x="242" y="57"/>
                      </a:moveTo>
                      <a:lnTo>
                        <a:pt x="242" y="57"/>
                      </a:lnTo>
                      <a:lnTo>
                        <a:pt x="242" y="16"/>
                      </a:lnTo>
                      <a:lnTo>
                        <a:pt x="248" y="16"/>
                      </a:lnTo>
                      <a:lnTo>
                        <a:pt x="248" y="57"/>
                      </a:lnTo>
                      <a:lnTo>
                        <a:pt x="242" y="57"/>
                      </a:lnTo>
                      <a:close/>
                      <a:moveTo>
                        <a:pt x="255" y="57"/>
                      </a:moveTo>
                      <a:lnTo>
                        <a:pt x="255" y="57"/>
                      </a:lnTo>
                      <a:lnTo>
                        <a:pt x="255" y="16"/>
                      </a:lnTo>
                      <a:lnTo>
                        <a:pt x="261" y="16"/>
                      </a:lnTo>
                      <a:lnTo>
                        <a:pt x="261" y="22"/>
                      </a:lnTo>
                      <a:cubicBezTo>
                        <a:pt x="262" y="20"/>
                        <a:pt x="263" y="18"/>
                        <a:pt x="265" y="17"/>
                      </a:cubicBezTo>
                      <a:cubicBezTo>
                        <a:pt x="267" y="16"/>
                        <a:pt x="269" y="15"/>
                        <a:pt x="271" y="15"/>
                      </a:cubicBezTo>
                      <a:cubicBezTo>
                        <a:pt x="273" y="15"/>
                        <a:pt x="275" y="15"/>
                        <a:pt x="276" y="16"/>
                      </a:cubicBezTo>
                      <a:cubicBezTo>
                        <a:pt x="278" y="17"/>
                        <a:pt x="279" y="18"/>
                        <a:pt x="280" y="19"/>
                      </a:cubicBezTo>
                      <a:cubicBezTo>
                        <a:pt x="281" y="20"/>
                        <a:pt x="282" y="22"/>
                        <a:pt x="282" y="24"/>
                      </a:cubicBezTo>
                      <a:cubicBezTo>
                        <a:pt x="283" y="25"/>
                        <a:pt x="283" y="28"/>
                        <a:pt x="283" y="32"/>
                      </a:cubicBezTo>
                      <a:lnTo>
                        <a:pt x="283" y="57"/>
                      </a:lnTo>
                      <a:lnTo>
                        <a:pt x="277" y="57"/>
                      </a:lnTo>
                      <a:lnTo>
                        <a:pt x="277" y="32"/>
                      </a:lnTo>
                      <a:cubicBezTo>
                        <a:pt x="277" y="29"/>
                        <a:pt x="277" y="27"/>
                        <a:pt x="276" y="26"/>
                      </a:cubicBezTo>
                      <a:cubicBezTo>
                        <a:pt x="276" y="24"/>
                        <a:pt x="275" y="23"/>
                        <a:pt x="274" y="22"/>
                      </a:cubicBezTo>
                      <a:cubicBezTo>
                        <a:pt x="273" y="22"/>
                        <a:pt x="272" y="21"/>
                        <a:pt x="270" y="21"/>
                      </a:cubicBezTo>
                      <a:cubicBezTo>
                        <a:pt x="267" y="21"/>
                        <a:pt x="265" y="22"/>
                        <a:pt x="264" y="24"/>
                      </a:cubicBezTo>
                      <a:cubicBezTo>
                        <a:pt x="262" y="26"/>
                        <a:pt x="261" y="30"/>
                        <a:pt x="261" y="35"/>
                      </a:cubicBezTo>
                      <a:lnTo>
                        <a:pt x="261" y="57"/>
                      </a:lnTo>
                      <a:lnTo>
                        <a:pt x="255" y="57"/>
                      </a:lnTo>
                      <a:close/>
                      <a:moveTo>
                        <a:pt x="312" y="42"/>
                      </a:moveTo>
                      <a:lnTo>
                        <a:pt x="312" y="42"/>
                      </a:lnTo>
                      <a:lnTo>
                        <a:pt x="318" y="43"/>
                      </a:lnTo>
                      <a:cubicBezTo>
                        <a:pt x="317" y="48"/>
                        <a:pt x="315" y="52"/>
                        <a:pt x="313" y="55"/>
                      </a:cubicBezTo>
                      <a:cubicBezTo>
                        <a:pt x="310" y="57"/>
                        <a:pt x="307" y="59"/>
                        <a:pt x="303" y="59"/>
                      </a:cubicBezTo>
                      <a:cubicBezTo>
                        <a:pt x="299" y="59"/>
                        <a:pt x="295" y="57"/>
                        <a:pt x="292" y="53"/>
                      </a:cubicBezTo>
                      <a:cubicBezTo>
                        <a:pt x="289" y="49"/>
                        <a:pt x="288" y="44"/>
                        <a:pt x="288" y="37"/>
                      </a:cubicBezTo>
                      <a:cubicBezTo>
                        <a:pt x="288" y="29"/>
                        <a:pt x="289" y="24"/>
                        <a:pt x="292" y="20"/>
                      </a:cubicBezTo>
                      <a:cubicBezTo>
                        <a:pt x="295" y="17"/>
                        <a:pt x="299" y="15"/>
                        <a:pt x="304" y="15"/>
                      </a:cubicBezTo>
                      <a:cubicBezTo>
                        <a:pt x="307" y="15"/>
                        <a:pt x="310" y="16"/>
                        <a:pt x="312" y="18"/>
                      </a:cubicBezTo>
                      <a:cubicBezTo>
                        <a:pt x="315" y="21"/>
                        <a:pt x="316" y="24"/>
                        <a:pt x="317" y="28"/>
                      </a:cubicBezTo>
                      <a:lnTo>
                        <a:pt x="311" y="29"/>
                      </a:lnTo>
                      <a:cubicBezTo>
                        <a:pt x="311" y="26"/>
                        <a:pt x="310" y="24"/>
                        <a:pt x="309" y="23"/>
                      </a:cubicBezTo>
                      <a:cubicBezTo>
                        <a:pt x="307" y="22"/>
                        <a:pt x="305" y="21"/>
                        <a:pt x="304" y="21"/>
                      </a:cubicBezTo>
                      <a:cubicBezTo>
                        <a:pt x="301" y="21"/>
                        <a:pt x="298" y="22"/>
                        <a:pt x="297" y="25"/>
                      </a:cubicBezTo>
                      <a:cubicBezTo>
                        <a:pt x="295" y="27"/>
                        <a:pt x="294" y="31"/>
                        <a:pt x="294" y="37"/>
                      </a:cubicBezTo>
                      <a:cubicBezTo>
                        <a:pt x="294" y="42"/>
                        <a:pt x="295" y="46"/>
                        <a:pt x="296" y="49"/>
                      </a:cubicBezTo>
                      <a:cubicBezTo>
                        <a:pt x="298" y="51"/>
                        <a:pt x="300" y="53"/>
                        <a:pt x="303" y="53"/>
                      </a:cubicBezTo>
                      <a:cubicBezTo>
                        <a:pt x="305" y="53"/>
                        <a:pt x="307" y="52"/>
                        <a:pt x="309" y="50"/>
                      </a:cubicBezTo>
                      <a:cubicBezTo>
                        <a:pt x="310" y="49"/>
                        <a:pt x="311" y="46"/>
                        <a:pt x="312" y="42"/>
                      </a:cubicBezTo>
                      <a:lnTo>
                        <a:pt x="312" y="42"/>
                      </a:lnTo>
                      <a:close/>
                      <a:moveTo>
                        <a:pt x="320" y="57"/>
                      </a:moveTo>
                      <a:lnTo>
                        <a:pt x="320" y="57"/>
                      </a:lnTo>
                      <a:lnTo>
                        <a:pt x="320" y="16"/>
                      </a:lnTo>
                      <a:lnTo>
                        <a:pt x="325" y="16"/>
                      </a:lnTo>
                      <a:lnTo>
                        <a:pt x="325" y="22"/>
                      </a:lnTo>
                      <a:cubicBezTo>
                        <a:pt x="327" y="19"/>
                        <a:pt x="328" y="17"/>
                        <a:pt x="329" y="16"/>
                      </a:cubicBezTo>
                      <a:cubicBezTo>
                        <a:pt x="330" y="15"/>
                        <a:pt x="331" y="15"/>
                        <a:pt x="333" y="15"/>
                      </a:cubicBezTo>
                      <a:cubicBezTo>
                        <a:pt x="335" y="15"/>
                        <a:pt x="337" y="16"/>
                        <a:pt x="339" y="17"/>
                      </a:cubicBezTo>
                      <a:lnTo>
                        <a:pt x="337" y="24"/>
                      </a:lnTo>
                      <a:cubicBezTo>
                        <a:pt x="335" y="23"/>
                        <a:pt x="334" y="22"/>
                        <a:pt x="333" y="22"/>
                      </a:cubicBezTo>
                      <a:cubicBezTo>
                        <a:pt x="331" y="22"/>
                        <a:pt x="330" y="23"/>
                        <a:pt x="329" y="24"/>
                      </a:cubicBezTo>
                      <a:cubicBezTo>
                        <a:pt x="328" y="25"/>
                        <a:pt x="327" y="26"/>
                        <a:pt x="327" y="27"/>
                      </a:cubicBezTo>
                      <a:cubicBezTo>
                        <a:pt x="326" y="30"/>
                        <a:pt x="326" y="33"/>
                        <a:pt x="326" y="36"/>
                      </a:cubicBezTo>
                      <a:lnTo>
                        <a:pt x="326" y="57"/>
                      </a:lnTo>
                      <a:lnTo>
                        <a:pt x="320" y="57"/>
                      </a:lnTo>
                      <a:close/>
                      <a:moveTo>
                        <a:pt x="364" y="44"/>
                      </a:moveTo>
                      <a:lnTo>
                        <a:pt x="364" y="44"/>
                      </a:lnTo>
                      <a:lnTo>
                        <a:pt x="370" y="45"/>
                      </a:lnTo>
                      <a:cubicBezTo>
                        <a:pt x="369" y="49"/>
                        <a:pt x="367" y="53"/>
                        <a:pt x="364" y="55"/>
                      </a:cubicBezTo>
                      <a:cubicBezTo>
                        <a:pt x="362" y="57"/>
                        <a:pt x="359" y="59"/>
                        <a:pt x="355" y="59"/>
                      </a:cubicBezTo>
                      <a:cubicBezTo>
                        <a:pt x="350" y="59"/>
                        <a:pt x="346" y="57"/>
                        <a:pt x="343" y="53"/>
                      </a:cubicBezTo>
                      <a:cubicBezTo>
                        <a:pt x="340" y="49"/>
                        <a:pt x="339" y="44"/>
                        <a:pt x="339" y="37"/>
                      </a:cubicBezTo>
                      <a:cubicBezTo>
                        <a:pt x="339" y="30"/>
                        <a:pt x="340" y="25"/>
                        <a:pt x="343" y="21"/>
                      </a:cubicBezTo>
                      <a:cubicBezTo>
                        <a:pt x="346" y="17"/>
                        <a:pt x="350" y="15"/>
                        <a:pt x="355" y="15"/>
                      </a:cubicBezTo>
                      <a:cubicBezTo>
                        <a:pt x="359" y="15"/>
                        <a:pt x="363" y="17"/>
                        <a:pt x="366" y="21"/>
                      </a:cubicBezTo>
                      <a:cubicBezTo>
                        <a:pt x="369" y="24"/>
                        <a:pt x="370" y="30"/>
                        <a:pt x="370" y="37"/>
                      </a:cubicBezTo>
                      <a:lnTo>
                        <a:pt x="370" y="39"/>
                      </a:lnTo>
                      <a:lnTo>
                        <a:pt x="345" y="39"/>
                      </a:lnTo>
                      <a:cubicBezTo>
                        <a:pt x="345" y="43"/>
                        <a:pt x="346" y="47"/>
                        <a:pt x="348" y="49"/>
                      </a:cubicBezTo>
                      <a:cubicBezTo>
                        <a:pt x="350" y="52"/>
                        <a:pt x="352" y="53"/>
                        <a:pt x="355" y="53"/>
                      </a:cubicBezTo>
                      <a:cubicBezTo>
                        <a:pt x="359" y="53"/>
                        <a:pt x="362" y="50"/>
                        <a:pt x="364" y="44"/>
                      </a:cubicBezTo>
                      <a:lnTo>
                        <a:pt x="364" y="44"/>
                      </a:lnTo>
                      <a:close/>
                      <a:moveTo>
                        <a:pt x="345" y="33"/>
                      </a:moveTo>
                      <a:lnTo>
                        <a:pt x="345" y="33"/>
                      </a:lnTo>
                      <a:lnTo>
                        <a:pt x="364" y="33"/>
                      </a:lnTo>
                      <a:cubicBezTo>
                        <a:pt x="364" y="29"/>
                        <a:pt x="363" y="26"/>
                        <a:pt x="362" y="25"/>
                      </a:cubicBezTo>
                      <a:cubicBezTo>
                        <a:pt x="360" y="22"/>
                        <a:pt x="357" y="21"/>
                        <a:pt x="355" y="21"/>
                      </a:cubicBezTo>
                      <a:cubicBezTo>
                        <a:pt x="352" y="21"/>
                        <a:pt x="350" y="22"/>
                        <a:pt x="348" y="24"/>
                      </a:cubicBezTo>
                      <a:cubicBezTo>
                        <a:pt x="346" y="26"/>
                        <a:pt x="345" y="29"/>
                        <a:pt x="345" y="33"/>
                      </a:cubicBezTo>
                      <a:lnTo>
                        <a:pt x="345" y="33"/>
                      </a:lnTo>
                      <a:close/>
                      <a:moveTo>
                        <a:pt x="375" y="57"/>
                      </a:moveTo>
                      <a:lnTo>
                        <a:pt x="375" y="57"/>
                      </a:lnTo>
                      <a:lnTo>
                        <a:pt x="375" y="16"/>
                      </a:lnTo>
                      <a:lnTo>
                        <a:pt x="380" y="16"/>
                      </a:lnTo>
                      <a:lnTo>
                        <a:pt x="380" y="22"/>
                      </a:lnTo>
                      <a:cubicBezTo>
                        <a:pt x="381" y="20"/>
                        <a:pt x="383" y="18"/>
                        <a:pt x="385" y="17"/>
                      </a:cubicBezTo>
                      <a:cubicBezTo>
                        <a:pt x="386" y="16"/>
                        <a:pt x="388" y="15"/>
                        <a:pt x="390" y="15"/>
                      </a:cubicBezTo>
                      <a:cubicBezTo>
                        <a:pt x="393" y="15"/>
                        <a:pt x="395" y="16"/>
                        <a:pt x="396" y="17"/>
                      </a:cubicBezTo>
                      <a:cubicBezTo>
                        <a:pt x="398" y="18"/>
                        <a:pt x="399" y="20"/>
                        <a:pt x="400" y="22"/>
                      </a:cubicBezTo>
                      <a:cubicBezTo>
                        <a:pt x="401" y="20"/>
                        <a:pt x="403" y="18"/>
                        <a:pt x="405" y="17"/>
                      </a:cubicBezTo>
                      <a:cubicBezTo>
                        <a:pt x="406" y="16"/>
                        <a:pt x="408" y="15"/>
                        <a:pt x="410" y="15"/>
                      </a:cubicBezTo>
                      <a:cubicBezTo>
                        <a:pt x="414" y="15"/>
                        <a:pt x="416" y="16"/>
                        <a:pt x="418" y="18"/>
                      </a:cubicBezTo>
                      <a:cubicBezTo>
                        <a:pt x="420" y="21"/>
                        <a:pt x="421" y="24"/>
                        <a:pt x="421" y="29"/>
                      </a:cubicBezTo>
                      <a:lnTo>
                        <a:pt x="421" y="57"/>
                      </a:lnTo>
                      <a:lnTo>
                        <a:pt x="415" y="57"/>
                      </a:lnTo>
                      <a:lnTo>
                        <a:pt x="415" y="31"/>
                      </a:lnTo>
                      <a:cubicBezTo>
                        <a:pt x="415" y="28"/>
                        <a:pt x="415" y="26"/>
                        <a:pt x="415" y="25"/>
                      </a:cubicBezTo>
                      <a:cubicBezTo>
                        <a:pt x="414" y="24"/>
                        <a:pt x="413" y="23"/>
                        <a:pt x="412" y="22"/>
                      </a:cubicBezTo>
                      <a:cubicBezTo>
                        <a:pt x="411" y="22"/>
                        <a:pt x="410" y="21"/>
                        <a:pt x="409" y="21"/>
                      </a:cubicBezTo>
                      <a:cubicBezTo>
                        <a:pt x="407" y="21"/>
                        <a:pt x="405" y="22"/>
                        <a:pt x="403" y="24"/>
                      </a:cubicBezTo>
                      <a:cubicBezTo>
                        <a:pt x="401" y="26"/>
                        <a:pt x="401" y="29"/>
                        <a:pt x="401" y="33"/>
                      </a:cubicBezTo>
                      <a:lnTo>
                        <a:pt x="401" y="57"/>
                      </a:lnTo>
                      <a:lnTo>
                        <a:pt x="395" y="57"/>
                      </a:lnTo>
                      <a:lnTo>
                        <a:pt x="395" y="31"/>
                      </a:lnTo>
                      <a:cubicBezTo>
                        <a:pt x="395" y="27"/>
                        <a:pt x="395" y="25"/>
                        <a:pt x="393" y="23"/>
                      </a:cubicBezTo>
                      <a:cubicBezTo>
                        <a:pt x="392" y="22"/>
                        <a:pt x="391" y="21"/>
                        <a:pt x="389" y="21"/>
                      </a:cubicBezTo>
                      <a:cubicBezTo>
                        <a:pt x="386" y="21"/>
                        <a:pt x="384" y="22"/>
                        <a:pt x="383" y="24"/>
                      </a:cubicBezTo>
                      <a:cubicBezTo>
                        <a:pt x="381" y="26"/>
                        <a:pt x="381" y="30"/>
                        <a:pt x="381" y="36"/>
                      </a:cubicBezTo>
                      <a:lnTo>
                        <a:pt x="381" y="57"/>
                      </a:lnTo>
                      <a:lnTo>
                        <a:pt x="375" y="57"/>
                      </a:lnTo>
                      <a:close/>
                      <a:moveTo>
                        <a:pt x="449" y="44"/>
                      </a:moveTo>
                      <a:lnTo>
                        <a:pt x="449" y="44"/>
                      </a:lnTo>
                      <a:lnTo>
                        <a:pt x="455" y="45"/>
                      </a:lnTo>
                      <a:cubicBezTo>
                        <a:pt x="454" y="49"/>
                        <a:pt x="452" y="53"/>
                        <a:pt x="450" y="55"/>
                      </a:cubicBezTo>
                      <a:cubicBezTo>
                        <a:pt x="447" y="57"/>
                        <a:pt x="444" y="59"/>
                        <a:pt x="440" y="59"/>
                      </a:cubicBezTo>
                      <a:cubicBezTo>
                        <a:pt x="435" y="59"/>
                        <a:pt x="431" y="57"/>
                        <a:pt x="428" y="53"/>
                      </a:cubicBezTo>
                      <a:cubicBezTo>
                        <a:pt x="425" y="49"/>
                        <a:pt x="424" y="44"/>
                        <a:pt x="424" y="37"/>
                      </a:cubicBezTo>
                      <a:cubicBezTo>
                        <a:pt x="424" y="30"/>
                        <a:pt x="425" y="25"/>
                        <a:pt x="428" y="21"/>
                      </a:cubicBezTo>
                      <a:cubicBezTo>
                        <a:pt x="431" y="17"/>
                        <a:pt x="435" y="15"/>
                        <a:pt x="440" y="15"/>
                      </a:cubicBezTo>
                      <a:cubicBezTo>
                        <a:pt x="444" y="15"/>
                        <a:pt x="448" y="17"/>
                        <a:pt x="451" y="21"/>
                      </a:cubicBezTo>
                      <a:cubicBezTo>
                        <a:pt x="454" y="24"/>
                        <a:pt x="455" y="30"/>
                        <a:pt x="455" y="37"/>
                      </a:cubicBezTo>
                      <a:lnTo>
                        <a:pt x="455" y="39"/>
                      </a:lnTo>
                      <a:lnTo>
                        <a:pt x="430" y="39"/>
                      </a:lnTo>
                      <a:cubicBezTo>
                        <a:pt x="430" y="43"/>
                        <a:pt x="431" y="47"/>
                        <a:pt x="433" y="49"/>
                      </a:cubicBezTo>
                      <a:cubicBezTo>
                        <a:pt x="435" y="52"/>
                        <a:pt x="437" y="53"/>
                        <a:pt x="440" y="53"/>
                      </a:cubicBezTo>
                      <a:cubicBezTo>
                        <a:pt x="444" y="53"/>
                        <a:pt x="447" y="50"/>
                        <a:pt x="449" y="44"/>
                      </a:cubicBezTo>
                      <a:lnTo>
                        <a:pt x="449" y="44"/>
                      </a:lnTo>
                      <a:close/>
                      <a:moveTo>
                        <a:pt x="430" y="33"/>
                      </a:moveTo>
                      <a:lnTo>
                        <a:pt x="430" y="33"/>
                      </a:lnTo>
                      <a:lnTo>
                        <a:pt x="449" y="33"/>
                      </a:lnTo>
                      <a:cubicBezTo>
                        <a:pt x="449" y="29"/>
                        <a:pt x="448" y="26"/>
                        <a:pt x="447" y="25"/>
                      </a:cubicBezTo>
                      <a:cubicBezTo>
                        <a:pt x="445" y="22"/>
                        <a:pt x="443" y="21"/>
                        <a:pt x="440" y="21"/>
                      </a:cubicBezTo>
                      <a:cubicBezTo>
                        <a:pt x="437" y="21"/>
                        <a:pt x="435" y="22"/>
                        <a:pt x="433" y="24"/>
                      </a:cubicBezTo>
                      <a:cubicBezTo>
                        <a:pt x="431" y="26"/>
                        <a:pt x="430" y="29"/>
                        <a:pt x="430" y="33"/>
                      </a:cubicBezTo>
                      <a:lnTo>
                        <a:pt x="430" y="33"/>
                      </a:lnTo>
                      <a:close/>
                      <a:moveTo>
                        <a:pt x="460" y="57"/>
                      </a:moveTo>
                      <a:lnTo>
                        <a:pt x="460" y="57"/>
                      </a:lnTo>
                      <a:lnTo>
                        <a:pt x="460" y="16"/>
                      </a:lnTo>
                      <a:lnTo>
                        <a:pt x="465" y="16"/>
                      </a:lnTo>
                      <a:lnTo>
                        <a:pt x="465" y="22"/>
                      </a:lnTo>
                      <a:cubicBezTo>
                        <a:pt x="466" y="20"/>
                        <a:pt x="468" y="18"/>
                        <a:pt x="470" y="17"/>
                      </a:cubicBezTo>
                      <a:cubicBezTo>
                        <a:pt x="471" y="16"/>
                        <a:pt x="474" y="15"/>
                        <a:pt x="476" y="15"/>
                      </a:cubicBezTo>
                      <a:cubicBezTo>
                        <a:pt x="478" y="15"/>
                        <a:pt x="479" y="15"/>
                        <a:pt x="481" y="16"/>
                      </a:cubicBezTo>
                      <a:cubicBezTo>
                        <a:pt x="483" y="17"/>
                        <a:pt x="484" y="18"/>
                        <a:pt x="485" y="19"/>
                      </a:cubicBezTo>
                      <a:cubicBezTo>
                        <a:pt x="486" y="20"/>
                        <a:pt x="486" y="22"/>
                        <a:pt x="487" y="24"/>
                      </a:cubicBezTo>
                      <a:cubicBezTo>
                        <a:pt x="487" y="25"/>
                        <a:pt x="488" y="28"/>
                        <a:pt x="488" y="32"/>
                      </a:cubicBezTo>
                      <a:lnTo>
                        <a:pt x="488" y="57"/>
                      </a:lnTo>
                      <a:lnTo>
                        <a:pt x="482" y="57"/>
                      </a:lnTo>
                      <a:lnTo>
                        <a:pt x="482" y="32"/>
                      </a:lnTo>
                      <a:cubicBezTo>
                        <a:pt x="482" y="29"/>
                        <a:pt x="481" y="27"/>
                        <a:pt x="481" y="26"/>
                      </a:cubicBezTo>
                      <a:cubicBezTo>
                        <a:pt x="480" y="24"/>
                        <a:pt x="480" y="23"/>
                        <a:pt x="479" y="22"/>
                      </a:cubicBezTo>
                      <a:cubicBezTo>
                        <a:pt x="477" y="22"/>
                        <a:pt x="476" y="21"/>
                        <a:pt x="475" y="21"/>
                      </a:cubicBezTo>
                      <a:cubicBezTo>
                        <a:pt x="472" y="21"/>
                        <a:pt x="470" y="22"/>
                        <a:pt x="468" y="24"/>
                      </a:cubicBezTo>
                      <a:cubicBezTo>
                        <a:pt x="466" y="26"/>
                        <a:pt x="466" y="30"/>
                        <a:pt x="466" y="35"/>
                      </a:cubicBezTo>
                      <a:lnTo>
                        <a:pt x="466" y="57"/>
                      </a:lnTo>
                      <a:lnTo>
                        <a:pt x="460" y="57"/>
                      </a:lnTo>
                      <a:close/>
                      <a:moveTo>
                        <a:pt x="507" y="51"/>
                      </a:moveTo>
                      <a:lnTo>
                        <a:pt x="507" y="51"/>
                      </a:lnTo>
                      <a:lnTo>
                        <a:pt x="508" y="57"/>
                      </a:lnTo>
                      <a:cubicBezTo>
                        <a:pt x="506" y="58"/>
                        <a:pt x="505" y="58"/>
                        <a:pt x="503" y="58"/>
                      </a:cubicBezTo>
                      <a:cubicBezTo>
                        <a:pt x="501" y="58"/>
                        <a:pt x="500" y="58"/>
                        <a:pt x="499" y="57"/>
                      </a:cubicBezTo>
                      <a:cubicBezTo>
                        <a:pt x="497" y="56"/>
                        <a:pt x="496" y="55"/>
                        <a:pt x="496" y="54"/>
                      </a:cubicBezTo>
                      <a:cubicBezTo>
                        <a:pt x="495" y="52"/>
                        <a:pt x="495" y="49"/>
                        <a:pt x="495" y="45"/>
                      </a:cubicBezTo>
                      <a:lnTo>
                        <a:pt x="495" y="21"/>
                      </a:lnTo>
                      <a:lnTo>
                        <a:pt x="491" y="21"/>
                      </a:lnTo>
                      <a:lnTo>
                        <a:pt x="491" y="16"/>
                      </a:lnTo>
                      <a:lnTo>
                        <a:pt x="495" y="16"/>
                      </a:lnTo>
                      <a:lnTo>
                        <a:pt x="495" y="6"/>
                      </a:lnTo>
                      <a:lnTo>
                        <a:pt x="501" y="1"/>
                      </a:lnTo>
                      <a:lnTo>
                        <a:pt x="501" y="16"/>
                      </a:lnTo>
                      <a:lnTo>
                        <a:pt x="507" y="16"/>
                      </a:lnTo>
                      <a:lnTo>
                        <a:pt x="507" y="21"/>
                      </a:lnTo>
                      <a:lnTo>
                        <a:pt x="501" y="21"/>
                      </a:lnTo>
                      <a:lnTo>
                        <a:pt x="501" y="46"/>
                      </a:lnTo>
                      <a:cubicBezTo>
                        <a:pt x="501" y="48"/>
                        <a:pt x="501" y="49"/>
                        <a:pt x="502" y="50"/>
                      </a:cubicBezTo>
                      <a:cubicBezTo>
                        <a:pt x="502" y="51"/>
                        <a:pt x="503" y="51"/>
                        <a:pt x="504" y="51"/>
                      </a:cubicBezTo>
                      <a:cubicBezTo>
                        <a:pt x="505" y="51"/>
                        <a:pt x="506" y="51"/>
                        <a:pt x="507" y="51"/>
                      </a:cubicBezTo>
                      <a:lnTo>
                        <a:pt x="507" y="51"/>
                      </a:lnTo>
                      <a:close/>
                      <a:moveTo>
                        <a:pt x="513" y="24"/>
                      </a:moveTo>
                      <a:lnTo>
                        <a:pt x="513" y="24"/>
                      </a:lnTo>
                      <a:lnTo>
                        <a:pt x="513" y="16"/>
                      </a:lnTo>
                      <a:lnTo>
                        <a:pt x="520" y="16"/>
                      </a:lnTo>
                      <a:lnTo>
                        <a:pt x="520" y="24"/>
                      </a:lnTo>
                      <a:lnTo>
                        <a:pt x="513" y="24"/>
                      </a:lnTo>
                      <a:close/>
                      <a:moveTo>
                        <a:pt x="513" y="57"/>
                      </a:moveTo>
                      <a:lnTo>
                        <a:pt x="513" y="57"/>
                      </a:lnTo>
                      <a:lnTo>
                        <a:pt x="513" y="50"/>
                      </a:lnTo>
                      <a:lnTo>
                        <a:pt x="520" y="50"/>
                      </a:lnTo>
                      <a:lnTo>
                        <a:pt x="520" y="57"/>
                      </a:lnTo>
                      <a:lnTo>
                        <a:pt x="513" y="57"/>
                      </a:lnTo>
                      <a:close/>
                      <a:moveTo>
                        <a:pt x="544" y="29"/>
                      </a:moveTo>
                      <a:lnTo>
                        <a:pt x="544" y="29"/>
                      </a:lnTo>
                      <a:cubicBezTo>
                        <a:pt x="544" y="20"/>
                        <a:pt x="545" y="12"/>
                        <a:pt x="547" y="7"/>
                      </a:cubicBezTo>
                      <a:cubicBezTo>
                        <a:pt x="550" y="2"/>
                        <a:pt x="554" y="0"/>
                        <a:pt x="559" y="0"/>
                      </a:cubicBezTo>
                      <a:cubicBezTo>
                        <a:pt x="564" y="0"/>
                        <a:pt x="567" y="2"/>
                        <a:pt x="570" y="6"/>
                      </a:cubicBezTo>
                      <a:cubicBezTo>
                        <a:pt x="573" y="11"/>
                        <a:pt x="574" y="19"/>
                        <a:pt x="574" y="29"/>
                      </a:cubicBezTo>
                      <a:cubicBezTo>
                        <a:pt x="574" y="39"/>
                        <a:pt x="573" y="46"/>
                        <a:pt x="570" y="51"/>
                      </a:cubicBezTo>
                      <a:cubicBezTo>
                        <a:pt x="568" y="56"/>
                        <a:pt x="564" y="59"/>
                        <a:pt x="559" y="59"/>
                      </a:cubicBezTo>
                      <a:cubicBezTo>
                        <a:pt x="554" y="59"/>
                        <a:pt x="551" y="56"/>
                        <a:pt x="548" y="52"/>
                      </a:cubicBezTo>
                      <a:cubicBezTo>
                        <a:pt x="545" y="48"/>
                        <a:pt x="544" y="40"/>
                        <a:pt x="544" y="29"/>
                      </a:cubicBezTo>
                      <a:lnTo>
                        <a:pt x="544" y="29"/>
                      </a:lnTo>
                      <a:close/>
                      <a:moveTo>
                        <a:pt x="550" y="29"/>
                      </a:moveTo>
                      <a:lnTo>
                        <a:pt x="550" y="29"/>
                      </a:lnTo>
                      <a:cubicBezTo>
                        <a:pt x="550" y="38"/>
                        <a:pt x="550" y="45"/>
                        <a:pt x="552" y="48"/>
                      </a:cubicBezTo>
                      <a:cubicBezTo>
                        <a:pt x="554" y="51"/>
                        <a:pt x="556" y="53"/>
                        <a:pt x="559" y="53"/>
                      </a:cubicBezTo>
                      <a:cubicBezTo>
                        <a:pt x="562" y="53"/>
                        <a:pt x="564" y="51"/>
                        <a:pt x="566" y="48"/>
                      </a:cubicBezTo>
                      <a:cubicBezTo>
                        <a:pt x="567" y="45"/>
                        <a:pt x="568" y="38"/>
                        <a:pt x="568" y="29"/>
                      </a:cubicBezTo>
                      <a:cubicBezTo>
                        <a:pt x="568" y="20"/>
                        <a:pt x="567" y="14"/>
                        <a:pt x="566" y="11"/>
                      </a:cubicBezTo>
                      <a:cubicBezTo>
                        <a:pt x="564" y="7"/>
                        <a:pt x="561" y="6"/>
                        <a:pt x="559" y="6"/>
                      </a:cubicBezTo>
                      <a:cubicBezTo>
                        <a:pt x="556" y="6"/>
                        <a:pt x="554" y="7"/>
                        <a:pt x="552" y="11"/>
                      </a:cubicBezTo>
                      <a:cubicBezTo>
                        <a:pt x="550" y="14"/>
                        <a:pt x="550" y="20"/>
                        <a:pt x="550" y="29"/>
                      </a:cubicBezTo>
                      <a:lnTo>
                        <a:pt x="550" y="29"/>
                      </a:lnTo>
                      <a:close/>
                      <a:moveTo>
                        <a:pt x="550" y="29"/>
                      </a:moveTo>
                      <a:lnTo>
                        <a:pt x="550" y="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6" name="Group 225"/>
              <p:cNvGrpSpPr/>
              <p:nvPr/>
            </p:nvGrpSpPr>
            <p:grpSpPr>
              <a:xfrm>
                <a:off x="6258237" y="2411740"/>
                <a:ext cx="1748801" cy="3150860"/>
                <a:chOff x="1828800" y="2411740"/>
                <a:chExt cx="1748801" cy="3150860"/>
              </a:xfrm>
            </p:grpSpPr>
            <p:cxnSp>
              <p:nvCxnSpPr>
                <p:cNvPr id="227" name="Straight Arrow Connector 226"/>
                <p:cNvCxnSpPr/>
                <p:nvPr/>
              </p:nvCxnSpPr>
              <p:spPr>
                <a:xfrm>
                  <a:off x="1828800" y="25574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228" name="Straight Arrow Connector 227"/>
                <p:cNvCxnSpPr/>
                <p:nvPr/>
              </p:nvCxnSpPr>
              <p:spPr>
                <a:xfrm>
                  <a:off x="1828800" y="3608151"/>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p:nvPr/>
              </p:nvCxnSpPr>
              <p:spPr>
                <a:xfrm>
                  <a:off x="1828800" y="5440362"/>
                  <a:ext cx="1350962" cy="1588"/>
                </a:xfrm>
                <a:prstGeom prst="straightConnector1">
                  <a:avLst/>
                </a:prstGeom>
                <a:ln w="12700" cap="flat" cmpd="sng" algn="ctr">
                  <a:solidFill>
                    <a:schemeClr val="accent1"/>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230" name="Multiply 229"/>
                <p:cNvSpPr/>
                <p:nvPr/>
              </p:nvSpPr>
              <p:spPr>
                <a:xfrm flipV="1">
                  <a:off x="2840594" y="251118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Multiply 230"/>
                <p:cNvSpPr/>
                <p:nvPr/>
              </p:nvSpPr>
              <p:spPr>
                <a:xfrm flipV="1">
                  <a:off x="2539452" y="3558939"/>
                  <a:ext cx="98661" cy="98661"/>
                </a:xfrm>
                <a:prstGeom prst="mathMultiply">
                  <a:avLst>
                    <a:gd name="adj1" fmla="val 1414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TextBox 232"/>
                <p:cNvSpPr txBox="1"/>
                <p:nvPr/>
              </p:nvSpPr>
              <p:spPr>
                <a:xfrm>
                  <a:off x="3129755" y="24117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                                            </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234" name="TextBox 233"/>
                <p:cNvSpPr txBox="1"/>
                <p:nvPr/>
              </p:nvSpPr>
              <p:spPr>
                <a:xfrm>
                  <a:off x="3123405" y="346584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sp>
              <p:nvSpPr>
                <p:cNvPr id="235" name="TextBox 234"/>
                <p:cNvSpPr txBox="1"/>
                <p:nvPr/>
              </p:nvSpPr>
              <p:spPr>
                <a:xfrm>
                  <a:off x="3123405" y="5300990"/>
                  <a:ext cx="447846" cy="261610"/>
                </a:xfrm>
                <a:prstGeom prst="rect">
                  <a:avLst/>
                </a:prstGeom>
                <a:noFill/>
              </p:spPr>
              <p:txBody>
                <a:bodyPr wrap="square" rtlCol="0">
                  <a:spAutoFit/>
                </a:bodyPr>
                <a:lstStyle/>
                <a:p>
                  <a:r>
                    <a:rPr lang="en-US" sz="1100" dirty="0" smtClean="0">
                      <a:ln w="0">
                        <a:noFill/>
                      </a:ln>
                      <a:solidFill>
                        <a:srgbClr val="008000"/>
                      </a:solidFill>
                      <a:effectLst>
                        <a:outerShdw blurRad="50800" dist="38100" dir="2700000" algn="tl" rotWithShape="0">
                          <a:srgbClr val="000000">
                            <a:alpha val="43000"/>
                          </a:srgbClr>
                        </a:outerShdw>
                      </a:effectLst>
                      <a:latin typeface="Arial"/>
                      <a:cs typeface="Arial"/>
                    </a:rPr>
                    <a:t>-1</a:t>
                  </a:r>
                  <a:endParaRPr lang="en-US" sz="1100" dirty="0">
                    <a:ln w="0">
                      <a:noFill/>
                    </a:ln>
                    <a:solidFill>
                      <a:srgbClr val="008000"/>
                    </a:solidFill>
                    <a:effectLst>
                      <a:outerShdw blurRad="50800" dist="38100" dir="2700000" algn="tl" rotWithShape="0">
                        <a:srgbClr val="000000">
                          <a:alpha val="43000"/>
                        </a:srgbClr>
                      </a:outerShdw>
                    </a:effectLst>
                    <a:latin typeface="Arial"/>
                    <a:cs typeface="Arial"/>
                  </a:endParaRPr>
                </a:p>
              </p:txBody>
            </p:sp>
          </p:grpSp>
        </p:grpSp>
        <p:grpSp>
          <p:nvGrpSpPr>
            <p:cNvPr id="244" name="Group 243"/>
            <p:cNvGrpSpPr/>
            <p:nvPr/>
          </p:nvGrpSpPr>
          <p:grpSpPr>
            <a:xfrm>
              <a:off x="7565293" y="2551956"/>
              <a:ext cx="364202" cy="3257738"/>
              <a:chOff x="5395349" y="2551956"/>
              <a:chExt cx="364202" cy="3257738"/>
            </a:xfrm>
          </p:grpSpPr>
          <p:sp>
            <p:nvSpPr>
              <p:cNvPr id="245" name="TextBox 244"/>
              <p:cNvSpPr txBox="1"/>
              <p:nvPr/>
            </p:nvSpPr>
            <p:spPr>
              <a:xfrm>
                <a:off x="5395349" y="2551956"/>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sp>
            <p:nvSpPr>
              <p:cNvPr id="246" name="TextBox 245"/>
              <p:cNvSpPr txBox="1"/>
              <p:nvPr/>
            </p:nvSpPr>
            <p:spPr>
              <a:xfrm>
                <a:off x="5395349" y="3606304"/>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sp>
            <p:nvSpPr>
              <p:cNvPr id="247" name="TextBox 246"/>
              <p:cNvSpPr txBox="1"/>
              <p:nvPr/>
            </p:nvSpPr>
            <p:spPr>
              <a:xfrm>
                <a:off x="5395349" y="5440362"/>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grpSp>
      </p:grpSp>
      <p:grpSp>
        <p:nvGrpSpPr>
          <p:cNvPr id="249" name="Group 248"/>
          <p:cNvGrpSpPr/>
          <p:nvPr/>
        </p:nvGrpSpPr>
        <p:grpSpPr>
          <a:xfrm>
            <a:off x="3140998" y="2551956"/>
            <a:ext cx="364202" cy="3257738"/>
            <a:chOff x="5395349" y="2551956"/>
            <a:chExt cx="364202" cy="3257738"/>
          </a:xfrm>
        </p:grpSpPr>
        <p:sp>
          <p:nvSpPr>
            <p:cNvPr id="250" name="TextBox 249"/>
            <p:cNvSpPr txBox="1"/>
            <p:nvPr/>
          </p:nvSpPr>
          <p:spPr>
            <a:xfrm>
              <a:off x="5395349" y="2551956"/>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sp>
          <p:nvSpPr>
            <p:cNvPr id="251" name="TextBox 250"/>
            <p:cNvSpPr txBox="1"/>
            <p:nvPr/>
          </p:nvSpPr>
          <p:spPr>
            <a:xfrm>
              <a:off x="5395349" y="3606304"/>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sp>
          <p:nvSpPr>
            <p:cNvPr id="252" name="TextBox 251"/>
            <p:cNvSpPr txBox="1"/>
            <p:nvPr/>
          </p:nvSpPr>
          <p:spPr>
            <a:xfrm>
              <a:off x="5395349" y="5440362"/>
              <a:ext cx="364202"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rPr>
                <a:t>✓</a:t>
              </a:r>
              <a:endParaRPr lang="en-US" dirty="0">
                <a:solidFill>
                  <a:srgbClr val="008000"/>
                </a:solidFill>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564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shortcut tree</a:t>
            </a:r>
            <a:endParaRPr lang="en-US" dirty="0"/>
          </a:p>
        </p:txBody>
      </p:sp>
      <p:grpSp>
        <p:nvGrpSpPr>
          <p:cNvPr id="10" name="Group 9"/>
          <p:cNvGrpSpPr/>
          <p:nvPr/>
        </p:nvGrpSpPr>
        <p:grpSpPr>
          <a:xfrm>
            <a:off x="842145" y="1164497"/>
            <a:ext cx="2700000" cy="5388703"/>
            <a:chOff x="957600" y="1219200"/>
            <a:chExt cx="2700000" cy="5388703"/>
          </a:xfrm>
        </p:grpSpPr>
        <p:pic>
          <p:nvPicPr>
            <p:cNvPr id="4" name="Picture 3" descr="lion-1-4.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957600" y="2316325"/>
              <a:ext cx="2700000" cy="4291578"/>
            </a:xfrm>
            <a:prstGeom prst="rect">
              <a:avLst/>
            </a:prstGeom>
          </p:spPr>
        </p:pic>
        <p:pic>
          <p:nvPicPr>
            <p:cNvPr id="8" name="Picture 7" descr="lion-regular.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957600" y="1219200"/>
              <a:ext cx="2700000" cy="5388703"/>
            </a:xfrm>
            <a:prstGeom prst="rect">
              <a:avLst/>
            </a:prstGeom>
            <a:effectLst>
              <a:outerShdw blurRad="25400" dist="25400" dir="2700000">
                <a:srgbClr val="000000">
                  <a:alpha val="55000"/>
                </a:srgbClr>
              </a:outerShdw>
            </a:effectLst>
          </p:spPr>
        </p:pic>
      </p:grpSp>
      <p:grpSp>
        <p:nvGrpSpPr>
          <p:cNvPr id="11" name="Group 10"/>
          <p:cNvGrpSpPr/>
          <p:nvPr/>
        </p:nvGrpSpPr>
        <p:grpSpPr>
          <a:xfrm>
            <a:off x="5638800" y="1164497"/>
            <a:ext cx="2700000" cy="5388703"/>
            <a:chOff x="5638800" y="1164497"/>
            <a:chExt cx="2700000" cy="5388703"/>
          </a:xfrm>
        </p:grpSpPr>
        <p:pic>
          <p:nvPicPr>
            <p:cNvPr id="9" name="Picture 8" descr="lion-1-4.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638800" y="2261622"/>
              <a:ext cx="2700000" cy="4291578"/>
            </a:xfrm>
            <a:prstGeom prst="rect">
              <a:avLst/>
            </a:prstGeom>
          </p:spPr>
        </p:pic>
        <p:pic>
          <p:nvPicPr>
            <p:cNvPr id="7" name="Picture 6" descr="lion-quad.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638800" y="1164497"/>
              <a:ext cx="2700000" cy="5388703"/>
            </a:xfrm>
            <a:prstGeom prst="rect">
              <a:avLst/>
            </a:prstGeom>
            <a:effectLst>
              <a:outerShdw blurRad="25400" dist="25400" dir="2700000">
                <a:srgbClr val="000000">
                  <a:alpha val="55000"/>
                </a:srgbClr>
              </a:outerShdw>
            </a:effectLst>
          </p:spPr>
        </p:pic>
      </p:grpSp>
      <p:sp>
        <p:nvSpPr>
          <p:cNvPr id="12" name="Rectangle 11"/>
          <p:cNvSpPr/>
          <p:nvPr/>
        </p:nvSpPr>
        <p:spPr>
          <a:xfrm>
            <a:off x="381000" y="1164497"/>
            <a:ext cx="8382000" cy="6643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18067" y="1295400"/>
            <a:ext cx="2348156" cy="369332"/>
          </a:xfrm>
          <a:prstGeom prst="rect">
            <a:avLst/>
          </a:prstGeom>
          <a:noFill/>
        </p:spPr>
        <p:txBody>
          <a:bodyPr wrap="none" rtlCol="0">
            <a:spAutoFit/>
          </a:bodyPr>
          <a:lstStyle/>
          <a:p>
            <a:r>
              <a:rPr lang="en-US" dirty="0" smtClean="0"/>
              <a:t>[</a:t>
            </a:r>
            <a:r>
              <a:rPr lang="en-US" dirty="0" err="1" smtClean="0"/>
              <a:t>Nehab</a:t>
            </a:r>
            <a:r>
              <a:rPr lang="en-US" dirty="0" smtClean="0"/>
              <a:t> &amp; Hoppe 2008]</a:t>
            </a:r>
            <a:endParaRPr lang="en-US" dirty="0"/>
          </a:p>
        </p:txBody>
      </p:sp>
      <p:sp>
        <p:nvSpPr>
          <p:cNvPr id="14" name="TextBox 13"/>
          <p:cNvSpPr txBox="1"/>
          <p:nvPr/>
        </p:nvSpPr>
        <p:spPr>
          <a:xfrm>
            <a:off x="6676004" y="1295400"/>
            <a:ext cx="625592" cy="369332"/>
          </a:xfrm>
          <a:prstGeom prst="rect">
            <a:avLst/>
          </a:prstGeom>
          <a:noFill/>
        </p:spPr>
        <p:txBody>
          <a:bodyPr wrap="none" rtlCol="0">
            <a:spAutoFit/>
          </a:bodyPr>
          <a:lstStyle/>
          <a:p>
            <a:r>
              <a:rPr lang="en-US" dirty="0" smtClean="0"/>
              <a:t>Ours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Key operation for cell subdivision</a:t>
            </a:r>
            <a:endParaRPr lang="en-US" dirty="0"/>
          </a:p>
        </p:txBody>
      </p:sp>
      <p:grpSp>
        <p:nvGrpSpPr>
          <p:cNvPr id="68" name="Group 67"/>
          <p:cNvGrpSpPr/>
          <p:nvPr/>
        </p:nvGrpSpPr>
        <p:grpSpPr>
          <a:xfrm>
            <a:off x="2633310" y="1828800"/>
            <a:ext cx="4627563" cy="3930650"/>
            <a:chOff x="4216400" y="1977231"/>
            <a:chExt cx="4627563" cy="3930650"/>
          </a:xfrm>
        </p:grpSpPr>
        <p:sp>
          <p:nvSpPr>
            <p:cNvPr id="6" name="Freeform 5"/>
            <p:cNvSpPr>
              <a:spLocks/>
            </p:cNvSpPr>
            <p:nvPr/>
          </p:nvSpPr>
          <p:spPr bwMode="auto">
            <a:xfrm>
              <a:off x="4216400" y="2005806"/>
              <a:ext cx="1936750" cy="1936750"/>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7" name="Freeform 6"/>
            <p:cNvSpPr>
              <a:spLocks/>
            </p:cNvSpPr>
            <p:nvPr/>
          </p:nvSpPr>
          <p:spPr bwMode="auto">
            <a:xfrm>
              <a:off x="4216400" y="2005806"/>
              <a:ext cx="1935163" cy="1936750"/>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28575"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8" name="Freeform 7"/>
            <p:cNvSpPr>
              <a:spLocks/>
            </p:cNvSpPr>
            <p:nvPr/>
          </p:nvSpPr>
          <p:spPr bwMode="auto">
            <a:xfrm>
              <a:off x="6151563" y="2005806"/>
              <a:ext cx="1939925" cy="1936750"/>
            </a:xfrm>
            <a:custGeom>
              <a:avLst/>
              <a:gdLst>
                <a:gd name="T0" fmla="*/ 0 w 694"/>
                <a:gd name="T1" fmla="*/ 0 h 694"/>
                <a:gd name="T2" fmla="*/ 0 w 694"/>
                <a:gd name="T3" fmla="*/ 0 h 694"/>
                <a:gd name="T4" fmla="*/ 694 w 694"/>
                <a:gd name="T5" fmla="*/ 0 h 694"/>
                <a:gd name="T6" fmla="*/ 694 w 694"/>
                <a:gd name="T7" fmla="*/ 694 h 694"/>
                <a:gd name="T8" fmla="*/ 0 w 694"/>
                <a:gd name="T9" fmla="*/ 694 h 694"/>
                <a:gd name="T10" fmla="*/ 0 w 694"/>
                <a:gd name="T11" fmla="*/ 0 h 694"/>
              </a:gdLst>
              <a:ahLst/>
              <a:cxnLst>
                <a:cxn ang="0">
                  <a:pos x="T0" y="T1"/>
                </a:cxn>
                <a:cxn ang="0">
                  <a:pos x="T2" y="T3"/>
                </a:cxn>
                <a:cxn ang="0">
                  <a:pos x="T4" y="T5"/>
                </a:cxn>
                <a:cxn ang="0">
                  <a:pos x="T6" y="T7"/>
                </a:cxn>
                <a:cxn ang="0">
                  <a:pos x="T8" y="T9"/>
                </a:cxn>
                <a:cxn ang="0">
                  <a:pos x="T10" y="T11"/>
                </a:cxn>
              </a:cxnLst>
              <a:rect l="0" t="0" r="r" b="b"/>
              <a:pathLst>
                <a:path w="694" h="694">
                  <a:moveTo>
                    <a:pt x="0" y="0"/>
                  </a:moveTo>
                  <a:lnTo>
                    <a:pt x="0" y="0"/>
                  </a:lnTo>
                  <a:lnTo>
                    <a:pt x="694" y="0"/>
                  </a:lnTo>
                  <a:lnTo>
                    <a:pt x="694"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9" name="Freeform 8"/>
            <p:cNvSpPr>
              <a:spLocks/>
            </p:cNvSpPr>
            <p:nvPr/>
          </p:nvSpPr>
          <p:spPr bwMode="auto">
            <a:xfrm>
              <a:off x="6151563" y="2005806"/>
              <a:ext cx="1939925" cy="1936750"/>
            </a:xfrm>
            <a:custGeom>
              <a:avLst/>
              <a:gdLst>
                <a:gd name="T0" fmla="*/ 0 w 694"/>
                <a:gd name="T1" fmla="*/ 0 h 694"/>
                <a:gd name="T2" fmla="*/ 0 w 694"/>
                <a:gd name="T3" fmla="*/ 0 h 694"/>
                <a:gd name="T4" fmla="*/ 694 w 694"/>
                <a:gd name="T5" fmla="*/ 0 h 694"/>
                <a:gd name="T6" fmla="*/ 694 w 694"/>
                <a:gd name="T7" fmla="*/ 694 h 694"/>
                <a:gd name="T8" fmla="*/ 0 w 694"/>
                <a:gd name="T9" fmla="*/ 694 h 694"/>
                <a:gd name="T10" fmla="*/ 0 w 694"/>
                <a:gd name="T11" fmla="*/ 0 h 694"/>
              </a:gdLst>
              <a:ahLst/>
              <a:cxnLst>
                <a:cxn ang="0">
                  <a:pos x="T0" y="T1"/>
                </a:cxn>
                <a:cxn ang="0">
                  <a:pos x="T2" y="T3"/>
                </a:cxn>
                <a:cxn ang="0">
                  <a:pos x="T4" y="T5"/>
                </a:cxn>
                <a:cxn ang="0">
                  <a:pos x="T6" y="T7"/>
                </a:cxn>
                <a:cxn ang="0">
                  <a:pos x="T8" y="T9"/>
                </a:cxn>
                <a:cxn ang="0">
                  <a:pos x="T10" y="T11"/>
                </a:cxn>
              </a:cxnLst>
              <a:rect l="0" t="0" r="r" b="b"/>
              <a:pathLst>
                <a:path w="694" h="694">
                  <a:moveTo>
                    <a:pt x="0" y="0"/>
                  </a:moveTo>
                  <a:lnTo>
                    <a:pt x="0" y="0"/>
                  </a:lnTo>
                  <a:lnTo>
                    <a:pt x="694" y="0"/>
                  </a:lnTo>
                  <a:lnTo>
                    <a:pt x="694" y="694"/>
                  </a:lnTo>
                  <a:lnTo>
                    <a:pt x="0" y="694"/>
                  </a:lnTo>
                  <a:lnTo>
                    <a:pt x="0" y="0"/>
                  </a:lnTo>
                  <a:close/>
                </a:path>
              </a:pathLst>
            </a:custGeom>
            <a:noFill/>
            <a:ln w="28575"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0" name="Freeform 9"/>
            <p:cNvSpPr>
              <a:spLocks/>
            </p:cNvSpPr>
            <p:nvPr/>
          </p:nvSpPr>
          <p:spPr bwMode="auto">
            <a:xfrm>
              <a:off x="6151563" y="3942556"/>
              <a:ext cx="1939925" cy="1935162"/>
            </a:xfrm>
            <a:custGeom>
              <a:avLst/>
              <a:gdLst>
                <a:gd name="T0" fmla="*/ 0 w 694"/>
                <a:gd name="T1" fmla="*/ 0 h 693"/>
                <a:gd name="T2" fmla="*/ 0 w 694"/>
                <a:gd name="T3" fmla="*/ 0 h 693"/>
                <a:gd name="T4" fmla="*/ 694 w 694"/>
                <a:gd name="T5" fmla="*/ 0 h 693"/>
                <a:gd name="T6" fmla="*/ 694 w 694"/>
                <a:gd name="T7" fmla="*/ 693 h 693"/>
                <a:gd name="T8" fmla="*/ 0 w 694"/>
                <a:gd name="T9" fmla="*/ 693 h 693"/>
                <a:gd name="T10" fmla="*/ 0 w 694"/>
                <a:gd name="T11" fmla="*/ 0 h 693"/>
              </a:gdLst>
              <a:ahLst/>
              <a:cxnLst>
                <a:cxn ang="0">
                  <a:pos x="T0" y="T1"/>
                </a:cxn>
                <a:cxn ang="0">
                  <a:pos x="T2" y="T3"/>
                </a:cxn>
                <a:cxn ang="0">
                  <a:pos x="T4" y="T5"/>
                </a:cxn>
                <a:cxn ang="0">
                  <a:pos x="T6" y="T7"/>
                </a:cxn>
                <a:cxn ang="0">
                  <a:pos x="T8" y="T9"/>
                </a:cxn>
                <a:cxn ang="0">
                  <a:pos x="T10" y="T11"/>
                </a:cxn>
              </a:cxnLst>
              <a:rect l="0" t="0" r="r" b="b"/>
              <a:pathLst>
                <a:path w="694" h="693">
                  <a:moveTo>
                    <a:pt x="0" y="0"/>
                  </a:moveTo>
                  <a:lnTo>
                    <a:pt x="0" y="0"/>
                  </a:lnTo>
                  <a:lnTo>
                    <a:pt x="694" y="0"/>
                  </a:lnTo>
                  <a:lnTo>
                    <a:pt x="694"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1" name="Freeform 10"/>
            <p:cNvSpPr>
              <a:spLocks/>
            </p:cNvSpPr>
            <p:nvPr/>
          </p:nvSpPr>
          <p:spPr bwMode="auto">
            <a:xfrm>
              <a:off x="6151563" y="3942556"/>
              <a:ext cx="1939925" cy="1935162"/>
            </a:xfrm>
            <a:custGeom>
              <a:avLst/>
              <a:gdLst>
                <a:gd name="T0" fmla="*/ 0 w 694"/>
                <a:gd name="T1" fmla="*/ 0 h 693"/>
                <a:gd name="T2" fmla="*/ 0 w 694"/>
                <a:gd name="T3" fmla="*/ 0 h 693"/>
                <a:gd name="T4" fmla="*/ 694 w 694"/>
                <a:gd name="T5" fmla="*/ 0 h 693"/>
                <a:gd name="T6" fmla="*/ 694 w 694"/>
                <a:gd name="T7" fmla="*/ 693 h 693"/>
                <a:gd name="T8" fmla="*/ 0 w 694"/>
                <a:gd name="T9" fmla="*/ 693 h 693"/>
                <a:gd name="T10" fmla="*/ 0 w 694"/>
                <a:gd name="T11" fmla="*/ 0 h 693"/>
              </a:gdLst>
              <a:ahLst/>
              <a:cxnLst>
                <a:cxn ang="0">
                  <a:pos x="T0" y="T1"/>
                </a:cxn>
                <a:cxn ang="0">
                  <a:pos x="T2" y="T3"/>
                </a:cxn>
                <a:cxn ang="0">
                  <a:pos x="T4" y="T5"/>
                </a:cxn>
                <a:cxn ang="0">
                  <a:pos x="T6" y="T7"/>
                </a:cxn>
                <a:cxn ang="0">
                  <a:pos x="T8" y="T9"/>
                </a:cxn>
                <a:cxn ang="0">
                  <a:pos x="T10" y="T11"/>
                </a:cxn>
              </a:cxnLst>
              <a:rect l="0" t="0" r="r" b="b"/>
              <a:pathLst>
                <a:path w="694" h="693">
                  <a:moveTo>
                    <a:pt x="0" y="0"/>
                  </a:moveTo>
                  <a:lnTo>
                    <a:pt x="0" y="0"/>
                  </a:lnTo>
                  <a:lnTo>
                    <a:pt x="694" y="0"/>
                  </a:lnTo>
                  <a:lnTo>
                    <a:pt x="694" y="693"/>
                  </a:lnTo>
                  <a:lnTo>
                    <a:pt x="0" y="693"/>
                  </a:lnTo>
                  <a:lnTo>
                    <a:pt x="0" y="0"/>
                  </a:lnTo>
                  <a:close/>
                </a:path>
              </a:pathLst>
            </a:custGeom>
            <a:noFill/>
            <a:ln w="28575"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2" name="Freeform 11"/>
            <p:cNvSpPr>
              <a:spLocks/>
            </p:cNvSpPr>
            <p:nvPr/>
          </p:nvSpPr>
          <p:spPr bwMode="auto">
            <a:xfrm>
              <a:off x="4216400" y="3942556"/>
              <a:ext cx="1935163" cy="1935162"/>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3" name="Freeform 12"/>
            <p:cNvSpPr>
              <a:spLocks/>
            </p:cNvSpPr>
            <p:nvPr/>
          </p:nvSpPr>
          <p:spPr bwMode="auto">
            <a:xfrm>
              <a:off x="4216400" y="3942556"/>
              <a:ext cx="1935163" cy="1935162"/>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8575"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5" name="Freeform 24"/>
            <p:cNvSpPr>
              <a:spLocks/>
            </p:cNvSpPr>
            <p:nvPr/>
          </p:nvSpPr>
          <p:spPr bwMode="auto">
            <a:xfrm>
              <a:off x="6151563" y="3942556"/>
              <a:ext cx="0" cy="1935162"/>
            </a:xfrm>
            <a:custGeom>
              <a:avLst/>
              <a:gdLst>
                <a:gd name="T0" fmla="*/ 693 h 693"/>
                <a:gd name="T1" fmla="*/ 693 h 693"/>
                <a:gd name="T2" fmla="*/ 0 h 693"/>
              </a:gdLst>
              <a:ahLst/>
              <a:cxnLst>
                <a:cxn ang="0">
                  <a:pos x="0" y="T0"/>
                </a:cxn>
                <a:cxn ang="0">
                  <a:pos x="0" y="T1"/>
                </a:cxn>
                <a:cxn ang="0">
                  <a:pos x="0" y="T2"/>
                </a:cxn>
              </a:cxnLst>
              <a:rect l="0" t="0" r="r" b="b"/>
              <a:pathLst>
                <a:path h="693">
                  <a:moveTo>
                    <a:pt x="0" y="693"/>
                  </a:moveTo>
                  <a:lnTo>
                    <a:pt x="0" y="693"/>
                  </a:lnTo>
                  <a:lnTo>
                    <a:pt x="0" y="0"/>
                  </a:lnTo>
                </a:path>
              </a:pathLst>
            </a:custGeom>
            <a:noFill/>
            <a:ln w="285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6" name="Freeform 25"/>
            <p:cNvSpPr>
              <a:spLocks noEditPoints="1"/>
            </p:cNvSpPr>
            <p:nvPr/>
          </p:nvSpPr>
          <p:spPr bwMode="auto">
            <a:xfrm>
              <a:off x="6124575" y="5847556"/>
              <a:ext cx="58738" cy="60325"/>
            </a:xfrm>
            <a:custGeom>
              <a:avLst/>
              <a:gdLst>
                <a:gd name="T0" fmla="*/ 10 w 21"/>
                <a:gd name="T1" fmla="*/ 0 h 22"/>
                <a:gd name="T2" fmla="*/ 10 w 21"/>
                <a:gd name="T3" fmla="*/ 0 h 22"/>
                <a:gd name="T4" fmla="*/ 21 w 21"/>
                <a:gd name="T5" fmla="*/ 11 h 22"/>
                <a:gd name="T6" fmla="*/ 10 w 21"/>
                <a:gd name="T7" fmla="*/ 22 h 22"/>
                <a:gd name="T8" fmla="*/ 0 w 21"/>
                <a:gd name="T9" fmla="*/ 11 h 22"/>
                <a:gd name="T10" fmla="*/ 10 w 21"/>
                <a:gd name="T11" fmla="*/ 0 h 22"/>
                <a:gd name="T12" fmla="*/ 10 w 21"/>
                <a:gd name="T13" fmla="*/ 0 h 22"/>
                <a:gd name="T14" fmla="*/ 10 w 21"/>
                <a:gd name="T15" fmla="*/ 0 h 22"/>
                <a:gd name="T16" fmla="*/ 10 w 21"/>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10" y="0"/>
                  </a:moveTo>
                  <a:lnTo>
                    <a:pt x="10" y="0"/>
                  </a:lnTo>
                  <a:cubicBezTo>
                    <a:pt x="16" y="0"/>
                    <a:pt x="21" y="5"/>
                    <a:pt x="21" y="11"/>
                  </a:cubicBezTo>
                  <a:cubicBezTo>
                    <a:pt x="21" y="17"/>
                    <a:pt x="16" y="22"/>
                    <a:pt x="10" y="22"/>
                  </a:cubicBezTo>
                  <a:cubicBezTo>
                    <a:pt x="4" y="22"/>
                    <a:pt x="0" y="17"/>
                    <a:pt x="0" y="11"/>
                  </a:cubicBezTo>
                  <a:cubicBezTo>
                    <a:pt x="0" y="5"/>
                    <a:pt x="4" y="0"/>
                    <a:pt x="10" y="0"/>
                  </a:cubicBezTo>
                  <a:lnTo>
                    <a:pt x="10" y="0"/>
                  </a:lnTo>
                  <a:close/>
                  <a:moveTo>
                    <a:pt x="10" y="0"/>
                  </a:move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7" name="Freeform 26"/>
            <p:cNvSpPr>
              <a:spLocks noEditPoints="1"/>
            </p:cNvSpPr>
            <p:nvPr/>
          </p:nvSpPr>
          <p:spPr bwMode="auto">
            <a:xfrm>
              <a:off x="6124575" y="5847556"/>
              <a:ext cx="58738" cy="60325"/>
            </a:xfrm>
            <a:custGeom>
              <a:avLst/>
              <a:gdLst>
                <a:gd name="T0" fmla="*/ 10 w 21"/>
                <a:gd name="T1" fmla="*/ 0 h 22"/>
                <a:gd name="T2" fmla="*/ 10 w 21"/>
                <a:gd name="T3" fmla="*/ 0 h 22"/>
                <a:gd name="T4" fmla="*/ 21 w 21"/>
                <a:gd name="T5" fmla="*/ 11 h 22"/>
                <a:gd name="T6" fmla="*/ 10 w 21"/>
                <a:gd name="T7" fmla="*/ 22 h 22"/>
                <a:gd name="T8" fmla="*/ 0 w 21"/>
                <a:gd name="T9" fmla="*/ 11 h 22"/>
                <a:gd name="T10" fmla="*/ 10 w 21"/>
                <a:gd name="T11" fmla="*/ 0 h 22"/>
                <a:gd name="T12" fmla="*/ 10 w 21"/>
                <a:gd name="T13" fmla="*/ 0 h 22"/>
                <a:gd name="T14" fmla="*/ 10 w 21"/>
                <a:gd name="T15" fmla="*/ 0 h 22"/>
                <a:gd name="T16" fmla="*/ 10 w 21"/>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10" y="0"/>
                  </a:moveTo>
                  <a:lnTo>
                    <a:pt x="10" y="0"/>
                  </a:lnTo>
                  <a:cubicBezTo>
                    <a:pt x="16" y="0"/>
                    <a:pt x="21" y="5"/>
                    <a:pt x="21" y="11"/>
                  </a:cubicBezTo>
                  <a:cubicBezTo>
                    <a:pt x="21" y="17"/>
                    <a:pt x="16" y="22"/>
                    <a:pt x="10" y="22"/>
                  </a:cubicBezTo>
                  <a:cubicBezTo>
                    <a:pt x="4" y="22"/>
                    <a:pt x="0" y="17"/>
                    <a:pt x="0" y="11"/>
                  </a:cubicBezTo>
                  <a:cubicBezTo>
                    <a:pt x="0" y="5"/>
                    <a:pt x="4" y="0"/>
                    <a:pt x="10" y="0"/>
                  </a:cubicBezTo>
                  <a:lnTo>
                    <a:pt x="10" y="0"/>
                  </a:lnTo>
                  <a:close/>
                  <a:moveTo>
                    <a:pt x="10" y="0"/>
                  </a:moveTo>
                  <a:lnTo>
                    <a:pt x="10" y="0"/>
                  </a:lnTo>
                  <a:close/>
                </a:path>
              </a:pathLst>
            </a:custGeom>
            <a:noFill/>
            <a:ln w="63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8" name="Freeform 27"/>
            <p:cNvSpPr>
              <a:spLocks noEditPoints="1"/>
            </p:cNvSpPr>
            <p:nvPr/>
          </p:nvSpPr>
          <p:spPr bwMode="auto">
            <a:xfrm>
              <a:off x="6124575" y="3912394"/>
              <a:ext cx="58738" cy="58737"/>
            </a:xfrm>
            <a:custGeom>
              <a:avLst/>
              <a:gdLst>
                <a:gd name="T0" fmla="*/ 10 w 21"/>
                <a:gd name="T1" fmla="*/ 0 h 21"/>
                <a:gd name="T2" fmla="*/ 10 w 21"/>
                <a:gd name="T3" fmla="*/ 0 h 21"/>
                <a:gd name="T4" fmla="*/ 21 w 21"/>
                <a:gd name="T5" fmla="*/ 11 h 21"/>
                <a:gd name="T6" fmla="*/ 10 w 21"/>
                <a:gd name="T7" fmla="*/ 21 h 21"/>
                <a:gd name="T8" fmla="*/ 0 w 21"/>
                <a:gd name="T9" fmla="*/ 11 h 21"/>
                <a:gd name="T10" fmla="*/ 10 w 21"/>
                <a:gd name="T11" fmla="*/ 0 h 21"/>
                <a:gd name="T12" fmla="*/ 10 w 21"/>
                <a:gd name="T13" fmla="*/ 0 h 21"/>
                <a:gd name="T14" fmla="*/ 10 w 21"/>
                <a:gd name="T15" fmla="*/ 0 h 21"/>
                <a:gd name="T16" fmla="*/ 10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0" y="0"/>
                  </a:moveTo>
                  <a:lnTo>
                    <a:pt x="10" y="0"/>
                  </a:lnTo>
                  <a:cubicBezTo>
                    <a:pt x="16" y="0"/>
                    <a:pt x="21" y="5"/>
                    <a:pt x="21" y="11"/>
                  </a:cubicBezTo>
                  <a:cubicBezTo>
                    <a:pt x="21" y="17"/>
                    <a:pt x="16" y="21"/>
                    <a:pt x="10" y="21"/>
                  </a:cubicBezTo>
                  <a:cubicBezTo>
                    <a:pt x="4" y="21"/>
                    <a:pt x="0" y="17"/>
                    <a:pt x="0" y="11"/>
                  </a:cubicBezTo>
                  <a:cubicBezTo>
                    <a:pt x="0" y="5"/>
                    <a:pt x="4" y="0"/>
                    <a:pt x="10" y="0"/>
                  </a:cubicBezTo>
                  <a:lnTo>
                    <a:pt x="10" y="0"/>
                  </a:lnTo>
                  <a:close/>
                  <a:moveTo>
                    <a:pt x="10" y="0"/>
                  </a:move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9" name="Freeform 28"/>
            <p:cNvSpPr>
              <a:spLocks noEditPoints="1"/>
            </p:cNvSpPr>
            <p:nvPr/>
          </p:nvSpPr>
          <p:spPr bwMode="auto">
            <a:xfrm>
              <a:off x="6124575" y="3912394"/>
              <a:ext cx="58738" cy="58737"/>
            </a:xfrm>
            <a:custGeom>
              <a:avLst/>
              <a:gdLst>
                <a:gd name="T0" fmla="*/ 10 w 21"/>
                <a:gd name="T1" fmla="*/ 0 h 21"/>
                <a:gd name="T2" fmla="*/ 10 w 21"/>
                <a:gd name="T3" fmla="*/ 0 h 21"/>
                <a:gd name="T4" fmla="*/ 21 w 21"/>
                <a:gd name="T5" fmla="*/ 11 h 21"/>
                <a:gd name="T6" fmla="*/ 10 w 21"/>
                <a:gd name="T7" fmla="*/ 21 h 21"/>
                <a:gd name="T8" fmla="*/ 0 w 21"/>
                <a:gd name="T9" fmla="*/ 11 h 21"/>
                <a:gd name="T10" fmla="*/ 10 w 21"/>
                <a:gd name="T11" fmla="*/ 0 h 21"/>
                <a:gd name="T12" fmla="*/ 10 w 21"/>
                <a:gd name="T13" fmla="*/ 0 h 21"/>
                <a:gd name="T14" fmla="*/ 10 w 21"/>
                <a:gd name="T15" fmla="*/ 0 h 21"/>
                <a:gd name="T16" fmla="*/ 10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0" y="0"/>
                  </a:moveTo>
                  <a:lnTo>
                    <a:pt x="10" y="0"/>
                  </a:lnTo>
                  <a:cubicBezTo>
                    <a:pt x="16" y="0"/>
                    <a:pt x="21" y="5"/>
                    <a:pt x="21" y="11"/>
                  </a:cubicBezTo>
                  <a:cubicBezTo>
                    <a:pt x="21" y="17"/>
                    <a:pt x="16" y="21"/>
                    <a:pt x="10" y="21"/>
                  </a:cubicBezTo>
                  <a:cubicBezTo>
                    <a:pt x="4" y="21"/>
                    <a:pt x="0" y="17"/>
                    <a:pt x="0" y="11"/>
                  </a:cubicBezTo>
                  <a:cubicBezTo>
                    <a:pt x="0" y="5"/>
                    <a:pt x="4" y="0"/>
                    <a:pt x="10" y="0"/>
                  </a:cubicBezTo>
                  <a:lnTo>
                    <a:pt x="10" y="0"/>
                  </a:lnTo>
                  <a:close/>
                  <a:moveTo>
                    <a:pt x="10" y="0"/>
                  </a:moveTo>
                  <a:lnTo>
                    <a:pt x="10" y="0"/>
                  </a:lnTo>
                  <a:close/>
                </a:path>
              </a:pathLst>
            </a:custGeom>
            <a:noFill/>
            <a:ln w="63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41" name="Freeform 40"/>
            <p:cNvSpPr>
              <a:spLocks/>
            </p:cNvSpPr>
            <p:nvPr/>
          </p:nvSpPr>
          <p:spPr bwMode="auto">
            <a:xfrm>
              <a:off x="8091488" y="3942556"/>
              <a:ext cx="712788" cy="0"/>
            </a:xfrm>
            <a:custGeom>
              <a:avLst/>
              <a:gdLst>
                <a:gd name="T0" fmla="*/ 0 w 255"/>
                <a:gd name="T1" fmla="*/ 0 w 255"/>
                <a:gd name="T2" fmla="*/ 255 w 255"/>
              </a:gdLst>
              <a:ahLst/>
              <a:cxnLst>
                <a:cxn ang="0">
                  <a:pos x="T0" y="0"/>
                </a:cxn>
                <a:cxn ang="0">
                  <a:pos x="T1" y="0"/>
                </a:cxn>
                <a:cxn ang="0">
                  <a:pos x="T2" y="0"/>
                </a:cxn>
              </a:cxnLst>
              <a:rect l="0" t="0" r="r" b="b"/>
              <a:pathLst>
                <a:path w="255">
                  <a:moveTo>
                    <a:pt x="0" y="0"/>
                  </a:moveTo>
                  <a:lnTo>
                    <a:pt x="0" y="0"/>
                  </a:lnTo>
                  <a:lnTo>
                    <a:pt x="255" y="0"/>
                  </a:lnTo>
                </a:path>
              </a:pathLst>
            </a:custGeom>
            <a:noFill/>
            <a:ln w="285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42" name="Freeform 41"/>
            <p:cNvSpPr>
              <a:spLocks noEditPoints="1"/>
            </p:cNvSpPr>
            <p:nvPr/>
          </p:nvSpPr>
          <p:spPr bwMode="auto">
            <a:xfrm>
              <a:off x="8061325" y="3912394"/>
              <a:ext cx="58738" cy="58737"/>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6"/>
                    <a:pt x="16" y="21"/>
                    <a:pt x="11" y="21"/>
                  </a:cubicBezTo>
                  <a:cubicBezTo>
                    <a:pt x="5" y="21"/>
                    <a:pt x="0" y="16"/>
                    <a:pt x="0" y="11"/>
                  </a:cubicBezTo>
                  <a:cubicBezTo>
                    <a:pt x="0" y="5"/>
                    <a:pt x="5" y="0"/>
                    <a:pt x="11" y="0"/>
                  </a:cubicBezTo>
                  <a:cubicBezTo>
                    <a:pt x="16" y="0"/>
                    <a:pt x="21" y="5"/>
                    <a:pt x="21" y="11"/>
                  </a:cubicBezTo>
                  <a:lnTo>
                    <a:pt x="21" y="11"/>
                  </a:lnTo>
                  <a:close/>
                  <a:moveTo>
                    <a:pt x="21" y="11"/>
                  </a:moveTo>
                  <a:lnTo>
                    <a:pt x="21" y="11"/>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43" name="Freeform 42"/>
            <p:cNvSpPr>
              <a:spLocks noEditPoints="1"/>
            </p:cNvSpPr>
            <p:nvPr/>
          </p:nvSpPr>
          <p:spPr bwMode="auto">
            <a:xfrm>
              <a:off x="8061325" y="3912394"/>
              <a:ext cx="58738" cy="58737"/>
            </a:xfrm>
            <a:custGeom>
              <a:avLst/>
              <a:gdLst>
                <a:gd name="T0" fmla="*/ 21 w 21"/>
                <a:gd name="T1" fmla="*/ 11 h 21"/>
                <a:gd name="T2" fmla="*/ 21 w 21"/>
                <a:gd name="T3" fmla="*/ 11 h 21"/>
                <a:gd name="T4" fmla="*/ 11 w 21"/>
                <a:gd name="T5" fmla="*/ 21 h 21"/>
                <a:gd name="T6" fmla="*/ 0 w 21"/>
                <a:gd name="T7" fmla="*/ 11 h 21"/>
                <a:gd name="T8" fmla="*/ 11 w 21"/>
                <a:gd name="T9" fmla="*/ 0 h 21"/>
                <a:gd name="T10" fmla="*/ 21 w 21"/>
                <a:gd name="T11" fmla="*/ 11 h 21"/>
                <a:gd name="T12" fmla="*/ 21 w 21"/>
                <a:gd name="T13" fmla="*/ 11 h 21"/>
                <a:gd name="T14" fmla="*/ 21 w 21"/>
                <a:gd name="T15" fmla="*/ 11 h 21"/>
                <a:gd name="T16" fmla="*/ 21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21" y="11"/>
                  </a:moveTo>
                  <a:lnTo>
                    <a:pt x="21" y="11"/>
                  </a:lnTo>
                  <a:cubicBezTo>
                    <a:pt x="21" y="16"/>
                    <a:pt x="16" y="21"/>
                    <a:pt x="11" y="21"/>
                  </a:cubicBezTo>
                  <a:cubicBezTo>
                    <a:pt x="5" y="21"/>
                    <a:pt x="0" y="16"/>
                    <a:pt x="0" y="11"/>
                  </a:cubicBezTo>
                  <a:cubicBezTo>
                    <a:pt x="0" y="5"/>
                    <a:pt x="5" y="0"/>
                    <a:pt x="11" y="0"/>
                  </a:cubicBezTo>
                  <a:cubicBezTo>
                    <a:pt x="16" y="0"/>
                    <a:pt x="21" y="5"/>
                    <a:pt x="21" y="11"/>
                  </a:cubicBezTo>
                  <a:lnTo>
                    <a:pt x="21" y="11"/>
                  </a:lnTo>
                  <a:close/>
                  <a:moveTo>
                    <a:pt x="21" y="11"/>
                  </a:moveTo>
                  <a:lnTo>
                    <a:pt x="21" y="11"/>
                  </a:lnTo>
                  <a:close/>
                </a:path>
              </a:pathLst>
            </a:custGeom>
            <a:noFill/>
            <a:ln w="63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44" name="Freeform 43"/>
            <p:cNvSpPr>
              <a:spLocks noEditPoints="1"/>
            </p:cNvSpPr>
            <p:nvPr/>
          </p:nvSpPr>
          <p:spPr bwMode="auto">
            <a:xfrm>
              <a:off x="8647113" y="3871119"/>
              <a:ext cx="196850" cy="141287"/>
            </a:xfrm>
            <a:custGeom>
              <a:avLst/>
              <a:gdLst>
                <a:gd name="T0" fmla="*/ 0 w 70"/>
                <a:gd name="T1" fmla="*/ 0 h 51"/>
                <a:gd name="T2" fmla="*/ 0 w 70"/>
                <a:gd name="T3" fmla="*/ 0 h 51"/>
                <a:gd name="T4" fmla="*/ 70 w 70"/>
                <a:gd name="T5" fmla="*/ 25 h 51"/>
                <a:gd name="T6" fmla="*/ 0 w 70"/>
                <a:gd name="T7" fmla="*/ 51 h 51"/>
                <a:gd name="T8" fmla="*/ 0 w 70"/>
                <a:gd name="T9" fmla="*/ 0 h 51"/>
                <a:gd name="T10" fmla="*/ 0 w 70"/>
                <a:gd name="T11" fmla="*/ 0 h 51"/>
                <a:gd name="T12" fmla="*/ 0 w 70"/>
                <a:gd name="T13" fmla="*/ 0 h 51"/>
                <a:gd name="T14" fmla="*/ 0 w 70"/>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51">
                  <a:moveTo>
                    <a:pt x="0" y="0"/>
                  </a:moveTo>
                  <a:lnTo>
                    <a:pt x="0" y="0"/>
                  </a:lnTo>
                  <a:lnTo>
                    <a:pt x="70" y="25"/>
                  </a:lnTo>
                  <a:lnTo>
                    <a:pt x="0" y="51"/>
                  </a:lnTo>
                  <a:cubicBezTo>
                    <a:pt x="11" y="36"/>
                    <a:pt x="11" y="15"/>
                    <a:pt x="0" y="0"/>
                  </a:cubicBezTo>
                  <a:lnTo>
                    <a:pt x="0" y="0"/>
                  </a:lnTo>
                  <a:close/>
                  <a:moveTo>
                    <a:pt x="0" y="0"/>
                  </a:move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45" name="Freeform 44"/>
            <p:cNvSpPr>
              <a:spLocks/>
            </p:cNvSpPr>
            <p:nvPr/>
          </p:nvSpPr>
          <p:spPr bwMode="auto">
            <a:xfrm>
              <a:off x="6151563" y="2005806"/>
              <a:ext cx="0" cy="1936750"/>
            </a:xfrm>
            <a:custGeom>
              <a:avLst/>
              <a:gdLst>
                <a:gd name="T0" fmla="*/ 694 h 694"/>
                <a:gd name="T1" fmla="*/ 694 h 694"/>
                <a:gd name="T2" fmla="*/ 0 h 694"/>
              </a:gdLst>
              <a:ahLst/>
              <a:cxnLst>
                <a:cxn ang="0">
                  <a:pos x="0" y="T0"/>
                </a:cxn>
                <a:cxn ang="0">
                  <a:pos x="0" y="T1"/>
                </a:cxn>
                <a:cxn ang="0">
                  <a:pos x="0" y="T2"/>
                </a:cxn>
              </a:cxnLst>
              <a:rect l="0" t="0" r="r" b="b"/>
              <a:pathLst>
                <a:path h="694">
                  <a:moveTo>
                    <a:pt x="0" y="694"/>
                  </a:moveTo>
                  <a:lnTo>
                    <a:pt x="0" y="694"/>
                  </a:lnTo>
                  <a:lnTo>
                    <a:pt x="0" y="0"/>
                  </a:lnTo>
                </a:path>
              </a:pathLst>
            </a:custGeom>
            <a:noFill/>
            <a:ln w="285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46" name="Freeform 45"/>
            <p:cNvSpPr>
              <a:spLocks noEditPoints="1"/>
            </p:cNvSpPr>
            <p:nvPr/>
          </p:nvSpPr>
          <p:spPr bwMode="auto">
            <a:xfrm>
              <a:off x="6124575" y="3912394"/>
              <a:ext cx="58738" cy="58737"/>
            </a:xfrm>
            <a:custGeom>
              <a:avLst/>
              <a:gdLst>
                <a:gd name="T0" fmla="*/ 10 w 21"/>
                <a:gd name="T1" fmla="*/ 0 h 21"/>
                <a:gd name="T2" fmla="*/ 10 w 21"/>
                <a:gd name="T3" fmla="*/ 0 h 21"/>
                <a:gd name="T4" fmla="*/ 21 w 21"/>
                <a:gd name="T5" fmla="*/ 11 h 21"/>
                <a:gd name="T6" fmla="*/ 10 w 21"/>
                <a:gd name="T7" fmla="*/ 21 h 21"/>
                <a:gd name="T8" fmla="*/ 0 w 21"/>
                <a:gd name="T9" fmla="*/ 11 h 21"/>
                <a:gd name="T10" fmla="*/ 10 w 21"/>
                <a:gd name="T11" fmla="*/ 0 h 21"/>
                <a:gd name="T12" fmla="*/ 10 w 21"/>
                <a:gd name="T13" fmla="*/ 0 h 21"/>
                <a:gd name="T14" fmla="*/ 10 w 21"/>
                <a:gd name="T15" fmla="*/ 0 h 21"/>
                <a:gd name="T16" fmla="*/ 10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0" y="0"/>
                  </a:moveTo>
                  <a:lnTo>
                    <a:pt x="10" y="0"/>
                  </a:lnTo>
                  <a:cubicBezTo>
                    <a:pt x="16" y="0"/>
                    <a:pt x="21" y="5"/>
                    <a:pt x="21" y="11"/>
                  </a:cubicBezTo>
                  <a:cubicBezTo>
                    <a:pt x="21" y="17"/>
                    <a:pt x="16" y="21"/>
                    <a:pt x="10" y="21"/>
                  </a:cubicBezTo>
                  <a:cubicBezTo>
                    <a:pt x="4" y="21"/>
                    <a:pt x="0" y="17"/>
                    <a:pt x="0" y="11"/>
                  </a:cubicBezTo>
                  <a:cubicBezTo>
                    <a:pt x="0" y="5"/>
                    <a:pt x="4" y="0"/>
                    <a:pt x="10" y="0"/>
                  </a:cubicBezTo>
                  <a:lnTo>
                    <a:pt x="10" y="0"/>
                  </a:lnTo>
                  <a:close/>
                  <a:moveTo>
                    <a:pt x="10" y="0"/>
                  </a:move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47" name="Freeform 46"/>
            <p:cNvSpPr>
              <a:spLocks noEditPoints="1"/>
            </p:cNvSpPr>
            <p:nvPr/>
          </p:nvSpPr>
          <p:spPr bwMode="auto">
            <a:xfrm>
              <a:off x="6124575" y="3912394"/>
              <a:ext cx="58738" cy="58737"/>
            </a:xfrm>
            <a:custGeom>
              <a:avLst/>
              <a:gdLst>
                <a:gd name="T0" fmla="*/ 10 w 21"/>
                <a:gd name="T1" fmla="*/ 0 h 21"/>
                <a:gd name="T2" fmla="*/ 10 w 21"/>
                <a:gd name="T3" fmla="*/ 0 h 21"/>
                <a:gd name="T4" fmla="*/ 21 w 21"/>
                <a:gd name="T5" fmla="*/ 11 h 21"/>
                <a:gd name="T6" fmla="*/ 10 w 21"/>
                <a:gd name="T7" fmla="*/ 21 h 21"/>
                <a:gd name="T8" fmla="*/ 0 w 21"/>
                <a:gd name="T9" fmla="*/ 11 h 21"/>
                <a:gd name="T10" fmla="*/ 10 w 21"/>
                <a:gd name="T11" fmla="*/ 0 h 21"/>
                <a:gd name="T12" fmla="*/ 10 w 21"/>
                <a:gd name="T13" fmla="*/ 0 h 21"/>
                <a:gd name="T14" fmla="*/ 10 w 21"/>
                <a:gd name="T15" fmla="*/ 0 h 21"/>
                <a:gd name="T16" fmla="*/ 10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0" y="0"/>
                  </a:moveTo>
                  <a:lnTo>
                    <a:pt x="10" y="0"/>
                  </a:lnTo>
                  <a:cubicBezTo>
                    <a:pt x="16" y="0"/>
                    <a:pt x="21" y="5"/>
                    <a:pt x="21" y="11"/>
                  </a:cubicBezTo>
                  <a:cubicBezTo>
                    <a:pt x="21" y="17"/>
                    <a:pt x="16" y="21"/>
                    <a:pt x="10" y="21"/>
                  </a:cubicBezTo>
                  <a:cubicBezTo>
                    <a:pt x="4" y="21"/>
                    <a:pt x="0" y="17"/>
                    <a:pt x="0" y="11"/>
                  </a:cubicBezTo>
                  <a:cubicBezTo>
                    <a:pt x="0" y="5"/>
                    <a:pt x="4" y="0"/>
                    <a:pt x="10" y="0"/>
                  </a:cubicBezTo>
                  <a:lnTo>
                    <a:pt x="10" y="0"/>
                  </a:lnTo>
                  <a:close/>
                  <a:moveTo>
                    <a:pt x="10" y="0"/>
                  </a:moveTo>
                  <a:lnTo>
                    <a:pt x="10" y="0"/>
                  </a:lnTo>
                  <a:close/>
                </a:path>
              </a:pathLst>
            </a:custGeom>
            <a:noFill/>
            <a:ln w="63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48" name="Freeform 47"/>
            <p:cNvSpPr>
              <a:spLocks noEditPoints="1"/>
            </p:cNvSpPr>
            <p:nvPr/>
          </p:nvSpPr>
          <p:spPr bwMode="auto">
            <a:xfrm>
              <a:off x="6124575" y="1977231"/>
              <a:ext cx="58738" cy="58737"/>
            </a:xfrm>
            <a:custGeom>
              <a:avLst/>
              <a:gdLst>
                <a:gd name="T0" fmla="*/ 10 w 21"/>
                <a:gd name="T1" fmla="*/ 0 h 21"/>
                <a:gd name="T2" fmla="*/ 10 w 21"/>
                <a:gd name="T3" fmla="*/ 0 h 21"/>
                <a:gd name="T4" fmla="*/ 21 w 21"/>
                <a:gd name="T5" fmla="*/ 10 h 21"/>
                <a:gd name="T6" fmla="*/ 10 w 21"/>
                <a:gd name="T7" fmla="*/ 21 h 21"/>
                <a:gd name="T8" fmla="*/ 0 w 21"/>
                <a:gd name="T9" fmla="*/ 10 h 21"/>
                <a:gd name="T10" fmla="*/ 10 w 21"/>
                <a:gd name="T11" fmla="*/ 0 h 21"/>
                <a:gd name="T12" fmla="*/ 10 w 21"/>
                <a:gd name="T13" fmla="*/ 0 h 21"/>
                <a:gd name="T14" fmla="*/ 10 w 21"/>
                <a:gd name="T15" fmla="*/ 0 h 21"/>
                <a:gd name="T16" fmla="*/ 10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0" y="0"/>
                  </a:moveTo>
                  <a:lnTo>
                    <a:pt x="10" y="0"/>
                  </a:lnTo>
                  <a:cubicBezTo>
                    <a:pt x="16" y="0"/>
                    <a:pt x="21" y="5"/>
                    <a:pt x="21" y="10"/>
                  </a:cubicBezTo>
                  <a:cubicBezTo>
                    <a:pt x="21" y="16"/>
                    <a:pt x="16" y="21"/>
                    <a:pt x="10" y="21"/>
                  </a:cubicBezTo>
                  <a:cubicBezTo>
                    <a:pt x="4" y="21"/>
                    <a:pt x="0" y="16"/>
                    <a:pt x="0" y="10"/>
                  </a:cubicBezTo>
                  <a:cubicBezTo>
                    <a:pt x="0" y="5"/>
                    <a:pt x="4" y="0"/>
                    <a:pt x="10" y="0"/>
                  </a:cubicBezTo>
                  <a:lnTo>
                    <a:pt x="10" y="0"/>
                  </a:lnTo>
                  <a:close/>
                  <a:moveTo>
                    <a:pt x="10" y="0"/>
                  </a:moveTo>
                  <a:lnTo>
                    <a:pt x="10" y="0"/>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49" name="Freeform 48"/>
            <p:cNvSpPr>
              <a:spLocks noEditPoints="1"/>
            </p:cNvSpPr>
            <p:nvPr/>
          </p:nvSpPr>
          <p:spPr bwMode="auto">
            <a:xfrm>
              <a:off x="6124575" y="1977231"/>
              <a:ext cx="58738" cy="58737"/>
            </a:xfrm>
            <a:custGeom>
              <a:avLst/>
              <a:gdLst>
                <a:gd name="T0" fmla="*/ 10 w 21"/>
                <a:gd name="T1" fmla="*/ 0 h 21"/>
                <a:gd name="T2" fmla="*/ 10 w 21"/>
                <a:gd name="T3" fmla="*/ 0 h 21"/>
                <a:gd name="T4" fmla="*/ 21 w 21"/>
                <a:gd name="T5" fmla="*/ 10 h 21"/>
                <a:gd name="T6" fmla="*/ 10 w 21"/>
                <a:gd name="T7" fmla="*/ 21 h 21"/>
                <a:gd name="T8" fmla="*/ 0 w 21"/>
                <a:gd name="T9" fmla="*/ 10 h 21"/>
                <a:gd name="T10" fmla="*/ 10 w 21"/>
                <a:gd name="T11" fmla="*/ 0 h 21"/>
                <a:gd name="T12" fmla="*/ 10 w 21"/>
                <a:gd name="T13" fmla="*/ 0 h 21"/>
                <a:gd name="T14" fmla="*/ 10 w 21"/>
                <a:gd name="T15" fmla="*/ 0 h 21"/>
                <a:gd name="T16" fmla="*/ 10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0" y="0"/>
                  </a:moveTo>
                  <a:lnTo>
                    <a:pt x="10" y="0"/>
                  </a:lnTo>
                  <a:cubicBezTo>
                    <a:pt x="16" y="0"/>
                    <a:pt x="21" y="5"/>
                    <a:pt x="21" y="10"/>
                  </a:cubicBezTo>
                  <a:cubicBezTo>
                    <a:pt x="21" y="16"/>
                    <a:pt x="16" y="21"/>
                    <a:pt x="10" y="21"/>
                  </a:cubicBezTo>
                  <a:cubicBezTo>
                    <a:pt x="4" y="21"/>
                    <a:pt x="0" y="16"/>
                    <a:pt x="0" y="10"/>
                  </a:cubicBezTo>
                  <a:cubicBezTo>
                    <a:pt x="0" y="5"/>
                    <a:pt x="4" y="0"/>
                    <a:pt x="10" y="0"/>
                  </a:cubicBezTo>
                  <a:lnTo>
                    <a:pt x="10" y="0"/>
                  </a:lnTo>
                  <a:close/>
                  <a:moveTo>
                    <a:pt x="10" y="0"/>
                  </a:moveTo>
                  <a:lnTo>
                    <a:pt x="10" y="0"/>
                  </a:lnTo>
                  <a:close/>
                </a:path>
              </a:pathLst>
            </a:custGeom>
            <a:noFill/>
            <a:ln w="63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50" name="Freeform 49"/>
            <p:cNvSpPr>
              <a:spLocks noEditPoints="1"/>
            </p:cNvSpPr>
            <p:nvPr/>
          </p:nvSpPr>
          <p:spPr bwMode="auto">
            <a:xfrm>
              <a:off x="6026150" y="2845594"/>
              <a:ext cx="254000" cy="254000"/>
            </a:xfrm>
            <a:custGeom>
              <a:avLst/>
              <a:gdLst>
                <a:gd name="T0" fmla="*/ 91 w 91"/>
                <a:gd name="T1" fmla="*/ 46 h 91"/>
                <a:gd name="T2" fmla="*/ 91 w 91"/>
                <a:gd name="T3" fmla="*/ 46 h 91"/>
                <a:gd name="T4" fmla="*/ 45 w 91"/>
                <a:gd name="T5" fmla="*/ 91 h 91"/>
                <a:gd name="T6" fmla="*/ 0 w 91"/>
                <a:gd name="T7" fmla="*/ 46 h 91"/>
                <a:gd name="T8" fmla="*/ 45 w 91"/>
                <a:gd name="T9" fmla="*/ 0 h 91"/>
                <a:gd name="T10" fmla="*/ 91 w 91"/>
                <a:gd name="T11" fmla="*/ 46 h 91"/>
                <a:gd name="T12" fmla="*/ 91 w 91"/>
                <a:gd name="T13" fmla="*/ 46 h 91"/>
                <a:gd name="T14" fmla="*/ 91 w 91"/>
                <a:gd name="T15" fmla="*/ 46 h 91"/>
                <a:gd name="T16" fmla="*/ 91 w 91"/>
                <a:gd name="T17"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6"/>
                  </a:moveTo>
                  <a:lnTo>
                    <a:pt x="91" y="46"/>
                  </a:lnTo>
                  <a:cubicBezTo>
                    <a:pt x="91" y="71"/>
                    <a:pt x="71" y="91"/>
                    <a:pt x="45" y="91"/>
                  </a:cubicBezTo>
                  <a:cubicBezTo>
                    <a:pt x="20" y="91"/>
                    <a:pt x="0" y="71"/>
                    <a:pt x="0" y="46"/>
                  </a:cubicBezTo>
                  <a:cubicBezTo>
                    <a:pt x="0" y="21"/>
                    <a:pt x="20" y="0"/>
                    <a:pt x="45" y="0"/>
                  </a:cubicBezTo>
                  <a:cubicBezTo>
                    <a:pt x="71" y="0"/>
                    <a:pt x="91" y="21"/>
                    <a:pt x="91" y="46"/>
                  </a:cubicBezTo>
                  <a:lnTo>
                    <a:pt x="91" y="46"/>
                  </a:lnTo>
                  <a:close/>
                  <a:moveTo>
                    <a:pt x="91" y="46"/>
                  </a:moveTo>
                  <a:lnTo>
                    <a:pt x="91" y="46"/>
                  </a:lnTo>
                  <a:close/>
                </a:path>
              </a:pathLst>
            </a:custGeom>
            <a:solidFill>
              <a:srgbClr val="FFFFFF"/>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51" name="Freeform 50"/>
            <p:cNvSpPr>
              <a:spLocks noEditPoints="1"/>
            </p:cNvSpPr>
            <p:nvPr/>
          </p:nvSpPr>
          <p:spPr bwMode="auto">
            <a:xfrm>
              <a:off x="6026150" y="2845594"/>
              <a:ext cx="254000" cy="254000"/>
            </a:xfrm>
            <a:custGeom>
              <a:avLst/>
              <a:gdLst>
                <a:gd name="T0" fmla="*/ 91 w 91"/>
                <a:gd name="T1" fmla="*/ 46 h 91"/>
                <a:gd name="T2" fmla="*/ 91 w 91"/>
                <a:gd name="T3" fmla="*/ 46 h 91"/>
                <a:gd name="T4" fmla="*/ 45 w 91"/>
                <a:gd name="T5" fmla="*/ 91 h 91"/>
                <a:gd name="T6" fmla="*/ 0 w 91"/>
                <a:gd name="T7" fmla="*/ 46 h 91"/>
                <a:gd name="T8" fmla="*/ 45 w 91"/>
                <a:gd name="T9" fmla="*/ 0 h 91"/>
                <a:gd name="T10" fmla="*/ 91 w 91"/>
                <a:gd name="T11" fmla="*/ 46 h 91"/>
                <a:gd name="T12" fmla="*/ 91 w 91"/>
                <a:gd name="T13" fmla="*/ 46 h 91"/>
                <a:gd name="T14" fmla="*/ 91 w 91"/>
                <a:gd name="T15" fmla="*/ 46 h 91"/>
                <a:gd name="T16" fmla="*/ 91 w 91"/>
                <a:gd name="T17"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6"/>
                  </a:moveTo>
                  <a:lnTo>
                    <a:pt x="91" y="46"/>
                  </a:lnTo>
                  <a:cubicBezTo>
                    <a:pt x="91" y="71"/>
                    <a:pt x="71" y="91"/>
                    <a:pt x="45" y="91"/>
                  </a:cubicBezTo>
                  <a:cubicBezTo>
                    <a:pt x="20" y="91"/>
                    <a:pt x="0" y="71"/>
                    <a:pt x="0" y="46"/>
                  </a:cubicBezTo>
                  <a:cubicBezTo>
                    <a:pt x="0" y="21"/>
                    <a:pt x="20" y="0"/>
                    <a:pt x="45" y="0"/>
                  </a:cubicBezTo>
                  <a:cubicBezTo>
                    <a:pt x="71" y="0"/>
                    <a:pt x="91" y="21"/>
                    <a:pt x="91" y="46"/>
                  </a:cubicBezTo>
                  <a:lnTo>
                    <a:pt x="91" y="46"/>
                  </a:lnTo>
                  <a:close/>
                  <a:moveTo>
                    <a:pt x="91" y="46"/>
                  </a:moveTo>
                  <a:lnTo>
                    <a:pt x="91" y="46"/>
                  </a:lnTo>
                  <a:close/>
                </a:path>
              </a:pathLst>
            </a:custGeom>
            <a:noFill/>
            <a:ln w="14288" cap="rnd">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53" name="Freeform 52"/>
            <p:cNvSpPr>
              <a:spLocks noEditPoints="1"/>
            </p:cNvSpPr>
            <p:nvPr/>
          </p:nvSpPr>
          <p:spPr bwMode="auto">
            <a:xfrm>
              <a:off x="6026150" y="4783931"/>
              <a:ext cx="254000" cy="254000"/>
            </a:xfrm>
            <a:custGeom>
              <a:avLst/>
              <a:gdLst>
                <a:gd name="T0" fmla="*/ 91 w 91"/>
                <a:gd name="T1" fmla="*/ 45 h 91"/>
                <a:gd name="T2" fmla="*/ 91 w 91"/>
                <a:gd name="T3" fmla="*/ 45 h 91"/>
                <a:gd name="T4" fmla="*/ 45 w 91"/>
                <a:gd name="T5" fmla="*/ 91 h 91"/>
                <a:gd name="T6" fmla="*/ 0 w 91"/>
                <a:gd name="T7" fmla="*/ 45 h 91"/>
                <a:gd name="T8" fmla="*/ 45 w 91"/>
                <a:gd name="T9" fmla="*/ 0 h 91"/>
                <a:gd name="T10" fmla="*/ 91 w 91"/>
                <a:gd name="T11" fmla="*/ 45 h 91"/>
                <a:gd name="T12" fmla="*/ 91 w 91"/>
                <a:gd name="T13" fmla="*/ 45 h 91"/>
                <a:gd name="T14" fmla="*/ 91 w 91"/>
                <a:gd name="T15" fmla="*/ 45 h 91"/>
                <a:gd name="T16" fmla="*/ 91 w 91"/>
                <a:gd name="T1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5"/>
                  </a:moveTo>
                  <a:lnTo>
                    <a:pt x="91" y="45"/>
                  </a:lnTo>
                  <a:cubicBezTo>
                    <a:pt x="91" y="70"/>
                    <a:pt x="71" y="91"/>
                    <a:pt x="45" y="91"/>
                  </a:cubicBezTo>
                  <a:cubicBezTo>
                    <a:pt x="20" y="91"/>
                    <a:pt x="0" y="70"/>
                    <a:pt x="0" y="45"/>
                  </a:cubicBezTo>
                  <a:cubicBezTo>
                    <a:pt x="0" y="20"/>
                    <a:pt x="20" y="0"/>
                    <a:pt x="45" y="0"/>
                  </a:cubicBezTo>
                  <a:cubicBezTo>
                    <a:pt x="71" y="0"/>
                    <a:pt x="91" y="20"/>
                    <a:pt x="91" y="45"/>
                  </a:cubicBezTo>
                  <a:lnTo>
                    <a:pt x="91" y="45"/>
                  </a:lnTo>
                  <a:close/>
                  <a:moveTo>
                    <a:pt x="91" y="45"/>
                  </a:moveTo>
                  <a:lnTo>
                    <a:pt x="91" y="45"/>
                  </a:lnTo>
                  <a:close/>
                </a:path>
              </a:pathLst>
            </a:custGeom>
            <a:solidFill>
              <a:srgbClr val="FFFFFF"/>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54" name="Freeform 53"/>
            <p:cNvSpPr>
              <a:spLocks noEditPoints="1"/>
            </p:cNvSpPr>
            <p:nvPr/>
          </p:nvSpPr>
          <p:spPr bwMode="auto">
            <a:xfrm>
              <a:off x="6026150" y="4783931"/>
              <a:ext cx="254000" cy="254000"/>
            </a:xfrm>
            <a:custGeom>
              <a:avLst/>
              <a:gdLst>
                <a:gd name="T0" fmla="*/ 91 w 91"/>
                <a:gd name="T1" fmla="*/ 45 h 91"/>
                <a:gd name="T2" fmla="*/ 91 w 91"/>
                <a:gd name="T3" fmla="*/ 45 h 91"/>
                <a:gd name="T4" fmla="*/ 45 w 91"/>
                <a:gd name="T5" fmla="*/ 91 h 91"/>
                <a:gd name="T6" fmla="*/ 0 w 91"/>
                <a:gd name="T7" fmla="*/ 45 h 91"/>
                <a:gd name="T8" fmla="*/ 45 w 91"/>
                <a:gd name="T9" fmla="*/ 0 h 91"/>
                <a:gd name="T10" fmla="*/ 91 w 91"/>
                <a:gd name="T11" fmla="*/ 45 h 91"/>
                <a:gd name="T12" fmla="*/ 91 w 91"/>
                <a:gd name="T13" fmla="*/ 45 h 91"/>
                <a:gd name="T14" fmla="*/ 91 w 91"/>
                <a:gd name="T15" fmla="*/ 45 h 91"/>
                <a:gd name="T16" fmla="*/ 91 w 91"/>
                <a:gd name="T1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5"/>
                  </a:moveTo>
                  <a:lnTo>
                    <a:pt x="91" y="45"/>
                  </a:lnTo>
                  <a:cubicBezTo>
                    <a:pt x="91" y="70"/>
                    <a:pt x="71" y="91"/>
                    <a:pt x="45" y="91"/>
                  </a:cubicBezTo>
                  <a:cubicBezTo>
                    <a:pt x="20" y="91"/>
                    <a:pt x="0" y="70"/>
                    <a:pt x="0" y="45"/>
                  </a:cubicBezTo>
                  <a:cubicBezTo>
                    <a:pt x="0" y="20"/>
                    <a:pt x="20" y="0"/>
                    <a:pt x="45" y="0"/>
                  </a:cubicBezTo>
                  <a:cubicBezTo>
                    <a:pt x="71" y="0"/>
                    <a:pt x="91" y="20"/>
                    <a:pt x="91" y="45"/>
                  </a:cubicBezTo>
                  <a:lnTo>
                    <a:pt x="91" y="45"/>
                  </a:lnTo>
                  <a:close/>
                  <a:moveTo>
                    <a:pt x="91" y="45"/>
                  </a:moveTo>
                  <a:lnTo>
                    <a:pt x="91" y="45"/>
                  </a:lnTo>
                  <a:close/>
                </a:path>
              </a:pathLst>
            </a:custGeom>
            <a:noFill/>
            <a:ln w="14288" cap="rnd">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56" name="Freeform 55"/>
            <p:cNvSpPr>
              <a:spLocks/>
            </p:cNvSpPr>
            <p:nvPr/>
          </p:nvSpPr>
          <p:spPr bwMode="auto">
            <a:xfrm>
              <a:off x="6151563" y="3942556"/>
              <a:ext cx="1939925" cy="0"/>
            </a:xfrm>
            <a:custGeom>
              <a:avLst/>
              <a:gdLst>
                <a:gd name="T0" fmla="*/ 694 w 694"/>
                <a:gd name="T1" fmla="*/ 694 w 694"/>
                <a:gd name="T2" fmla="*/ 0 w 694"/>
              </a:gdLst>
              <a:ahLst/>
              <a:cxnLst>
                <a:cxn ang="0">
                  <a:pos x="T0" y="0"/>
                </a:cxn>
                <a:cxn ang="0">
                  <a:pos x="T1" y="0"/>
                </a:cxn>
                <a:cxn ang="0">
                  <a:pos x="T2" y="0"/>
                </a:cxn>
              </a:cxnLst>
              <a:rect l="0" t="0" r="r" b="b"/>
              <a:pathLst>
                <a:path w="694">
                  <a:moveTo>
                    <a:pt x="694" y="0"/>
                  </a:moveTo>
                  <a:lnTo>
                    <a:pt x="694" y="0"/>
                  </a:lnTo>
                  <a:lnTo>
                    <a:pt x="0" y="0"/>
                  </a:lnTo>
                </a:path>
              </a:pathLst>
            </a:custGeom>
            <a:noFill/>
            <a:ln w="285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57" name="Freeform 56"/>
            <p:cNvSpPr>
              <a:spLocks noEditPoints="1"/>
            </p:cNvSpPr>
            <p:nvPr/>
          </p:nvSpPr>
          <p:spPr bwMode="auto">
            <a:xfrm>
              <a:off x="8061325" y="3912394"/>
              <a:ext cx="60325" cy="58737"/>
            </a:xfrm>
            <a:custGeom>
              <a:avLst/>
              <a:gdLst>
                <a:gd name="T0" fmla="*/ 0 w 22"/>
                <a:gd name="T1" fmla="*/ 11 h 21"/>
                <a:gd name="T2" fmla="*/ 0 w 22"/>
                <a:gd name="T3" fmla="*/ 11 h 21"/>
                <a:gd name="T4" fmla="*/ 11 w 22"/>
                <a:gd name="T5" fmla="*/ 0 h 21"/>
                <a:gd name="T6" fmla="*/ 22 w 22"/>
                <a:gd name="T7" fmla="*/ 11 h 21"/>
                <a:gd name="T8" fmla="*/ 11 w 22"/>
                <a:gd name="T9" fmla="*/ 21 h 21"/>
                <a:gd name="T10" fmla="*/ 0 w 22"/>
                <a:gd name="T11" fmla="*/ 11 h 21"/>
                <a:gd name="T12" fmla="*/ 0 w 22"/>
                <a:gd name="T13" fmla="*/ 11 h 21"/>
                <a:gd name="T14" fmla="*/ 0 w 22"/>
                <a:gd name="T15" fmla="*/ 11 h 21"/>
                <a:gd name="T16" fmla="*/ 0 w 22"/>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0" y="11"/>
                  </a:moveTo>
                  <a:lnTo>
                    <a:pt x="0" y="11"/>
                  </a:lnTo>
                  <a:cubicBezTo>
                    <a:pt x="0" y="5"/>
                    <a:pt x="5" y="0"/>
                    <a:pt x="11" y="0"/>
                  </a:cubicBezTo>
                  <a:cubicBezTo>
                    <a:pt x="17" y="0"/>
                    <a:pt x="22" y="5"/>
                    <a:pt x="22" y="11"/>
                  </a:cubicBezTo>
                  <a:cubicBezTo>
                    <a:pt x="22" y="16"/>
                    <a:pt x="17" y="21"/>
                    <a:pt x="11" y="21"/>
                  </a:cubicBezTo>
                  <a:cubicBezTo>
                    <a:pt x="5" y="21"/>
                    <a:pt x="0" y="16"/>
                    <a:pt x="0" y="11"/>
                  </a:cubicBezTo>
                  <a:lnTo>
                    <a:pt x="0" y="11"/>
                  </a:lnTo>
                  <a:close/>
                  <a:moveTo>
                    <a:pt x="0" y="11"/>
                  </a:moveTo>
                  <a:lnTo>
                    <a:pt x="0" y="11"/>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58" name="Freeform 57"/>
            <p:cNvSpPr>
              <a:spLocks noEditPoints="1"/>
            </p:cNvSpPr>
            <p:nvPr/>
          </p:nvSpPr>
          <p:spPr bwMode="auto">
            <a:xfrm>
              <a:off x="8061325" y="3912394"/>
              <a:ext cx="60325" cy="58737"/>
            </a:xfrm>
            <a:custGeom>
              <a:avLst/>
              <a:gdLst>
                <a:gd name="T0" fmla="*/ 0 w 22"/>
                <a:gd name="T1" fmla="*/ 11 h 21"/>
                <a:gd name="T2" fmla="*/ 0 w 22"/>
                <a:gd name="T3" fmla="*/ 11 h 21"/>
                <a:gd name="T4" fmla="*/ 11 w 22"/>
                <a:gd name="T5" fmla="*/ 0 h 21"/>
                <a:gd name="T6" fmla="*/ 22 w 22"/>
                <a:gd name="T7" fmla="*/ 11 h 21"/>
                <a:gd name="T8" fmla="*/ 11 w 22"/>
                <a:gd name="T9" fmla="*/ 21 h 21"/>
                <a:gd name="T10" fmla="*/ 0 w 22"/>
                <a:gd name="T11" fmla="*/ 11 h 21"/>
                <a:gd name="T12" fmla="*/ 0 w 22"/>
                <a:gd name="T13" fmla="*/ 11 h 21"/>
                <a:gd name="T14" fmla="*/ 0 w 22"/>
                <a:gd name="T15" fmla="*/ 11 h 21"/>
                <a:gd name="T16" fmla="*/ 0 w 22"/>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0" y="11"/>
                  </a:moveTo>
                  <a:lnTo>
                    <a:pt x="0" y="11"/>
                  </a:lnTo>
                  <a:cubicBezTo>
                    <a:pt x="0" y="5"/>
                    <a:pt x="5" y="0"/>
                    <a:pt x="11" y="0"/>
                  </a:cubicBezTo>
                  <a:cubicBezTo>
                    <a:pt x="17" y="0"/>
                    <a:pt x="22" y="5"/>
                    <a:pt x="22" y="11"/>
                  </a:cubicBezTo>
                  <a:cubicBezTo>
                    <a:pt x="22" y="16"/>
                    <a:pt x="17" y="21"/>
                    <a:pt x="11" y="21"/>
                  </a:cubicBezTo>
                  <a:cubicBezTo>
                    <a:pt x="5" y="21"/>
                    <a:pt x="0" y="16"/>
                    <a:pt x="0" y="11"/>
                  </a:cubicBezTo>
                  <a:lnTo>
                    <a:pt x="0" y="11"/>
                  </a:lnTo>
                  <a:close/>
                  <a:moveTo>
                    <a:pt x="0" y="11"/>
                  </a:moveTo>
                  <a:lnTo>
                    <a:pt x="0" y="11"/>
                  </a:lnTo>
                  <a:close/>
                </a:path>
              </a:pathLst>
            </a:custGeom>
            <a:noFill/>
            <a:ln w="63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59" name="Freeform 58"/>
            <p:cNvSpPr>
              <a:spLocks noEditPoints="1"/>
            </p:cNvSpPr>
            <p:nvPr/>
          </p:nvSpPr>
          <p:spPr bwMode="auto">
            <a:xfrm>
              <a:off x="6124575" y="3912394"/>
              <a:ext cx="58738" cy="58737"/>
            </a:xfrm>
            <a:custGeom>
              <a:avLst/>
              <a:gdLst>
                <a:gd name="T0" fmla="*/ 0 w 21"/>
                <a:gd name="T1" fmla="*/ 11 h 21"/>
                <a:gd name="T2" fmla="*/ 0 w 21"/>
                <a:gd name="T3" fmla="*/ 11 h 21"/>
                <a:gd name="T4" fmla="*/ 11 w 21"/>
                <a:gd name="T5" fmla="*/ 0 h 21"/>
                <a:gd name="T6" fmla="*/ 21 w 21"/>
                <a:gd name="T7" fmla="*/ 11 h 21"/>
                <a:gd name="T8" fmla="*/ 11 w 21"/>
                <a:gd name="T9" fmla="*/ 21 h 21"/>
                <a:gd name="T10" fmla="*/ 0 w 21"/>
                <a:gd name="T11" fmla="*/ 11 h 21"/>
                <a:gd name="T12" fmla="*/ 0 w 21"/>
                <a:gd name="T13" fmla="*/ 11 h 21"/>
                <a:gd name="T14" fmla="*/ 0 w 21"/>
                <a:gd name="T15" fmla="*/ 11 h 21"/>
                <a:gd name="T16" fmla="*/ 0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0" y="11"/>
                  </a:moveTo>
                  <a:lnTo>
                    <a:pt x="0" y="11"/>
                  </a:lnTo>
                  <a:cubicBezTo>
                    <a:pt x="0" y="5"/>
                    <a:pt x="5" y="0"/>
                    <a:pt x="11" y="0"/>
                  </a:cubicBezTo>
                  <a:cubicBezTo>
                    <a:pt x="16" y="0"/>
                    <a:pt x="21" y="5"/>
                    <a:pt x="21" y="11"/>
                  </a:cubicBezTo>
                  <a:cubicBezTo>
                    <a:pt x="21" y="16"/>
                    <a:pt x="16" y="21"/>
                    <a:pt x="11" y="21"/>
                  </a:cubicBezTo>
                  <a:cubicBezTo>
                    <a:pt x="5" y="21"/>
                    <a:pt x="0" y="16"/>
                    <a:pt x="0" y="11"/>
                  </a:cubicBezTo>
                  <a:lnTo>
                    <a:pt x="0" y="11"/>
                  </a:lnTo>
                  <a:close/>
                  <a:moveTo>
                    <a:pt x="0" y="11"/>
                  </a:moveTo>
                  <a:lnTo>
                    <a:pt x="0" y="11"/>
                  </a:lnTo>
                  <a:close/>
                </a:path>
              </a:pathLst>
            </a:custGeom>
            <a:solidFill>
              <a:srgbClr val="000000"/>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60" name="Freeform 59"/>
            <p:cNvSpPr>
              <a:spLocks noEditPoints="1"/>
            </p:cNvSpPr>
            <p:nvPr/>
          </p:nvSpPr>
          <p:spPr bwMode="auto">
            <a:xfrm>
              <a:off x="6124575" y="3912394"/>
              <a:ext cx="58738" cy="58737"/>
            </a:xfrm>
            <a:custGeom>
              <a:avLst/>
              <a:gdLst>
                <a:gd name="T0" fmla="*/ 0 w 21"/>
                <a:gd name="T1" fmla="*/ 11 h 21"/>
                <a:gd name="T2" fmla="*/ 0 w 21"/>
                <a:gd name="T3" fmla="*/ 11 h 21"/>
                <a:gd name="T4" fmla="*/ 11 w 21"/>
                <a:gd name="T5" fmla="*/ 0 h 21"/>
                <a:gd name="T6" fmla="*/ 21 w 21"/>
                <a:gd name="T7" fmla="*/ 11 h 21"/>
                <a:gd name="T8" fmla="*/ 11 w 21"/>
                <a:gd name="T9" fmla="*/ 21 h 21"/>
                <a:gd name="T10" fmla="*/ 0 w 21"/>
                <a:gd name="T11" fmla="*/ 11 h 21"/>
                <a:gd name="T12" fmla="*/ 0 w 21"/>
                <a:gd name="T13" fmla="*/ 11 h 21"/>
                <a:gd name="T14" fmla="*/ 0 w 21"/>
                <a:gd name="T15" fmla="*/ 11 h 21"/>
                <a:gd name="T16" fmla="*/ 0 w 21"/>
                <a:gd name="T17"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0" y="11"/>
                  </a:moveTo>
                  <a:lnTo>
                    <a:pt x="0" y="11"/>
                  </a:lnTo>
                  <a:cubicBezTo>
                    <a:pt x="0" y="5"/>
                    <a:pt x="5" y="0"/>
                    <a:pt x="11" y="0"/>
                  </a:cubicBezTo>
                  <a:cubicBezTo>
                    <a:pt x="16" y="0"/>
                    <a:pt x="21" y="5"/>
                    <a:pt x="21" y="11"/>
                  </a:cubicBezTo>
                  <a:cubicBezTo>
                    <a:pt x="21" y="16"/>
                    <a:pt x="16" y="21"/>
                    <a:pt x="11" y="21"/>
                  </a:cubicBezTo>
                  <a:cubicBezTo>
                    <a:pt x="5" y="21"/>
                    <a:pt x="0" y="16"/>
                    <a:pt x="0" y="11"/>
                  </a:cubicBezTo>
                  <a:lnTo>
                    <a:pt x="0" y="11"/>
                  </a:lnTo>
                  <a:close/>
                  <a:moveTo>
                    <a:pt x="0" y="11"/>
                  </a:moveTo>
                  <a:lnTo>
                    <a:pt x="0" y="11"/>
                  </a:lnTo>
                  <a:close/>
                </a:path>
              </a:pathLst>
            </a:custGeom>
            <a:noFill/>
            <a:ln w="6350"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61" name="Freeform 60"/>
            <p:cNvSpPr>
              <a:spLocks noEditPoints="1"/>
            </p:cNvSpPr>
            <p:nvPr/>
          </p:nvSpPr>
          <p:spPr bwMode="auto">
            <a:xfrm>
              <a:off x="6996113" y="3813969"/>
              <a:ext cx="254000" cy="254000"/>
            </a:xfrm>
            <a:custGeom>
              <a:avLst/>
              <a:gdLst>
                <a:gd name="T0" fmla="*/ 91 w 91"/>
                <a:gd name="T1" fmla="*/ 46 h 91"/>
                <a:gd name="T2" fmla="*/ 91 w 91"/>
                <a:gd name="T3" fmla="*/ 46 h 91"/>
                <a:gd name="T4" fmla="*/ 45 w 91"/>
                <a:gd name="T5" fmla="*/ 91 h 91"/>
                <a:gd name="T6" fmla="*/ 0 w 91"/>
                <a:gd name="T7" fmla="*/ 46 h 91"/>
                <a:gd name="T8" fmla="*/ 45 w 91"/>
                <a:gd name="T9" fmla="*/ 0 h 91"/>
                <a:gd name="T10" fmla="*/ 91 w 91"/>
                <a:gd name="T11" fmla="*/ 46 h 91"/>
                <a:gd name="T12" fmla="*/ 91 w 91"/>
                <a:gd name="T13" fmla="*/ 46 h 91"/>
                <a:gd name="T14" fmla="*/ 91 w 91"/>
                <a:gd name="T15" fmla="*/ 46 h 91"/>
                <a:gd name="T16" fmla="*/ 91 w 91"/>
                <a:gd name="T17"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6"/>
                  </a:moveTo>
                  <a:lnTo>
                    <a:pt x="91" y="46"/>
                  </a:lnTo>
                  <a:cubicBezTo>
                    <a:pt x="91" y="71"/>
                    <a:pt x="70" y="91"/>
                    <a:pt x="45" y="91"/>
                  </a:cubicBezTo>
                  <a:cubicBezTo>
                    <a:pt x="20" y="91"/>
                    <a:pt x="0" y="71"/>
                    <a:pt x="0" y="46"/>
                  </a:cubicBezTo>
                  <a:cubicBezTo>
                    <a:pt x="0" y="20"/>
                    <a:pt x="20" y="0"/>
                    <a:pt x="45" y="0"/>
                  </a:cubicBezTo>
                  <a:cubicBezTo>
                    <a:pt x="70" y="0"/>
                    <a:pt x="91" y="20"/>
                    <a:pt x="91" y="46"/>
                  </a:cubicBezTo>
                  <a:lnTo>
                    <a:pt x="91" y="46"/>
                  </a:lnTo>
                  <a:close/>
                  <a:moveTo>
                    <a:pt x="91" y="46"/>
                  </a:moveTo>
                  <a:lnTo>
                    <a:pt x="91" y="46"/>
                  </a:lnTo>
                  <a:close/>
                </a:path>
              </a:pathLst>
            </a:custGeom>
            <a:solidFill>
              <a:srgbClr val="FFFFFF"/>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62" name="Freeform 61"/>
            <p:cNvSpPr>
              <a:spLocks noEditPoints="1"/>
            </p:cNvSpPr>
            <p:nvPr/>
          </p:nvSpPr>
          <p:spPr bwMode="auto">
            <a:xfrm>
              <a:off x="6996113" y="3813969"/>
              <a:ext cx="254000" cy="254000"/>
            </a:xfrm>
            <a:custGeom>
              <a:avLst/>
              <a:gdLst>
                <a:gd name="T0" fmla="*/ 91 w 91"/>
                <a:gd name="T1" fmla="*/ 46 h 91"/>
                <a:gd name="T2" fmla="*/ 91 w 91"/>
                <a:gd name="T3" fmla="*/ 46 h 91"/>
                <a:gd name="T4" fmla="*/ 45 w 91"/>
                <a:gd name="T5" fmla="*/ 91 h 91"/>
                <a:gd name="T6" fmla="*/ 0 w 91"/>
                <a:gd name="T7" fmla="*/ 46 h 91"/>
                <a:gd name="T8" fmla="*/ 45 w 91"/>
                <a:gd name="T9" fmla="*/ 0 h 91"/>
                <a:gd name="T10" fmla="*/ 91 w 91"/>
                <a:gd name="T11" fmla="*/ 46 h 91"/>
                <a:gd name="T12" fmla="*/ 91 w 91"/>
                <a:gd name="T13" fmla="*/ 46 h 91"/>
                <a:gd name="T14" fmla="*/ 91 w 91"/>
                <a:gd name="T15" fmla="*/ 46 h 91"/>
                <a:gd name="T16" fmla="*/ 91 w 91"/>
                <a:gd name="T17"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6"/>
                  </a:moveTo>
                  <a:lnTo>
                    <a:pt x="91" y="46"/>
                  </a:lnTo>
                  <a:cubicBezTo>
                    <a:pt x="91" y="71"/>
                    <a:pt x="70" y="91"/>
                    <a:pt x="45" y="91"/>
                  </a:cubicBezTo>
                  <a:cubicBezTo>
                    <a:pt x="20" y="91"/>
                    <a:pt x="0" y="71"/>
                    <a:pt x="0" y="46"/>
                  </a:cubicBezTo>
                  <a:cubicBezTo>
                    <a:pt x="0" y="20"/>
                    <a:pt x="20" y="0"/>
                    <a:pt x="45" y="0"/>
                  </a:cubicBezTo>
                  <a:cubicBezTo>
                    <a:pt x="70" y="0"/>
                    <a:pt x="91" y="20"/>
                    <a:pt x="91" y="46"/>
                  </a:cubicBezTo>
                  <a:lnTo>
                    <a:pt x="91" y="46"/>
                  </a:lnTo>
                  <a:close/>
                  <a:moveTo>
                    <a:pt x="91" y="46"/>
                  </a:moveTo>
                  <a:lnTo>
                    <a:pt x="91" y="46"/>
                  </a:lnTo>
                  <a:close/>
                </a:path>
              </a:pathLst>
            </a:custGeom>
            <a:noFill/>
            <a:ln w="14288" cap="rnd">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64" name="Freeform 63"/>
            <p:cNvSpPr>
              <a:spLocks noEditPoints="1"/>
            </p:cNvSpPr>
            <p:nvPr/>
          </p:nvSpPr>
          <p:spPr bwMode="auto">
            <a:xfrm>
              <a:off x="8267700" y="3813969"/>
              <a:ext cx="254000" cy="254000"/>
            </a:xfrm>
            <a:custGeom>
              <a:avLst/>
              <a:gdLst>
                <a:gd name="T0" fmla="*/ 91 w 91"/>
                <a:gd name="T1" fmla="*/ 45 h 91"/>
                <a:gd name="T2" fmla="*/ 91 w 91"/>
                <a:gd name="T3" fmla="*/ 45 h 91"/>
                <a:gd name="T4" fmla="*/ 45 w 91"/>
                <a:gd name="T5" fmla="*/ 91 h 91"/>
                <a:gd name="T6" fmla="*/ 0 w 91"/>
                <a:gd name="T7" fmla="*/ 45 h 91"/>
                <a:gd name="T8" fmla="*/ 45 w 91"/>
                <a:gd name="T9" fmla="*/ 0 h 91"/>
                <a:gd name="T10" fmla="*/ 91 w 91"/>
                <a:gd name="T11" fmla="*/ 45 h 91"/>
                <a:gd name="T12" fmla="*/ 91 w 91"/>
                <a:gd name="T13" fmla="*/ 45 h 91"/>
                <a:gd name="T14" fmla="*/ 91 w 91"/>
                <a:gd name="T15" fmla="*/ 45 h 91"/>
                <a:gd name="T16" fmla="*/ 91 w 91"/>
                <a:gd name="T1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5"/>
                  </a:moveTo>
                  <a:lnTo>
                    <a:pt x="91" y="45"/>
                  </a:lnTo>
                  <a:cubicBezTo>
                    <a:pt x="91" y="71"/>
                    <a:pt x="70" y="91"/>
                    <a:pt x="45" y="91"/>
                  </a:cubicBezTo>
                  <a:cubicBezTo>
                    <a:pt x="20" y="91"/>
                    <a:pt x="0" y="71"/>
                    <a:pt x="0" y="45"/>
                  </a:cubicBezTo>
                  <a:cubicBezTo>
                    <a:pt x="0" y="20"/>
                    <a:pt x="20" y="0"/>
                    <a:pt x="45" y="0"/>
                  </a:cubicBezTo>
                  <a:cubicBezTo>
                    <a:pt x="70" y="0"/>
                    <a:pt x="91" y="20"/>
                    <a:pt x="91" y="45"/>
                  </a:cubicBezTo>
                  <a:lnTo>
                    <a:pt x="91" y="45"/>
                  </a:lnTo>
                  <a:close/>
                  <a:moveTo>
                    <a:pt x="91" y="45"/>
                  </a:moveTo>
                  <a:lnTo>
                    <a:pt x="91" y="45"/>
                  </a:lnTo>
                  <a:close/>
                </a:path>
              </a:pathLst>
            </a:custGeom>
            <a:solidFill>
              <a:srgbClr val="FFFFFF"/>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endParaRPr lang="en-US"/>
            </a:p>
          </p:txBody>
        </p:sp>
        <p:sp>
          <p:nvSpPr>
            <p:cNvPr id="65" name="Freeform 64"/>
            <p:cNvSpPr>
              <a:spLocks noEditPoints="1"/>
            </p:cNvSpPr>
            <p:nvPr/>
          </p:nvSpPr>
          <p:spPr bwMode="auto">
            <a:xfrm>
              <a:off x="8267700" y="3813969"/>
              <a:ext cx="254000" cy="254000"/>
            </a:xfrm>
            <a:custGeom>
              <a:avLst/>
              <a:gdLst>
                <a:gd name="T0" fmla="*/ 91 w 91"/>
                <a:gd name="T1" fmla="*/ 45 h 91"/>
                <a:gd name="T2" fmla="*/ 91 w 91"/>
                <a:gd name="T3" fmla="*/ 45 h 91"/>
                <a:gd name="T4" fmla="*/ 45 w 91"/>
                <a:gd name="T5" fmla="*/ 91 h 91"/>
                <a:gd name="T6" fmla="*/ 0 w 91"/>
                <a:gd name="T7" fmla="*/ 45 h 91"/>
                <a:gd name="T8" fmla="*/ 45 w 91"/>
                <a:gd name="T9" fmla="*/ 0 h 91"/>
                <a:gd name="T10" fmla="*/ 91 w 91"/>
                <a:gd name="T11" fmla="*/ 45 h 91"/>
                <a:gd name="T12" fmla="*/ 91 w 91"/>
                <a:gd name="T13" fmla="*/ 45 h 91"/>
                <a:gd name="T14" fmla="*/ 91 w 91"/>
                <a:gd name="T15" fmla="*/ 45 h 91"/>
                <a:gd name="T16" fmla="*/ 91 w 91"/>
                <a:gd name="T1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91" y="45"/>
                  </a:moveTo>
                  <a:lnTo>
                    <a:pt x="91" y="45"/>
                  </a:lnTo>
                  <a:cubicBezTo>
                    <a:pt x="91" y="71"/>
                    <a:pt x="70" y="91"/>
                    <a:pt x="45" y="91"/>
                  </a:cubicBezTo>
                  <a:cubicBezTo>
                    <a:pt x="20" y="91"/>
                    <a:pt x="0" y="71"/>
                    <a:pt x="0" y="45"/>
                  </a:cubicBezTo>
                  <a:cubicBezTo>
                    <a:pt x="0" y="20"/>
                    <a:pt x="20" y="0"/>
                    <a:pt x="45" y="0"/>
                  </a:cubicBezTo>
                  <a:cubicBezTo>
                    <a:pt x="70" y="0"/>
                    <a:pt x="91" y="20"/>
                    <a:pt x="91" y="45"/>
                  </a:cubicBezTo>
                  <a:lnTo>
                    <a:pt x="91" y="45"/>
                  </a:lnTo>
                  <a:close/>
                  <a:moveTo>
                    <a:pt x="91" y="45"/>
                  </a:moveTo>
                  <a:lnTo>
                    <a:pt x="91" y="45"/>
                  </a:lnTo>
                  <a:close/>
                </a:path>
              </a:pathLst>
            </a:custGeom>
            <a:noFill/>
            <a:ln w="14288" cap="rnd">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grpSp>
      <p:sp>
        <p:nvSpPr>
          <p:cNvPr id="69" name="TextBox 68"/>
          <p:cNvSpPr txBox="1"/>
          <p:nvPr/>
        </p:nvSpPr>
        <p:spPr>
          <a:xfrm>
            <a:off x="4434592" y="2696476"/>
            <a:ext cx="304800" cy="246221"/>
          </a:xfrm>
          <a:prstGeom prst="rect">
            <a:avLst/>
          </a:prstGeom>
          <a:noFill/>
        </p:spPr>
        <p:txBody>
          <a:bodyPr wrap="square" rtlCol="0" anchor="ctr">
            <a:spAutoFit/>
          </a:bodyPr>
          <a:lstStyle/>
          <a:p>
            <a:r>
              <a:rPr lang="en-US" sz="1000" dirty="0" smtClean="0">
                <a:latin typeface="Arial"/>
                <a:cs typeface="Arial"/>
              </a:rPr>
              <a:t>A</a:t>
            </a:r>
            <a:endParaRPr lang="en-US" sz="1000" dirty="0">
              <a:latin typeface="Arial"/>
              <a:cs typeface="Arial"/>
            </a:endParaRPr>
          </a:p>
        </p:txBody>
      </p:sp>
      <p:sp>
        <p:nvSpPr>
          <p:cNvPr id="70" name="TextBox 69"/>
          <p:cNvSpPr txBox="1"/>
          <p:nvPr/>
        </p:nvSpPr>
        <p:spPr>
          <a:xfrm>
            <a:off x="4436532" y="4626347"/>
            <a:ext cx="304800" cy="246221"/>
          </a:xfrm>
          <a:prstGeom prst="rect">
            <a:avLst/>
          </a:prstGeom>
          <a:noFill/>
        </p:spPr>
        <p:txBody>
          <a:bodyPr wrap="square" rtlCol="0" anchor="ctr">
            <a:spAutoFit/>
          </a:bodyPr>
          <a:lstStyle/>
          <a:p>
            <a:r>
              <a:rPr lang="en-US" sz="1000" dirty="0" smtClean="0">
                <a:latin typeface="Arial"/>
                <a:cs typeface="Arial"/>
              </a:rPr>
              <a:t>B</a:t>
            </a:r>
            <a:endParaRPr lang="en-US" sz="1000" dirty="0">
              <a:latin typeface="Arial"/>
              <a:cs typeface="Arial"/>
            </a:endParaRPr>
          </a:p>
        </p:txBody>
      </p:sp>
      <p:sp>
        <p:nvSpPr>
          <p:cNvPr id="71" name="TextBox 70"/>
          <p:cNvSpPr txBox="1"/>
          <p:nvPr/>
        </p:nvSpPr>
        <p:spPr>
          <a:xfrm>
            <a:off x="5405088" y="3665538"/>
            <a:ext cx="304800" cy="246221"/>
          </a:xfrm>
          <a:prstGeom prst="rect">
            <a:avLst/>
          </a:prstGeom>
          <a:noFill/>
        </p:spPr>
        <p:txBody>
          <a:bodyPr wrap="square" rtlCol="0" anchor="ctr">
            <a:spAutoFit/>
          </a:bodyPr>
          <a:lstStyle/>
          <a:p>
            <a:r>
              <a:rPr lang="en-US" sz="1000" dirty="0" smtClean="0">
                <a:latin typeface="Arial"/>
                <a:cs typeface="Arial"/>
              </a:rPr>
              <a:t>C</a:t>
            </a:r>
            <a:endParaRPr lang="en-US" sz="1000" dirty="0">
              <a:latin typeface="Arial"/>
              <a:cs typeface="Arial"/>
            </a:endParaRPr>
          </a:p>
        </p:txBody>
      </p:sp>
      <p:sp>
        <p:nvSpPr>
          <p:cNvPr id="72" name="TextBox 71"/>
          <p:cNvSpPr txBox="1"/>
          <p:nvPr/>
        </p:nvSpPr>
        <p:spPr>
          <a:xfrm>
            <a:off x="6667678" y="3662548"/>
            <a:ext cx="304800" cy="246221"/>
          </a:xfrm>
          <a:prstGeom prst="rect">
            <a:avLst/>
          </a:prstGeom>
          <a:noFill/>
        </p:spPr>
        <p:txBody>
          <a:bodyPr wrap="square" rtlCol="0" anchor="ctr">
            <a:spAutoFit/>
          </a:bodyPr>
          <a:lstStyle/>
          <a:p>
            <a:r>
              <a:rPr lang="en-US" sz="1000" dirty="0" smtClean="0">
                <a:latin typeface="Arial"/>
                <a:cs typeface="Arial"/>
              </a:rPr>
              <a:t>D</a:t>
            </a:r>
            <a:endParaRPr lang="en-US" sz="1000" dirty="0">
              <a:latin typeface="Arial"/>
              <a:cs typeface="Aria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cell subdivision</a:t>
            </a:r>
            <a:endParaRPr lang="en-US" dirty="0"/>
          </a:p>
        </p:txBody>
      </p:sp>
      <p:sp>
        <p:nvSpPr>
          <p:cNvPr id="5" name="AutoShape 3"/>
          <p:cNvSpPr>
            <a:spLocks noChangeAspect="1" noChangeArrowheads="1" noTextEdit="1"/>
          </p:cNvSpPr>
          <p:nvPr/>
        </p:nvSpPr>
        <p:spPr bwMode="auto">
          <a:xfrm>
            <a:off x="517524" y="1172106"/>
            <a:ext cx="8229600" cy="4525963"/>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p:nvSpPr>
        <p:spPr bwMode="auto">
          <a:xfrm>
            <a:off x="3194049" y="2422525"/>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3194049" y="2422525"/>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4576762" y="2422525"/>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4576762" y="2422525"/>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4576762" y="3802062"/>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4576762" y="3802062"/>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3194049" y="3802062"/>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3194049" y="3802062"/>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3340099" y="3111500"/>
            <a:ext cx="398463" cy="463550"/>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Lst>
            <a:ahLst/>
            <a:cxnLst>
              <a:cxn ang="0">
                <a:pos x="T0" y="T1"/>
              </a:cxn>
              <a:cxn ang="0">
                <a:pos x="T2" y="T3"/>
              </a:cxn>
              <a:cxn ang="0">
                <a:pos x="T4" y="T5"/>
              </a:cxn>
              <a:cxn ang="0">
                <a:pos x="T6" y="T7"/>
              </a:cxn>
              <a:cxn ang="0">
                <a:pos x="T8" y="T9"/>
              </a:cxn>
              <a:cxn ang="0">
                <a:pos x="T10" y="T11"/>
              </a:cxn>
            </a:cxnLst>
            <a:rect l="0" t="0" r="r" b="b"/>
            <a:pathLst>
              <a:path w="200" h="233">
                <a:moveTo>
                  <a:pt x="200" y="0"/>
                </a:moveTo>
                <a:lnTo>
                  <a:pt x="200" y="0"/>
                </a:lnTo>
                <a:lnTo>
                  <a:pt x="1" y="0"/>
                </a:lnTo>
                <a:lnTo>
                  <a:pt x="1" y="233"/>
                </a:lnTo>
                <a:cubicBezTo>
                  <a:pt x="0" y="111"/>
                  <a:pt x="67" y="1"/>
                  <a:pt x="200" y="0"/>
                </a:cubicBezTo>
                <a:lnTo>
                  <a:pt x="20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340099" y="3111500"/>
            <a:ext cx="398463" cy="463550"/>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Lst>
            <a:ahLst/>
            <a:cxnLst>
              <a:cxn ang="0">
                <a:pos x="T0" y="T1"/>
              </a:cxn>
              <a:cxn ang="0">
                <a:pos x="T2" y="T3"/>
              </a:cxn>
              <a:cxn ang="0">
                <a:pos x="T4" y="T5"/>
              </a:cxn>
              <a:cxn ang="0">
                <a:pos x="T6" y="T7"/>
              </a:cxn>
              <a:cxn ang="0">
                <a:pos x="T8" y="T9"/>
              </a:cxn>
              <a:cxn ang="0">
                <a:pos x="T10" y="T11"/>
              </a:cxn>
            </a:cxnLst>
            <a:rect l="0" t="0" r="r" b="b"/>
            <a:pathLst>
              <a:path w="200" h="233">
                <a:moveTo>
                  <a:pt x="200" y="0"/>
                </a:moveTo>
                <a:lnTo>
                  <a:pt x="200" y="0"/>
                </a:lnTo>
                <a:lnTo>
                  <a:pt x="1" y="0"/>
                </a:lnTo>
                <a:lnTo>
                  <a:pt x="1" y="233"/>
                </a:lnTo>
                <a:cubicBezTo>
                  <a:pt x="0" y="111"/>
                  <a:pt x="67" y="1"/>
                  <a:pt x="200" y="0"/>
                </a:cubicBezTo>
                <a:lnTo>
                  <a:pt x="20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3341687" y="3124200"/>
            <a:ext cx="396875" cy="450850"/>
          </a:xfrm>
          <a:custGeom>
            <a:avLst/>
            <a:gdLst>
              <a:gd name="T0" fmla="*/ 0 w 199"/>
              <a:gd name="T1" fmla="*/ 227 h 227"/>
              <a:gd name="T2" fmla="*/ 0 w 199"/>
              <a:gd name="T3" fmla="*/ 227 h 227"/>
              <a:gd name="T4" fmla="*/ 16 w 199"/>
              <a:gd name="T5" fmla="*/ 227 h 227"/>
              <a:gd name="T6" fmla="*/ 29 w 199"/>
              <a:gd name="T7" fmla="*/ 227 h 227"/>
              <a:gd name="T8" fmla="*/ 29 w 199"/>
              <a:gd name="T9" fmla="*/ 227 h 227"/>
              <a:gd name="T10" fmla="*/ 45 w 199"/>
              <a:gd name="T11" fmla="*/ 227 h 227"/>
              <a:gd name="T12" fmla="*/ 58 w 199"/>
              <a:gd name="T13" fmla="*/ 227 h 227"/>
              <a:gd name="T14" fmla="*/ 58 w 199"/>
              <a:gd name="T15" fmla="*/ 227 h 227"/>
              <a:gd name="T16" fmla="*/ 74 w 199"/>
              <a:gd name="T17" fmla="*/ 227 h 227"/>
              <a:gd name="T18" fmla="*/ 88 w 199"/>
              <a:gd name="T19" fmla="*/ 227 h 227"/>
              <a:gd name="T20" fmla="*/ 88 w 199"/>
              <a:gd name="T21" fmla="*/ 227 h 227"/>
              <a:gd name="T22" fmla="*/ 104 w 199"/>
              <a:gd name="T23" fmla="*/ 227 h 227"/>
              <a:gd name="T24" fmla="*/ 117 w 199"/>
              <a:gd name="T25" fmla="*/ 227 h 227"/>
              <a:gd name="T26" fmla="*/ 117 w 199"/>
              <a:gd name="T27" fmla="*/ 227 h 227"/>
              <a:gd name="T28" fmla="*/ 133 w 199"/>
              <a:gd name="T29" fmla="*/ 227 h 227"/>
              <a:gd name="T30" fmla="*/ 146 w 199"/>
              <a:gd name="T31" fmla="*/ 227 h 227"/>
              <a:gd name="T32" fmla="*/ 146 w 199"/>
              <a:gd name="T33" fmla="*/ 227 h 227"/>
              <a:gd name="T34" fmla="*/ 162 w 199"/>
              <a:gd name="T35" fmla="*/ 227 h 227"/>
              <a:gd name="T36" fmla="*/ 176 w 199"/>
              <a:gd name="T37" fmla="*/ 227 h 227"/>
              <a:gd name="T38" fmla="*/ 176 w 199"/>
              <a:gd name="T39" fmla="*/ 227 h 227"/>
              <a:gd name="T40" fmla="*/ 192 w 199"/>
              <a:gd name="T41" fmla="*/ 227 h 227"/>
              <a:gd name="T42" fmla="*/ 199 w 199"/>
              <a:gd name="T43" fmla="*/ 221 h 227"/>
              <a:gd name="T44" fmla="*/ 199 w 199"/>
              <a:gd name="T45" fmla="*/ 221 h 227"/>
              <a:gd name="T46" fmla="*/ 199 w 199"/>
              <a:gd name="T47" fmla="*/ 205 h 227"/>
              <a:gd name="T48" fmla="*/ 199 w 199"/>
              <a:gd name="T49" fmla="*/ 192 h 227"/>
              <a:gd name="T50" fmla="*/ 199 w 199"/>
              <a:gd name="T51" fmla="*/ 192 h 227"/>
              <a:gd name="T52" fmla="*/ 199 w 199"/>
              <a:gd name="T53" fmla="*/ 176 h 227"/>
              <a:gd name="T54" fmla="*/ 199 w 199"/>
              <a:gd name="T55" fmla="*/ 163 h 227"/>
              <a:gd name="T56" fmla="*/ 199 w 199"/>
              <a:gd name="T57" fmla="*/ 163 h 227"/>
              <a:gd name="T58" fmla="*/ 199 w 199"/>
              <a:gd name="T59" fmla="*/ 147 h 227"/>
              <a:gd name="T60" fmla="*/ 199 w 199"/>
              <a:gd name="T61" fmla="*/ 133 h 227"/>
              <a:gd name="T62" fmla="*/ 199 w 199"/>
              <a:gd name="T63" fmla="*/ 133 h 227"/>
              <a:gd name="T64" fmla="*/ 199 w 199"/>
              <a:gd name="T65" fmla="*/ 117 h 227"/>
              <a:gd name="T66" fmla="*/ 199 w 199"/>
              <a:gd name="T67" fmla="*/ 104 h 227"/>
              <a:gd name="T68" fmla="*/ 199 w 199"/>
              <a:gd name="T69" fmla="*/ 104 h 227"/>
              <a:gd name="T70" fmla="*/ 199 w 199"/>
              <a:gd name="T71" fmla="*/ 88 h 227"/>
              <a:gd name="T72" fmla="*/ 199 w 199"/>
              <a:gd name="T73" fmla="*/ 75 h 227"/>
              <a:gd name="T74" fmla="*/ 199 w 199"/>
              <a:gd name="T75" fmla="*/ 75 h 227"/>
              <a:gd name="T76" fmla="*/ 199 w 199"/>
              <a:gd name="T77" fmla="*/ 59 h 227"/>
              <a:gd name="T78" fmla="*/ 199 w 199"/>
              <a:gd name="T79" fmla="*/ 45 h 227"/>
              <a:gd name="T80" fmla="*/ 199 w 199"/>
              <a:gd name="T81" fmla="*/ 45 h 227"/>
              <a:gd name="T82" fmla="*/ 199 w 199"/>
              <a:gd name="T83" fmla="*/ 29 h 227"/>
              <a:gd name="T84" fmla="*/ 199 w 199"/>
              <a:gd name="T85" fmla="*/ 16 h 227"/>
              <a:gd name="T86" fmla="*/ 199 w 199"/>
              <a:gd name="T87" fmla="*/ 16 h 227"/>
              <a:gd name="T88" fmla="*/ 199 w 199"/>
              <a:gd name="T8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7">
                <a:moveTo>
                  <a:pt x="0" y="227"/>
                </a:moveTo>
                <a:lnTo>
                  <a:pt x="0" y="227"/>
                </a:lnTo>
                <a:lnTo>
                  <a:pt x="16" y="227"/>
                </a:lnTo>
                <a:moveTo>
                  <a:pt x="29" y="227"/>
                </a:moveTo>
                <a:lnTo>
                  <a:pt x="29" y="227"/>
                </a:lnTo>
                <a:lnTo>
                  <a:pt x="45" y="227"/>
                </a:lnTo>
                <a:moveTo>
                  <a:pt x="58" y="227"/>
                </a:moveTo>
                <a:lnTo>
                  <a:pt x="58" y="227"/>
                </a:lnTo>
                <a:lnTo>
                  <a:pt x="74" y="227"/>
                </a:lnTo>
                <a:moveTo>
                  <a:pt x="88" y="227"/>
                </a:moveTo>
                <a:lnTo>
                  <a:pt x="88" y="227"/>
                </a:lnTo>
                <a:lnTo>
                  <a:pt x="104" y="227"/>
                </a:lnTo>
                <a:moveTo>
                  <a:pt x="117" y="227"/>
                </a:moveTo>
                <a:lnTo>
                  <a:pt x="117" y="227"/>
                </a:lnTo>
                <a:lnTo>
                  <a:pt x="133" y="227"/>
                </a:lnTo>
                <a:moveTo>
                  <a:pt x="146" y="227"/>
                </a:moveTo>
                <a:lnTo>
                  <a:pt x="146" y="227"/>
                </a:lnTo>
                <a:lnTo>
                  <a:pt x="162" y="227"/>
                </a:lnTo>
                <a:moveTo>
                  <a:pt x="176" y="227"/>
                </a:moveTo>
                <a:lnTo>
                  <a:pt x="176" y="227"/>
                </a:lnTo>
                <a:lnTo>
                  <a:pt x="192" y="227"/>
                </a:lnTo>
                <a:moveTo>
                  <a:pt x="199" y="221"/>
                </a:moveTo>
                <a:lnTo>
                  <a:pt x="199" y="221"/>
                </a:lnTo>
                <a:lnTo>
                  <a:pt x="199" y="205"/>
                </a:lnTo>
                <a:moveTo>
                  <a:pt x="199" y="192"/>
                </a:moveTo>
                <a:lnTo>
                  <a:pt x="199" y="192"/>
                </a:lnTo>
                <a:lnTo>
                  <a:pt x="199" y="176"/>
                </a:lnTo>
                <a:moveTo>
                  <a:pt x="199" y="163"/>
                </a:moveTo>
                <a:lnTo>
                  <a:pt x="199" y="163"/>
                </a:lnTo>
                <a:lnTo>
                  <a:pt x="199" y="147"/>
                </a:lnTo>
                <a:moveTo>
                  <a:pt x="199" y="133"/>
                </a:moveTo>
                <a:lnTo>
                  <a:pt x="199" y="133"/>
                </a:lnTo>
                <a:lnTo>
                  <a:pt x="199" y="117"/>
                </a:lnTo>
                <a:moveTo>
                  <a:pt x="199" y="104"/>
                </a:moveTo>
                <a:lnTo>
                  <a:pt x="199" y="104"/>
                </a:lnTo>
                <a:lnTo>
                  <a:pt x="199" y="88"/>
                </a:lnTo>
                <a:moveTo>
                  <a:pt x="199" y="75"/>
                </a:moveTo>
                <a:lnTo>
                  <a:pt x="199" y="75"/>
                </a:lnTo>
                <a:lnTo>
                  <a:pt x="199" y="59"/>
                </a:lnTo>
                <a:moveTo>
                  <a:pt x="199" y="45"/>
                </a:moveTo>
                <a:lnTo>
                  <a:pt x="199" y="45"/>
                </a:lnTo>
                <a:lnTo>
                  <a:pt x="199" y="29"/>
                </a:lnTo>
                <a:moveTo>
                  <a:pt x="199" y="16"/>
                </a:moveTo>
                <a:lnTo>
                  <a:pt x="199" y="16"/>
                </a:lnTo>
                <a:lnTo>
                  <a:pt x="199" y="0"/>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4875212" y="4279900"/>
            <a:ext cx="914400" cy="2349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Lst>
            <a:ahLst/>
            <a:cxnLst>
              <a:cxn ang="0">
                <a:pos x="T0" y="T1"/>
              </a:cxn>
              <a:cxn ang="0">
                <a:pos x="T2" y="T3"/>
              </a:cxn>
              <a:cxn ang="0">
                <a:pos x="T4" y="T5"/>
              </a:cxn>
              <a:cxn ang="0">
                <a:pos x="T6" y="T7"/>
              </a:cxn>
              <a:cxn ang="0">
                <a:pos x="T8" y="T9"/>
              </a:cxn>
              <a:cxn ang="0">
                <a:pos x="T10" y="T11"/>
              </a:cxn>
            </a:cxnLst>
            <a:rect l="0" t="0" r="r" b="b"/>
            <a:pathLst>
              <a:path w="458" h="118">
                <a:moveTo>
                  <a:pt x="458" y="0"/>
                </a:moveTo>
                <a:lnTo>
                  <a:pt x="458" y="0"/>
                </a:lnTo>
                <a:lnTo>
                  <a:pt x="0" y="0"/>
                </a:lnTo>
                <a:lnTo>
                  <a:pt x="0" y="118"/>
                </a:lnTo>
                <a:cubicBezTo>
                  <a:pt x="157" y="118"/>
                  <a:pt x="457" y="95"/>
                  <a:pt x="458" y="0"/>
                </a:cubicBezTo>
                <a:lnTo>
                  <a:pt x="458"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4875212" y="4279900"/>
            <a:ext cx="914400" cy="2349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Lst>
            <a:ahLst/>
            <a:cxnLst>
              <a:cxn ang="0">
                <a:pos x="T0" y="T1"/>
              </a:cxn>
              <a:cxn ang="0">
                <a:pos x="T2" y="T3"/>
              </a:cxn>
              <a:cxn ang="0">
                <a:pos x="T4" y="T5"/>
              </a:cxn>
              <a:cxn ang="0">
                <a:pos x="T6" y="T7"/>
              </a:cxn>
              <a:cxn ang="0">
                <a:pos x="T8" y="T9"/>
              </a:cxn>
              <a:cxn ang="0">
                <a:pos x="T10" y="T11"/>
              </a:cxn>
            </a:cxnLst>
            <a:rect l="0" t="0" r="r" b="b"/>
            <a:pathLst>
              <a:path w="458" h="118">
                <a:moveTo>
                  <a:pt x="458" y="0"/>
                </a:moveTo>
                <a:lnTo>
                  <a:pt x="458" y="0"/>
                </a:lnTo>
                <a:lnTo>
                  <a:pt x="0" y="0"/>
                </a:lnTo>
                <a:lnTo>
                  <a:pt x="0" y="118"/>
                </a:lnTo>
                <a:cubicBezTo>
                  <a:pt x="157" y="118"/>
                  <a:pt x="457" y="95"/>
                  <a:pt x="458" y="0"/>
                </a:cubicBezTo>
                <a:lnTo>
                  <a:pt x="458" y="0"/>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4875212" y="4286250"/>
            <a:ext cx="914400" cy="228600"/>
          </a:xfrm>
          <a:custGeom>
            <a:avLst/>
            <a:gdLst>
              <a:gd name="T0" fmla="*/ 0 w 458"/>
              <a:gd name="T1" fmla="*/ 115 h 115"/>
              <a:gd name="T2" fmla="*/ 0 w 458"/>
              <a:gd name="T3" fmla="*/ 115 h 115"/>
              <a:gd name="T4" fmla="*/ 16 w 458"/>
              <a:gd name="T5" fmla="*/ 115 h 115"/>
              <a:gd name="T6" fmla="*/ 29 w 458"/>
              <a:gd name="T7" fmla="*/ 115 h 115"/>
              <a:gd name="T8" fmla="*/ 29 w 458"/>
              <a:gd name="T9" fmla="*/ 115 h 115"/>
              <a:gd name="T10" fmla="*/ 45 w 458"/>
              <a:gd name="T11" fmla="*/ 115 h 115"/>
              <a:gd name="T12" fmla="*/ 59 w 458"/>
              <a:gd name="T13" fmla="*/ 115 h 115"/>
              <a:gd name="T14" fmla="*/ 59 w 458"/>
              <a:gd name="T15" fmla="*/ 115 h 115"/>
              <a:gd name="T16" fmla="*/ 75 w 458"/>
              <a:gd name="T17" fmla="*/ 115 h 115"/>
              <a:gd name="T18" fmla="*/ 88 w 458"/>
              <a:gd name="T19" fmla="*/ 115 h 115"/>
              <a:gd name="T20" fmla="*/ 88 w 458"/>
              <a:gd name="T21" fmla="*/ 115 h 115"/>
              <a:gd name="T22" fmla="*/ 104 w 458"/>
              <a:gd name="T23" fmla="*/ 115 h 115"/>
              <a:gd name="T24" fmla="*/ 117 w 458"/>
              <a:gd name="T25" fmla="*/ 115 h 115"/>
              <a:gd name="T26" fmla="*/ 117 w 458"/>
              <a:gd name="T27" fmla="*/ 115 h 115"/>
              <a:gd name="T28" fmla="*/ 133 w 458"/>
              <a:gd name="T29" fmla="*/ 115 h 115"/>
              <a:gd name="T30" fmla="*/ 147 w 458"/>
              <a:gd name="T31" fmla="*/ 115 h 115"/>
              <a:gd name="T32" fmla="*/ 147 w 458"/>
              <a:gd name="T33" fmla="*/ 115 h 115"/>
              <a:gd name="T34" fmla="*/ 163 w 458"/>
              <a:gd name="T35" fmla="*/ 115 h 115"/>
              <a:gd name="T36" fmla="*/ 176 w 458"/>
              <a:gd name="T37" fmla="*/ 115 h 115"/>
              <a:gd name="T38" fmla="*/ 176 w 458"/>
              <a:gd name="T39" fmla="*/ 115 h 115"/>
              <a:gd name="T40" fmla="*/ 192 w 458"/>
              <a:gd name="T41" fmla="*/ 115 h 115"/>
              <a:gd name="T42" fmla="*/ 205 w 458"/>
              <a:gd name="T43" fmla="*/ 115 h 115"/>
              <a:gd name="T44" fmla="*/ 205 w 458"/>
              <a:gd name="T45" fmla="*/ 115 h 115"/>
              <a:gd name="T46" fmla="*/ 221 w 458"/>
              <a:gd name="T47" fmla="*/ 115 h 115"/>
              <a:gd name="T48" fmla="*/ 235 w 458"/>
              <a:gd name="T49" fmla="*/ 115 h 115"/>
              <a:gd name="T50" fmla="*/ 235 w 458"/>
              <a:gd name="T51" fmla="*/ 115 h 115"/>
              <a:gd name="T52" fmla="*/ 251 w 458"/>
              <a:gd name="T53" fmla="*/ 115 h 115"/>
              <a:gd name="T54" fmla="*/ 264 w 458"/>
              <a:gd name="T55" fmla="*/ 115 h 115"/>
              <a:gd name="T56" fmla="*/ 264 w 458"/>
              <a:gd name="T57" fmla="*/ 115 h 115"/>
              <a:gd name="T58" fmla="*/ 280 w 458"/>
              <a:gd name="T59" fmla="*/ 115 h 115"/>
              <a:gd name="T60" fmla="*/ 293 w 458"/>
              <a:gd name="T61" fmla="*/ 115 h 115"/>
              <a:gd name="T62" fmla="*/ 293 w 458"/>
              <a:gd name="T63" fmla="*/ 115 h 115"/>
              <a:gd name="T64" fmla="*/ 309 w 458"/>
              <a:gd name="T65" fmla="*/ 115 h 115"/>
              <a:gd name="T66" fmla="*/ 323 w 458"/>
              <a:gd name="T67" fmla="*/ 115 h 115"/>
              <a:gd name="T68" fmla="*/ 323 w 458"/>
              <a:gd name="T69" fmla="*/ 115 h 115"/>
              <a:gd name="T70" fmla="*/ 339 w 458"/>
              <a:gd name="T71" fmla="*/ 115 h 115"/>
              <a:gd name="T72" fmla="*/ 352 w 458"/>
              <a:gd name="T73" fmla="*/ 115 h 115"/>
              <a:gd name="T74" fmla="*/ 352 w 458"/>
              <a:gd name="T75" fmla="*/ 115 h 115"/>
              <a:gd name="T76" fmla="*/ 368 w 458"/>
              <a:gd name="T77" fmla="*/ 115 h 115"/>
              <a:gd name="T78" fmla="*/ 381 w 458"/>
              <a:gd name="T79" fmla="*/ 115 h 115"/>
              <a:gd name="T80" fmla="*/ 381 w 458"/>
              <a:gd name="T81" fmla="*/ 115 h 115"/>
              <a:gd name="T82" fmla="*/ 397 w 458"/>
              <a:gd name="T83" fmla="*/ 115 h 115"/>
              <a:gd name="T84" fmla="*/ 411 w 458"/>
              <a:gd name="T85" fmla="*/ 115 h 115"/>
              <a:gd name="T86" fmla="*/ 411 w 458"/>
              <a:gd name="T87" fmla="*/ 115 h 115"/>
              <a:gd name="T88" fmla="*/ 427 w 458"/>
              <a:gd name="T89" fmla="*/ 115 h 115"/>
              <a:gd name="T90" fmla="*/ 440 w 458"/>
              <a:gd name="T91" fmla="*/ 115 h 115"/>
              <a:gd name="T92" fmla="*/ 440 w 458"/>
              <a:gd name="T93" fmla="*/ 115 h 115"/>
              <a:gd name="T94" fmla="*/ 456 w 458"/>
              <a:gd name="T95" fmla="*/ 115 h 115"/>
              <a:gd name="T96" fmla="*/ 458 w 458"/>
              <a:gd name="T97" fmla="*/ 104 h 115"/>
              <a:gd name="T98" fmla="*/ 458 w 458"/>
              <a:gd name="T99" fmla="*/ 104 h 115"/>
              <a:gd name="T100" fmla="*/ 458 w 458"/>
              <a:gd name="T101" fmla="*/ 88 h 115"/>
              <a:gd name="T102" fmla="*/ 458 w 458"/>
              <a:gd name="T103" fmla="*/ 75 h 115"/>
              <a:gd name="T104" fmla="*/ 458 w 458"/>
              <a:gd name="T105" fmla="*/ 75 h 115"/>
              <a:gd name="T106" fmla="*/ 458 w 458"/>
              <a:gd name="T107" fmla="*/ 59 h 115"/>
              <a:gd name="T108" fmla="*/ 458 w 458"/>
              <a:gd name="T109" fmla="*/ 45 h 115"/>
              <a:gd name="T110" fmla="*/ 458 w 458"/>
              <a:gd name="T111" fmla="*/ 45 h 115"/>
              <a:gd name="T112" fmla="*/ 458 w 458"/>
              <a:gd name="T113" fmla="*/ 29 h 115"/>
              <a:gd name="T114" fmla="*/ 458 w 458"/>
              <a:gd name="T115" fmla="*/ 16 h 115"/>
              <a:gd name="T116" fmla="*/ 458 w 458"/>
              <a:gd name="T117" fmla="*/ 16 h 115"/>
              <a:gd name="T118" fmla="*/ 458 w 458"/>
              <a:gd name="T1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8" h="115">
                <a:moveTo>
                  <a:pt x="0" y="115"/>
                </a:moveTo>
                <a:lnTo>
                  <a:pt x="0" y="115"/>
                </a:lnTo>
                <a:lnTo>
                  <a:pt x="16" y="115"/>
                </a:lnTo>
                <a:moveTo>
                  <a:pt x="29" y="115"/>
                </a:moveTo>
                <a:lnTo>
                  <a:pt x="29" y="115"/>
                </a:lnTo>
                <a:lnTo>
                  <a:pt x="45" y="115"/>
                </a:lnTo>
                <a:moveTo>
                  <a:pt x="59" y="115"/>
                </a:moveTo>
                <a:lnTo>
                  <a:pt x="59" y="115"/>
                </a:lnTo>
                <a:lnTo>
                  <a:pt x="75" y="115"/>
                </a:lnTo>
                <a:moveTo>
                  <a:pt x="88" y="115"/>
                </a:moveTo>
                <a:lnTo>
                  <a:pt x="88" y="115"/>
                </a:lnTo>
                <a:lnTo>
                  <a:pt x="104" y="115"/>
                </a:lnTo>
                <a:moveTo>
                  <a:pt x="117" y="115"/>
                </a:moveTo>
                <a:lnTo>
                  <a:pt x="117" y="115"/>
                </a:lnTo>
                <a:lnTo>
                  <a:pt x="133" y="115"/>
                </a:lnTo>
                <a:moveTo>
                  <a:pt x="147" y="115"/>
                </a:moveTo>
                <a:lnTo>
                  <a:pt x="147" y="115"/>
                </a:lnTo>
                <a:lnTo>
                  <a:pt x="163" y="115"/>
                </a:lnTo>
                <a:moveTo>
                  <a:pt x="176" y="115"/>
                </a:moveTo>
                <a:lnTo>
                  <a:pt x="176" y="115"/>
                </a:lnTo>
                <a:lnTo>
                  <a:pt x="192" y="115"/>
                </a:lnTo>
                <a:moveTo>
                  <a:pt x="205" y="115"/>
                </a:moveTo>
                <a:lnTo>
                  <a:pt x="205" y="115"/>
                </a:lnTo>
                <a:lnTo>
                  <a:pt x="221" y="115"/>
                </a:lnTo>
                <a:moveTo>
                  <a:pt x="235" y="115"/>
                </a:moveTo>
                <a:lnTo>
                  <a:pt x="235" y="115"/>
                </a:lnTo>
                <a:lnTo>
                  <a:pt x="251" y="115"/>
                </a:lnTo>
                <a:moveTo>
                  <a:pt x="264" y="115"/>
                </a:moveTo>
                <a:lnTo>
                  <a:pt x="264" y="115"/>
                </a:lnTo>
                <a:lnTo>
                  <a:pt x="280" y="115"/>
                </a:lnTo>
                <a:moveTo>
                  <a:pt x="293" y="115"/>
                </a:moveTo>
                <a:lnTo>
                  <a:pt x="293" y="115"/>
                </a:lnTo>
                <a:lnTo>
                  <a:pt x="309" y="115"/>
                </a:lnTo>
                <a:moveTo>
                  <a:pt x="323" y="115"/>
                </a:moveTo>
                <a:lnTo>
                  <a:pt x="323" y="115"/>
                </a:lnTo>
                <a:lnTo>
                  <a:pt x="339" y="115"/>
                </a:lnTo>
                <a:moveTo>
                  <a:pt x="352" y="115"/>
                </a:moveTo>
                <a:lnTo>
                  <a:pt x="352" y="115"/>
                </a:lnTo>
                <a:lnTo>
                  <a:pt x="368" y="115"/>
                </a:lnTo>
                <a:moveTo>
                  <a:pt x="381" y="115"/>
                </a:moveTo>
                <a:lnTo>
                  <a:pt x="381" y="115"/>
                </a:lnTo>
                <a:lnTo>
                  <a:pt x="397" y="115"/>
                </a:lnTo>
                <a:moveTo>
                  <a:pt x="411" y="115"/>
                </a:moveTo>
                <a:lnTo>
                  <a:pt x="411" y="115"/>
                </a:lnTo>
                <a:lnTo>
                  <a:pt x="427" y="115"/>
                </a:lnTo>
                <a:moveTo>
                  <a:pt x="440" y="115"/>
                </a:moveTo>
                <a:lnTo>
                  <a:pt x="440" y="115"/>
                </a:lnTo>
                <a:lnTo>
                  <a:pt x="456" y="115"/>
                </a:lnTo>
                <a:moveTo>
                  <a:pt x="458" y="104"/>
                </a:moveTo>
                <a:lnTo>
                  <a:pt x="458" y="104"/>
                </a:lnTo>
                <a:lnTo>
                  <a:pt x="458" y="88"/>
                </a:lnTo>
                <a:moveTo>
                  <a:pt x="458" y="75"/>
                </a:moveTo>
                <a:lnTo>
                  <a:pt x="458" y="75"/>
                </a:lnTo>
                <a:lnTo>
                  <a:pt x="458" y="59"/>
                </a:lnTo>
                <a:moveTo>
                  <a:pt x="458" y="45"/>
                </a:moveTo>
                <a:lnTo>
                  <a:pt x="458" y="45"/>
                </a:lnTo>
                <a:lnTo>
                  <a:pt x="458" y="29"/>
                </a:lnTo>
                <a:moveTo>
                  <a:pt x="458" y="16"/>
                </a:moveTo>
                <a:lnTo>
                  <a:pt x="458" y="16"/>
                </a:lnTo>
                <a:lnTo>
                  <a:pt x="458" y="0"/>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3503612" y="4006850"/>
            <a:ext cx="1371600" cy="509588"/>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Lst>
            <a:ahLst/>
            <a:cxnLst>
              <a:cxn ang="0">
                <a:pos x="T0" y="T1"/>
              </a:cxn>
              <a:cxn ang="0">
                <a:pos x="T2" y="T3"/>
              </a:cxn>
              <a:cxn ang="0">
                <a:pos x="T4" y="T5"/>
              </a:cxn>
              <a:cxn ang="0">
                <a:pos x="T6" y="T7"/>
              </a:cxn>
              <a:cxn ang="0">
                <a:pos x="T8" y="T9"/>
              </a:cxn>
            </a:cxnLst>
            <a:rect l="0" t="0" r="r" b="b"/>
            <a:pathLst>
              <a:path w="687" h="256">
                <a:moveTo>
                  <a:pt x="0" y="255"/>
                </a:moveTo>
                <a:lnTo>
                  <a:pt x="0" y="255"/>
                </a:lnTo>
                <a:lnTo>
                  <a:pt x="0" y="0"/>
                </a:lnTo>
                <a:cubicBezTo>
                  <a:pt x="162" y="182"/>
                  <a:pt x="496" y="256"/>
                  <a:pt x="687" y="255"/>
                </a:cubicBez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3503612" y="4006850"/>
            <a:ext cx="1371600" cy="509588"/>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Lst>
            <a:ahLst/>
            <a:cxnLst>
              <a:cxn ang="0">
                <a:pos x="T0" y="T1"/>
              </a:cxn>
              <a:cxn ang="0">
                <a:pos x="T2" y="T3"/>
              </a:cxn>
              <a:cxn ang="0">
                <a:pos x="T4" y="T5"/>
              </a:cxn>
              <a:cxn ang="0">
                <a:pos x="T6" y="T7"/>
              </a:cxn>
              <a:cxn ang="0">
                <a:pos x="T8" y="T9"/>
              </a:cxn>
            </a:cxnLst>
            <a:rect l="0" t="0" r="r" b="b"/>
            <a:pathLst>
              <a:path w="687" h="256">
                <a:moveTo>
                  <a:pt x="0" y="255"/>
                </a:moveTo>
                <a:lnTo>
                  <a:pt x="0" y="255"/>
                </a:lnTo>
                <a:lnTo>
                  <a:pt x="0" y="0"/>
                </a:lnTo>
                <a:cubicBezTo>
                  <a:pt x="162" y="182"/>
                  <a:pt x="496" y="256"/>
                  <a:pt x="687" y="255"/>
                </a:cubicBezTo>
                <a:lnTo>
                  <a:pt x="0" y="255"/>
                </a:lnTo>
                <a:close/>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p:nvSpPr>
        <p:spPr bwMode="auto">
          <a:xfrm>
            <a:off x="3503612" y="4006850"/>
            <a:ext cx="1371600" cy="508000"/>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3341687" y="3575050"/>
            <a:ext cx="161925" cy="431800"/>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Lst>
            <a:ahLst/>
            <a:cxnLst>
              <a:cxn ang="0">
                <a:pos x="T0" y="T1"/>
              </a:cxn>
              <a:cxn ang="0">
                <a:pos x="T2" y="T3"/>
              </a:cxn>
              <a:cxn ang="0">
                <a:pos x="T4" y="T5"/>
              </a:cxn>
              <a:cxn ang="0">
                <a:pos x="T6" y="T7"/>
              </a:cxn>
              <a:cxn ang="0">
                <a:pos x="T8" y="T9"/>
              </a:cxn>
              <a:cxn ang="0">
                <a:pos x="T10" y="T11"/>
              </a:cxn>
            </a:cxnLst>
            <a:rect l="0" t="0" r="r" b="b"/>
            <a:pathLst>
              <a:path w="81" h="217">
                <a:moveTo>
                  <a:pt x="0" y="0"/>
                </a:moveTo>
                <a:lnTo>
                  <a:pt x="0" y="0"/>
                </a:lnTo>
                <a:lnTo>
                  <a:pt x="0" y="217"/>
                </a:lnTo>
                <a:lnTo>
                  <a:pt x="81" y="217"/>
                </a:lnTo>
                <a:cubicBezTo>
                  <a:pt x="27" y="156"/>
                  <a:pt x="0" y="76"/>
                  <a:pt x="0" y="0"/>
                </a:cubicBez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3341687" y="3575050"/>
            <a:ext cx="161925" cy="431800"/>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Lst>
            <a:ahLst/>
            <a:cxnLst>
              <a:cxn ang="0">
                <a:pos x="T0" y="T1"/>
              </a:cxn>
              <a:cxn ang="0">
                <a:pos x="T2" y="T3"/>
              </a:cxn>
              <a:cxn ang="0">
                <a:pos x="T4" y="T5"/>
              </a:cxn>
              <a:cxn ang="0">
                <a:pos x="T6" y="T7"/>
              </a:cxn>
              <a:cxn ang="0">
                <a:pos x="T8" y="T9"/>
              </a:cxn>
              <a:cxn ang="0">
                <a:pos x="T10" y="T11"/>
              </a:cxn>
            </a:cxnLst>
            <a:rect l="0" t="0" r="r" b="b"/>
            <a:pathLst>
              <a:path w="81" h="217">
                <a:moveTo>
                  <a:pt x="0" y="0"/>
                </a:moveTo>
                <a:lnTo>
                  <a:pt x="0" y="0"/>
                </a:lnTo>
                <a:lnTo>
                  <a:pt x="0" y="217"/>
                </a:lnTo>
                <a:lnTo>
                  <a:pt x="81" y="217"/>
                </a:lnTo>
                <a:cubicBezTo>
                  <a:pt x="27" y="156"/>
                  <a:pt x="0" y="76"/>
                  <a:pt x="0" y="0"/>
                </a:cubicBezTo>
                <a:lnTo>
                  <a:pt x="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3738562" y="3111500"/>
            <a:ext cx="222250" cy="42863"/>
          </a:xfrm>
          <a:custGeom>
            <a:avLst/>
            <a:gdLst>
              <a:gd name="T0" fmla="*/ 0 w 111"/>
              <a:gd name="T1" fmla="*/ 0 h 21"/>
              <a:gd name="T2" fmla="*/ 0 w 111"/>
              <a:gd name="T3" fmla="*/ 0 h 21"/>
              <a:gd name="T4" fmla="*/ 16 w 111"/>
              <a:gd name="T5" fmla="*/ 0 h 21"/>
              <a:gd name="T6" fmla="*/ 29 w 111"/>
              <a:gd name="T7" fmla="*/ 0 h 21"/>
              <a:gd name="T8" fmla="*/ 29 w 111"/>
              <a:gd name="T9" fmla="*/ 0 h 21"/>
              <a:gd name="T10" fmla="*/ 45 w 111"/>
              <a:gd name="T11" fmla="*/ 0 h 21"/>
              <a:gd name="T12" fmla="*/ 59 w 111"/>
              <a:gd name="T13" fmla="*/ 0 h 21"/>
              <a:gd name="T14" fmla="*/ 59 w 111"/>
              <a:gd name="T15" fmla="*/ 0 h 21"/>
              <a:gd name="T16" fmla="*/ 75 w 111"/>
              <a:gd name="T17" fmla="*/ 0 h 21"/>
              <a:gd name="T18" fmla="*/ 88 w 111"/>
              <a:gd name="T19" fmla="*/ 0 h 21"/>
              <a:gd name="T20" fmla="*/ 88 w 111"/>
              <a:gd name="T21" fmla="*/ 0 h 21"/>
              <a:gd name="T22" fmla="*/ 104 w 111"/>
              <a:gd name="T23" fmla="*/ 0 h 21"/>
              <a:gd name="T24" fmla="*/ 111 w 111"/>
              <a:gd name="T25" fmla="*/ 7 h 21"/>
              <a:gd name="T26" fmla="*/ 111 w 111"/>
              <a:gd name="T27" fmla="*/ 7 h 21"/>
              <a:gd name="T28" fmla="*/ 111 w 111"/>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21">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1" y="7"/>
                </a:moveTo>
                <a:lnTo>
                  <a:pt x="111" y="7"/>
                </a:lnTo>
                <a:lnTo>
                  <a:pt x="111" y="21"/>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3738562" y="3111500"/>
            <a:ext cx="222250" cy="42863"/>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111" h="21">
                <a:moveTo>
                  <a:pt x="24" y="1"/>
                </a:moveTo>
                <a:lnTo>
                  <a:pt x="24" y="1"/>
                </a:lnTo>
                <a:cubicBezTo>
                  <a:pt x="51" y="4"/>
                  <a:pt x="80" y="10"/>
                  <a:pt x="111" y="21"/>
                </a:cubicBezTo>
                <a:lnTo>
                  <a:pt x="0" y="21"/>
                </a:lnTo>
                <a:lnTo>
                  <a:pt x="0" y="0"/>
                </a:lnTo>
                <a:cubicBezTo>
                  <a:pt x="8" y="0"/>
                  <a:pt x="16" y="1"/>
                  <a:pt x="24" y="1"/>
                </a:cubicBezTo>
                <a:lnTo>
                  <a:pt x="24"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3738562" y="3111500"/>
            <a:ext cx="222250" cy="42863"/>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111" h="21">
                <a:moveTo>
                  <a:pt x="24" y="1"/>
                </a:moveTo>
                <a:lnTo>
                  <a:pt x="24" y="1"/>
                </a:lnTo>
                <a:cubicBezTo>
                  <a:pt x="51" y="4"/>
                  <a:pt x="80" y="10"/>
                  <a:pt x="111" y="21"/>
                </a:cubicBezTo>
                <a:lnTo>
                  <a:pt x="0" y="21"/>
                </a:lnTo>
                <a:lnTo>
                  <a:pt x="0" y="0"/>
                </a:lnTo>
                <a:cubicBezTo>
                  <a:pt x="8" y="0"/>
                  <a:pt x="16" y="1"/>
                  <a:pt x="24" y="1"/>
                </a:cubicBezTo>
                <a:lnTo>
                  <a:pt x="24" y="1"/>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5613399" y="3201987"/>
            <a:ext cx="195263" cy="6985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8" y="10"/>
                  <a:pt x="98" y="35"/>
                </a:cubicBez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5613399" y="3201987"/>
            <a:ext cx="195263" cy="6985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8" y="10"/>
                  <a:pt x="98" y="35"/>
                </a:cubicBezTo>
                <a:lnTo>
                  <a:pt x="98" y="35"/>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5613399" y="3201987"/>
            <a:ext cx="195263" cy="69850"/>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20 h 35"/>
              <a:gd name="T28" fmla="*/ 98 w 98"/>
              <a:gd name="T29" fmla="*/ 20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20"/>
                </a:moveTo>
                <a:lnTo>
                  <a:pt x="98" y="20"/>
                </a:lnTo>
                <a:lnTo>
                  <a:pt x="98" y="3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5808662" y="3271837"/>
            <a:ext cx="68263" cy="127000"/>
          </a:xfrm>
          <a:custGeom>
            <a:avLst/>
            <a:gdLst>
              <a:gd name="T0" fmla="*/ 0 w 34"/>
              <a:gd name="T1" fmla="*/ 0 h 64"/>
              <a:gd name="T2" fmla="*/ 0 w 34"/>
              <a:gd name="T3" fmla="*/ 0 h 64"/>
              <a:gd name="T4" fmla="*/ 16 w 34"/>
              <a:gd name="T5" fmla="*/ 0 h 64"/>
              <a:gd name="T6" fmla="*/ 30 w 34"/>
              <a:gd name="T7" fmla="*/ 0 h 64"/>
              <a:gd name="T8" fmla="*/ 30 w 34"/>
              <a:gd name="T9" fmla="*/ 0 h 64"/>
              <a:gd name="T10" fmla="*/ 34 w 34"/>
              <a:gd name="T11" fmla="*/ 0 h 64"/>
              <a:gd name="T12" fmla="*/ 34 w 34"/>
              <a:gd name="T13" fmla="*/ 12 h 64"/>
              <a:gd name="T14" fmla="*/ 34 w 34"/>
              <a:gd name="T15" fmla="*/ 26 h 64"/>
              <a:gd name="T16" fmla="*/ 34 w 34"/>
              <a:gd name="T17" fmla="*/ 26 h 64"/>
              <a:gd name="T18" fmla="*/ 34 w 34"/>
              <a:gd name="T19" fmla="*/ 42 h 64"/>
              <a:gd name="T20" fmla="*/ 34 w 34"/>
              <a:gd name="T21" fmla="*/ 55 h 64"/>
              <a:gd name="T22" fmla="*/ 34 w 34"/>
              <a:gd name="T23" fmla="*/ 55 h 64"/>
              <a:gd name="T24" fmla="*/ 34 w 3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0" y="0"/>
                </a:moveTo>
                <a:lnTo>
                  <a:pt x="0" y="0"/>
                </a:lnTo>
                <a:lnTo>
                  <a:pt x="16" y="0"/>
                </a:lnTo>
                <a:moveTo>
                  <a:pt x="30" y="0"/>
                </a:moveTo>
                <a:lnTo>
                  <a:pt x="30" y="0"/>
                </a:lnTo>
                <a:lnTo>
                  <a:pt x="34" y="0"/>
                </a:lnTo>
                <a:lnTo>
                  <a:pt x="34" y="12"/>
                </a:lnTo>
                <a:moveTo>
                  <a:pt x="34" y="26"/>
                </a:moveTo>
                <a:lnTo>
                  <a:pt x="34" y="26"/>
                </a:lnTo>
                <a:lnTo>
                  <a:pt x="34" y="42"/>
                </a:lnTo>
                <a:moveTo>
                  <a:pt x="34" y="55"/>
                </a:moveTo>
                <a:lnTo>
                  <a:pt x="34" y="55"/>
                </a:lnTo>
                <a:lnTo>
                  <a:pt x="34" y="64"/>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5808662" y="3271837"/>
            <a:ext cx="68263" cy="127000"/>
          </a:xfrm>
          <a:custGeom>
            <a:avLst/>
            <a:gdLst>
              <a:gd name="T0" fmla="*/ 0 w 34"/>
              <a:gd name="T1" fmla="*/ 64 h 64"/>
              <a:gd name="T2" fmla="*/ 0 w 34"/>
              <a:gd name="T3" fmla="*/ 64 h 64"/>
              <a:gd name="T4" fmla="*/ 0 w 34"/>
              <a:gd name="T5" fmla="*/ 0 h 64"/>
              <a:gd name="T6" fmla="*/ 34 w 34"/>
              <a:gd name="T7" fmla="*/ 64 h 64"/>
              <a:gd name="T8" fmla="*/ 0 w 34"/>
              <a:gd name="T9" fmla="*/ 64 h 64"/>
            </a:gdLst>
            <a:ahLst/>
            <a:cxnLst>
              <a:cxn ang="0">
                <a:pos x="T0" y="T1"/>
              </a:cxn>
              <a:cxn ang="0">
                <a:pos x="T2" y="T3"/>
              </a:cxn>
              <a:cxn ang="0">
                <a:pos x="T4" y="T5"/>
              </a:cxn>
              <a:cxn ang="0">
                <a:pos x="T6" y="T7"/>
              </a:cxn>
              <a:cxn ang="0">
                <a:pos x="T8" y="T9"/>
              </a:cxn>
            </a:cxnLst>
            <a:rect l="0" t="0" r="r" b="b"/>
            <a:pathLst>
              <a:path w="34" h="64">
                <a:moveTo>
                  <a:pt x="0" y="64"/>
                </a:moveTo>
                <a:lnTo>
                  <a:pt x="0" y="64"/>
                </a:lnTo>
                <a:lnTo>
                  <a:pt x="0" y="0"/>
                </a:lnTo>
                <a:cubicBezTo>
                  <a:pt x="24" y="20"/>
                  <a:pt x="34" y="41"/>
                  <a:pt x="34" y="64"/>
                </a:cubicBezTo>
                <a:lnTo>
                  <a:pt x="0" y="64"/>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5808662" y="3271837"/>
            <a:ext cx="68263" cy="127000"/>
          </a:xfrm>
          <a:custGeom>
            <a:avLst/>
            <a:gdLst>
              <a:gd name="T0" fmla="*/ 0 w 34"/>
              <a:gd name="T1" fmla="*/ 64 h 64"/>
              <a:gd name="T2" fmla="*/ 0 w 34"/>
              <a:gd name="T3" fmla="*/ 64 h 64"/>
              <a:gd name="T4" fmla="*/ 0 w 34"/>
              <a:gd name="T5" fmla="*/ 0 h 64"/>
              <a:gd name="T6" fmla="*/ 34 w 34"/>
              <a:gd name="T7" fmla="*/ 64 h 64"/>
              <a:gd name="T8" fmla="*/ 0 w 34"/>
              <a:gd name="T9" fmla="*/ 64 h 64"/>
            </a:gdLst>
            <a:ahLst/>
            <a:cxnLst>
              <a:cxn ang="0">
                <a:pos x="T0" y="T1"/>
              </a:cxn>
              <a:cxn ang="0">
                <a:pos x="T2" y="T3"/>
              </a:cxn>
              <a:cxn ang="0">
                <a:pos x="T4" y="T5"/>
              </a:cxn>
              <a:cxn ang="0">
                <a:pos x="T6" y="T7"/>
              </a:cxn>
              <a:cxn ang="0">
                <a:pos x="T8" y="T9"/>
              </a:cxn>
            </a:cxnLst>
            <a:rect l="0" t="0" r="r" b="b"/>
            <a:pathLst>
              <a:path w="34" h="64">
                <a:moveTo>
                  <a:pt x="0" y="64"/>
                </a:moveTo>
                <a:lnTo>
                  <a:pt x="0" y="64"/>
                </a:lnTo>
                <a:lnTo>
                  <a:pt x="0" y="0"/>
                </a:lnTo>
                <a:cubicBezTo>
                  <a:pt x="24" y="20"/>
                  <a:pt x="34" y="41"/>
                  <a:pt x="34" y="64"/>
                </a:cubicBezTo>
                <a:lnTo>
                  <a:pt x="0" y="64"/>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5614987" y="3975100"/>
            <a:ext cx="82550" cy="160338"/>
          </a:xfrm>
          <a:custGeom>
            <a:avLst/>
            <a:gdLst>
              <a:gd name="T0" fmla="*/ 0 w 41"/>
              <a:gd name="T1" fmla="*/ 0 h 80"/>
              <a:gd name="T2" fmla="*/ 0 w 41"/>
              <a:gd name="T3" fmla="*/ 0 h 80"/>
              <a:gd name="T4" fmla="*/ 16 w 41"/>
              <a:gd name="T5" fmla="*/ 0 h 80"/>
              <a:gd name="T6" fmla="*/ 29 w 41"/>
              <a:gd name="T7" fmla="*/ 0 h 80"/>
              <a:gd name="T8" fmla="*/ 29 w 41"/>
              <a:gd name="T9" fmla="*/ 0 h 80"/>
              <a:gd name="T10" fmla="*/ 41 w 41"/>
              <a:gd name="T11" fmla="*/ 0 h 80"/>
              <a:gd name="T12" fmla="*/ 41 w 41"/>
              <a:gd name="T13" fmla="*/ 4 h 80"/>
              <a:gd name="T14" fmla="*/ 41 w 41"/>
              <a:gd name="T15" fmla="*/ 18 h 80"/>
              <a:gd name="T16" fmla="*/ 41 w 41"/>
              <a:gd name="T17" fmla="*/ 18 h 80"/>
              <a:gd name="T18" fmla="*/ 41 w 41"/>
              <a:gd name="T19" fmla="*/ 34 h 80"/>
              <a:gd name="T20" fmla="*/ 41 w 41"/>
              <a:gd name="T21" fmla="*/ 47 h 80"/>
              <a:gd name="T22" fmla="*/ 41 w 41"/>
              <a:gd name="T23" fmla="*/ 47 h 80"/>
              <a:gd name="T24" fmla="*/ 41 w 41"/>
              <a:gd name="T25" fmla="*/ 63 h 80"/>
              <a:gd name="T26" fmla="*/ 41 w 41"/>
              <a:gd name="T27" fmla="*/ 76 h 80"/>
              <a:gd name="T28" fmla="*/ 41 w 41"/>
              <a:gd name="T29" fmla="*/ 76 h 80"/>
              <a:gd name="T30" fmla="*/ 41 w 41"/>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0">
                <a:moveTo>
                  <a:pt x="0" y="0"/>
                </a:moveTo>
                <a:lnTo>
                  <a:pt x="0" y="0"/>
                </a:lnTo>
                <a:lnTo>
                  <a:pt x="16" y="0"/>
                </a:lnTo>
                <a:moveTo>
                  <a:pt x="29" y="0"/>
                </a:moveTo>
                <a:lnTo>
                  <a:pt x="29" y="0"/>
                </a:lnTo>
                <a:lnTo>
                  <a:pt x="41" y="0"/>
                </a:lnTo>
                <a:lnTo>
                  <a:pt x="41" y="4"/>
                </a:lnTo>
                <a:moveTo>
                  <a:pt x="41" y="18"/>
                </a:moveTo>
                <a:lnTo>
                  <a:pt x="41" y="18"/>
                </a:lnTo>
                <a:lnTo>
                  <a:pt x="41" y="34"/>
                </a:lnTo>
                <a:moveTo>
                  <a:pt x="41" y="47"/>
                </a:moveTo>
                <a:lnTo>
                  <a:pt x="41" y="47"/>
                </a:lnTo>
                <a:lnTo>
                  <a:pt x="41" y="63"/>
                </a:lnTo>
                <a:moveTo>
                  <a:pt x="41" y="76"/>
                </a:moveTo>
                <a:lnTo>
                  <a:pt x="41" y="76"/>
                </a:lnTo>
                <a:lnTo>
                  <a:pt x="41" y="8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5614987" y="3975100"/>
            <a:ext cx="82550" cy="160338"/>
          </a:xfrm>
          <a:custGeom>
            <a:avLst/>
            <a:gdLst>
              <a:gd name="T0" fmla="*/ 0 w 41"/>
              <a:gd name="T1" fmla="*/ 80 h 80"/>
              <a:gd name="T2" fmla="*/ 0 w 41"/>
              <a:gd name="T3" fmla="*/ 80 h 80"/>
              <a:gd name="T4" fmla="*/ 0 w 41"/>
              <a:gd name="T5" fmla="*/ 0 h 80"/>
              <a:gd name="T6" fmla="*/ 41 w 41"/>
              <a:gd name="T7" fmla="*/ 80 h 80"/>
              <a:gd name="T8" fmla="*/ 0 w 41"/>
              <a:gd name="T9" fmla="*/ 80 h 80"/>
            </a:gdLst>
            <a:ahLst/>
            <a:cxnLst>
              <a:cxn ang="0">
                <a:pos x="T0" y="T1"/>
              </a:cxn>
              <a:cxn ang="0">
                <a:pos x="T2" y="T3"/>
              </a:cxn>
              <a:cxn ang="0">
                <a:pos x="T4" y="T5"/>
              </a:cxn>
              <a:cxn ang="0">
                <a:pos x="T6" y="T7"/>
              </a:cxn>
              <a:cxn ang="0">
                <a:pos x="T8" y="T9"/>
              </a:cxn>
            </a:cxnLst>
            <a:rect l="0" t="0" r="r" b="b"/>
            <a:pathLst>
              <a:path w="41" h="80">
                <a:moveTo>
                  <a:pt x="0" y="80"/>
                </a:moveTo>
                <a:lnTo>
                  <a:pt x="0" y="80"/>
                </a:lnTo>
                <a:lnTo>
                  <a:pt x="0" y="0"/>
                </a:lnTo>
                <a:cubicBezTo>
                  <a:pt x="0" y="28"/>
                  <a:pt x="12" y="55"/>
                  <a:pt x="41" y="80"/>
                </a:cubicBezTo>
                <a:lnTo>
                  <a:pt x="0" y="8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5614987" y="3975100"/>
            <a:ext cx="82550" cy="160338"/>
          </a:xfrm>
          <a:custGeom>
            <a:avLst/>
            <a:gdLst>
              <a:gd name="T0" fmla="*/ 0 w 41"/>
              <a:gd name="T1" fmla="*/ 80 h 80"/>
              <a:gd name="T2" fmla="*/ 0 w 41"/>
              <a:gd name="T3" fmla="*/ 80 h 80"/>
              <a:gd name="T4" fmla="*/ 0 w 41"/>
              <a:gd name="T5" fmla="*/ 0 h 80"/>
              <a:gd name="T6" fmla="*/ 41 w 41"/>
              <a:gd name="T7" fmla="*/ 80 h 80"/>
              <a:gd name="T8" fmla="*/ 0 w 41"/>
              <a:gd name="T9" fmla="*/ 80 h 80"/>
            </a:gdLst>
            <a:ahLst/>
            <a:cxnLst>
              <a:cxn ang="0">
                <a:pos x="T0" y="T1"/>
              </a:cxn>
              <a:cxn ang="0">
                <a:pos x="T2" y="T3"/>
              </a:cxn>
              <a:cxn ang="0">
                <a:pos x="T4" y="T5"/>
              </a:cxn>
              <a:cxn ang="0">
                <a:pos x="T6" y="T7"/>
              </a:cxn>
              <a:cxn ang="0">
                <a:pos x="T8" y="T9"/>
              </a:cxn>
            </a:cxnLst>
            <a:rect l="0" t="0" r="r" b="b"/>
            <a:pathLst>
              <a:path w="41" h="80">
                <a:moveTo>
                  <a:pt x="0" y="80"/>
                </a:moveTo>
                <a:lnTo>
                  <a:pt x="0" y="80"/>
                </a:lnTo>
                <a:lnTo>
                  <a:pt x="0" y="0"/>
                </a:lnTo>
                <a:cubicBezTo>
                  <a:pt x="0" y="28"/>
                  <a:pt x="12" y="55"/>
                  <a:pt x="41" y="80"/>
                </a:cubicBezTo>
                <a:lnTo>
                  <a:pt x="0" y="8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5697537" y="4135437"/>
            <a:ext cx="93663" cy="1444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Lst>
            <a:ahLst/>
            <a:cxnLst>
              <a:cxn ang="0">
                <a:pos x="T0" y="T1"/>
              </a:cxn>
              <a:cxn ang="0">
                <a:pos x="T2" y="T3"/>
              </a:cxn>
              <a:cxn ang="0">
                <a:pos x="T4" y="T5"/>
              </a:cxn>
              <a:cxn ang="0">
                <a:pos x="T6" y="T7"/>
              </a:cxn>
              <a:cxn ang="0">
                <a:pos x="T8" y="T9"/>
              </a:cxn>
              <a:cxn ang="0">
                <a:pos x="T10" y="T11"/>
              </a:cxn>
            </a:cxnLst>
            <a:rect l="0" t="0" r="r" b="b"/>
            <a:pathLst>
              <a:path w="47" h="73">
                <a:moveTo>
                  <a:pt x="46" y="73"/>
                </a:moveTo>
                <a:lnTo>
                  <a:pt x="46" y="73"/>
                </a:lnTo>
                <a:lnTo>
                  <a:pt x="0" y="73"/>
                </a:lnTo>
                <a:lnTo>
                  <a:pt x="0" y="0"/>
                </a:lnTo>
                <a:cubicBezTo>
                  <a:pt x="33" y="28"/>
                  <a:pt x="47" y="52"/>
                  <a:pt x="46" y="73"/>
                </a:cubicBezTo>
                <a:lnTo>
                  <a:pt x="46" y="73"/>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697537" y="4135437"/>
            <a:ext cx="93663" cy="1444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Lst>
            <a:ahLst/>
            <a:cxnLst>
              <a:cxn ang="0">
                <a:pos x="T0" y="T1"/>
              </a:cxn>
              <a:cxn ang="0">
                <a:pos x="T2" y="T3"/>
              </a:cxn>
              <a:cxn ang="0">
                <a:pos x="T4" y="T5"/>
              </a:cxn>
              <a:cxn ang="0">
                <a:pos x="T6" y="T7"/>
              </a:cxn>
              <a:cxn ang="0">
                <a:pos x="T8" y="T9"/>
              </a:cxn>
              <a:cxn ang="0">
                <a:pos x="T10" y="T11"/>
              </a:cxn>
            </a:cxnLst>
            <a:rect l="0" t="0" r="r" b="b"/>
            <a:pathLst>
              <a:path w="47" h="73">
                <a:moveTo>
                  <a:pt x="46" y="73"/>
                </a:moveTo>
                <a:lnTo>
                  <a:pt x="46" y="73"/>
                </a:lnTo>
                <a:lnTo>
                  <a:pt x="0" y="73"/>
                </a:lnTo>
                <a:lnTo>
                  <a:pt x="0" y="0"/>
                </a:lnTo>
                <a:cubicBezTo>
                  <a:pt x="33" y="28"/>
                  <a:pt x="47" y="52"/>
                  <a:pt x="46" y="73"/>
                </a:cubicBezTo>
                <a:lnTo>
                  <a:pt x="46" y="73"/>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5697537" y="4135437"/>
            <a:ext cx="92075" cy="144463"/>
          </a:xfrm>
          <a:custGeom>
            <a:avLst/>
            <a:gdLst>
              <a:gd name="T0" fmla="*/ 0 w 46"/>
              <a:gd name="T1" fmla="*/ 0 h 73"/>
              <a:gd name="T2" fmla="*/ 0 w 46"/>
              <a:gd name="T3" fmla="*/ 0 h 73"/>
              <a:gd name="T4" fmla="*/ 16 w 46"/>
              <a:gd name="T5" fmla="*/ 0 h 73"/>
              <a:gd name="T6" fmla="*/ 29 w 46"/>
              <a:gd name="T7" fmla="*/ 0 h 73"/>
              <a:gd name="T8" fmla="*/ 29 w 46"/>
              <a:gd name="T9" fmla="*/ 0 h 73"/>
              <a:gd name="T10" fmla="*/ 45 w 46"/>
              <a:gd name="T11" fmla="*/ 0 h 73"/>
              <a:gd name="T12" fmla="*/ 46 w 46"/>
              <a:gd name="T13" fmla="*/ 12 h 73"/>
              <a:gd name="T14" fmla="*/ 46 w 46"/>
              <a:gd name="T15" fmla="*/ 12 h 73"/>
              <a:gd name="T16" fmla="*/ 46 w 46"/>
              <a:gd name="T17" fmla="*/ 28 h 73"/>
              <a:gd name="T18" fmla="*/ 46 w 46"/>
              <a:gd name="T19" fmla="*/ 41 h 73"/>
              <a:gd name="T20" fmla="*/ 46 w 46"/>
              <a:gd name="T21" fmla="*/ 41 h 73"/>
              <a:gd name="T22" fmla="*/ 46 w 46"/>
              <a:gd name="T23" fmla="*/ 57 h 73"/>
              <a:gd name="T24" fmla="*/ 46 w 46"/>
              <a:gd name="T25" fmla="*/ 71 h 73"/>
              <a:gd name="T26" fmla="*/ 46 w 46"/>
              <a:gd name="T27" fmla="*/ 71 h 73"/>
              <a:gd name="T28" fmla="*/ 46 w 46"/>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3">
                <a:moveTo>
                  <a:pt x="0" y="0"/>
                </a:moveTo>
                <a:lnTo>
                  <a:pt x="0" y="0"/>
                </a:lnTo>
                <a:lnTo>
                  <a:pt x="16" y="0"/>
                </a:lnTo>
                <a:moveTo>
                  <a:pt x="29" y="0"/>
                </a:moveTo>
                <a:lnTo>
                  <a:pt x="29" y="0"/>
                </a:lnTo>
                <a:lnTo>
                  <a:pt x="45" y="0"/>
                </a:lnTo>
                <a:moveTo>
                  <a:pt x="46" y="12"/>
                </a:moveTo>
                <a:lnTo>
                  <a:pt x="46" y="12"/>
                </a:lnTo>
                <a:lnTo>
                  <a:pt x="46" y="28"/>
                </a:lnTo>
                <a:moveTo>
                  <a:pt x="46" y="41"/>
                </a:moveTo>
                <a:lnTo>
                  <a:pt x="46" y="41"/>
                </a:lnTo>
                <a:lnTo>
                  <a:pt x="46" y="57"/>
                </a:lnTo>
                <a:moveTo>
                  <a:pt x="46" y="71"/>
                </a:moveTo>
                <a:lnTo>
                  <a:pt x="46" y="71"/>
                </a:lnTo>
                <a:lnTo>
                  <a:pt x="46" y="73"/>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3341687" y="3125787"/>
            <a:ext cx="396875" cy="452438"/>
          </a:xfrm>
          <a:custGeom>
            <a:avLst/>
            <a:gdLst>
              <a:gd name="T0" fmla="*/ 0 w 199"/>
              <a:gd name="T1" fmla="*/ 227 h 227"/>
              <a:gd name="T2" fmla="*/ 0 w 199"/>
              <a:gd name="T3" fmla="*/ 227 h 227"/>
              <a:gd name="T4" fmla="*/ 16 w 199"/>
              <a:gd name="T5" fmla="*/ 227 h 227"/>
              <a:gd name="T6" fmla="*/ 29 w 199"/>
              <a:gd name="T7" fmla="*/ 227 h 227"/>
              <a:gd name="T8" fmla="*/ 29 w 199"/>
              <a:gd name="T9" fmla="*/ 227 h 227"/>
              <a:gd name="T10" fmla="*/ 45 w 199"/>
              <a:gd name="T11" fmla="*/ 227 h 227"/>
              <a:gd name="T12" fmla="*/ 58 w 199"/>
              <a:gd name="T13" fmla="*/ 227 h 227"/>
              <a:gd name="T14" fmla="*/ 58 w 199"/>
              <a:gd name="T15" fmla="*/ 227 h 227"/>
              <a:gd name="T16" fmla="*/ 74 w 199"/>
              <a:gd name="T17" fmla="*/ 227 h 227"/>
              <a:gd name="T18" fmla="*/ 88 w 199"/>
              <a:gd name="T19" fmla="*/ 227 h 227"/>
              <a:gd name="T20" fmla="*/ 88 w 199"/>
              <a:gd name="T21" fmla="*/ 227 h 227"/>
              <a:gd name="T22" fmla="*/ 104 w 199"/>
              <a:gd name="T23" fmla="*/ 227 h 227"/>
              <a:gd name="T24" fmla="*/ 117 w 199"/>
              <a:gd name="T25" fmla="*/ 227 h 227"/>
              <a:gd name="T26" fmla="*/ 117 w 199"/>
              <a:gd name="T27" fmla="*/ 227 h 227"/>
              <a:gd name="T28" fmla="*/ 133 w 199"/>
              <a:gd name="T29" fmla="*/ 227 h 227"/>
              <a:gd name="T30" fmla="*/ 146 w 199"/>
              <a:gd name="T31" fmla="*/ 227 h 227"/>
              <a:gd name="T32" fmla="*/ 146 w 199"/>
              <a:gd name="T33" fmla="*/ 227 h 227"/>
              <a:gd name="T34" fmla="*/ 162 w 199"/>
              <a:gd name="T35" fmla="*/ 227 h 227"/>
              <a:gd name="T36" fmla="*/ 176 w 199"/>
              <a:gd name="T37" fmla="*/ 227 h 227"/>
              <a:gd name="T38" fmla="*/ 176 w 199"/>
              <a:gd name="T39" fmla="*/ 227 h 227"/>
              <a:gd name="T40" fmla="*/ 192 w 199"/>
              <a:gd name="T41" fmla="*/ 227 h 227"/>
              <a:gd name="T42" fmla="*/ 199 w 199"/>
              <a:gd name="T43" fmla="*/ 221 h 227"/>
              <a:gd name="T44" fmla="*/ 199 w 199"/>
              <a:gd name="T45" fmla="*/ 221 h 227"/>
              <a:gd name="T46" fmla="*/ 199 w 199"/>
              <a:gd name="T47" fmla="*/ 205 h 227"/>
              <a:gd name="T48" fmla="*/ 199 w 199"/>
              <a:gd name="T49" fmla="*/ 192 h 227"/>
              <a:gd name="T50" fmla="*/ 199 w 199"/>
              <a:gd name="T51" fmla="*/ 192 h 227"/>
              <a:gd name="T52" fmla="*/ 199 w 199"/>
              <a:gd name="T53" fmla="*/ 176 h 227"/>
              <a:gd name="T54" fmla="*/ 199 w 199"/>
              <a:gd name="T55" fmla="*/ 162 h 227"/>
              <a:gd name="T56" fmla="*/ 199 w 199"/>
              <a:gd name="T57" fmla="*/ 162 h 227"/>
              <a:gd name="T58" fmla="*/ 199 w 199"/>
              <a:gd name="T59" fmla="*/ 146 h 227"/>
              <a:gd name="T60" fmla="*/ 199 w 199"/>
              <a:gd name="T61" fmla="*/ 133 h 227"/>
              <a:gd name="T62" fmla="*/ 199 w 199"/>
              <a:gd name="T63" fmla="*/ 133 h 227"/>
              <a:gd name="T64" fmla="*/ 199 w 199"/>
              <a:gd name="T65" fmla="*/ 117 h 227"/>
              <a:gd name="T66" fmla="*/ 199 w 199"/>
              <a:gd name="T67" fmla="*/ 104 h 227"/>
              <a:gd name="T68" fmla="*/ 199 w 199"/>
              <a:gd name="T69" fmla="*/ 104 h 227"/>
              <a:gd name="T70" fmla="*/ 199 w 199"/>
              <a:gd name="T71" fmla="*/ 88 h 227"/>
              <a:gd name="T72" fmla="*/ 199 w 199"/>
              <a:gd name="T73" fmla="*/ 74 h 227"/>
              <a:gd name="T74" fmla="*/ 199 w 199"/>
              <a:gd name="T75" fmla="*/ 74 h 227"/>
              <a:gd name="T76" fmla="*/ 199 w 199"/>
              <a:gd name="T77" fmla="*/ 58 h 227"/>
              <a:gd name="T78" fmla="*/ 199 w 199"/>
              <a:gd name="T79" fmla="*/ 45 h 227"/>
              <a:gd name="T80" fmla="*/ 199 w 199"/>
              <a:gd name="T81" fmla="*/ 45 h 227"/>
              <a:gd name="T82" fmla="*/ 199 w 199"/>
              <a:gd name="T83" fmla="*/ 29 h 227"/>
              <a:gd name="T84" fmla="*/ 199 w 199"/>
              <a:gd name="T85" fmla="*/ 16 h 227"/>
              <a:gd name="T86" fmla="*/ 199 w 199"/>
              <a:gd name="T87" fmla="*/ 16 h 227"/>
              <a:gd name="T88" fmla="*/ 199 w 199"/>
              <a:gd name="T8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7">
                <a:moveTo>
                  <a:pt x="0" y="227"/>
                </a:moveTo>
                <a:lnTo>
                  <a:pt x="0" y="227"/>
                </a:lnTo>
                <a:lnTo>
                  <a:pt x="16" y="227"/>
                </a:lnTo>
                <a:moveTo>
                  <a:pt x="29" y="227"/>
                </a:moveTo>
                <a:lnTo>
                  <a:pt x="29" y="227"/>
                </a:lnTo>
                <a:lnTo>
                  <a:pt x="45" y="227"/>
                </a:lnTo>
                <a:moveTo>
                  <a:pt x="58" y="227"/>
                </a:moveTo>
                <a:lnTo>
                  <a:pt x="58" y="227"/>
                </a:lnTo>
                <a:lnTo>
                  <a:pt x="74" y="227"/>
                </a:lnTo>
                <a:moveTo>
                  <a:pt x="88" y="227"/>
                </a:moveTo>
                <a:lnTo>
                  <a:pt x="88" y="227"/>
                </a:lnTo>
                <a:lnTo>
                  <a:pt x="104" y="227"/>
                </a:lnTo>
                <a:moveTo>
                  <a:pt x="117" y="227"/>
                </a:moveTo>
                <a:lnTo>
                  <a:pt x="117" y="227"/>
                </a:lnTo>
                <a:lnTo>
                  <a:pt x="133" y="227"/>
                </a:lnTo>
                <a:moveTo>
                  <a:pt x="146" y="227"/>
                </a:moveTo>
                <a:lnTo>
                  <a:pt x="146" y="227"/>
                </a:lnTo>
                <a:lnTo>
                  <a:pt x="162" y="227"/>
                </a:lnTo>
                <a:moveTo>
                  <a:pt x="176" y="227"/>
                </a:moveTo>
                <a:lnTo>
                  <a:pt x="176" y="227"/>
                </a:lnTo>
                <a:lnTo>
                  <a:pt x="192" y="227"/>
                </a:lnTo>
                <a:moveTo>
                  <a:pt x="199" y="221"/>
                </a:moveTo>
                <a:lnTo>
                  <a:pt x="199" y="221"/>
                </a:lnTo>
                <a:lnTo>
                  <a:pt x="199" y="205"/>
                </a:lnTo>
                <a:moveTo>
                  <a:pt x="199" y="192"/>
                </a:moveTo>
                <a:lnTo>
                  <a:pt x="199" y="192"/>
                </a:lnTo>
                <a:lnTo>
                  <a:pt x="199" y="176"/>
                </a:lnTo>
                <a:moveTo>
                  <a:pt x="199" y="162"/>
                </a:moveTo>
                <a:lnTo>
                  <a:pt x="199" y="162"/>
                </a:lnTo>
                <a:lnTo>
                  <a:pt x="199" y="146"/>
                </a:lnTo>
                <a:moveTo>
                  <a:pt x="199" y="133"/>
                </a:moveTo>
                <a:lnTo>
                  <a:pt x="199" y="133"/>
                </a:lnTo>
                <a:lnTo>
                  <a:pt x="199" y="117"/>
                </a:lnTo>
                <a:moveTo>
                  <a:pt x="199" y="104"/>
                </a:moveTo>
                <a:lnTo>
                  <a:pt x="199" y="104"/>
                </a:lnTo>
                <a:lnTo>
                  <a:pt x="199" y="88"/>
                </a:lnTo>
                <a:moveTo>
                  <a:pt x="199" y="74"/>
                </a:moveTo>
                <a:lnTo>
                  <a:pt x="199" y="74"/>
                </a:lnTo>
                <a:lnTo>
                  <a:pt x="199" y="58"/>
                </a:lnTo>
                <a:moveTo>
                  <a:pt x="199" y="45"/>
                </a:moveTo>
                <a:lnTo>
                  <a:pt x="199" y="45"/>
                </a:lnTo>
                <a:lnTo>
                  <a:pt x="199" y="29"/>
                </a:lnTo>
                <a:moveTo>
                  <a:pt x="199" y="16"/>
                </a:moveTo>
                <a:lnTo>
                  <a:pt x="199" y="16"/>
                </a:lnTo>
                <a:lnTo>
                  <a:pt x="199" y="0"/>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p:nvSpPr>
        <p:spPr bwMode="auto">
          <a:xfrm>
            <a:off x="3341687" y="3578225"/>
            <a:ext cx="161925" cy="428625"/>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noEditPoints="1"/>
          </p:cNvSpPr>
          <p:nvPr/>
        </p:nvSpPr>
        <p:spPr bwMode="auto">
          <a:xfrm>
            <a:off x="3341687" y="3578225"/>
            <a:ext cx="161925" cy="428625"/>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3960812" y="3154362"/>
            <a:ext cx="193675" cy="168275"/>
          </a:xfrm>
          <a:custGeom>
            <a:avLst/>
            <a:gdLst>
              <a:gd name="T0" fmla="*/ 0 w 97"/>
              <a:gd name="T1" fmla="*/ 85 h 85"/>
              <a:gd name="T2" fmla="*/ 0 w 97"/>
              <a:gd name="T3" fmla="*/ 85 h 85"/>
              <a:gd name="T4" fmla="*/ 0 w 97"/>
              <a:gd name="T5" fmla="*/ 0 h 85"/>
              <a:gd name="T6" fmla="*/ 97 w 97"/>
              <a:gd name="T7" fmla="*/ 85 h 85"/>
              <a:gd name="T8" fmla="*/ 0 w 97"/>
              <a:gd name="T9" fmla="*/ 85 h 85"/>
            </a:gdLst>
            <a:ahLst/>
            <a:cxnLst>
              <a:cxn ang="0">
                <a:pos x="T0" y="T1"/>
              </a:cxn>
              <a:cxn ang="0">
                <a:pos x="T2" y="T3"/>
              </a:cxn>
              <a:cxn ang="0">
                <a:pos x="T4" y="T5"/>
              </a:cxn>
              <a:cxn ang="0">
                <a:pos x="T6" y="T7"/>
              </a:cxn>
              <a:cxn ang="0">
                <a:pos x="T8" y="T9"/>
              </a:cxn>
            </a:cxnLst>
            <a:rect l="0" t="0" r="r" b="b"/>
            <a:pathLst>
              <a:path w="97" h="85">
                <a:moveTo>
                  <a:pt x="0" y="85"/>
                </a:moveTo>
                <a:lnTo>
                  <a:pt x="0" y="85"/>
                </a:lnTo>
                <a:lnTo>
                  <a:pt x="0" y="0"/>
                </a:lnTo>
                <a:cubicBezTo>
                  <a:pt x="38" y="14"/>
                  <a:pt x="65" y="47"/>
                  <a:pt x="97" y="85"/>
                </a:cubicBez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3960812" y="3154362"/>
            <a:ext cx="193675" cy="168275"/>
          </a:xfrm>
          <a:custGeom>
            <a:avLst/>
            <a:gdLst>
              <a:gd name="T0" fmla="*/ 0 w 97"/>
              <a:gd name="T1" fmla="*/ 85 h 85"/>
              <a:gd name="T2" fmla="*/ 0 w 97"/>
              <a:gd name="T3" fmla="*/ 85 h 85"/>
              <a:gd name="T4" fmla="*/ 0 w 97"/>
              <a:gd name="T5" fmla="*/ 0 h 85"/>
              <a:gd name="T6" fmla="*/ 97 w 97"/>
              <a:gd name="T7" fmla="*/ 85 h 85"/>
              <a:gd name="T8" fmla="*/ 0 w 97"/>
              <a:gd name="T9" fmla="*/ 85 h 85"/>
            </a:gdLst>
            <a:ahLst/>
            <a:cxnLst>
              <a:cxn ang="0">
                <a:pos x="T0" y="T1"/>
              </a:cxn>
              <a:cxn ang="0">
                <a:pos x="T2" y="T3"/>
              </a:cxn>
              <a:cxn ang="0">
                <a:pos x="T4" y="T5"/>
              </a:cxn>
              <a:cxn ang="0">
                <a:pos x="T6" y="T7"/>
              </a:cxn>
              <a:cxn ang="0">
                <a:pos x="T8" y="T9"/>
              </a:cxn>
            </a:cxnLst>
            <a:rect l="0" t="0" r="r" b="b"/>
            <a:pathLst>
              <a:path w="97" h="85">
                <a:moveTo>
                  <a:pt x="0" y="85"/>
                </a:moveTo>
                <a:lnTo>
                  <a:pt x="0" y="85"/>
                </a:lnTo>
                <a:lnTo>
                  <a:pt x="0" y="0"/>
                </a:lnTo>
                <a:cubicBezTo>
                  <a:pt x="38" y="14"/>
                  <a:pt x="65" y="47"/>
                  <a:pt x="97" y="85"/>
                </a:cubicBezTo>
                <a:lnTo>
                  <a:pt x="0" y="85"/>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3960812" y="3154362"/>
            <a:ext cx="193675" cy="168275"/>
          </a:xfrm>
          <a:custGeom>
            <a:avLst/>
            <a:gdLst>
              <a:gd name="T0" fmla="*/ 0 w 97"/>
              <a:gd name="T1" fmla="*/ 0 h 85"/>
              <a:gd name="T2" fmla="*/ 0 w 97"/>
              <a:gd name="T3" fmla="*/ 0 h 85"/>
              <a:gd name="T4" fmla="*/ 16 w 97"/>
              <a:gd name="T5" fmla="*/ 0 h 85"/>
              <a:gd name="T6" fmla="*/ 29 w 97"/>
              <a:gd name="T7" fmla="*/ 0 h 85"/>
              <a:gd name="T8" fmla="*/ 29 w 97"/>
              <a:gd name="T9" fmla="*/ 0 h 85"/>
              <a:gd name="T10" fmla="*/ 45 w 97"/>
              <a:gd name="T11" fmla="*/ 0 h 85"/>
              <a:gd name="T12" fmla="*/ 59 w 97"/>
              <a:gd name="T13" fmla="*/ 0 h 85"/>
              <a:gd name="T14" fmla="*/ 59 w 97"/>
              <a:gd name="T15" fmla="*/ 0 h 85"/>
              <a:gd name="T16" fmla="*/ 75 w 97"/>
              <a:gd name="T17" fmla="*/ 0 h 85"/>
              <a:gd name="T18" fmla="*/ 88 w 97"/>
              <a:gd name="T19" fmla="*/ 0 h 85"/>
              <a:gd name="T20" fmla="*/ 88 w 97"/>
              <a:gd name="T21" fmla="*/ 0 h 85"/>
              <a:gd name="T22" fmla="*/ 96 w 97"/>
              <a:gd name="T23" fmla="*/ 0 h 85"/>
              <a:gd name="T24" fmla="*/ 96 w 97"/>
              <a:gd name="T25" fmla="*/ 8 h 85"/>
              <a:gd name="T26" fmla="*/ 96 w 97"/>
              <a:gd name="T27" fmla="*/ 21 h 85"/>
              <a:gd name="T28" fmla="*/ 96 w 97"/>
              <a:gd name="T29" fmla="*/ 21 h 85"/>
              <a:gd name="T30" fmla="*/ 96 w 97"/>
              <a:gd name="T31" fmla="*/ 37 h 85"/>
              <a:gd name="T32" fmla="*/ 96 w 97"/>
              <a:gd name="T33" fmla="*/ 50 h 85"/>
              <a:gd name="T34" fmla="*/ 96 w 97"/>
              <a:gd name="T35" fmla="*/ 50 h 85"/>
              <a:gd name="T36" fmla="*/ 96 w 97"/>
              <a:gd name="T37" fmla="*/ 66 h 85"/>
              <a:gd name="T38" fmla="*/ 97 w 97"/>
              <a:gd name="T39" fmla="*/ 80 h 85"/>
              <a:gd name="T40" fmla="*/ 97 w 97"/>
              <a:gd name="T41" fmla="*/ 80 h 85"/>
              <a:gd name="T42" fmla="*/ 97 w 97"/>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8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96" y="0"/>
                </a:lnTo>
                <a:lnTo>
                  <a:pt x="96" y="8"/>
                </a:lnTo>
                <a:moveTo>
                  <a:pt x="96" y="21"/>
                </a:moveTo>
                <a:lnTo>
                  <a:pt x="96" y="21"/>
                </a:lnTo>
                <a:lnTo>
                  <a:pt x="96" y="37"/>
                </a:lnTo>
                <a:moveTo>
                  <a:pt x="96" y="50"/>
                </a:moveTo>
                <a:lnTo>
                  <a:pt x="96" y="50"/>
                </a:lnTo>
                <a:lnTo>
                  <a:pt x="96" y="66"/>
                </a:lnTo>
                <a:moveTo>
                  <a:pt x="97" y="80"/>
                </a:moveTo>
                <a:lnTo>
                  <a:pt x="97" y="80"/>
                </a:lnTo>
                <a:lnTo>
                  <a:pt x="97" y="8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4156074" y="3324225"/>
            <a:ext cx="503238" cy="274638"/>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Lst>
            <a:ahLst/>
            <a:cxnLst>
              <a:cxn ang="0">
                <a:pos x="T0" y="T1"/>
              </a:cxn>
              <a:cxn ang="0">
                <a:pos x="T2" y="T3"/>
              </a:cxn>
              <a:cxn ang="0">
                <a:pos x="T4" y="T5"/>
              </a:cxn>
              <a:cxn ang="0">
                <a:pos x="T6" y="T7"/>
              </a:cxn>
              <a:cxn ang="0">
                <a:pos x="T8" y="T9"/>
              </a:cxn>
              <a:cxn ang="0">
                <a:pos x="T10" y="T11"/>
              </a:cxn>
            </a:cxnLst>
            <a:rect l="0" t="0" r="r" b="b"/>
            <a:pathLst>
              <a:path w="252" h="138">
                <a:moveTo>
                  <a:pt x="252" y="138"/>
                </a:moveTo>
                <a:lnTo>
                  <a:pt x="252" y="138"/>
                </a:lnTo>
                <a:lnTo>
                  <a:pt x="0" y="138"/>
                </a:lnTo>
                <a:lnTo>
                  <a:pt x="0" y="0"/>
                </a:lnTo>
                <a:cubicBezTo>
                  <a:pt x="53" y="64"/>
                  <a:pt x="116" y="138"/>
                  <a:pt x="252" y="138"/>
                </a:cubicBezTo>
                <a:lnTo>
                  <a:pt x="252"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4156074" y="3324225"/>
            <a:ext cx="503238" cy="274638"/>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Lst>
            <a:ahLst/>
            <a:cxnLst>
              <a:cxn ang="0">
                <a:pos x="T0" y="T1"/>
              </a:cxn>
              <a:cxn ang="0">
                <a:pos x="T2" y="T3"/>
              </a:cxn>
              <a:cxn ang="0">
                <a:pos x="T4" y="T5"/>
              </a:cxn>
              <a:cxn ang="0">
                <a:pos x="T6" y="T7"/>
              </a:cxn>
              <a:cxn ang="0">
                <a:pos x="T8" y="T9"/>
              </a:cxn>
              <a:cxn ang="0">
                <a:pos x="T10" y="T11"/>
              </a:cxn>
            </a:cxnLst>
            <a:rect l="0" t="0" r="r" b="b"/>
            <a:pathLst>
              <a:path w="252" h="138">
                <a:moveTo>
                  <a:pt x="252" y="138"/>
                </a:moveTo>
                <a:lnTo>
                  <a:pt x="252" y="138"/>
                </a:lnTo>
                <a:lnTo>
                  <a:pt x="0" y="138"/>
                </a:lnTo>
                <a:lnTo>
                  <a:pt x="0" y="0"/>
                </a:lnTo>
                <a:cubicBezTo>
                  <a:pt x="53" y="64"/>
                  <a:pt x="116" y="138"/>
                  <a:pt x="252" y="138"/>
                </a:cubicBezTo>
                <a:lnTo>
                  <a:pt x="252" y="138"/>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4156074" y="3324225"/>
            <a:ext cx="503238" cy="90488"/>
          </a:xfrm>
          <a:custGeom>
            <a:avLst/>
            <a:gdLst>
              <a:gd name="T0" fmla="*/ 0 w 252"/>
              <a:gd name="T1" fmla="*/ 0 h 45"/>
              <a:gd name="T2" fmla="*/ 0 w 252"/>
              <a:gd name="T3" fmla="*/ 0 h 45"/>
              <a:gd name="T4" fmla="*/ 4 w 252"/>
              <a:gd name="T5" fmla="*/ 0 h 45"/>
              <a:gd name="T6" fmla="*/ 17 w 252"/>
              <a:gd name="T7" fmla="*/ 0 h 45"/>
              <a:gd name="T8" fmla="*/ 17 w 252"/>
              <a:gd name="T9" fmla="*/ 0 h 45"/>
              <a:gd name="T10" fmla="*/ 33 w 252"/>
              <a:gd name="T11" fmla="*/ 0 h 45"/>
              <a:gd name="T12" fmla="*/ 47 w 252"/>
              <a:gd name="T13" fmla="*/ 0 h 45"/>
              <a:gd name="T14" fmla="*/ 47 w 252"/>
              <a:gd name="T15" fmla="*/ 0 h 45"/>
              <a:gd name="T16" fmla="*/ 63 w 252"/>
              <a:gd name="T17" fmla="*/ 0 h 45"/>
              <a:gd name="T18" fmla="*/ 76 w 252"/>
              <a:gd name="T19" fmla="*/ 0 h 45"/>
              <a:gd name="T20" fmla="*/ 76 w 252"/>
              <a:gd name="T21" fmla="*/ 0 h 45"/>
              <a:gd name="T22" fmla="*/ 92 w 252"/>
              <a:gd name="T23" fmla="*/ 0 h 45"/>
              <a:gd name="T24" fmla="*/ 105 w 252"/>
              <a:gd name="T25" fmla="*/ 0 h 45"/>
              <a:gd name="T26" fmla="*/ 105 w 252"/>
              <a:gd name="T27" fmla="*/ 0 h 45"/>
              <a:gd name="T28" fmla="*/ 121 w 252"/>
              <a:gd name="T29" fmla="*/ 0 h 45"/>
              <a:gd name="T30" fmla="*/ 135 w 252"/>
              <a:gd name="T31" fmla="*/ 0 h 45"/>
              <a:gd name="T32" fmla="*/ 135 w 252"/>
              <a:gd name="T33" fmla="*/ 0 h 45"/>
              <a:gd name="T34" fmla="*/ 151 w 252"/>
              <a:gd name="T35" fmla="*/ 0 h 45"/>
              <a:gd name="T36" fmla="*/ 164 w 252"/>
              <a:gd name="T37" fmla="*/ 0 h 45"/>
              <a:gd name="T38" fmla="*/ 164 w 252"/>
              <a:gd name="T39" fmla="*/ 0 h 45"/>
              <a:gd name="T40" fmla="*/ 180 w 252"/>
              <a:gd name="T41" fmla="*/ 0 h 45"/>
              <a:gd name="T42" fmla="*/ 193 w 252"/>
              <a:gd name="T43" fmla="*/ 0 h 45"/>
              <a:gd name="T44" fmla="*/ 193 w 252"/>
              <a:gd name="T45" fmla="*/ 0 h 45"/>
              <a:gd name="T46" fmla="*/ 209 w 252"/>
              <a:gd name="T47" fmla="*/ 0 h 45"/>
              <a:gd name="T48" fmla="*/ 223 w 252"/>
              <a:gd name="T49" fmla="*/ 0 h 45"/>
              <a:gd name="T50" fmla="*/ 223 w 252"/>
              <a:gd name="T51" fmla="*/ 0 h 45"/>
              <a:gd name="T52" fmla="*/ 239 w 252"/>
              <a:gd name="T53" fmla="*/ 0 h 45"/>
              <a:gd name="T54" fmla="*/ 252 w 252"/>
              <a:gd name="T55" fmla="*/ 0 h 45"/>
              <a:gd name="T56" fmla="*/ 252 w 252"/>
              <a:gd name="T57" fmla="*/ 0 h 45"/>
              <a:gd name="T58" fmla="*/ 252 w 252"/>
              <a:gd name="T59" fmla="*/ 0 h 45"/>
              <a:gd name="T60" fmla="*/ 252 w 252"/>
              <a:gd name="T61" fmla="*/ 16 h 45"/>
              <a:gd name="T62" fmla="*/ 252 w 252"/>
              <a:gd name="T63" fmla="*/ 29 h 45"/>
              <a:gd name="T64" fmla="*/ 252 w 252"/>
              <a:gd name="T65" fmla="*/ 29 h 45"/>
              <a:gd name="T66" fmla="*/ 252 w 252"/>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45">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moveTo>
                  <a:pt x="223" y="0"/>
                </a:moveTo>
                <a:lnTo>
                  <a:pt x="223" y="0"/>
                </a:lnTo>
                <a:lnTo>
                  <a:pt x="239" y="0"/>
                </a:lnTo>
                <a:moveTo>
                  <a:pt x="252" y="0"/>
                </a:moveTo>
                <a:lnTo>
                  <a:pt x="252" y="0"/>
                </a:lnTo>
                <a:lnTo>
                  <a:pt x="252" y="0"/>
                </a:lnTo>
                <a:lnTo>
                  <a:pt x="252" y="16"/>
                </a:lnTo>
                <a:moveTo>
                  <a:pt x="252" y="29"/>
                </a:moveTo>
                <a:lnTo>
                  <a:pt x="252" y="29"/>
                </a:lnTo>
                <a:lnTo>
                  <a:pt x="252" y="4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5087937" y="3201987"/>
            <a:ext cx="525463" cy="227013"/>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1" y="0"/>
                  <a:pt x="263"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5087937" y="3201987"/>
            <a:ext cx="525463" cy="227013"/>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1" y="0"/>
                  <a:pt x="263"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5087937" y="3201987"/>
            <a:ext cx="525463" cy="227013"/>
          </a:xfrm>
          <a:custGeom>
            <a:avLst/>
            <a:gdLst>
              <a:gd name="T0" fmla="*/ 0 w 263"/>
              <a:gd name="T1" fmla="*/ 114 h 114"/>
              <a:gd name="T2" fmla="*/ 0 w 263"/>
              <a:gd name="T3" fmla="*/ 114 h 114"/>
              <a:gd name="T4" fmla="*/ 5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7 w 263"/>
              <a:gd name="T19" fmla="*/ 114 h 114"/>
              <a:gd name="T20" fmla="*/ 77 w 263"/>
              <a:gd name="T21" fmla="*/ 114 h 114"/>
              <a:gd name="T22" fmla="*/ 93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5 w 263"/>
              <a:gd name="T37" fmla="*/ 114 h 114"/>
              <a:gd name="T38" fmla="*/ 165 w 263"/>
              <a:gd name="T39" fmla="*/ 114 h 114"/>
              <a:gd name="T40" fmla="*/ 181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3 w 263"/>
              <a:gd name="T55" fmla="*/ 114 h 114"/>
              <a:gd name="T56" fmla="*/ 253 w 263"/>
              <a:gd name="T57" fmla="*/ 114 h 114"/>
              <a:gd name="T58" fmla="*/ 263 w 263"/>
              <a:gd name="T59" fmla="*/ 114 h 114"/>
              <a:gd name="T60" fmla="*/ 263 w 263"/>
              <a:gd name="T61" fmla="*/ 109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7 h 114"/>
              <a:gd name="T76" fmla="*/ 263 w 263"/>
              <a:gd name="T77" fmla="*/ 37 h 114"/>
              <a:gd name="T78" fmla="*/ 263 w 263"/>
              <a:gd name="T79" fmla="*/ 21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5" y="114"/>
                </a:lnTo>
                <a:moveTo>
                  <a:pt x="18" y="114"/>
                </a:moveTo>
                <a:lnTo>
                  <a:pt x="18" y="114"/>
                </a:lnTo>
                <a:lnTo>
                  <a:pt x="34" y="114"/>
                </a:lnTo>
                <a:moveTo>
                  <a:pt x="47" y="114"/>
                </a:moveTo>
                <a:lnTo>
                  <a:pt x="47" y="114"/>
                </a:lnTo>
                <a:lnTo>
                  <a:pt x="63" y="114"/>
                </a:lnTo>
                <a:moveTo>
                  <a:pt x="77" y="114"/>
                </a:moveTo>
                <a:lnTo>
                  <a:pt x="77" y="114"/>
                </a:lnTo>
                <a:lnTo>
                  <a:pt x="93" y="114"/>
                </a:lnTo>
                <a:moveTo>
                  <a:pt x="106" y="114"/>
                </a:moveTo>
                <a:lnTo>
                  <a:pt x="106" y="114"/>
                </a:lnTo>
                <a:lnTo>
                  <a:pt x="122" y="114"/>
                </a:lnTo>
                <a:moveTo>
                  <a:pt x="135" y="114"/>
                </a:moveTo>
                <a:lnTo>
                  <a:pt x="135" y="114"/>
                </a:lnTo>
                <a:lnTo>
                  <a:pt x="151" y="114"/>
                </a:lnTo>
                <a:moveTo>
                  <a:pt x="165" y="114"/>
                </a:moveTo>
                <a:lnTo>
                  <a:pt x="165" y="114"/>
                </a:lnTo>
                <a:lnTo>
                  <a:pt x="181" y="114"/>
                </a:lnTo>
                <a:moveTo>
                  <a:pt x="194" y="114"/>
                </a:moveTo>
                <a:lnTo>
                  <a:pt x="194" y="114"/>
                </a:lnTo>
                <a:lnTo>
                  <a:pt x="210" y="114"/>
                </a:lnTo>
                <a:moveTo>
                  <a:pt x="223" y="114"/>
                </a:moveTo>
                <a:lnTo>
                  <a:pt x="223" y="114"/>
                </a:lnTo>
                <a:lnTo>
                  <a:pt x="239" y="114"/>
                </a:lnTo>
                <a:moveTo>
                  <a:pt x="253" y="114"/>
                </a:moveTo>
                <a:lnTo>
                  <a:pt x="253" y="114"/>
                </a:lnTo>
                <a:lnTo>
                  <a:pt x="263" y="114"/>
                </a:lnTo>
                <a:lnTo>
                  <a:pt x="263" y="109"/>
                </a:lnTo>
                <a:moveTo>
                  <a:pt x="263" y="95"/>
                </a:moveTo>
                <a:lnTo>
                  <a:pt x="263" y="95"/>
                </a:lnTo>
                <a:lnTo>
                  <a:pt x="263" y="79"/>
                </a:lnTo>
                <a:moveTo>
                  <a:pt x="263" y="66"/>
                </a:moveTo>
                <a:lnTo>
                  <a:pt x="263" y="66"/>
                </a:lnTo>
                <a:lnTo>
                  <a:pt x="263" y="50"/>
                </a:lnTo>
                <a:moveTo>
                  <a:pt x="263" y="37"/>
                </a:moveTo>
                <a:lnTo>
                  <a:pt x="263" y="37"/>
                </a:lnTo>
                <a:lnTo>
                  <a:pt x="263" y="21"/>
                </a:lnTo>
                <a:moveTo>
                  <a:pt x="263" y="7"/>
                </a:moveTo>
                <a:lnTo>
                  <a:pt x="263" y="7"/>
                </a:lnTo>
                <a:lnTo>
                  <a:pt x="263"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4659312" y="3429000"/>
            <a:ext cx="428625" cy="169863"/>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4659312" y="3429000"/>
            <a:ext cx="428625" cy="169863"/>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p:nvSpPr>
        <p:spPr bwMode="auto">
          <a:xfrm>
            <a:off x="4659312" y="3433762"/>
            <a:ext cx="428625" cy="165100"/>
          </a:xfrm>
          <a:custGeom>
            <a:avLst/>
            <a:gdLst>
              <a:gd name="T0" fmla="*/ 0 w 215"/>
              <a:gd name="T1" fmla="*/ 83 h 83"/>
              <a:gd name="T2" fmla="*/ 0 w 215"/>
              <a:gd name="T3" fmla="*/ 83 h 83"/>
              <a:gd name="T4" fmla="*/ 4 w 215"/>
              <a:gd name="T5" fmla="*/ 83 h 83"/>
              <a:gd name="T6" fmla="*/ 18 w 215"/>
              <a:gd name="T7" fmla="*/ 83 h 83"/>
              <a:gd name="T8" fmla="*/ 18 w 215"/>
              <a:gd name="T9" fmla="*/ 83 h 83"/>
              <a:gd name="T10" fmla="*/ 34 w 215"/>
              <a:gd name="T11" fmla="*/ 83 h 83"/>
              <a:gd name="T12" fmla="*/ 47 w 215"/>
              <a:gd name="T13" fmla="*/ 83 h 83"/>
              <a:gd name="T14" fmla="*/ 47 w 215"/>
              <a:gd name="T15" fmla="*/ 83 h 83"/>
              <a:gd name="T16" fmla="*/ 63 w 215"/>
              <a:gd name="T17" fmla="*/ 83 h 83"/>
              <a:gd name="T18" fmla="*/ 76 w 215"/>
              <a:gd name="T19" fmla="*/ 83 h 83"/>
              <a:gd name="T20" fmla="*/ 76 w 215"/>
              <a:gd name="T21" fmla="*/ 83 h 83"/>
              <a:gd name="T22" fmla="*/ 92 w 215"/>
              <a:gd name="T23" fmla="*/ 83 h 83"/>
              <a:gd name="T24" fmla="*/ 106 w 215"/>
              <a:gd name="T25" fmla="*/ 83 h 83"/>
              <a:gd name="T26" fmla="*/ 106 w 215"/>
              <a:gd name="T27" fmla="*/ 83 h 83"/>
              <a:gd name="T28" fmla="*/ 122 w 215"/>
              <a:gd name="T29" fmla="*/ 83 h 83"/>
              <a:gd name="T30" fmla="*/ 135 w 215"/>
              <a:gd name="T31" fmla="*/ 83 h 83"/>
              <a:gd name="T32" fmla="*/ 135 w 215"/>
              <a:gd name="T33" fmla="*/ 83 h 83"/>
              <a:gd name="T34" fmla="*/ 151 w 215"/>
              <a:gd name="T35" fmla="*/ 83 h 83"/>
              <a:gd name="T36" fmla="*/ 164 w 215"/>
              <a:gd name="T37" fmla="*/ 83 h 83"/>
              <a:gd name="T38" fmla="*/ 164 w 215"/>
              <a:gd name="T39" fmla="*/ 83 h 83"/>
              <a:gd name="T40" fmla="*/ 180 w 215"/>
              <a:gd name="T41" fmla="*/ 83 h 83"/>
              <a:gd name="T42" fmla="*/ 194 w 215"/>
              <a:gd name="T43" fmla="*/ 83 h 83"/>
              <a:gd name="T44" fmla="*/ 194 w 215"/>
              <a:gd name="T45" fmla="*/ 83 h 83"/>
              <a:gd name="T46" fmla="*/ 210 w 215"/>
              <a:gd name="T47" fmla="*/ 83 h 83"/>
              <a:gd name="T48" fmla="*/ 215 w 215"/>
              <a:gd name="T49" fmla="*/ 75 h 83"/>
              <a:gd name="T50" fmla="*/ 215 w 215"/>
              <a:gd name="T51" fmla="*/ 75 h 83"/>
              <a:gd name="T52" fmla="*/ 215 w 215"/>
              <a:gd name="T53" fmla="*/ 59 h 83"/>
              <a:gd name="T54" fmla="*/ 215 w 215"/>
              <a:gd name="T55" fmla="*/ 46 h 83"/>
              <a:gd name="T56" fmla="*/ 215 w 215"/>
              <a:gd name="T57" fmla="*/ 46 h 83"/>
              <a:gd name="T58" fmla="*/ 215 w 215"/>
              <a:gd name="T59" fmla="*/ 30 h 83"/>
              <a:gd name="T60" fmla="*/ 215 w 215"/>
              <a:gd name="T61" fmla="*/ 16 h 83"/>
              <a:gd name="T62" fmla="*/ 215 w 215"/>
              <a:gd name="T63" fmla="*/ 16 h 83"/>
              <a:gd name="T64" fmla="*/ 215 w 215"/>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3">
                <a:moveTo>
                  <a:pt x="0" y="83"/>
                </a:moveTo>
                <a:lnTo>
                  <a:pt x="0" y="83"/>
                </a:lnTo>
                <a:lnTo>
                  <a:pt x="4" y="83"/>
                </a:lnTo>
                <a:moveTo>
                  <a:pt x="18" y="83"/>
                </a:moveTo>
                <a:lnTo>
                  <a:pt x="18" y="83"/>
                </a:lnTo>
                <a:lnTo>
                  <a:pt x="34" y="83"/>
                </a:lnTo>
                <a:moveTo>
                  <a:pt x="47" y="83"/>
                </a:moveTo>
                <a:lnTo>
                  <a:pt x="47" y="83"/>
                </a:lnTo>
                <a:lnTo>
                  <a:pt x="63" y="83"/>
                </a:lnTo>
                <a:moveTo>
                  <a:pt x="76" y="83"/>
                </a:moveTo>
                <a:lnTo>
                  <a:pt x="76" y="83"/>
                </a:lnTo>
                <a:lnTo>
                  <a:pt x="92" y="83"/>
                </a:lnTo>
                <a:moveTo>
                  <a:pt x="106" y="83"/>
                </a:moveTo>
                <a:lnTo>
                  <a:pt x="106" y="83"/>
                </a:lnTo>
                <a:lnTo>
                  <a:pt x="122" y="83"/>
                </a:lnTo>
                <a:moveTo>
                  <a:pt x="135" y="83"/>
                </a:moveTo>
                <a:lnTo>
                  <a:pt x="135" y="83"/>
                </a:lnTo>
                <a:lnTo>
                  <a:pt x="151" y="83"/>
                </a:lnTo>
                <a:moveTo>
                  <a:pt x="164" y="83"/>
                </a:moveTo>
                <a:lnTo>
                  <a:pt x="164" y="83"/>
                </a:lnTo>
                <a:lnTo>
                  <a:pt x="180" y="83"/>
                </a:lnTo>
                <a:moveTo>
                  <a:pt x="194" y="83"/>
                </a:moveTo>
                <a:lnTo>
                  <a:pt x="194" y="83"/>
                </a:lnTo>
                <a:lnTo>
                  <a:pt x="210" y="83"/>
                </a:lnTo>
                <a:moveTo>
                  <a:pt x="215" y="75"/>
                </a:moveTo>
                <a:lnTo>
                  <a:pt x="215" y="75"/>
                </a:lnTo>
                <a:lnTo>
                  <a:pt x="215" y="59"/>
                </a:lnTo>
                <a:moveTo>
                  <a:pt x="215" y="46"/>
                </a:moveTo>
                <a:lnTo>
                  <a:pt x="215" y="46"/>
                </a:lnTo>
                <a:lnTo>
                  <a:pt x="215" y="30"/>
                </a:lnTo>
                <a:moveTo>
                  <a:pt x="215" y="16"/>
                </a:moveTo>
                <a:lnTo>
                  <a:pt x="215" y="16"/>
                </a:lnTo>
                <a:lnTo>
                  <a:pt x="215"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5761037" y="3398837"/>
            <a:ext cx="115888" cy="255588"/>
          </a:xfrm>
          <a:custGeom>
            <a:avLst/>
            <a:gdLst>
              <a:gd name="T0" fmla="*/ 0 w 58"/>
              <a:gd name="T1" fmla="*/ 0 h 129"/>
              <a:gd name="T2" fmla="*/ 0 w 58"/>
              <a:gd name="T3" fmla="*/ 0 h 129"/>
              <a:gd name="T4" fmla="*/ 58 w 58"/>
              <a:gd name="T5" fmla="*/ 0 h 129"/>
              <a:gd name="T6" fmla="*/ 0 w 58"/>
              <a:gd name="T7" fmla="*/ 129 h 129"/>
              <a:gd name="T8" fmla="*/ 0 w 58"/>
              <a:gd name="T9" fmla="*/ 0 h 129"/>
            </a:gdLst>
            <a:ahLst/>
            <a:cxnLst>
              <a:cxn ang="0">
                <a:pos x="T0" y="T1"/>
              </a:cxn>
              <a:cxn ang="0">
                <a:pos x="T2" y="T3"/>
              </a:cxn>
              <a:cxn ang="0">
                <a:pos x="T4" y="T5"/>
              </a:cxn>
              <a:cxn ang="0">
                <a:pos x="T6" y="T7"/>
              </a:cxn>
              <a:cxn ang="0">
                <a:pos x="T8" y="T9"/>
              </a:cxn>
            </a:cxnLst>
            <a:rect l="0" t="0" r="r" b="b"/>
            <a:pathLst>
              <a:path w="58" h="129">
                <a:moveTo>
                  <a:pt x="0" y="0"/>
                </a:moveTo>
                <a:lnTo>
                  <a:pt x="0" y="0"/>
                </a:lnTo>
                <a:lnTo>
                  <a:pt x="58" y="0"/>
                </a:lnTo>
                <a:cubicBezTo>
                  <a:pt x="58" y="40"/>
                  <a:pt x="30" y="84"/>
                  <a:pt x="0" y="129"/>
                </a:cubicBez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5761037" y="3398837"/>
            <a:ext cx="115888" cy="255588"/>
          </a:xfrm>
          <a:custGeom>
            <a:avLst/>
            <a:gdLst>
              <a:gd name="T0" fmla="*/ 0 w 58"/>
              <a:gd name="T1" fmla="*/ 0 h 129"/>
              <a:gd name="T2" fmla="*/ 0 w 58"/>
              <a:gd name="T3" fmla="*/ 0 h 129"/>
              <a:gd name="T4" fmla="*/ 58 w 58"/>
              <a:gd name="T5" fmla="*/ 0 h 129"/>
              <a:gd name="T6" fmla="*/ 0 w 58"/>
              <a:gd name="T7" fmla="*/ 129 h 129"/>
              <a:gd name="T8" fmla="*/ 0 w 58"/>
              <a:gd name="T9" fmla="*/ 0 h 129"/>
            </a:gdLst>
            <a:ahLst/>
            <a:cxnLst>
              <a:cxn ang="0">
                <a:pos x="T0" y="T1"/>
              </a:cxn>
              <a:cxn ang="0">
                <a:pos x="T2" y="T3"/>
              </a:cxn>
              <a:cxn ang="0">
                <a:pos x="T4" y="T5"/>
              </a:cxn>
              <a:cxn ang="0">
                <a:pos x="T6" y="T7"/>
              </a:cxn>
              <a:cxn ang="0">
                <a:pos x="T8" y="T9"/>
              </a:cxn>
            </a:cxnLst>
            <a:rect l="0" t="0" r="r" b="b"/>
            <a:pathLst>
              <a:path w="58" h="129">
                <a:moveTo>
                  <a:pt x="0" y="0"/>
                </a:moveTo>
                <a:lnTo>
                  <a:pt x="0" y="0"/>
                </a:lnTo>
                <a:lnTo>
                  <a:pt x="58" y="0"/>
                </a:lnTo>
                <a:cubicBezTo>
                  <a:pt x="58" y="40"/>
                  <a:pt x="30" y="84"/>
                  <a:pt x="0" y="129"/>
                </a:cubicBezTo>
                <a:lnTo>
                  <a:pt x="0" y="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noEditPoints="1"/>
          </p:cNvSpPr>
          <p:nvPr/>
        </p:nvSpPr>
        <p:spPr bwMode="auto">
          <a:xfrm>
            <a:off x="5761037" y="3398837"/>
            <a:ext cx="115888" cy="255588"/>
          </a:xfrm>
          <a:custGeom>
            <a:avLst/>
            <a:gdLst>
              <a:gd name="T0" fmla="*/ 0 w 58"/>
              <a:gd name="T1" fmla="*/ 129 h 129"/>
              <a:gd name="T2" fmla="*/ 0 w 58"/>
              <a:gd name="T3" fmla="*/ 129 h 129"/>
              <a:gd name="T4" fmla="*/ 16 w 58"/>
              <a:gd name="T5" fmla="*/ 129 h 129"/>
              <a:gd name="T6" fmla="*/ 30 w 58"/>
              <a:gd name="T7" fmla="*/ 129 h 129"/>
              <a:gd name="T8" fmla="*/ 30 w 58"/>
              <a:gd name="T9" fmla="*/ 129 h 129"/>
              <a:gd name="T10" fmla="*/ 46 w 58"/>
              <a:gd name="T11" fmla="*/ 129 h 129"/>
              <a:gd name="T12" fmla="*/ 58 w 58"/>
              <a:gd name="T13" fmla="*/ 127 h 129"/>
              <a:gd name="T14" fmla="*/ 58 w 58"/>
              <a:gd name="T15" fmla="*/ 127 h 129"/>
              <a:gd name="T16" fmla="*/ 58 w 58"/>
              <a:gd name="T17" fmla="*/ 111 h 129"/>
              <a:gd name="T18" fmla="*/ 58 w 58"/>
              <a:gd name="T19" fmla="*/ 98 h 129"/>
              <a:gd name="T20" fmla="*/ 58 w 58"/>
              <a:gd name="T21" fmla="*/ 98 h 129"/>
              <a:gd name="T22" fmla="*/ 58 w 58"/>
              <a:gd name="T23" fmla="*/ 82 h 129"/>
              <a:gd name="T24" fmla="*/ 58 w 58"/>
              <a:gd name="T25" fmla="*/ 68 h 129"/>
              <a:gd name="T26" fmla="*/ 58 w 58"/>
              <a:gd name="T27" fmla="*/ 68 h 129"/>
              <a:gd name="T28" fmla="*/ 58 w 58"/>
              <a:gd name="T29" fmla="*/ 52 h 129"/>
              <a:gd name="T30" fmla="*/ 58 w 58"/>
              <a:gd name="T31" fmla="*/ 39 h 129"/>
              <a:gd name="T32" fmla="*/ 58 w 58"/>
              <a:gd name="T33" fmla="*/ 39 h 129"/>
              <a:gd name="T34" fmla="*/ 58 w 58"/>
              <a:gd name="T35" fmla="*/ 23 h 129"/>
              <a:gd name="T36" fmla="*/ 58 w 58"/>
              <a:gd name="T37" fmla="*/ 10 h 129"/>
              <a:gd name="T38" fmla="*/ 58 w 58"/>
              <a:gd name="T39" fmla="*/ 10 h 129"/>
              <a:gd name="T40" fmla="*/ 58 w 5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129">
                <a:moveTo>
                  <a:pt x="0" y="129"/>
                </a:moveTo>
                <a:lnTo>
                  <a:pt x="0" y="129"/>
                </a:lnTo>
                <a:lnTo>
                  <a:pt x="16" y="129"/>
                </a:lnTo>
                <a:moveTo>
                  <a:pt x="30" y="129"/>
                </a:moveTo>
                <a:lnTo>
                  <a:pt x="30" y="129"/>
                </a:lnTo>
                <a:lnTo>
                  <a:pt x="46" y="129"/>
                </a:lnTo>
                <a:moveTo>
                  <a:pt x="58" y="127"/>
                </a:moveTo>
                <a:lnTo>
                  <a:pt x="58" y="127"/>
                </a:lnTo>
                <a:lnTo>
                  <a:pt x="58" y="111"/>
                </a:lnTo>
                <a:moveTo>
                  <a:pt x="58" y="98"/>
                </a:moveTo>
                <a:lnTo>
                  <a:pt x="58" y="98"/>
                </a:lnTo>
                <a:lnTo>
                  <a:pt x="58" y="82"/>
                </a:lnTo>
                <a:moveTo>
                  <a:pt x="58" y="68"/>
                </a:moveTo>
                <a:lnTo>
                  <a:pt x="58" y="68"/>
                </a:lnTo>
                <a:lnTo>
                  <a:pt x="58" y="52"/>
                </a:lnTo>
                <a:moveTo>
                  <a:pt x="58" y="39"/>
                </a:moveTo>
                <a:lnTo>
                  <a:pt x="58" y="39"/>
                </a:lnTo>
                <a:lnTo>
                  <a:pt x="58" y="23"/>
                </a:lnTo>
                <a:moveTo>
                  <a:pt x="58" y="10"/>
                </a:moveTo>
                <a:lnTo>
                  <a:pt x="58" y="10"/>
                </a:lnTo>
                <a:lnTo>
                  <a:pt x="58"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5614987" y="3654425"/>
            <a:ext cx="146050" cy="320675"/>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Lst>
            <a:ahLst/>
            <a:cxnLst>
              <a:cxn ang="0">
                <a:pos x="T0" y="T1"/>
              </a:cxn>
              <a:cxn ang="0">
                <a:pos x="T2" y="T3"/>
              </a:cxn>
              <a:cxn ang="0">
                <a:pos x="T4" y="T5"/>
              </a:cxn>
              <a:cxn ang="0">
                <a:pos x="T6" y="T7"/>
              </a:cxn>
              <a:cxn ang="0">
                <a:pos x="T8" y="T9"/>
              </a:cxn>
              <a:cxn ang="0">
                <a:pos x="T10" y="T11"/>
              </a:cxn>
            </a:cxnLst>
            <a:rect l="0" t="0" r="r" b="b"/>
            <a:pathLst>
              <a:path w="73" h="161">
                <a:moveTo>
                  <a:pt x="0" y="161"/>
                </a:moveTo>
                <a:lnTo>
                  <a:pt x="0" y="161"/>
                </a:lnTo>
                <a:lnTo>
                  <a:pt x="0" y="0"/>
                </a:lnTo>
                <a:lnTo>
                  <a:pt x="73" y="0"/>
                </a:lnTo>
                <a:cubicBezTo>
                  <a:pt x="38" y="54"/>
                  <a:pt x="0" y="109"/>
                  <a:pt x="0" y="161"/>
                </a:cubicBez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5614987" y="3654425"/>
            <a:ext cx="146050" cy="320675"/>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Lst>
            <a:ahLst/>
            <a:cxnLst>
              <a:cxn ang="0">
                <a:pos x="T0" y="T1"/>
              </a:cxn>
              <a:cxn ang="0">
                <a:pos x="T2" y="T3"/>
              </a:cxn>
              <a:cxn ang="0">
                <a:pos x="T4" y="T5"/>
              </a:cxn>
              <a:cxn ang="0">
                <a:pos x="T6" y="T7"/>
              </a:cxn>
              <a:cxn ang="0">
                <a:pos x="T8" y="T9"/>
              </a:cxn>
              <a:cxn ang="0">
                <a:pos x="T10" y="T11"/>
              </a:cxn>
            </a:cxnLst>
            <a:rect l="0" t="0" r="r" b="b"/>
            <a:pathLst>
              <a:path w="73" h="161">
                <a:moveTo>
                  <a:pt x="0" y="161"/>
                </a:moveTo>
                <a:lnTo>
                  <a:pt x="0" y="161"/>
                </a:lnTo>
                <a:lnTo>
                  <a:pt x="0" y="0"/>
                </a:lnTo>
                <a:lnTo>
                  <a:pt x="73" y="0"/>
                </a:lnTo>
                <a:cubicBezTo>
                  <a:pt x="38" y="54"/>
                  <a:pt x="0" y="109"/>
                  <a:pt x="0" y="161"/>
                </a:cubicBezTo>
                <a:lnTo>
                  <a:pt x="0" y="161"/>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noEditPoints="1"/>
          </p:cNvSpPr>
          <p:nvPr/>
        </p:nvSpPr>
        <p:spPr bwMode="auto">
          <a:xfrm>
            <a:off x="5614987" y="3681412"/>
            <a:ext cx="146050" cy="293688"/>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8 w 73"/>
              <a:gd name="T13" fmla="*/ 148 h 148"/>
              <a:gd name="T14" fmla="*/ 58 w 73"/>
              <a:gd name="T15" fmla="*/ 148 h 148"/>
              <a:gd name="T16" fmla="*/ 73 w 73"/>
              <a:gd name="T17" fmla="*/ 148 h 148"/>
              <a:gd name="T18" fmla="*/ 73 w 73"/>
              <a:gd name="T19" fmla="*/ 147 h 148"/>
              <a:gd name="T20" fmla="*/ 73 w 73"/>
              <a:gd name="T21" fmla="*/ 133 h 148"/>
              <a:gd name="T22" fmla="*/ 73 w 73"/>
              <a:gd name="T23" fmla="*/ 133 h 148"/>
              <a:gd name="T24" fmla="*/ 73 w 73"/>
              <a:gd name="T25" fmla="*/ 117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5 h 148"/>
              <a:gd name="T40" fmla="*/ 73 w 73"/>
              <a:gd name="T41" fmla="*/ 45 h 148"/>
              <a:gd name="T42" fmla="*/ 73 w 73"/>
              <a:gd name="T43" fmla="*/ 29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8" y="148"/>
                </a:moveTo>
                <a:lnTo>
                  <a:pt x="58" y="148"/>
                </a:lnTo>
                <a:lnTo>
                  <a:pt x="73" y="148"/>
                </a:lnTo>
                <a:lnTo>
                  <a:pt x="73" y="147"/>
                </a:lnTo>
                <a:moveTo>
                  <a:pt x="73" y="133"/>
                </a:moveTo>
                <a:lnTo>
                  <a:pt x="73" y="133"/>
                </a:lnTo>
                <a:lnTo>
                  <a:pt x="73" y="117"/>
                </a:lnTo>
                <a:moveTo>
                  <a:pt x="73" y="104"/>
                </a:moveTo>
                <a:lnTo>
                  <a:pt x="73" y="104"/>
                </a:lnTo>
                <a:lnTo>
                  <a:pt x="73" y="88"/>
                </a:lnTo>
                <a:moveTo>
                  <a:pt x="73" y="75"/>
                </a:moveTo>
                <a:lnTo>
                  <a:pt x="73" y="75"/>
                </a:lnTo>
                <a:lnTo>
                  <a:pt x="73" y="59"/>
                </a:lnTo>
                <a:moveTo>
                  <a:pt x="73" y="45"/>
                </a:moveTo>
                <a:lnTo>
                  <a:pt x="73" y="45"/>
                </a:lnTo>
                <a:lnTo>
                  <a:pt x="73" y="29"/>
                </a:lnTo>
                <a:moveTo>
                  <a:pt x="73" y="16"/>
                </a:moveTo>
                <a:lnTo>
                  <a:pt x="73" y="16"/>
                </a:lnTo>
                <a:lnTo>
                  <a:pt x="73"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1" name="Group 180"/>
          <p:cNvGrpSpPr/>
          <p:nvPr/>
        </p:nvGrpSpPr>
        <p:grpSpPr>
          <a:xfrm>
            <a:off x="1066800" y="1295400"/>
            <a:ext cx="7162800" cy="5334000"/>
            <a:chOff x="1066800" y="1295400"/>
            <a:chExt cx="7162800" cy="5334000"/>
          </a:xfrm>
        </p:grpSpPr>
        <p:grpSp>
          <p:nvGrpSpPr>
            <p:cNvPr id="113" name="Group 112"/>
            <p:cNvGrpSpPr/>
            <p:nvPr/>
          </p:nvGrpSpPr>
          <p:grpSpPr>
            <a:xfrm>
              <a:off x="6424817" y="1295400"/>
              <a:ext cx="1804783" cy="1553456"/>
              <a:chOff x="4540251" y="2139950"/>
              <a:chExt cx="1322388" cy="1138237"/>
            </a:xfrm>
          </p:grpSpPr>
          <p:sp>
            <p:nvSpPr>
              <p:cNvPr id="114" name="Freeform 113"/>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14"/>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5"/>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6"/>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7"/>
              <p:cNvSpPr>
                <a:spLocks noEditPoints="1"/>
              </p:cNvSpPr>
              <p:nvPr/>
            </p:nvSpPr>
            <p:spPr bwMode="auto">
              <a:xfrm>
                <a:off x="5608639" y="2711450"/>
                <a:ext cx="142875" cy="50800"/>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19 h 35"/>
                  <a:gd name="T28" fmla="*/ 98 w 98"/>
                  <a:gd name="T29" fmla="*/ 19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19"/>
                    </a:moveTo>
                    <a:lnTo>
                      <a:pt x="98" y="19"/>
                    </a:lnTo>
                    <a:lnTo>
                      <a:pt x="98" y="3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noEditPoints="1"/>
              </p:cNvSpPr>
              <p:nvPr/>
            </p:nvSpPr>
            <p:spPr bwMode="auto">
              <a:xfrm>
                <a:off x="5751514" y="2762250"/>
                <a:ext cx="49213" cy="93663"/>
              </a:xfrm>
              <a:custGeom>
                <a:avLst/>
                <a:gdLst>
                  <a:gd name="T0" fmla="*/ 0 w 34"/>
                  <a:gd name="T1" fmla="*/ 0 h 64"/>
                  <a:gd name="T2" fmla="*/ 0 w 34"/>
                  <a:gd name="T3" fmla="*/ 0 h 64"/>
                  <a:gd name="T4" fmla="*/ 16 w 34"/>
                  <a:gd name="T5" fmla="*/ 0 h 64"/>
                  <a:gd name="T6" fmla="*/ 30 w 34"/>
                  <a:gd name="T7" fmla="*/ 0 h 64"/>
                  <a:gd name="T8" fmla="*/ 30 w 34"/>
                  <a:gd name="T9" fmla="*/ 0 h 64"/>
                  <a:gd name="T10" fmla="*/ 34 w 34"/>
                  <a:gd name="T11" fmla="*/ 0 h 64"/>
                  <a:gd name="T12" fmla="*/ 34 w 34"/>
                  <a:gd name="T13" fmla="*/ 12 h 64"/>
                  <a:gd name="T14" fmla="*/ 34 w 34"/>
                  <a:gd name="T15" fmla="*/ 25 h 64"/>
                  <a:gd name="T16" fmla="*/ 34 w 34"/>
                  <a:gd name="T17" fmla="*/ 25 h 64"/>
                  <a:gd name="T18" fmla="*/ 34 w 34"/>
                  <a:gd name="T19" fmla="*/ 41 h 64"/>
                  <a:gd name="T20" fmla="*/ 34 w 34"/>
                  <a:gd name="T21" fmla="*/ 55 h 64"/>
                  <a:gd name="T22" fmla="*/ 34 w 34"/>
                  <a:gd name="T23" fmla="*/ 55 h 64"/>
                  <a:gd name="T24" fmla="*/ 34 w 3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0" y="0"/>
                    </a:moveTo>
                    <a:lnTo>
                      <a:pt x="0" y="0"/>
                    </a:lnTo>
                    <a:lnTo>
                      <a:pt x="16" y="0"/>
                    </a:lnTo>
                    <a:moveTo>
                      <a:pt x="30" y="0"/>
                    </a:moveTo>
                    <a:lnTo>
                      <a:pt x="30" y="0"/>
                    </a:lnTo>
                    <a:lnTo>
                      <a:pt x="34" y="0"/>
                    </a:lnTo>
                    <a:lnTo>
                      <a:pt x="34" y="12"/>
                    </a:lnTo>
                    <a:moveTo>
                      <a:pt x="34" y="25"/>
                    </a:moveTo>
                    <a:lnTo>
                      <a:pt x="34" y="25"/>
                    </a:lnTo>
                    <a:lnTo>
                      <a:pt x="34" y="41"/>
                    </a:lnTo>
                    <a:moveTo>
                      <a:pt x="34" y="55"/>
                    </a:moveTo>
                    <a:lnTo>
                      <a:pt x="34" y="55"/>
                    </a:lnTo>
                    <a:lnTo>
                      <a:pt x="34" y="64"/>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9"/>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20"/>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1"/>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22"/>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3"/>
              <p:cNvSpPr>
                <a:spLocks noEditPoints="1"/>
              </p:cNvSpPr>
              <p:nvPr/>
            </p:nvSpPr>
            <p:spPr bwMode="auto">
              <a:xfrm>
                <a:off x="4540251" y="2801937"/>
                <a:ext cx="368300" cy="65088"/>
              </a:xfrm>
              <a:custGeom>
                <a:avLst/>
                <a:gdLst>
                  <a:gd name="T0" fmla="*/ 0 w 252"/>
                  <a:gd name="T1" fmla="*/ 0 h 45"/>
                  <a:gd name="T2" fmla="*/ 0 w 252"/>
                  <a:gd name="T3" fmla="*/ 0 h 45"/>
                  <a:gd name="T4" fmla="*/ 4 w 252"/>
                  <a:gd name="T5" fmla="*/ 0 h 45"/>
                  <a:gd name="T6" fmla="*/ 17 w 252"/>
                  <a:gd name="T7" fmla="*/ 0 h 45"/>
                  <a:gd name="T8" fmla="*/ 17 w 252"/>
                  <a:gd name="T9" fmla="*/ 0 h 45"/>
                  <a:gd name="T10" fmla="*/ 33 w 252"/>
                  <a:gd name="T11" fmla="*/ 0 h 45"/>
                  <a:gd name="T12" fmla="*/ 46 w 252"/>
                  <a:gd name="T13" fmla="*/ 0 h 45"/>
                  <a:gd name="T14" fmla="*/ 46 w 252"/>
                  <a:gd name="T15" fmla="*/ 0 h 45"/>
                  <a:gd name="T16" fmla="*/ 62 w 252"/>
                  <a:gd name="T17" fmla="*/ 0 h 45"/>
                  <a:gd name="T18" fmla="*/ 76 w 252"/>
                  <a:gd name="T19" fmla="*/ 0 h 45"/>
                  <a:gd name="T20" fmla="*/ 76 w 252"/>
                  <a:gd name="T21" fmla="*/ 0 h 45"/>
                  <a:gd name="T22" fmla="*/ 92 w 252"/>
                  <a:gd name="T23" fmla="*/ 0 h 45"/>
                  <a:gd name="T24" fmla="*/ 105 w 252"/>
                  <a:gd name="T25" fmla="*/ 0 h 45"/>
                  <a:gd name="T26" fmla="*/ 105 w 252"/>
                  <a:gd name="T27" fmla="*/ 0 h 45"/>
                  <a:gd name="T28" fmla="*/ 121 w 252"/>
                  <a:gd name="T29" fmla="*/ 0 h 45"/>
                  <a:gd name="T30" fmla="*/ 134 w 252"/>
                  <a:gd name="T31" fmla="*/ 0 h 45"/>
                  <a:gd name="T32" fmla="*/ 134 w 252"/>
                  <a:gd name="T33" fmla="*/ 0 h 45"/>
                  <a:gd name="T34" fmla="*/ 150 w 252"/>
                  <a:gd name="T35" fmla="*/ 0 h 45"/>
                  <a:gd name="T36" fmla="*/ 164 w 252"/>
                  <a:gd name="T37" fmla="*/ 0 h 45"/>
                  <a:gd name="T38" fmla="*/ 164 w 252"/>
                  <a:gd name="T39" fmla="*/ 0 h 45"/>
                  <a:gd name="T40" fmla="*/ 180 w 252"/>
                  <a:gd name="T41" fmla="*/ 0 h 45"/>
                  <a:gd name="T42" fmla="*/ 193 w 252"/>
                  <a:gd name="T43" fmla="*/ 0 h 45"/>
                  <a:gd name="T44" fmla="*/ 193 w 252"/>
                  <a:gd name="T45" fmla="*/ 0 h 45"/>
                  <a:gd name="T46" fmla="*/ 209 w 252"/>
                  <a:gd name="T47" fmla="*/ 0 h 45"/>
                  <a:gd name="T48" fmla="*/ 222 w 252"/>
                  <a:gd name="T49" fmla="*/ 0 h 45"/>
                  <a:gd name="T50" fmla="*/ 222 w 252"/>
                  <a:gd name="T51" fmla="*/ 0 h 45"/>
                  <a:gd name="T52" fmla="*/ 238 w 252"/>
                  <a:gd name="T53" fmla="*/ 0 h 45"/>
                  <a:gd name="T54" fmla="*/ 252 w 252"/>
                  <a:gd name="T55" fmla="*/ 0 h 45"/>
                  <a:gd name="T56" fmla="*/ 252 w 252"/>
                  <a:gd name="T57" fmla="*/ 0 h 45"/>
                  <a:gd name="T58" fmla="*/ 252 w 252"/>
                  <a:gd name="T59" fmla="*/ 0 h 45"/>
                  <a:gd name="T60" fmla="*/ 252 w 252"/>
                  <a:gd name="T61" fmla="*/ 15 h 45"/>
                  <a:gd name="T62" fmla="*/ 252 w 252"/>
                  <a:gd name="T63" fmla="*/ 29 h 45"/>
                  <a:gd name="T64" fmla="*/ 252 w 252"/>
                  <a:gd name="T65" fmla="*/ 29 h 45"/>
                  <a:gd name="T66" fmla="*/ 252 w 252"/>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45">
                    <a:moveTo>
                      <a:pt x="0" y="0"/>
                    </a:moveTo>
                    <a:lnTo>
                      <a:pt x="0" y="0"/>
                    </a:lnTo>
                    <a:lnTo>
                      <a:pt x="4" y="0"/>
                    </a:lnTo>
                    <a:moveTo>
                      <a:pt x="17" y="0"/>
                    </a:moveTo>
                    <a:lnTo>
                      <a:pt x="17" y="0"/>
                    </a:lnTo>
                    <a:lnTo>
                      <a:pt x="33" y="0"/>
                    </a:lnTo>
                    <a:moveTo>
                      <a:pt x="46" y="0"/>
                    </a:moveTo>
                    <a:lnTo>
                      <a:pt x="46" y="0"/>
                    </a:lnTo>
                    <a:lnTo>
                      <a:pt x="62" y="0"/>
                    </a:lnTo>
                    <a:moveTo>
                      <a:pt x="76" y="0"/>
                    </a:moveTo>
                    <a:lnTo>
                      <a:pt x="76" y="0"/>
                    </a:lnTo>
                    <a:lnTo>
                      <a:pt x="92" y="0"/>
                    </a:lnTo>
                    <a:moveTo>
                      <a:pt x="105" y="0"/>
                    </a:moveTo>
                    <a:lnTo>
                      <a:pt x="105" y="0"/>
                    </a:lnTo>
                    <a:lnTo>
                      <a:pt x="121" y="0"/>
                    </a:lnTo>
                    <a:moveTo>
                      <a:pt x="134" y="0"/>
                    </a:moveTo>
                    <a:lnTo>
                      <a:pt x="134" y="0"/>
                    </a:lnTo>
                    <a:lnTo>
                      <a:pt x="150" y="0"/>
                    </a:lnTo>
                    <a:moveTo>
                      <a:pt x="164" y="0"/>
                    </a:moveTo>
                    <a:lnTo>
                      <a:pt x="164" y="0"/>
                    </a:lnTo>
                    <a:lnTo>
                      <a:pt x="180" y="0"/>
                    </a:lnTo>
                    <a:moveTo>
                      <a:pt x="193" y="0"/>
                    </a:moveTo>
                    <a:lnTo>
                      <a:pt x="193" y="0"/>
                    </a:lnTo>
                    <a:lnTo>
                      <a:pt x="209" y="0"/>
                    </a:lnTo>
                    <a:moveTo>
                      <a:pt x="222" y="0"/>
                    </a:moveTo>
                    <a:lnTo>
                      <a:pt x="222" y="0"/>
                    </a:lnTo>
                    <a:lnTo>
                      <a:pt x="238" y="0"/>
                    </a:lnTo>
                    <a:moveTo>
                      <a:pt x="252" y="0"/>
                    </a:moveTo>
                    <a:lnTo>
                      <a:pt x="252" y="0"/>
                    </a:lnTo>
                    <a:lnTo>
                      <a:pt x="252" y="0"/>
                    </a:lnTo>
                    <a:lnTo>
                      <a:pt x="252" y="15"/>
                    </a:lnTo>
                    <a:moveTo>
                      <a:pt x="252" y="29"/>
                    </a:moveTo>
                    <a:lnTo>
                      <a:pt x="252" y="29"/>
                    </a:lnTo>
                    <a:lnTo>
                      <a:pt x="252" y="4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4"/>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25"/>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6"/>
              <p:cNvSpPr>
                <a:spLocks noEditPoints="1"/>
              </p:cNvSpPr>
              <p:nvPr/>
            </p:nvSpPr>
            <p:spPr bwMode="auto">
              <a:xfrm>
                <a:off x="5222876" y="2711450"/>
                <a:ext cx="385763" cy="166688"/>
              </a:xfrm>
              <a:custGeom>
                <a:avLst/>
                <a:gdLst>
                  <a:gd name="T0" fmla="*/ 0 w 263"/>
                  <a:gd name="T1" fmla="*/ 114 h 114"/>
                  <a:gd name="T2" fmla="*/ 0 w 263"/>
                  <a:gd name="T3" fmla="*/ 114 h 114"/>
                  <a:gd name="T4" fmla="*/ 4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6 w 263"/>
                  <a:gd name="T19" fmla="*/ 114 h 114"/>
                  <a:gd name="T20" fmla="*/ 76 w 263"/>
                  <a:gd name="T21" fmla="*/ 114 h 114"/>
                  <a:gd name="T22" fmla="*/ 92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4 w 263"/>
                  <a:gd name="T37" fmla="*/ 114 h 114"/>
                  <a:gd name="T38" fmla="*/ 164 w 263"/>
                  <a:gd name="T39" fmla="*/ 114 h 114"/>
                  <a:gd name="T40" fmla="*/ 180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2 w 263"/>
                  <a:gd name="T55" fmla="*/ 114 h 114"/>
                  <a:gd name="T56" fmla="*/ 252 w 263"/>
                  <a:gd name="T57" fmla="*/ 114 h 114"/>
                  <a:gd name="T58" fmla="*/ 263 w 263"/>
                  <a:gd name="T59" fmla="*/ 114 h 114"/>
                  <a:gd name="T60" fmla="*/ 263 w 263"/>
                  <a:gd name="T61" fmla="*/ 108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6 h 114"/>
                  <a:gd name="T76" fmla="*/ 263 w 263"/>
                  <a:gd name="T77" fmla="*/ 36 h 114"/>
                  <a:gd name="T78" fmla="*/ 263 w 263"/>
                  <a:gd name="T79" fmla="*/ 20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4" y="114"/>
                    </a:lnTo>
                    <a:moveTo>
                      <a:pt x="18" y="114"/>
                    </a:moveTo>
                    <a:lnTo>
                      <a:pt x="18" y="114"/>
                    </a:lnTo>
                    <a:lnTo>
                      <a:pt x="34" y="114"/>
                    </a:lnTo>
                    <a:moveTo>
                      <a:pt x="47" y="114"/>
                    </a:moveTo>
                    <a:lnTo>
                      <a:pt x="47" y="114"/>
                    </a:lnTo>
                    <a:lnTo>
                      <a:pt x="63" y="114"/>
                    </a:lnTo>
                    <a:moveTo>
                      <a:pt x="76" y="114"/>
                    </a:moveTo>
                    <a:lnTo>
                      <a:pt x="76" y="114"/>
                    </a:lnTo>
                    <a:lnTo>
                      <a:pt x="92" y="114"/>
                    </a:lnTo>
                    <a:moveTo>
                      <a:pt x="106" y="114"/>
                    </a:moveTo>
                    <a:lnTo>
                      <a:pt x="106" y="114"/>
                    </a:lnTo>
                    <a:lnTo>
                      <a:pt x="122" y="114"/>
                    </a:lnTo>
                    <a:moveTo>
                      <a:pt x="135" y="114"/>
                    </a:moveTo>
                    <a:lnTo>
                      <a:pt x="135" y="114"/>
                    </a:lnTo>
                    <a:lnTo>
                      <a:pt x="151" y="114"/>
                    </a:lnTo>
                    <a:moveTo>
                      <a:pt x="164" y="114"/>
                    </a:moveTo>
                    <a:lnTo>
                      <a:pt x="164" y="114"/>
                    </a:lnTo>
                    <a:lnTo>
                      <a:pt x="180" y="114"/>
                    </a:lnTo>
                    <a:moveTo>
                      <a:pt x="194" y="114"/>
                    </a:moveTo>
                    <a:lnTo>
                      <a:pt x="194" y="114"/>
                    </a:lnTo>
                    <a:lnTo>
                      <a:pt x="210" y="114"/>
                    </a:lnTo>
                    <a:moveTo>
                      <a:pt x="223" y="114"/>
                    </a:moveTo>
                    <a:lnTo>
                      <a:pt x="223" y="114"/>
                    </a:lnTo>
                    <a:lnTo>
                      <a:pt x="239" y="114"/>
                    </a:lnTo>
                    <a:moveTo>
                      <a:pt x="252" y="114"/>
                    </a:moveTo>
                    <a:lnTo>
                      <a:pt x="252" y="114"/>
                    </a:lnTo>
                    <a:lnTo>
                      <a:pt x="263" y="114"/>
                    </a:lnTo>
                    <a:lnTo>
                      <a:pt x="263" y="108"/>
                    </a:lnTo>
                    <a:moveTo>
                      <a:pt x="263" y="95"/>
                    </a:moveTo>
                    <a:lnTo>
                      <a:pt x="263" y="95"/>
                    </a:lnTo>
                    <a:lnTo>
                      <a:pt x="263" y="79"/>
                    </a:lnTo>
                    <a:moveTo>
                      <a:pt x="263" y="66"/>
                    </a:moveTo>
                    <a:lnTo>
                      <a:pt x="263" y="66"/>
                    </a:lnTo>
                    <a:lnTo>
                      <a:pt x="263" y="50"/>
                    </a:lnTo>
                    <a:moveTo>
                      <a:pt x="263" y="36"/>
                    </a:moveTo>
                    <a:lnTo>
                      <a:pt x="263" y="36"/>
                    </a:lnTo>
                    <a:lnTo>
                      <a:pt x="263" y="20"/>
                    </a:lnTo>
                    <a:moveTo>
                      <a:pt x="263" y="7"/>
                    </a:moveTo>
                    <a:lnTo>
                      <a:pt x="263" y="7"/>
                    </a:lnTo>
                    <a:lnTo>
                      <a:pt x="263"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7"/>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28"/>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9"/>
              <p:cNvSpPr>
                <a:spLocks noEditPoints="1"/>
              </p:cNvSpPr>
              <p:nvPr/>
            </p:nvSpPr>
            <p:spPr bwMode="auto">
              <a:xfrm>
                <a:off x="4908551" y="2881312"/>
                <a:ext cx="314325" cy="120650"/>
              </a:xfrm>
              <a:custGeom>
                <a:avLst/>
                <a:gdLst>
                  <a:gd name="T0" fmla="*/ 0 w 215"/>
                  <a:gd name="T1" fmla="*/ 82 h 82"/>
                  <a:gd name="T2" fmla="*/ 0 w 215"/>
                  <a:gd name="T3" fmla="*/ 82 h 82"/>
                  <a:gd name="T4" fmla="*/ 4 w 215"/>
                  <a:gd name="T5" fmla="*/ 82 h 82"/>
                  <a:gd name="T6" fmla="*/ 17 w 215"/>
                  <a:gd name="T7" fmla="*/ 82 h 82"/>
                  <a:gd name="T8" fmla="*/ 17 w 215"/>
                  <a:gd name="T9" fmla="*/ 82 h 82"/>
                  <a:gd name="T10" fmla="*/ 33 w 215"/>
                  <a:gd name="T11" fmla="*/ 82 h 82"/>
                  <a:gd name="T12" fmla="*/ 47 w 215"/>
                  <a:gd name="T13" fmla="*/ 82 h 82"/>
                  <a:gd name="T14" fmla="*/ 47 w 215"/>
                  <a:gd name="T15" fmla="*/ 82 h 82"/>
                  <a:gd name="T16" fmla="*/ 63 w 215"/>
                  <a:gd name="T17" fmla="*/ 82 h 82"/>
                  <a:gd name="T18" fmla="*/ 76 w 215"/>
                  <a:gd name="T19" fmla="*/ 82 h 82"/>
                  <a:gd name="T20" fmla="*/ 76 w 215"/>
                  <a:gd name="T21" fmla="*/ 82 h 82"/>
                  <a:gd name="T22" fmla="*/ 92 w 215"/>
                  <a:gd name="T23" fmla="*/ 82 h 82"/>
                  <a:gd name="T24" fmla="*/ 105 w 215"/>
                  <a:gd name="T25" fmla="*/ 82 h 82"/>
                  <a:gd name="T26" fmla="*/ 105 w 215"/>
                  <a:gd name="T27" fmla="*/ 82 h 82"/>
                  <a:gd name="T28" fmla="*/ 121 w 215"/>
                  <a:gd name="T29" fmla="*/ 82 h 82"/>
                  <a:gd name="T30" fmla="*/ 135 w 215"/>
                  <a:gd name="T31" fmla="*/ 82 h 82"/>
                  <a:gd name="T32" fmla="*/ 135 w 215"/>
                  <a:gd name="T33" fmla="*/ 82 h 82"/>
                  <a:gd name="T34" fmla="*/ 151 w 215"/>
                  <a:gd name="T35" fmla="*/ 82 h 82"/>
                  <a:gd name="T36" fmla="*/ 164 w 215"/>
                  <a:gd name="T37" fmla="*/ 82 h 82"/>
                  <a:gd name="T38" fmla="*/ 164 w 215"/>
                  <a:gd name="T39" fmla="*/ 82 h 82"/>
                  <a:gd name="T40" fmla="*/ 180 w 215"/>
                  <a:gd name="T41" fmla="*/ 82 h 82"/>
                  <a:gd name="T42" fmla="*/ 193 w 215"/>
                  <a:gd name="T43" fmla="*/ 82 h 82"/>
                  <a:gd name="T44" fmla="*/ 193 w 215"/>
                  <a:gd name="T45" fmla="*/ 82 h 82"/>
                  <a:gd name="T46" fmla="*/ 209 w 215"/>
                  <a:gd name="T47" fmla="*/ 82 h 82"/>
                  <a:gd name="T48" fmla="*/ 215 w 215"/>
                  <a:gd name="T49" fmla="*/ 75 h 82"/>
                  <a:gd name="T50" fmla="*/ 215 w 215"/>
                  <a:gd name="T51" fmla="*/ 75 h 82"/>
                  <a:gd name="T52" fmla="*/ 215 w 215"/>
                  <a:gd name="T53" fmla="*/ 59 h 82"/>
                  <a:gd name="T54" fmla="*/ 215 w 215"/>
                  <a:gd name="T55" fmla="*/ 45 h 82"/>
                  <a:gd name="T56" fmla="*/ 215 w 215"/>
                  <a:gd name="T57" fmla="*/ 45 h 82"/>
                  <a:gd name="T58" fmla="*/ 215 w 215"/>
                  <a:gd name="T59" fmla="*/ 29 h 82"/>
                  <a:gd name="T60" fmla="*/ 215 w 215"/>
                  <a:gd name="T61" fmla="*/ 16 h 82"/>
                  <a:gd name="T62" fmla="*/ 215 w 215"/>
                  <a:gd name="T63" fmla="*/ 16 h 82"/>
                  <a:gd name="T64" fmla="*/ 215 w 215"/>
                  <a:gd name="T6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2">
                    <a:moveTo>
                      <a:pt x="0" y="82"/>
                    </a:moveTo>
                    <a:lnTo>
                      <a:pt x="0" y="82"/>
                    </a:lnTo>
                    <a:lnTo>
                      <a:pt x="4" y="82"/>
                    </a:lnTo>
                    <a:moveTo>
                      <a:pt x="17" y="82"/>
                    </a:moveTo>
                    <a:lnTo>
                      <a:pt x="17" y="82"/>
                    </a:lnTo>
                    <a:lnTo>
                      <a:pt x="33" y="82"/>
                    </a:lnTo>
                    <a:moveTo>
                      <a:pt x="47" y="82"/>
                    </a:moveTo>
                    <a:lnTo>
                      <a:pt x="47" y="82"/>
                    </a:lnTo>
                    <a:lnTo>
                      <a:pt x="63" y="82"/>
                    </a:lnTo>
                    <a:moveTo>
                      <a:pt x="76" y="82"/>
                    </a:moveTo>
                    <a:lnTo>
                      <a:pt x="76" y="82"/>
                    </a:lnTo>
                    <a:lnTo>
                      <a:pt x="92" y="82"/>
                    </a:lnTo>
                    <a:moveTo>
                      <a:pt x="105" y="82"/>
                    </a:moveTo>
                    <a:lnTo>
                      <a:pt x="105" y="82"/>
                    </a:lnTo>
                    <a:lnTo>
                      <a:pt x="121" y="82"/>
                    </a:lnTo>
                    <a:moveTo>
                      <a:pt x="135" y="82"/>
                    </a:moveTo>
                    <a:lnTo>
                      <a:pt x="135" y="82"/>
                    </a:lnTo>
                    <a:lnTo>
                      <a:pt x="151" y="82"/>
                    </a:lnTo>
                    <a:moveTo>
                      <a:pt x="164" y="82"/>
                    </a:moveTo>
                    <a:lnTo>
                      <a:pt x="164" y="82"/>
                    </a:lnTo>
                    <a:lnTo>
                      <a:pt x="180" y="82"/>
                    </a:lnTo>
                    <a:moveTo>
                      <a:pt x="193" y="82"/>
                    </a:moveTo>
                    <a:lnTo>
                      <a:pt x="193" y="82"/>
                    </a:lnTo>
                    <a:lnTo>
                      <a:pt x="209" y="82"/>
                    </a:lnTo>
                    <a:moveTo>
                      <a:pt x="215" y="75"/>
                    </a:moveTo>
                    <a:lnTo>
                      <a:pt x="215" y="75"/>
                    </a:lnTo>
                    <a:lnTo>
                      <a:pt x="215" y="59"/>
                    </a:lnTo>
                    <a:moveTo>
                      <a:pt x="215" y="45"/>
                    </a:moveTo>
                    <a:lnTo>
                      <a:pt x="215" y="45"/>
                    </a:lnTo>
                    <a:lnTo>
                      <a:pt x="215" y="29"/>
                    </a:lnTo>
                    <a:moveTo>
                      <a:pt x="215" y="16"/>
                    </a:moveTo>
                    <a:lnTo>
                      <a:pt x="215" y="16"/>
                    </a:lnTo>
                    <a:lnTo>
                      <a:pt x="215"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130"/>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31"/>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32"/>
              <p:cNvSpPr>
                <a:spLocks noEditPoints="1"/>
              </p:cNvSpPr>
              <p:nvPr/>
            </p:nvSpPr>
            <p:spPr bwMode="auto">
              <a:xfrm>
                <a:off x="5716589" y="2855912"/>
                <a:ext cx="84138" cy="187325"/>
              </a:xfrm>
              <a:custGeom>
                <a:avLst/>
                <a:gdLst>
                  <a:gd name="T0" fmla="*/ 0 w 58"/>
                  <a:gd name="T1" fmla="*/ 129 h 129"/>
                  <a:gd name="T2" fmla="*/ 0 w 58"/>
                  <a:gd name="T3" fmla="*/ 129 h 129"/>
                  <a:gd name="T4" fmla="*/ 16 w 58"/>
                  <a:gd name="T5" fmla="*/ 129 h 129"/>
                  <a:gd name="T6" fmla="*/ 30 w 58"/>
                  <a:gd name="T7" fmla="*/ 129 h 129"/>
                  <a:gd name="T8" fmla="*/ 30 w 58"/>
                  <a:gd name="T9" fmla="*/ 129 h 129"/>
                  <a:gd name="T10" fmla="*/ 46 w 58"/>
                  <a:gd name="T11" fmla="*/ 129 h 129"/>
                  <a:gd name="T12" fmla="*/ 58 w 58"/>
                  <a:gd name="T13" fmla="*/ 127 h 129"/>
                  <a:gd name="T14" fmla="*/ 58 w 58"/>
                  <a:gd name="T15" fmla="*/ 127 h 129"/>
                  <a:gd name="T16" fmla="*/ 58 w 58"/>
                  <a:gd name="T17" fmla="*/ 111 h 129"/>
                  <a:gd name="T18" fmla="*/ 58 w 58"/>
                  <a:gd name="T19" fmla="*/ 98 h 129"/>
                  <a:gd name="T20" fmla="*/ 58 w 58"/>
                  <a:gd name="T21" fmla="*/ 98 h 129"/>
                  <a:gd name="T22" fmla="*/ 58 w 58"/>
                  <a:gd name="T23" fmla="*/ 82 h 129"/>
                  <a:gd name="T24" fmla="*/ 58 w 58"/>
                  <a:gd name="T25" fmla="*/ 68 h 129"/>
                  <a:gd name="T26" fmla="*/ 58 w 58"/>
                  <a:gd name="T27" fmla="*/ 68 h 129"/>
                  <a:gd name="T28" fmla="*/ 58 w 58"/>
                  <a:gd name="T29" fmla="*/ 52 h 129"/>
                  <a:gd name="T30" fmla="*/ 58 w 58"/>
                  <a:gd name="T31" fmla="*/ 39 h 129"/>
                  <a:gd name="T32" fmla="*/ 58 w 58"/>
                  <a:gd name="T33" fmla="*/ 39 h 129"/>
                  <a:gd name="T34" fmla="*/ 58 w 58"/>
                  <a:gd name="T35" fmla="*/ 23 h 129"/>
                  <a:gd name="T36" fmla="*/ 58 w 58"/>
                  <a:gd name="T37" fmla="*/ 10 h 129"/>
                  <a:gd name="T38" fmla="*/ 58 w 58"/>
                  <a:gd name="T39" fmla="*/ 10 h 129"/>
                  <a:gd name="T40" fmla="*/ 58 w 5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129">
                    <a:moveTo>
                      <a:pt x="0" y="129"/>
                    </a:moveTo>
                    <a:lnTo>
                      <a:pt x="0" y="129"/>
                    </a:lnTo>
                    <a:lnTo>
                      <a:pt x="16" y="129"/>
                    </a:lnTo>
                    <a:moveTo>
                      <a:pt x="30" y="129"/>
                    </a:moveTo>
                    <a:lnTo>
                      <a:pt x="30" y="129"/>
                    </a:lnTo>
                    <a:lnTo>
                      <a:pt x="46" y="129"/>
                    </a:lnTo>
                    <a:moveTo>
                      <a:pt x="58" y="127"/>
                    </a:moveTo>
                    <a:lnTo>
                      <a:pt x="58" y="127"/>
                    </a:lnTo>
                    <a:lnTo>
                      <a:pt x="58" y="111"/>
                    </a:lnTo>
                    <a:moveTo>
                      <a:pt x="58" y="98"/>
                    </a:moveTo>
                    <a:lnTo>
                      <a:pt x="58" y="98"/>
                    </a:lnTo>
                    <a:lnTo>
                      <a:pt x="58" y="82"/>
                    </a:lnTo>
                    <a:moveTo>
                      <a:pt x="58" y="68"/>
                    </a:moveTo>
                    <a:lnTo>
                      <a:pt x="58" y="68"/>
                    </a:lnTo>
                    <a:lnTo>
                      <a:pt x="58" y="52"/>
                    </a:lnTo>
                    <a:moveTo>
                      <a:pt x="58" y="39"/>
                    </a:moveTo>
                    <a:lnTo>
                      <a:pt x="58" y="39"/>
                    </a:lnTo>
                    <a:lnTo>
                      <a:pt x="58" y="23"/>
                    </a:lnTo>
                    <a:moveTo>
                      <a:pt x="58" y="10"/>
                    </a:moveTo>
                    <a:lnTo>
                      <a:pt x="58" y="10"/>
                    </a:lnTo>
                    <a:lnTo>
                      <a:pt x="58"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33"/>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34"/>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35"/>
              <p:cNvSpPr>
                <a:spLocks noEditPoints="1"/>
              </p:cNvSpPr>
              <p:nvPr/>
            </p:nvSpPr>
            <p:spPr bwMode="auto">
              <a:xfrm>
                <a:off x="5608639" y="306228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8 w 73"/>
                  <a:gd name="T13" fmla="*/ 148 h 148"/>
                  <a:gd name="T14" fmla="*/ 58 w 73"/>
                  <a:gd name="T15" fmla="*/ 148 h 148"/>
                  <a:gd name="T16" fmla="*/ 73 w 73"/>
                  <a:gd name="T17" fmla="*/ 148 h 148"/>
                  <a:gd name="T18" fmla="*/ 73 w 73"/>
                  <a:gd name="T19" fmla="*/ 147 h 148"/>
                  <a:gd name="T20" fmla="*/ 73 w 73"/>
                  <a:gd name="T21" fmla="*/ 133 h 148"/>
                  <a:gd name="T22" fmla="*/ 73 w 73"/>
                  <a:gd name="T23" fmla="*/ 133 h 148"/>
                  <a:gd name="T24" fmla="*/ 73 w 73"/>
                  <a:gd name="T25" fmla="*/ 117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5 h 148"/>
                  <a:gd name="T40" fmla="*/ 73 w 73"/>
                  <a:gd name="T41" fmla="*/ 45 h 148"/>
                  <a:gd name="T42" fmla="*/ 73 w 73"/>
                  <a:gd name="T43" fmla="*/ 29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8" y="148"/>
                    </a:moveTo>
                    <a:lnTo>
                      <a:pt x="58" y="148"/>
                    </a:lnTo>
                    <a:lnTo>
                      <a:pt x="73" y="148"/>
                    </a:lnTo>
                    <a:lnTo>
                      <a:pt x="73" y="147"/>
                    </a:lnTo>
                    <a:moveTo>
                      <a:pt x="73" y="133"/>
                    </a:moveTo>
                    <a:lnTo>
                      <a:pt x="73" y="133"/>
                    </a:lnTo>
                    <a:lnTo>
                      <a:pt x="73" y="117"/>
                    </a:lnTo>
                    <a:moveTo>
                      <a:pt x="73" y="104"/>
                    </a:moveTo>
                    <a:lnTo>
                      <a:pt x="73" y="104"/>
                    </a:lnTo>
                    <a:lnTo>
                      <a:pt x="73" y="88"/>
                    </a:lnTo>
                    <a:moveTo>
                      <a:pt x="73" y="75"/>
                    </a:moveTo>
                    <a:lnTo>
                      <a:pt x="73" y="75"/>
                    </a:lnTo>
                    <a:lnTo>
                      <a:pt x="73" y="59"/>
                    </a:lnTo>
                    <a:moveTo>
                      <a:pt x="73" y="45"/>
                    </a:moveTo>
                    <a:lnTo>
                      <a:pt x="73" y="45"/>
                    </a:lnTo>
                    <a:lnTo>
                      <a:pt x="73" y="29"/>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7" name="Group 136"/>
            <p:cNvGrpSpPr/>
            <p:nvPr/>
          </p:nvGrpSpPr>
          <p:grpSpPr>
            <a:xfrm>
              <a:off x="5763703" y="5095547"/>
              <a:ext cx="2465897" cy="1533853"/>
              <a:chOff x="4060826" y="5335587"/>
              <a:chExt cx="1801813" cy="1120775"/>
            </a:xfrm>
          </p:grpSpPr>
          <p:sp>
            <p:nvSpPr>
              <p:cNvPr id="138" name="Freeform 137"/>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38"/>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39"/>
              <p:cNvSpPr>
                <a:spLocks noEditPoints="1"/>
              </p:cNvSpPr>
              <p:nvPr/>
            </p:nvSpPr>
            <p:spPr bwMode="auto">
              <a:xfrm>
                <a:off x="5608639" y="5570537"/>
                <a:ext cx="60325" cy="117475"/>
              </a:xfrm>
              <a:custGeom>
                <a:avLst/>
                <a:gdLst>
                  <a:gd name="T0" fmla="*/ 0 w 41"/>
                  <a:gd name="T1" fmla="*/ 0 h 80"/>
                  <a:gd name="T2" fmla="*/ 0 w 41"/>
                  <a:gd name="T3" fmla="*/ 0 h 80"/>
                  <a:gd name="T4" fmla="*/ 16 w 41"/>
                  <a:gd name="T5" fmla="*/ 0 h 80"/>
                  <a:gd name="T6" fmla="*/ 29 w 41"/>
                  <a:gd name="T7" fmla="*/ 0 h 80"/>
                  <a:gd name="T8" fmla="*/ 29 w 41"/>
                  <a:gd name="T9" fmla="*/ 0 h 80"/>
                  <a:gd name="T10" fmla="*/ 41 w 41"/>
                  <a:gd name="T11" fmla="*/ 0 h 80"/>
                  <a:gd name="T12" fmla="*/ 41 w 41"/>
                  <a:gd name="T13" fmla="*/ 5 h 80"/>
                  <a:gd name="T14" fmla="*/ 41 w 41"/>
                  <a:gd name="T15" fmla="*/ 18 h 80"/>
                  <a:gd name="T16" fmla="*/ 41 w 41"/>
                  <a:gd name="T17" fmla="*/ 18 h 80"/>
                  <a:gd name="T18" fmla="*/ 41 w 41"/>
                  <a:gd name="T19" fmla="*/ 34 h 80"/>
                  <a:gd name="T20" fmla="*/ 41 w 41"/>
                  <a:gd name="T21" fmla="*/ 47 h 80"/>
                  <a:gd name="T22" fmla="*/ 41 w 41"/>
                  <a:gd name="T23" fmla="*/ 47 h 80"/>
                  <a:gd name="T24" fmla="*/ 41 w 41"/>
                  <a:gd name="T25" fmla="*/ 63 h 80"/>
                  <a:gd name="T26" fmla="*/ 41 w 41"/>
                  <a:gd name="T27" fmla="*/ 77 h 80"/>
                  <a:gd name="T28" fmla="*/ 41 w 41"/>
                  <a:gd name="T29" fmla="*/ 77 h 80"/>
                  <a:gd name="T30" fmla="*/ 41 w 41"/>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0">
                    <a:moveTo>
                      <a:pt x="0" y="0"/>
                    </a:moveTo>
                    <a:lnTo>
                      <a:pt x="0" y="0"/>
                    </a:lnTo>
                    <a:lnTo>
                      <a:pt x="16" y="0"/>
                    </a:lnTo>
                    <a:moveTo>
                      <a:pt x="29" y="0"/>
                    </a:moveTo>
                    <a:lnTo>
                      <a:pt x="29" y="0"/>
                    </a:lnTo>
                    <a:lnTo>
                      <a:pt x="41" y="0"/>
                    </a:lnTo>
                    <a:lnTo>
                      <a:pt x="41" y="5"/>
                    </a:lnTo>
                    <a:moveTo>
                      <a:pt x="41" y="18"/>
                    </a:moveTo>
                    <a:lnTo>
                      <a:pt x="41" y="18"/>
                    </a:lnTo>
                    <a:lnTo>
                      <a:pt x="41" y="34"/>
                    </a:lnTo>
                    <a:moveTo>
                      <a:pt x="41" y="47"/>
                    </a:moveTo>
                    <a:lnTo>
                      <a:pt x="41" y="47"/>
                    </a:lnTo>
                    <a:lnTo>
                      <a:pt x="41" y="63"/>
                    </a:lnTo>
                    <a:moveTo>
                      <a:pt x="41" y="77"/>
                    </a:moveTo>
                    <a:lnTo>
                      <a:pt x="41" y="77"/>
                    </a:lnTo>
                    <a:lnTo>
                      <a:pt x="41" y="8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40"/>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41"/>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42"/>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43"/>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44"/>
              <p:cNvSpPr>
                <a:spLocks noEditPoints="1"/>
              </p:cNvSpPr>
              <p:nvPr/>
            </p:nvSpPr>
            <p:spPr bwMode="auto">
              <a:xfrm>
                <a:off x="5668964" y="5688012"/>
                <a:ext cx="68263" cy="106363"/>
              </a:xfrm>
              <a:custGeom>
                <a:avLst/>
                <a:gdLst>
                  <a:gd name="T0" fmla="*/ 0 w 46"/>
                  <a:gd name="T1" fmla="*/ 0 h 73"/>
                  <a:gd name="T2" fmla="*/ 0 w 46"/>
                  <a:gd name="T3" fmla="*/ 0 h 73"/>
                  <a:gd name="T4" fmla="*/ 16 w 46"/>
                  <a:gd name="T5" fmla="*/ 0 h 73"/>
                  <a:gd name="T6" fmla="*/ 29 w 46"/>
                  <a:gd name="T7" fmla="*/ 0 h 73"/>
                  <a:gd name="T8" fmla="*/ 29 w 46"/>
                  <a:gd name="T9" fmla="*/ 0 h 73"/>
                  <a:gd name="T10" fmla="*/ 45 w 46"/>
                  <a:gd name="T11" fmla="*/ 0 h 73"/>
                  <a:gd name="T12" fmla="*/ 46 w 46"/>
                  <a:gd name="T13" fmla="*/ 12 h 73"/>
                  <a:gd name="T14" fmla="*/ 46 w 46"/>
                  <a:gd name="T15" fmla="*/ 12 h 73"/>
                  <a:gd name="T16" fmla="*/ 46 w 46"/>
                  <a:gd name="T17" fmla="*/ 28 h 73"/>
                  <a:gd name="T18" fmla="*/ 46 w 46"/>
                  <a:gd name="T19" fmla="*/ 42 h 73"/>
                  <a:gd name="T20" fmla="*/ 46 w 46"/>
                  <a:gd name="T21" fmla="*/ 42 h 73"/>
                  <a:gd name="T22" fmla="*/ 46 w 46"/>
                  <a:gd name="T23" fmla="*/ 58 h 73"/>
                  <a:gd name="T24" fmla="*/ 46 w 46"/>
                  <a:gd name="T25" fmla="*/ 71 h 73"/>
                  <a:gd name="T26" fmla="*/ 46 w 46"/>
                  <a:gd name="T27" fmla="*/ 71 h 73"/>
                  <a:gd name="T28" fmla="*/ 46 w 46"/>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3">
                    <a:moveTo>
                      <a:pt x="0" y="0"/>
                    </a:moveTo>
                    <a:lnTo>
                      <a:pt x="0" y="0"/>
                    </a:lnTo>
                    <a:lnTo>
                      <a:pt x="16" y="0"/>
                    </a:lnTo>
                    <a:moveTo>
                      <a:pt x="29" y="0"/>
                    </a:moveTo>
                    <a:lnTo>
                      <a:pt x="29" y="0"/>
                    </a:lnTo>
                    <a:lnTo>
                      <a:pt x="45" y="0"/>
                    </a:lnTo>
                    <a:moveTo>
                      <a:pt x="46" y="12"/>
                    </a:moveTo>
                    <a:lnTo>
                      <a:pt x="46" y="12"/>
                    </a:lnTo>
                    <a:lnTo>
                      <a:pt x="46" y="28"/>
                    </a:lnTo>
                    <a:moveTo>
                      <a:pt x="46" y="42"/>
                    </a:moveTo>
                    <a:lnTo>
                      <a:pt x="46" y="42"/>
                    </a:lnTo>
                    <a:lnTo>
                      <a:pt x="46" y="58"/>
                    </a:lnTo>
                    <a:moveTo>
                      <a:pt x="46" y="71"/>
                    </a:moveTo>
                    <a:lnTo>
                      <a:pt x="46" y="71"/>
                    </a:lnTo>
                    <a:lnTo>
                      <a:pt x="46" y="73"/>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45"/>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6"/>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47"/>
              <p:cNvSpPr>
                <a:spLocks noEditPoints="1"/>
              </p:cNvSpPr>
              <p:nvPr/>
            </p:nvSpPr>
            <p:spPr bwMode="auto">
              <a:xfrm>
                <a:off x="5067301" y="5799137"/>
                <a:ext cx="669925" cy="166688"/>
              </a:xfrm>
              <a:custGeom>
                <a:avLst/>
                <a:gdLst>
                  <a:gd name="T0" fmla="*/ 0 w 458"/>
                  <a:gd name="T1" fmla="*/ 115 h 115"/>
                  <a:gd name="T2" fmla="*/ 0 w 458"/>
                  <a:gd name="T3" fmla="*/ 115 h 115"/>
                  <a:gd name="T4" fmla="*/ 16 w 458"/>
                  <a:gd name="T5" fmla="*/ 115 h 115"/>
                  <a:gd name="T6" fmla="*/ 29 w 458"/>
                  <a:gd name="T7" fmla="*/ 115 h 115"/>
                  <a:gd name="T8" fmla="*/ 29 w 458"/>
                  <a:gd name="T9" fmla="*/ 115 h 115"/>
                  <a:gd name="T10" fmla="*/ 45 w 458"/>
                  <a:gd name="T11" fmla="*/ 115 h 115"/>
                  <a:gd name="T12" fmla="*/ 59 w 458"/>
                  <a:gd name="T13" fmla="*/ 115 h 115"/>
                  <a:gd name="T14" fmla="*/ 59 w 458"/>
                  <a:gd name="T15" fmla="*/ 115 h 115"/>
                  <a:gd name="T16" fmla="*/ 75 w 458"/>
                  <a:gd name="T17" fmla="*/ 115 h 115"/>
                  <a:gd name="T18" fmla="*/ 88 w 458"/>
                  <a:gd name="T19" fmla="*/ 115 h 115"/>
                  <a:gd name="T20" fmla="*/ 88 w 458"/>
                  <a:gd name="T21" fmla="*/ 115 h 115"/>
                  <a:gd name="T22" fmla="*/ 104 w 458"/>
                  <a:gd name="T23" fmla="*/ 115 h 115"/>
                  <a:gd name="T24" fmla="*/ 117 w 458"/>
                  <a:gd name="T25" fmla="*/ 115 h 115"/>
                  <a:gd name="T26" fmla="*/ 117 w 458"/>
                  <a:gd name="T27" fmla="*/ 115 h 115"/>
                  <a:gd name="T28" fmla="*/ 133 w 458"/>
                  <a:gd name="T29" fmla="*/ 115 h 115"/>
                  <a:gd name="T30" fmla="*/ 147 w 458"/>
                  <a:gd name="T31" fmla="*/ 115 h 115"/>
                  <a:gd name="T32" fmla="*/ 147 w 458"/>
                  <a:gd name="T33" fmla="*/ 115 h 115"/>
                  <a:gd name="T34" fmla="*/ 163 w 458"/>
                  <a:gd name="T35" fmla="*/ 115 h 115"/>
                  <a:gd name="T36" fmla="*/ 176 w 458"/>
                  <a:gd name="T37" fmla="*/ 115 h 115"/>
                  <a:gd name="T38" fmla="*/ 176 w 458"/>
                  <a:gd name="T39" fmla="*/ 115 h 115"/>
                  <a:gd name="T40" fmla="*/ 192 w 458"/>
                  <a:gd name="T41" fmla="*/ 115 h 115"/>
                  <a:gd name="T42" fmla="*/ 205 w 458"/>
                  <a:gd name="T43" fmla="*/ 115 h 115"/>
                  <a:gd name="T44" fmla="*/ 205 w 458"/>
                  <a:gd name="T45" fmla="*/ 115 h 115"/>
                  <a:gd name="T46" fmla="*/ 221 w 458"/>
                  <a:gd name="T47" fmla="*/ 115 h 115"/>
                  <a:gd name="T48" fmla="*/ 235 w 458"/>
                  <a:gd name="T49" fmla="*/ 115 h 115"/>
                  <a:gd name="T50" fmla="*/ 235 w 458"/>
                  <a:gd name="T51" fmla="*/ 115 h 115"/>
                  <a:gd name="T52" fmla="*/ 251 w 458"/>
                  <a:gd name="T53" fmla="*/ 115 h 115"/>
                  <a:gd name="T54" fmla="*/ 264 w 458"/>
                  <a:gd name="T55" fmla="*/ 115 h 115"/>
                  <a:gd name="T56" fmla="*/ 264 w 458"/>
                  <a:gd name="T57" fmla="*/ 115 h 115"/>
                  <a:gd name="T58" fmla="*/ 280 w 458"/>
                  <a:gd name="T59" fmla="*/ 115 h 115"/>
                  <a:gd name="T60" fmla="*/ 293 w 458"/>
                  <a:gd name="T61" fmla="*/ 115 h 115"/>
                  <a:gd name="T62" fmla="*/ 293 w 458"/>
                  <a:gd name="T63" fmla="*/ 115 h 115"/>
                  <a:gd name="T64" fmla="*/ 309 w 458"/>
                  <a:gd name="T65" fmla="*/ 115 h 115"/>
                  <a:gd name="T66" fmla="*/ 323 w 458"/>
                  <a:gd name="T67" fmla="*/ 115 h 115"/>
                  <a:gd name="T68" fmla="*/ 323 w 458"/>
                  <a:gd name="T69" fmla="*/ 115 h 115"/>
                  <a:gd name="T70" fmla="*/ 339 w 458"/>
                  <a:gd name="T71" fmla="*/ 115 h 115"/>
                  <a:gd name="T72" fmla="*/ 352 w 458"/>
                  <a:gd name="T73" fmla="*/ 115 h 115"/>
                  <a:gd name="T74" fmla="*/ 352 w 458"/>
                  <a:gd name="T75" fmla="*/ 115 h 115"/>
                  <a:gd name="T76" fmla="*/ 368 w 458"/>
                  <a:gd name="T77" fmla="*/ 115 h 115"/>
                  <a:gd name="T78" fmla="*/ 381 w 458"/>
                  <a:gd name="T79" fmla="*/ 115 h 115"/>
                  <a:gd name="T80" fmla="*/ 381 w 458"/>
                  <a:gd name="T81" fmla="*/ 115 h 115"/>
                  <a:gd name="T82" fmla="*/ 397 w 458"/>
                  <a:gd name="T83" fmla="*/ 115 h 115"/>
                  <a:gd name="T84" fmla="*/ 411 w 458"/>
                  <a:gd name="T85" fmla="*/ 115 h 115"/>
                  <a:gd name="T86" fmla="*/ 411 w 458"/>
                  <a:gd name="T87" fmla="*/ 115 h 115"/>
                  <a:gd name="T88" fmla="*/ 427 w 458"/>
                  <a:gd name="T89" fmla="*/ 115 h 115"/>
                  <a:gd name="T90" fmla="*/ 440 w 458"/>
                  <a:gd name="T91" fmla="*/ 115 h 115"/>
                  <a:gd name="T92" fmla="*/ 440 w 458"/>
                  <a:gd name="T93" fmla="*/ 115 h 115"/>
                  <a:gd name="T94" fmla="*/ 456 w 458"/>
                  <a:gd name="T95" fmla="*/ 115 h 115"/>
                  <a:gd name="T96" fmla="*/ 458 w 458"/>
                  <a:gd name="T97" fmla="*/ 104 h 115"/>
                  <a:gd name="T98" fmla="*/ 458 w 458"/>
                  <a:gd name="T99" fmla="*/ 104 h 115"/>
                  <a:gd name="T100" fmla="*/ 458 w 458"/>
                  <a:gd name="T101" fmla="*/ 88 h 115"/>
                  <a:gd name="T102" fmla="*/ 458 w 458"/>
                  <a:gd name="T103" fmla="*/ 75 h 115"/>
                  <a:gd name="T104" fmla="*/ 458 w 458"/>
                  <a:gd name="T105" fmla="*/ 75 h 115"/>
                  <a:gd name="T106" fmla="*/ 458 w 458"/>
                  <a:gd name="T107" fmla="*/ 59 h 115"/>
                  <a:gd name="T108" fmla="*/ 458 w 458"/>
                  <a:gd name="T109" fmla="*/ 46 h 115"/>
                  <a:gd name="T110" fmla="*/ 458 w 458"/>
                  <a:gd name="T111" fmla="*/ 46 h 115"/>
                  <a:gd name="T112" fmla="*/ 458 w 458"/>
                  <a:gd name="T113" fmla="*/ 30 h 115"/>
                  <a:gd name="T114" fmla="*/ 458 w 458"/>
                  <a:gd name="T115" fmla="*/ 16 h 115"/>
                  <a:gd name="T116" fmla="*/ 458 w 458"/>
                  <a:gd name="T117" fmla="*/ 16 h 115"/>
                  <a:gd name="T118" fmla="*/ 458 w 458"/>
                  <a:gd name="T1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8" h="115">
                    <a:moveTo>
                      <a:pt x="0" y="115"/>
                    </a:moveTo>
                    <a:lnTo>
                      <a:pt x="0" y="115"/>
                    </a:lnTo>
                    <a:lnTo>
                      <a:pt x="16" y="115"/>
                    </a:lnTo>
                    <a:moveTo>
                      <a:pt x="29" y="115"/>
                    </a:moveTo>
                    <a:lnTo>
                      <a:pt x="29" y="115"/>
                    </a:lnTo>
                    <a:lnTo>
                      <a:pt x="45" y="115"/>
                    </a:lnTo>
                    <a:moveTo>
                      <a:pt x="59" y="115"/>
                    </a:moveTo>
                    <a:lnTo>
                      <a:pt x="59" y="115"/>
                    </a:lnTo>
                    <a:lnTo>
                      <a:pt x="75" y="115"/>
                    </a:lnTo>
                    <a:moveTo>
                      <a:pt x="88" y="115"/>
                    </a:moveTo>
                    <a:lnTo>
                      <a:pt x="88" y="115"/>
                    </a:lnTo>
                    <a:lnTo>
                      <a:pt x="104" y="115"/>
                    </a:lnTo>
                    <a:moveTo>
                      <a:pt x="117" y="115"/>
                    </a:moveTo>
                    <a:lnTo>
                      <a:pt x="117" y="115"/>
                    </a:lnTo>
                    <a:lnTo>
                      <a:pt x="133" y="115"/>
                    </a:lnTo>
                    <a:moveTo>
                      <a:pt x="147" y="115"/>
                    </a:moveTo>
                    <a:lnTo>
                      <a:pt x="147" y="115"/>
                    </a:lnTo>
                    <a:lnTo>
                      <a:pt x="163" y="115"/>
                    </a:lnTo>
                    <a:moveTo>
                      <a:pt x="176" y="115"/>
                    </a:moveTo>
                    <a:lnTo>
                      <a:pt x="176" y="115"/>
                    </a:lnTo>
                    <a:lnTo>
                      <a:pt x="192" y="115"/>
                    </a:lnTo>
                    <a:moveTo>
                      <a:pt x="205" y="115"/>
                    </a:moveTo>
                    <a:lnTo>
                      <a:pt x="205" y="115"/>
                    </a:lnTo>
                    <a:lnTo>
                      <a:pt x="221" y="115"/>
                    </a:lnTo>
                    <a:moveTo>
                      <a:pt x="235" y="115"/>
                    </a:moveTo>
                    <a:lnTo>
                      <a:pt x="235" y="115"/>
                    </a:lnTo>
                    <a:lnTo>
                      <a:pt x="251" y="115"/>
                    </a:lnTo>
                    <a:moveTo>
                      <a:pt x="264" y="115"/>
                    </a:moveTo>
                    <a:lnTo>
                      <a:pt x="264" y="115"/>
                    </a:lnTo>
                    <a:lnTo>
                      <a:pt x="280" y="115"/>
                    </a:lnTo>
                    <a:moveTo>
                      <a:pt x="293" y="115"/>
                    </a:moveTo>
                    <a:lnTo>
                      <a:pt x="293" y="115"/>
                    </a:lnTo>
                    <a:lnTo>
                      <a:pt x="309" y="115"/>
                    </a:lnTo>
                    <a:moveTo>
                      <a:pt x="323" y="115"/>
                    </a:moveTo>
                    <a:lnTo>
                      <a:pt x="323" y="115"/>
                    </a:lnTo>
                    <a:lnTo>
                      <a:pt x="339" y="115"/>
                    </a:lnTo>
                    <a:moveTo>
                      <a:pt x="352" y="115"/>
                    </a:moveTo>
                    <a:lnTo>
                      <a:pt x="352" y="115"/>
                    </a:lnTo>
                    <a:lnTo>
                      <a:pt x="368" y="115"/>
                    </a:lnTo>
                    <a:moveTo>
                      <a:pt x="381" y="115"/>
                    </a:moveTo>
                    <a:lnTo>
                      <a:pt x="381" y="115"/>
                    </a:lnTo>
                    <a:lnTo>
                      <a:pt x="397" y="115"/>
                    </a:lnTo>
                    <a:moveTo>
                      <a:pt x="411" y="115"/>
                    </a:moveTo>
                    <a:lnTo>
                      <a:pt x="411" y="115"/>
                    </a:lnTo>
                    <a:lnTo>
                      <a:pt x="427" y="115"/>
                    </a:lnTo>
                    <a:moveTo>
                      <a:pt x="440" y="115"/>
                    </a:moveTo>
                    <a:lnTo>
                      <a:pt x="440" y="115"/>
                    </a:lnTo>
                    <a:lnTo>
                      <a:pt x="456" y="115"/>
                    </a:lnTo>
                    <a:moveTo>
                      <a:pt x="458" y="104"/>
                    </a:moveTo>
                    <a:lnTo>
                      <a:pt x="458" y="104"/>
                    </a:lnTo>
                    <a:lnTo>
                      <a:pt x="458" y="88"/>
                    </a:lnTo>
                    <a:moveTo>
                      <a:pt x="458" y="75"/>
                    </a:moveTo>
                    <a:lnTo>
                      <a:pt x="458" y="75"/>
                    </a:lnTo>
                    <a:lnTo>
                      <a:pt x="458" y="59"/>
                    </a:lnTo>
                    <a:moveTo>
                      <a:pt x="458" y="46"/>
                    </a:moveTo>
                    <a:lnTo>
                      <a:pt x="458" y="46"/>
                    </a:lnTo>
                    <a:lnTo>
                      <a:pt x="458" y="30"/>
                    </a:lnTo>
                    <a:moveTo>
                      <a:pt x="458" y="16"/>
                    </a:moveTo>
                    <a:lnTo>
                      <a:pt x="458" y="16"/>
                    </a:lnTo>
                    <a:lnTo>
                      <a:pt x="458" y="0"/>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noEditPoints="1"/>
              </p:cNvSpPr>
              <p:nvPr/>
            </p:nvSpPr>
            <p:spPr bwMode="auto">
              <a:xfrm>
                <a:off x="4060826" y="5594350"/>
                <a:ext cx="1006475" cy="371475"/>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51"/>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52"/>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3"/>
              <p:cNvSpPr>
                <a:spLocks noEditPoints="1"/>
              </p:cNvSpPr>
              <p:nvPr/>
            </p:nvSpPr>
            <p:spPr bwMode="auto">
              <a:xfrm>
                <a:off x="5608639" y="535463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9 w 73"/>
                  <a:gd name="T13" fmla="*/ 148 h 148"/>
                  <a:gd name="T14" fmla="*/ 59 w 73"/>
                  <a:gd name="T15" fmla="*/ 148 h 148"/>
                  <a:gd name="T16" fmla="*/ 73 w 73"/>
                  <a:gd name="T17" fmla="*/ 148 h 148"/>
                  <a:gd name="T18" fmla="*/ 73 w 73"/>
                  <a:gd name="T19" fmla="*/ 147 h 148"/>
                  <a:gd name="T20" fmla="*/ 73 w 73"/>
                  <a:gd name="T21" fmla="*/ 134 h 148"/>
                  <a:gd name="T22" fmla="*/ 73 w 73"/>
                  <a:gd name="T23" fmla="*/ 134 h 148"/>
                  <a:gd name="T24" fmla="*/ 73 w 73"/>
                  <a:gd name="T25" fmla="*/ 118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6 h 148"/>
                  <a:gd name="T40" fmla="*/ 73 w 73"/>
                  <a:gd name="T41" fmla="*/ 46 h 148"/>
                  <a:gd name="T42" fmla="*/ 73 w 73"/>
                  <a:gd name="T43" fmla="*/ 30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9" y="148"/>
                    </a:moveTo>
                    <a:lnTo>
                      <a:pt x="59" y="148"/>
                    </a:lnTo>
                    <a:lnTo>
                      <a:pt x="73" y="148"/>
                    </a:lnTo>
                    <a:lnTo>
                      <a:pt x="73" y="147"/>
                    </a:lnTo>
                    <a:moveTo>
                      <a:pt x="73" y="134"/>
                    </a:moveTo>
                    <a:lnTo>
                      <a:pt x="73" y="134"/>
                    </a:lnTo>
                    <a:lnTo>
                      <a:pt x="73" y="118"/>
                    </a:lnTo>
                    <a:moveTo>
                      <a:pt x="73" y="104"/>
                    </a:moveTo>
                    <a:lnTo>
                      <a:pt x="73" y="104"/>
                    </a:lnTo>
                    <a:lnTo>
                      <a:pt x="73" y="88"/>
                    </a:lnTo>
                    <a:moveTo>
                      <a:pt x="73" y="75"/>
                    </a:moveTo>
                    <a:lnTo>
                      <a:pt x="73" y="75"/>
                    </a:lnTo>
                    <a:lnTo>
                      <a:pt x="73" y="59"/>
                    </a:lnTo>
                    <a:moveTo>
                      <a:pt x="73" y="46"/>
                    </a:moveTo>
                    <a:lnTo>
                      <a:pt x="73" y="46"/>
                    </a:lnTo>
                    <a:lnTo>
                      <a:pt x="73" y="30"/>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0" name="Group 179"/>
            <p:cNvGrpSpPr/>
            <p:nvPr/>
          </p:nvGrpSpPr>
          <p:grpSpPr>
            <a:xfrm>
              <a:off x="1066800" y="5021082"/>
              <a:ext cx="1682017" cy="1608318"/>
              <a:chOff x="1066800" y="5021082"/>
              <a:chExt cx="1682017" cy="1608318"/>
            </a:xfrm>
          </p:grpSpPr>
          <p:sp>
            <p:nvSpPr>
              <p:cNvPr id="156" name="Freeform 155"/>
              <p:cNvSpPr>
                <a:spLocks/>
              </p:cNvSpPr>
              <p:nvPr/>
            </p:nvSpPr>
            <p:spPr bwMode="auto">
              <a:xfrm>
                <a:off x="1066800" y="524650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56"/>
              <p:cNvSpPr>
                <a:spLocks/>
              </p:cNvSpPr>
              <p:nvPr/>
            </p:nvSpPr>
            <p:spPr bwMode="auto">
              <a:xfrm>
                <a:off x="1066800" y="524650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58"/>
              <p:cNvSpPr>
                <a:spLocks noEditPoints="1"/>
              </p:cNvSpPr>
              <p:nvPr/>
            </p:nvSpPr>
            <p:spPr bwMode="auto">
              <a:xfrm>
                <a:off x="1376760" y="545242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noEditPoints="1"/>
              </p:cNvSpPr>
              <p:nvPr/>
            </p:nvSpPr>
            <p:spPr bwMode="auto">
              <a:xfrm>
                <a:off x="1214193" y="502108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noEditPoints="1"/>
              </p:cNvSpPr>
              <p:nvPr/>
            </p:nvSpPr>
            <p:spPr bwMode="auto">
              <a:xfrm>
                <a:off x="1214193" y="502108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noEditPoints="1"/>
              </p:cNvSpPr>
              <p:nvPr/>
            </p:nvSpPr>
            <p:spPr bwMode="auto">
              <a:xfrm>
                <a:off x="1214193" y="502108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noEditPoints="1"/>
              </p:cNvSpPr>
              <p:nvPr/>
            </p:nvSpPr>
            <p:spPr bwMode="auto">
              <a:xfrm>
                <a:off x="1376760" y="545242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noEditPoints="1"/>
              </p:cNvSpPr>
              <p:nvPr/>
            </p:nvSpPr>
            <p:spPr bwMode="auto">
              <a:xfrm>
                <a:off x="1214193" y="502108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69"/>
              <p:cNvSpPr>
                <a:spLocks noEditPoints="1"/>
              </p:cNvSpPr>
              <p:nvPr/>
            </p:nvSpPr>
            <p:spPr bwMode="auto">
              <a:xfrm>
                <a:off x="1371391" y="5453410"/>
                <a:ext cx="1377426" cy="508388"/>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9" name="Group 178"/>
            <p:cNvGrpSpPr/>
            <p:nvPr/>
          </p:nvGrpSpPr>
          <p:grpSpPr>
            <a:xfrm>
              <a:off x="1075449" y="1315983"/>
              <a:ext cx="1494186" cy="1582793"/>
              <a:chOff x="1075449" y="1315983"/>
              <a:chExt cx="1494186" cy="1582793"/>
            </a:xfrm>
          </p:grpSpPr>
          <p:sp>
            <p:nvSpPr>
              <p:cNvPr id="84" name="Freeform 83"/>
              <p:cNvSpPr>
                <a:spLocks/>
              </p:cNvSpPr>
              <p:nvPr/>
            </p:nvSpPr>
            <p:spPr bwMode="auto">
              <a:xfrm>
                <a:off x="1075449" y="1315983"/>
                <a:ext cx="1381701" cy="1377377"/>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1075449" y="1315983"/>
                <a:ext cx="1381701" cy="1377377"/>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noEditPoints="1"/>
              </p:cNvSpPr>
              <p:nvPr/>
            </p:nvSpPr>
            <p:spPr bwMode="auto">
              <a:xfrm>
                <a:off x="1222485" y="2003590"/>
                <a:ext cx="397861" cy="464892"/>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noEditPoints="1"/>
              </p:cNvSpPr>
              <p:nvPr/>
            </p:nvSpPr>
            <p:spPr bwMode="auto">
              <a:xfrm>
                <a:off x="1222485" y="2003590"/>
                <a:ext cx="397861" cy="464892"/>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1222485" y="2016563"/>
                <a:ext cx="397861" cy="454080"/>
              </a:xfrm>
              <a:custGeom>
                <a:avLst/>
                <a:gdLst>
                  <a:gd name="T0" fmla="*/ 0 w 199"/>
                  <a:gd name="T1" fmla="*/ 228 h 228"/>
                  <a:gd name="T2" fmla="*/ 0 w 199"/>
                  <a:gd name="T3" fmla="*/ 228 h 228"/>
                  <a:gd name="T4" fmla="*/ 16 w 199"/>
                  <a:gd name="T5" fmla="*/ 228 h 228"/>
                  <a:gd name="T6" fmla="*/ 29 w 199"/>
                  <a:gd name="T7" fmla="*/ 228 h 228"/>
                  <a:gd name="T8" fmla="*/ 29 w 199"/>
                  <a:gd name="T9" fmla="*/ 228 h 228"/>
                  <a:gd name="T10" fmla="*/ 45 w 199"/>
                  <a:gd name="T11" fmla="*/ 228 h 228"/>
                  <a:gd name="T12" fmla="*/ 58 w 199"/>
                  <a:gd name="T13" fmla="*/ 228 h 228"/>
                  <a:gd name="T14" fmla="*/ 58 w 199"/>
                  <a:gd name="T15" fmla="*/ 228 h 228"/>
                  <a:gd name="T16" fmla="*/ 74 w 199"/>
                  <a:gd name="T17" fmla="*/ 228 h 228"/>
                  <a:gd name="T18" fmla="*/ 88 w 199"/>
                  <a:gd name="T19" fmla="*/ 228 h 228"/>
                  <a:gd name="T20" fmla="*/ 88 w 199"/>
                  <a:gd name="T21" fmla="*/ 228 h 228"/>
                  <a:gd name="T22" fmla="*/ 104 w 199"/>
                  <a:gd name="T23" fmla="*/ 228 h 228"/>
                  <a:gd name="T24" fmla="*/ 117 w 199"/>
                  <a:gd name="T25" fmla="*/ 228 h 228"/>
                  <a:gd name="T26" fmla="*/ 117 w 199"/>
                  <a:gd name="T27" fmla="*/ 228 h 228"/>
                  <a:gd name="T28" fmla="*/ 133 w 199"/>
                  <a:gd name="T29" fmla="*/ 228 h 228"/>
                  <a:gd name="T30" fmla="*/ 146 w 199"/>
                  <a:gd name="T31" fmla="*/ 228 h 228"/>
                  <a:gd name="T32" fmla="*/ 146 w 199"/>
                  <a:gd name="T33" fmla="*/ 228 h 228"/>
                  <a:gd name="T34" fmla="*/ 162 w 199"/>
                  <a:gd name="T35" fmla="*/ 228 h 228"/>
                  <a:gd name="T36" fmla="*/ 176 w 199"/>
                  <a:gd name="T37" fmla="*/ 228 h 228"/>
                  <a:gd name="T38" fmla="*/ 176 w 199"/>
                  <a:gd name="T39" fmla="*/ 228 h 228"/>
                  <a:gd name="T40" fmla="*/ 192 w 199"/>
                  <a:gd name="T41" fmla="*/ 228 h 228"/>
                  <a:gd name="T42" fmla="*/ 199 w 199"/>
                  <a:gd name="T43" fmla="*/ 222 h 228"/>
                  <a:gd name="T44" fmla="*/ 199 w 199"/>
                  <a:gd name="T45" fmla="*/ 222 h 228"/>
                  <a:gd name="T46" fmla="*/ 199 w 199"/>
                  <a:gd name="T47" fmla="*/ 206 h 228"/>
                  <a:gd name="T48" fmla="*/ 199 w 199"/>
                  <a:gd name="T49" fmla="*/ 192 h 228"/>
                  <a:gd name="T50" fmla="*/ 199 w 199"/>
                  <a:gd name="T51" fmla="*/ 192 h 228"/>
                  <a:gd name="T52" fmla="*/ 199 w 199"/>
                  <a:gd name="T53" fmla="*/ 176 h 228"/>
                  <a:gd name="T54" fmla="*/ 199 w 199"/>
                  <a:gd name="T55" fmla="*/ 163 h 228"/>
                  <a:gd name="T56" fmla="*/ 199 w 199"/>
                  <a:gd name="T57" fmla="*/ 163 h 228"/>
                  <a:gd name="T58" fmla="*/ 199 w 199"/>
                  <a:gd name="T59" fmla="*/ 147 h 228"/>
                  <a:gd name="T60" fmla="*/ 199 w 199"/>
                  <a:gd name="T61" fmla="*/ 134 h 228"/>
                  <a:gd name="T62" fmla="*/ 199 w 199"/>
                  <a:gd name="T63" fmla="*/ 134 h 228"/>
                  <a:gd name="T64" fmla="*/ 199 w 199"/>
                  <a:gd name="T65" fmla="*/ 118 h 228"/>
                  <a:gd name="T66" fmla="*/ 199 w 199"/>
                  <a:gd name="T67" fmla="*/ 104 h 228"/>
                  <a:gd name="T68" fmla="*/ 199 w 199"/>
                  <a:gd name="T69" fmla="*/ 104 h 228"/>
                  <a:gd name="T70" fmla="*/ 199 w 199"/>
                  <a:gd name="T71" fmla="*/ 88 h 228"/>
                  <a:gd name="T72" fmla="*/ 199 w 199"/>
                  <a:gd name="T73" fmla="*/ 75 h 228"/>
                  <a:gd name="T74" fmla="*/ 199 w 199"/>
                  <a:gd name="T75" fmla="*/ 75 h 228"/>
                  <a:gd name="T76" fmla="*/ 199 w 199"/>
                  <a:gd name="T77" fmla="*/ 59 h 228"/>
                  <a:gd name="T78" fmla="*/ 199 w 199"/>
                  <a:gd name="T79" fmla="*/ 46 h 228"/>
                  <a:gd name="T80" fmla="*/ 199 w 199"/>
                  <a:gd name="T81" fmla="*/ 46 h 228"/>
                  <a:gd name="T82" fmla="*/ 199 w 199"/>
                  <a:gd name="T83" fmla="*/ 30 h 228"/>
                  <a:gd name="T84" fmla="*/ 199 w 199"/>
                  <a:gd name="T85" fmla="*/ 16 h 228"/>
                  <a:gd name="T86" fmla="*/ 199 w 199"/>
                  <a:gd name="T87" fmla="*/ 16 h 228"/>
                  <a:gd name="T88" fmla="*/ 199 w 199"/>
                  <a:gd name="T8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8">
                    <a:moveTo>
                      <a:pt x="0" y="228"/>
                    </a:moveTo>
                    <a:lnTo>
                      <a:pt x="0" y="228"/>
                    </a:lnTo>
                    <a:lnTo>
                      <a:pt x="16" y="228"/>
                    </a:lnTo>
                    <a:moveTo>
                      <a:pt x="29" y="228"/>
                    </a:moveTo>
                    <a:lnTo>
                      <a:pt x="29" y="228"/>
                    </a:lnTo>
                    <a:lnTo>
                      <a:pt x="45" y="228"/>
                    </a:lnTo>
                    <a:moveTo>
                      <a:pt x="58" y="228"/>
                    </a:moveTo>
                    <a:lnTo>
                      <a:pt x="58" y="228"/>
                    </a:lnTo>
                    <a:lnTo>
                      <a:pt x="74" y="228"/>
                    </a:lnTo>
                    <a:moveTo>
                      <a:pt x="88" y="228"/>
                    </a:moveTo>
                    <a:lnTo>
                      <a:pt x="88" y="228"/>
                    </a:lnTo>
                    <a:lnTo>
                      <a:pt x="104" y="228"/>
                    </a:lnTo>
                    <a:moveTo>
                      <a:pt x="117" y="228"/>
                    </a:moveTo>
                    <a:lnTo>
                      <a:pt x="117" y="228"/>
                    </a:lnTo>
                    <a:lnTo>
                      <a:pt x="133" y="228"/>
                    </a:lnTo>
                    <a:moveTo>
                      <a:pt x="146" y="228"/>
                    </a:moveTo>
                    <a:lnTo>
                      <a:pt x="146" y="228"/>
                    </a:lnTo>
                    <a:lnTo>
                      <a:pt x="162" y="228"/>
                    </a:lnTo>
                    <a:moveTo>
                      <a:pt x="176" y="228"/>
                    </a:moveTo>
                    <a:lnTo>
                      <a:pt x="176" y="228"/>
                    </a:lnTo>
                    <a:lnTo>
                      <a:pt x="192" y="228"/>
                    </a:lnTo>
                    <a:moveTo>
                      <a:pt x="199" y="222"/>
                    </a:moveTo>
                    <a:lnTo>
                      <a:pt x="199" y="222"/>
                    </a:lnTo>
                    <a:lnTo>
                      <a:pt x="199" y="206"/>
                    </a:lnTo>
                    <a:moveTo>
                      <a:pt x="199" y="192"/>
                    </a:moveTo>
                    <a:lnTo>
                      <a:pt x="199" y="192"/>
                    </a:lnTo>
                    <a:lnTo>
                      <a:pt x="199" y="176"/>
                    </a:lnTo>
                    <a:moveTo>
                      <a:pt x="199" y="163"/>
                    </a:moveTo>
                    <a:lnTo>
                      <a:pt x="199" y="163"/>
                    </a:lnTo>
                    <a:lnTo>
                      <a:pt x="199" y="147"/>
                    </a:lnTo>
                    <a:moveTo>
                      <a:pt x="199" y="134"/>
                    </a:moveTo>
                    <a:lnTo>
                      <a:pt x="199" y="134"/>
                    </a:lnTo>
                    <a:lnTo>
                      <a:pt x="199" y="118"/>
                    </a:lnTo>
                    <a:moveTo>
                      <a:pt x="199" y="104"/>
                    </a:moveTo>
                    <a:lnTo>
                      <a:pt x="199" y="104"/>
                    </a:lnTo>
                    <a:lnTo>
                      <a:pt x="199" y="88"/>
                    </a:lnTo>
                    <a:moveTo>
                      <a:pt x="199" y="75"/>
                    </a:moveTo>
                    <a:lnTo>
                      <a:pt x="199" y="75"/>
                    </a:lnTo>
                    <a:lnTo>
                      <a:pt x="199" y="59"/>
                    </a:lnTo>
                    <a:moveTo>
                      <a:pt x="199" y="46"/>
                    </a:moveTo>
                    <a:lnTo>
                      <a:pt x="199" y="46"/>
                    </a:lnTo>
                    <a:lnTo>
                      <a:pt x="199" y="30"/>
                    </a:lnTo>
                    <a:moveTo>
                      <a:pt x="199" y="16"/>
                    </a:moveTo>
                    <a:lnTo>
                      <a:pt x="199" y="16"/>
                    </a:lnTo>
                    <a:lnTo>
                      <a:pt x="199" y="0"/>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noEditPoints="1"/>
              </p:cNvSpPr>
              <p:nvPr/>
            </p:nvSpPr>
            <p:spPr bwMode="auto">
              <a:xfrm>
                <a:off x="1620345" y="2003590"/>
                <a:ext cx="220553" cy="43246"/>
              </a:xfrm>
              <a:custGeom>
                <a:avLst/>
                <a:gdLst>
                  <a:gd name="T0" fmla="*/ 0 w 111"/>
                  <a:gd name="T1" fmla="*/ 0 h 21"/>
                  <a:gd name="T2" fmla="*/ 0 w 111"/>
                  <a:gd name="T3" fmla="*/ 0 h 21"/>
                  <a:gd name="T4" fmla="*/ 16 w 111"/>
                  <a:gd name="T5" fmla="*/ 0 h 21"/>
                  <a:gd name="T6" fmla="*/ 29 w 111"/>
                  <a:gd name="T7" fmla="*/ 0 h 21"/>
                  <a:gd name="T8" fmla="*/ 29 w 111"/>
                  <a:gd name="T9" fmla="*/ 0 h 21"/>
                  <a:gd name="T10" fmla="*/ 45 w 111"/>
                  <a:gd name="T11" fmla="*/ 0 h 21"/>
                  <a:gd name="T12" fmla="*/ 59 w 111"/>
                  <a:gd name="T13" fmla="*/ 0 h 21"/>
                  <a:gd name="T14" fmla="*/ 59 w 111"/>
                  <a:gd name="T15" fmla="*/ 0 h 21"/>
                  <a:gd name="T16" fmla="*/ 75 w 111"/>
                  <a:gd name="T17" fmla="*/ 0 h 21"/>
                  <a:gd name="T18" fmla="*/ 88 w 111"/>
                  <a:gd name="T19" fmla="*/ 0 h 21"/>
                  <a:gd name="T20" fmla="*/ 88 w 111"/>
                  <a:gd name="T21" fmla="*/ 0 h 21"/>
                  <a:gd name="T22" fmla="*/ 104 w 111"/>
                  <a:gd name="T23" fmla="*/ 0 h 21"/>
                  <a:gd name="T24" fmla="*/ 111 w 111"/>
                  <a:gd name="T25" fmla="*/ 6 h 21"/>
                  <a:gd name="T26" fmla="*/ 111 w 111"/>
                  <a:gd name="T27" fmla="*/ 6 h 21"/>
                  <a:gd name="T28" fmla="*/ 111 w 111"/>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21">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1" y="6"/>
                    </a:moveTo>
                    <a:lnTo>
                      <a:pt x="111" y="6"/>
                    </a:lnTo>
                    <a:lnTo>
                      <a:pt x="111" y="21"/>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noEditPoints="1"/>
              </p:cNvSpPr>
              <p:nvPr/>
            </p:nvSpPr>
            <p:spPr bwMode="auto">
              <a:xfrm>
                <a:off x="1620345" y="2003590"/>
                <a:ext cx="220553" cy="43246"/>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1620345" y="2003590"/>
                <a:ext cx="220553" cy="43246"/>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noEditPoints="1"/>
              </p:cNvSpPr>
              <p:nvPr/>
            </p:nvSpPr>
            <p:spPr bwMode="auto">
              <a:xfrm>
                <a:off x="1222485" y="2468480"/>
                <a:ext cx="162172" cy="430296"/>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noEditPoints="1"/>
              </p:cNvSpPr>
              <p:nvPr/>
            </p:nvSpPr>
            <p:spPr bwMode="auto">
              <a:xfrm>
                <a:off x="1222485" y="2468480"/>
                <a:ext cx="162172" cy="430296"/>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1222485" y="2470643"/>
                <a:ext cx="162172" cy="428133"/>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5 h 216"/>
                  <a:gd name="T26" fmla="*/ 81 w 81"/>
                  <a:gd name="T27" fmla="*/ 35 h 216"/>
                  <a:gd name="T28" fmla="*/ 81 w 81"/>
                  <a:gd name="T29" fmla="*/ 51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3 h 216"/>
                  <a:gd name="T44" fmla="*/ 81 w 81"/>
                  <a:gd name="T45" fmla="*/ 123 h 216"/>
                  <a:gd name="T46" fmla="*/ 81 w 81"/>
                  <a:gd name="T47" fmla="*/ 139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1 h 216"/>
                  <a:gd name="T62" fmla="*/ 81 w 81"/>
                  <a:gd name="T63" fmla="*/ 211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5"/>
                    </a:moveTo>
                    <a:lnTo>
                      <a:pt x="81" y="35"/>
                    </a:lnTo>
                    <a:lnTo>
                      <a:pt x="81" y="51"/>
                    </a:lnTo>
                    <a:moveTo>
                      <a:pt x="81" y="65"/>
                    </a:moveTo>
                    <a:lnTo>
                      <a:pt x="81" y="65"/>
                    </a:lnTo>
                    <a:lnTo>
                      <a:pt x="81" y="81"/>
                    </a:lnTo>
                    <a:moveTo>
                      <a:pt x="81" y="94"/>
                    </a:moveTo>
                    <a:lnTo>
                      <a:pt x="81" y="94"/>
                    </a:lnTo>
                    <a:lnTo>
                      <a:pt x="81" y="110"/>
                    </a:lnTo>
                    <a:moveTo>
                      <a:pt x="81" y="123"/>
                    </a:moveTo>
                    <a:lnTo>
                      <a:pt x="81" y="123"/>
                    </a:lnTo>
                    <a:lnTo>
                      <a:pt x="81" y="139"/>
                    </a:lnTo>
                    <a:moveTo>
                      <a:pt x="81" y="153"/>
                    </a:moveTo>
                    <a:lnTo>
                      <a:pt x="81" y="153"/>
                    </a:lnTo>
                    <a:lnTo>
                      <a:pt x="81" y="169"/>
                    </a:lnTo>
                    <a:moveTo>
                      <a:pt x="81" y="182"/>
                    </a:moveTo>
                    <a:lnTo>
                      <a:pt x="81" y="182"/>
                    </a:lnTo>
                    <a:lnTo>
                      <a:pt x="81" y="198"/>
                    </a:lnTo>
                    <a:moveTo>
                      <a:pt x="81" y="211"/>
                    </a:moveTo>
                    <a:lnTo>
                      <a:pt x="81" y="211"/>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4"/>
              <p:cNvSpPr>
                <a:spLocks noEditPoints="1"/>
              </p:cNvSpPr>
              <p:nvPr/>
            </p:nvSpPr>
            <p:spPr bwMode="auto">
              <a:xfrm>
                <a:off x="1840898" y="2044672"/>
                <a:ext cx="194606" cy="168658"/>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noEditPoints="1"/>
              </p:cNvSpPr>
              <p:nvPr/>
            </p:nvSpPr>
            <p:spPr bwMode="auto">
              <a:xfrm>
                <a:off x="1840898" y="2044672"/>
                <a:ext cx="194606" cy="168658"/>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6"/>
              <p:cNvSpPr>
                <a:spLocks noEditPoints="1"/>
              </p:cNvSpPr>
              <p:nvPr/>
            </p:nvSpPr>
            <p:spPr bwMode="auto">
              <a:xfrm>
                <a:off x="1840898" y="2044672"/>
                <a:ext cx="194606" cy="168658"/>
              </a:xfrm>
              <a:custGeom>
                <a:avLst/>
                <a:gdLst>
                  <a:gd name="T0" fmla="*/ 0 w 97"/>
                  <a:gd name="T1" fmla="*/ 0 h 85"/>
                  <a:gd name="T2" fmla="*/ 0 w 97"/>
                  <a:gd name="T3" fmla="*/ 0 h 85"/>
                  <a:gd name="T4" fmla="*/ 16 w 97"/>
                  <a:gd name="T5" fmla="*/ 0 h 85"/>
                  <a:gd name="T6" fmla="*/ 30 w 97"/>
                  <a:gd name="T7" fmla="*/ 0 h 85"/>
                  <a:gd name="T8" fmla="*/ 30 w 97"/>
                  <a:gd name="T9" fmla="*/ 0 h 85"/>
                  <a:gd name="T10" fmla="*/ 46 w 97"/>
                  <a:gd name="T11" fmla="*/ 0 h 85"/>
                  <a:gd name="T12" fmla="*/ 59 w 97"/>
                  <a:gd name="T13" fmla="*/ 0 h 85"/>
                  <a:gd name="T14" fmla="*/ 59 w 97"/>
                  <a:gd name="T15" fmla="*/ 0 h 85"/>
                  <a:gd name="T16" fmla="*/ 75 w 97"/>
                  <a:gd name="T17" fmla="*/ 0 h 85"/>
                  <a:gd name="T18" fmla="*/ 88 w 97"/>
                  <a:gd name="T19" fmla="*/ 0 h 85"/>
                  <a:gd name="T20" fmla="*/ 88 w 97"/>
                  <a:gd name="T21" fmla="*/ 0 h 85"/>
                  <a:gd name="T22" fmla="*/ 97 w 97"/>
                  <a:gd name="T23" fmla="*/ 0 h 85"/>
                  <a:gd name="T24" fmla="*/ 97 w 97"/>
                  <a:gd name="T25" fmla="*/ 8 h 85"/>
                  <a:gd name="T26" fmla="*/ 97 w 97"/>
                  <a:gd name="T27" fmla="*/ 21 h 85"/>
                  <a:gd name="T28" fmla="*/ 97 w 97"/>
                  <a:gd name="T29" fmla="*/ 21 h 85"/>
                  <a:gd name="T30" fmla="*/ 97 w 97"/>
                  <a:gd name="T31" fmla="*/ 37 h 85"/>
                  <a:gd name="T32" fmla="*/ 97 w 97"/>
                  <a:gd name="T33" fmla="*/ 50 h 85"/>
                  <a:gd name="T34" fmla="*/ 97 w 97"/>
                  <a:gd name="T35" fmla="*/ 50 h 85"/>
                  <a:gd name="T36" fmla="*/ 97 w 97"/>
                  <a:gd name="T37" fmla="*/ 66 h 85"/>
                  <a:gd name="T38" fmla="*/ 97 w 97"/>
                  <a:gd name="T39" fmla="*/ 80 h 85"/>
                  <a:gd name="T40" fmla="*/ 97 w 97"/>
                  <a:gd name="T41" fmla="*/ 80 h 85"/>
                  <a:gd name="T42" fmla="*/ 97 w 97"/>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8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7" y="0"/>
                    </a:lnTo>
                    <a:lnTo>
                      <a:pt x="97" y="8"/>
                    </a:lnTo>
                    <a:moveTo>
                      <a:pt x="97" y="21"/>
                    </a:moveTo>
                    <a:lnTo>
                      <a:pt x="97" y="21"/>
                    </a:lnTo>
                    <a:lnTo>
                      <a:pt x="97" y="37"/>
                    </a:lnTo>
                    <a:moveTo>
                      <a:pt x="97" y="50"/>
                    </a:moveTo>
                    <a:lnTo>
                      <a:pt x="97" y="50"/>
                    </a:lnTo>
                    <a:lnTo>
                      <a:pt x="97" y="66"/>
                    </a:lnTo>
                    <a:moveTo>
                      <a:pt x="97" y="80"/>
                    </a:moveTo>
                    <a:lnTo>
                      <a:pt x="97" y="80"/>
                    </a:lnTo>
                    <a:lnTo>
                      <a:pt x="97" y="8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7"/>
              <p:cNvSpPr>
                <a:spLocks noEditPoints="1"/>
              </p:cNvSpPr>
              <p:nvPr/>
            </p:nvSpPr>
            <p:spPr bwMode="auto">
              <a:xfrm>
                <a:off x="2035504" y="2215494"/>
                <a:ext cx="503813" cy="274611"/>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8"/>
              <p:cNvSpPr>
                <a:spLocks noEditPoints="1"/>
              </p:cNvSpPr>
              <p:nvPr/>
            </p:nvSpPr>
            <p:spPr bwMode="auto">
              <a:xfrm>
                <a:off x="2035504" y="2215494"/>
                <a:ext cx="503813" cy="274611"/>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175"/>
              <p:cNvSpPr>
                <a:spLocks noEditPoints="1"/>
              </p:cNvSpPr>
              <p:nvPr/>
            </p:nvSpPr>
            <p:spPr bwMode="auto">
              <a:xfrm>
                <a:off x="2035504" y="2215494"/>
                <a:ext cx="503813" cy="0"/>
              </a:xfrm>
              <a:custGeom>
                <a:avLst/>
                <a:gdLst>
                  <a:gd name="T0" fmla="*/ 0 w 252"/>
                  <a:gd name="T1" fmla="*/ 0 w 252"/>
                  <a:gd name="T2" fmla="*/ 4 w 252"/>
                  <a:gd name="T3" fmla="*/ 18 w 252"/>
                  <a:gd name="T4" fmla="*/ 18 w 252"/>
                  <a:gd name="T5" fmla="*/ 34 w 252"/>
                  <a:gd name="T6" fmla="*/ 47 w 252"/>
                  <a:gd name="T7" fmla="*/ 47 w 252"/>
                  <a:gd name="T8" fmla="*/ 63 w 252"/>
                  <a:gd name="T9" fmla="*/ 76 w 252"/>
                  <a:gd name="T10" fmla="*/ 76 w 252"/>
                  <a:gd name="T11" fmla="*/ 92 w 252"/>
                  <a:gd name="T12" fmla="*/ 106 w 252"/>
                  <a:gd name="T13" fmla="*/ 106 w 252"/>
                  <a:gd name="T14" fmla="*/ 122 w 252"/>
                  <a:gd name="T15" fmla="*/ 135 w 252"/>
                  <a:gd name="T16" fmla="*/ 135 w 252"/>
                  <a:gd name="T17" fmla="*/ 151 w 252"/>
                  <a:gd name="T18" fmla="*/ 164 w 252"/>
                  <a:gd name="T19" fmla="*/ 164 w 252"/>
                  <a:gd name="T20" fmla="*/ 180 w 252"/>
                  <a:gd name="T21" fmla="*/ 194 w 252"/>
                  <a:gd name="T22" fmla="*/ 194 w 252"/>
                  <a:gd name="T23" fmla="*/ 210 w 252"/>
                  <a:gd name="T24" fmla="*/ 223 w 252"/>
                  <a:gd name="T25" fmla="*/ 223 w 252"/>
                  <a:gd name="T26" fmla="*/ 239 w 252"/>
                  <a:gd name="T27" fmla="*/ 252 w 252"/>
                  <a:gd name="T28" fmla="*/ 252 w 252"/>
                  <a:gd name="T29" fmla="*/ 252 w 25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52">
                    <a:moveTo>
                      <a:pt x="0" y="0"/>
                    </a:moveTo>
                    <a:lnTo>
                      <a:pt x="0" y="0"/>
                    </a:lnTo>
                    <a:lnTo>
                      <a:pt x="4" y="0"/>
                    </a:lnTo>
                    <a:moveTo>
                      <a:pt x="18" y="0"/>
                    </a:moveTo>
                    <a:lnTo>
                      <a:pt x="18" y="0"/>
                    </a:lnTo>
                    <a:lnTo>
                      <a:pt x="34" y="0"/>
                    </a:lnTo>
                    <a:moveTo>
                      <a:pt x="47" y="0"/>
                    </a:moveTo>
                    <a:lnTo>
                      <a:pt x="47" y="0"/>
                    </a:lnTo>
                    <a:lnTo>
                      <a:pt x="63" y="0"/>
                    </a:lnTo>
                    <a:moveTo>
                      <a:pt x="76" y="0"/>
                    </a:moveTo>
                    <a:lnTo>
                      <a:pt x="76" y="0"/>
                    </a:lnTo>
                    <a:lnTo>
                      <a:pt x="92" y="0"/>
                    </a:lnTo>
                    <a:moveTo>
                      <a:pt x="106" y="0"/>
                    </a:moveTo>
                    <a:lnTo>
                      <a:pt x="106" y="0"/>
                    </a:lnTo>
                    <a:lnTo>
                      <a:pt x="122" y="0"/>
                    </a:lnTo>
                    <a:moveTo>
                      <a:pt x="135" y="0"/>
                    </a:moveTo>
                    <a:lnTo>
                      <a:pt x="135" y="0"/>
                    </a:lnTo>
                    <a:lnTo>
                      <a:pt x="151" y="0"/>
                    </a:lnTo>
                    <a:moveTo>
                      <a:pt x="164" y="0"/>
                    </a:moveTo>
                    <a:lnTo>
                      <a:pt x="164" y="0"/>
                    </a:lnTo>
                    <a:lnTo>
                      <a:pt x="180" y="0"/>
                    </a:lnTo>
                    <a:moveTo>
                      <a:pt x="194" y="0"/>
                    </a:moveTo>
                    <a:lnTo>
                      <a:pt x="194" y="0"/>
                    </a:lnTo>
                    <a:lnTo>
                      <a:pt x="210" y="0"/>
                    </a:lnTo>
                    <a:moveTo>
                      <a:pt x="223" y="0"/>
                    </a:moveTo>
                    <a:lnTo>
                      <a:pt x="223" y="0"/>
                    </a:lnTo>
                    <a:lnTo>
                      <a:pt x="239" y="0"/>
                    </a:lnTo>
                    <a:moveTo>
                      <a:pt x="252" y="0"/>
                    </a:moveTo>
                    <a:lnTo>
                      <a:pt x="252" y="0"/>
                    </a:lnTo>
                    <a:lnTo>
                      <a:pt x="252"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76"/>
              <p:cNvSpPr>
                <a:spLocks noEditPoints="1"/>
              </p:cNvSpPr>
              <p:nvPr/>
            </p:nvSpPr>
            <p:spPr bwMode="auto">
              <a:xfrm rot="5400000">
                <a:off x="2287412" y="2255130"/>
                <a:ext cx="503813" cy="0"/>
              </a:xfrm>
              <a:custGeom>
                <a:avLst/>
                <a:gdLst>
                  <a:gd name="T0" fmla="*/ 0 w 252"/>
                  <a:gd name="T1" fmla="*/ 0 w 252"/>
                  <a:gd name="T2" fmla="*/ 4 w 252"/>
                  <a:gd name="T3" fmla="*/ 18 w 252"/>
                  <a:gd name="T4" fmla="*/ 18 w 252"/>
                  <a:gd name="T5" fmla="*/ 34 w 252"/>
                  <a:gd name="T6" fmla="*/ 47 w 252"/>
                  <a:gd name="T7" fmla="*/ 47 w 252"/>
                  <a:gd name="T8" fmla="*/ 63 w 252"/>
                  <a:gd name="T9" fmla="*/ 76 w 252"/>
                  <a:gd name="T10" fmla="*/ 76 w 252"/>
                  <a:gd name="T11" fmla="*/ 92 w 252"/>
                  <a:gd name="T12" fmla="*/ 106 w 252"/>
                  <a:gd name="T13" fmla="*/ 106 w 252"/>
                  <a:gd name="T14" fmla="*/ 122 w 252"/>
                  <a:gd name="T15" fmla="*/ 135 w 252"/>
                  <a:gd name="T16" fmla="*/ 135 w 252"/>
                  <a:gd name="T17" fmla="*/ 151 w 252"/>
                  <a:gd name="T18" fmla="*/ 164 w 252"/>
                  <a:gd name="T19" fmla="*/ 164 w 252"/>
                  <a:gd name="T20" fmla="*/ 180 w 252"/>
                  <a:gd name="T21" fmla="*/ 194 w 252"/>
                  <a:gd name="T22" fmla="*/ 194 w 252"/>
                  <a:gd name="T23" fmla="*/ 210 w 252"/>
                  <a:gd name="T24" fmla="*/ 223 w 252"/>
                  <a:gd name="T25" fmla="*/ 223 w 252"/>
                  <a:gd name="T26" fmla="*/ 239 w 252"/>
                  <a:gd name="T27" fmla="*/ 252 w 252"/>
                  <a:gd name="T28" fmla="*/ 252 w 252"/>
                  <a:gd name="T29" fmla="*/ 252 w 25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52">
                    <a:moveTo>
                      <a:pt x="0" y="0"/>
                    </a:moveTo>
                    <a:lnTo>
                      <a:pt x="0" y="0"/>
                    </a:lnTo>
                    <a:lnTo>
                      <a:pt x="4" y="0"/>
                    </a:lnTo>
                    <a:moveTo>
                      <a:pt x="18" y="0"/>
                    </a:moveTo>
                    <a:lnTo>
                      <a:pt x="18" y="0"/>
                    </a:lnTo>
                    <a:lnTo>
                      <a:pt x="34" y="0"/>
                    </a:lnTo>
                    <a:moveTo>
                      <a:pt x="47" y="0"/>
                    </a:moveTo>
                    <a:lnTo>
                      <a:pt x="47" y="0"/>
                    </a:lnTo>
                    <a:lnTo>
                      <a:pt x="63" y="0"/>
                    </a:lnTo>
                    <a:moveTo>
                      <a:pt x="76" y="0"/>
                    </a:moveTo>
                    <a:lnTo>
                      <a:pt x="76" y="0"/>
                    </a:lnTo>
                    <a:lnTo>
                      <a:pt x="92" y="0"/>
                    </a:lnTo>
                    <a:moveTo>
                      <a:pt x="106" y="0"/>
                    </a:moveTo>
                    <a:lnTo>
                      <a:pt x="106" y="0"/>
                    </a:lnTo>
                    <a:lnTo>
                      <a:pt x="122" y="0"/>
                    </a:lnTo>
                    <a:moveTo>
                      <a:pt x="135" y="0"/>
                    </a:moveTo>
                    <a:lnTo>
                      <a:pt x="135" y="0"/>
                    </a:lnTo>
                    <a:lnTo>
                      <a:pt x="151" y="0"/>
                    </a:lnTo>
                    <a:moveTo>
                      <a:pt x="164" y="0"/>
                    </a:moveTo>
                    <a:lnTo>
                      <a:pt x="164" y="0"/>
                    </a:lnTo>
                    <a:lnTo>
                      <a:pt x="180" y="0"/>
                    </a:lnTo>
                    <a:moveTo>
                      <a:pt x="194" y="0"/>
                    </a:moveTo>
                    <a:lnTo>
                      <a:pt x="194" y="0"/>
                    </a:lnTo>
                    <a:lnTo>
                      <a:pt x="210" y="0"/>
                    </a:lnTo>
                    <a:moveTo>
                      <a:pt x="223" y="0"/>
                    </a:moveTo>
                    <a:lnTo>
                      <a:pt x="223" y="0"/>
                    </a:lnTo>
                    <a:lnTo>
                      <a:pt x="239" y="0"/>
                    </a:lnTo>
                    <a:moveTo>
                      <a:pt x="252" y="0"/>
                    </a:moveTo>
                    <a:lnTo>
                      <a:pt x="252" y="0"/>
                    </a:lnTo>
                    <a:lnTo>
                      <a:pt x="252"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77"/>
              <p:cNvSpPr/>
              <p:nvPr/>
            </p:nvSpPr>
            <p:spPr>
              <a:xfrm>
                <a:off x="2518152" y="1985433"/>
                <a:ext cx="51483" cy="2176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3" name="Rectangle 82"/>
          <p:cNvSpPr/>
          <p:nvPr/>
        </p:nvSpPr>
        <p:spPr>
          <a:xfrm>
            <a:off x="3047999" y="2307204"/>
            <a:ext cx="3048001" cy="293930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 name="Rectangle 53"/>
          <p:cNvSpPr/>
          <p:nvPr/>
        </p:nvSpPr>
        <p:spPr>
          <a:xfrm>
            <a:off x="547754" y="1361550"/>
            <a:ext cx="4144881" cy="2479675"/>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Vector graphics</a:t>
            </a:r>
            <a:endParaRPr lang="en-US" dirty="0"/>
          </a:p>
        </p:txBody>
      </p:sp>
      <p:sp>
        <p:nvSpPr>
          <p:cNvPr id="7" name="AutoShape 3"/>
          <p:cNvSpPr>
            <a:spLocks noChangeAspect="1" noChangeArrowheads="1" noTextEdit="1"/>
          </p:cNvSpPr>
          <p:nvPr/>
        </p:nvSpPr>
        <p:spPr bwMode="auto">
          <a:xfrm>
            <a:off x="-113075" y="2187038"/>
            <a:ext cx="8229600" cy="4525963"/>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Diamond 54"/>
          <p:cNvSpPr/>
          <p:nvPr/>
        </p:nvSpPr>
        <p:spPr>
          <a:xfrm>
            <a:off x="775997" y="1524988"/>
            <a:ext cx="3688393" cy="2152798"/>
          </a:xfrm>
          <a:prstGeom prst="diamond">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1931397" y="1914178"/>
            <a:ext cx="1377593" cy="1377593"/>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191216" y="6179601"/>
            <a:ext cx="2499527" cy="369332"/>
          </a:xfrm>
          <a:prstGeom prst="rect">
            <a:avLst/>
          </a:prstGeom>
          <a:noFill/>
        </p:spPr>
        <p:txBody>
          <a:bodyPr wrap="none" rtlCol="0">
            <a:spAutoFit/>
          </a:bodyPr>
          <a:lstStyle/>
          <a:p>
            <a:pPr algn="r"/>
            <a:r>
              <a:rPr lang="en-US" dirty="0" smtClean="0"/>
              <a:t>[Warnock &amp; Wyatt 1982]</a:t>
            </a:r>
            <a:endParaRPr lang="en-US" dirty="0"/>
          </a:p>
        </p:txBody>
      </p:sp>
      <p:grpSp>
        <p:nvGrpSpPr>
          <p:cNvPr id="74" name="Group 73"/>
          <p:cNvGrpSpPr/>
          <p:nvPr/>
        </p:nvGrpSpPr>
        <p:grpSpPr>
          <a:xfrm>
            <a:off x="6655798" y="1849615"/>
            <a:ext cx="1377593" cy="1506718"/>
            <a:chOff x="6583541" y="1907290"/>
            <a:chExt cx="1377593" cy="1506718"/>
          </a:xfrm>
        </p:grpSpPr>
        <p:sp>
          <p:nvSpPr>
            <p:cNvPr id="63" name="Oval 62"/>
            <p:cNvSpPr/>
            <p:nvPr/>
          </p:nvSpPr>
          <p:spPr>
            <a:xfrm>
              <a:off x="6583541" y="1971853"/>
              <a:ext cx="1377593" cy="1377593"/>
            </a:xfrm>
            <a:prstGeom prst="ellipse">
              <a:avLst/>
            </a:prstGeom>
            <a:noFill/>
            <a:ln w="31750">
              <a:solidFill>
                <a:srgbClr val="0000FF"/>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Left Arrow 67"/>
            <p:cNvSpPr/>
            <p:nvPr/>
          </p:nvSpPr>
          <p:spPr>
            <a:xfrm>
              <a:off x="7162800" y="1907290"/>
              <a:ext cx="152400" cy="129125"/>
            </a:xfrm>
            <a:prstGeom prst="leftArrow">
              <a:avLst>
                <a:gd name="adj1" fmla="val 45629"/>
                <a:gd name="adj2" fmla="val 118025"/>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Left Arrow 68"/>
            <p:cNvSpPr/>
            <p:nvPr/>
          </p:nvSpPr>
          <p:spPr>
            <a:xfrm rot="10800000">
              <a:off x="7239000" y="3284883"/>
              <a:ext cx="152400" cy="129125"/>
            </a:xfrm>
            <a:prstGeom prst="leftArrow">
              <a:avLst>
                <a:gd name="adj1" fmla="val 45629"/>
                <a:gd name="adj2" fmla="val 118025"/>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733703" y="4325972"/>
            <a:ext cx="3759224" cy="2214614"/>
            <a:chOff x="661446" y="4383647"/>
            <a:chExt cx="3759224" cy="2214614"/>
          </a:xfrm>
        </p:grpSpPr>
        <p:sp>
          <p:nvSpPr>
            <p:cNvPr id="64" name="Diamond 63"/>
            <p:cNvSpPr/>
            <p:nvPr/>
          </p:nvSpPr>
          <p:spPr>
            <a:xfrm>
              <a:off x="703741" y="4402064"/>
              <a:ext cx="3688393" cy="2152798"/>
            </a:xfrm>
            <a:prstGeom prst="diamond">
              <a:avLst/>
            </a:prstGeom>
            <a:noFill/>
            <a:ln w="317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Left Arrow 69"/>
            <p:cNvSpPr/>
            <p:nvPr/>
          </p:nvSpPr>
          <p:spPr>
            <a:xfrm rot="19926345">
              <a:off x="661446" y="5385202"/>
              <a:ext cx="152400" cy="129125"/>
            </a:xfrm>
            <a:prstGeom prst="leftArrow">
              <a:avLst>
                <a:gd name="adj1" fmla="val 5216"/>
                <a:gd name="adj2" fmla="val 11802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Left Arrow 70"/>
            <p:cNvSpPr/>
            <p:nvPr/>
          </p:nvSpPr>
          <p:spPr>
            <a:xfrm rot="12954315">
              <a:off x="2431390" y="6469136"/>
              <a:ext cx="152400" cy="129125"/>
            </a:xfrm>
            <a:prstGeom prst="leftArrow">
              <a:avLst>
                <a:gd name="adj1" fmla="val 5216"/>
                <a:gd name="adj2" fmla="val 11802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Left Arrow 71"/>
            <p:cNvSpPr/>
            <p:nvPr/>
          </p:nvSpPr>
          <p:spPr>
            <a:xfrm rot="8986453">
              <a:off x="4268270" y="5451550"/>
              <a:ext cx="152400" cy="129125"/>
            </a:xfrm>
            <a:prstGeom prst="leftArrow">
              <a:avLst>
                <a:gd name="adj1" fmla="val 5216"/>
                <a:gd name="adj2" fmla="val 11802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Left Arrow 72"/>
            <p:cNvSpPr/>
            <p:nvPr/>
          </p:nvSpPr>
          <p:spPr>
            <a:xfrm rot="2243170">
              <a:off x="2534936" y="4383647"/>
              <a:ext cx="152400" cy="129125"/>
            </a:xfrm>
            <a:prstGeom prst="leftArrow">
              <a:avLst>
                <a:gd name="adj1" fmla="val 5216"/>
                <a:gd name="adj2" fmla="val 11802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477595" y="1295400"/>
            <a:ext cx="4294199" cy="2610387"/>
            <a:chOff x="405338" y="1353075"/>
            <a:chExt cx="4294199" cy="2610387"/>
          </a:xfrm>
        </p:grpSpPr>
        <p:sp>
          <p:nvSpPr>
            <p:cNvPr id="65" name="Rectangle 64"/>
            <p:cNvSpPr/>
            <p:nvPr/>
          </p:nvSpPr>
          <p:spPr>
            <a:xfrm>
              <a:off x="475497" y="1419225"/>
              <a:ext cx="4144881" cy="2479675"/>
            </a:xfrm>
            <a:prstGeom prst="rect">
              <a:avLst/>
            </a:prstGeom>
            <a:noFill/>
            <a:ln w="3175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Left Arrow 75"/>
            <p:cNvSpPr/>
            <p:nvPr/>
          </p:nvSpPr>
          <p:spPr>
            <a:xfrm rot="5400000">
              <a:off x="4558775" y="1429276"/>
              <a:ext cx="152400" cy="129125"/>
            </a:xfrm>
            <a:prstGeom prst="leftArrow">
              <a:avLst>
                <a:gd name="adj1" fmla="val 5216"/>
                <a:gd name="adj2" fmla="val 118025"/>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Left Arrow 76"/>
            <p:cNvSpPr/>
            <p:nvPr/>
          </p:nvSpPr>
          <p:spPr>
            <a:xfrm>
              <a:off x="457200" y="1353075"/>
              <a:ext cx="152400" cy="129125"/>
            </a:xfrm>
            <a:prstGeom prst="leftArrow">
              <a:avLst>
                <a:gd name="adj1" fmla="val 5216"/>
                <a:gd name="adj2" fmla="val 118025"/>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Left Arrow 77"/>
            <p:cNvSpPr/>
            <p:nvPr/>
          </p:nvSpPr>
          <p:spPr>
            <a:xfrm rot="16200000">
              <a:off x="393701" y="3779306"/>
              <a:ext cx="152400" cy="129125"/>
            </a:xfrm>
            <a:prstGeom prst="leftArrow">
              <a:avLst>
                <a:gd name="adj1" fmla="val 5216"/>
                <a:gd name="adj2" fmla="val 118025"/>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Left Arrow 78"/>
            <p:cNvSpPr/>
            <p:nvPr/>
          </p:nvSpPr>
          <p:spPr>
            <a:xfrm rot="10800000">
              <a:off x="4494213" y="3834337"/>
              <a:ext cx="152400" cy="129125"/>
            </a:xfrm>
            <a:prstGeom prst="leftArrow">
              <a:avLst>
                <a:gd name="adj1" fmla="val 5216"/>
                <a:gd name="adj2" fmla="val 118025"/>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6 -2.96296E-6 L 0.51666 -0.00023 " pathEditMode="relative" rAng="0" ptsTypes="AA">
                                      <p:cBhvr>
                                        <p:cTn id="6" dur="500" fill="hold"/>
                                        <p:tgtEl>
                                          <p:spTgt spid="56"/>
                                        </p:tgtEl>
                                        <p:attrNameLst>
                                          <p:attrName>ppt_x</p:attrName>
                                          <p:attrName>ppt_y</p:attrName>
                                        </p:attrNameLst>
                                      </p:cBhvr>
                                      <p:rCtr x="258" y="0"/>
                                    </p:animMotion>
                                  </p:childTnLst>
                                </p:cTn>
                              </p:par>
                              <p:par>
                                <p:cTn id="7" presetID="0" presetClass="path" presetSubtype="0" accel="50000" decel="50000" fill="hold" grpId="0" nodeType="withEffect">
                                  <p:stCondLst>
                                    <p:cond delay="0"/>
                                  </p:stCondLst>
                                  <p:childTnLst>
                                    <p:animMotion origin="layout" path="M 4.16667E-6 -1.48148E-6 L 4.16667E-6 0.41111 " pathEditMode="relative" rAng="0" ptsTypes="AA">
                                      <p:cBhvr>
                                        <p:cTn id="8" dur="500" fill="hold"/>
                                        <p:tgtEl>
                                          <p:spTgt spid="55"/>
                                        </p:tgtEl>
                                        <p:attrNameLst>
                                          <p:attrName>ppt_x</p:attrName>
                                          <p:attrName>ppt_y</p:attrName>
                                        </p:attrNameLst>
                                      </p:cBhvr>
                                      <p:rCtr x="0" y="206"/>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5" grpId="1" animBg="1"/>
      <p:bldP spid="56" grpId="0" animBg="1"/>
      <p:bldP spid="56" grpId="1"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cell subdivision</a:t>
            </a:r>
            <a:endParaRPr lang="en-US" dirty="0"/>
          </a:p>
        </p:txBody>
      </p:sp>
      <p:sp>
        <p:nvSpPr>
          <p:cNvPr id="5" name="AutoShape 3"/>
          <p:cNvSpPr>
            <a:spLocks noChangeAspect="1" noChangeArrowheads="1" noTextEdit="1"/>
          </p:cNvSpPr>
          <p:nvPr/>
        </p:nvSpPr>
        <p:spPr bwMode="auto">
          <a:xfrm>
            <a:off x="517524" y="1172106"/>
            <a:ext cx="8229600" cy="4525963"/>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p:nvSpPr>
        <p:spPr bwMode="auto">
          <a:xfrm>
            <a:off x="3194049" y="2422525"/>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3194049" y="2422525"/>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4576762" y="2422525"/>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4576762" y="2422525"/>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4576762" y="3802062"/>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4576762" y="3802062"/>
            <a:ext cx="1384300"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3194049" y="3802062"/>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3194049" y="3802062"/>
            <a:ext cx="1382713" cy="13795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2063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3340099" y="3111500"/>
            <a:ext cx="398463" cy="463550"/>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Lst>
            <a:ahLst/>
            <a:cxnLst>
              <a:cxn ang="0">
                <a:pos x="T0" y="T1"/>
              </a:cxn>
              <a:cxn ang="0">
                <a:pos x="T2" y="T3"/>
              </a:cxn>
              <a:cxn ang="0">
                <a:pos x="T4" y="T5"/>
              </a:cxn>
              <a:cxn ang="0">
                <a:pos x="T6" y="T7"/>
              </a:cxn>
              <a:cxn ang="0">
                <a:pos x="T8" y="T9"/>
              </a:cxn>
              <a:cxn ang="0">
                <a:pos x="T10" y="T11"/>
              </a:cxn>
            </a:cxnLst>
            <a:rect l="0" t="0" r="r" b="b"/>
            <a:pathLst>
              <a:path w="200" h="233">
                <a:moveTo>
                  <a:pt x="200" y="0"/>
                </a:moveTo>
                <a:lnTo>
                  <a:pt x="200" y="0"/>
                </a:lnTo>
                <a:lnTo>
                  <a:pt x="1" y="0"/>
                </a:lnTo>
                <a:lnTo>
                  <a:pt x="1" y="233"/>
                </a:lnTo>
                <a:cubicBezTo>
                  <a:pt x="0" y="111"/>
                  <a:pt x="67" y="1"/>
                  <a:pt x="200" y="0"/>
                </a:cubicBezTo>
                <a:lnTo>
                  <a:pt x="20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340099" y="3111500"/>
            <a:ext cx="398463" cy="463550"/>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Lst>
            <a:ahLst/>
            <a:cxnLst>
              <a:cxn ang="0">
                <a:pos x="T0" y="T1"/>
              </a:cxn>
              <a:cxn ang="0">
                <a:pos x="T2" y="T3"/>
              </a:cxn>
              <a:cxn ang="0">
                <a:pos x="T4" y="T5"/>
              </a:cxn>
              <a:cxn ang="0">
                <a:pos x="T6" y="T7"/>
              </a:cxn>
              <a:cxn ang="0">
                <a:pos x="T8" y="T9"/>
              </a:cxn>
              <a:cxn ang="0">
                <a:pos x="T10" y="T11"/>
              </a:cxn>
            </a:cxnLst>
            <a:rect l="0" t="0" r="r" b="b"/>
            <a:pathLst>
              <a:path w="200" h="233">
                <a:moveTo>
                  <a:pt x="200" y="0"/>
                </a:moveTo>
                <a:lnTo>
                  <a:pt x="200" y="0"/>
                </a:lnTo>
                <a:lnTo>
                  <a:pt x="1" y="0"/>
                </a:lnTo>
                <a:lnTo>
                  <a:pt x="1" y="233"/>
                </a:lnTo>
                <a:cubicBezTo>
                  <a:pt x="0" y="111"/>
                  <a:pt x="67" y="1"/>
                  <a:pt x="200" y="0"/>
                </a:cubicBezTo>
                <a:lnTo>
                  <a:pt x="20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3341687" y="3124200"/>
            <a:ext cx="396875" cy="450850"/>
          </a:xfrm>
          <a:custGeom>
            <a:avLst/>
            <a:gdLst>
              <a:gd name="T0" fmla="*/ 0 w 199"/>
              <a:gd name="T1" fmla="*/ 227 h 227"/>
              <a:gd name="T2" fmla="*/ 0 w 199"/>
              <a:gd name="T3" fmla="*/ 227 h 227"/>
              <a:gd name="T4" fmla="*/ 16 w 199"/>
              <a:gd name="T5" fmla="*/ 227 h 227"/>
              <a:gd name="T6" fmla="*/ 29 w 199"/>
              <a:gd name="T7" fmla="*/ 227 h 227"/>
              <a:gd name="T8" fmla="*/ 29 w 199"/>
              <a:gd name="T9" fmla="*/ 227 h 227"/>
              <a:gd name="T10" fmla="*/ 45 w 199"/>
              <a:gd name="T11" fmla="*/ 227 h 227"/>
              <a:gd name="T12" fmla="*/ 58 w 199"/>
              <a:gd name="T13" fmla="*/ 227 h 227"/>
              <a:gd name="T14" fmla="*/ 58 w 199"/>
              <a:gd name="T15" fmla="*/ 227 h 227"/>
              <a:gd name="T16" fmla="*/ 74 w 199"/>
              <a:gd name="T17" fmla="*/ 227 h 227"/>
              <a:gd name="T18" fmla="*/ 88 w 199"/>
              <a:gd name="T19" fmla="*/ 227 h 227"/>
              <a:gd name="T20" fmla="*/ 88 w 199"/>
              <a:gd name="T21" fmla="*/ 227 h 227"/>
              <a:gd name="T22" fmla="*/ 104 w 199"/>
              <a:gd name="T23" fmla="*/ 227 h 227"/>
              <a:gd name="T24" fmla="*/ 117 w 199"/>
              <a:gd name="T25" fmla="*/ 227 h 227"/>
              <a:gd name="T26" fmla="*/ 117 w 199"/>
              <a:gd name="T27" fmla="*/ 227 h 227"/>
              <a:gd name="T28" fmla="*/ 133 w 199"/>
              <a:gd name="T29" fmla="*/ 227 h 227"/>
              <a:gd name="T30" fmla="*/ 146 w 199"/>
              <a:gd name="T31" fmla="*/ 227 h 227"/>
              <a:gd name="T32" fmla="*/ 146 w 199"/>
              <a:gd name="T33" fmla="*/ 227 h 227"/>
              <a:gd name="T34" fmla="*/ 162 w 199"/>
              <a:gd name="T35" fmla="*/ 227 h 227"/>
              <a:gd name="T36" fmla="*/ 176 w 199"/>
              <a:gd name="T37" fmla="*/ 227 h 227"/>
              <a:gd name="T38" fmla="*/ 176 w 199"/>
              <a:gd name="T39" fmla="*/ 227 h 227"/>
              <a:gd name="T40" fmla="*/ 192 w 199"/>
              <a:gd name="T41" fmla="*/ 227 h 227"/>
              <a:gd name="T42" fmla="*/ 199 w 199"/>
              <a:gd name="T43" fmla="*/ 221 h 227"/>
              <a:gd name="T44" fmla="*/ 199 w 199"/>
              <a:gd name="T45" fmla="*/ 221 h 227"/>
              <a:gd name="T46" fmla="*/ 199 w 199"/>
              <a:gd name="T47" fmla="*/ 205 h 227"/>
              <a:gd name="T48" fmla="*/ 199 w 199"/>
              <a:gd name="T49" fmla="*/ 192 h 227"/>
              <a:gd name="T50" fmla="*/ 199 w 199"/>
              <a:gd name="T51" fmla="*/ 192 h 227"/>
              <a:gd name="T52" fmla="*/ 199 w 199"/>
              <a:gd name="T53" fmla="*/ 176 h 227"/>
              <a:gd name="T54" fmla="*/ 199 w 199"/>
              <a:gd name="T55" fmla="*/ 163 h 227"/>
              <a:gd name="T56" fmla="*/ 199 w 199"/>
              <a:gd name="T57" fmla="*/ 163 h 227"/>
              <a:gd name="T58" fmla="*/ 199 w 199"/>
              <a:gd name="T59" fmla="*/ 147 h 227"/>
              <a:gd name="T60" fmla="*/ 199 w 199"/>
              <a:gd name="T61" fmla="*/ 133 h 227"/>
              <a:gd name="T62" fmla="*/ 199 w 199"/>
              <a:gd name="T63" fmla="*/ 133 h 227"/>
              <a:gd name="T64" fmla="*/ 199 w 199"/>
              <a:gd name="T65" fmla="*/ 117 h 227"/>
              <a:gd name="T66" fmla="*/ 199 w 199"/>
              <a:gd name="T67" fmla="*/ 104 h 227"/>
              <a:gd name="T68" fmla="*/ 199 w 199"/>
              <a:gd name="T69" fmla="*/ 104 h 227"/>
              <a:gd name="T70" fmla="*/ 199 w 199"/>
              <a:gd name="T71" fmla="*/ 88 h 227"/>
              <a:gd name="T72" fmla="*/ 199 w 199"/>
              <a:gd name="T73" fmla="*/ 75 h 227"/>
              <a:gd name="T74" fmla="*/ 199 w 199"/>
              <a:gd name="T75" fmla="*/ 75 h 227"/>
              <a:gd name="T76" fmla="*/ 199 w 199"/>
              <a:gd name="T77" fmla="*/ 59 h 227"/>
              <a:gd name="T78" fmla="*/ 199 w 199"/>
              <a:gd name="T79" fmla="*/ 45 h 227"/>
              <a:gd name="T80" fmla="*/ 199 w 199"/>
              <a:gd name="T81" fmla="*/ 45 h 227"/>
              <a:gd name="T82" fmla="*/ 199 w 199"/>
              <a:gd name="T83" fmla="*/ 29 h 227"/>
              <a:gd name="T84" fmla="*/ 199 w 199"/>
              <a:gd name="T85" fmla="*/ 16 h 227"/>
              <a:gd name="T86" fmla="*/ 199 w 199"/>
              <a:gd name="T87" fmla="*/ 16 h 227"/>
              <a:gd name="T88" fmla="*/ 199 w 199"/>
              <a:gd name="T8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7">
                <a:moveTo>
                  <a:pt x="0" y="227"/>
                </a:moveTo>
                <a:lnTo>
                  <a:pt x="0" y="227"/>
                </a:lnTo>
                <a:lnTo>
                  <a:pt x="16" y="227"/>
                </a:lnTo>
                <a:moveTo>
                  <a:pt x="29" y="227"/>
                </a:moveTo>
                <a:lnTo>
                  <a:pt x="29" y="227"/>
                </a:lnTo>
                <a:lnTo>
                  <a:pt x="45" y="227"/>
                </a:lnTo>
                <a:moveTo>
                  <a:pt x="58" y="227"/>
                </a:moveTo>
                <a:lnTo>
                  <a:pt x="58" y="227"/>
                </a:lnTo>
                <a:lnTo>
                  <a:pt x="74" y="227"/>
                </a:lnTo>
                <a:moveTo>
                  <a:pt x="88" y="227"/>
                </a:moveTo>
                <a:lnTo>
                  <a:pt x="88" y="227"/>
                </a:lnTo>
                <a:lnTo>
                  <a:pt x="104" y="227"/>
                </a:lnTo>
                <a:moveTo>
                  <a:pt x="117" y="227"/>
                </a:moveTo>
                <a:lnTo>
                  <a:pt x="117" y="227"/>
                </a:lnTo>
                <a:lnTo>
                  <a:pt x="133" y="227"/>
                </a:lnTo>
                <a:moveTo>
                  <a:pt x="146" y="227"/>
                </a:moveTo>
                <a:lnTo>
                  <a:pt x="146" y="227"/>
                </a:lnTo>
                <a:lnTo>
                  <a:pt x="162" y="227"/>
                </a:lnTo>
                <a:moveTo>
                  <a:pt x="176" y="227"/>
                </a:moveTo>
                <a:lnTo>
                  <a:pt x="176" y="227"/>
                </a:lnTo>
                <a:lnTo>
                  <a:pt x="192" y="227"/>
                </a:lnTo>
                <a:moveTo>
                  <a:pt x="199" y="221"/>
                </a:moveTo>
                <a:lnTo>
                  <a:pt x="199" y="221"/>
                </a:lnTo>
                <a:lnTo>
                  <a:pt x="199" y="205"/>
                </a:lnTo>
                <a:moveTo>
                  <a:pt x="199" y="192"/>
                </a:moveTo>
                <a:lnTo>
                  <a:pt x="199" y="192"/>
                </a:lnTo>
                <a:lnTo>
                  <a:pt x="199" y="176"/>
                </a:lnTo>
                <a:moveTo>
                  <a:pt x="199" y="163"/>
                </a:moveTo>
                <a:lnTo>
                  <a:pt x="199" y="163"/>
                </a:lnTo>
                <a:lnTo>
                  <a:pt x="199" y="147"/>
                </a:lnTo>
                <a:moveTo>
                  <a:pt x="199" y="133"/>
                </a:moveTo>
                <a:lnTo>
                  <a:pt x="199" y="133"/>
                </a:lnTo>
                <a:lnTo>
                  <a:pt x="199" y="117"/>
                </a:lnTo>
                <a:moveTo>
                  <a:pt x="199" y="104"/>
                </a:moveTo>
                <a:lnTo>
                  <a:pt x="199" y="104"/>
                </a:lnTo>
                <a:lnTo>
                  <a:pt x="199" y="88"/>
                </a:lnTo>
                <a:moveTo>
                  <a:pt x="199" y="75"/>
                </a:moveTo>
                <a:lnTo>
                  <a:pt x="199" y="75"/>
                </a:lnTo>
                <a:lnTo>
                  <a:pt x="199" y="59"/>
                </a:lnTo>
                <a:moveTo>
                  <a:pt x="199" y="45"/>
                </a:moveTo>
                <a:lnTo>
                  <a:pt x="199" y="45"/>
                </a:lnTo>
                <a:lnTo>
                  <a:pt x="199" y="29"/>
                </a:lnTo>
                <a:moveTo>
                  <a:pt x="199" y="16"/>
                </a:moveTo>
                <a:lnTo>
                  <a:pt x="199" y="16"/>
                </a:lnTo>
                <a:lnTo>
                  <a:pt x="199" y="0"/>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4875212" y="4279900"/>
            <a:ext cx="914400" cy="2349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Lst>
            <a:ahLst/>
            <a:cxnLst>
              <a:cxn ang="0">
                <a:pos x="T0" y="T1"/>
              </a:cxn>
              <a:cxn ang="0">
                <a:pos x="T2" y="T3"/>
              </a:cxn>
              <a:cxn ang="0">
                <a:pos x="T4" y="T5"/>
              </a:cxn>
              <a:cxn ang="0">
                <a:pos x="T6" y="T7"/>
              </a:cxn>
              <a:cxn ang="0">
                <a:pos x="T8" y="T9"/>
              </a:cxn>
              <a:cxn ang="0">
                <a:pos x="T10" y="T11"/>
              </a:cxn>
            </a:cxnLst>
            <a:rect l="0" t="0" r="r" b="b"/>
            <a:pathLst>
              <a:path w="458" h="118">
                <a:moveTo>
                  <a:pt x="458" y="0"/>
                </a:moveTo>
                <a:lnTo>
                  <a:pt x="458" y="0"/>
                </a:lnTo>
                <a:lnTo>
                  <a:pt x="0" y="0"/>
                </a:lnTo>
                <a:lnTo>
                  <a:pt x="0" y="118"/>
                </a:lnTo>
                <a:cubicBezTo>
                  <a:pt x="157" y="118"/>
                  <a:pt x="457" y="95"/>
                  <a:pt x="458" y="0"/>
                </a:cubicBezTo>
                <a:lnTo>
                  <a:pt x="458"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4875212" y="4279900"/>
            <a:ext cx="914400" cy="2349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Lst>
            <a:ahLst/>
            <a:cxnLst>
              <a:cxn ang="0">
                <a:pos x="T0" y="T1"/>
              </a:cxn>
              <a:cxn ang="0">
                <a:pos x="T2" y="T3"/>
              </a:cxn>
              <a:cxn ang="0">
                <a:pos x="T4" y="T5"/>
              </a:cxn>
              <a:cxn ang="0">
                <a:pos x="T6" y="T7"/>
              </a:cxn>
              <a:cxn ang="0">
                <a:pos x="T8" y="T9"/>
              </a:cxn>
              <a:cxn ang="0">
                <a:pos x="T10" y="T11"/>
              </a:cxn>
            </a:cxnLst>
            <a:rect l="0" t="0" r="r" b="b"/>
            <a:pathLst>
              <a:path w="458" h="118">
                <a:moveTo>
                  <a:pt x="458" y="0"/>
                </a:moveTo>
                <a:lnTo>
                  <a:pt x="458" y="0"/>
                </a:lnTo>
                <a:lnTo>
                  <a:pt x="0" y="0"/>
                </a:lnTo>
                <a:lnTo>
                  <a:pt x="0" y="118"/>
                </a:lnTo>
                <a:cubicBezTo>
                  <a:pt x="157" y="118"/>
                  <a:pt x="457" y="95"/>
                  <a:pt x="458" y="0"/>
                </a:cubicBezTo>
                <a:lnTo>
                  <a:pt x="458" y="0"/>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4875212" y="4286250"/>
            <a:ext cx="914400" cy="228600"/>
          </a:xfrm>
          <a:custGeom>
            <a:avLst/>
            <a:gdLst>
              <a:gd name="T0" fmla="*/ 0 w 458"/>
              <a:gd name="T1" fmla="*/ 115 h 115"/>
              <a:gd name="T2" fmla="*/ 0 w 458"/>
              <a:gd name="T3" fmla="*/ 115 h 115"/>
              <a:gd name="T4" fmla="*/ 16 w 458"/>
              <a:gd name="T5" fmla="*/ 115 h 115"/>
              <a:gd name="T6" fmla="*/ 29 w 458"/>
              <a:gd name="T7" fmla="*/ 115 h 115"/>
              <a:gd name="T8" fmla="*/ 29 w 458"/>
              <a:gd name="T9" fmla="*/ 115 h 115"/>
              <a:gd name="T10" fmla="*/ 45 w 458"/>
              <a:gd name="T11" fmla="*/ 115 h 115"/>
              <a:gd name="T12" fmla="*/ 59 w 458"/>
              <a:gd name="T13" fmla="*/ 115 h 115"/>
              <a:gd name="T14" fmla="*/ 59 w 458"/>
              <a:gd name="T15" fmla="*/ 115 h 115"/>
              <a:gd name="T16" fmla="*/ 75 w 458"/>
              <a:gd name="T17" fmla="*/ 115 h 115"/>
              <a:gd name="T18" fmla="*/ 88 w 458"/>
              <a:gd name="T19" fmla="*/ 115 h 115"/>
              <a:gd name="T20" fmla="*/ 88 w 458"/>
              <a:gd name="T21" fmla="*/ 115 h 115"/>
              <a:gd name="T22" fmla="*/ 104 w 458"/>
              <a:gd name="T23" fmla="*/ 115 h 115"/>
              <a:gd name="T24" fmla="*/ 117 w 458"/>
              <a:gd name="T25" fmla="*/ 115 h 115"/>
              <a:gd name="T26" fmla="*/ 117 w 458"/>
              <a:gd name="T27" fmla="*/ 115 h 115"/>
              <a:gd name="T28" fmla="*/ 133 w 458"/>
              <a:gd name="T29" fmla="*/ 115 h 115"/>
              <a:gd name="T30" fmla="*/ 147 w 458"/>
              <a:gd name="T31" fmla="*/ 115 h 115"/>
              <a:gd name="T32" fmla="*/ 147 w 458"/>
              <a:gd name="T33" fmla="*/ 115 h 115"/>
              <a:gd name="T34" fmla="*/ 163 w 458"/>
              <a:gd name="T35" fmla="*/ 115 h 115"/>
              <a:gd name="T36" fmla="*/ 176 w 458"/>
              <a:gd name="T37" fmla="*/ 115 h 115"/>
              <a:gd name="T38" fmla="*/ 176 w 458"/>
              <a:gd name="T39" fmla="*/ 115 h 115"/>
              <a:gd name="T40" fmla="*/ 192 w 458"/>
              <a:gd name="T41" fmla="*/ 115 h 115"/>
              <a:gd name="T42" fmla="*/ 205 w 458"/>
              <a:gd name="T43" fmla="*/ 115 h 115"/>
              <a:gd name="T44" fmla="*/ 205 w 458"/>
              <a:gd name="T45" fmla="*/ 115 h 115"/>
              <a:gd name="T46" fmla="*/ 221 w 458"/>
              <a:gd name="T47" fmla="*/ 115 h 115"/>
              <a:gd name="T48" fmla="*/ 235 w 458"/>
              <a:gd name="T49" fmla="*/ 115 h 115"/>
              <a:gd name="T50" fmla="*/ 235 w 458"/>
              <a:gd name="T51" fmla="*/ 115 h 115"/>
              <a:gd name="T52" fmla="*/ 251 w 458"/>
              <a:gd name="T53" fmla="*/ 115 h 115"/>
              <a:gd name="T54" fmla="*/ 264 w 458"/>
              <a:gd name="T55" fmla="*/ 115 h 115"/>
              <a:gd name="T56" fmla="*/ 264 w 458"/>
              <a:gd name="T57" fmla="*/ 115 h 115"/>
              <a:gd name="T58" fmla="*/ 280 w 458"/>
              <a:gd name="T59" fmla="*/ 115 h 115"/>
              <a:gd name="T60" fmla="*/ 293 w 458"/>
              <a:gd name="T61" fmla="*/ 115 h 115"/>
              <a:gd name="T62" fmla="*/ 293 w 458"/>
              <a:gd name="T63" fmla="*/ 115 h 115"/>
              <a:gd name="T64" fmla="*/ 309 w 458"/>
              <a:gd name="T65" fmla="*/ 115 h 115"/>
              <a:gd name="T66" fmla="*/ 323 w 458"/>
              <a:gd name="T67" fmla="*/ 115 h 115"/>
              <a:gd name="T68" fmla="*/ 323 w 458"/>
              <a:gd name="T69" fmla="*/ 115 h 115"/>
              <a:gd name="T70" fmla="*/ 339 w 458"/>
              <a:gd name="T71" fmla="*/ 115 h 115"/>
              <a:gd name="T72" fmla="*/ 352 w 458"/>
              <a:gd name="T73" fmla="*/ 115 h 115"/>
              <a:gd name="T74" fmla="*/ 352 w 458"/>
              <a:gd name="T75" fmla="*/ 115 h 115"/>
              <a:gd name="T76" fmla="*/ 368 w 458"/>
              <a:gd name="T77" fmla="*/ 115 h 115"/>
              <a:gd name="T78" fmla="*/ 381 w 458"/>
              <a:gd name="T79" fmla="*/ 115 h 115"/>
              <a:gd name="T80" fmla="*/ 381 w 458"/>
              <a:gd name="T81" fmla="*/ 115 h 115"/>
              <a:gd name="T82" fmla="*/ 397 w 458"/>
              <a:gd name="T83" fmla="*/ 115 h 115"/>
              <a:gd name="T84" fmla="*/ 411 w 458"/>
              <a:gd name="T85" fmla="*/ 115 h 115"/>
              <a:gd name="T86" fmla="*/ 411 w 458"/>
              <a:gd name="T87" fmla="*/ 115 h 115"/>
              <a:gd name="T88" fmla="*/ 427 w 458"/>
              <a:gd name="T89" fmla="*/ 115 h 115"/>
              <a:gd name="T90" fmla="*/ 440 w 458"/>
              <a:gd name="T91" fmla="*/ 115 h 115"/>
              <a:gd name="T92" fmla="*/ 440 w 458"/>
              <a:gd name="T93" fmla="*/ 115 h 115"/>
              <a:gd name="T94" fmla="*/ 456 w 458"/>
              <a:gd name="T95" fmla="*/ 115 h 115"/>
              <a:gd name="T96" fmla="*/ 458 w 458"/>
              <a:gd name="T97" fmla="*/ 104 h 115"/>
              <a:gd name="T98" fmla="*/ 458 w 458"/>
              <a:gd name="T99" fmla="*/ 104 h 115"/>
              <a:gd name="T100" fmla="*/ 458 w 458"/>
              <a:gd name="T101" fmla="*/ 88 h 115"/>
              <a:gd name="T102" fmla="*/ 458 w 458"/>
              <a:gd name="T103" fmla="*/ 75 h 115"/>
              <a:gd name="T104" fmla="*/ 458 w 458"/>
              <a:gd name="T105" fmla="*/ 75 h 115"/>
              <a:gd name="T106" fmla="*/ 458 w 458"/>
              <a:gd name="T107" fmla="*/ 59 h 115"/>
              <a:gd name="T108" fmla="*/ 458 w 458"/>
              <a:gd name="T109" fmla="*/ 45 h 115"/>
              <a:gd name="T110" fmla="*/ 458 w 458"/>
              <a:gd name="T111" fmla="*/ 45 h 115"/>
              <a:gd name="T112" fmla="*/ 458 w 458"/>
              <a:gd name="T113" fmla="*/ 29 h 115"/>
              <a:gd name="T114" fmla="*/ 458 w 458"/>
              <a:gd name="T115" fmla="*/ 16 h 115"/>
              <a:gd name="T116" fmla="*/ 458 w 458"/>
              <a:gd name="T117" fmla="*/ 16 h 115"/>
              <a:gd name="T118" fmla="*/ 458 w 458"/>
              <a:gd name="T1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8" h="115">
                <a:moveTo>
                  <a:pt x="0" y="115"/>
                </a:moveTo>
                <a:lnTo>
                  <a:pt x="0" y="115"/>
                </a:lnTo>
                <a:lnTo>
                  <a:pt x="16" y="115"/>
                </a:lnTo>
                <a:moveTo>
                  <a:pt x="29" y="115"/>
                </a:moveTo>
                <a:lnTo>
                  <a:pt x="29" y="115"/>
                </a:lnTo>
                <a:lnTo>
                  <a:pt x="45" y="115"/>
                </a:lnTo>
                <a:moveTo>
                  <a:pt x="59" y="115"/>
                </a:moveTo>
                <a:lnTo>
                  <a:pt x="59" y="115"/>
                </a:lnTo>
                <a:lnTo>
                  <a:pt x="75" y="115"/>
                </a:lnTo>
                <a:moveTo>
                  <a:pt x="88" y="115"/>
                </a:moveTo>
                <a:lnTo>
                  <a:pt x="88" y="115"/>
                </a:lnTo>
                <a:lnTo>
                  <a:pt x="104" y="115"/>
                </a:lnTo>
                <a:moveTo>
                  <a:pt x="117" y="115"/>
                </a:moveTo>
                <a:lnTo>
                  <a:pt x="117" y="115"/>
                </a:lnTo>
                <a:lnTo>
                  <a:pt x="133" y="115"/>
                </a:lnTo>
                <a:moveTo>
                  <a:pt x="147" y="115"/>
                </a:moveTo>
                <a:lnTo>
                  <a:pt x="147" y="115"/>
                </a:lnTo>
                <a:lnTo>
                  <a:pt x="163" y="115"/>
                </a:lnTo>
                <a:moveTo>
                  <a:pt x="176" y="115"/>
                </a:moveTo>
                <a:lnTo>
                  <a:pt x="176" y="115"/>
                </a:lnTo>
                <a:lnTo>
                  <a:pt x="192" y="115"/>
                </a:lnTo>
                <a:moveTo>
                  <a:pt x="205" y="115"/>
                </a:moveTo>
                <a:lnTo>
                  <a:pt x="205" y="115"/>
                </a:lnTo>
                <a:lnTo>
                  <a:pt x="221" y="115"/>
                </a:lnTo>
                <a:moveTo>
                  <a:pt x="235" y="115"/>
                </a:moveTo>
                <a:lnTo>
                  <a:pt x="235" y="115"/>
                </a:lnTo>
                <a:lnTo>
                  <a:pt x="251" y="115"/>
                </a:lnTo>
                <a:moveTo>
                  <a:pt x="264" y="115"/>
                </a:moveTo>
                <a:lnTo>
                  <a:pt x="264" y="115"/>
                </a:lnTo>
                <a:lnTo>
                  <a:pt x="280" y="115"/>
                </a:lnTo>
                <a:moveTo>
                  <a:pt x="293" y="115"/>
                </a:moveTo>
                <a:lnTo>
                  <a:pt x="293" y="115"/>
                </a:lnTo>
                <a:lnTo>
                  <a:pt x="309" y="115"/>
                </a:lnTo>
                <a:moveTo>
                  <a:pt x="323" y="115"/>
                </a:moveTo>
                <a:lnTo>
                  <a:pt x="323" y="115"/>
                </a:lnTo>
                <a:lnTo>
                  <a:pt x="339" y="115"/>
                </a:lnTo>
                <a:moveTo>
                  <a:pt x="352" y="115"/>
                </a:moveTo>
                <a:lnTo>
                  <a:pt x="352" y="115"/>
                </a:lnTo>
                <a:lnTo>
                  <a:pt x="368" y="115"/>
                </a:lnTo>
                <a:moveTo>
                  <a:pt x="381" y="115"/>
                </a:moveTo>
                <a:lnTo>
                  <a:pt x="381" y="115"/>
                </a:lnTo>
                <a:lnTo>
                  <a:pt x="397" y="115"/>
                </a:lnTo>
                <a:moveTo>
                  <a:pt x="411" y="115"/>
                </a:moveTo>
                <a:lnTo>
                  <a:pt x="411" y="115"/>
                </a:lnTo>
                <a:lnTo>
                  <a:pt x="427" y="115"/>
                </a:lnTo>
                <a:moveTo>
                  <a:pt x="440" y="115"/>
                </a:moveTo>
                <a:lnTo>
                  <a:pt x="440" y="115"/>
                </a:lnTo>
                <a:lnTo>
                  <a:pt x="456" y="115"/>
                </a:lnTo>
                <a:moveTo>
                  <a:pt x="458" y="104"/>
                </a:moveTo>
                <a:lnTo>
                  <a:pt x="458" y="104"/>
                </a:lnTo>
                <a:lnTo>
                  <a:pt x="458" y="88"/>
                </a:lnTo>
                <a:moveTo>
                  <a:pt x="458" y="75"/>
                </a:moveTo>
                <a:lnTo>
                  <a:pt x="458" y="75"/>
                </a:lnTo>
                <a:lnTo>
                  <a:pt x="458" y="59"/>
                </a:lnTo>
                <a:moveTo>
                  <a:pt x="458" y="45"/>
                </a:moveTo>
                <a:lnTo>
                  <a:pt x="458" y="45"/>
                </a:lnTo>
                <a:lnTo>
                  <a:pt x="458" y="29"/>
                </a:lnTo>
                <a:moveTo>
                  <a:pt x="458" y="16"/>
                </a:moveTo>
                <a:lnTo>
                  <a:pt x="458" y="16"/>
                </a:lnTo>
                <a:lnTo>
                  <a:pt x="458" y="0"/>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3503612" y="4006850"/>
            <a:ext cx="1371600" cy="509588"/>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Lst>
            <a:ahLst/>
            <a:cxnLst>
              <a:cxn ang="0">
                <a:pos x="T0" y="T1"/>
              </a:cxn>
              <a:cxn ang="0">
                <a:pos x="T2" y="T3"/>
              </a:cxn>
              <a:cxn ang="0">
                <a:pos x="T4" y="T5"/>
              </a:cxn>
              <a:cxn ang="0">
                <a:pos x="T6" y="T7"/>
              </a:cxn>
              <a:cxn ang="0">
                <a:pos x="T8" y="T9"/>
              </a:cxn>
            </a:cxnLst>
            <a:rect l="0" t="0" r="r" b="b"/>
            <a:pathLst>
              <a:path w="687" h="256">
                <a:moveTo>
                  <a:pt x="0" y="255"/>
                </a:moveTo>
                <a:lnTo>
                  <a:pt x="0" y="255"/>
                </a:lnTo>
                <a:lnTo>
                  <a:pt x="0" y="0"/>
                </a:lnTo>
                <a:cubicBezTo>
                  <a:pt x="162" y="182"/>
                  <a:pt x="496" y="256"/>
                  <a:pt x="687" y="255"/>
                </a:cubicBez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3503612" y="4006850"/>
            <a:ext cx="1371600" cy="509588"/>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Lst>
            <a:ahLst/>
            <a:cxnLst>
              <a:cxn ang="0">
                <a:pos x="T0" y="T1"/>
              </a:cxn>
              <a:cxn ang="0">
                <a:pos x="T2" y="T3"/>
              </a:cxn>
              <a:cxn ang="0">
                <a:pos x="T4" y="T5"/>
              </a:cxn>
              <a:cxn ang="0">
                <a:pos x="T6" y="T7"/>
              </a:cxn>
              <a:cxn ang="0">
                <a:pos x="T8" y="T9"/>
              </a:cxn>
            </a:cxnLst>
            <a:rect l="0" t="0" r="r" b="b"/>
            <a:pathLst>
              <a:path w="687" h="256">
                <a:moveTo>
                  <a:pt x="0" y="255"/>
                </a:moveTo>
                <a:lnTo>
                  <a:pt x="0" y="255"/>
                </a:lnTo>
                <a:lnTo>
                  <a:pt x="0" y="0"/>
                </a:lnTo>
                <a:cubicBezTo>
                  <a:pt x="162" y="182"/>
                  <a:pt x="496" y="256"/>
                  <a:pt x="687" y="255"/>
                </a:cubicBezTo>
                <a:lnTo>
                  <a:pt x="0" y="255"/>
                </a:lnTo>
                <a:close/>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p:nvSpPr>
        <p:spPr bwMode="auto">
          <a:xfrm>
            <a:off x="3503612" y="4006850"/>
            <a:ext cx="1371600" cy="508000"/>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3341687" y="3575050"/>
            <a:ext cx="161925" cy="431800"/>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Lst>
            <a:ahLst/>
            <a:cxnLst>
              <a:cxn ang="0">
                <a:pos x="T0" y="T1"/>
              </a:cxn>
              <a:cxn ang="0">
                <a:pos x="T2" y="T3"/>
              </a:cxn>
              <a:cxn ang="0">
                <a:pos x="T4" y="T5"/>
              </a:cxn>
              <a:cxn ang="0">
                <a:pos x="T6" y="T7"/>
              </a:cxn>
              <a:cxn ang="0">
                <a:pos x="T8" y="T9"/>
              </a:cxn>
              <a:cxn ang="0">
                <a:pos x="T10" y="T11"/>
              </a:cxn>
            </a:cxnLst>
            <a:rect l="0" t="0" r="r" b="b"/>
            <a:pathLst>
              <a:path w="81" h="217">
                <a:moveTo>
                  <a:pt x="0" y="0"/>
                </a:moveTo>
                <a:lnTo>
                  <a:pt x="0" y="0"/>
                </a:lnTo>
                <a:lnTo>
                  <a:pt x="0" y="217"/>
                </a:lnTo>
                <a:lnTo>
                  <a:pt x="81" y="217"/>
                </a:lnTo>
                <a:cubicBezTo>
                  <a:pt x="27" y="156"/>
                  <a:pt x="0" y="76"/>
                  <a:pt x="0" y="0"/>
                </a:cubicBez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3341687" y="3575050"/>
            <a:ext cx="161925" cy="431800"/>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Lst>
            <a:ahLst/>
            <a:cxnLst>
              <a:cxn ang="0">
                <a:pos x="T0" y="T1"/>
              </a:cxn>
              <a:cxn ang="0">
                <a:pos x="T2" y="T3"/>
              </a:cxn>
              <a:cxn ang="0">
                <a:pos x="T4" y="T5"/>
              </a:cxn>
              <a:cxn ang="0">
                <a:pos x="T6" y="T7"/>
              </a:cxn>
              <a:cxn ang="0">
                <a:pos x="T8" y="T9"/>
              </a:cxn>
              <a:cxn ang="0">
                <a:pos x="T10" y="T11"/>
              </a:cxn>
            </a:cxnLst>
            <a:rect l="0" t="0" r="r" b="b"/>
            <a:pathLst>
              <a:path w="81" h="217">
                <a:moveTo>
                  <a:pt x="0" y="0"/>
                </a:moveTo>
                <a:lnTo>
                  <a:pt x="0" y="0"/>
                </a:lnTo>
                <a:lnTo>
                  <a:pt x="0" y="217"/>
                </a:lnTo>
                <a:lnTo>
                  <a:pt x="81" y="217"/>
                </a:lnTo>
                <a:cubicBezTo>
                  <a:pt x="27" y="156"/>
                  <a:pt x="0" y="76"/>
                  <a:pt x="0" y="0"/>
                </a:cubicBezTo>
                <a:lnTo>
                  <a:pt x="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3738562" y="3111500"/>
            <a:ext cx="222250" cy="42863"/>
          </a:xfrm>
          <a:custGeom>
            <a:avLst/>
            <a:gdLst>
              <a:gd name="T0" fmla="*/ 0 w 111"/>
              <a:gd name="T1" fmla="*/ 0 h 21"/>
              <a:gd name="T2" fmla="*/ 0 w 111"/>
              <a:gd name="T3" fmla="*/ 0 h 21"/>
              <a:gd name="T4" fmla="*/ 16 w 111"/>
              <a:gd name="T5" fmla="*/ 0 h 21"/>
              <a:gd name="T6" fmla="*/ 29 w 111"/>
              <a:gd name="T7" fmla="*/ 0 h 21"/>
              <a:gd name="T8" fmla="*/ 29 w 111"/>
              <a:gd name="T9" fmla="*/ 0 h 21"/>
              <a:gd name="T10" fmla="*/ 45 w 111"/>
              <a:gd name="T11" fmla="*/ 0 h 21"/>
              <a:gd name="T12" fmla="*/ 59 w 111"/>
              <a:gd name="T13" fmla="*/ 0 h 21"/>
              <a:gd name="T14" fmla="*/ 59 w 111"/>
              <a:gd name="T15" fmla="*/ 0 h 21"/>
              <a:gd name="T16" fmla="*/ 75 w 111"/>
              <a:gd name="T17" fmla="*/ 0 h 21"/>
              <a:gd name="T18" fmla="*/ 88 w 111"/>
              <a:gd name="T19" fmla="*/ 0 h 21"/>
              <a:gd name="T20" fmla="*/ 88 w 111"/>
              <a:gd name="T21" fmla="*/ 0 h 21"/>
              <a:gd name="T22" fmla="*/ 104 w 111"/>
              <a:gd name="T23" fmla="*/ 0 h 21"/>
              <a:gd name="T24" fmla="*/ 111 w 111"/>
              <a:gd name="T25" fmla="*/ 7 h 21"/>
              <a:gd name="T26" fmla="*/ 111 w 111"/>
              <a:gd name="T27" fmla="*/ 7 h 21"/>
              <a:gd name="T28" fmla="*/ 111 w 111"/>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21">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1" y="7"/>
                </a:moveTo>
                <a:lnTo>
                  <a:pt x="111" y="7"/>
                </a:lnTo>
                <a:lnTo>
                  <a:pt x="111" y="21"/>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3738562" y="3111500"/>
            <a:ext cx="222250" cy="42863"/>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111" h="21">
                <a:moveTo>
                  <a:pt x="24" y="1"/>
                </a:moveTo>
                <a:lnTo>
                  <a:pt x="24" y="1"/>
                </a:lnTo>
                <a:cubicBezTo>
                  <a:pt x="51" y="4"/>
                  <a:pt x="80" y="10"/>
                  <a:pt x="111" y="21"/>
                </a:cubicBezTo>
                <a:lnTo>
                  <a:pt x="0" y="21"/>
                </a:lnTo>
                <a:lnTo>
                  <a:pt x="0" y="0"/>
                </a:lnTo>
                <a:cubicBezTo>
                  <a:pt x="8" y="0"/>
                  <a:pt x="16" y="1"/>
                  <a:pt x="24" y="1"/>
                </a:cubicBezTo>
                <a:lnTo>
                  <a:pt x="24"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3738562" y="3111500"/>
            <a:ext cx="222250" cy="42863"/>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111" h="21">
                <a:moveTo>
                  <a:pt x="24" y="1"/>
                </a:moveTo>
                <a:lnTo>
                  <a:pt x="24" y="1"/>
                </a:lnTo>
                <a:cubicBezTo>
                  <a:pt x="51" y="4"/>
                  <a:pt x="80" y="10"/>
                  <a:pt x="111" y="21"/>
                </a:cubicBezTo>
                <a:lnTo>
                  <a:pt x="0" y="21"/>
                </a:lnTo>
                <a:lnTo>
                  <a:pt x="0" y="0"/>
                </a:lnTo>
                <a:cubicBezTo>
                  <a:pt x="8" y="0"/>
                  <a:pt x="16" y="1"/>
                  <a:pt x="24" y="1"/>
                </a:cubicBezTo>
                <a:lnTo>
                  <a:pt x="24" y="1"/>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5613399" y="3201987"/>
            <a:ext cx="195263" cy="6985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8" y="10"/>
                  <a:pt x="98" y="35"/>
                </a:cubicBez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5613399" y="3201987"/>
            <a:ext cx="195263" cy="6985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8" y="10"/>
                  <a:pt x="98" y="35"/>
                </a:cubicBezTo>
                <a:lnTo>
                  <a:pt x="98" y="35"/>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5613399" y="3201987"/>
            <a:ext cx="195263" cy="69850"/>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20 h 35"/>
              <a:gd name="T28" fmla="*/ 98 w 98"/>
              <a:gd name="T29" fmla="*/ 20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20"/>
                </a:moveTo>
                <a:lnTo>
                  <a:pt x="98" y="20"/>
                </a:lnTo>
                <a:lnTo>
                  <a:pt x="98" y="3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5808662" y="3271837"/>
            <a:ext cx="68263" cy="127000"/>
          </a:xfrm>
          <a:custGeom>
            <a:avLst/>
            <a:gdLst>
              <a:gd name="T0" fmla="*/ 0 w 34"/>
              <a:gd name="T1" fmla="*/ 0 h 64"/>
              <a:gd name="T2" fmla="*/ 0 w 34"/>
              <a:gd name="T3" fmla="*/ 0 h 64"/>
              <a:gd name="T4" fmla="*/ 16 w 34"/>
              <a:gd name="T5" fmla="*/ 0 h 64"/>
              <a:gd name="T6" fmla="*/ 30 w 34"/>
              <a:gd name="T7" fmla="*/ 0 h 64"/>
              <a:gd name="T8" fmla="*/ 30 w 34"/>
              <a:gd name="T9" fmla="*/ 0 h 64"/>
              <a:gd name="T10" fmla="*/ 34 w 34"/>
              <a:gd name="T11" fmla="*/ 0 h 64"/>
              <a:gd name="T12" fmla="*/ 34 w 34"/>
              <a:gd name="T13" fmla="*/ 12 h 64"/>
              <a:gd name="T14" fmla="*/ 34 w 34"/>
              <a:gd name="T15" fmla="*/ 26 h 64"/>
              <a:gd name="T16" fmla="*/ 34 w 34"/>
              <a:gd name="T17" fmla="*/ 26 h 64"/>
              <a:gd name="T18" fmla="*/ 34 w 34"/>
              <a:gd name="T19" fmla="*/ 42 h 64"/>
              <a:gd name="T20" fmla="*/ 34 w 34"/>
              <a:gd name="T21" fmla="*/ 55 h 64"/>
              <a:gd name="T22" fmla="*/ 34 w 34"/>
              <a:gd name="T23" fmla="*/ 55 h 64"/>
              <a:gd name="T24" fmla="*/ 34 w 3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0" y="0"/>
                </a:moveTo>
                <a:lnTo>
                  <a:pt x="0" y="0"/>
                </a:lnTo>
                <a:lnTo>
                  <a:pt x="16" y="0"/>
                </a:lnTo>
                <a:moveTo>
                  <a:pt x="30" y="0"/>
                </a:moveTo>
                <a:lnTo>
                  <a:pt x="30" y="0"/>
                </a:lnTo>
                <a:lnTo>
                  <a:pt x="34" y="0"/>
                </a:lnTo>
                <a:lnTo>
                  <a:pt x="34" y="12"/>
                </a:lnTo>
                <a:moveTo>
                  <a:pt x="34" y="26"/>
                </a:moveTo>
                <a:lnTo>
                  <a:pt x="34" y="26"/>
                </a:lnTo>
                <a:lnTo>
                  <a:pt x="34" y="42"/>
                </a:lnTo>
                <a:moveTo>
                  <a:pt x="34" y="55"/>
                </a:moveTo>
                <a:lnTo>
                  <a:pt x="34" y="55"/>
                </a:lnTo>
                <a:lnTo>
                  <a:pt x="34" y="64"/>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5808662" y="3271837"/>
            <a:ext cx="68263" cy="127000"/>
          </a:xfrm>
          <a:custGeom>
            <a:avLst/>
            <a:gdLst>
              <a:gd name="T0" fmla="*/ 0 w 34"/>
              <a:gd name="T1" fmla="*/ 64 h 64"/>
              <a:gd name="T2" fmla="*/ 0 w 34"/>
              <a:gd name="T3" fmla="*/ 64 h 64"/>
              <a:gd name="T4" fmla="*/ 0 w 34"/>
              <a:gd name="T5" fmla="*/ 0 h 64"/>
              <a:gd name="T6" fmla="*/ 34 w 34"/>
              <a:gd name="T7" fmla="*/ 64 h 64"/>
              <a:gd name="T8" fmla="*/ 0 w 34"/>
              <a:gd name="T9" fmla="*/ 64 h 64"/>
            </a:gdLst>
            <a:ahLst/>
            <a:cxnLst>
              <a:cxn ang="0">
                <a:pos x="T0" y="T1"/>
              </a:cxn>
              <a:cxn ang="0">
                <a:pos x="T2" y="T3"/>
              </a:cxn>
              <a:cxn ang="0">
                <a:pos x="T4" y="T5"/>
              </a:cxn>
              <a:cxn ang="0">
                <a:pos x="T6" y="T7"/>
              </a:cxn>
              <a:cxn ang="0">
                <a:pos x="T8" y="T9"/>
              </a:cxn>
            </a:cxnLst>
            <a:rect l="0" t="0" r="r" b="b"/>
            <a:pathLst>
              <a:path w="34" h="64">
                <a:moveTo>
                  <a:pt x="0" y="64"/>
                </a:moveTo>
                <a:lnTo>
                  <a:pt x="0" y="64"/>
                </a:lnTo>
                <a:lnTo>
                  <a:pt x="0" y="0"/>
                </a:lnTo>
                <a:cubicBezTo>
                  <a:pt x="24" y="20"/>
                  <a:pt x="34" y="41"/>
                  <a:pt x="34" y="64"/>
                </a:cubicBezTo>
                <a:lnTo>
                  <a:pt x="0" y="64"/>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5808662" y="3271837"/>
            <a:ext cx="68263" cy="127000"/>
          </a:xfrm>
          <a:custGeom>
            <a:avLst/>
            <a:gdLst>
              <a:gd name="T0" fmla="*/ 0 w 34"/>
              <a:gd name="T1" fmla="*/ 64 h 64"/>
              <a:gd name="T2" fmla="*/ 0 w 34"/>
              <a:gd name="T3" fmla="*/ 64 h 64"/>
              <a:gd name="T4" fmla="*/ 0 w 34"/>
              <a:gd name="T5" fmla="*/ 0 h 64"/>
              <a:gd name="T6" fmla="*/ 34 w 34"/>
              <a:gd name="T7" fmla="*/ 64 h 64"/>
              <a:gd name="T8" fmla="*/ 0 w 34"/>
              <a:gd name="T9" fmla="*/ 64 h 64"/>
            </a:gdLst>
            <a:ahLst/>
            <a:cxnLst>
              <a:cxn ang="0">
                <a:pos x="T0" y="T1"/>
              </a:cxn>
              <a:cxn ang="0">
                <a:pos x="T2" y="T3"/>
              </a:cxn>
              <a:cxn ang="0">
                <a:pos x="T4" y="T5"/>
              </a:cxn>
              <a:cxn ang="0">
                <a:pos x="T6" y="T7"/>
              </a:cxn>
              <a:cxn ang="0">
                <a:pos x="T8" y="T9"/>
              </a:cxn>
            </a:cxnLst>
            <a:rect l="0" t="0" r="r" b="b"/>
            <a:pathLst>
              <a:path w="34" h="64">
                <a:moveTo>
                  <a:pt x="0" y="64"/>
                </a:moveTo>
                <a:lnTo>
                  <a:pt x="0" y="64"/>
                </a:lnTo>
                <a:lnTo>
                  <a:pt x="0" y="0"/>
                </a:lnTo>
                <a:cubicBezTo>
                  <a:pt x="24" y="20"/>
                  <a:pt x="34" y="41"/>
                  <a:pt x="34" y="64"/>
                </a:cubicBezTo>
                <a:lnTo>
                  <a:pt x="0" y="64"/>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5614987" y="3975100"/>
            <a:ext cx="82550" cy="160338"/>
          </a:xfrm>
          <a:custGeom>
            <a:avLst/>
            <a:gdLst>
              <a:gd name="T0" fmla="*/ 0 w 41"/>
              <a:gd name="T1" fmla="*/ 0 h 80"/>
              <a:gd name="T2" fmla="*/ 0 w 41"/>
              <a:gd name="T3" fmla="*/ 0 h 80"/>
              <a:gd name="T4" fmla="*/ 16 w 41"/>
              <a:gd name="T5" fmla="*/ 0 h 80"/>
              <a:gd name="T6" fmla="*/ 29 w 41"/>
              <a:gd name="T7" fmla="*/ 0 h 80"/>
              <a:gd name="T8" fmla="*/ 29 w 41"/>
              <a:gd name="T9" fmla="*/ 0 h 80"/>
              <a:gd name="T10" fmla="*/ 41 w 41"/>
              <a:gd name="T11" fmla="*/ 0 h 80"/>
              <a:gd name="T12" fmla="*/ 41 w 41"/>
              <a:gd name="T13" fmla="*/ 4 h 80"/>
              <a:gd name="T14" fmla="*/ 41 w 41"/>
              <a:gd name="T15" fmla="*/ 18 h 80"/>
              <a:gd name="T16" fmla="*/ 41 w 41"/>
              <a:gd name="T17" fmla="*/ 18 h 80"/>
              <a:gd name="T18" fmla="*/ 41 w 41"/>
              <a:gd name="T19" fmla="*/ 34 h 80"/>
              <a:gd name="T20" fmla="*/ 41 w 41"/>
              <a:gd name="T21" fmla="*/ 47 h 80"/>
              <a:gd name="T22" fmla="*/ 41 w 41"/>
              <a:gd name="T23" fmla="*/ 47 h 80"/>
              <a:gd name="T24" fmla="*/ 41 w 41"/>
              <a:gd name="T25" fmla="*/ 63 h 80"/>
              <a:gd name="T26" fmla="*/ 41 w 41"/>
              <a:gd name="T27" fmla="*/ 76 h 80"/>
              <a:gd name="T28" fmla="*/ 41 w 41"/>
              <a:gd name="T29" fmla="*/ 76 h 80"/>
              <a:gd name="T30" fmla="*/ 41 w 41"/>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0">
                <a:moveTo>
                  <a:pt x="0" y="0"/>
                </a:moveTo>
                <a:lnTo>
                  <a:pt x="0" y="0"/>
                </a:lnTo>
                <a:lnTo>
                  <a:pt x="16" y="0"/>
                </a:lnTo>
                <a:moveTo>
                  <a:pt x="29" y="0"/>
                </a:moveTo>
                <a:lnTo>
                  <a:pt x="29" y="0"/>
                </a:lnTo>
                <a:lnTo>
                  <a:pt x="41" y="0"/>
                </a:lnTo>
                <a:lnTo>
                  <a:pt x="41" y="4"/>
                </a:lnTo>
                <a:moveTo>
                  <a:pt x="41" y="18"/>
                </a:moveTo>
                <a:lnTo>
                  <a:pt x="41" y="18"/>
                </a:lnTo>
                <a:lnTo>
                  <a:pt x="41" y="34"/>
                </a:lnTo>
                <a:moveTo>
                  <a:pt x="41" y="47"/>
                </a:moveTo>
                <a:lnTo>
                  <a:pt x="41" y="47"/>
                </a:lnTo>
                <a:lnTo>
                  <a:pt x="41" y="63"/>
                </a:lnTo>
                <a:moveTo>
                  <a:pt x="41" y="76"/>
                </a:moveTo>
                <a:lnTo>
                  <a:pt x="41" y="76"/>
                </a:lnTo>
                <a:lnTo>
                  <a:pt x="41" y="8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5614987" y="3975100"/>
            <a:ext cx="82550" cy="160338"/>
          </a:xfrm>
          <a:custGeom>
            <a:avLst/>
            <a:gdLst>
              <a:gd name="T0" fmla="*/ 0 w 41"/>
              <a:gd name="T1" fmla="*/ 80 h 80"/>
              <a:gd name="T2" fmla="*/ 0 w 41"/>
              <a:gd name="T3" fmla="*/ 80 h 80"/>
              <a:gd name="T4" fmla="*/ 0 w 41"/>
              <a:gd name="T5" fmla="*/ 0 h 80"/>
              <a:gd name="T6" fmla="*/ 41 w 41"/>
              <a:gd name="T7" fmla="*/ 80 h 80"/>
              <a:gd name="T8" fmla="*/ 0 w 41"/>
              <a:gd name="T9" fmla="*/ 80 h 80"/>
            </a:gdLst>
            <a:ahLst/>
            <a:cxnLst>
              <a:cxn ang="0">
                <a:pos x="T0" y="T1"/>
              </a:cxn>
              <a:cxn ang="0">
                <a:pos x="T2" y="T3"/>
              </a:cxn>
              <a:cxn ang="0">
                <a:pos x="T4" y="T5"/>
              </a:cxn>
              <a:cxn ang="0">
                <a:pos x="T6" y="T7"/>
              </a:cxn>
              <a:cxn ang="0">
                <a:pos x="T8" y="T9"/>
              </a:cxn>
            </a:cxnLst>
            <a:rect l="0" t="0" r="r" b="b"/>
            <a:pathLst>
              <a:path w="41" h="80">
                <a:moveTo>
                  <a:pt x="0" y="80"/>
                </a:moveTo>
                <a:lnTo>
                  <a:pt x="0" y="80"/>
                </a:lnTo>
                <a:lnTo>
                  <a:pt x="0" y="0"/>
                </a:lnTo>
                <a:cubicBezTo>
                  <a:pt x="0" y="28"/>
                  <a:pt x="12" y="55"/>
                  <a:pt x="41" y="80"/>
                </a:cubicBezTo>
                <a:lnTo>
                  <a:pt x="0" y="8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5614987" y="3975100"/>
            <a:ext cx="82550" cy="160338"/>
          </a:xfrm>
          <a:custGeom>
            <a:avLst/>
            <a:gdLst>
              <a:gd name="T0" fmla="*/ 0 w 41"/>
              <a:gd name="T1" fmla="*/ 80 h 80"/>
              <a:gd name="T2" fmla="*/ 0 w 41"/>
              <a:gd name="T3" fmla="*/ 80 h 80"/>
              <a:gd name="T4" fmla="*/ 0 w 41"/>
              <a:gd name="T5" fmla="*/ 0 h 80"/>
              <a:gd name="T6" fmla="*/ 41 w 41"/>
              <a:gd name="T7" fmla="*/ 80 h 80"/>
              <a:gd name="T8" fmla="*/ 0 w 41"/>
              <a:gd name="T9" fmla="*/ 80 h 80"/>
            </a:gdLst>
            <a:ahLst/>
            <a:cxnLst>
              <a:cxn ang="0">
                <a:pos x="T0" y="T1"/>
              </a:cxn>
              <a:cxn ang="0">
                <a:pos x="T2" y="T3"/>
              </a:cxn>
              <a:cxn ang="0">
                <a:pos x="T4" y="T5"/>
              </a:cxn>
              <a:cxn ang="0">
                <a:pos x="T6" y="T7"/>
              </a:cxn>
              <a:cxn ang="0">
                <a:pos x="T8" y="T9"/>
              </a:cxn>
            </a:cxnLst>
            <a:rect l="0" t="0" r="r" b="b"/>
            <a:pathLst>
              <a:path w="41" h="80">
                <a:moveTo>
                  <a:pt x="0" y="80"/>
                </a:moveTo>
                <a:lnTo>
                  <a:pt x="0" y="80"/>
                </a:lnTo>
                <a:lnTo>
                  <a:pt x="0" y="0"/>
                </a:lnTo>
                <a:cubicBezTo>
                  <a:pt x="0" y="28"/>
                  <a:pt x="12" y="55"/>
                  <a:pt x="41" y="80"/>
                </a:cubicBezTo>
                <a:lnTo>
                  <a:pt x="0" y="8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5697537" y="4135437"/>
            <a:ext cx="93663" cy="1444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Lst>
            <a:ahLst/>
            <a:cxnLst>
              <a:cxn ang="0">
                <a:pos x="T0" y="T1"/>
              </a:cxn>
              <a:cxn ang="0">
                <a:pos x="T2" y="T3"/>
              </a:cxn>
              <a:cxn ang="0">
                <a:pos x="T4" y="T5"/>
              </a:cxn>
              <a:cxn ang="0">
                <a:pos x="T6" y="T7"/>
              </a:cxn>
              <a:cxn ang="0">
                <a:pos x="T8" y="T9"/>
              </a:cxn>
              <a:cxn ang="0">
                <a:pos x="T10" y="T11"/>
              </a:cxn>
            </a:cxnLst>
            <a:rect l="0" t="0" r="r" b="b"/>
            <a:pathLst>
              <a:path w="47" h="73">
                <a:moveTo>
                  <a:pt x="46" y="73"/>
                </a:moveTo>
                <a:lnTo>
                  <a:pt x="46" y="73"/>
                </a:lnTo>
                <a:lnTo>
                  <a:pt x="0" y="73"/>
                </a:lnTo>
                <a:lnTo>
                  <a:pt x="0" y="0"/>
                </a:lnTo>
                <a:cubicBezTo>
                  <a:pt x="33" y="28"/>
                  <a:pt x="47" y="52"/>
                  <a:pt x="46" y="73"/>
                </a:cubicBezTo>
                <a:lnTo>
                  <a:pt x="46" y="73"/>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697537" y="4135437"/>
            <a:ext cx="93663" cy="1444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Lst>
            <a:ahLst/>
            <a:cxnLst>
              <a:cxn ang="0">
                <a:pos x="T0" y="T1"/>
              </a:cxn>
              <a:cxn ang="0">
                <a:pos x="T2" y="T3"/>
              </a:cxn>
              <a:cxn ang="0">
                <a:pos x="T4" y="T5"/>
              </a:cxn>
              <a:cxn ang="0">
                <a:pos x="T6" y="T7"/>
              </a:cxn>
              <a:cxn ang="0">
                <a:pos x="T8" y="T9"/>
              </a:cxn>
              <a:cxn ang="0">
                <a:pos x="T10" y="T11"/>
              </a:cxn>
            </a:cxnLst>
            <a:rect l="0" t="0" r="r" b="b"/>
            <a:pathLst>
              <a:path w="47" h="73">
                <a:moveTo>
                  <a:pt x="46" y="73"/>
                </a:moveTo>
                <a:lnTo>
                  <a:pt x="46" y="73"/>
                </a:lnTo>
                <a:lnTo>
                  <a:pt x="0" y="73"/>
                </a:lnTo>
                <a:lnTo>
                  <a:pt x="0" y="0"/>
                </a:lnTo>
                <a:cubicBezTo>
                  <a:pt x="33" y="28"/>
                  <a:pt x="47" y="52"/>
                  <a:pt x="46" y="73"/>
                </a:cubicBezTo>
                <a:lnTo>
                  <a:pt x="46" y="73"/>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5697537" y="4135437"/>
            <a:ext cx="92075" cy="144463"/>
          </a:xfrm>
          <a:custGeom>
            <a:avLst/>
            <a:gdLst>
              <a:gd name="T0" fmla="*/ 0 w 46"/>
              <a:gd name="T1" fmla="*/ 0 h 73"/>
              <a:gd name="T2" fmla="*/ 0 w 46"/>
              <a:gd name="T3" fmla="*/ 0 h 73"/>
              <a:gd name="T4" fmla="*/ 16 w 46"/>
              <a:gd name="T5" fmla="*/ 0 h 73"/>
              <a:gd name="T6" fmla="*/ 29 w 46"/>
              <a:gd name="T7" fmla="*/ 0 h 73"/>
              <a:gd name="T8" fmla="*/ 29 w 46"/>
              <a:gd name="T9" fmla="*/ 0 h 73"/>
              <a:gd name="T10" fmla="*/ 45 w 46"/>
              <a:gd name="T11" fmla="*/ 0 h 73"/>
              <a:gd name="T12" fmla="*/ 46 w 46"/>
              <a:gd name="T13" fmla="*/ 12 h 73"/>
              <a:gd name="T14" fmla="*/ 46 w 46"/>
              <a:gd name="T15" fmla="*/ 12 h 73"/>
              <a:gd name="T16" fmla="*/ 46 w 46"/>
              <a:gd name="T17" fmla="*/ 28 h 73"/>
              <a:gd name="T18" fmla="*/ 46 w 46"/>
              <a:gd name="T19" fmla="*/ 41 h 73"/>
              <a:gd name="T20" fmla="*/ 46 w 46"/>
              <a:gd name="T21" fmla="*/ 41 h 73"/>
              <a:gd name="T22" fmla="*/ 46 w 46"/>
              <a:gd name="T23" fmla="*/ 57 h 73"/>
              <a:gd name="T24" fmla="*/ 46 w 46"/>
              <a:gd name="T25" fmla="*/ 71 h 73"/>
              <a:gd name="T26" fmla="*/ 46 w 46"/>
              <a:gd name="T27" fmla="*/ 71 h 73"/>
              <a:gd name="T28" fmla="*/ 46 w 46"/>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3">
                <a:moveTo>
                  <a:pt x="0" y="0"/>
                </a:moveTo>
                <a:lnTo>
                  <a:pt x="0" y="0"/>
                </a:lnTo>
                <a:lnTo>
                  <a:pt x="16" y="0"/>
                </a:lnTo>
                <a:moveTo>
                  <a:pt x="29" y="0"/>
                </a:moveTo>
                <a:lnTo>
                  <a:pt x="29" y="0"/>
                </a:lnTo>
                <a:lnTo>
                  <a:pt x="45" y="0"/>
                </a:lnTo>
                <a:moveTo>
                  <a:pt x="46" y="12"/>
                </a:moveTo>
                <a:lnTo>
                  <a:pt x="46" y="12"/>
                </a:lnTo>
                <a:lnTo>
                  <a:pt x="46" y="28"/>
                </a:lnTo>
                <a:moveTo>
                  <a:pt x="46" y="41"/>
                </a:moveTo>
                <a:lnTo>
                  <a:pt x="46" y="41"/>
                </a:lnTo>
                <a:lnTo>
                  <a:pt x="46" y="57"/>
                </a:lnTo>
                <a:moveTo>
                  <a:pt x="46" y="71"/>
                </a:moveTo>
                <a:lnTo>
                  <a:pt x="46" y="71"/>
                </a:lnTo>
                <a:lnTo>
                  <a:pt x="46" y="73"/>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3341687" y="3125787"/>
            <a:ext cx="396875" cy="452438"/>
          </a:xfrm>
          <a:custGeom>
            <a:avLst/>
            <a:gdLst>
              <a:gd name="T0" fmla="*/ 0 w 199"/>
              <a:gd name="T1" fmla="*/ 227 h 227"/>
              <a:gd name="T2" fmla="*/ 0 w 199"/>
              <a:gd name="T3" fmla="*/ 227 h 227"/>
              <a:gd name="T4" fmla="*/ 16 w 199"/>
              <a:gd name="T5" fmla="*/ 227 h 227"/>
              <a:gd name="T6" fmla="*/ 29 w 199"/>
              <a:gd name="T7" fmla="*/ 227 h 227"/>
              <a:gd name="T8" fmla="*/ 29 w 199"/>
              <a:gd name="T9" fmla="*/ 227 h 227"/>
              <a:gd name="T10" fmla="*/ 45 w 199"/>
              <a:gd name="T11" fmla="*/ 227 h 227"/>
              <a:gd name="T12" fmla="*/ 58 w 199"/>
              <a:gd name="T13" fmla="*/ 227 h 227"/>
              <a:gd name="T14" fmla="*/ 58 w 199"/>
              <a:gd name="T15" fmla="*/ 227 h 227"/>
              <a:gd name="T16" fmla="*/ 74 w 199"/>
              <a:gd name="T17" fmla="*/ 227 h 227"/>
              <a:gd name="T18" fmla="*/ 88 w 199"/>
              <a:gd name="T19" fmla="*/ 227 h 227"/>
              <a:gd name="T20" fmla="*/ 88 w 199"/>
              <a:gd name="T21" fmla="*/ 227 h 227"/>
              <a:gd name="T22" fmla="*/ 104 w 199"/>
              <a:gd name="T23" fmla="*/ 227 h 227"/>
              <a:gd name="T24" fmla="*/ 117 w 199"/>
              <a:gd name="T25" fmla="*/ 227 h 227"/>
              <a:gd name="T26" fmla="*/ 117 w 199"/>
              <a:gd name="T27" fmla="*/ 227 h 227"/>
              <a:gd name="T28" fmla="*/ 133 w 199"/>
              <a:gd name="T29" fmla="*/ 227 h 227"/>
              <a:gd name="T30" fmla="*/ 146 w 199"/>
              <a:gd name="T31" fmla="*/ 227 h 227"/>
              <a:gd name="T32" fmla="*/ 146 w 199"/>
              <a:gd name="T33" fmla="*/ 227 h 227"/>
              <a:gd name="T34" fmla="*/ 162 w 199"/>
              <a:gd name="T35" fmla="*/ 227 h 227"/>
              <a:gd name="T36" fmla="*/ 176 w 199"/>
              <a:gd name="T37" fmla="*/ 227 h 227"/>
              <a:gd name="T38" fmla="*/ 176 w 199"/>
              <a:gd name="T39" fmla="*/ 227 h 227"/>
              <a:gd name="T40" fmla="*/ 192 w 199"/>
              <a:gd name="T41" fmla="*/ 227 h 227"/>
              <a:gd name="T42" fmla="*/ 199 w 199"/>
              <a:gd name="T43" fmla="*/ 221 h 227"/>
              <a:gd name="T44" fmla="*/ 199 w 199"/>
              <a:gd name="T45" fmla="*/ 221 h 227"/>
              <a:gd name="T46" fmla="*/ 199 w 199"/>
              <a:gd name="T47" fmla="*/ 205 h 227"/>
              <a:gd name="T48" fmla="*/ 199 w 199"/>
              <a:gd name="T49" fmla="*/ 192 h 227"/>
              <a:gd name="T50" fmla="*/ 199 w 199"/>
              <a:gd name="T51" fmla="*/ 192 h 227"/>
              <a:gd name="T52" fmla="*/ 199 w 199"/>
              <a:gd name="T53" fmla="*/ 176 h 227"/>
              <a:gd name="T54" fmla="*/ 199 w 199"/>
              <a:gd name="T55" fmla="*/ 162 h 227"/>
              <a:gd name="T56" fmla="*/ 199 w 199"/>
              <a:gd name="T57" fmla="*/ 162 h 227"/>
              <a:gd name="T58" fmla="*/ 199 w 199"/>
              <a:gd name="T59" fmla="*/ 146 h 227"/>
              <a:gd name="T60" fmla="*/ 199 w 199"/>
              <a:gd name="T61" fmla="*/ 133 h 227"/>
              <a:gd name="T62" fmla="*/ 199 w 199"/>
              <a:gd name="T63" fmla="*/ 133 h 227"/>
              <a:gd name="T64" fmla="*/ 199 w 199"/>
              <a:gd name="T65" fmla="*/ 117 h 227"/>
              <a:gd name="T66" fmla="*/ 199 w 199"/>
              <a:gd name="T67" fmla="*/ 104 h 227"/>
              <a:gd name="T68" fmla="*/ 199 w 199"/>
              <a:gd name="T69" fmla="*/ 104 h 227"/>
              <a:gd name="T70" fmla="*/ 199 w 199"/>
              <a:gd name="T71" fmla="*/ 88 h 227"/>
              <a:gd name="T72" fmla="*/ 199 w 199"/>
              <a:gd name="T73" fmla="*/ 74 h 227"/>
              <a:gd name="T74" fmla="*/ 199 w 199"/>
              <a:gd name="T75" fmla="*/ 74 h 227"/>
              <a:gd name="T76" fmla="*/ 199 w 199"/>
              <a:gd name="T77" fmla="*/ 58 h 227"/>
              <a:gd name="T78" fmla="*/ 199 w 199"/>
              <a:gd name="T79" fmla="*/ 45 h 227"/>
              <a:gd name="T80" fmla="*/ 199 w 199"/>
              <a:gd name="T81" fmla="*/ 45 h 227"/>
              <a:gd name="T82" fmla="*/ 199 w 199"/>
              <a:gd name="T83" fmla="*/ 29 h 227"/>
              <a:gd name="T84" fmla="*/ 199 w 199"/>
              <a:gd name="T85" fmla="*/ 16 h 227"/>
              <a:gd name="T86" fmla="*/ 199 w 199"/>
              <a:gd name="T87" fmla="*/ 16 h 227"/>
              <a:gd name="T88" fmla="*/ 199 w 199"/>
              <a:gd name="T8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7">
                <a:moveTo>
                  <a:pt x="0" y="227"/>
                </a:moveTo>
                <a:lnTo>
                  <a:pt x="0" y="227"/>
                </a:lnTo>
                <a:lnTo>
                  <a:pt x="16" y="227"/>
                </a:lnTo>
                <a:moveTo>
                  <a:pt x="29" y="227"/>
                </a:moveTo>
                <a:lnTo>
                  <a:pt x="29" y="227"/>
                </a:lnTo>
                <a:lnTo>
                  <a:pt x="45" y="227"/>
                </a:lnTo>
                <a:moveTo>
                  <a:pt x="58" y="227"/>
                </a:moveTo>
                <a:lnTo>
                  <a:pt x="58" y="227"/>
                </a:lnTo>
                <a:lnTo>
                  <a:pt x="74" y="227"/>
                </a:lnTo>
                <a:moveTo>
                  <a:pt x="88" y="227"/>
                </a:moveTo>
                <a:lnTo>
                  <a:pt x="88" y="227"/>
                </a:lnTo>
                <a:lnTo>
                  <a:pt x="104" y="227"/>
                </a:lnTo>
                <a:moveTo>
                  <a:pt x="117" y="227"/>
                </a:moveTo>
                <a:lnTo>
                  <a:pt x="117" y="227"/>
                </a:lnTo>
                <a:lnTo>
                  <a:pt x="133" y="227"/>
                </a:lnTo>
                <a:moveTo>
                  <a:pt x="146" y="227"/>
                </a:moveTo>
                <a:lnTo>
                  <a:pt x="146" y="227"/>
                </a:lnTo>
                <a:lnTo>
                  <a:pt x="162" y="227"/>
                </a:lnTo>
                <a:moveTo>
                  <a:pt x="176" y="227"/>
                </a:moveTo>
                <a:lnTo>
                  <a:pt x="176" y="227"/>
                </a:lnTo>
                <a:lnTo>
                  <a:pt x="192" y="227"/>
                </a:lnTo>
                <a:moveTo>
                  <a:pt x="199" y="221"/>
                </a:moveTo>
                <a:lnTo>
                  <a:pt x="199" y="221"/>
                </a:lnTo>
                <a:lnTo>
                  <a:pt x="199" y="205"/>
                </a:lnTo>
                <a:moveTo>
                  <a:pt x="199" y="192"/>
                </a:moveTo>
                <a:lnTo>
                  <a:pt x="199" y="192"/>
                </a:lnTo>
                <a:lnTo>
                  <a:pt x="199" y="176"/>
                </a:lnTo>
                <a:moveTo>
                  <a:pt x="199" y="162"/>
                </a:moveTo>
                <a:lnTo>
                  <a:pt x="199" y="162"/>
                </a:lnTo>
                <a:lnTo>
                  <a:pt x="199" y="146"/>
                </a:lnTo>
                <a:moveTo>
                  <a:pt x="199" y="133"/>
                </a:moveTo>
                <a:lnTo>
                  <a:pt x="199" y="133"/>
                </a:lnTo>
                <a:lnTo>
                  <a:pt x="199" y="117"/>
                </a:lnTo>
                <a:moveTo>
                  <a:pt x="199" y="104"/>
                </a:moveTo>
                <a:lnTo>
                  <a:pt x="199" y="104"/>
                </a:lnTo>
                <a:lnTo>
                  <a:pt x="199" y="88"/>
                </a:lnTo>
                <a:moveTo>
                  <a:pt x="199" y="74"/>
                </a:moveTo>
                <a:lnTo>
                  <a:pt x="199" y="74"/>
                </a:lnTo>
                <a:lnTo>
                  <a:pt x="199" y="58"/>
                </a:lnTo>
                <a:moveTo>
                  <a:pt x="199" y="45"/>
                </a:moveTo>
                <a:lnTo>
                  <a:pt x="199" y="45"/>
                </a:lnTo>
                <a:lnTo>
                  <a:pt x="199" y="29"/>
                </a:lnTo>
                <a:moveTo>
                  <a:pt x="199" y="16"/>
                </a:moveTo>
                <a:lnTo>
                  <a:pt x="199" y="16"/>
                </a:lnTo>
                <a:lnTo>
                  <a:pt x="199" y="0"/>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p:nvSpPr>
        <p:spPr bwMode="auto">
          <a:xfrm>
            <a:off x="3341687" y="3578225"/>
            <a:ext cx="161925" cy="428625"/>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noEditPoints="1"/>
          </p:cNvSpPr>
          <p:nvPr/>
        </p:nvSpPr>
        <p:spPr bwMode="auto">
          <a:xfrm>
            <a:off x="3341687" y="3578225"/>
            <a:ext cx="161925" cy="428625"/>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3960812" y="3154362"/>
            <a:ext cx="193675" cy="168275"/>
          </a:xfrm>
          <a:custGeom>
            <a:avLst/>
            <a:gdLst>
              <a:gd name="T0" fmla="*/ 0 w 97"/>
              <a:gd name="T1" fmla="*/ 85 h 85"/>
              <a:gd name="T2" fmla="*/ 0 w 97"/>
              <a:gd name="T3" fmla="*/ 85 h 85"/>
              <a:gd name="T4" fmla="*/ 0 w 97"/>
              <a:gd name="T5" fmla="*/ 0 h 85"/>
              <a:gd name="T6" fmla="*/ 97 w 97"/>
              <a:gd name="T7" fmla="*/ 85 h 85"/>
              <a:gd name="T8" fmla="*/ 0 w 97"/>
              <a:gd name="T9" fmla="*/ 85 h 85"/>
            </a:gdLst>
            <a:ahLst/>
            <a:cxnLst>
              <a:cxn ang="0">
                <a:pos x="T0" y="T1"/>
              </a:cxn>
              <a:cxn ang="0">
                <a:pos x="T2" y="T3"/>
              </a:cxn>
              <a:cxn ang="0">
                <a:pos x="T4" y="T5"/>
              </a:cxn>
              <a:cxn ang="0">
                <a:pos x="T6" y="T7"/>
              </a:cxn>
              <a:cxn ang="0">
                <a:pos x="T8" y="T9"/>
              </a:cxn>
            </a:cxnLst>
            <a:rect l="0" t="0" r="r" b="b"/>
            <a:pathLst>
              <a:path w="97" h="85">
                <a:moveTo>
                  <a:pt x="0" y="85"/>
                </a:moveTo>
                <a:lnTo>
                  <a:pt x="0" y="85"/>
                </a:lnTo>
                <a:lnTo>
                  <a:pt x="0" y="0"/>
                </a:lnTo>
                <a:cubicBezTo>
                  <a:pt x="38" y="14"/>
                  <a:pt x="65" y="47"/>
                  <a:pt x="97" y="85"/>
                </a:cubicBez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3960812" y="3154362"/>
            <a:ext cx="193675" cy="168275"/>
          </a:xfrm>
          <a:custGeom>
            <a:avLst/>
            <a:gdLst>
              <a:gd name="T0" fmla="*/ 0 w 97"/>
              <a:gd name="T1" fmla="*/ 85 h 85"/>
              <a:gd name="T2" fmla="*/ 0 w 97"/>
              <a:gd name="T3" fmla="*/ 85 h 85"/>
              <a:gd name="T4" fmla="*/ 0 w 97"/>
              <a:gd name="T5" fmla="*/ 0 h 85"/>
              <a:gd name="T6" fmla="*/ 97 w 97"/>
              <a:gd name="T7" fmla="*/ 85 h 85"/>
              <a:gd name="T8" fmla="*/ 0 w 97"/>
              <a:gd name="T9" fmla="*/ 85 h 85"/>
            </a:gdLst>
            <a:ahLst/>
            <a:cxnLst>
              <a:cxn ang="0">
                <a:pos x="T0" y="T1"/>
              </a:cxn>
              <a:cxn ang="0">
                <a:pos x="T2" y="T3"/>
              </a:cxn>
              <a:cxn ang="0">
                <a:pos x="T4" y="T5"/>
              </a:cxn>
              <a:cxn ang="0">
                <a:pos x="T6" y="T7"/>
              </a:cxn>
              <a:cxn ang="0">
                <a:pos x="T8" y="T9"/>
              </a:cxn>
            </a:cxnLst>
            <a:rect l="0" t="0" r="r" b="b"/>
            <a:pathLst>
              <a:path w="97" h="85">
                <a:moveTo>
                  <a:pt x="0" y="85"/>
                </a:moveTo>
                <a:lnTo>
                  <a:pt x="0" y="85"/>
                </a:lnTo>
                <a:lnTo>
                  <a:pt x="0" y="0"/>
                </a:lnTo>
                <a:cubicBezTo>
                  <a:pt x="38" y="14"/>
                  <a:pt x="65" y="47"/>
                  <a:pt x="97" y="85"/>
                </a:cubicBezTo>
                <a:lnTo>
                  <a:pt x="0" y="85"/>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3960812" y="3154362"/>
            <a:ext cx="193675" cy="168275"/>
          </a:xfrm>
          <a:custGeom>
            <a:avLst/>
            <a:gdLst>
              <a:gd name="T0" fmla="*/ 0 w 97"/>
              <a:gd name="T1" fmla="*/ 0 h 85"/>
              <a:gd name="T2" fmla="*/ 0 w 97"/>
              <a:gd name="T3" fmla="*/ 0 h 85"/>
              <a:gd name="T4" fmla="*/ 16 w 97"/>
              <a:gd name="T5" fmla="*/ 0 h 85"/>
              <a:gd name="T6" fmla="*/ 29 w 97"/>
              <a:gd name="T7" fmla="*/ 0 h 85"/>
              <a:gd name="T8" fmla="*/ 29 w 97"/>
              <a:gd name="T9" fmla="*/ 0 h 85"/>
              <a:gd name="T10" fmla="*/ 45 w 97"/>
              <a:gd name="T11" fmla="*/ 0 h 85"/>
              <a:gd name="T12" fmla="*/ 59 w 97"/>
              <a:gd name="T13" fmla="*/ 0 h 85"/>
              <a:gd name="T14" fmla="*/ 59 w 97"/>
              <a:gd name="T15" fmla="*/ 0 h 85"/>
              <a:gd name="T16" fmla="*/ 75 w 97"/>
              <a:gd name="T17" fmla="*/ 0 h 85"/>
              <a:gd name="T18" fmla="*/ 88 w 97"/>
              <a:gd name="T19" fmla="*/ 0 h 85"/>
              <a:gd name="T20" fmla="*/ 88 w 97"/>
              <a:gd name="T21" fmla="*/ 0 h 85"/>
              <a:gd name="T22" fmla="*/ 96 w 97"/>
              <a:gd name="T23" fmla="*/ 0 h 85"/>
              <a:gd name="T24" fmla="*/ 96 w 97"/>
              <a:gd name="T25" fmla="*/ 8 h 85"/>
              <a:gd name="T26" fmla="*/ 96 w 97"/>
              <a:gd name="T27" fmla="*/ 21 h 85"/>
              <a:gd name="T28" fmla="*/ 96 w 97"/>
              <a:gd name="T29" fmla="*/ 21 h 85"/>
              <a:gd name="T30" fmla="*/ 96 w 97"/>
              <a:gd name="T31" fmla="*/ 37 h 85"/>
              <a:gd name="T32" fmla="*/ 96 w 97"/>
              <a:gd name="T33" fmla="*/ 50 h 85"/>
              <a:gd name="T34" fmla="*/ 96 w 97"/>
              <a:gd name="T35" fmla="*/ 50 h 85"/>
              <a:gd name="T36" fmla="*/ 96 w 97"/>
              <a:gd name="T37" fmla="*/ 66 h 85"/>
              <a:gd name="T38" fmla="*/ 97 w 97"/>
              <a:gd name="T39" fmla="*/ 80 h 85"/>
              <a:gd name="T40" fmla="*/ 97 w 97"/>
              <a:gd name="T41" fmla="*/ 80 h 85"/>
              <a:gd name="T42" fmla="*/ 97 w 97"/>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8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96" y="0"/>
                </a:lnTo>
                <a:lnTo>
                  <a:pt x="96" y="8"/>
                </a:lnTo>
                <a:moveTo>
                  <a:pt x="96" y="21"/>
                </a:moveTo>
                <a:lnTo>
                  <a:pt x="96" y="21"/>
                </a:lnTo>
                <a:lnTo>
                  <a:pt x="96" y="37"/>
                </a:lnTo>
                <a:moveTo>
                  <a:pt x="96" y="50"/>
                </a:moveTo>
                <a:lnTo>
                  <a:pt x="96" y="50"/>
                </a:lnTo>
                <a:lnTo>
                  <a:pt x="96" y="66"/>
                </a:lnTo>
                <a:moveTo>
                  <a:pt x="97" y="80"/>
                </a:moveTo>
                <a:lnTo>
                  <a:pt x="97" y="80"/>
                </a:lnTo>
                <a:lnTo>
                  <a:pt x="97" y="8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4156074" y="3324225"/>
            <a:ext cx="503238" cy="274638"/>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Lst>
            <a:ahLst/>
            <a:cxnLst>
              <a:cxn ang="0">
                <a:pos x="T0" y="T1"/>
              </a:cxn>
              <a:cxn ang="0">
                <a:pos x="T2" y="T3"/>
              </a:cxn>
              <a:cxn ang="0">
                <a:pos x="T4" y="T5"/>
              </a:cxn>
              <a:cxn ang="0">
                <a:pos x="T6" y="T7"/>
              </a:cxn>
              <a:cxn ang="0">
                <a:pos x="T8" y="T9"/>
              </a:cxn>
              <a:cxn ang="0">
                <a:pos x="T10" y="T11"/>
              </a:cxn>
            </a:cxnLst>
            <a:rect l="0" t="0" r="r" b="b"/>
            <a:pathLst>
              <a:path w="252" h="138">
                <a:moveTo>
                  <a:pt x="252" y="138"/>
                </a:moveTo>
                <a:lnTo>
                  <a:pt x="252" y="138"/>
                </a:lnTo>
                <a:lnTo>
                  <a:pt x="0" y="138"/>
                </a:lnTo>
                <a:lnTo>
                  <a:pt x="0" y="0"/>
                </a:lnTo>
                <a:cubicBezTo>
                  <a:pt x="53" y="64"/>
                  <a:pt x="116" y="138"/>
                  <a:pt x="252" y="138"/>
                </a:cubicBezTo>
                <a:lnTo>
                  <a:pt x="252"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4156074" y="3324225"/>
            <a:ext cx="503238" cy="274638"/>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Lst>
            <a:ahLst/>
            <a:cxnLst>
              <a:cxn ang="0">
                <a:pos x="T0" y="T1"/>
              </a:cxn>
              <a:cxn ang="0">
                <a:pos x="T2" y="T3"/>
              </a:cxn>
              <a:cxn ang="0">
                <a:pos x="T4" y="T5"/>
              </a:cxn>
              <a:cxn ang="0">
                <a:pos x="T6" y="T7"/>
              </a:cxn>
              <a:cxn ang="0">
                <a:pos x="T8" y="T9"/>
              </a:cxn>
              <a:cxn ang="0">
                <a:pos x="T10" y="T11"/>
              </a:cxn>
            </a:cxnLst>
            <a:rect l="0" t="0" r="r" b="b"/>
            <a:pathLst>
              <a:path w="252" h="138">
                <a:moveTo>
                  <a:pt x="252" y="138"/>
                </a:moveTo>
                <a:lnTo>
                  <a:pt x="252" y="138"/>
                </a:lnTo>
                <a:lnTo>
                  <a:pt x="0" y="138"/>
                </a:lnTo>
                <a:lnTo>
                  <a:pt x="0" y="0"/>
                </a:lnTo>
                <a:cubicBezTo>
                  <a:pt x="53" y="64"/>
                  <a:pt x="116" y="138"/>
                  <a:pt x="252" y="138"/>
                </a:cubicBezTo>
                <a:lnTo>
                  <a:pt x="252" y="138"/>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4156074" y="3324225"/>
            <a:ext cx="503238" cy="90488"/>
          </a:xfrm>
          <a:custGeom>
            <a:avLst/>
            <a:gdLst>
              <a:gd name="T0" fmla="*/ 0 w 252"/>
              <a:gd name="T1" fmla="*/ 0 h 45"/>
              <a:gd name="T2" fmla="*/ 0 w 252"/>
              <a:gd name="T3" fmla="*/ 0 h 45"/>
              <a:gd name="T4" fmla="*/ 4 w 252"/>
              <a:gd name="T5" fmla="*/ 0 h 45"/>
              <a:gd name="T6" fmla="*/ 17 w 252"/>
              <a:gd name="T7" fmla="*/ 0 h 45"/>
              <a:gd name="T8" fmla="*/ 17 w 252"/>
              <a:gd name="T9" fmla="*/ 0 h 45"/>
              <a:gd name="T10" fmla="*/ 33 w 252"/>
              <a:gd name="T11" fmla="*/ 0 h 45"/>
              <a:gd name="T12" fmla="*/ 47 w 252"/>
              <a:gd name="T13" fmla="*/ 0 h 45"/>
              <a:gd name="T14" fmla="*/ 47 w 252"/>
              <a:gd name="T15" fmla="*/ 0 h 45"/>
              <a:gd name="T16" fmla="*/ 63 w 252"/>
              <a:gd name="T17" fmla="*/ 0 h 45"/>
              <a:gd name="T18" fmla="*/ 76 w 252"/>
              <a:gd name="T19" fmla="*/ 0 h 45"/>
              <a:gd name="T20" fmla="*/ 76 w 252"/>
              <a:gd name="T21" fmla="*/ 0 h 45"/>
              <a:gd name="T22" fmla="*/ 92 w 252"/>
              <a:gd name="T23" fmla="*/ 0 h 45"/>
              <a:gd name="T24" fmla="*/ 105 w 252"/>
              <a:gd name="T25" fmla="*/ 0 h 45"/>
              <a:gd name="T26" fmla="*/ 105 w 252"/>
              <a:gd name="T27" fmla="*/ 0 h 45"/>
              <a:gd name="T28" fmla="*/ 121 w 252"/>
              <a:gd name="T29" fmla="*/ 0 h 45"/>
              <a:gd name="T30" fmla="*/ 135 w 252"/>
              <a:gd name="T31" fmla="*/ 0 h 45"/>
              <a:gd name="T32" fmla="*/ 135 w 252"/>
              <a:gd name="T33" fmla="*/ 0 h 45"/>
              <a:gd name="T34" fmla="*/ 151 w 252"/>
              <a:gd name="T35" fmla="*/ 0 h 45"/>
              <a:gd name="T36" fmla="*/ 164 w 252"/>
              <a:gd name="T37" fmla="*/ 0 h 45"/>
              <a:gd name="T38" fmla="*/ 164 w 252"/>
              <a:gd name="T39" fmla="*/ 0 h 45"/>
              <a:gd name="T40" fmla="*/ 180 w 252"/>
              <a:gd name="T41" fmla="*/ 0 h 45"/>
              <a:gd name="T42" fmla="*/ 193 w 252"/>
              <a:gd name="T43" fmla="*/ 0 h 45"/>
              <a:gd name="T44" fmla="*/ 193 w 252"/>
              <a:gd name="T45" fmla="*/ 0 h 45"/>
              <a:gd name="T46" fmla="*/ 209 w 252"/>
              <a:gd name="T47" fmla="*/ 0 h 45"/>
              <a:gd name="T48" fmla="*/ 223 w 252"/>
              <a:gd name="T49" fmla="*/ 0 h 45"/>
              <a:gd name="T50" fmla="*/ 223 w 252"/>
              <a:gd name="T51" fmla="*/ 0 h 45"/>
              <a:gd name="T52" fmla="*/ 239 w 252"/>
              <a:gd name="T53" fmla="*/ 0 h 45"/>
              <a:gd name="T54" fmla="*/ 252 w 252"/>
              <a:gd name="T55" fmla="*/ 0 h 45"/>
              <a:gd name="T56" fmla="*/ 252 w 252"/>
              <a:gd name="T57" fmla="*/ 0 h 45"/>
              <a:gd name="T58" fmla="*/ 252 w 252"/>
              <a:gd name="T59" fmla="*/ 0 h 45"/>
              <a:gd name="T60" fmla="*/ 252 w 252"/>
              <a:gd name="T61" fmla="*/ 16 h 45"/>
              <a:gd name="T62" fmla="*/ 252 w 252"/>
              <a:gd name="T63" fmla="*/ 29 h 45"/>
              <a:gd name="T64" fmla="*/ 252 w 252"/>
              <a:gd name="T65" fmla="*/ 29 h 45"/>
              <a:gd name="T66" fmla="*/ 252 w 252"/>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45">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moveTo>
                  <a:pt x="223" y="0"/>
                </a:moveTo>
                <a:lnTo>
                  <a:pt x="223" y="0"/>
                </a:lnTo>
                <a:lnTo>
                  <a:pt x="239" y="0"/>
                </a:lnTo>
                <a:moveTo>
                  <a:pt x="252" y="0"/>
                </a:moveTo>
                <a:lnTo>
                  <a:pt x="252" y="0"/>
                </a:lnTo>
                <a:lnTo>
                  <a:pt x="252" y="0"/>
                </a:lnTo>
                <a:lnTo>
                  <a:pt x="252" y="16"/>
                </a:lnTo>
                <a:moveTo>
                  <a:pt x="252" y="29"/>
                </a:moveTo>
                <a:lnTo>
                  <a:pt x="252" y="29"/>
                </a:lnTo>
                <a:lnTo>
                  <a:pt x="252" y="4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5087937" y="3201987"/>
            <a:ext cx="525463" cy="227013"/>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1" y="0"/>
                  <a:pt x="263"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5087937" y="3201987"/>
            <a:ext cx="525463" cy="227013"/>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1" y="0"/>
                  <a:pt x="263"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5087937" y="3201987"/>
            <a:ext cx="525463" cy="227013"/>
          </a:xfrm>
          <a:custGeom>
            <a:avLst/>
            <a:gdLst>
              <a:gd name="T0" fmla="*/ 0 w 263"/>
              <a:gd name="T1" fmla="*/ 114 h 114"/>
              <a:gd name="T2" fmla="*/ 0 w 263"/>
              <a:gd name="T3" fmla="*/ 114 h 114"/>
              <a:gd name="T4" fmla="*/ 5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7 w 263"/>
              <a:gd name="T19" fmla="*/ 114 h 114"/>
              <a:gd name="T20" fmla="*/ 77 w 263"/>
              <a:gd name="T21" fmla="*/ 114 h 114"/>
              <a:gd name="T22" fmla="*/ 93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5 w 263"/>
              <a:gd name="T37" fmla="*/ 114 h 114"/>
              <a:gd name="T38" fmla="*/ 165 w 263"/>
              <a:gd name="T39" fmla="*/ 114 h 114"/>
              <a:gd name="T40" fmla="*/ 181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3 w 263"/>
              <a:gd name="T55" fmla="*/ 114 h 114"/>
              <a:gd name="T56" fmla="*/ 253 w 263"/>
              <a:gd name="T57" fmla="*/ 114 h 114"/>
              <a:gd name="T58" fmla="*/ 263 w 263"/>
              <a:gd name="T59" fmla="*/ 114 h 114"/>
              <a:gd name="T60" fmla="*/ 263 w 263"/>
              <a:gd name="T61" fmla="*/ 109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7 h 114"/>
              <a:gd name="T76" fmla="*/ 263 w 263"/>
              <a:gd name="T77" fmla="*/ 37 h 114"/>
              <a:gd name="T78" fmla="*/ 263 w 263"/>
              <a:gd name="T79" fmla="*/ 21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5" y="114"/>
                </a:lnTo>
                <a:moveTo>
                  <a:pt x="18" y="114"/>
                </a:moveTo>
                <a:lnTo>
                  <a:pt x="18" y="114"/>
                </a:lnTo>
                <a:lnTo>
                  <a:pt x="34" y="114"/>
                </a:lnTo>
                <a:moveTo>
                  <a:pt x="47" y="114"/>
                </a:moveTo>
                <a:lnTo>
                  <a:pt x="47" y="114"/>
                </a:lnTo>
                <a:lnTo>
                  <a:pt x="63" y="114"/>
                </a:lnTo>
                <a:moveTo>
                  <a:pt x="77" y="114"/>
                </a:moveTo>
                <a:lnTo>
                  <a:pt x="77" y="114"/>
                </a:lnTo>
                <a:lnTo>
                  <a:pt x="93" y="114"/>
                </a:lnTo>
                <a:moveTo>
                  <a:pt x="106" y="114"/>
                </a:moveTo>
                <a:lnTo>
                  <a:pt x="106" y="114"/>
                </a:lnTo>
                <a:lnTo>
                  <a:pt x="122" y="114"/>
                </a:lnTo>
                <a:moveTo>
                  <a:pt x="135" y="114"/>
                </a:moveTo>
                <a:lnTo>
                  <a:pt x="135" y="114"/>
                </a:lnTo>
                <a:lnTo>
                  <a:pt x="151" y="114"/>
                </a:lnTo>
                <a:moveTo>
                  <a:pt x="165" y="114"/>
                </a:moveTo>
                <a:lnTo>
                  <a:pt x="165" y="114"/>
                </a:lnTo>
                <a:lnTo>
                  <a:pt x="181" y="114"/>
                </a:lnTo>
                <a:moveTo>
                  <a:pt x="194" y="114"/>
                </a:moveTo>
                <a:lnTo>
                  <a:pt x="194" y="114"/>
                </a:lnTo>
                <a:lnTo>
                  <a:pt x="210" y="114"/>
                </a:lnTo>
                <a:moveTo>
                  <a:pt x="223" y="114"/>
                </a:moveTo>
                <a:lnTo>
                  <a:pt x="223" y="114"/>
                </a:lnTo>
                <a:lnTo>
                  <a:pt x="239" y="114"/>
                </a:lnTo>
                <a:moveTo>
                  <a:pt x="253" y="114"/>
                </a:moveTo>
                <a:lnTo>
                  <a:pt x="253" y="114"/>
                </a:lnTo>
                <a:lnTo>
                  <a:pt x="263" y="114"/>
                </a:lnTo>
                <a:lnTo>
                  <a:pt x="263" y="109"/>
                </a:lnTo>
                <a:moveTo>
                  <a:pt x="263" y="95"/>
                </a:moveTo>
                <a:lnTo>
                  <a:pt x="263" y="95"/>
                </a:lnTo>
                <a:lnTo>
                  <a:pt x="263" y="79"/>
                </a:lnTo>
                <a:moveTo>
                  <a:pt x="263" y="66"/>
                </a:moveTo>
                <a:lnTo>
                  <a:pt x="263" y="66"/>
                </a:lnTo>
                <a:lnTo>
                  <a:pt x="263" y="50"/>
                </a:lnTo>
                <a:moveTo>
                  <a:pt x="263" y="37"/>
                </a:moveTo>
                <a:lnTo>
                  <a:pt x="263" y="37"/>
                </a:lnTo>
                <a:lnTo>
                  <a:pt x="263" y="21"/>
                </a:lnTo>
                <a:moveTo>
                  <a:pt x="263" y="7"/>
                </a:moveTo>
                <a:lnTo>
                  <a:pt x="263" y="7"/>
                </a:lnTo>
                <a:lnTo>
                  <a:pt x="263"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4659312" y="3429000"/>
            <a:ext cx="428625" cy="169863"/>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4659312" y="3429000"/>
            <a:ext cx="428625" cy="169863"/>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p:nvSpPr>
        <p:spPr bwMode="auto">
          <a:xfrm>
            <a:off x="4659312" y="3433762"/>
            <a:ext cx="428625" cy="165100"/>
          </a:xfrm>
          <a:custGeom>
            <a:avLst/>
            <a:gdLst>
              <a:gd name="T0" fmla="*/ 0 w 215"/>
              <a:gd name="T1" fmla="*/ 83 h 83"/>
              <a:gd name="T2" fmla="*/ 0 w 215"/>
              <a:gd name="T3" fmla="*/ 83 h 83"/>
              <a:gd name="T4" fmla="*/ 4 w 215"/>
              <a:gd name="T5" fmla="*/ 83 h 83"/>
              <a:gd name="T6" fmla="*/ 18 w 215"/>
              <a:gd name="T7" fmla="*/ 83 h 83"/>
              <a:gd name="T8" fmla="*/ 18 w 215"/>
              <a:gd name="T9" fmla="*/ 83 h 83"/>
              <a:gd name="T10" fmla="*/ 34 w 215"/>
              <a:gd name="T11" fmla="*/ 83 h 83"/>
              <a:gd name="T12" fmla="*/ 47 w 215"/>
              <a:gd name="T13" fmla="*/ 83 h 83"/>
              <a:gd name="T14" fmla="*/ 47 w 215"/>
              <a:gd name="T15" fmla="*/ 83 h 83"/>
              <a:gd name="T16" fmla="*/ 63 w 215"/>
              <a:gd name="T17" fmla="*/ 83 h 83"/>
              <a:gd name="T18" fmla="*/ 76 w 215"/>
              <a:gd name="T19" fmla="*/ 83 h 83"/>
              <a:gd name="T20" fmla="*/ 76 w 215"/>
              <a:gd name="T21" fmla="*/ 83 h 83"/>
              <a:gd name="T22" fmla="*/ 92 w 215"/>
              <a:gd name="T23" fmla="*/ 83 h 83"/>
              <a:gd name="T24" fmla="*/ 106 w 215"/>
              <a:gd name="T25" fmla="*/ 83 h 83"/>
              <a:gd name="T26" fmla="*/ 106 w 215"/>
              <a:gd name="T27" fmla="*/ 83 h 83"/>
              <a:gd name="T28" fmla="*/ 122 w 215"/>
              <a:gd name="T29" fmla="*/ 83 h 83"/>
              <a:gd name="T30" fmla="*/ 135 w 215"/>
              <a:gd name="T31" fmla="*/ 83 h 83"/>
              <a:gd name="T32" fmla="*/ 135 w 215"/>
              <a:gd name="T33" fmla="*/ 83 h 83"/>
              <a:gd name="T34" fmla="*/ 151 w 215"/>
              <a:gd name="T35" fmla="*/ 83 h 83"/>
              <a:gd name="T36" fmla="*/ 164 w 215"/>
              <a:gd name="T37" fmla="*/ 83 h 83"/>
              <a:gd name="T38" fmla="*/ 164 w 215"/>
              <a:gd name="T39" fmla="*/ 83 h 83"/>
              <a:gd name="T40" fmla="*/ 180 w 215"/>
              <a:gd name="T41" fmla="*/ 83 h 83"/>
              <a:gd name="T42" fmla="*/ 194 w 215"/>
              <a:gd name="T43" fmla="*/ 83 h 83"/>
              <a:gd name="T44" fmla="*/ 194 w 215"/>
              <a:gd name="T45" fmla="*/ 83 h 83"/>
              <a:gd name="T46" fmla="*/ 210 w 215"/>
              <a:gd name="T47" fmla="*/ 83 h 83"/>
              <a:gd name="T48" fmla="*/ 215 w 215"/>
              <a:gd name="T49" fmla="*/ 75 h 83"/>
              <a:gd name="T50" fmla="*/ 215 w 215"/>
              <a:gd name="T51" fmla="*/ 75 h 83"/>
              <a:gd name="T52" fmla="*/ 215 w 215"/>
              <a:gd name="T53" fmla="*/ 59 h 83"/>
              <a:gd name="T54" fmla="*/ 215 w 215"/>
              <a:gd name="T55" fmla="*/ 46 h 83"/>
              <a:gd name="T56" fmla="*/ 215 w 215"/>
              <a:gd name="T57" fmla="*/ 46 h 83"/>
              <a:gd name="T58" fmla="*/ 215 w 215"/>
              <a:gd name="T59" fmla="*/ 30 h 83"/>
              <a:gd name="T60" fmla="*/ 215 w 215"/>
              <a:gd name="T61" fmla="*/ 16 h 83"/>
              <a:gd name="T62" fmla="*/ 215 w 215"/>
              <a:gd name="T63" fmla="*/ 16 h 83"/>
              <a:gd name="T64" fmla="*/ 215 w 215"/>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3">
                <a:moveTo>
                  <a:pt x="0" y="83"/>
                </a:moveTo>
                <a:lnTo>
                  <a:pt x="0" y="83"/>
                </a:lnTo>
                <a:lnTo>
                  <a:pt x="4" y="83"/>
                </a:lnTo>
                <a:moveTo>
                  <a:pt x="18" y="83"/>
                </a:moveTo>
                <a:lnTo>
                  <a:pt x="18" y="83"/>
                </a:lnTo>
                <a:lnTo>
                  <a:pt x="34" y="83"/>
                </a:lnTo>
                <a:moveTo>
                  <a:pt x="47" y="83"/>
                </a:moveTo>
                <a:lnTo>
                  <a:pt x="47" y="83"/>
                </a:lnTo>
                <a:lnTo>
                  <a:pt x="63" y="83"/>
                </a:lnTo>
                <a:moveTo>
                  <a:pt x="76" y="83"/>
                </a:moveTo>
                <a:lnTo>
                  <a:pt x="76" y="83"/>
                </a:lnTo>
                <a:lnTo>
                  <a:pt x="92" y="83"/>
                </a:lnTo>
                <a:moveTo>
                  <a:pt x="106" y="83"/>
                </a:moveTo>
                <a:lnTo>
                  <a:pt x="106" y="83"/>
                </a:lnTo>
                <a:lnTo>
                  <a:pt x="122" y="83"/>
                </a:lnTo>
                <a:moveTo>
                  <a:pt x="135" y="83"/>
                </a:moveTo>
                <a:lnTo>
                  <a:pt x="135" y="83"/>
                </a:lnTo>
                <a:lnTo>
                  <a:pt x="151" y="83"/>
                </a:lnTo>
                <a:moveTo>
                  <a:pt x="164" y="83"/>
                </a:moveTo>
                <a:lnTo>
                  <a:pt x="164" y="83"/>
                </a:lnTo>
                <a:lnTo>
                  <a:pt x="180" y="83"/>
                </a:lnTo>
                <a:moveTo>
                  <a:pt x="194" y="83"/>
                </a:moveTo>
                <a:lnTo>
                  <a:pt x="194" y="83"/>
                </a:lnTo>
                <a:lnTo>
                  <a:pt x="210" y="83"/>
                </a:lnTo>
                <a:moveTo>
                  <a:pt x="215" y="75"/>
                </a:moveTo>
                <a:lnTo>
                  <a:pt x="215" y="75"/>
                </a:lnTo>
                <a:lnTo>
                  <a:pt x="215" y="59"/>
                </a:lnTo>
                <a:moveTo>
                  <a:pt x="215" y="46"/>
                </a:moveTo>
                <a:lnTo>
                  <a:pt x="215" y="46"/>
                </a:lnTo>
                <a:lnTo>
                  <a:pt x="215" y="30"/>
                </a:lnTo>
                <a:moveTo>
                  <a:pt x="215" y="16"/>
                </a:moveTo>
                <a:lnTo>
                  <a:pt x="215" y="16"/>
                </a:lnTo>
                <a:lnTo>
                  <a:pt x="215"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5761037" y="3398837"/>
            <a:ext cx="115888" cy="255588"/>
          </a:xfrm>
          <a:custGeom>
            <a:avLst/>
            <a:gdLst>
              <a:gd name="T0" fmla="*/ 0 w 58"/>
              <a:gd name="T1" fmla="*/ 0 h 129"/>
              <a:gd name="T2" fmla="*/ 0 w 58"/>
              <a:gd name="T3" fmla="*/ 0 h 129"/>
              <a:gd name="T4" fmla="*/ 58 w 58"/>
              <a:gd name="T5" fmla="*/ 0 h 129"/>
              <a:gd name="T6" fmla="*/ 0 w 58"/>
              <a:gd name="T7" fmla="*/ 129 h 129"/>
              <a:gd name="T8" fmla="*/ 0 w 58"/>
              <a:gd name="T9" fmla="*/ 0 h 129"/>
            </a:gdLst>
            <a:ahLst/>
            <a:cxnLst>
              <a:cxn ang="0">
                <a:pos x="T0" y="T1"/>
              </a:cxn>
              <a:cxn ang="0">
                <a:pos x="T2" y="T3"/>
              </a:cxn>
              <a:cxn ang="0">
                <a:pos x="T4" y="T5"/>
              </a:cxn>
              <a:cxn ang="0">
                <a:pos x="T6" y="T7"/>
              </a:cxn>
              <a:cxn ang="0">
                <a:pos x="T8" y="T9"/>
              </a:cxn>
            </a:cxnLst>
            <a:rect l="0" t="0" r="r" b="b"/>
            <a:pathLst>
              <a:path w="58" h="129">
                <a:moveTo>
                  <a:pt x="0" y="0"/>
                </a:moveTo>
                <a:lnTo>
                  <a:pt x="0" y="0"/>
                </a:lnTo>
                <a:lnTo>
                  <a:pt x="58" y="0"/>
                </a:lnTo>
                <a:cubicBezTo>
                  <a:pt x="58" y="40"/>
                  <a:pt x="30" y="84"/>
                  <a:pt x="0" y="129"/>
                </a:cubicBez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5761037" y="3398837"/>
            <a:ext cx="115888" cy="255588"/>
          </a:xfrm>
          <a:custGeom>
            <a:avLst/>
            <a:gdLst>
              <a:gd name="T0" fmla="*/ 0 w 58"/>
              <a:gd name="T1" fmla="*/ 0 h 129"/>
              <a:gd name="T2" fmla="*/ 0 w 58"/>
              <a:gd name="T3" fmla="*/ 0 h 129"/>
              <a:gd name="T4" fmla="*/ 58 w 58"/>
              <a:gd name="T5" fmla="*/ 0 h 129"/>
              <a:gd name="T6" fmla="*/ 0 w 58"/>
              <a:gd name="T7" fmla="*/ 129 h 129"/>
              <a:gd name="T8" fmla="*/ 0 w 58"/>
              <a:gd name="T9" fmla="*/ 0 h 129"/>
            </a:gdLst>
            <a:ahLst/>
            <a:cxnLst>
              <a:cxn ang="0">
                <a:pos x="T0" y="T1"/>
              </a:cxn>
              <a:cxn ang="0">
                <a:pos x="T2" y="T3"/>
              </a:cxn>
              <a:cxn ang="0">
                <a:pos x="T4" y="T5"/>
              </a:cxn>
              <a:cxn ang="0">
                <a:pos x="T6" y="T7"/>
              </a:cxn>
              <a:cxn ang="0">
                <a:pos x="T8" y="T9"/>
              </a:cxn>
            </a:cxnLst>
            <a:rect l="0" t="0" r="r" b="b"/>
            <a:pathLst>
              <a:path w="58" h="129">
                <a:moveTo>
                  <a:pt x="0" y="0"/>
                </a:moveTo>
                <a:lnTo>
                  <a:pt x="0" y="0"/>
                </a:lnTo>
                <a:lnTo>
                  <a:pt x="58" y="0"/>
                </a:lnTo>
                <a:cubicBezTo>
                  <a:pt x="58" y="40"/>
                  <a:pt x="30" y="84"/>
                  <a:pt x="0" y="129"/>
                </a:cubicBezTo>
                <a:lnTo>
                  <a:pt x="0" y="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noEditPoints="1"/>
          </p:cNvSpPr>
          <p:nvPr/>
        </p:nvSpPr>
        <p:spPr bwMode="auto">
          <a:xfrm>
            <a:off x="5761037" y="3398837"/>
            <a:ext cx="115888" cy="255588"/>
          </a:xfrm>
          <a:custGeom>
            <a:avLst/>
            <a:gdLst>
              <a:gd name="T0" fmla="*/ 0 w 58"/>
              <a:gd name="T1" fmla="*/ 129 h 129"/>
              <a:gd name="T2" fmla="*/ 0 w 58"/>
              <a:gd name="T3" fmla="*/ 129 h 129"/>
              <a:gd name="T4" fmla="*/ 16 w 58"/>
              <a:gd name="T5" fmla="*/ 129 h 129"/>
              <a:gd name="T6" fmla="*/ 30 w 58"/>
              <a:gd name="T7" fmla="*/ 129 h 129"/>
              <a:gd name="T8" fmla="*/ 30 w 58"/>
              <a:gd name="T9" fmla="*/ 129 h 129"/>
              <a:gd name="T10" fmla="*/ 46 w 58"/>
              <a:gd name="T11" fmla="*/ 129 h 129"/>
              <a:gd name="T12" fmla="*/ 58 w 58"/>
              <a:gd name="T13" fmla="*/ 127 h 129"/>
              <a:gd name="T14" fmla="*/ 58 w 58"/>
              <a:gd name="T15" fmla="*/ 127 h 129"/>
              <a:gd name="T16" fmla="*/ 58 w 58"/>
              <a:gd name="T17" fmla="*/ 111 h 129"/>
              <a:gd name="T18" fmla="*/ 58 w 58"/>
              <a:gd name="T19" fmla="*/ 98 h 129"/>
              <a:gd name="T20" fmla="*/ 58 w 58"/>
              <a:gd name="T21" fmla="*/ 98 h 129"/>
              <a:gd name="T22" fmla="*/ 58 w 58"/>
              <a:gd name="T23" fmla="*/ 82 h 129"/>
              <a:gd name="T24" fmla="*/ 58 w 58"/>
              <a:gd name="T25" fmla="*/ 68 h 129"/>
              <a:gd name="T26" fmla="*/ 58 w 58"/>
              <a:gd name="T27" fmla="*/ 68 h 129"/>
              <a:gd name="T28" fmla="*/ 58 w 58"/>
              <a:gd name="T29" fmla="*/ 52 h 129"/>
              <a:gd name="T30" fmla="*/ 58 w 58"/>
              <a:gd name="T31" fmla="*/ 39 h 129"/>
              <a:gd name="T32" fmla="*/ 58 w 58"/>
              <a:gd name="T33" fmla="*/ 39 h 129"/>
              <a:gd name="T34" fmla="*/ 58 w 58"/>
              <a:gd name="T35" fmla="*/ 23 h 129"/>
              <a:gd name="T36" fmla="*/ 58 w 58"/>
              <a:gd name="T37" fmla="*/ 10 h 129"/>
              <a:gd name="T38" fmla="*/ 58 w 58"/>
              <a:gd name="T39" fmla="*/ 10 h 129"/>
              <a:gd name="T40" fmla="*/ 58 w 5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129">
                <a:moveTo>
                  <a:pt x="0" y="129"/>
                </a:moveTo>
                <a:lnTo>
                  <a:pt x="0" y="129"/>
                </a:lnTo>
                <a:lnTo>
                  <a:pt x="16" y="129"/>
                </a:lnTo>
                <a:moveTo>
                  <a:pt x="30" y="129"/>
                </a:moveTo>
                <a:lnTo>
                  <a:pt x="30" y="129"/>
                </a:lnTo>
                <a:lnTo>
                  <a:pt x="46" y="129"/>
                </a:lnTo>
                <a:moveTo>
                  <a:pt x="58" y="127"/>
                </a:moveTo>
                <a:lnTo>
                  <a:pt x="58" y="127"/>
                </a:lnTo>
                <a:lnTo>
                  <a:pt x="58" y="111"/>
                </a:lnTo>
                <a:moveTo>
                  <a:pt x="58" y="98"/>
                </a:moveTo>
                <a:lnTo>
                  <a:pt x="58" y="98"/>
                </a:lnTo>
                <a:lnTo>
                  <a:pt x="58" y="82"/>
                </a:lnTo>
                <a:moveTo>
                  <a:pt x="58" y="68"/>
                </a:moveTo>
                <a:lnTo>
                  <a:pt x="58" y="68"/>
                </a:lnTo>
                <a:lnTo>
                  <a:pt x="58" y="52"/>
                </a:lnTo>
                <a:moveTo>
                  <a:pt x="58" y="39"/>
                </a:moveTo>
                <a:lnTo>
                  <a:pt x="58" y="39"/>
                </a:lnTo>
                <a:lnTo>
                  <a:pt x="58" y="23"/>
                </a:lnTo>
                <a:moveTo>
                  <a:pt x="58" y="10"/>
                </a:moveTo>
                <a:lnTo>
                  <a:pt x="58" y="10"/>
                </a:lnTo>
                <a:lnTo>
                  <a:pt x="58"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5614987" y="3654425"/>
            <a:ext cx="146050" cy="320675"/>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Lst>
            <a:ahLst/>
            <a:cxnLst>
              <a:cxn ang="0">
                <a:pos x="T0" y="T1"/>
              </a:cxn>
              <a:cxn ang="0">
                <a:pos x="T2" y="T3"/>
              </a:cxn>
              <a:cxn ang="0">
                <a:pos x="T4" y="T5"/>
              </a:cxn>
              <a:cxn ang="0">
                <a:pos x="T6" y="T7"/>
              </a:cxn>
              <a:cxn ang="0">
                <a:pos x="T8" y="T9"/>
              </a:cxn>
              <a:cxn ang="0">
                <a:pos x="T10" y="T11"/>
              </a:cxn>
            </a:cxnLst>
            <a:rect l="0" t="0" r="r" b="b"/>
            <a:pathLst>
              <a:path w="73" h="161">
                <a:moveTo>
                  <a:pt x="0" y="161"/>
                </a:moveTo>
                <a:lnTo>
                  <a:pt x="0" y="161"/>
                </a:lnTo>
                <a:lnTo>
                  <a:pt x="0" y="0"/>
                </a:lnTo>
                <a:lnTo>
                  <a:pt x="73" y="0"/>
                </a:lnTo>
                <a:cubicBezTo>
                  <a:pt x="38" y="54"/>
                  <a:pt x="0" y="109"/>
                  <a:pt x="0" y="161"/>
                </a:cubicBez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5614987" y="3654425"/>
            <a:ext cx="146050" cy="320675"/>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Lst>
            <a:ahLst/>
            <a:cxnLst>
              <a:cxn ang="0">
                <a:pos x="T0" y="T1"/>
              </a:cxn>
              <a:cxn ang="0">
                <a:pos x="T2" y="T3"/>
              </a:cxn>
              <a:cxn ang="0">
                <a:pos x="T4" y="T5"/>
              </a:cxn>
              <a:cxn ang="0">
                <a:pos x="T6" y="T7"/>
              </a:cxn>
              <a:cxn ang="0">
                <a:pos x="T8" y="T9"/>
              </a:cxn>
              <a:cxn ang="0">
                <a:pos x="T10" y="T11"/>
              </a:cxn>
            </a:cxnLst>
            <a:rect l="0" t="0" r="r" b="b"/>
            <a:pathLst>
              <a:path w="73" h="161">
                <a:moveTo>
                  <a:pt x="0" y="161"/>
                </a:moveTo>
                <a:lnTo>
                  <a:pt x="0" y="161"/>
                </a:lnTo>
                <a:lnTo>
                  <a:pt x="0" y="0"/>
                </a:lnTo>
                <a:lnTo>
                  <a:pt x="73" y="0"/>
                </a:lnTo>
                <a:cubicBezTo>
                  <a:pt x="38" y="54"/>
                  <a:pt x="0" y="109"/>
                  <a:pt x="0" y="161"/>
                </a:cubicBezTo>
                <a:lnTo>
                  <a:pt x="0" y="161"/>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noEditPoints="1"/>
          </p:cNvSpPr>
          <p:nvPr/>
        </p:nvSpPr>
        <p:spPr bwMode="auto">
          <a:xfrm>
            <a:off x="5614987" y="3681412"/>
            <a:ext cx="146050" cy="293688"/>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8 w 73"/>
              <a:gd name="T13" fmla="*/ 148 h 148"/>
              <a:gd name="T14" fmla="*/ 58 w 73"/>
              <a:gd name="T15" fmla="*/ 148 h 148"/>
              <a:gd name="T16" fmla="*/ 73 w 73"/>
              <a:gd name="T17" fmla="*/ 148 h 148"/>
              <a:gd name="T18" fmla="*/ 73 w 73"/>
              <a:gd name="T19" fmla="*/ 147 h 148"/>
              <a:gd name="T20" fmla="*/ 73 w 73"/>
              <a:gd name="T21" fmla="*/ 133 h 148"/>
              <a:gd name="T22" fmla="*/ 73 w 73"/>
              <a:gd name="T23" fmla="*/ 133 h 148"/>
              <a:gd name="T24" fmla="*/ 73 w 73"/>
              <a:gd name="T25" fmla="*/ 117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5 h 148"/>
              <a:gd name="T40" fmla="*/ 73 w 73"/>
              <a:gd name="T41" fmla="*/ 45 h 148"/>
              <a:gd name="T42" fmla="*/ 73 w 73"/>
              <a:gd name="T43" fmla="*/ 29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8" y="148"/>
                </a:moveTo>
                <a:lnTo>
                  <a:pt x="58" y="148"/>
                </a:lnTo>
                <a:lnTo>
                  <a:pt x="73" y="148"/>
                </a:lnTo>
                <a:lnTo>
                  <a:pt x="73" y="147"/>
                </a:lnTo>
                <a:moveTo>
                  <a:pt x="73" y="133"/>
                </a:moveTo>
                <a:lnTo>
                  <a:pt x="73" y="133"/>
                </a:lnTo>
                <a:lnTo>
                  <a:pt x="73" y="117"/>
                </a:lnTo>
                <a:moveTo>
                  <a:pt x="73" y="104"/>
                </a:moveTo>
                <a:lnTo>
                  <a:pt x="73" y="104"/>
                </a:lnTo>
                <a:lnTo>
                  <a:pt x="73" y="88"/>
                </a:lnTo>
                <a:moveTo>
                  <a:pt x="73" y="75"/>
                </a:moveTo>
                <a:lnTo>
                  <a:pt x="73" y="75"/>
                </a:lnTo>
                <a:lnTo>
                  <a:pt x="73" y="59"/>
                </a:lnTo>
                <a:moveTo>
                  <a:pt x="73" y="45"/>
                </a:moveTo>
                <a:lnTo>
                  <a:pt x="73" y="45"/>
                </a:lnTo>
                <a:lnTo>
                  <a:pt x="73" y="29"/>
                </a:lnTo>
                <a:moveTo>
                  <a:pt x="73" y="16"/>
                </a:moveTo>
                <a:lnTo>
                  <a:pt x="73" y="16"/>
                </a:lnTo>
                <a:lnTo>
                  <a:pt x="73"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80"/>
          <p:cNvGrpSpPr/>
          <p:nvPr/>
        </p:nvGrpSpPr>
        <p:grpSpPr>
          <a:xfrm>
            <a:off x="1302966" y="3557587"/>
            <a:ext cx="6803425" cy="965200"/>
            <a:chOff x="1302966" y="3188231"/>
            <a:chExt cx="6803425" cy="965200"/>
          </a:xfrm>
        </p:grpSpPr>
        <p:sp>
          <p:nvSpPr>
            <p:cNvPr id="43" name="Freeform 42"/>
            <p:cNvSpPr>
              <a:spLocks/>
            </p:cNvSpPr>
            <p:nvPr/>
          </p:nvSpPr>
          <p:spPr bwMode="auto">
            <a:xfrm>
              <a:off x="4541837" y="3188231"/>
              <a:ext cx="71438" cy="71438"/>
            </a:xfrm>
            <a:custGeom>
              <a:avLst/>
              <a:gdLst>
                <a:gd name="T0" fmla="*/ 36 w 36"/>
                <a:gd name="T1" fmla="*/ 18 h 36"/>
                <a:gd name="T2" fmla="*/ 36 w 36"/>
                <a:gd name="T3" fmla="*/ 18 h 36"/>
                <a:gd name="T4" fmla="*/ 18 w 36"/>
                <a:gd name="T5" fmla="*/ 36 h 36"/>
                <a:gd name="T6" fmla="*/ 0 w 36"/>
                <a:gd name="T7" fmla="*/ 18 h 36"/>
                <a:gd name="T8" fmla="*/ 18 w 36"/>
                <a:gd name="T9" fmla="*/ 0 h 36"/>
                <a:gd name="T10" fmla="*/ 36 w 36"/>
                <a:gd name="T11" fmla="*/ 18 h 36"/>
                <a:gd name="T12" fmla="*/ 36 w 36"/>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36" y="18"/>
                  </a:moveTo>
                  <a:lnTo>
                    <a:pt x="36" y="18"/>
                  </a:lnTo>
                  <a:cubicBezTo>
                    <a:pt x="36" y="28"/>
                    <a:pt x="28" y="36"/>
                    <a:pt x="18" y="36"/>
                  </a:cubicBezTo>
                  <a:cubicBezTo>
                    <a:pt x="8" y="36"/>
                    <a:pt x="0" y="28"/>
                    <a:pt x="0" y="18"/>
                  </a:cubicBezTo>
                  <a:cubicBezTo>
                    <a:pt x="0" y="8"/>
                    <a:pt x="8" y="0"/>
                    <a:pt x="18" y="0"/>
                  </a:cubicBezTo>
                  <a:cubicBezTo>
                    <a:pt x="28" y="0"/>
                    <a:pt x="36" y="8"/>
                    <a:pt x="36" y="18"/>
                  </a:cubicBezTo>
                  <a:lnTo>
                    <a:pt x="36" y="18"/>
                  </a:lnTo>
                  <a:close/>
                </a:path>
              </a:pathLst>
            </a:custGeom>
            <a:noFill/>
            <a:ln w="9525" cap="rnd">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4541837" y="4080406"/>
              <a:ext cx="71438" cy="73025"/>
            </a:xfrm>
            <a:custGeom>
              <a:avLst/>
              <a:gdLst>
                <a:gd name="T0" fmla="*/ 36 w 36"/>
                <a:gd name="T1" fmla="*/ 19 h 37"/>
                <a:gd name="T2" fmla="*/ 36 w 36"/>
                <a:gd name="T3" fmla="*/ 19 h 37"/>
                <a:gd name="T4" fmla="*/ 18 w 36"/>
                <a:gd name="T5" fmla="*/ 37 h 37"/>
                <a:gd name="T6" fmla="*/ 0 w 36"/>
                <a:gd name="T7" fmla="*/ 19 h 37"/>
                <a:gd name="T8" fmla="*/ 18 w 36"/>
                <a:gd name="T9" fmla="*/ 0 h 37"/>
                <a:gd name="T10" fmla="*/ 36 w 36"/>
                <a:gd name="T11" fmla="*/ 19 h 37"/>
                <a:gd name="T12" fmla="*/ 36 w 36"/>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 h="37">
                  <a:moveTo>
                    <a:pt x="36" y="19"/>
                  </a:moveTo>
                  <a:lnTo>
                    <a:pt x="36" y="19"/>
                  </a:lnTo>
                  <a:cubicBezTo>
                    <a:pt x="36" y="28"/>
                    <a:pt x="28" y="37"/>
                    <a:pt x="18" y="37"/>
                  </a:cubicBezTo>
                  <a:cubicBezTo>
                    <a:pt x="8" y="37"/>
                    <a:pt x="0" y="28"/>
                    <a:pt x="0" y="19"/>
                  </a:cubicBezTo>
                  <a:cubicBezTo>
                    <a:pt x="0" y="9"/>
                    <a:pt x="8" y="0"/>
                    <a:pt x="18" y="0"/>
                  </a:cubicBezTo>
                  <a:cubicBezTo>
                    <a:pt x="28" y="0"/>
                    <a:pt x="36" y="9"/>
                    <a:pt x="36" y="19"/>
                  </a:cubicBezTo>
                  <a:lnTo>
                    <a:pt x="36" y="19"/>
                  </a:lnTo>
                  <a:close/>
                </a:path>
              </a:pathLst>
            </a:custGeom>
            <a:noFill/>
            <a:ln w="9525" cap="rnd">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p:nvSpPr>
          <p:spPr bwMode="auto">
            <a:xfrm>
              <a:off x="5643562" y="3386669"/>
              <a:ext cx="71438" cy="73025"/>
            </a:xfrm>
            <a:custGeom>
              <a:avLst/>
              <a:gdLst>
                <a:gd name="T0" fmla="*/ 36 w 36"/>
                <a:gd name="T1" fmla="*/ 18 h 36"/>
                <a:gd name="T2" fmla="*/ 36 w 36"/>
                <a:gd name="T3" fmla="*/ 18 h 36"/>
                <a:gd name="T4" fmla="*/ 18 w 36"/>
                <a:gd name="T5" fmla="*/ 36 h 36"/>
                <a:gd name="T6" fmla="*/ 0 w 36"/>
                <a:gd name="T7" fmla="*/ 18 h 36"/>
                <a:gd name="T8" fmla="*/ 18 w 36"/>
                <a:gd name="T9" fmla="*/ 0 h 36"/>
                <a:gd name="T10" fmla="*/ 36 w 36"/>
                <a:gd name="T11" fmla="*/ 18 h 36"/>
                <a:gd name="T12" fmla="*/ 36 w 36"/>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36" y="18"/>
                  </a:moveTo>
                  <a:lnTo>
                    <a:pt x="36" y="18"/>
                  </a:lnTo>
                  <a:cubicBezTo>
                    <a:pt x="36" y="28"/>
                    <a:pt x="28" y="36"/>
                    <a:pt x="18" y="36"/>
                  </a:cubicBezTo>
                  <a:cubicBezTo>
                    <a:pt x="8" y="36"/>
                    <a:pt x="0" y="28"/>
                    <a:pt x="0" y="18"/>
                  </a:cubicBezTo>
                  <a:cubicBezTo>
                    <a:pt x="0" y="8"/>
                    <a:pt x="8" y="0"/>
                    <a:pt x="18" y="0"/>
                  </a:cubicBezTo>
                  <a:cubicBezTo>
                    <a:pt x="28" y="0"/>
                    <a:pt x="36" y="8"/>
                    <a:pt x="36" y="18"/>
                  </a:cubicBezTo>
                  <a:lnTo>
                    <a:pt x="36" y="18"/>
                  </a:lnTo>
                  <a:close/>
                </a:path>
              </a:pathLst>
            </a:custGeom>
            <a:noFill/>
            <a:ln w="9525" cap="rnd">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67"/>
            <p:cNvGrpSpPr/>
            <p:nvPr/>
          </p:nvGrpSpPr>
          <p:grpSpPr>
            <a:xfrm>
              <a:off x="5715000" y="3456519"/>
              <a:ext cx="719138" cy="298450"/>
              <a:chOff x="6162675" y="3612094"/>
              <a:chExt cx="719138" cy="298450"/>
            </a:xfrm>
          </p:grpSpPr>
          <p:sp>
            <p:nvSpPr>
              <p:cNvPr id="64" name="Freeform 63"/>
              <p:cNvSpPr>
                <a:spLocks/>
              </p:cNvSpPr>
              <p:nvPr/>
            </p:nvSpPr>
            <p:spPr bwMode="auto">
              <a:xfrm>
                <a:off x="6172200" y="3624794"/>
                <a:ext cx="709613" cy="285750"/>
              </a:xfrm>
              <a:custGeom>
                <a:avLst/>
                <a:gdLst>
                  <a:gd name="T0" fmla="*/ 355 w 355"/>
                  <a:gd name="T1" fmla="*/ 144 h 144"/>
                  <a:gd name="T2" fmla="*/ 355 w 355"/>
                  <a:gd name="T3" fmla="*/ 144 h 144"/>
                  <a:gd name="T4" fmla="*/ 0 w 355"/>
                  <a:gd name="T5" fmla="*/ 0 h 144"/>
                </a:gdLst>
                <a:ahLst/>
                <a:cxnLst>
                  <a:cxn ang="0">
                    <a:pos x="T0" y="T1"/>
                  </a:cxn>
                  <a:cxn ang="0">
                    <a:pos x="T2" y="T3"/>
                  </a:cxn>
                  <a:cxn ang="0">
                    <a:pos x="T4" y="T5"/>
                  </a:cxn>
                </a:cxnLst>
                <a:rect l="0" t="0" r="r" b="b"/>
                <a:pathLst>
                  <a:path w="355" h="144">
                    <a:moveTo>
                      <a:pt x="355" y="144"/>
                    </a:moveTo>
                    <a:lnTo>
                      <a:pt x="355" y="144"/>
                    </a:lnTo>
                    <a:cubicBezTo>
                      <a:pt x="229" y="144"/>
                      <a:pt x="97" y="110"/>
                      <a:pt x="0" y="0"/>
                    </a:cubicBezTo>
                  </a:path>
                </a:pathLst>
              </a:custGeom>
              <a:noFill/>
              <a:ln w="41275" cap="flat">
                <a:solidFill>
                  <a:srgbClr val="FFFF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noEditPoints="1"/>
              </p:cNvSpPr>
              <p:nvPr/>
            </p:nvSpPr>
            <p:spPr bwMode="auto">
              <a:xfrm>
                <a:off x="6170613" y="3624794"/>
                <a:ext cx="708025" cy="285750"/>
              </a:xfrm>
              <a:custGeom>
                <a:avLst/>
                <a:gdLst>
                  <a:gd name="T0" fmla="*/ 355 w 355"/>
                  <a:gd name="T1" fmla="*/ 144 h 144"/>
                  <a:gd name="T2" fmla="*/ 355 w 355"/>
                  <a:gd name="T3" fmla="*/ 144 h 144"/>
                  <a:gd name="T4" fmla="*/ 339 w 355"/>
                  <a:gd name="T5" fmla="*/ 143 h 144"/>
                  <a:gd name="T6" fmla="*/ 326 w 355"/>
                  <a:gd name="T7" fmla="*/ 143 h 144"/>
                  <a:gd name="T8" fmla="*/ 326 w 355"/>
                  <a:gd name="T9" fmla="*/ 143 h 144"/>
                  <a:gd name="T10" fmla="*/ 313 w 355"/>
                  <a:gd name="T11" fmla="*/ 142 h 144"/>
                  <a:gd name="T12" fmla="*/ 310 w 355"/>
                  <a:gd name="T13" fmla="*/ 142 h 144"/>
                  <a:gd name="T14" fmla="*/ 296 w 355"/>
                  <a:gd name="T15" fmla="*/ 141 h 144"/>
                  <a:gd name="T16" fmla="*/ 296 w 355"/>
                  <a:gd name="T17" fmla="*/ 141 h 144"/>
                  <a:gd name="T18" fmla="*/ 281 w 355"/>
                  <a:gd name="T19" fmla="*/ 139 h 144"/>
                  <a:gd name="T20" fmla="*/ 267 w 355"/>
                  <a:gd name="T21" fmla="*/ 138 h 144"/>
                  <a:gd name="T22" fmla="*/ 267 w 355"/>
                  <a:gd name="T23" fmla="*/ 138 h 144"/>
                  <a:gd name="T24" fmla="*/ 252 w 355"/>
                  <a:gd name="T25" fmla="*/ 135 h 144"/>
                  <a:gd name="T26" fmla="*/ 238 w 355"/>
                  <a:gd name="T27" fmla="*/ 133 h 144"/>
                  <a:gd name="T28" fmla="*/ 238 w 355"/>
                  <a:gd name="T29" fmla="*/ 133 h 144"/>
                  <a:gd name="T30" fmla="*/ 229 w 355"/>
                  <a:gd name="T31" fmla="*/ 131 h 144"/>
                  <a:gd name="T32" fmla="*/ 223 w 355"/>
                  <a:gd name="T33" fmla="*/ 129 h 144"/>
                  <a:gd name="T34" fmla="*/ 210 w 355"/>
                  <a:gd name="T35" fmla="*/ 126 h 144"/>
                  <a:gd name="T36" fmla="*/ 210 w 355"/>
                  <a:gd name="T37" fmla="*/ 126 h 144"/>
                  <a:gd name="T38" fmla="*/ 194 w 355"/>
                  <a:gd name="T39" fmla="*/ 122 h 144"/>
                  <a:gd name="T40" fmla="*/ 182 w 355"/>
                  <a:gd name="T41" fmla="*/ 118 h 144"/>
                  <a:gd name="T42" fmla="*/ 182 w 355"/>
                  <a:gd name="T43" fmla="*/ 118 h 144"/>
                  <a:gd name="T44" fmla="*/ 167 w 355"/>
                  <a:gd name="T45" fmla="*/ 112 h 144"/>
                  <a:gd name="T46" fmla="*/ 154 w 355"/>
                  <a:gd name="T47" fmla="*/ 108 h 144"/>
                  <a:gd name="T48" fmla="*/ 154 w 355"/>
                  <a:gd name="T49" fmla="*/ 108 h 144"/>
                  <a:gd name="T50" fmla="*/ 147 w 355"/>
                  <a:gd name="T51" fmla="*/ 105 h 144"/>
                  <a:gd name="T52" fmla="*/ 139 w 355"/>
                  <a:gd name="T53" fmla="*/ 102 h 144"/>
                  <a:gd name="T54" fmla="*/ 127 w 355"/>
                  <a:gd name="T55" fmla="*/ 96 h 144"/>
                  <a:gd name="T56" fmla="*/ 127 w 355"/>
                  <a:gd name="T57" fmla="*/ 96 h 144"/>
                  <a:gd name="T58" fmla="*/ 113 w 355"/>
                  <a:gd name="T59" fmla="*/ 89 h 144"/>
                  <a:gd name="T60" fmla="*/ 101 w 355"/>
                  <a:gd name="T61" fmla="*/ 82 h 144"/>
                  <a:gd name="T62" fmla="*/ 101 w 355"/>
                  <a:gd name="T63" fmla="*/ 82 h 144"/>
                  <a:gd name="T64" fmla="*/ 88 w 355"/>
                  <a:gd name="T65" fmla="*/ 74 h 144"/>
                  <a:gd name="T66" fmla="*/ 77 w 355"/>
                  <a:gd name="T67" fmla="*/ 67 h 144"/>
                  <a:gd name="T68" fmla="*/ 77 w 355"/>
                  <a:gd name="T69" fmla="*/ 67 h 144"/>
                  <a:gd name="T70" fmla="*/ 70 w 355"/>
                  <a:gd name="T71" fmla="*/ 62 h 144"/>
                  <a:gd name="T72" fmla="*/ 63 w 355"/>
                  <a:gd name="T73" fmla="*/ 57 h 144"/>
                  <a:gd name="T74" fmla="*/ 53 w 355"/>
                  <a:gd name="T75" fmla="*/ 49 h 144"/>
                  <a:gd name="T76" fmla="*/ 53 w 355"/>
                  <a:gd name="T77" fmla="*/ 49 h 144"/>
                  <a:gd name="T78" fmla="*/ 41 w 355"/>
                  <a:gd name="T79" fmla="*/ 39 h 144"/>
                  <a:gd name="T80" fmla="*/ 31 w 355"/>
                  <a:gd name="T81" fmla="*/ 30 h 144"/>
                  <a:gd name="T82" fmla="*/ 31 w 355"/>
                  <a:gd name="T83" fmla="*/ 30 h 144"/>
                  <a:gd name="T84" fmla="*/ 19 w 355"/>
                  <a:gd name="T85" fmla="*/ 19 h 144"/>
                  <a:gd name="T86" fmla="*/ 10 w 355"/>
                  <a:gd name="T87" fmla="*/ 9 h 144"/>
                  <a:gd name="T88" fmla="*/ 10 w 355"/>
                  <a:gd name="T89" fmla="*/ 9 h 144"/>
                  <a:gd name="T90" fmla="*/ 0 w 355"/>
                  <a:gd name="T9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5" h="144">
                    <a:moveTo>
                      <a:pt x="355" y="144"/>
                    </a:moveTo>
                    <a:lnTo>
                      <a:pt x="355" y="144"/>
                    </a:lnTo>
                    <a:lnTo>
                      <a:pt x="339" y="143"/>
                    </a:lnTo>
                    <a:moveTo>
                      <a:pt x="326" y="143"/>
                    </a:moveTo>
                    <a:lnTo>
                      <a:pt x="326" y="143"/>
                    </a:lnTo>
                    <a:lnTo>
                      <a:pt x="313" y="142"/>
                    </a:lnTo>
                    <a:lnTo>
                      <a:pt x="310" y="142"/>
                    </a:lnTo>
                    <a:moveTo>
                      <a:pt x="296" y="141"/>
                    </a:moveTo>
                    <a:lnTo>
                      <a:pt x="296" y="141"/>
                    </a:lnTo>
                    <a:lnTo>
                      <a:pt x="281" y="139"/>
                    </a:lnTo>
                    <a:moveTo>
                      <a:pt x="267" y="138"/>
                    </a:moveTo>
                    <a:lnTo>
                      <a:pt x="267" y="138"/>
                    </a:lnTo>
                    <a:lnTo>
                      <a:pt x="252" y="135"/>
                    </a:lnTo>
                    <a:moveTo>
                      <a:pt x="238" y="133"/>
                    </a:moveTo>
                    <a:lnTo>
                      <a:pt x="238" y="133"/>
                    </a:lnTo>
                    <a:lnTo>
                      <a:pt x="229" y="131"/>
                    </a:lnTo>
                    <a:lnTo>
                      <a:pt x="223" y="129"/>
                    </a:lnTo>
                    <a:moveTo>
                      <a:pt x="210" y="126"/>
                    </a:moveTo>
                    <a:lnTo>
                      <a:pt x="210" y="126"/>
                    </a:lnTo>
                    <a:lnTo>
                      <a:pt x="194" y="122"/>
                    </a:lnTo>
                    <a:moveTo>
                      <a:pt x="182" y="118"/>
                    </a:moveTo>
                    <a:lnTo>
                      <a:pt x="182" y="118"/>
                    </a:lnTo>
                    <a:lnTo>
                      <a:pt x="167" y="112"/>
                    </a:lnTo>
                    <a:moveTo>
                      <a:pt x="154" y="108"/>
                    </a:moveTo>
                    <a:lnTo>
                      <a:pt x="154" y="108"/>
                    </a:lnTo>
                    <a:lnTo>
                      <a:pt x="147" y="105"/>
                    </a:lnTo>
                    <a:lnTo>
                      <a:pt x="139" y="102"/>
                    </a:lnTo>
                    <a:moveTo>
                      <a:pt x="127" y="96"/>
                    </a:moveTo>
                    <a:lnTo>
                      <a:pt x="127" y="96"/>
                    </a:lnTo>
                    <a:lnTo>
                      <a:pt x="113" y="89"/>
                    </a:lnTo>
                    <a:moveTo>
                      <a:pt x="101" y="82"/>
                    </a:moveTo>
                    <a:lnTo>
                      <a:pt x="101" y="82"/>
                    </a:lnTo>
                    <a:lnTo>
                      <a:pt x="88" y="74"/>
                    </a:lnTo>
                    <a:moveTo>
                      <a:pt x="77" y="67"/>
                    </a:moveTo>
                    <a:lnTo>
                      <a:pt x="77" y="67"/>
                    </a:lnTo>
                    <a:lnTo>
                      <a:pt x="70" y="62"/>
                    </a:lnTo>
                    <a:lnTo>
                      <a:pt x="63" y="57"/>
                    </a:lnTo>
                    <a:moveTo>
                      <a:pt x="53" y="49"/>
                    </a:moveTo>
                    <a:lnTo>
                      <a:pt x="53" y="49"/>
                    </a:lnTo>
                    <a:lnTo>
                      <a:pt x="41" y="39"/>
                    </a:lnTo>
                    <a:moveTo>
                      <a:pt x="31" y="30"/>
                    </a:moveTo>
                    <a:lnTo>
                      <a:pt x="31" y="30"/>
                    </a:lnTo>
                    <a:lnTo>
                      <a:pt x="19" y="19"/>
                    </a:lnTo>
                    <a:moveTo>
                      <a:pt x="10" y="9"/>
                    </a:moveTo>
                    <a:lnTo>
                      <a:pt x="10" y="9"/>
                    </a:lnTo>
                    <a:lnTo>
                      <a:pt x="0"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6162675" y="3612094"/>
                <a:ext cx="31750" cy="36512"/>
              </a:xfrm>
              <a:custGeom>
                <a:avLst/>
                <a:gdLst>
                  <a:gd name="T0" fmla="*/ 9 w 16"/>
                  <a:gd name="T1" fmla="*/ 10 h 18"/>
                  <a:gd name="T2" fmla="*/ 9 w 16"/>
                  <a:gd name="T3" fmla="*/ 10 h 18"/>
                  <a:gd name="T4" fmla="*/ 16 w 16"/>
                  <a:gd name="T5" fmla="*/ 11 h 18"/>
                  <a:gd name="T6" fmla="*/ 0 w 16"/>
                  <a:gd name="T7" fmla="*/ 0 h 18"/>
                  <a:gd name="T8" fmla="*/ 8 w 16"/>
                  <a:gd name="T9" fmla="*/ 18 h 18"/>
                  <a:gd name="T10" fmla="*/ 9 w 16"/>
                  <a:gd name="T11" fmla="*/ 10 h 18"/>
                </a:gdLst>
                <a:ahLst/>
                <a:cxnLst>
                  <a:cxn ang="0">
                    <a:pos x="T0" y="T1"/>
                  </a:cxn>
                  <a:cxn ang="0">
                    <a:pos x="T2" y="T3"/>
                  </a:cxn>
                  <a:cxn ang="0">
                    <a:pos x="T4" y="T5"/>
                  </a:cxn>
                  <a:cxn ang="0">
                    <a:pos x="T6" y="T7"/>
                  </a:cxn>
                  <a:cxn ang="0">
                    <a:pos x="T8" y="T9"/>
                  </a:cxn>
                  <a:cxn ang="0">
                    <a:pos x="T10" y="T11"/>
                  </a:cxn>
                </a:cxnLst>
                <a:rect l="0" t="0" r="r" b="b"/>
                <a:pathLst>
                  <a:path w="16" h="18">
                    <a:moveTo>
                      <a:pt x="9" y="10"/>
                    </a:moveTo>
                    <a:lnTo>
                      <a:pt x="9" y="10"/>
                    </a:lnTo>
                    <a:lnTo>
                      <a:pt x="16" y="11"/>
                    </a:lnTo>
                    <a:lnTo>
                      <a:pt x="0" y="0"/>
                    </a:lnTo>
                    <a:lnTo>
                      <a:pt x="8" y="18"/>
                    </a:lnTo>
                    <a:lnTo>
                      <a:pt x="9" y="10"/>
                    </a:lnTo>
                    <a:close/>
                  </a:path>
                </a:pathLst>
              </a:custGeom>
              <a:solidFill>
                <a:schemeClr val="tx1"/>
              </a:solid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75"/>
            <p:cNvGrpSpPr/>
            <p:nvPr/>
          </p:nvGrpSpPr>
          <p:grpSpPr>
            <a:xfrm>
              <a:off x="2976561" y="3280306"/>
              <a:ext cx="1565276" cy="800100"/>
              <a:chOff x="2403474" y="3336925"/>
              <a:chExt cx="1565276" cy="800100"/>
            </a:xfrm>
          </p:grpSpPr>
          <p:sp>
            <p:nvSpPr>
              <p:cNvPr id="70" name="Freeform 69"/>
              <p:cNvSpPr>
                <a:spLocks/>
              </p:cNvSpPr>
              <p:nvPr/>
            </p:nvSpPr>
            <p:spPr bwMode="auto">
              <a:xfrm>
                <a:off x="2403474" y="3743325"/>
                <a:ext cx="893763" cy="0"/>
              </a:xfrm>
              <a:custGeom>
                <a:avLst/>
                <a:gdLst>
                  <a:gd name="T0" fmla="*/ 448 w 448"/>
                  <a:gd name="T1" fmla="*/ 448 w 448"/>
                  <a:gd name="T2" fmla="*/ 0 w 448"/>
                </a:gdLst>
                <a:ahLst/>
                <a:cxnLst>
                  <a:cxn ang="0">
                    <a:pos x="T0" y="0"/>
                  </a:cxn>
                  <a:cxn ang="0">
                    <a:pos x="T1" y="0"/>
                  </a:cxn>
                  <a:cxn ang="0">
                    <a:pos x="T2" y="0"/>
                  </a:cxn>
                </a:cxnLst>
                <a:rect l="0" t="0" r="r" b="b"/>
                <a:pathLst>
                  <a:path w="448">
                    <a:moveTo>
                      <a:pt x="448" y="0"/>
                    </a:moveTo>
                    <a:lnTo>
                      <a:pt x="448" y="0"/>
                    </a:lnTo>
                    <a:lnTo>
                      <a:pt x="0" y="0"/>
                    </a:lnTo>
                  </a:path>
                </a:pathLst>
              </a:custGeom>
              <a:noFill/>
              <a:ln w="41275" cap="flat">
                <a:solidFill>
                  <a:srgbClr val="FFFF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p:cNvSpPr>
              <p:nvPr/>
            </p:nvSpPr>
            <p:spPr bwMode="auto">
              <a:xfrm>
                <a:off x="3297237" y="3358094"/>
                <a:ext cx="663575" cy="762000"/>
              </a:xfrm>
              <a:custGeom>
                <a:avLst/>
                <a:gdLst>
                  <a:gd name="T0" fmla="*/ 332 w 332"/>
                  <a:gd name="T1" fmla="*/ 0 h 383"/>
                  <a:gd name="T2" fmla="*/ 332 w 332"/>
                  <a:gd name="T3" fmla="*/ 0 h 383"/>
                  <a:gd name="T4" fmla="*/ 0 w 332"/>
                  <a:gd name="T5" fmla="*/ 192 h 383"/>
                  <a:gd name="T6" fmla="*/ 327 w 332"/>
                  <a:gd name="T7" fmla="*/ 383 h 383"/>
                </a:gdLst>
                <a:ahLst/>
                <a:cxnLst>
                  <a:cxn ang="0">
                    <a:pos x="T0" y="T1"/>
                  </a:cxn>
                  <a:cxn ang="0">
                    <a:pos x="T2" y="T3"/>
                  </a:cxn>
                  <a:cxn ang="0">
                    <a:pos x="T4" y="T5"/>
                  </a:cxn>
                  <a:cxn ang="0">
                    <a:pos x="T6" y="T7"/>
                  </a:cxn>
                </a:cxnLst>
                <a:rect l="0" t="0" r="r" b="b"/>
                <a:pathLst>
                  <a:path w="332" h="383">
                    <a:moveTo>
                      <a:pt x="332" y="0"/>
                    </a:moveTo>
                    <a:lnTo>
                      <a:pt x="332" y="0"/>
                    </a:lnTo>
                    <a:cubicBezTo>
                      <a:pt x="269" y="115"/>
                      <a:pt x="137" y="168"/>
                      <a:pt x="0" y="192"/>
                    </a:cubicBezTo>
                    <a:cubicBezTo>
                      <a:pt x="136" y="216"/>
                      <a:pt x="247" y="275"/>
                      <a:pt x="327" y="383"/>
                    </a:cubicBezTo>
                  </a:path>
                </a:pathLst>
              </a:custGeom>
              <a:noFill/>
              <a:ln w="41275" cap="flat">
                <a:solidFill>
                  <a:srgbClr val="FFFF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noEditPoints="1"/>
              </p:cNvSpPr>
              <p:nvPr/>
            </p:nvSpPr>
            <p:spPr bwMode="auto">
              <a:xfrm>
                <a:off x="2411412" y="3368675"/>
                <a:ext cx="1544638" cy="376237"/>
              </a:xfrm>
              <a:custGeom>
                <a:avLst/>
                <a:gdLst>
                  <a:gd name="T0" fmla="*/ 0 w 774"/>
                  <a:gd name="T1" fmla="*/ 189 h 189"/>
                  <a:gd name="T2" fmla="*/ 29 w 774"/>
                  <a:gd name="T3" fmla="*/ 189 h 189"/>
                  <a:gd name="T4" fmla="*/ 45 w 774"/>
                  <a:gd name="T5" fmla="*/ 189 h 189"/>
                  <a:gd name="T6" fmla="*/ 58 w 774"/>
                  <a:gd name="T7" fmla="*/ 189 h 189"/>
                  <a:gd name="T8" fmla="*/ 88 w 774"/>
                  <a:gd name="T9" fmla="*/ 189 h 189"/>
                  <a:gd name="T10" fmla="*/ 104 w 774"/>
                  <a:gd name="T11" fmla="*/ 189 h 189"/>
                  <a:gd name="T12" fmla="*/ 117 w 774"/>
                  <a:gd name="T13" fmla="*/ 189 h 189"/>
                  <a:gd name="T14" fmla="*/ 146 w 774"/>
                  <a:gd name="T15" fmla="*/ 189 h 189"/>
                  <a:gd name="T16" fmla="*/ 162 w 774"/>
                  <a:gd name="T17" fmla="*/ 189 h 189"/>
                  <a:gd name="T18" fmla="*/ 176 w 774"/>
                  <a:gd name="T19" fmla="*/ 189 h 189"/>
                  <a:gd name="T20" fmla="*/ 205 w 774"/>
                  <a:gd name="T21" fmla="*/ 189 h 189"/>
                  <a:gd name="T22" fmla="*/ 221 w 774"/>
                  <a:gd name="T23" fmla="*/ 189 h 189"/>
                  <a:gd name="T24" fmla="*/ 234 w 774"/>
                  <a:gd name="T25" fmla="*/ 189 h 189"/>
                  <a:gd name="T26" fmla="*/ 264 w 774"/>
                  <a:gd name="T27" fmla="*/ 189 h 189"/>
                  <a:gd name="T28" fmla="*/ 280 w 774"/>
                  <a:gd name="T29" fmla="*/ 189 h 189"/>
                  <a:gd name="T30" fmla="*/ 293 w 774"/>
                  <a:gd name="T31" fmla="*/ 189 h 189"/>
                  <a:gd name="T32" fmla="*/ 322 w 774"/>
                  <a:gd name="T33" fmla="*/ 189 h 189"/>
                  <a:gd name="T34" fmla="*/ 338 w 774"/>
                  <a:gd name="T35" fmla="*/ 189 h 189"/>
                  <a:gd name="T36" fmla="*/ 352 w 774"/>
                  <a:gd name="T37" fmla="*/ 189 h 189"/>
                  <a:gd name="T38" fmla="*/ 381 w 774"/>
                  <a:gd name="T39" fmla="*/ 189 h 189"/>
                  <a:gd name="T40" fmla="*/ 397 w 774"/>
                  <a:gd name="T41" fmla="*/ 189 h 189"/>
                  <a:gd name="T42" fmla="*/ 410 w 774"/>
                  <a:gd name="T43" fmla="*/ 189 h 189"/>
                  <a:gd name="T44" fmla="*/ 440 w 774"/>
                  <a:gd name="T45" fmla="*/ 189 h 189"/>
                  <a:gd name="T46" fmla="*/ 440 w 774"/>
                  <a:gd name="T47" fmla="*/ 189 h 189"/>
                  <a:gd name="T48" fmla="*/ 468 w 774"/>
                  <a:gd name="T49" fmla="*/ 183 h 189"/>
                  <a:gd name="T50" fmla="*/ 484 w 774"/>
                  <a:gd name="T51" fmla="*/ 180 h 189"/>
                  <a:gd name="T52" fmla="*/ 497 w 774"/>
                  <a:gd name="T53" fmla="*/ 177 h 189"/>
                  <a:gd name="T54" fmla="*/ 525 w 774"/>
                  <a:gd name="T55" fmla="*/ 170 h 189"/>
                  <a:gd name="T56" fmla="*/ 541 w 774"/>
                  <a:gd name="T57" fmla="*/ 165 h 189"/>
                  <a:gd name="T58" fmla="*/ 554 w 774"/>
                  <a:gd name="T59" fmla="*/ 161 h 189"/>
                  <a:gd name="T60" fmla="*/ 581 w 774"/>
                  <a:gd name="T61" fmla="*/ 152 h 189"/>
                  <a:gd name="T62" fmla="*/ 591 w 774"/>
                  <a:gd name="T63" fmla="*/ 148 h 189"/>
                  <a:gd name="T64" fmla="*/ 608 w 774"/>
                  <a:gd name="T65" fmla="*/ 140 h 189"/>
                  <a:gd name="T66" fmla="*/ 623 w 774"/>
                  <a:gd name="T67" fmla="*/ 134 h 189"/>
                  <a:gd name="T68" fmla="*/ 635 w 774"/>
                  <a:gd name="T69" fmla="*/ 128 h 189"/>
                  <a:gd name="T70" fmla="*/ 649 w 774"/>
                  <a:gd name="T71" fmla="*/ 120 h 189"/>
                  <a:gd name="T72" fmla="*/ 660 w 774"/>
                  <a:gd name="T73" fmla="*/ 113 h 189"/>
                  <a:gd name="T74" fmla="*/ 685 w 774"/>
                  <a:gd name="T75" fmla="*/ 97 h 189"/>
                  <a:gd name="T76" fmla="*/ 697 w 774"/>
                  <a:gd name="T77" fmla="*/ 87 h 189"/>
                  <a:gd name="T78" fmla="*/ 708 w 774"/>
                  <a:gd name="T79" fmla="*/ 79 h 189"/>
                  <a:gd name="T80" fmla="*/ 720 w 774"/>
                  <a:gd name="T81" fmla="*/ 69 h 189"/>
                  <a:gd name="T82" fmla="*/ 729 w 774"/>
                  <a:gd name="T83" fmla="*/ 59 h 189"/>
                  <a:gd name="T84" fmla="*/ 749 w 774"/>
                  <a:gd name="T85" fmla="*/ 38 h 189"/>
                  <a:gd name="T86" fmla="*/ 750 w 774"/>
                  <a:gd name="T87" fmla="*/ 37 h 189"/>
                  <a:gd name="T88" fmla="*/ 765 w 774"/>
                  <a:gd name="T89" fmla="*/ 13 h 189"/>
                  <a:gd name="T90" fmla="*/ 774 w 774"/>
                  <a:gd name="T9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74" h="189">
                    <a:moveTo>
                      <a:pt x="0" y="189"/>
                    </a:moveTo>
                    <a:lnTo>
                      <a:pt x="0" y="189"/>
                    </a:lnTo>
                    <a:lnTo>
                      <a:pt x="16" y="189"/>
                    </a:lnTo>
                    <a:moveTo>
                      <a:pt x="29" y="189"/>
                    </a:moveTo>
                    <a:lnTo>
                      <a:pt x="29" y="189"/>
                    </a:lnTo>
                    <a:lnTo>
                      <a:pt x="45" y="189"/>
                    </a:lnTo>
                    <a:moveTo>
                      <a:pt x="58" y="189"/>
                    </a:moveTo>
                    <a:lnTo>
                      <a:pt x="58" y="189"/>
                    </a:lnTo>
                    <a:lnTo>
                      <a:pt x="74" y="189"/>
                    </a:lnTo>
                    <a:moveTo>
                      <a:pt x="88" y="189"/>
                    </a:moveTo>
                    <a:lnTo>
                      <a:pt x="88" y="189"/>
                    </a:lnTo>
                    <a:lnTo>
                      <a:pt x="104" y="189"/>
                    </a:lnTo>
                    <a:moveTo>
                      <a:pt x="117" y="189"/>
                    </a:moveTo>
                    <a:lnTo>
                      <a:pt x="117" y="189"/>
                    </a:lnTo>
                    <a:lnTo>
                      <a:pt x="133" y="189"/>
                    </a:lnTo>
                    <a:moveTo>
                      <a:pt x="146" y="189"/>
                    </a:moveTo>
                    <a:lnTo>
                      <a:pt x="146" y="189"/>
                    </a:lnTo>
                    <a:lnTo>
                      <a:pt x="162" y="189"/>
                    </a:lnTo>
                    <a:moveTo>
                      <a:pt x="176" y="189"/>
                    </a:moveTo>
                    <a:lnTo>
                      <a:pt x="176" y="189"/>
                    </a:lnTo>
                    <a:lnTo>
                      <a:pt x="192" y="189"/>
                    </a:lnTo>
                    <a:moveTo>
                      <a:pt x="205" y="189"/>
                    </a:moveTo>
                    <a:lnTo>
                      <a:pt x="205" y="189"/>
                    </a:lnTo>
                    <a:lnTo>
                      <a:pt x="221" y="189"/>
                    </a:lnTo>
                    <a:moveTo>
                      <a:pt x="234" y="189"/>
                    </a:moveTo>
                    <a:lnTo>
                      <a:pt x="234" y="189"/>
                    </a:lnTo>
                    <a:lnTo>
                      <a:pt x="250" y="189"/>
                    </a:lnTo>
                    <a:moveTo>
                      <a:pt x="264" y="189"/>
                    </a:moveTo>
                    <a:lnTo>
                      <a:pt x="264" y="189"/>
                    </a:lnTo>
                    <a:lnTo>
                      <a:pt x="280" y="189"/>
                    </a:lnTo>
                    <a:moveTo>
                      <a:pt x="293" y="189"/>
                    </a:moveTo>
                    <a:lnTo>
                      <a:pt x="293" y="189"/>
                    </a:lnTo>
                    <a:lnTo>
                      <a:pt x="309" y="189"/>
                    </a:lnTo>
                    <a:moveTo>
                      <a:pt x="322" y="189"/>
                    </a:moveTo>
                    <a:lnTo>
                      <a:pt x="322" y="189"/>
                    </a:lnTo>
                    <a:lnTo>
                      <a:pt x="338" y="189"/>
                    </a:lnTo>
                    <a:moveTo>
                      <a:pt x="352" y="189"/>
                    </a:moveTo>
                    <a:lnTo>
                      <a:pt x="352" y="189"/>
                    </a:lnTo>
                    <a:lnTo>
                      <a:pt x="368" y="189"/>
                    </a:lnTo>
                    <a:moveTo>
                      <a:pt x="381" y="189"/>
                    </a:moveTo>
                    <a:lnTo>
                      <a:pt x="381" y="189"/>
                    </a:lnTo>
                    <a:lnTo>
                      <a:pt x="397" y="189"/>
                    </a:lnTo>
                    <a:moveTo>
                      <a:pt x="410" y="189"/>
                    </a:moveTo>
                    <a:lnTo>
                      <a:pt x="410" y="189"/>
                    </a:lnTo>
                    <a:lnTo>
                      <a:pt x="426" y="189"/>
                    </a:lnTo>
                    <a:moveTo>
                      <a:pt x="440" y="189"/>
                    </a:moveTo>
                    <a:lnTo>
                      <a:pt x="440" y="189"/>
                    </a:lnTo>
                    <a:lnTo>
                      <a:pt x="440" y="189"/>
                    </a:lnTo>
                    <a:lnTo>
                      <a:pt x="455" y="186"/>
                    </a:lnTo>
                    <a:moveTo>
                      <a:pt x="468" y="183"/>
                    </a:moveTo>
                    <a:lnTo>
                      <a:pt x="468" y="183"/>
                    </a:lnTo>
                    <a:lnTo>
                      <a:pt x="484" y="180"/>
                    </a:lnTo>
                    <a:moveTo>
                      <a:pt x="497" y="177"/>
                    </a:moveTo>
                    <a:lnTo>
                      <a:pt x="497" y="177"/>
                    </a:lnTo>
                    <a:lnTo>
                      <a:pt x="513" y="173"/>
                    </a:lnTo>
                    <a:moveTo>
                      <a:pt x="525" y="170"/>
                    </a:moveTo>
                    <a:lnTo>
                      <a:pt x="525" y="170"/>
                    </a:lnTo>
                    <a:lnTo>
                      <a:pt x="541" y="165"/>
                    </a:lnTo>
                    <a:moveTo>
                      <a:pt x="554" y="161"/>
                    </a:moveTo>
                    <a:lnTo>
                      <a:pt x="554" y="161"/>
                    </a:lnTo>
                    <a:lnTo>
                      <a:pt x="569" y="156"/>
                    </a:lnTo>
                    <a:moveTo>
                      <a:pt x="581" y="152"/>
                    </a:moveTo>
                    <a:lnTo>
                      <a:pt x="581" y="152"/>
                    </a:lnTo>
                    <a:lnTo>
                      <a:pt x="591" y="148"/>
                    </a:lnTo>
                    <a:lnTo>
                      <a:pt x="596" y="146"/>
                    </a:lnTo>
                    <a:moveTo>
                      <a:pt x="608" y="140"/>
                    </a:moveTo>
                    <a:lnTo>
                      <a:pt x="608" y="140"/>
                    </a:lnTo>
                    <a:lnTo>
                      <a:pt x="623" y="134"/>
                    </a:lnTo>
                    <a:moveTo>
                      <a:pt x="635" y="128"/>
                    </a:moveTo>
                    <a:lnTo>
                      <a:pt x="635" y="128"/>
                    </a:lnTo>
                    <a:lnTo>
                      <a:pt x="637" y="127"/>
                    </a:lnTo>
                    <a:lnTo>
                      <a:pt x="649" y="120"/>
                    </a:lnTo>
                    <a:moveTo>
                      <a:pt x="660" y="113"/>
                    </a:moveTo>
                    <a:lnTo>
                      <a:pt x="660" y="113"/>
                    </a:lnTo>
                    <a:lnTo>
                      <a:pt x="674" y="105"/>
                    </a:lnTo>
                    <a:moveTo>
                      <a:pt x="685" y="97"/>
                    </a:moveTo>
                    <a:lnTo>
                      <a:pt x="685" y="97"/>
                    </a:lnTo>
                    <a:lnTo>
                      <a:pt x="697" y="87"/>
                    </a:lnTo>
                    <a:moveTo>
                      <a:pt x="708" y="79"/>
                    </a:moveTo>
                    <a:lnTo>
                      <a:pt x="708" y="79"/>
                    </a:lnTo>
                    <a:lnTo>
                      <a:pt x="717" y="72"/>
                    </a:lnTo>
                    <a:lnTo>
                      <a:pt x="720" y="69"/>
                    </a:lnTo>
                    <a:moveTo>
                      <a:pt x="729" y="59"/>
                    </a:moveTo>
                    <a:lnTo>
                      <a:pt x="729" y="59"/>
                    </a:lnTo>
                    <a:lnTo>
                      <a:pt x="740" y="47"/>
                    </a:lnTo>
                    <a:moveTo>
                      <a:pt x="749" y="38"/>
                    </a:moveTo>
                    <a:lnTo>
                      <a:pt x="749" y="38"/>
                    </a:lnTo>
                    <a:lnTo>
                      <a:pt x="750" y="37"/>
                    </a:lnTo>
                    <a:lnTo>
                      <a:pt x="758" y="24"/>
                    </a:lnTo>
                    <a:moveTo>
                      <a:pt x="765" y="13"/>
                    </a:moveTo>
                    <a:lnTo>
                      <a:pt x="765" y="13"/>
                    </a:lnTo>
                    <a:lnTo>
                      <a:pt x="774"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noEditPoints="1"/>
              </p:cNvSpPr>
              <p:nvPr/>
            </p:nvSpPr>
            <p:spPr bwMode="auto">
              <a:xfrm>
                <a:off x="3282949" y="3743325"/>
                <a:ext cx="655638" cy="368300"/>
              </a:xfrm>
              <a:custGeom>
                <a:avLst/>
                <a:gdLst>
                  <a:gd name="T0" fmla="*/ 0 w 328"/>
                  <a:gd name="T1" fmla="*/ 0 h 185"/>
                  <a:gd name="T2" fmla="*/ 0 w 328"/>
                  <a:gd name="T3" fmla="*/ 0 h 185"/>
                  <a:gd name="T4" fmla="*/ 5 w 328"/>
                  <a:gd name="T5" fmla="*/ 1 h 185"/>
                  <a:gd name="T6" fmla="*/ 18 w 328"/>
                  <a:gd name="T7" fmla="*/ 4 h 185"/>
                  <a:gd name="T8" fmla="*/ 18 w 328"/>
                  <a:gd name="T9" fmla="*/ 4 h 185"/>
                  <a:gd name="T10" fmla="*/ 34 w 328"/>
                  <a:gd name="T11" fmla="*/ 7 h 185"/>
                  <a:gd name="T12" fmla="*/ 47 w 328"/>
                  <a:gd name="T13" fmla="*/ 10 h 185"/>
                  <a:gd name="T14" fmla="*/ 47 w 328"/>
                  <a:gd name="T15" fmla="*/ 10 h 185"/>
                  <a:gd name="T16" fmla="*/ 58 w 328"/>
                  <a:gd name="T17" fmla="*/ 13 h 185"/>
                  <a:gd name="T18" fmla="*/ 62 w 328"/>
                  <a:gd name="T19" fmla="*/ 14 h 185"/>
                  <a:gd name="T20" fmla="*/ 75 w 328"/>
                  <a:gd name="T21" fmla="*/ 18 h 185"/>
                  <a:gd name="T22" fmla="*/ 75 w 328"/>
                  <a:gd name="T23" fmla="*/ 18 h 185"/>
                  <a:gd name="T24" fmla="*/ 90 w 328"/>
                  <a:gd name="T25" fmla="*/ 22 h 185"/>
                  <a:gd name="T26" fmla="*/ 103 w 328"/>
                  <a:gd name="T27" fmla="*/ 26 h 185"/>
                  <a:gd name="T28" fmla="*/ 103 w 328"/>
                  <a:gd name="T29" fmla="*/ 26 h 185"/>
                  <a:gd name="T30" fmla="*/ 113 w 328"/>
                  <a:gd name="T31" fmla="*/ 29 h 185"/>
                  <a:gd name="T32" fmla="*/ 118 w 328"/>
                  <a:gd name="T33" fmla="*/ 31 h 185"/>
                  <a:gd name="T34" fmla="*/ 130 w 328"/>
                  <a:gd name="T35" fmla="*/ 37 h 185"/>
                  <a:gd name="T36" fmla="*/ 130 w 328"/>
                  <a:gd name="T37" fmla="*/ 37 h 185"/>
                  <a:gd name="T38" fmla="*/ 145 w 328"/>
                  <a:gd name="T39" fmla="*/ 43 h 185"/>
                  <a:gd name="T40" fmla="*/ 158 w 328"/>
                  <a:gd name="T41" fmla="*/ 48 h 185"/>
                  <a:gd name="T42" fmla="*/ 158 w 328"/>
                  <a:gd name="T43" fmla="*/ 48 h 185"/>
                  <a:gd name="T44" fmla="*/ 164 w 328"/>
                  <a:gd name="T45" fmla="*/ 51 h 185"/>
                  <a:gd name="T46" fmla="*/ 172 w 328"/>
                  <a:gd name="T47" fmla="*/ 55 h 185"/>
                  <a:gd name="T48" fmla="*/ 184 w 328"/>
                  <a:gd name="T49" fmla="*/ 61 h 185"/>
                  <a:gd name="T50" fmla="*/ 184 w 328"/>
                  <a:gd name="T51" fmla="*/ 61 h 185"/>
                  <a:gd name="T52" fmla="*/ 197 w 328"/>
                  <a:gd name="T53" fmla="*/ 69 h 185"/>
                  <a:gd name="T54" fmla="*/ 209 w 328"/>
                  <a:gd name="T55" fmla="*/ 76 h 185"/>
                  <a:gd name="T56" fmla="*/ 209 w 328"/>
                  <a:gd name="T57" fmla="*/ 76 h 185"/>
                  <a:gd name="T58" fmla="*/ 212 w 328"/>
                  <a:gd name="T59" fmla="*/ 77 h 185"/>
                  <a:gd name="T60" fmla="*/ 222 w 328"/>
                  <a:gd name="T61" fmla="*/ 85 h 185"/>
                  <a:gd name="T62" fmla="*/ 233 w 328"/>
                  <a:gd name="T63" fmla="*/ 93 h 185"/>
                  <a:gd name="T64" fmla="*/ 233 w 328"/>
                  <a:gd name="T65" fmla="*/ 93 h 185"/>
                  <a:gd name="T66" fmla="*/ 246 w 328"/>
                  <a:gd name="T67" fmla="*/ 102 h 185"/>
                  <a:gd name="T68" fmla="*/ 257 w 328"/>
                  <a:gd name="T69" fmla="*/ 110 h 185"/>
                  <a:gd name="T70" fmla="*/ 257 w 328"/>
                  <a:gd name="T71" fmla="*/ 110 h 185"/>
                  <a:gd name="T72" fmla="*/ 269 w 328"/>
                  <a:gd name="T73" fmla="*/ 121 h 185"/>
                  <a:gd name="T74" fmla="*/ 278 w 328"/>
                  <a:gd name="T75" fmla="*/ 130 h 185"/>
                  <a:gd name="T76" fmla="*/ 278 w 328"/>
                  <a:gd name="T77" fmla="*/ 130 h 185"/>
                  <a:gd name="T78" fmla="*/ 290 w 328"/>
                  <a:gd name="T79" fmla="*/ 141 h 185"/>
                  <a:gd name="T80" fmla="*/ 299 w 328"/>
                  <a:gd name="T81" fmla="*/ 150 h 185"/>
                  <a:gd name="T82" fmla="*/ 299 w 328"/>
                  <a:gd name="T83" fmla="*/ 150 h 185"/>
                  <a:gd name="T84" fmla="*/ 310 w 328"/>
                  <a:gd name="T85" fmla="*/ 162 h 185"/>
                  <a:gd name="T86" fmla="*/ 318 w 328"/>
                  <a:gd name="T87" fmla="*/ 173 h 185"/>
                  <a:gd name="T88" fmla="*/ 318 w 328"/>
                  <a:gd name="T89" fmla="*/ 173 h 185"/>
                  <a:gd name="T90" fmla="*/ 328 w 328"/>
                  <a:gd name="T9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8" h="185">
                    <a:moveTo>
                      <a:pt x="0" y="0"/>
                    </a:moveTo>
                    <a:lnTo>
                      <a:pt x="0" y="0"/>
                    </a:lnTo>
                    <a:lnTo>
                      <a:pt x="5" y="1"/>
                    </a:lnTo>
                    <a:moveTo>
                      <a:pt x="18" y="4"/>
                    </a:moveTo>
                    <a:lnTo>
                      <a:pt x="18" y="4"/>
                    </a:lnTo>
                    <a:lnTo>
                      <a:pt x="34" y="7"/>
                    </a:lnTo>
                    <a:moveTo>
                      <a:pt x="47" y="10"/>
                    </a:moveTo>
                    <a:lnTo>
                      <a:pt x="47" y="10"/>
                    </a:lnTo>
                    <a:lnTo>
                      <a:pt x="58" y="13"/>
                    </a:lnTo>
                    <a:lnTo>
                      <a:pt x="62" y="14"/>
                    </a:lnTo>
                    <a:moveTo>
                      <a:pt x="75" y="18"/>
                    </a:moveTo>
                    <a:lnTo>
                      <a:pt x="75" y="18"/>
                    </a:lnTo>
                    <a:lnTo>
                      <a:pt x="90" y="22"/>
                    </a:lnTo>
                    <a:moveTo>
                      <a:pt x="103" y="26"/>
                    </a:moveTo>
                    <a:lnTo>
                      <a:pt x="103" y="26"/>
                    </a:lnTo>
                    <a:lnTo>
                      <a:pt x="113" y="29"/>
                    </a:lnTo>
                    <a:lnTo>
                      <a:pt x="118" y="31"/>
                    </a:lnTo>
                    <a:moveTo>
                      <a:pt x="130" y="37"/>
                    </a:moveTo>
                    <a:lnTo>
                      <a:pt x="130" y="37"/>
                    </a:lnTo>
                    <a:lnTo>
                      <a:pt x="145" y="43"/>
                    </a:lnTo>
                    <a:moveTo>
                      <a:pt x="158" y="48"/>
                    </a:moveTo>
                    <a:lnTo>
                      <a:pt x="158" y="48"/>
                    </a:lnTo>
                    <a:lnTo>
                      <a:pt x="164" y="51"/>
                    </a:lnTo>
                    <a:lnTo>
                      <a:pt x="172" y="55"/>
                    </a:lnTo>
                    <a:moveTo>
                      <a:pt x="184" y="61"/>
                    </a:moveTo>
                    <a:lnTo>
                      <a:pt x="184" y="61"/>
                    </a:lnTo>
                    <a:lnTo>
                      <a:pt x="197" y="69"/>
                    </a:lnTo>
                    <a:moveTo>
                      <a:pt x="209" y="76"/>
                    </a:moveTo>
                    <a:lnTo>
                      <a:pt x="209" y="76"/>
                    </a:lnTo>
                    <a:lnTo>
                      <a:pt x="212" y="77"/>
                    </a:lnTo>
                    <a:lnTo>
                      <a:pt x="222" y="85"/>
                    </a:lnTo>
                    <a:moveTo>
                      <a:pt x="233" y="93"/>
                    </a:moveTo>
                    <a:lnTo>
                      <a:pt x="233" y="93"/>
                    </a:lnTo>
                    <a:lnTo>
                      <a:pt x="246" y="102"/>
                    </a:lnTo>
                    <a:moveTo>
                      <a:pt x="257" y="110"/>
                    </a:moveTo>
                    <a:lnTo>
                      <a:pt x="257" y="110"/>
                    </a:lnTo>
                    <a:lnTo>
                      <a:pt x="269" y="121"/>
                    </a:lnTo>
                    <a:moveTo>
                      <a:pt x="278" y="130"/>
                    </a:moveTo>
                    <a:lnTo>
                      <a:pt x="278" y="130"/>
                    </a:lnTo>
                    <a:lnTo>
                      <a:pt x="290" y="141"/>
                    </a:lnTo>
                    <a:moveTo>
                      <a:pt x="299" y="150"/>
                    </a:moveTo>
                    <a:lnTo>
                      <a:pt x="299" y="150"/>
                    </a:lnTo>
                    <a:lnTo>
                      <a:pt x="310" y="162"/>
                    </a:lnTo>
                    <a:moveTo>
                      <a:pt x="318" y="173"/>
                    </a:moveTo>
                    <a:lnTo>
                      <a:pt x="318" y="173"/>
                    </a:lnTo>
                    <a:lnTo>
                      <a:pt x="328" y="18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p:cNvSpPr>
              <p:nvPr/>
            </p:nvSpPr>
            <p:spPr bwMode="auto">
              <a:xfrm>
                <a:off x="3929062" y="4102100"/>
                <a:ext cx="31750" cy="34925"/>
              </a:xfrm>
              <a:custGeom>
                <a:avLst/>
                <a:gdLst>
                  <a:gd name="T0" fmla="*/ 8 w 16"/>
                  <a:gd name="T1" fmla="*/ 7 h 18"/>
                  <a:gd name="T2" fmla="*/ 8 w 16"/>
                  <a:gd name="T3" fmla="*/ 7 h 18"/>
                  <a:gd name="T4" fmla="*/ 0 w 16"/>
                  <a:gd name="T5" fmla="*/ 6 h 18"/>
                  <a:gd name="T6" fmla="*/ 16 w 16"/>
                  <a:gd name="T7" fmla="*/ 18 h 18"/>
                  <a:gd name="T8" fmla="*/ 9 w 16"/>
                  <a:gd name="T9" fmla="*/ 0 h 18"/>
                  <a:gd name="T10" fmla="*/ 8 w 16"/>
                  <a:gd name="T11" fmla="*/ 7 h 18"/>
                </a:gdLst>
                <a:ahLst/>
                <a:cxnLst>
                  <a:cxn ang="0">
                    <a:pos x="T0" y="T1"/>
                  </a:cxn>
                  <a:cxn ang="0">
                    <a:pos x="T2" y="T3"/>
                  </a:cxn>
                  <a:cxn ang="0">
                    <a:pos x="T4" y="T5"/>
                  </a:cxn>
                  <a:cxn ang="0">
                    <a:pos x="T6" y="T7"/>
                  </a:cxn>
                  <a:cxn ang="0">
                    <a:pos x="T8" y="T9"/>
                  </a:cxn>
                  <a:cxn ang="0">
                    <a:pos x="T10" y="T11"/>
                  </a:cxn>
                </a:cxnLst>
                <a:rect l="0" t="0" r="r" b="b"/>
                <a:pathLst>
                  <a:path w="16" h="18">
                    <a:moveTo>
                      <a:pt x="8" y="7"/>
                    </a:moveTo>
                    <a:lnTo>
                      <a:pt x="8" y="7"/>
                    </a:lnTo>
                    <a:lnTo>
                      <a:pt x="0" y="6"/>
                    </a:lnTo>
                    <a:lnTo>
                      <a:pt x="16" y="18"/>
                    </a:lnTo>
                    <a:lnTo>
                      <a:pt x="9" y="0"/>
                    </a:lnTo>
                    <a:lnTo>
                      <a:pt x="8" y="7"/>
                    </a:lnTo>
                    <a:close/>
                  </a:path>
                </a:pathLst>
              </a:custGeom>
              <a:solidFill>
                <a:schemeClr val="tx1"/>
              </a:solid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p:cNvSpPr>
              <p:nvPr/>
            </p:nvSpPr>
            <p:spPr bwMode="auto">
              <a:xfrm>
                <a:off x="3941762" y="3336925"/>
                <a:ext cx="26988" cy="38100"/>
              </a:xfrm>
              <a:custGeom>
                <a:avLst/>
                <a:gdLst>
                  <a:gd name="T0" fmla="*/ 7 w 13"/>
                  <a:gd name="T1" fmla="*/ 12 h 19"/>
                  <a:gd name="T2" fmla="*/ 7 w 13"/>
                  <a:gd name="T3" fmla="*/ 12 h 19"/>
                  <a:gd name="T4" fmla="*/ 9 w 13"/>
                  <a:gd name="T5" fmla="*/ 19 h 19"/>
                  <a:gd name="T6" fmla="*/ 13 w 13"/>
                  <a:gd name="T7" fmla="*/ 0 h 19"/>
                  <a:gd name="T8" fmla="*/ 0 w 13"/>
                  <a:gd name="T9" fmla="*/ 14 h 19"/>
                  <a:gd name="T10" fmla="*/ 7 w 13"/>
                  <a:gd name="T11" fmla="*/ 12 h 19"/>
                </a:gdLst>
                <a:ahLst/>
                <a:cxnLst>
                  <a:cxn ang="0">
                    <a:pos x="T0" y="T1"/>
                  </a:cxn>
                  <a:cxn ang="0">
                    <a:pos x="T2" y="T3"/>
                  </a:cxn>
                  <a:cxn ang="0">
                    <a:pos x="T4" y="T5"/>
                  </a:cxn>
                  <a:cxn ang="0">
                    <a:pos x="T6" y="T7"/>
                  </a:cxn>
                  <a:cxn ang="0">
                    <a:pos x="T8" y="T9"/>
                  </a:cxn>
                  <a:cxn ang="0">
                    <a:pos x="T10" y="T11"/>
                  </a:cxn>
                </a:cxnLst>
                <a:rect l="0" t="0" r="r" b="b"/>
                <a:pathLst>
                  <a:path w="13" h="19">
                    <a:moveTo>
                      <a:pt x="7" y="12"/>
                    </a:moveTo>
                    <a:lnTo>
                      <a:pt x="7" y="12"/>
                    </a:lnTo>
                    <a:lnTo>
                      <a:pt x="9" y="19"/>
                    </a:lnTo>
                    <a:lnTo>
                      <a:pt x="13" y="0"/>
                    </a:lnTo>
                    <a:lnTo>
                      <a:pt x="0" y="14"/>
                    </a:lnTo>
                    <a:lnTo>
                      <a:pt x="7" y="12"/>
                    </a:lnTo>
                    <a:close/>
                  </a:path>
                </a:pathLst>
              </a:custGeom>
              <a:solidFill>
                <a:schemeClr val="tx1"/>
              </a:solid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7" name="TextBox 76"/>
            <p:cNvSpPr txBox="1"/>
            <p:nvPr/>
          </p:nvSpPr>
          <p:spPr>
            <a:xfrm>
              <a:off x="1302966" y="3425096"/>
              <a:ext cx="1681533" cy="523220"/>
            </a:xfrm>
            <a:prstGeom prst="rect">
              <a:avLst/>
            </a:prstGeom>
            <a:noFill/>
          </p:spPr>
          <p:txBody>
            <a:bodyPr wrap="none" rtlCol="0">
              <a:spAutoFit/>
            </a:bodyPr>
            <a:lstStyle/>
            <a:p>
              <a:pPr algn="ctr"/>
              <a:r>
                <a:rPr lang="en-US" sz="1400" dirty="0" smtClean="0">
                  <a:latin typeface="Arial"/>
                  <a:cs typeface="Arial"/>
                </a:rPr>
                <a:t>Shortcut segments</a:t>
              </a:r>
            </a:p>
            <a:p>
              <a:pPr algn="ctr"/>
              <a:r>
                <a:rPr lang="en-US" sz="1400" dirty="0" smtClean="0">
                  <a:latin typeface="Arial"/>
                  <a:cs typeface="Arial"/>
                </a:rPr>
                <a:t>required</a:t>
              </a:r>
              <a:endParaRPr lang="en-US" sz="1400" dirty="0">
                <a:latin typeface="Arial"/>
                <a:cs typeface="Arial"/>
              </a:endParaRPr>
            </a:p>
          </p:txBody>
        </p:sp>
        <p:sp>
          <p:nvSpPr>
            <p:cNvPr id="78" name="TextBox 77"/>
            <p:cNvSpPr txBox="1"/>
            <p:nvPr/>
          </p:nvSpPr>
          <p:spPr>
            <a:xfrm>
              <a:off x="6434138" y="3493359"/>
              <a:ext cx="1672253" cy="523220"/>
            </a:xfrm>
            <a:prstGeom prst="rect">
              <a:avLst/>
            </a:prstGeom>
            <a:noFill/>
          </p:spPr>
          <p:txBody>
            <a:bodyPr wrap="none" rtlCol="0">
              <a:spAutoFit/>
            </a:bodyPr>
            <a:lstStyle/>
            <a:p>
              <a:pPr algn="ctr"/>
              <a:r>
                <a:rPr lang="en-US" sz="1400" dirty="0" smtClean="0">
                  <a:latin typeface="Arial"/>
                  <a:cs typeface="Arial"/>
                </a:rPr>
                <a:t>Winding increment</a:t>
              </a:r>
            </a:p>
            <a:p>
              <a:pPr algn="ctr"/>
              <a:r>
                <a:rPr lang="en-US" sz="1400" dirty="0" smtClean="0">
                  <a:latin typeface="Arial"/>
                  <a:cs typeface="Arial"/>
                </a:rPr>
                <a:t>required</a:t>
              </a:r>
              <a:endParaRPr lang="en-US" sz="1400" dirty="0">
                <a:latin typeface="Arial"/>
                <a:cs typeface="Arial"/>
              </a:endParaRPr>
            </a:p>
          </p:txBody>
        </p:sp>
      </p:grpSp>
      <p:grpSp>
        <p:nvGrpSpPr>
          <p:cNvPr id="171" name="Group 170"/>
          <p:cNvGrpSpPr/>
          <p:nvPr/>
        </p:nvGrpSpPr>
        <p:grpSpPr>
          <a:xfrm>
            <a:off x="1066800" y="1143000"/>
            <a:ext cx="7162800" cy="5486400"/>
            <a:chOff x="1066800" y="1143000"/>
            <a:chExt cx="7162800" cy="5486400"/>
          </a:xfrm>
        </p:grpSpPr>
        <p:grpSp>
          <p:nvGrpSpPr>
            <p:cNvPr id="68" name="Group 170"/>
            <p:cNvGrpSpPr/>
            <p:nvPr/>
          </p:nvGrpSpPr>
          <p:grpSpPr>
            <a:xfrm>
              <a:off x="1066800" y="1143000"/>
              <a:ext cx="2501765" cy="1755776"/>
              <a:chOff x="2179377" y="1281024"/>
              <a:chExt cx="2501765" cy="1755776"/>
            </a:xfrm>
          </p:grpSpPr>
          <p:sp>
            <p:nvSpPr>
              <p:cNvPr id="84" name="Freeform 83"/>
              <p:cNvSpPr>
                <a:spLocks/>
              </p:cNvSpPr>
              <p:nvPr/>
            </p:nvSpPr>
            <p:spPr bwMode="auto">
              <a:xfrm>
                <a:off x="2188026" y="1454007"/>
                <a:ext cx="1381701" cy="1377377"/>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2188026" y="1454007"/>
                <a:ext cx="1381701" cy="1377377"/>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noEditPoints="1"/>
              </p:cNvSpPr>
              <p:nvPr/>
            </p:nvSpPr>
            <p:spPr bwMode="auto">
              <a:xfrm>
                <a:off x="2335062" y="2141614"/>
                <a:ext cx="397861" cy="464892"/>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noEditPoints="1"/>
              </p:cNvSpPr>
              <p:nvPr/>
            </p:nvSpPr>
            <p:spPr bwMode="auto">
              <a:xfrm>
                <a:off x="2335062" y="2141614"/>
                <a:ext cx="397861" cy="464892"/>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2335062" y="2154587"/>
                <a:ext cx="397861" cy="454080"/>
              </a:xfrm>
              <a:custGeom>
                <a:avLst/>
                <a:gdLst>
                  <a:gd name="T0" fmla="*/ 0 w 199"/>
                  <a:gd name="T1" fmla="*/ 228 h 228"/>
                  <a:gd name="T2" fmla="*/ 0 w 199"/>
                  <a:gd name="T3" fmla="*/ 228 h 228"/>
                  <a:gd name="T4" fmla="*/ 16 w 199"/>
                  <a:gd name="T5" fmla="*/ 228 h 228"/>
                  <a:gd name="T6" fmla="*/ 29 w 199"/>
                  <a:gd name="T7" fmla="*/ 228 h 228"/>
                  <a:gd name="T8" fmla="*/ 29 w 199"/>
                  <a:gd name="T9" fmla="*/ 228 h 228"/>
                  <a:gd name="T10" fmla="*/ 45 w 199"/>
                  <a:gd name="T11" fmla="*/ 228 h 228"/>
                  <a:gd name="T12" fmla="*/ 58 w 199"/>
                  <a:gd name="T13" fmla="*/ 228 h 228"/>
                  <a:gd name="T14" fmla="*/ 58 w 199"/>
                  <a:gd name="T15" fmla="*/ 228 h 228"/>
                  <a:gd name="T16" fmla="*/ 74 w 199"/>
                  <a:gd name="T17" fmla="*/ 228 h 228"/>
                  <a:gd name="T18" fmla="*/ 88 w 199"/>
                  <a:gd name="T19" fmla="*/ 228 h 228"/>
                  <a:gd name="T20" fmla="*/ 88 w 199"/>
                  <a:gd name="T21" fmla="*/ 228 h 228"/>
                  <a:gd name="T22" fmla="*/ 104 w 199"/>
                  <a:gd name="T23" fmla="*/ 228 h 228"/>
                  <a:gd name="T24" fmla="*/ 117 w 199"/>
                  <a:gd name="T25" fmla="*/ 228 h 228"/>
                  <a:gd name="T26" fmla="*/ 117 w 199"/>
                  <a:gd name="T27" fmla="*/ 228 h 228"/>
                  <a:gd name="T28" fmla="*/ 133 w 199"/>
                  <a:gd name="T29" fmla="*/ 228 h 228"/>
                  <a:gd name="T30" fmla="*/ 146 w 199"/>
                  <a:gd name="T31" fmla="*/ 228 h 228"/>
                  <a:gd name="T32" fmla="*/ 146 w 199"/>
                  <a:gd name="T33" fmla="*/ 228 h 228"/>
                  <a:gd name="T34" fmla="*/ 162 w 199"/>
                  <a:gd name="T35" fmla="*/ 228 h 228"/>
                  <a:gd name="T36" fmla="*/ 176 w 199"/>
                  <a:gd name="T37" fmla="*/ 228 h 228"/>
                  <a:gd name="T38" fmla="*/ 176 w 199"/>
                  <a:gd name="T39" fmla="*/ 228 h 228"/>
                  <a:gd name="T40" fmla="*/ 192 w 199"/>
                  <a:gd name="T41" fmla="*/ 228 h 228"/>
                  <a:gd name="T42" fmla="*/ 199 w 199"/>
                  <a:gd name="T43" fmla="*/ 222 h 228"/>
                  <a:gd name="T44" fmla="*/ 199 w 199"/>
                  <a:gd name="T45" fmla="*/ 222 h 228"/>
                  <a:gd name="T46" fmla="*/ 199 w 199"/>
                  <a:gd name="T47" fmla="*/ 206 h 228"/>
                  <a:gd name="T48" fmla="*/ 199 w 199"/>
                  <a:gd name="T49" fmla="*/ 192 h 228"/>
                  <a:gd name="T50" fmla="*/ 199 w 199"/>
                  <a:gd name="T51" fmla="*/ 192 h 228"/>
                  <a:gd name="T52" fmla="*/ 199 w 199"/>
                  <a:gd name="T53" fmla="*/ 176 h 228"/>
                  <a:gd name="T54" fmla="*/ 199 w 199"/>
                  <a:gd name="T55" fmla="*/ 163 h 228"/>
                  <a:gd name="T56" fmla="*/ 199 w 199"/>
                  <a:gd name="T57" fmla="*/ 163 h 228"/>
                  <a:gd name="T58" fmla="*/ 199 w 199"/>
                  <a:gd name="T59" fmla="*/ 147 h 228"/>
                  <a:gd name="T60" fmla="*/ 199 w 199"/>
                  <a:gd name="T61" fmla="*/ 134 h 228"/>
                  <a:gd name="T62" fmla="*/ 199 w 199"/>
                  <a:gd name="T63" fmla="*/ 134 h 228"/>
                  <a:gd name="T64" fmla="*/ 199 w 199"/>
                  <a:gd name="T65" fmla="*/ 118 h 228"/>
                  <a:gd name="T66" fmla="*/ 199 w 199"/>
                  <a:gd name="T67" fmla="*/ 104 h 228"/>
                  <a:gd name="T68" fmla="*/ 199 w 199"/>
                  <a:gd name="T69" fmla="*/ 104 h 228"/>
                  <a:gd name="T70" fmla="*/ 199 w 199"/>
                  <a:gd name="T71" fmla="*/ 88 h 228"/>
                  <a:gd name="T72" fmla="*/ 199 w 199"/>
                  <a:gd name="T73" fmla="*/ 75 h 228"/>
                  <a:gd name="T74" fmla="*/ 199 w 199"/>
                  <a:gd name="T75" fmla="*/ 75 h 228"/>
                  <a:gd name="T76" fmla="*/ 199 w 199"/>
                  <a:gd name="T77" fmla="*/ 59 h 228"/>
                  <a:gd name="T78" fmla="*/ 199 w 199"/>
                  <a:gd name="T79" fmla="*/ 46 h 228"/>
                  <a:gd name="T80" fmla="*/ 199 w 199"/>
                  <a:gd name="T81" fmla="*/ 46 h 228"/>
                  <a:gd name="T82" fmla="*/ 199 w 199"/>
                  <a:gd name="T83" fmla="*/ 30 h 228"/>
                  <a:gd name="T84" fmla="*/ 199 w 199"/>
                  <a:gd name="T85" fmla="*/ 16 h 228"/>
                  <a:gd name="T86" fmla="*/ 199 w 199"/>
                  <a:gd name="T87" fmla="*/ 16 h 228"/>
                  <a:gd name="T88" fmla="*/ 199 w 199"/>
                  <a:gd name="T8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8">
                    <a:moveTo>
                      <a:pt x="0" y="228"/>
                    </a:moveTo>
                    <a:lnTo>
                      <a:pt x="0" y="228"/>
                    </a:lnTo>
                    <a:lnTo>
                      <a:pt x="16" y="228"/>
                    </a:lnTo>
                    <a:moveTo>
                      <a:pt x="29" y="228"/>
                    </a:moveTo>
                    <a:lnTo>
                      <a:pt x="29" y="228"/>
                    </a:lnTo>
                    <a:lnTo>
                      <a:pt x="45" y="228"/>
                    </a:lnTo>
                    <a:moveTo>
                      <a:pt x="58" y="228"/>
                    </a:moveTo>
                    <a:lnTo>
                      <a:pt x="58" y="228"/>
                    </a:lnTo>
                    <a:lnTo>
                      <a:pt x="74" y="228"/>
                    </a:lnTo>
                    <a:moveTo>
                      <a:pt x="88" y="228"/>
                    </a:moveTo>
                    <a:lnTo>
                      <a:pt x="88" y="228"/>
                    </a:lnTo>
                    <a:lnTo>
                      <a:pt x="104" y="228"/>
                    </a:lnTo>
                    <a:moveTo>
                      <a:pt x="117" y="228"/>
                    </a:moveTo>
                    <a:lnTo>
                      <a:pt x="117" y="228"/>
                    </a:lnTo>
                    <a:lnTo>
                      <a:pt x="133" y="228"/>
                    </a:lnTo>
                    <a:moveTo>
                      <a:pt x="146" y="228"/>
                    </a:moveTo>
                    <a:lnTo>
                      <a:pt x="146" y="228"/>
                    </a:lnTo>
                    <a:lnTo>
                      <a:pt x="162" y="228"/>
                    </a:lnTo>
                    <a:moveTo>
                      <a:pt x="176" y="228"/>
                    </a:moveTo>
                    <a:lnTo>
                      <a:pt x="176" y="228"/>
                    </a:lnTo>
                    <a:lnTo>
                      <a:pt x="192" y="228"/>
                    </a:lnTo>
                    <a:moveTo>
                      <a:pt x="199" y="222"/>
                    </a:moveTo>
                    <a:lnTo>
                      <a:pt x="199" y="222"/>
                    </a:lnTo>
                    <a:lnTo>
                      <a:pt x="199" y="206"/>
                    </a:lnTo>
                    <a:moveTo>
                      <a:pt x="199" y="192"/>
                    </a:moveTo>
                    <a:lnTo>
                      <a:pt x="199" y="192"/>
                    </a:lnTo>
                    <a:lnTo>
                      <a:pt x="199" y="176"/>
                    </a:lnTo>
                    <a:moveTo>
                      <a:pt x="199" y="163"/>
                    </a:moveTo>
                    <a:lnTo>
                      <a:pt x="199" y="163"/>
                    </a:lnTo>
                    <a:lnTo>
                      <a:pt x="199" y="147"/>
                    </a:lnTo>
                    <a:moveTo>
                      <a:pt x="199" y="134"/>
                    </a:moveTo>
                    <a:lnTo>
                      <a:pt x="199" y="134"/>
                    </a:lnTo>
                    <a:lnTo>
                      <a:pt x="199" y="118"/>
                    </a:lnTo>
                    <a:moveTo>
                      <a:pt x="199" y="104"/>
                    </a:moveTo>
                    <a:lnTo>
                      <a:pt x="199" y="104"/>
                    </a:lnTo>
                    <a:lnTo>
                      <a:pt x="199" y="88"/>
                    </a:lnTo>
                    <a:moveTo>
                      <a:pt x="199" y="75"/>
                    </a:moveTo>
                    <a:lnTo>
                      <a:pt x="199" y="75"/>
                    </a:lnTo>
                    <a:lnTo>
                      <a:pt x="199" y="59"/>
                    </a:lnTo>
                    <a:moveTo>
                      <a:pt x="199" y="46"/>
                    </a:moveTo>
                    <a:lnTo>
                      <a:pt x="199" y="46"/>
                    </a:lnTo>
                    <a:lnTo>
                      <a:pt x="199" y="30"/>
                    </a:lnTo>
                    <a:moveTo>
                      <a:pt x="199" y="16"/>
                    </a:moveTo>
                    <a:lnTo>
                      <a:pt x="199" y="16"/>
                    </a:lnTo>
                    <a:lnTo>
                      <a:pt x="199" y="0"/>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noEditPoints="1"/>
              </p:cNvSpPr>
              <p:nvPr/>
            </p:nvSpPr>
            <p:spPr bwMode="auto">
              <a:xfrm>
                <a:off x="2732922" y="2141614"/>
                <a:ext cx="220553" cy="43246"/>
              </a:xfrm>
              <a:custGeom>
                <a:avLst/>
                <a:gdLst>
                  <a:gd name="T0" fmla="*/ 0 w 111"/>
                  <a:gd name="T1" fmla="*/ 0 h 21"/>
                  <a:gd name="T2" fmla="*/ 0 w 111"/>
                  <a:gd name="T3" fmla="*/ 0 h 21"/>
                  <a:gd name="T4" fmla="*/ 16 w 111"/>
                  <a:gd name="T5" fmla="*/ 0 h 21"/>
                  <a:gd name="T6" fmla="*/ 29 w 111"/>
                  <a:gd name="T7" fmla="*/ 0 h 21"/>
                  <a:gd name="T8" fmla="*/ 29 w 111"/>
                  <a:gd name="T9" fmla="*/ 0 h 21"/>
                  <a:gd name="T10" fmla="*/ 45 w 111"/>
                  <a:gd name="T11" fmla="*/ 0 h 21"/>
                  <a:gd name="T12" fmla="*/ 59 w 111"/>
                  <a:gd name="T13" fmla="*/ 0 h 21"/>
                  <a:gd name="T14" fmla="*/ 59 w 111"/>
                  <a:gd name="T15" fmla="*/ 0 h 21"/>
                  <a:gd name="T16" fmla="*/ 75 w 111"/>
                  <a:gd name="T17" fmla="*/ 0 h 21"/>
                  <a:gd name="T18" fmla="*/ 88 w 111"/>
                  <a:gd name="T19" fmla="*/ 0 h 21"/>
                  <a:gd name="T20" fmla="*/ 88 w 111"/>
                  <a:gd name="T21" fmla="*/ 0 h 21"/>
                  <a:gd name="T22" fmla="*/ 104 w 111"/>
                  <a:gd name="T23" fmla="*/ 0 h 21"/>
                  <a:gd name="T24" fmla="*/ 111 w 111"/>
                  <a:gd name="T25" fmla="*/ 6 h 21"/>
                  <a:gd name="T26" fmla="*/ 111 w 111"/>
                  <a:gd name="T27" fmla="*/ 6 h 21"/>
                  <a:gd name="T28" fmla="*/ 111 w 111"/>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21">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1" y="6"/>
                    </a:moveTo>
                    <a:lnTo>
                      <a:pt x="111" y="6"/>
                    </a:lnTo>
                    <a:lnTo>
                      <a:pt x="111" y="21"/>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noEditPoints="1"/>
              </p:cNvSpPr>
              <p:nvPr/>
            </p:nvSpPr>
            <p:spPr bwMode="auto">
              <a:xfrm>
                <a:off x="2732922" y="2141614"/>
                <a:ext cx="220553" cy="43246"/>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noEditPoints="1"/>
              </p:cNvSpPr>
              <p:nvPr/>
            </p:nvSpPr>
            <p:spPr bwMode="auto">
              <a:xfrm>
                <a:off x="2732922" y="2141614"/>
                <a:ext cx="220553" cy="43246"/>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noEditPoints="1"/>
              </p:cNvSpPr>
              <p:nvPr/>
            </p:nvSpPr>
            <p:spPr bwMode="auto">
              <a:xfrm>
                <a:off x="2335062" y="2606504"/>
                <a:ext cx="162172" cy="430296"/>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noEditPoints="1"/>
              </p:cNvSpPr>
              <p:nvPr/>
            </p:nvSpPr>
            <p:spPr bwMode="auto">
              <a:xfrm>
                <a:off x="2335062" y="2606504"/>
                <a:ext cx="162172" cy="430296"/>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2335062" y="2608667"/>
                <a:ext cx="162172" cy="428133"/>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5 h 216"/>
                  <a:gd name="T26" fmla="*/ 81 w 81"/>
                  <a:gd name="T27" fmla="*/ 35 h 216"/>
                  <a:gd name="T28" fmla="*/ 81 w 81"/>
                  <a:gd name="T29" fmla="*/ 51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3 h 216"/>
                  <a:gd name="T44" fmla="*/ 81 w 81"/>
                  <a:gd name="T45" fmla="*/ 123 h 216"/>
                  <a:gd name="T46" fmla="*/ 81 w 81"/>
                  <a:gd name="T47" fmla="*/ 139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1 h 216"/>
                  <a:gd name="T62" fmla="*/ 81 w 81"/>
                  <a:gd name="T63" fmla="*/ 211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5"/>
                    </a:moveTo>
                    <a:lnTo>
                      <a:pt x="81" y="35"/>
                    </a:lnTo>
                    <a:lnTo>
                      <a:pt x="81" y="51"/>
                    </a:lnTo>
                    <a:moveTo>
                      <a:pt x="81" y="65"/>
                    </a:moveTo>
                    <a:lnTo>
                      <a:pt x="81" y="65"/>
                    </a:lnTo>
                    <a:lnTo>
                      <a:pt x="81" y="81"/>
                    </a:lnTo>
                    <a:moveTo>
                      <a:pt x="81" y="94"/>
                    </a:moveTo>
                    <a:lnTo>
                      <a:pt x="81" y="94"/>
                    </a:lnTo>
                    <a:lnTo>
                      <a:pt x="81" y="110"/>
                    </a:lnTo>
                    <a:moveTo>
                      <a:pt x="81" y="123"/>
                    </a:moveTo>
                    <a:lnTo>
                      <a:pt x="81" y="123"/>
                    </a:lnTo>
                    <a:lnTo>
                      <a:pt x="81" y="139"/>
                    </a:lnTo>
                    <a:moveTo>
                      <a:pt x="81" y="153"/>
                    </a:moveTo>
                    <a:lnTo>
                      <a:pt x="81" y="153"/>
                    </a:lnTo>
                    <a:lnTo>
                      <a:pt x="81" y="169"/>
                    </a:lnTo>
                    <a:moveTo>
                      <a:pt x="81" y="182"/>
                    </a:moveTo>
                    <a:lnTo>
                      <a:pt x="81" y="182"/>
                    </a:lnTo>
                    <a:lnTo>
                      <a:pt x="81" y="198"/>
                    </a:lnTo>
                    <a:moveTo>
                      <a:pt x="81" y="211"/>
                    </a:moveTo>
                    <a:lnTo>
                      <a:pt x="81" y="211"/>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p:cNvSpPr>
              <p:nvPr/>
            </p:nvSpPr>
            <p:spPr bwMode="auto">
              <a:xfrm>
                <a:off x="3651894" y="1332919"/>
                <a:ext cx="0" cy="1299534"/>
              </a:xfrm>
              <a:custGeom>
                <a:avLst/>
                <a:gdLst>
                  <a:gd name="T0" fmla="*/ 653 h 653"/>
                  <a:gd name="T1" fmla="*/ 653 h 653"/>
                  <a:gd name="T2" fmla="*/ 0 h 653"/>
                </a:gdLst>
                <a:ahLst/>
                <a:cxnLst>
                  <a:cxn ang="0">
                    <a:pos x="0" y="T0"/>
                  </a:cxn>
                  <a:cxn ang="0">
                    <a:pos x="0" y="T1"/>
                  </a:cxn>
                  <a:cxn ang="0">
                    <a:pos x="0" y="T2"/>
                  </a:cxn>
                </a:cxnLst>
                <a:rect l="0" t="0" r="r" b="b"/>
                <a:pathLst>
                  <a:path h="653">
                    <a:moveTo>
                      <a:pt x="0" y="653"/>
                    </a:moveTo>
                    <a:lnTo>
                      <a:pt x="0" y="653"/>
                    </a:lnTo>
                    <a:lnTo>
                      <a:pt x="0"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98"/>
              <p:cNvSpPr>
                <a:spLocks noEditPoints="1"/>
              </p:cNvSpPr>
              <p:nvPr/>
            </p:nvSpPr>
            <p:spPr bwMode="auto">
              <a:xfrm>
                <a:off x="3625947" y="1319945"/>
                <a:ext cx="51895" cy="69193"/>
              </a:xfrm>
              <a:custGeom>
                <a:avLst/>
                <a:gdLst>
                  <a:gd name="T0" fmla="*/ 0 w 26"/>
                  <a:gd name="T1" fmla="*/ 35 h 35"/>
                  <a:gd name="T2" fmla="*/ 0 w 26"/>
                  <a:gd name="T3" fmla="*/ 35 h 35"/>
                  <a:gd name="T4" fmla="*/ 13 w 26"/>
                  <a:gd name="T5" fmla="*/ 0 h 35"/>
                  <a:gd name="T6" fmla="*/ 26 w 26"/>
                  <a:gd name="T7" fmla="*/ 35 h 35"/>
                  <a:gd name="T8" fmla="*/ 0 w 26"/>
                  <a:gd name="T9" fmla="*/ 35 h 35"/>
                  <a:gd name="T10" fmla="*/ 0 w 26"/>
                  <a:gd name="T11" fmla="*/ 35 h 35"/>
                  <a:gd name="T12" fmla="*/ 0 w 26"/>
                  <a:gd name="T13" fmla="*/ 35 h 35"/>
                  <a:gd name="T14" fmla="*/ 0 w 2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0" y="35"/>
                    </a:moveTo>
                    <a:lnTo>
                      <a:pt x="0" y="35"/>
                    </a:lnTo>
                    <a:lnTo>
                      <a:pt x="13" y="0"/>
                    </a:lnTo>
                    <a:lnTo>
                      <a:pt x="26" y="35"/>
                    </a:lnTo>
                    <a:cubicBezTo>
                      <a:pt x="18" y="30"/>
                      <a:pt x="8" y="30"/>
                      <a:pt x="0" y="35"/>
                    </a:cubicBezTo>
                    <a:lnTo>
                      <a:pt x="0" y="35"/>
                    </a:lnTo>
                    <a:close/>
                    <a:moveTo>
                      <a:pt x="0" y="35"/>
                    </a:moveTo>
                    <a:lnTo>
                      <a:pt x="0"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99"/>
              <p:cNvSpPr>
                <a:spLocks noEditPoints="1"/>
              </p:cNvSpPr>
              <p:nvPr/>
            </p:nvSpPr>
            <p:spPr bwMode="auto">
              <a:xfrm>
                <a:off x="3729736" y="1516712"/>
                <a:ext cx="951406" cy="149198"/>
              </a:xfrm>
              <a:custGeom>
                <a:avLst/>
                <a:gdLst>
                  <a:gd name="T0" fmla="*/ 19 w 478"/>
                  <a:gd name="T1" fmla="*/ 53 h 75"/>
                  <a:gd name="T2" fmla="*/ 7 w 478"/>
                  <a:gd name="T3" fmla="*/ 28 h 75"/>
                  <a:gd name="T4" fmla="*/ 33 w 478"/>
                  <a:gd name="T5" fmla="*/ 8 h 75"/>
                  <a:gd name="T6" fmla="*/ 7 w 478"/>
                  <a:gd name="T7" fmla="*/ 15 h 75"/>
                  <a:gd name="T8" fmla="*/ 35 w 478"/>
                  <a:gd name="T9" fmla="*/ 51 h 75"/>
                  <a:gd name="T10" fmla="*/ 42 w 478"/>
                  <a:gd name="T11" fmla="*/ 58 h 75"/>
                  <a:gd name="T12" fmla="*/ 58 w 478"/>
                  <a:gd name="T13" fmla="*/ 16 h 75"/>
                  <a:gd name="T14" fmla="*/ 62 w 478"/>
                  <a:gd name="T15" fmla="*/ 24 h 75"/>
                  <a:gd name="T16" fmla="*/ 74 w 478"/>
                  <a:gd name="T17" fmla="*/ 38 h 75"/>
                  <a:gd name="T18" fmla="*/ 101 w 478"/>
                  <a:gd name="T19" fmla="*/ 54 h 75"/>
                  <a:gd name="T20" fmla="*/ 80 w 478"/>
                  <a:gd name="T21" fmla="*/ 38 h 75"/>
                  <a:gd name="T22" fmla="*/ 90 w 478"/>
                  <a:gd name="T23" fmla="*/ 22 h 75"/>
                  <a:gd name="T24" fmla="*/ 110 w 478"/>
                  <a:gd name="T25" fmla="*/ 17 h 75"/>
                  <a:gd name="T26" fmla="*/ 127 w 478"/>
                  <a:gd name="T27" fmla="*/ 25 h 75"/>
                  <a:gd name="T28" fmla="*/ 110 w 478"/>
                  <a:gd name="T29" fmla="*/ 58 h 75"/>
                  <a:gd name="T30" fmla="*/ 132 w 478"/>
                  <a:gd name="T31" fmla="*/ 54 h 75"/>
                  <a:gd name="T32" fmla="*/ 132 w 478"/>
                  <a:gd name="T33" fmla="*/ 7 h 75"/>
                  <a:gd name="T34" fmla="*/ 137 w 478"/>
                  <a:gd name="T35" fmla="*/ 47 h 75"/>
                  <a:gd name="T36" fmla="*/ 170 w 478"/>
                  <a:gd name="T37" fmla="*/ 43 h 75"/>
                  <a:gd name="T38" fmla="*/ 150 w 478"/>
                  <a:gd name="T39" fmla="*/ 21 h 75"/>
                  <a:gd name="T40" fmla="*/ 162 w 478"/>
                  <a:gd name="T41" fmla="*/ 22 h 75"/>
                  <a:gd name="T42" fmla="*/ 170 w 478"/>
                  <a:gd name="T43" fmla="*/ 43 h 75"/>
                  <a:gd name="T44" fmla="*/ 190 w 478"/>
                  <a:gd name="T45" fmla="*/ 59 h 75"/>
                  <a:gd name="T46" fmla="*/ 184 w 478"/>
                  <a:gd name="T47" fmla="*/ 40 h 75"/>
                  <a:gd name="T48" fmla="*/ 200 w 478"/>
                  <a:gd name="T49" fmla="*/ 17 h 75"/>
                  <a:gd name="T50" fmla="*/ 226 w 478"/>
                  <a:gd name="T51" fmla="*/ 58 h 75"/>
                  <a:gd name="T52" fmla="*/ 209 w 478"/>
                  <a:gd name="T53" fmla="*/ 22 h 75"/>
                  <a:gd name="T54" fmla="*/ 225 w 478"/>
                  <a:gd name="T55" fmla="*/ 17 h 75"/>
                  <a:gd name="T56" fmla="*/ 225 w 478"/>
                  <a:gd name="T57" fmla="*/ 52 h 75"/>
                  <a:gd name="T58" fmla="*/ 259 w 478"/>
                  <a:gd name="T59" fmla="*/ 54 h 75"/>
                  <a:gd name="T60" fmla="*/ 246 w 478"/>
                  <a:gd name="T61" fmla="*/ 34 h 75"/>
                  <a:gd name="T62" fmla="*/ 271 w 478"/>
                  <a:gd name="T63" fmla="*/ 28 h 75"/>
                  <a:gd name="T64" fmla="*/ 259 w 478"/>
                  <a:gd name="T65" fmla="*/ 33 h 75"/>
                  <a:gd name="T66" fmla="*/ 244 w 478"/>
                  <a:gd name="T67" fmla="*/ 46 h 75"/>
                  <a:gd name="T68" fmla="*/ 291 w 478"/>
                  <a:gd name="T69" fmla="*/ 59 h 75"/>
                  <a:gd name="T70" fmla="*/ 306 w 478"/>
                  <a:gd name="T71" fmla="*/ 38 h 75"/>
                  <a:gd name="T72" fmla="*/ 300 w 478"/>
                  <a:gd name="T73" fmla="*/ 45 h 75"/>
                  <a:gd name="T74" fmla="*/ 284 w 478"/>
                  <a:gd name="T75" fmla="*/ 25 h 75"/>
                  <a:gd name="T76" fmla="*/ 318 w 478"/>
                  <a:gd name="T77" fmla="*/ 68 h 75"/>
                  <a:gd name="T78" fmla="*/ 323 w 478"/>
                  <a:gd name="T79" fmla="*/ 58 h 75"/>
                  <a:gd name="T80" fmla="*/ 329 w 478"/>
                  <a:gd name="T81" fmla="*/ 18 h 75"/>
                  <a:gd name="T82" fmla="*/ 332 w 478"/>
                  <a:gd name="T83" fmla="*/ 73 h 75"/>
                  <a:gd name="T84" fmla="*/ 315 w 478"/>
                  <a:gd name="T85" fmla="*/ 37 h 75"/>
                  <a:gd name="T86" fmla="*/ 324 w 478"/>
                  <a:gd name="T87" fmla="*/ 22 h 75"/>
                  <a:gd name="T88" fmla="*/ 345 w 478"/>
                  <a:gd name="T89" fmla="*/ 17 h 75"/>
                  <a:gd name="T90" fmla="*/ 370 w 478"/>
                  <a:gd name="T91" fmla="*/ 23 h 75"/>
                  <a:gd name="T92" fmla="*/ 386 w 478"/>
                  <a:gd name="T93" fmla="*/ 58 h 75"/>
                  <a:gd name="T94" fmla="*/ 371 w 478"/>
                  <a:gd name="T95" fmla="*/ 34 h 75"/>
                  <a:gd name="T96" fmla="*/ 353 w 478"/>
                  <a:gd name="T97" fmla="*/ 25 h 75"/>
                  <a:gd name="T98" fmla="*/ 426 w 478"/>
                  <a:gd name="T99" fmla="*/ 46 h 75"/>
                  <a:gd name="T100" fmla="*/ 410 w 478"/>
                  <a:gd name="T101" fmla="*/ 16 h 75"/>
                  <a:gd name="T102" fmla="*/ 411 w 478"/>
                  <a:gd name="T103" fmla="*/ 54 h 75"/>
                  <a:gd name="T104" fmla="*/ 417 w 478"/>
                  <a:gd name="T105" fmla="*/ 26 h 75"/>
                  <a:gd name="T106" fmla="*/ 430 w 478"/>
                  <a:gd name="T107" fmla="*/ 58 h 75"/>
                  <a:gd name="T108" fmla="*/ 451 w 478"/>
                  <a:gd name="T109" fmla="*/ 17 h 75"/>
                  <a:gd name="T110" fmla="*/ 452 w 478"/>
                  <a:gd name="T111" fmla="*/ 33 h 75"/>
                  <a:gd name="T112" fmla="*/ 436 w 478"/>
                  <a:gd name="T113" fmla="*/ 58 h 75"/>
                  <a:gd name="T114" fmla="*/ 469 w 478"/>
                  <a:gd name="T115" fmla="*/ 58 h 75"/>
                  <a:gd name="T116" fmla="*/ 466 w 478"/>
                  <a:gd name="T117" fmla="*/ 17 h 75"/>
                  <a:gd name="T118" fmla="*/ 472 w 478"/>
                  <a:gd name="T119" fmla="*/ 22 h 75"/>
                  <a:gd name="T120" fmla="*/ 477 w 478"/>
                  <a:gd name="T121" fmla="*/ 5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8" h="75">
                    <a:moveTo>
                      <a:pt x="0" y="40"/>
                    </a:moveTo>
                    <a:lnTo>
                      <a:pt x="0" y="40"/>
                    </a:lnTo>
                    <a:lnTo>
                      <a:pt x="5" y="39"/>
                    </a:lnTo>
                    <a:cubicBezTo>
                      <a:pt x="6" y="43"/>
                      <a:pt x="7" y="45"/>
                      <a:pt x="8" y="47"/>
                    </a:cubicBezTo>
                    <a:cubicBezTo>
                      <a:pt x="9" y="49"/>
                      <a:pt x="10" y="50"/>
                      <a:pt x="12" y="51"/>
                    </a:cubicBezTo>
                    <a:cubicBezTo>
                      <a:pt x="14" y="52"/>
                      <a:pt x="17" y="53"/>
                      <a:pt x="19" y="53"/>
                    </a:cubicBezTo>
                    <a:cubicBezTo>
                      <a:pt x="23" y="53"/>
                      <a:pt x="26" y="52"/>
                      <a:pt x="28" y="50"/>
                    </a:cubicBezTo>
                    <a:cubicBezTo>
                      <a:pt x="30" y="48"/>
                      <a:pt x="31" y="46"/>
                      <a:pt x="31" y="43"/>
                    </a:cubicBezTo>
                    <a:cubicBezTo>
                      <a:pt x="31" y="41"/>
                      <a:pt x="31" y="40"/>
                      <a:pt x="30" y="38"/>
                    </a:cubicBezTo>
                    <a:cubicBezTo>
                      <a:pt x="29" y="37"/>
                      <a:pt x="28" y="36"/>
                      <a:pt x="26" y="35"/>
                    </a:cubicBezTo>
                    <a:cubicBezTo>
                      <a:pt x="25" y="34"/>
                      <a:pt x="22" y="33"/>
                      <a:pt x="17" y="32"/>
                    </a:cubicBezTo>
                    <a:cubicBezTo>
                      <a:pt x="12" y="31"/>
                      <a:pt x="9" y="29"/>
                      <a:pt x="7" y="28"/>
                    </a:cubicBezTo>
                    <a:cubicBezTo>
                      <a:pt x="5" y="27"/>
                      <a:pt x="4" y="25"/>
                      <a:pt x="3" y="23"/>
                    </a:cubicBezTo>
                    <a:cubicBezTo>
                      <a:pt x="2" y="21"/>
                      <a:pt x="1" y="19"/>
                      <a:pt x="1" y="16"/>
                    </a:cubicBezTo>
                    <a:cubicBezTo>
                      <a:pt x="1" y="11"/>
                      <a:pt x="3" y="8"/>
                      <a:pt x="6" y="5"/>
                    </a:cubicBezTo>
                    <a:cubicBezTo>
                      <a:pt x="9" y="2"/>
                      <a:pt x="13" y="0"/>
                      <a:pt x="18" y="0"/>
                    </a:cubicBezTo>
                    <a:cubicBezTo>
                      <a:pt x="22" y="0"/>
                      <a:pt x="25" y="1"/>
                      <a:pt x="27" y="2"/>
                    </a:cubicBezTo>
                    <a:cubicBezTo>
                      <a:pt x="30" y="4"/>
                      <a:pt x="32" y="6"/>
                      <a:pt x="33" y="8"/>
                    </a:cubicBezTo>
                    <a:cubicBezTo>
                      <a:pt x="35" y="11"/>
                      <a:pt x="35" y="14"/>
                      <a:pt x="36" y="17"/>
                    </a:cubicBezTo>
                    <a:lnTo>
                      <a:pt x="30" y="18"/>
                    </a:lnTo>
                    <a:cubicBezTo>
                      <a:pt x="29" y="14"/>
                      <a:pt x="28" y="11"/>
                      <a:pt x="26" y="9"/>
                    </a:cubicBezTo>
                    <a:cubicBezTo>
                      <a:pt x="24" y="8"/>
                      <a:pt x="22" y="7"/>
                      <a:pt x="18" y="7"/>
                    </a:cubicBezTo>
                    <a:cubicBezTo>
                      <a:pt x="15" y="7"/>
                      <a:pt x="12" y="8"/>
                      <a:pt x="10" y="9"/>
                    </a:cubicBezTo>
                    <a:cubicBezTo>
                      <a:pt x="8" y="11"/>
                      <a:pt x="7" y="13"/>
                      <a:pt x="7" y="15"/>
                    </a:cubicBezTo>
                    <a:cubicBezTo>
                      <a:pt x="7" y="18"/>
                      <a:pt x="8" y="19"/>
                      <a:pt x="9" y="21"/>
                    </a:cubicBezTo>
                    <a:cubicBezTo>
                      <a:pt x="11" y="22"/>
                      <a:pt x="14" y="23"/>
                      <a:pt x="18" y="25"/>
                    </a:cubicBezTo>
                    <a:cubicBezTo>
                      <a:pt x="23" y="26"/>
                      <a:pt x="26" y="27"/>
                      <a:pt x="28" y="28"/>
                    </a:cubicBezTo>
                    <a:cubicBezTo>
                      <a:pt x="31" y="29"/>
                      <a:pt x="33" y="31"/>
                      <a:pt x="35" y="34"/>
                    </a:cubicBezTo>
                    <a:cubicBezTo>
                      <a:pt x="36" y="36"/>
                      <a:pt x="37" y="39"/>
                      <a:pt x="37" y="42"/>
                    </a:cubicBezTo>
                    <a:cubicBezTo>
                      <a:pt x="37" y="45"/>
                      <a:pt x="36" y="49"/>
                      <a:pt x="35" y="51"/>
                    </a:cubicBezTo>
                    <a:cubicBezTo>
                      <a:pt x="33" y="54"/>
                      <a:pt x="31" y="56"/>
                      <a:pt x="28" y="57"/>
                    </a:cubicBezTo>
                    <a:cubicBezTo>
                      <a:pt x="26" y="59"/>
                      <a:pt x="23" y="59"/>
                      <a:pt x="19" y="59"/>
                    </a:cubicBezTo>
                    <a:cubicBezTo>
                      <a:pt x="13" y="59"/>
                      <a:pt x="8" y="58"/>
                      <a:pt x="5" y="54"/>
                    </a:cubicBezTo>
                    <a:cubicBezTo>
                      <a:pt x="1" y="51"/>
                      <a:pt x="0" y="46"/>
                      <a:pt x="0" y="40"/>
                    </a:cubicBezTo>
                    <a:lnTo>
                      <a:pt x="0" y="40"/>
                    </a:lnTo>
                    <a:close/>
                    <a:moveTo>
                      <a:pt x="42" y="58"/>
                    </a:moveTo>
                    <a:lnTo>
                      <a:pt x="42" y="58"/>
                    </a:lnTo>
                    <a:lnTo>
                      <a:pt x="42" y="1"/>
                    </a:lnTo>
                    <a:lnTo>
                      <a:pt x="47" y="1"/>
                    </a:lnTo>
                    <a:lnTo>
                      <a:pt x="47" y="22"/>
                    </a:lnTo>
                    <a:cubicBezTo>
                      <a:pt x="49" y="20"/>
                      <a:pt x="50" y="18"/>
                      <a:pt x="52" y="17"/>
                    </a:cubicBezTo>
                    <a:cubicBezTo>
                      <a:pt x="54" y="16"/>
                      <a:pt x="56" y="16"/>
                      <a:pt x="58" y="16"/>
                    </a:cubicBezTo>
                    <a:cubicBezTo>
                      <a:pt x="61" y="16"/>
                      <a:pt x="64" y="17"/>
                      <a:pt x="66" y="19"/>
                    </a:cubicBezTo>
                    <a:cubicBezTo>
                      <a:pt x="68" y="22"/>
                      <a:pt x="69" y="26"/>
                      <a:pt x="69" y="32"/>
                    </a:cubicBezTo>
                    <a:lnTo>
                      <a:pt x="69" y="58"/>
                    </a:lnTo>
                    <a:lnTo>
                      <a:pt x="64" y="58"/>
                    </a:lnTo>
                    <a:lnTo>
                      <a:pt x="64" y="32"/>
                    </a:lnTo>
                    <a:cubicBezTo>
                      <a:pt x="64" y="29"/>
                      <a:pt x="63" y="26"/>
                      <a:pt x="62" y="24"/>
                    </a:cubicBezTo>
                    <a:cubicBezTo>
                      <a:pt x="60" y="23"/>
                      <a:pt x="59" y="22"/>
                      <a:pt x="56" y="22"/>
                    </a:cubicBezTo>
                    <a:cubicBezTo>
                      <a:pt x="54" y="22"/>
                      <a:pt x="52" y="23"/>
                      <a:pt x="50" y="25"/>
                    </a:cubicBezTo>
                    <a:cubicBezTo>
                      <a:pt x="48" y="27"/>
                      <a:pt x="47" y="31"/>
                      <a:pt x="47" y="36"/>
                    </a:cubicBezTo>
                    <a:lnTo>
                      <a:pt x="47" y="58"/>
                    </a:lnTo>
                    <a:lnTo>
                      <a:pt x="42" y="58"/>
                    </a:lnTo>
                    <a:close/>
                    <a:moveTo>
                      <a:pt x="74" y="38"/>
                    </a:moveTo>
                    <a:lnTo>
                      <a:pt x="74" y="38"/>
                    </a:lnTo>
                    <a:cubicBezTo>
                      <a:pt x="74" y="30"/>
                      <a:pt x="75" y="25"/>
                      <a:pt x="78" y="22"/>
                    </a:cubicBezTo>
                    <a:cubicBezTo>
                      <a:pt x="81" y="18"/>
                      <a:pt x="85" y="16"/>
                      <a:pt x="90" y="16"/>
                    </a:cubicBezTo>
                    <a:cubicBezTo>
                      <a:pt x="94" y="16"/>
                      <a:pt x="98" y="18"/>
                      <a:pt x="101" y="22"/>
                    </a:cubicBezTo>
                    <a:cubicBezTo>
                      <a:pt x="104" y="25"/>
                      <a:pt x="106" y="30"/>
                      <a:pt x="106" y="37"/>
                    </a:cubicBezTo>
                    <a:cubicBezTo>
                      <a:pt x="106" y="45"/>
                      <a:pt x="104" y="50"/>
                      <a:pt x="101" y="54"/>
                    </a:cubicBezTo>
                    <a:cubicBezTo>
                      <a:pt x="98" y="58"/>
                      <a:pt x="94" y="59"/>
                      <a:pt x="90" y="59"/>
                    </a:cubicBezTo>
                    <a:cubicBezTo>
                      <a:pt x="85" y="59"/>
                      <a:pt x="81" y="58"/>
                      <a:pt x="78" y="54"/>
                    </a:cubicBezTo>
                    <a:cubicBezTo>
                      <a:pt x="75" y="50"/>
                      <a:pt x="74" y="45"/>
                      <a:pt x="74" y="38"/>
                    </a:cubicBezTo>
                    <a:lnTo>
                      <a:pt x="74" y="38"/>
                    </a:lnTo>
                    <a:close/>
                    <a:moveTo>
                      <a:pt x="80" y="38"/>
                    </a:moveTo>
                    <a:lnTo>
                      <a:pt x="80" y="38"/>
                    </a:lnTo>
                    <a:cubicBezTo>
                      <a:pt x="80" y="43"/>
                      <a:pt x="80" y="47"/>
                      <a:pt x="82" y="50"/>
                    </a:cubicBezTo>
                    <a:cubicBezTo>
                      <a:pt x="84" y="52"/>
                      <a:pt x="87" y="54"/>
                      <a:pt x="90" y="54"/>
                    </a:cubicBezTo>
                    <a:cubicBezTo>
                      <a:pt x="93" y="54"/>
                      <a:pt x="95" y="52"/>
                      <a:pt x="97" y="50"/>
                    </a:cubicBezTo>
                    <a:cubicBezTo>
                      <a:pt x="99" y="47"/>
                      <a:pt x="100" y="43"/>
                      <a:pt x="100" y="38"/>
                    </a:cubicBezTo>
                    <a:cubicBezTo>
                      <a:pt x="100" y="32"/>
                      <a:pt x="99" y="28"/>
                      <a:pt x="97" y="26"/>
                    </a:cubicBezTo>
                    <a:cubicBezTo>
                      <a:pt x="95" y="23"/>
                      <a:pt x="92" y="22"/>
                      <a:pt x="90" y="22"/>
                    </a:cubicBezTo>
                    <a:cubicBezTo>
                      <a:pt x="87" y="22"/>
                      <a:pt x="84" y="23"/>
                      <a:pt x="82" y="26"/>
                    </a:cubicBezTo>
                    <a:cubicBezTo>
                      <a:pt x="80" y="28"/>
                      <a:pt x="80" y="32"/>
                      <a:pt x="80" y="38"/>
                    </a:cubicBezTo>
                    <a:lnTo>
                      <a:pt x="80" y="38"/>
                    </a:lnTo>
                    <a:close/>
                    <a:moveTo>
                      <a:pt x="110" y="58"/>
                    </a:moveTo>
                    <a:lnTo>
                      <a:pt x="110" y="58"/>
                    </a:lnTo>
                    <a:lnTo>
                      <a:pt x="110" y="17"/>
                    </a:lnTo>
                    <a:lnTo>
                      <a:pt x="115" y="17"/>
                    </a:lnTo>
                    <a:lnTo>
                      <a:pt x="115" y="23"/>
                    </a:lnTo>
                    <a:cubicBezTo>
                      <a:pt x="116" y="20"/>
                      <a:pt x="118" y="18"/>
                      <a:pt x="119" y="17"/>
                    </a:cubicBezTo>
                    <a:cubicBezTo>
                      <a:pt x="120" y="16"/>
                      <a:pt x="121" y="16"/>
                      <a:pt x="123" y="16"/>
                    </a:cubicBezTo>
                    <a:cubicBezTo>
                      <a:pt x="125" y="16"/>
                      <a:pt x="126" y="17"/>
                      <a:pt x="128" y="18"/>
                    </a:cubicBezTo>
                    <a:lnTo>
                      <a:pt x="127" y="25"/>
                    </a:lnTo>
                    <a:cubicBezTo>
                      <a:pt x="125" y="24"/>
                      <a:pt x="124" y="23"/>
                      <a:pt x="122" y="23"/>
                    </a:cubicBezTo>
                    <a:cubicBezTo>
                      <a:pt x="121" y="23"/>
                      <a:pt x="120" y="24"/>
                      <a:pt x="119" y="25"/>
                    </a:cubicBezTo>
                    <a:cubicBezTo>
                      <a:pt x="118" y="25"/>
                      <a:pt x="117" y="27"/>
                      <a:pt x="117" y="28"/>
                    </a:cubicBezTo>
                    <a:cubicBezTo>
                      <a:pt x="116" y="31"/>
                      <a:pt x="116" y="34"/>
                      <a:pt x="116" y="37"/>
                    </a:cubicBezTo>
                    <a:lnTo>
                      <a:pt x="116" y="58"/>
                    </a:lnTo>
                    <a:lnTo>
                      <a:pt x="110" y="58"/>
                    </a:lnTo>
                    <a:close/>
                    <a:moveTo>
                      <a:pt x="143" y="52"/>
                    </a:moveTo>
                    <a:lnTo>
                      <a:pt x="143" y="52"/>
                    </a:lnTo>
                    <a:lnTo>
                      <a:pt x="144" y="58"/>
                    </a:lnTo>
                    <a:cubicBezTo>
                      <a:pt x="142" y="59"/>
                      <a:pt x="141" y="59"/>
                      <a:pt x="140" y="59"/>
                    </a:cubicBezTo>
                    <a:cubicBezTo>
                      <a:pt x="138" y="59"/>
                      <a:pt x="136" y="59"/>
                      <a:pt x="135" y="58"/>
                    </a:cubicBezTo>
                    <a:cubicBezTo>
                      <a:pt x="134" y="57"/>
                      <a:pt x="133" y="56"/>
                      <a:pt x="132" y="54"/>
                    </a:cubicBezTo>
                    <a:cubicBezTo>
                      <a:pt x="132" y="53"/>
                      <a:pt x="132" y="50"/>
                      <a:pt x="132" y="46"/>
                    </a:cubicBezTo>
                    <a:lnTo>
                      <a:pt x="132" y="22"/>
                    </a:lnTo>
                    <a:lnTo>
                      <a:pt x="127" y="22"/>
                    </a:lnTo>
                    <a:lnTo>
                      <a:pt x="127" y="17"/>
                    </a:lnTo>
                    <a:lnTo>
                      <a:pt x="132" y="17"/>
                    </a:lnTo>
                    <a:lnTo>
                      <a:pt x="132" y="7"/>
                    </a:lnTo>
                    <a:lnTo>
                      <a:pt x="137" y="2"/>
                    </a:lnTo>
                    <a:lnTo>
                      <a:pt x="137" y="17"/>
                    </a:lnTo>
                    <a:lnTo>
                      <a:pt x="143" y="17"/>
                    </a:lnTo>
                    <a:lnTo>
                      <a:pt x="143" y="22"/>
                    </a:lnTo>
                    <a:lnTo>
                      <a:pt x="137" y="22"/>
                    </a:lnTo>
                    <a:lnTo>
                      <a:pt x="137" y="47"/>
                    </a:lnTo>
                    <a:cubicBezTo>
                      <a:pt x="137" y="49"/>
                      <a:pt x="138" y="50"/>
                      <a:pt x="138" y="51"/>
                    </a:cubicBezTo>
                    <a:cubicBezTo>
                      <a:pt x="138" y="52"/>
                      <a:pt x="139" y="52"/>
                      <a:pt x="141" y="52"/>
                    </a:cubicBezTo>
                    <a:cubicBezTo>
                      <a:pt x="141" y="52"/>
                      <a:pt x="142" y="52"/>
                      <a:pt x="143" y="52"/>
                    </a:cubicBezTo>
                    <a:lnTo>
                      <a:pt x="143" y="52"/>
                    </a:lnTo>
                    <a:close/>
                    <a:moveTo>
                      <a:pt x="170" y="43"/>
                    </a:moveTo>
                    <a:lnTo>
                      <a:pt x="170" y="43"/>
                    </a:lnTo>
                    <a:lnTo>
                      <a:pt x="175" y="44"/>
                    </a:lnTo>
                    <a:cubicBezTo>
                      <a:pt x="175" y="49"/>
                      <a:pt x="173" y="53"/>
                      <a:pt x="170" y="55"/>
                    </a:cubicBezTo>
                    <a:cubicBezTo>
                      <a:pt x="168" y="58"/>
                      <a:pt x="165" y="59"/>
                      <a:pt x="161" y="59"/>
                    </a:cubicBezTo>
                    <a:cubicBezTo>
                      <a:pt x="157" y="59"/>
                      <a:pt x="153" y="58"/>
                      <a:pt x="150" y="54"/>
                    </a:cubicBezTo>
                    <a:cubicBezTo>
                      <a:pt x="147" y="50"/>
                      <a:pt x="146" y="45"/>
                      <a:pt x="146" y="38"/>
                    </a:cubicBezTo>
                    <a:cubicBezTo>
                      <a:pt x="146" y="30"/>
                      <a:pt x="147" y="25"/>
                      <a:pt x="150" y="21"/>
                    </a:cubicBezTo>
                    <a:cubicBezTo>
                      <a:pt x="153" y="18"/>
                      <a:pt x="157" y="16"/>
                      <a:pt x="161" y="16"/>
                    </a:cubicBezTo>
                    <a:cubicBezTo>
                      <a:pt x="165" y="16"/>
                      <a:pt x="168" y="17"/>
                      <a:pt x="170" y="19"/>
                    </a:cubicBezTo>
                    <a:cubicBezTo>
                      <a:pt x="173" y="21"/>
                      <a:pt x="174" y="25"/>
                      <a:pt x="175" y="29"/>
                    </a:cubicBezTo>
                    <a:lnTo>
                      <a:pt x="169" y="30"/>
                    </a:lnTo>
                    <a:cubicBezTo>
                      <a:pt x="169" y="27"/>
                      <a:pt x="168" y="25"/>
                      <a:pt x="166" y="24"/>
                    </a:cubicBezTo>
                    <a:cubicBezTo>
                      <a:pt x="165" y="22"/>
                      <a:pt x="163" y="22"/>
                      <a:pt x="162" y="22"/>
                    </a:cubicBezTo>
                    <a:cubicBezTo>
                      <a:pt x="159" y="22"/>
                      <a:pt x="156" y="23"/>
                      <a:pt x="154" y="25"/>
                    </a:cubicBezTo>
                    <a:cubicBezTo>
                      <a:pt x="153" y="28"/>
                      <a:pt x="152" y="32"/>
                      <a:pt x="152" y="38"/>
                    </a:cubicBezTo>
                    <a:cubicBezTo>
                      <a:pt x="152" y="43"/>
                      <a:pt x="153" y="47"/>
                      <a:pt x="154" y="50"/>
                    </a:cubicBezTo>
                    <a:cubicBezTo>
                      <a:pt x="156" y="52"/>
                      <a:pt x="158" y="54"/>
                      <a:pt x="161" y="54"/>
                    </a:cubicBezTo>
                    <a:cubicBezTo>
                      <a:pt x="163" y="54"/>
                      <a:pt x="165" y="53"/>
                      <a:pt x="167" y="51"/>
                    </a:cubicBezTo>
                    <a:cubicBezTo>
                      <a:pt x="168" y="49"/>
                      <a:pt x="169" y="47"/>
                      <a:pt x="170" y="43"/>
                    </a:cubicBezTo>
                    <a:lnTo>
                      <a:pt x="170" y="43"/>
                    </a:lnTo>
                    <a:close/>
                    <a:moveTo>
                      <a:pt x="200" y="58"/>
                    </a:moveTo>
                    <a:lnTo>
                      <a:pt x="200" y="58"/>
                    </a:lnTo>
                    <a:lnTo>
                      <a:pt x="200" y="52"/>
                    </a:lnTo>
                    <a:cubicBezTo>
                      <a:pt x="199" y="55"/>
                      <a:pt x="197" y="57"/>
                      <a:pt x="196" y="58"/>
                    </a:cubicBezTo>
                    <a:cubicBezTo>
                      <a:pt x="194" y="59"/>
                      <a:pt x="192" y="59"/>
                      <a:pt x="190" y="59"/>
                    </a:cubicBezTo>
                    <a:cubicBezTo>
                      <a:pt x="187" y="59"/>
                      <a:pt x="184" y="59"/>
                      <a:pt x="183" y="57"/>
                    </a:cubicBezTo>
                    <a:cubicBezTo>
                      <a:pt x="181" y="56"/>
                      <a:pt x="179" y="54"/>
                      <a:pt x="179" y="52"/>
                    </a:cubicBezTo>
                    <a:cubicBezTo>
                      <a:pt x="178" y="50"/>
                      <a:pt x="178" y="46"/>
                      <a:pt x="178" y="43"/>
                    </a:cubicBezTo>
                    <a:lnTo>
                      <a:pt x="178" y="17"/>
                    </a:lnTo>
                    <a:lnTo>
                      <a:pt x="184" y="17"/>
                    </a:lnTo>
                    <a:lnTo>
                      <a:pt x="184" y="40"/>
                    </a:lnTo>
                    <a:cubicBezTo>
                      <a:pt x="184" y="44"/>
                      <a:pt x="184" y="47"/>
                      <a:pt x="184" y="49"/>
                    </a:cubicBezTo>
                    <a:cubicBezTo>
                      <a:pt x="185" y="50"/>
                      <a:pt x="185" y="51"/>
                      <a:pt x="187" y="52"/>
                    </a:cubicBezTo>
                    <a:cubicBezTo>
                      <a:pt x="188" y="53"/>
                      <a:pt x="189" y="53"/>
                      <a:pt x="191" y="53"/>
                    </a:cubicBezTo>
                    <a:cubicBezTo>
                      <a:pt x="193" y="53"/>
                      <a:pt x="196" y="52"/>
                      <a:pt x="197" y="50"/>
                    </a:cubicBezTo>
                    <a:cubicBezTo>
                      <a:pt x="199" y="48"/>
                      <a:pt x="200" y="44"/>
                      <a:pt x="200" y="39"/>
                    </a:cubicBezTo>
                    <a:lnTo>
                      <a:pt x="200" y="17"/>
                    </a:lnTo>
                    <a:lnTo>
                      <a:pt x="205" y="17"/>
                    </a:lnTo>
                    <a:lnTo>
                      <a:pt x="205" y="58"/>
                    </a:lnTo>
                    <a:lnTo>
                      <a:pt x="200" y="58"/>
                    </a:lnTo>
                    <a:close/>
                    <a:moveTo>
                      <a:pt x="225" y="52"/>
                    </a:moveTo>
                    <a:lnTo>
                      <a:pt x="225" y="52"/>
                    </a:lnTo>
                    <a:lnTo>
                      <a:pt x="226" y="58"/>
                    </a:lnTo>
                    <a:cubicBezTo>
                      <a:pt x="224" y="59"/>
                      <a:pt x="223" y="59"/>
                      <a:pt x="222" y="59"/>
                    </a:cubicBezTo>
                    <a:cubicBezTo>
                      <a:pt x="220" y="59"/>
                      <a:pt x="218" y="59"/>
                      <a:pt x="217" y="58"/>
                    </a:cubicBezTo>
                    <a:cubicBezTo>
                      <a:pt x="215" y="57"/>
                      <a:pt x="215" y="56"/>
                      <a:pt x="214" y="54"/>
                    </a:cubicBezTo>
                    <a:cubicBezTo>
                      <a:pt x="214" y="53"/>
                      <a:pt x="213" y="50"/>
                      <a:pt x="213" y="46"/>
                    </a:cubicBezTo>
                    <a:lnTo>
                      <a:pt x="213" y="22"/>
                    </a:lnTo>
                    <a:lnTo>
                      <a:pt x="209" y="22"/>
                    </a:lnTo>
                    <a:lnTo>
                      <a:pt x="209" y="17"/>
                    </a:lnTo>
                    <a:lnTo>
                      <a:pt x="213" y="17"/>
                    </a:lnTo>
                    <a:lnTo>
                      <a:pt x="213" y="7"/>
                    </a:lnTo>
                    <a:lnTo>
                      <a:pt x="219" y="2"/>
                    </a:lnTo>
                    <a:lnTo>
                      <a:pt x="219" y="17"/>
                    </a:lnTo>
                    <a:lnTo>
                      <a:pt x="225" y="17"/>
                    </a:lnTo>
                    <a:lnTo>
                      <a:pt x="225" y="22"/>
                    </a:lnTo>
                    <a:lnTo>
                      <a:pt x="219" y="22"/>
                    </a:lnTo>
                    <a:lnTo>
                      <a:pt x="219" y="47"/>
                    </a:lnTo>
                    <a:cubicBezTo>
                      <a:pt x="219" y="49"/>
                      <a:pt x="219" y="50"/>
                      <a:pt x="220" y="51"/>
                    </a:cubicBezTo>
                    <a:cubicBezTo>
                      <a:pt x="220" y="52"/>
                      <a:pt x="221" y="52"/>
                      <a:pt x="223" y="52"/>
                    </a:cubicBezTo>
                    <a:cubicBezTo>
                      <a:pt x="223" y="52"/>
                      <a:pt x="224" y="52"/>
                      <a:pt x="225" y="52"/>
                    </a:cubicBezTo>
                    <a:lnTo>
                      <a:pt x="225" y="52"/>
                    </a:lnTo>
                    <a:close/>
                    <a:moveTo>
                      <a:pt x="244" y="46"/>
                    </a:moveTo>
                    <a:lnTo>
                      <a:pt x="244" y="46"/>
                    </a:lnTo>
                    <a:lnTo>
                      <a:pt x="250" y="45"/>
                    </a:lnTo>
                    <a:cubicBezTo>
                      <a:pt x="250" y="48"/>
                      <a:pt x="251" y="50"/>
                      <a:pt x="253" y="52"/>
                    </a:cubicBezTo>
                    <a:cubicBezTo>
                      <a:pt x="254" y="53"/>
                      <a:pt x="256" y="54"/>
                      <a:pt x="259" y="54"/>
                    </a:cubicBezTo>
                    <a:cubicBezTo>
                      <a:pt x="261" y="54"/>
                      <a:pt x="263" y="53"/>
                      <a:pt x="264" y="52"/>
                    </a:cubicBezTo>
                    <a:cubicBezTo>
                      <a:pt x="266" y="50"/>
                      <a:pt x="266" y="49"/>
                      <a:pt x="266" y="47"/>
                    </a:cubicBezTo>
                    <a:cubicBezTo>
                      <a:pt x="266" y="45"/>
                      <a:pt x="266" y="44"/>
                      <a:pt x="265" y="43"/>
                    </a:cubicBezTo>
                    <a:cubicBezTo>
                      <a:pt x="264" y="43"/>
                      <a:pt x="262" y="42"/>
                      <a:pt x="259" y="41"/>
                    </a:cubicBezTo>
                    <a:cubicBezTo>
                      <a:pt x="254" y="40"/>
                      <a:pt x="251" y="38"/>
                      <a:pt x="250" y="37"/>
                    </a:cubicBezTo>
                    <a:cubicBezTo>
                      <a:pt x="248" y="36"/>
                      <a:pt x="247" y="35"/>
                      <a:pt x="246" y="34"/>
                    </a:cubicBezTo>
                    <a:cubicBezTo>
                      <a:pt x="245" y="32"/>
                      <a:pt x="245" y="30"/>
                      <a:pt x="245" y="28"/>
                    </a:cubicBezTo>
                    <a:cubicBezTo>
                      <a:pt x="245" y="24"/>
                      <a:pt x="246" y="21"/>
                      <a:pt x="248" y="19"/>
                    </a:cubicBezTo>
                    <a:cubicBezTo>
                      <a:pt x="251" y="17"/>
                      <a:pt x="254" y="16"/>
                      <a:pt x="258" y="16"/>
                    </a:cubicBezTo>
                    <a:cubicBezTo>
                      <a:pt x="260" y="16"/>
                      <a:pt x="263" y="16"/>
                      <a:pt x="265" y="17"/>
                    </a:cubicBezTo>
                    <a:cubicBezTo>
                      <a:pt x="267" y="18"/>
                      <a:pt x="268" y="19"/>
                      <a:pt x="269" y="21"/>
                    </a:cubicBezTo>
                    <a:cubicBezTo>
                      <a:pt x="270" y="23"/>
                      <a:pt x="271" y="25"/>
                      <a:pt x="271" y="28"/>
                    </a:cubicBezTo>
                    <a:lnTo>
                      <a:pt x="265" y="29"/>
                    </a:lnTo>
                    <a:cubicBezTo>
                      <a:pt x="265" y="24"/>
                      <a:pt x="262" y="22"/>
                      <a:pt x="258" y="22"/>
                    </a:cubicBezTo>
                    <a:cubicBezTo>
                      <a:pt x="256" y="22"/>
                      <a:pt x="254" y="22"/>
                      <a:pt x="253" y="23"/>
                    </a:cubicBezTo>
                    <a:cubicBezTo>
                      <a:pt x="251" y="24"/>
                      <a:pt x="251" y="26"/>
                      <a:pt x="251" y="27"/>
                    </a:cubicBezTo>
                    <a:cubicBezTo>
                      <a:pt x="251" y="29"/>
                      <a:pt x="251" y="30"/>
                      <a:pt x="253" y="31"/>
                    </a:cubicBezTo>
                    <a:cubicBezTo>
                      <a:pt x="253" y="31"/>
                      <a:pt x="255" y="32"/>
                      <a:pt x="259" y="33"/>
                    </a:cubicBezTo>
                    <a:cubicBezTo>
                      <a:pt x="263" y="35"/>
                      <a:pt x="267" y="36"/>
                      <a:pt x="268" y="37"/>
                    </a:cubicBezTo>
                    <a:cubicBezTo>
                      <a:pt x="269" y="38"/>
                      <a:pt x="270" y="39"/>
                      <a:pt x="271" y="41"/>
                    </a:cubicBezTo>
                    <a:cubicBezTo>
                      <a:pt x="272" y="42"/>
                      <a:pt x="272" y="44"/>
                      <a:pt x="272" y="46"/>
                    </a:cubicBezTo>
                    <a:cubicBezTo>
                      <a:pt x="272" y="50"/>
                      <a:pt x="271" y="53"/>
                      <a:pt x="269" y="56"/>
                    </a:cubicBezTo>
                    <a:cubicBezTo>
                      <a:pt x="266" y="58"/>
                      <a:pt x="263" y="59"/>
                      <a:pt x="258" y="59"/>
                    </a:cubicBezTo>
                    <a:cubicBezTo>
                      <a:pt x="250" y="59"/>
                      <a:pt x="245" y="55"/>
                      <a:pt x="244" y="46"/>
                    </a:cubicBezTo>
                    <a:lnTo>
                      <a:pt x="244" y="46"/>
                    </a:lnTo>
                    <a:close/>
                    <a:moveTo>
                      <a:pt x="300" y="45"/>
                    </a:moveTo>
                    <a:lnTo>
                      <a:pt x="300" y="45"/>
                    </a:lnTo>
                    <a:lnTo>
                      <a:pt x="306" y="46"/>
                    </a:lnTo>
                    <a:cubicBezTo>
                      <a:pt x="305" y="50"/>
                      <a:pt x="303" y="54"/>
                      <a:pt x="301" y="56"/>
                    </a:cubicBezTo>
                    <a:cubicBezTo>
                      <a:pt x="298" y="58"/>
                      <a:pt x="295" y="59"/>
                      <a:pt x="291" y="59"/>
                    </a:cubicBezTo>
                    <a:cubicBezTo>
                      <a:pt x="286" y="59"/>
                      <a:pt x="282" y="58"/>
                      <a:pt x="279" y="54"/>
                    </a:cubicBezTo>
                    <a:cubicBezTo>
                      <a:pt x="276" y="50"/>
                      <a:pt x="275" y="45"/>
                      <a:pt x="275" y="38"/>
                    </a:cubicBezTo>
                    <a:cubicBezTo>
                      <a:pt x="275" y="31"/>
                      <a:pt x="276" y="25"/>
                      <a:pt x="279" y="22"/>
                    </a:cubicBezTo>
                    <a:cubicBezTo>
                      <a:pt x="282" y="18"/>
                      <a:pt x="286" y="16"/>
                      <a:pt x="291" y="16"/>
                    </a:cubicBezTo>
                    <a:cubicBezTo>
                      <a:pt x="295" y="16"/>
                      <a:pt x="299" y="18"/>
                      <a:pt x="302" y="22"/>
                    </a:cubicBezTo>
                    <a:cubicBezTo>
                      <a:pt x="305" y="25"/>
                      <a:pt x="306" y="31"/>
                      <a:pt x="306" y="38"/>
                    </a:cubicBezTo>
                    <a:lnTo>
                      <a:pt x="306" y="39"/>
                    </a:lnTo>
                    <a:lnTo>
                      <a:pt x="281" y="39"/>
                    </a:lnTo>
                    <a:cubicBezTo>
                      <a:pt x="281" y="44"/>
                      <a:pt x="282" y="48"/>
                      <a:pt x="284" y="50"/>
                    </a:cubicBezTo>
                    <a:cubicBezTo>
                      <a:pt x="286" y="52"/>
                      <a:pt x="288" y="54"/>
                      <a:pt x="291" y="54"/>
                    </a:cubicBezTo>
                    <a:cubicBezTo>
                      <a:pt x="296" y="54"/>
                      <a:pt x="299" y="51"/>
                      <a:pt x="300" y="45"/>
                    </a:cubicBezTo>
                    <a:lnTo>
                      <a:pt x="300" y="45"/>
                    </a:lnTo>
                    <a:close/>
                    <a:moveTo>
                      <a:pt x="281" y="34"/>
                    </a:moveTo>
                    <a:lnTo>
                      <a:pt x="281" y="34"/>
                    </a:lnTo>
                    <a:lnTo>
                      <a:pt x="300" y="34"/>
                    </a:lnTo>
                    <a:cubicBezTo>
                      <a:pt x="300" y="30"/>
                      <a:pt x="299" y="27"/>
                      <a:pt x="298" y="26"/>
                    </a:cubicBezTo>
                    <a:cubicBezTo>
                      <a:pt x="296" y="23"/>
                      <a:pt x="294" y="22"/>
                      <a:pt x="291" y="22"/>
                    </a:cubicBezTo>
                    <a:cubicBezTo>
                      <a:pt x="288" y="22"/>
                      <a:pt x="286" y="23"/>
                      <a:pt x="284" y="25"/>
                    </a:cubicBezTo>
                    <a:cubicBezTo>
                      <a:pt x="282" y="27"/>
                      <a:pt x="281" y="30"/>
                      <a:pt x="281" y="34"/>
                    </a:cubicBezTo>
                    <a:lnTo>
                      <a:pt x="281" y="34"/>
                    </a:lnTo>
                    <a:close/>
                    <a:moveTo>
                      <a:pt x="310" y="62"/>
                    </a:moveTo>
                    <a:lnTo>
                      <a:pt x="310" y="62"/>
                    </a:lnTo>
                    <a:lnTo>
                      <a:pt x="316" y="63"/>
                    </a:lnTo>
                    <a:cubicBezTo>
                      <a:pt x="316" y="65"/>
                      <a:pt x="317" y="67"/>
                      <a:pt x="318" y="68"/>
                    </a:cubicBezTo>
                    <a:cubicBezTo>
                      <a:pt x="319" y="69"/>
                      <a:pt x="321" y="69"/>
                      <a:pt x="323" y="69"/>
                    </a:cubicBezTo>
                    <a:cubicBezTo>
                      <a:pt x="326" y="69"/>
                      <a:pt x="328" y="69"/>
                      <a:pt x="329" y="68"/>
                    </a:cubicBezTo>
                    <a:cubicBezTo>
                      <a:pt x="331" y="66"/>
                      <a:pt x="332" y="64"/>
                      <a:pt x="332" y="62"/>
                    </a:cubicBezTo>
                    <a:cubicBezTo>
                      <a:pt x="333" y="61"/>
                      <a:pt x="333" y="58"/>
                      <a:pt x="333" y="53"/>
                    </a:cubicBezTo>
                    <a:cubicBezTo>
                      <a:pt x="332" y="55"/>
                      <a:pt x="330" y="56"/>
                      <a:pt x="329" y="57"/>
                    </a:cubicBezTo>
                    <a:cubicBezTo>
                      <a:pt x="327" y="58"/>
                      <a:pt x="325" y="58"/>
                      <a:pt x="323" y="58"/>
                    </a:cubicBezTo>
                    <a:cubicBezTo>
                      <a:pt x="319" y="58"/>
                      <a:pt x="316" y="57"/>
                      <a:pt x="313" y="53"/>
                    </a:cubicBezTo>
                    <a:cubicBezTo>
                      <a:pt x="310" y="49"/>
                      <a:pt x="309" y="44"/>
                      <a:pt x="309" y="37"/>
                    </a:cubicBezTo>
                    <a:cubicBezTo>
                      <a:pt x="309" y="33"/>
                      <a:pt x="310" y="29"/>
                      <a:pt x="311" y="26"/>
                    </a:cubicBezTo>
                    <a:cubicBezTo>
                      <a:pt x="312" y="22"/>
                      <a:pt x="314" y="20"/>
                      <a:pt x="316" y="18"/>
                    </a:cubicBezTo>
                    <a:cubicBezTo>
                      <a:pt x="318" y="17"/>
                      <a:pt x="321" y="16"/>
                      <a:pt x="323" y="16"/>
                    </a:cubicBezTo>
                    <a:cubicBezTo>
                      <a:pt x="326" y="16"/>
                      <a:pt x="327" y="16"/>
                      <a:pt x="329" y="18"/>
                    </a:cubicBezTo>
                    <a:cubicBezTo>
                      <a:pt x="331" y="19"/>
                      <a:pt x="332" y="20"/>
                      <a:pt x="333" y="22"/>
                    </a:cubicBezTo>
                    <a:lnTo>
                      <a:pt x="333" y="17"/>
                    </a:lnTo>
                    <a:lnTo>
                      <a:pt x="339" y="17"/>
                    </a:lnTo>
                    <a:lnTo>
                      <a:pt x="339" y="53"/>
                    </a:lnTo>
                    <a:cubicBezTo>
                      <a:pt x="339" y="59"/>
                      <a:pt x="338" y="64"/>
                      <a:pt x="337" y="66"/>
                    </a:cubicBezTo>
                    <a:cubicBezTo>
                      <a:pt x="336" y="69"/>
                      <a:pt x="334" y="71"/>
                      <a:pt x="332" y="73"/>
                    </a:cubicBezTo>
                    <a:cubicBezTo>
                      <a:pt x="330" y="74"/>
                      <a:pt x="327" y="75"/>
                      <a:pt x="323" y="75"/>
                    </a:cubicBezTo>
                    <a:cubicBezTo>
                      <a:pt x="319" y="75"/>
                      <a:pt x="316" y="74"/>
                      <a:pt x="313" y="72"/>
                    </a:cubicBezTo>
                    <a:cubicBezTo>
                      <a:pt x="311" y="69"/>
                      <a:pt x="310" y="66"/>
                      <a:pt x="310" y="62"/>
                    </a:cubicBezTo>
                    <a:lnTo>
                      <a:pt x="310" y="62"/>
                    </a:lnTo>
                    <a:close/>
                    <a:moveTo>
                      <a:pt x="315" y="37"/>
                    </a:moveTo>
                    <a:lnTo>
                      <a:pt x="315" y="37"/>
                    </a:lnTo>
                    <a:cubicBezTo>
                      <a:pt x="315" y="42"/>
                      <a:pt x="316" y="46"/>
                      <a:pt x="317" y="49"/>
                    </a:cubicBezTo>
                    <a:cubicBezTo>
                      <a:pt x="319" y="51"/>
                      <a:pt x="321" y="53"/>
                      <a:pt x="324" y="53"/>
                    </a:cubicBezTo>
                    <a:cubicBezTo>
                      <a:pt x="327" y="53"/>
                      <a:pt x="329" y="51"/>
                      <a:pt x="331" y="49"/>
                    </a:cubicBezTo>
                    <a:cubicBezTo>
                      <a:pt x="333" y="47"/>
                      <a:pt x="333" y="43"/>
                      <a:pt x="333" y="37"/>
                    </a:cubicBezTo>
                    <a:cubicBezTo>
                      <a:pt x="333" y="32"/>
                      <a:pt x="333" y="28"/>
                      <a:pt x="331" y="26"/>
                    </a:cubicBezTo>
                    <a:cubicBezTo>
                      <a:pt x="329" y="23"/>
                      <a:pt x="326" y="22"/>
                      <a:pt x="324" y="22"/>
                    </a:cubicBezTo>
                    <a:cubicBezTo>
                      <a:pt x="321" y="22"/>
                      <a:pt x="319" y="23"/>
                      <a:pt x="317" y="26"/>
                    </a:cubicBezTo>
                    <a:cubicBezTo>
                      <a:pt x="316" y="28"/>
                      <a:pt x="315" y="32"/>
                      <a:pt x="315" y="37"/>
                    </a:cubicBezTo>
                    <a:lnTo>
                      <a:pt x="315" y="37"/>
                    </a:lnTo>
                    <a:close/>
                    <a:moveTo>
                      <a:pt x="345" y="58"/>
                    </a:moveTo>
                    <a:lnTo>
                      <a:pt x="345" y="58"/>
                    </a:lnTo>
                    <a:lnTo>
                      <a:pt x="345" y="17"/>
                    </a:lnTo>
                    <a:lnTo>
                      <a:pt x="350" y="17"/>
                    </a:lnTo>
                    <a:lnTo>
                      <a:pt x="350" y="23"/>
                    </a:lnTo>
                    <a:cubicBezTo>
                      <a:pt x="352" y="21"/>
                      <a:pt x="353" y="19"/>
                      <a:pt x="355" y="18"/>
                    </a:cubicBezTo>
                    <a:cubicBezTo>
                      <a:pt x="357" y="17"/>
                      <a:pt x="359" y="16"/>
                      <a:pt x="361" y="16"/>
                    </a:cubicBezTo>
                    <a:cubicBezTo>
                      <a:pt x="363" y="16"/>
                      <a:pt x="365" y="17"/>
                      <a:pt x="367" y="18"/>
                    </a:cubicBezTo>
                    <a:cubicBezTo>
                      <a:pt x="368" y="19"/>
                      <a:pt x="370" y="21"/>
                      <a:pt x="370" y="23"/>
                    </a:cubicBezTo>
                    <a:cubicBezTo>
                      <a:pt x="372" y="21"/>
                      <a:pt x="373" y="19"/>
                      <a:pt x="375" y="18"/>
                    </a:cubicBezTo>
                    <a:cubicBezTo>
                      <a:pt x="377" y="17"/>
                      <a:pt x="379" y="16"/>
                      <a:pt x="381" y="16"/>
                    </a:cubicBezTo>
                    <a:cubicBezTo>
                      <a:pt x="384" y="16"/>
                      <a:pt x="387" y="17"/>
                      <a:pt x="388" y="19"/>
                    </a:cubicBezTo>
                    <a:cubicBezTo>
                      <a:pt x="390" y="21"/>
                      <a:pt x="391" y="25"/>
                      <a:pt x="391" y="30"/>
                    </a:cubicBezTo>
                    <a:lnTo>
                      <a:pt x="391" y="58"/>
                    </a:lnTo>
                    <a:lnTo>
                      <a:pt x="386" y="58"/>
                    </a:lnTo>
                    <a:lnTo>
                      <a:pt x="386" y="32"/>
                    </a:lnTo>
                    <a:cubicBezTo>
                      <a:pt x="386" y="29"/>
                      <a:pt x="385" y="27"/>
                      <a:pt x="385" y="26"/>
                    </a:cubicBezTo>
                    <a:cubicBezTo>
                      <a:pt x="384" y="25"/>
                      <a:pt x="384" y="24"/>
                      <a:pt x="383" y="23"/>
                    </a:cubicBezTo>
                    <a:cubicBezTo>
                      <a:pt x="382" y="23"/>
                      <a:pt x="381" y="22"/>
                      <a:pt x="380" y="22"/>
                    </a:cubicBezTo>
                    <a:cubicBezTo>
                      <a:pt x="377" y="22"/>
                      <a:pt x="375" y="23"/>
                      <a:pt x="373" y="25"/>
                    </a:cubicBezTo>
                    <a:cubicBezTo>
                      <a:pt x="372" y="27"/>
                      <a:pt x="371" y="30"/>
                      <a:pt x="371" y="34"/>
                    </a:cubicBezTo>
                    <a:lnTo>
                      <a:pt x="371" y="58"/>
                    </a:lnTo>
                    <a:lnTo>
                      <a:pt x="366" y="58"/>
                    </a:lnTo>
                    <a:lnTo>
                      <a:pt x="366" y="32"/>
                    </a:lnTo>
                    <a:cubicBezTo>
                      <a:pt x="366" y="28"/>
                      <a:pt x="365" y="26"/>
                      <a:pt x="364" y="24"/>
                    </a:cubicBezTo>
                    <a:cubicBezTo>
                      <a:pt x="363" y="23"/>
                      <a:pt x="361" y="22"/>
                      <a:pt x="359" y="22"/>
                    </a:cubicBezTo>
                    <a:cubicBezTo>
                      <a:pt x="357" y="22"/>
                      <a:pt x="355" y="23"/>
                      <a:pt x="353" y="25"/>
                    </a:cubicBezTo>
                    <a:cubicBezTo>
                      <a:pt x="352" y="27"/>
                      <a:pt x="351" y="31"/>
                      <a:pt x="351" y="37"/>
                    </a:cubicBezTo>
                    <a:lnTo>
                      <a:pt x="351" y="58"/>
                    </a:lnTo>
                    <a:lnTo>
                      <a:pt x="345" y="58"/>
                    </a:lnTo>
                    <a:close/>
                    <a:moveTo>
                      <a:pt x="419" y="45"/>
                    </a:moveTo>
                    <a:lnTo>
                      <a:pt x="419" y="45"/>
                    </a:lnTo>
                    <a:lnTo>
                      <a:pt x="426" y="46"/>
                    </a:lnTo>
                    <a:cubicBezTo>
                      <a:pt x="424" y="50"/>
                      <a:pt x="423" y="54"/>
                      <a:pt x="420" y="56"/>
                    </a:cubicBezTo>
                    <a:cubicBezTo>
                      <a:pt x="417" y="58"/>
                      <a:pt x="414" y="59"/>
                      <a:pt x="411" y="59"/>
                    </a:cubicBezTo>
                    <a:cubicBezTo>
                      <a:pt x="406" y="59"/>
                      <a:pt x="402" y="58"/>
                      <a:pt x="399" y="54"/>
                    </a:cubicBezTo>
                    <a:cubicBezTo>
                      <a:pt x="396" y="50"/>
                      <a:pt x="394" y="45"/>
                      <a:pt x="394" y="38"/>
                    </a:cubicBezTo>
                    <a:cubicBezTo>
                      <a:pt x="394" y="31"/>
                      <a:pt x="396" y="25"/>
                      <a:pt x="399" y="22"/>
                    </a:cubicBezTo>
                    <a:cubicBezTo>
                      <a:pt x="402" y="18"/>
                      <a:pt x="406" y="16"/>
                      <a:pt x="410" y="16"/>
                    </a:cubicBezTo>
                    <a:cubicBezTo>
                      <a:pt x="415" y="16"/>
                      <a:pt x="418" y="18"/>
                      <a:pt x="421" y="22"/>
                    </a:cubicBezTo>
                    <a:cubicBezTo>
                      <a:pt x="424" y="25"/>
                      <a:pt x="426" y="31"/>
                      <a:pt x="426" y="38"/>
                    </a:cubicBezTo>
                    <a:lnTo>
                      <a:pt x="426" y="39"/>
                    </a:lnTo>
                    <a:lnTo>
                      <a:pt x="400" y="39"/>
                    </a:lnTo>
                    <a:cubicBezTo>
                      <a:pt x="400" y="44"/>
                      <a:pt x="401" y="48"/>
                      <a:pt x="403" y="50"/>
                    </a:cubicBezTo>
                    <a:cubicBezTo>
                      <a:pt x="405" y="52"/>
                      <a:pt x="408" y="54"/>
                      <a:pt x="411" y="54"/>
                    </a:cubicBezTo>
                    <a:cubicBezTo>
                      <a:pt x="415" y="54"/>
                      <a:pt x="418" y="51"/>
                      <a:pt x="419" y="45"/>
                    </a:cubicBezTo>
                    <a:lnTo>
                      <a:pt x="419" y="45"/>
                    </a:lnTo>
                    <a:close/>
                    <a:moveTo>
                      <a:pt x="401" y="34"/>
                    </a:moveTo>
                    <a:lnTo>
                      <a:pt x="401" y="34"/>
                    </a:lnTo>
                    <a:lnTo>
                      <a:pt x="419" y="34"/>
                    </a:lnTo>
                    <a:cubicBezTo>
                      <a:pt x="419" y="30"/>
                      <a:pt x="418" y="27"/>
                      <a:pt x="417" y="26"/>
                    </a:cubicBezTo>
                    <a:cubicBezTo>
                      <a:pt x="415" y="23"/>
                      <a:pt x="413" y="22"/>
                      <a:pt x="410" y="22"/>
                    </a:cubicBezTo>
                    <a:cubicBezTo>
                      <a:pt x="408" y="22"/>
                      <a:pt x="405" y="23"/>
                      <a:pt x="403" y="25"/>
                    </a:cubicBezTo>
                    <a:cubicBezTo>
                      <a:pt x="402" y="27"/>
                      <a:pt x="401" y="30"/>
                      <a:pt x="401" y="34"/>
                    </a:cubicBezTo>
                    <a:lnTo>
                      <a:pt x="401" y="34"/>
                    </a:lnTo>
                    <a:close/>
                    <a:moveTo>
                      <a:pt x="430" y="58"/>
                    </a:moveTo>
                    <a:lnTo>
                      <a:pt x="430" y="58"/>
                    </a:lnTo>
                    <a:lnTo>
                      <a:pt x="430" y="17"/>
                    </a:lnTo>
                    <a:lnTo>
                      <a:pt x="435" y="17"/>
                    </a:lnTo>
                    <a:lnTo>
                      <a:pt x="435" y="23"/>
                    </a:lnTo>
                    <a:cubicBezTo>
                      <a:pt x="437" y="21"/>
                      <a:pt x="438" y="19"/>
                      <a:pt x="440" y="18"/>
                    </a:cubicBezTo>
                    <a:cubicBezTo>
                      <a:pt x="442" y="17"/>
                      <a:pt x="444" y="16"/>
                      <a:pt x="446" y="16"/>
                    </a:cubicBezTo>
                    <a:cubicBezTo>
                      <a:pt x="448" y="16"/>
                      <a:pt x="450" y="16"/>
                      <a:pt x="451" y="17"/>
                    </a:cubicBezTo>
                    <a:cubicBezTo>
                      <a:pt x="453" y="18"/>
                      <a:pt x="454" y="19"/>
                      <a:pt x="455" y="20"/>
                    </a:cubicBezTo>
                    <a:cubicBezTo>
                      <a:pt x="456" y="21"/>
                      <a:pt x="457" y="23"/>
                      <a:pt x="457" y="24"/>
                    </a:cubicBezTo>
                    <a:cubicBezTo>
                      <a:pt x="458" y="26"/>
                      <a:pt x="458" y="29"/>
                      <a:pt x="458" y="33"/>
                    </a:cubicBezTo>
                    <a:lnTo>
                      <a:pt x="458" y="58"/>
                    </a:lnTo>
                    <a:lnTo>
                      <a:pt x="452" y="58"/>
                    </a:lnTo>
                    <a:lnTo>
                      <a:pt x="452" y="33"/>
                    </a:lnTo>
                    <a:cubicBezTo>
                      <a:pt x="452" y="30"/>
                      <a:pt x="452" y="28"/>
                      <a:pt x="451" y="27"/>
                    </a:cubicBezTo>
                    <a:cubicBezTo>
                      <a:pt x="451" y="25"/>
                      <a:pt x="450" y="24"/>
                      <a:pt x="449" y="23"/>
                    </a:cubicBezTo>
                    <a:cubicBezTo>
                      <a:pt x="448" y="23"/>
                      <a:pt x="447" y="22"/>
                      <a:pt x="445" y="22"/>
                    </a:cubicBezTo>
                    <a:cubicBezTo>
                      <a:pt x="442" y="22"/>
                      <a:pt x="440" y="23"/>
                      <a:pt x="438" y="25"/>
                    </a:cubicBezTo>
                    <a:cubicBezTo>
                      <a:pt x="437" y="27"/>
                      <a:pt x="436" y="31"/>
                      <a:pt x="436" y="36"/>
                    </a:cubicBezTo>
                    <a:lnTo>
                      <a:pt x="436" y="58"/>
                    </a:lnTo>
                    <a:lnTo>
                      <a:pt x="430" y="58"/>
                    </a:lnTo>
                    <a:close/>
                    <a:moveTo>
                      <a:pt x="477" y="52"/>
                    </a:moveTo>
                    <a:lnTo>
                      <a:pt x="477" y="52"/>
                    </a:lnTo>
                    <a:lnTo>
                      <a:pt x="478" y="58"/>
                    </a:lnTo>
                    <a:cubicBezTo>
                      <a:pt x="477" y="59"/>
                      <a:pt x="475" y="59"/>
                      <a:pt x="474" y="59"/>
                    </a:cubicBezTo>
                    <a:cubicBezTo>
                      <a:pt x="472" y="59"/>
                      <a:pt x="470" y="59"/>
                      <a:pt x="469" y="58"/>
                    </a:cubicBezTo>
                    <a:cubicBezTo>
                      <a:pt x="468" y="57"/>
                      <a:pt x="467" y="56"/>
                      <a:pt x="466" y="54"/>
                    </a:cubicBezTo>
                    <a:cubicBezTo>
                      <a:pt x="466" y="53"/>
                      <a:pt x="466" y="50"/>
                      <a:pt x="466" y="46"/>
                    </a:cubicBezTo>
                    <a:lnTo>
                      <a:pt x="466" y="22"/>
                    </a:lnTo>
                    <a:lnTo>
                      <a:pt x="462" y="22"/>
                    </a:lnTo>
                    <a:lnTo>
                      <a:pt x="462" y="17"/>
                    </a:lnTo>
                    <a:lnTo>
                      <a:pt x="466" y="17"/>
                    </a:lnTo>
                    <a:lnTo>
                      <a:pt x="466" y="7"/>
                    </a:lnTo>
                    <a:lnTo>
                      <a:pt x="472" y="2"/>
                    </a:lnTo>
                    <a:lnTo>
                      <a:pt x="472" y="17"/>
                    </a:lnTo>
                    <a:lnTo>
                      <a:pt x="477" y="17"/>
                    </a:lnTo>
                    <a:lnTo>
                      <a:pt x="477" y="22"/>
                    </a:lnTo>
                    <a:lnTo>
                      <a:pt x="472" y="22"/>
                    </a:lnTo>
                    <a:lnTo>
                      <a:pt x="472" y="47"/>
                    </a:lnTo>
                    <a:cubicBezTo>
                      <a:pt x="472" y="49"/>
                      <a:pt x="472" y="50"/>
                      <a:pt x="472" y="51"/>
                    </a:cubicBezTo>
                    <a:cubicBezTo>
                      <a:pt x="472" y="52"/>
                      <a:pt x="473" y="52"/>
                      <a:pt x="475" y="52"/>
                    </a:cubicBezTo>
                    <a:cubicBezTo>
                      <a:pt x="475" y="52"/>
                      <a:pt x="476" y="52"/>
                      <a:pt x="477" y="52"/>
                    </a:cubicBezTo>
                    <a:lnTo>
                      <a:pt x="477" y="52"/>
                    </a:lnTo>
                    <a:close/>
                    <a:moveTo>
                      <a:pt x="477" y="52"/>
                    </a:moveTo>
                    <a:lnTo>
                      <a:pt x="477" y="52"/>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00"/>
              <p:cNvSpPr>
                <a:spLocks noEditPoints="1"/>
              </p:cNvSpPr>
              <p:nvPr/>
            </p:nvSpPr>
            <p:spPr bwMode="auto">
              <a:xfrm>
                <a:off x="2179377" y="1281024"/>
                <a:ext cx="1165473" cy="147035"/>
              </a:xfrm>
              <a:custGeom>
                <a:avLst/>
                <a:gdLst>
                  <a:gd name="T0" fmla="*/ 15 w 585"/>
                  <a:gd name="T1" fmla="*/ 50 h 74"/>
                  <a:gd name="T2" fmla="*/ 46 w 585"/>
                  <a:gd name="T3" fmla="*/ 37 h 74"/>
                  <a:gd name="T4" fmla="*/ 30 w 585"/>
                  <a:gd name="T5" fmla="*/ 7 h 74"/>
                  <a:gd name="T6" fmla="*/ 61 w 585"/>
                  <a:gd name="T7" fmla="*/ 0 h 74"/>
                  <a:gd name="T8" fmla="*/ 61 w 585"/>
                  <a:gd name="T9" fmla="*/ 16 h 74"/>
                  <a:gd name="T10" fmla="*/ 74 w 585"/>
                  <a:gd name="T11" fmla="*/ 16 h 74"/>
                  <a:gd name="T12" fmla="*/ 99 w 585"/>
                  <a:gd name="T13" fmla="*/ 19 h 74"/>
                  <a:gd name="T14" fmla="*/ 95 w 585"/>
                  <a:gd name="T15" fmla="*/ 26 h 74"/>
                  <a:gd name="T16" fmla="*/ 74 w 585"/>
                  <a:gd name="T17" fmla="*/ 58 h 74"/>
                  <a:gd name="T18" fmla="*/ 111 w 585"/>
                  <a:gd name="T19" fmla="*/ 53 h 74"/>
                  <a:gd name="T20" fmla="*/ 130 w 585"/>
                  <a:gd name="T21" fmla="*/ 21 h 74"/>
                  <a:gd name="T22" fmla="*/ 112 w 585"/>
                  <a:gd name="T23" fmla="*/ 37 h 74"/>
                  <a:gd name="T24" fmla="*/ 121 w 585"/>
                  <a:gd name="T25" fmla="*/ 21 h 74"/>
                  <a:gd name="T26" fmla="*/ 142 w 585"/>
                  <a:gd name="T27" fmla="*/ 0 h 74"/>
                  <a:gd name="T28" fmla="*/ 142 w 585"/>
                  <a:gd name="T29" fmla="*/ 16 h 74"/>
                  <a:gd name="T30" fmla="*/ 156 w 585"/>
                  <a:gd name="T31" fmla="*/ 16 h 74"/>
                  <a:gd name="T32" fmla="*/ 181 w 585"/>
                  <a:gd name="T33" fmla="*/ 19 h 74"/>
                  <a:gd name="T34" fmla="*/ 177 w 585"/>
                  <a:gd name="T35" fmla="*/ 26 h 74"/>
                  <a:gd name="T36" fmla="*/ 156 w 585"/>
                  <a:gd name="T37" fmla="*/ 58 h 74"/>
                  <a:gd name="T38" fmla="*/ 208 w 585"/>
                  <a:gd name="T39" fmla="*/ 67 h 74"/>
                  <a:gd name="T40" fmla="*/ 188 w 585"/>
                  <a:gd name="T41" fmla="*/ 37 h 74"/>
                  <a:gd name="T42" fmla="*/ 213 w 585"/>
                  <a:gd name="T43" fmla="*/ 16 h 74"/>
                  <a:gd name="T44" fmla="*/ 192 w 585"/>
                  <a:gd name="T45" fmla="*/ 71 h 74"/>
                  <a:gd name="T46" fmla="*/ 203 w 585"/>
                  <a:gd name="T47" fmla="*/ 52 h 74"/>
                  <a:gd name="T48" fmla="*/ 194 w 585"/>
                  <a:gd name="T49" fmla="*/ 36 h 74"/>
                  <a:gd name="T50" fmla="*/ 247 w 585"/>
                  <a:gd name="T51" fmla="*/ 8 h 74"/>
                  <a:gd name="T52" fmla="*/ 247 w 585"/>
                  <a:gd name="T53" fmla="*/ 58 h 74"/>
                  <a:gd name="T54" fmla="*/ 260 w 585"/>
                  <a:gd name="T55" fmla="*/ 22 h 74"/>
                  <a:gd name="T56" fmla="*/ 283 w 585"/>
                  <a:gd name="T57" fmla="*/ 32 h 74"/>
                  <a:gd name="T58" fmla="*/ 270 w 585"/>
                  <a:gd name="T59" fmla="*/ 21 h 74"/>
                  <a:gd name="T60" fmla="*/ 311 w 585"/>
                  <a:gd name="T61" fmla="*/ 42 h 74"/>
                  <a:gd name="T62" fmla="*/ 292 w 585"/>
                  <a:gd name="T63" fmla="*/ 21 h 74"/>
                  <a:gd name="T64" fmla="*/ 303 w 585"/>
                  <a:gd name="T65" fmla="*/ 21 h 74"/>
                  <a:gd name="T66" fmla="*/ 311 w 585"/>
                  <a:gd name="T67" fmla="*/ 42 h 74"/>
                  <a:gd name="T68" fmla="*/ 325 w 585"/>
                  <a:gd name="T69" fmla="*/ 22 h 74"/>
                  <a:gd name="T70" fmla="*/ 329 w 585"/>
                  <a:gd name="T71" fmla="*/ 24 h 74"/>
                  <a:gd name="T72" fmla="*/ 363 w 585"/>
                  <a:gd name="T73" fmla="*/ 44 h 74"/>
                  <a:gd name="T74" fmla="*/ 343 w 585"/>
                  <a:gd name="T75" fmla="*/ 21 h 74"/>
                  <a:gd name="T76" fmla="*/ 347 w 585"/>
                  <a:gd name="T77" fmla="*/ 49 h 74"/>
                  <a:gd name="T78" fmla="*/ 363 w 585"/>
                  <a:gd name="T79" fmla="*/ 33 h 74"/>
                  <a:gd name="T80" fmla="*/ 374 w 585"/>
                  <a:gd name="T81" fmla="*/ 58 h 74"/>
                  <a:gd name="T82" fmla="*/ 390 w 585"/>
                  <a:gd name="T83" fmla="*/ 15 h 74"/>
                  <a:gd name="T84" fmla="*/ 420 w 585"/>
                  <a:gd name="T85" fmla="*/ 29 h 74"/>
                  <a:gd name="T86" fmla="*/ 409 w 585"/>
                  <a:gd name="T87" fmla="*/ 21 h 74"/>
                  <a:gd name="T88" fmla="*/ 393 w 585"/>
                  <a:gd name="T89" fmla="*/ 23 h 74"/>
                  <a:gd name="T90" fmla="*/ 449 w 585"/>
                  <a:gd name="T91" fmla="*/ 44 h 74"/>
                  <a:gd name="T92" fmla="*/ 423 w 585"/>
                  <a:gd name="T93" fmla="*/ 37 h 74"/>
                  <a:gd name="T94" fmla="*/ 429 w 585"/>
                  <a:gd name="T95" fmla="*/ 39 h 74"/>
                  <a:gd name="T96" fmla="*/ 430 w 585"/>
                  <a:gd name="T97" fmla="*/ 33 h 74"/>
                  <a:gd name="T98" fmla="*/ 430 w 585"/>
                  <a:gd name="T99" fmla="*/ 33 h 74"/>
                  <a:gd name="T100" fmla="*/ 469 w 585"/>
                  <a:gd name="T101" fmla="*/ 17 h 74"/>
                  <a:gd name="T102" fmla="*/ 487 w 585"/>
                  <a:gd name="T103" fmla="*/ 58 h 74"/>
                  <a:gd name="T104" fmla="*/ 467 w 585"/>
                  <a:gd name="T105" fmla="*/ 24 h 74"/>
                  <a:gd name="T106" fmla="*/ 507 w 585"/>
                  <a:gd name="T107" fmla="*/ 58 h 74"/>
                  <a:gd name="T108" fmla="*/ 491 w 585"/>
                  <a:gd name="T109" fmla="*/ 22 h 74"/>
                  <a:gd name="T110" fmla="*/ 506 w 585"/>
                  <a:gd name="T111" fmla="*/ 16 h 74"/>
                  <a:gd name="T112" fmla="*/ 506 w 585"/>
                  <a:gd name="T113" fmla="*/ 51 h 74"/>
                  <a:gd name="T114" fmla="*/ 519 w 585"/>
                  <a:gd name="T115" fmla="*/ 24 h 74"/>
                  <a:gd name="T116" fmla="*/ 519 w 585"/>
                  <a:gd name="T117" fmla="*/ 58 h 74"/>
                  <a:gd name="T118" fmla="*/ 560 w 585"/>
                  <a:gd name="T119" fmla="*/ 40 h 74"/>
                  <a:gd name="T120" fmla="*/ 574 w 585"/>
                  <a:gd name="T121" fmla="*/ 18 h 74"/>
                  <a:gd name="T122" fmla="*/ 585 w 585"/>
                  <a:gd name="T123" fmla="*/ 5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74">
                    <a:moveTo>
                      <a:pt x="12" y="58"/>
                    </a:moveTo>
                    <a:lnTo>
                      <a:pt x="12" y="58"/>
                    </a:lnTo>
                    <a:lnTo>
                      <a:pt x="0" y="0"/>
                    </a:lnTo>
                    <a:lnTo>
                      <a:pt x="6" y="0"/>
                    </a:lnTo>
                    <a:lnTo>
                      <a:pt x="13" y="38"/>
                    </a:lnTo>
                    <a:cubicBezTo>
                      <a:pt x="14" y="42"/>
                      <a:pt x="15" y="46"/>
                      <a:pt x="15" y="50"/>
                    </a:cubicBezTo>
                    <a:lnTo>
                      <a:pt x="17" y="39"/>
                    </a:lnTo>
                    <a:lnTo>
                      <a:pt x="26" y="0"/>
                    </a:lnTo>
                    <a:lnTo>
                      <a:pt x="34" y="0"/>
                    </a:lnTo>
                    <a:lnTo>
                      <a:pt x="40" y="29"/>
                    </a:lnTo>
                    <a:cubicBezTo>
                      <a:pt x="42" y="36"/>
                      <a:pt x="43" y="43"/>
                      <a:pt x="44" y="50"/>
                    </a:cubicBezTo>
                    <a:cubicBezTo>
                      <a:pt x="45" y="46"/>
                      <a:pt x="45" y="42"/>
                      <a:pt x="46" y="37"/>
                    </a:cubicBezTo>
                    <a:lnTo>
                      <a:pt x="54" y="0"/>
                    </a:lnTo>
                    <a:lnTo>
                      <a:pt x="60" y="0"/>
                    </a:lnTo>
                    <a:lnTo>
                      <a:pt x="47" y="58"/>
                    </a:lnTo>
                    <a:lnTo>
                      <a:pt x="41" y="58"/>
                    </a:lnTo>
                    <a:lnTo>
                      <a:pt x="31" y="14"/>
                    </a:lnTo>
                    <a:lnTo>
                      <a:pt x="30" y="7"/>
                    </a:lnTo>
                    <a:cubicBezTo>
                      <a:pt x="29" y="10"/>
                      <a:pt x="29" y="12"/>
                      <a:pt x="28" y="14"/>
                    </a:cubicBezTo>
                    <a:lnTo>
                      <a:pt x="19" y="58"/>
                    </a:lnTo>
                    <a:lnTo>
                      <a:pt x="12" y="58"/>
                    </a:lnTo>
                    <a:close/>
                    <a:moveTo>
                      <a:pt x="61" y="8"/>
                    </a:moveTo>
                    <a:lnTo>
                      <a:pt x="61" y="8"/>
                    </a:lnTo>
                    <a:lnTo>
                      <a:pt x="61" y="0"/>
                    </a:lnTo>
                    <a:lnTo>
                      <a:pt x="66" y="0"/>
                    </a:lnTo>
                    <a:lnTo>
                      <a:pt x="66" y="8"/>
                    </a:lnTo>
                    <a:lnTo>
                      <a:pt x="61" y="8"/>
                    </a:lnTo>
                    <a:close/>
                    <a:moveTo>
                      <a:pt x="61" y="58"/>
                    </a:moveTo>
                    <a:lnTo>
                      <a:pt x="61" y="58"/>
                    </a:lnTo>
                    <a:lnTo>
                      <a:pt x="61" y="16"/>
                    </a:lnTo>
                    <a:lnTo>
                      <a:pt x="66" y="16"/>
                    </a:lnTo>
                    <a:lnTo>
                      <a:pt x="66" y="58"/>
                    </a:lnTo>
                    <a:lnTo>
                      <a:pt x="61" y="58"/>
                    </a:lnTo>
                    <a:close/>
                    <a:moveTo>
                      <a:pt x="74" y="58"/>
                    </a:moveTo>
                    <a:lnTo>
                      <a:pt x="74" y="58"/>
                    </a:lnTo>
                    <a:lnTo>
                      <a:pt x="74" y="16"/>
                    </a:lnTo>
                    <a:lnTo>
                      <a:pt x="79" y="16"/>
                    </a:lnTo>
                    <a:lnTo>
                      <a:pt x="79" y="22"/>
                    </a:lnTo>
                    <a:cubicBezTo>
                      <a:pt x="81" y="20"/>
                      <a:pt x="82" y="18"/>
                      <a:pt x="84" y="17"/>
                    </a:cubicBezTo>
                    <a:cubicBezTo>
                      <a:pt x="86" y="16"/>
                      <a:pt x="88" y="15"/>
                      <a:pt x="90" y="15"/>
                    </a:cubicBezTo>
                    <a:cubicBezTo>
                      <a:pt x="92" y="15"/>
                      <a:pt x="94" y="16"/>
                      <a:pt x="95" y="16"/>
                    </a:cubicBezTo>
                    <a:cubicBezTo>
                      <a:pt x="97" y="17"/>
                      <a:pt x="98" y="18"/>
                      <a:pt x="99" y="19"/>
                    </a:cubicBezTo>
                    <a:cubicBezTo>
                      <a:pt x="100" y="20"/>
                      <a:pt x="101" y="22"/>
                      <a:pt x="101" y="24"/>
                    </a:cubicBezTo>
                    <a:cubicBezTo>
                      <a:pt x="102" y="25"/>
                      <a:pt x="102" y="28"/>
                      <a:pt x="102" y="32"/>
                    </a:cubicBezTo>
                    <a:lnTo>
                      <a:pt x="102" y="58"/>
                    </a:lnTo>
                    <a:lnTo>
                      <a:pt x="96" y="58"/>
                    </a:lnTo>
                    <a:lnTo>
                      <a:pt x="96" y="32"/>
                    </a:lnTo>
                    <a:cubicBezTo>
                      <a:pt x="96" y="29"/>
                      <a:pt x="96" y="27"/>
                      <a:pt x="95" y="26"/>
                    </a:cubicBezTo>
                    <a:cubicBezTo>
                      <a:pt x="95" y="24"/>
                      <a:pt x="94" y="23"/>
                      <a:pt x="93" y="23"/>
                    </a:cubicBezTo>
                    <a:cubicBezTo>
                      <a:pt x="92" y="22"/>
                      <a:pt x="91" y="21"/>
                      <a:pt x="89" y="21"/>
                    </a:cubicBezTo>
                    <a:cubicBezTo>
                      <a:pt x="86" y="21"/>
                      <a:pt x="84" y="22"/>
                      <a:pt x="82" y="24"/>
                    </a:cubicBezTo>
                    <a:cubicBezTo>
                      <a:pt x="81" y="26"/>
                      <a:pt x="80" y="30"/>
                      <a:pt x="80" y="35"/>
                    </a:cubicBezTo>
                    <a:lnTo>
                      <a:pt x="80" y="58"/>
                    </a:lnTo>
                    <a:lnTo>
                      <a:pt x="74" y="58"/>
                    </a:lnTo>
                    <a:close/>
                    <a:moveTo>
                      <a:pt x="130" y="58"/>
                    </a:moveTo>
                    <a:lnTo>
                      <a:pt x="130" y="58"/>
                    </a:lnTo>
                    <a:lnTo>
                      <a:pt x="130" y="52"/>
                    </a:lnTo>
                    <a:cubicBezTo>
                      <a:pt x="129" y="54"/>
                      <a:pt x="128" y="56"/>
                      <a:pt x="126" y="57"/>
                    </a:cubicBezTo>
                    <a:cubicBezTo>
                      <a:pt x="125" y="58"/>
                      <a:pt x="123" y="59"/>
                      <a:pt x="121" y="59"/>
                    </a:cubicBezTo>
                    <a:cubicBezTo>
                      <a:pt x="117" y="59"/>
                      <a:pt x="114" y="57"/>
                      <a:pt x="111" y="53"/>
                    </a:cubicBezTo>
                    <a:cubicBezTo>
                      <a:pt x="108" y="49"/>
                      <a:pt x="106" y="44"/>
                      <a:pt x="106" y="37"/>
                    </a:cubicBezTo>
                    <a:cubicBezTo>
                      <a:pt x="106" y="32"/>
                      <a:pt x="107" y="28"/>
                      <a:pt x="108" y="25"/>
                    </a:cubicBezTo>
                    <a:cubicBezTo>
                      <a:pt x="109" y="22"/>
                      <a:pt x="111" y="19"/>
                      <a:pt x="113" y="18"/>
                    </a:cubicBezTo>
                    <a:cubicBezTo>
                      <a:pt x="116" y="16"/>
                      <a:pt x="118" y="15"/>
                      <a:pt x="121" y="15"/>
                    </a:cubicBezTo>
                    <a:cubicBezTo>
                      <a:pt x="123" y="15"/>
                      <a:pt x="124" y="16"/>
                      <a:pt x="126" y="17"/>
                    </a:cubicBezTo>
                    <a:cubicBezTo>
                      <a:pt x="128" y="18"/>
                      <a:pt x="129" y="19"/>
                      <a:pt x="130" y="21"/>
                    </a:cubicBezTo>
                    <a:lnTo>
                      <a:pt x="130" y="0"/>
                    </a:lnTo>
                    <a:lnTo>
                      <a:pt x="136" y="0"/>
                    </a:lnTo>
                    <a:lnTo>
                      <a:pt x="136" y="58"/>
                    </a:lnTo>
                    <a:lnTo>
                      <a:pt x="130" y="58"/>
                    </a:lnTo>
                    <a:close/>
                    <a:moveTo>
                      <a:pt x="112" y="37"/>
                    </a:moveTo>
                    <a:lnTo>
                      <a:pt x="112" y="37"/>
                    </a:lnTo>
                    <a:cubicBezTo>
                      <a:pt x="112" y="42"/>
                      <a:pt x="113" y="46"/>
                      <a:pt x="115" y="49"/>
                    </a:cubicBezTo>
                    <a:cubicBezTo>
                      <a:pt x="117" y="52"/>
                      <a:pt x="119" y="53"/>
                      <a:pt x="121" y="53"/>
                    </a:cubicBezTo>
                    <a:cubicBezTo>
                      <a:pt x="124" y="53"/>
                      <a:pt x="126" y="52"/>
                      <a:pt x="128" y="49"/>
                    </a:cubicBezTo>
                    <a:cubicBezTo>
                      <a:pt x="130" y="47"/>
                      <a:pt x="131" y="43"/>
                      <a:pt x="131" y="38"/>
                    </a:cubicBezTo>
                    <a:cubicBezTo>
                      <a:pt x="131" y="32"/>
                      <a:pt x="130" y="28"/>
                      <a:pt x="128" y="25"/>
                    </a:cubicBezTo>
                    <a:cubicBezTo>
                      <a:pt x="126" y="22"/>
                      <a:pt x="124" y="21"/>
                      <a:pt x="121" y="21"/>
                    </a:cubicBezTo>
                    <a:cubicBezTo>
                      <a:pt x="119" y="21"/>
                      <a:pt x="117" y="22"/>
                      <a:pt x="115" y="25"/>
                    </a:cubicBezTo>
                    <a:cubicBezTo>
                      <a:pt x="113" y="27"/>
                      <a:pt x="112" y="31"/>
                      <a:pt x="112" y="37"/>
                    </a:cubicBezTo>
                    <a:lnTo>
                      <a:pt x="112" y="37"/>
                    </a:lnTo>
                    <a:close/>
                    <a:moveTo>
                      <a:pt x="142" y="8"/>
                    </a:moveTo>
                    <a:lnTo>
                      <a:pt x="142" y="8"/>
                    </a:lnTo>
                    <a:lnTo>
                      <a:pt x="142" y="0"/>
                    </a:lnTo>
                    <a:lnTo>
                      <a:pt x="148" y="0"/>
                    </a:lnTo>
                    <a:lnTo>
                      <a:pt x="148" y="8"/>
                    </a:lnTo>
                    <a:lnTo>
                      <a:pt x="142" y="8"/>
                    </a:lnTo>
                    <a:close/>
                    <a:moveTo>
                      <a:pt x="142" y="58"/>
                    </a:moveTo>
                    <a:lnTo>
                      <a:pt x="142" y="58"/>
                    </a:lnTo>
                    <a:lnTo>
                      <a:pt x="142" y="16"/>
                    </a:lnTo>
                    <a:lnTo>
                      <a:pt x="148" y="16"/>
                    </a:lnTo>
                    <a:lnTo>
                      <a:pt x="148" y="58"/>
                    </a:lnTo>
                    <a:lnTo>
                      <a:pt x="142" y="58"/>
                    </a:lnTo>
                    <a:close/>
                    <a:moveTo>
                      <a:pt x="156" y="58"/>
                    </a:moveTo>
                    <a:lnTo>
                      <a:pt x="156" y="58"/>
                    </a:lnTo>
                    <a:lnTo>
                      <a:pt x="156" y="16"/>
                    </a:lnTo>
                    <a:lnTo>
                      <a:pt x="161" y="16"/>
                    </a:lnTo>
                    <a:lnTo>
                      <a:pt x="161" y="22"/>
                    </a:lnTo>
                    <a:cubicBezTo>
                      <a:pt x="162" y="20"/>
                      <a:pt x="164" y="18"/>
                      <a:pt x="166" y="17"/>
                    </a:cubicBezTo>
                    <a:cubicBezTo>
                      <a:pt x="168" y="16"/>
                      <a:pt x="170" y="15"/>
                      <a:pt x="172" y="15"/>
                    </a:cubicBezTo>
                    <a:cubicBezTo>
                      <a:pt x="174" y="15"/>
                      <a:pt x="176" y="16"/>
                      <a:pt x="177" y="16"/>
                    </a:cubicBezTo>
                    <a:cubicBezTo>
                      <a:pt x="179" y="17"/>
                      <a:pt x="180" y="18"/>
                      <a:pt x="181" y="19"/>
                    </a:cubicBezTo>
                    <a:cubicBezTo>
                      <a:pt x="182" y="20"/>
                      <a:pt x="182" y="22"/>
                      <a:pt x="183" y="24"/>
                    </a:cubicBezTo>
                    <a:cubicBezTo>
                      <a:pt x="183" y="25"/>
                      <a:pt x="184" y="28"/>
                      <a:pt x="184" y="32"/>
                    </a:cubicBezTo>
                    <a:lnTo>
                      <a:pt x="184" y="58"/>
                    </a:lnTo>
                    <a:lnTo>
                      <a:pt x="178" y="58"/>
                    </a:lnTo>
                    <a:lnTo>
                      <a:pt x="178" y="32"/>
                    </a:lnTo>
                    <a:cubicBezTo>
                      <a:pt x="178" y="29"/>
                      <a:pt x="178" y="27"/>
                      <a:pt x="177" y="26"/>
                    </a:cubicBezTo>
                    <a:cubicBezTo>
                      <a:pt x="177" y="24"/>
                      <a:pt x="176" y="23"/>
                      <a:pt x="175" y="23"/>
                    </a:cubicBezTo>
                    <a:cubicBezTo>
                      <a:pt x="174" y="22"/>
                      <a:pt x="172" y="21"/>
                      <a:pt x="171" y="21"/>
                    </a:cubicBezTo>
                    <a:cubicBezTo>
                      <a:pt x="168" y="21"/>
                      <a:pt x="166" y="22"/>
                      <a:pt x="164" y="24"/>
                    </a:cubicBezTo>
                    <a:cubicBezTo>
                      <a:pt x="163" y="26"/>
                      <a:pt x="162" y="30"/>
                      <a:pt x="162" y="35"/>
                    </a:cubicBezTo>
                    <a:lnTo>
                      <a:pt x="162" y="58"/>
                    </a:lnTo>
                    <a:lnTo>
                      <a:pt x="156" y="58"/>
                    </a:lnTo>
                    <a:close/>
                    <a:moveTo>
                      <a:pt x="189" y="61"/>
                    </a:moveTo>
                    <a:lnTo>
                      <a:pt x="189" y="61"/>
                    </a:lnTo>
                    <a:lnTo>
                      <a:pt x="195" y="62"/>
                    </a:lnTo>
                    <a:cubicBezTo>
                      <a:pt x="195" y="64"/>
                      <a:pt x="196" y="66"/>
                      <a:pt x="197" y="67"/>
                    </a:cubicBezTo>
                    <a:cubicBezTo>
                      <a:pt x="198" y="68"/>
                      <a:pt x="200" y="69"/>
                      <a:pt x="202" y="69"/>
                    </a:cubicBezTo>
                    <a:cubicBezTo>
                      <a:pt x="205" y="69"/>
                      <a:pt x="207" y="68"/>
                      <a:pt x="208" y="67"/>
                    </a:cubicBezTo>
                    <a:cubicBezTo>
                      <a:pt x="210" y="66"/>
                      <a:pt x="211" y="64"/>
                      <a:pt x="212" y="61"/>
                    </a:cubicBezTo>
                    <a:cubicBezTo>
                      <a:pt x="212" y="60"/>
                      <a:pt x="212" y="57"/>
                      <a:pt x="212" y="52"/>
                    </a:cubicBezTo>
                    <a:cubicBezTo>
                      <a:pt x="211" y="54"/>
                      <a:pt x="209" y="55"/>
                      <a:pt x="208" y="56"/>
                    </a:cubicBezTo>
                    <a:cubicBezTo>
                      <a:pt x="206" y="57"/>
                      <a:pt x="205" y="58"/>
                      <a:pt x="203" y="58"/>
                    </a:cubicBezTo>
                    <a:cubicBezTo>
                      <a:pt x="199" y="58"/>
                      <a:pt x="195" y="56"/>
                      <a:pt x="193" y="52"/>
                    </a:cubicBezTo>
                    <a:cubicBezTo>
                      <a:pt x="190" y="49"/>
                      <a:pt x="188" y="43"/>
                      <a:pt x="188" y="37"/>
                    </a:cubicBezTo>
                    <a:cubicBezTo>
                      <a:pt x="188" y="32"/>
                      <a:pt x="189" y="28"/>
                      <a:pt x="190" y="25"/>
                    </a:cubicBezTo>
                    <a:cubicBezTo>
                      <a:pt x="191" y="22"/>
                      <a:pt x="193" y="19"/>
                      <a:pt x="195" y="18"/>
                    </a:cubicBezTo>
                    <a:cubicBezTo>
                      <a:pt x="198" y="16"/>
                      <a:pt x="200" y="15"/>
                      <a:pt x="203" y="15"/>
                    </a:cubicBezTo>
                    <a:cubicBezTo>
                      <a:pt x="205" y="15"/>
                      <a:pt x="207" y="16"/>
                      <a:pt x="208" y="17"/>
                    </a:cubicBezTo>
                    <a:cubicBezTo>
                      <a:pt x="210" y="18"/>
                      <a:pt x="211" y="19"/>
                      <a:pt x="213" y="21"/>
                    </a:cubicBezTo>
                    <a:lnTo>
                      <a:pt x="213" y="16"/>
                    </a:lnTo>
                    <a:lnTo>
                      <a:pt x="218" y="16"/>
                    </a:lnTo>
                    <a:lnTo>
                      <a:pt x="218" y="52"/>
                    </a:lnTo>
                    <a:cubicBezTo>
                      <a:pt x="218" y="58"/>
                      <a:pt x="217" y="63"/>
                      <a:pt x="216" y="66"/>
                    </a:cubicBezTo>
                    <a:cubicBezTo>
                      <a:pt x="215" y="68"/>
                      <a:pt x="214" y="70"/>
                      <a:pt x="211" y="72"/>
                    </a:cubicBezTo>
                    <a:cubicBezTo>
                      <a:pt x="209" y="74"/>
                      <a:pt x="206" y="74"/>
                      <a:pt x="203" y="74"/>
                    </a:cubicBezTo>
                    <a:cubicBezTo>
                      <a:pt x="198" y="74"/>
                      <a:pt x="195" y="73"/>
                      <a:pt x="192" y="71"/>
                    </a:cubicBezTo>
                    <a:cubicBezTo>
                      <a:pt x="190" y="69"/>
                      <a:pt x="189" y="65"/>
                      <a:pt x="189" y="61"/>
                    </a:cubicBezTo>
                    <a:lnTo>
                      <a:pt x="189" y="61"/>
                    </a:lnTo>
                    <a:close/>
                    <a:moveTo>
                      <a:pt x="194" y="36"/>
                    </a:moveTo>
                    <a:lnTo>
                      <a:pt x="194" y="36"/>
                    </a:lnTo>
                    <a:cubicBezTo>
                      <a:pt x="194" y="42"/>
                      <a:pt x="195" y="46"/>
                      <a:pt x="197" y="48"/>
                    </a:cubicBezTo>
                    <a:cubicBezTo>
                      <a:pt x="198" y="51"/>
                      <a:pt x="201" y="52"/>
                      <a:pt x="203" y="52"/>
                    </a:cubicBezTo>
                    <a:cubicBezTo>
                      <a:pt x="206" y="52"/>
                      <a:pt x="208" y="51"/>
                      <a:pt x="210" y="48"/>
                    </a:cubicBezTo>
                    <a:cubicBezTo>
                      <a:pt x="212" y="46"/>
                      <a:pt x="213" y="42"/>
                      <a:pt x="213" y="36"/>
                    </a:cubicBezTo>
                    <a:cubicBezTo>
                      <a:pt x="213" y="31"/>
                      <a:pt x="212" y="27"/>
                      <a:pt x="210" y="25"/>
                    </a:cubicBezTo>
                    <a:cubicBezTo>
                      <a:pt x="208" y="22"/>
                      <a:pt x="206" y="21"/>
                      <a:pt x="203" y="21"/>
                    </a:cubicBezTo>
                    <a:cubicBezTo>
                      <a:pt x="200" y="21"/>
                      <a:pt x="198" y="22"/>
                      <a:pt x="197" y="25"/>
                    </a:cubicBezTo>
                    <a:cubicBezTo>
                      <a:pt x="195" y="27"/>
                      <a:pt x="194" y="31"/>
                      <a:pt x="194" y="36"/>
                    </a:cubicBezTo>
                    <a:lnTo>
                      <a:pt x="194" y="36"/>
                    </a:lnTo>
                    <a:close/>
                    <a:moveTo>
                      <a:pt x="241" y="8"/>
                    </a:moveTo>
                    <a:lnTo>
                      <a:pt x="241" y="8"/>
                    </a:lnTo>
                    <a:lnTo>
                      <a:pt x="241" y="0"/>
                    </a:lnTo>
                    <a:lnTo>
                      <a:pt x="247" y="0"/>
                    </a:lnTo>
                    <a:lnTo>
                      <a:pt x="247" y="8"/>
                    </a:lnTo>
                    <a:lnTo>
                      <a:pt x="241" y="8"/>
                    </a:lnTo>
                    <a:close/>
                    <a:moveTo>
                      <a:pt x="241" y="58"/>
                    </a:moveTo>
                    <a:lnTo>
                      <a:pt x="241" y="58"/>
                    </a:lnTo>
                    <a:lnTo>
                      <a:pt x="241" y="16"/>
                    </a:lnTo>
                    <a:lnTo>
                      <a:pt x="247" y="16"/>
                    </a:lnTo>
                    <a:lnTo>
                      <a:pt x="247" y="58"/>
                    </a:lnTo>
                    <a:lnTo>
                      <a:pt x="241" y="58"/>
                    </a:lnTo>
                    <a:close/>
                    <a:moveTo>
                      <a:pt x="255" y="58"/>
                    </a:moveTo>
                    <a:lnTo>
                      <a:pt x="255" y="58"/>
                    </a:lnTo>
                    <a:lnTo>
                      <a:pt x="255" y="16"/>
                    </a:lnTo>
                    <a:lnTo>
                      <a:pt x="260" y="16"/>
                    </a:lnTo>
                    <a:lnTo>
                      <a:pt x="260" y="22"/>
                    </a:lnTo>
                    <a:cubicBezTo>
                      <a:pt x="261" y="20"/>
                      <a:pt x="263" y="18"/>
                      <a:pt x="265" y="17"/>
                    </a:cubicBezTo>
                    <a:cubicBezTo>
                      <a:pt x="266" y="16"/>
                      <a:pt x="269" y="15"/>
                      <a:pt x="271" y="15"/>
                    </a:cubicBezTo>
                    <a:cubicBezTo>
                      <a:pt x="273" y="15"/>
                      <a:pt x="274" y="16"/>
                      <a:pt x="276" y="16"/>
                    </a:cubicBezTo>
                    <a:cubicBezTo>
                      <a:pt x="278" y="17"/>
                      <a:pt x="279" y="18"/>
                      <a:pt x="280" y="19"/>
                    </a:cubicBezTo>
                    <a:cubicBezTo>
                      <a:pt x="281" y="20"/>
                      <a:pt x="281" y="22"/>
                      <a:pt x="282" y="24"/>
                    </a:cubicBezTo>
                    <a:cubicBezTo>
                      <a:pt x="282" y="25"/>
                      <a:pt x="283" y="28"/>
                      <a:pt x="283" y="32"/>
                    </a:cubicBezTo>
                    <a:lnTo>
                      <a:pt x="283" y="58"/>
                    </a:lnTo>
                    <a:lnTo>
                      <a:pt x="277" y="58"/>
                    </a:lnTo>
                    <a:lnTo>
                      <a:pt x="277" y="32"/>
                    </a:lnTo>
                    <a:cubicBezTo>
                      <a:pt x="277" y="29"/>
                      <a:pt x="276" y="27"/>
                      <a:pt x="276" y="26"/>
                    </a:cubicBezTo>
                    <a:cubicBezTo>
                      <a:pt x="276" y="24"/>
                      <a:pt x="275" y="23"/>
                      <a:pt x="274" y="23"/>
                    </a:cubicBezTo>
                    <a:cubicBezTo>
                      <a:pt x="272" y="22"/>
                      <a:pt x="271" y="21"/>
                      <a:pt x="270" y="21"/>
                    </a:cubicBezTo>
                    <a:cubicBezTo>
                      <a:pt x="267" y="21"/>
                      <a:pt x="265" y="22"/>
                      <a:pt x="263" y="24"/>
                    </a:cubicBezTo>
                    <a:cubicBezTo>
                      <a:pt x="261" y="26"/>
                      <a:pt x="261" y="30"/>
                      <a:pt x="261" y="35"/>
                    </a:cubicBezTo>
                    <a:lnTo>
                      <a:pt x="261" y="58"/>
                    </a:lnTo>
                    <a:lnTo>
                      <a:pt x="255" y="58"/>
                    </a:lnTo>
                    <a:close/>
                    <a:moveTo>
                      <a:pt x="311" y="42"/>
                    </a:moveTo>
                    <a:lnTo>
                      <a:pt x="311" y="42"/>
                    </a:lnTo>
                    <a:lnTo>
                      <a:pt x="317" y="43"/>
                    </a:lnTo>
                    <a:cubicBezTo>
                      <a:pt x="316" y="48"/>
                      <a:pt x="315" y="52"/>
                      <a:pt x="312" y="55"/>
                    </a:cubicBezTo>
                    <a:cubicBezTo>
                      <a:pt x="309" y="57"/>
                      <a:pt x="306" y="59"/>
                      <a:pt x="303" y="59"/>
                    </a:cubicBezTo>
                    <a:cubicBezTo>
                      <a:pt x="298" y="59"/>
                      <a:pt x="295" y="57"/>
                      <a:pt x="292" y="53"/>
                    </a:cubicBezTo>
                    <a:cubicBezTo>
                      <a:pt x="289" y="49"/>
                      <a:pt x="287" y="44"/>
                      <a:pt x="287" y="37"/>
                    </a:cubicBezTo>
                    <a:cubicBezTo>
                      <a:pt x="287" y="30"/>
                      <a:pt x="289" y="24"/>
                      <a:pt x="292" y="21"/>
                    </a:cubicBezTo>
                    <a:cubicBezTo>
                      <a:pt x="295" y="17"/>
                      <a:pt x="298" y="15"/>
                      <a:pt x="303" y="15"/>
                    </a:cubicBezTo>
                    <a:cubicBezTo>
                      <a:pt x="306" y="15"/>
                      <a:pt x="309" y="16"/>
                      <a:pt x="312" y="18"/>
                    </a:cubicBezTo>
                    <a:cubicBezTo>
                      <a:pt x="314" y="21"/>
                      <a:pt x="316" y="24"/>
                      <a:pt x="316" y="28"/>
                    </a:cubicBezTo>
                    <a:lnTo>
                      <a:pt x="311" y="29"/>
                    </a:lnTo>
                    <a:cubicBezTo>
                      <a:pt x="310" y="27"/>
                      <a:pt x="309" y="24"/>
                      <a:pt x="308" y="23"/>
                    </a:cubicBezTo>
                    <a:cubicBezTo>
                      <a:pt x="307" y="22"/>
                      <a:pt x="305" y="21"/>
                      <a:pt x="303" y="21"/>
                    </a:cubicBezTo>
                    <a:cubicBezTo>
                      <a:pt x="300" y="21"/>
                      <a:pt x="298" y="22"/>
                      <a:pt x="296" y="25"/>
                    </a:cubicBezTo>
                    <a:cubicBezTo>
                      <a:pt x="294" y="27"/>
                      <a:pt x="293" y="31"/>
                      <a:pt x="293" y="37"/>
                    </a:cubicBezTo>
                    <a:cubicBezTo>
                      <a:pt x="293" y="42"/>
                      <a:pt x="294" y="46"/>
                      <a:pt x="296" y="49"/>
                    </a:cubicBezTo>
                    <a:cubicBezTo>
                      <a:pt x="298" y="52"/>
                      <a:pt x="300" y="53"/>
                      <a:pt x="303" y="53"/>
                    </a:cubicBezTo>
                    <a:cubicBezTo>
                      <a:pt x="305" y="53"/>
                      <a:pt x="307" y="52"/>
                      <a:pt x="308" y="50"/>
                    </a:cubicBezTo>
                    <a:cubicBezTo>
                      <a:pt x="310" y="49"/>
                      <a:pt x="311" y="46"/>
                      <a:pt x="311" y="42"/>
                    </a:cubicBezTo>
                    <a:lnTo>
                      <a:pt x="311" y="42"/>
                    </a:lnTo>
                    <a:close/>
                    <a:moveTo>
                      <a:pt x="320" y="58"/>
                    </a:moveTo>
                    <a:lnTo>
                      <a:pt x="320" y="58"/>
                    </a:lnTo>
                    <a:lnTo>
                      <a:pt x="320" y="16"/>
                    </a:lnTo>
                    <a:lnTo>
                      <a:pt x="325" y="16"/>
                    </a:lnTo>
                    <a:lnTo>
                      <a:pt x="325" y="22"/>
                    </a:lnTo>
                    <a:cubicBezTo>
                      <a:pt x="326" y="19"/>
                      <a:pt x="327" y="18"/>
                      <a:pt x="329" y="17"/>
                    </a:cubicBezTo>
                    <a:cubicBezTo>
                      <a:pt x="330" y="16"/>
                      <a:pt x="331" y="15"/>
                      <a:pt x="332" y="15"/>
                    </a:cubicBezTo>
                    <a:cubicBezTo>
                      <a:pt x="334" y="15"/>
                      <a:pt x="336" y="16"/>
                      <a:pt x="338" y="17"/>
                    </a:cubicBezTo>
                    <a:lnTo>
                      <a:pt x="336" y="24"/>
                    </a:lnTo>
                    <a:cubicBezTo>
                      <a:pt x="335" y="23"/>
                      <a:pt x="333" y="22"/>
                      <a:pt x="332" y="22"/>
                    </a:cubicBezTo>
                    <a:cubicBezTo>
                      <a:pt x="331" y="22"/>
                      <a:pt x="330" y="23"/>
                      <a:pt x="329" y="24"/>
                    </a:cubicBezTo>
                    <a:cubicBezTo>
                      <a:pt x="328" y="25"/>
                      <a:pt x="327" y="26"/>
                      <a:pt x="326" y="27"/>
                    </a:cubicBezTo>
                    <a:cubicBezTo>
                      <a:pt x="326" y="30"/>
                      <a:pt x="325" y="33"/>
                      <a:pt x="325" y="36"/>
                    </a:cubicBezTo>
                    <a:lnTo>
                      <a:pt x="325" y="58"/>
                    </a:lnTo>
                    <a:lnTo>
                      <a:pt x="320" y="58"/>
                    </a:lnTo>
                    <a:close/>
                    <a:moveTo>
                      <a:pt x="363" y="44"/>
                    </a:moveTo>
                    <a:lnTo>
                      <a:pt x="363" y="44"/>
                    </a:lnTo>
                    <a:lnTo>
                      <a:pt x="369" y="45"/>
                    </a:lnTo>
                    <a:cubicBezTo>
                      <a:pt x="368" y="50"/>
                      <a:pt x="366" y="53"/>
                      <a:pt x="364" y="55"/>
                    </a:cubicBezTo>
                    <a:cubicBezTo>
                      <a:pt x="361" y="58"/>
                      <a:pt x="358" y="59"/>
                      <a:pt x="354" y="59"/>
                    </a:cubicBezTo>
                    <a:cubicBezTo>
                      <a:pt x="350" y="59"/>
                      <a:pt x="346" y="57"/>
                      <a:pt x="343" y="53"/>
                    </a:cubicBezTo>
                    <a:cubicBezTo>
                      <a:pt x="340" y="49"/>
                      <a:pt x="338" y="44"/>
                      <a:pt x="338" y="37"/>
                    </a:cubicBezTo>
                    <a:cubicBezTo>
                      <a:pt x="338" y="30"/>
                      <a:pt x="340" y="25"/>
                      <a:pt x="343" y="21"/>
                    </a:cubicBezTo>
                    <a:cubicBezTo>
                      <a:pt x="346" y="17"/>
                      <a:pt x="349" y="15"/>
                      <a:pt x="354" y="15"/>
                    </a:cubicBezTo>
                    <a:cubicBezTo>
                      <a:pt x="358" y="15"/>
                      <a:pt x="362" y="17"/>
                      <a:pt x="365" y="21"/>
                    </a:cubicBezTo>
                    <a:cubicBezTo>
                      <a:pt x="368" y="24"/>
                      <a:pt x="369" y="30"/>
                      <a:pt x="369" y="37"/>
                    </a:cubicBezTo>
                    <a:lnTo>
                      <a:pt x="369" y="39"/>
                    </a:lnTo>
                    <a:lnTo>
                      <a:pt x="344" y="39"/>
                    </a:lnTo>
                    <a:cubicBezTo>
                      <a:pt x="344" y="43"/>
                      <a:pt x="345" y="47"/>
                      <a:pt x="347" y="49"/>
                    </a:cubicBezTo>
                    <a:cubicBezTo>
                      <a:pt x="349" y="52"/>
                      <a:pt x="352" y="53"/>
                      <a:pt x="354" y="53"/>
                    </a:cubicBezTo>
                    <a:cubicBezTo>
                      <a:pt x="359" y="53"/>
                      <a:pt x="362" y="50"/>
                      <a:pt x="363" y="44"/>
                    </a:cubicBezTo>
                    <a:lnTo>
                      <a:pt x="363" y="44"/>
                    </a:lnTo>
                    <a:close/>
                    <a:moveTo>
                      <a:pt x="344" y="33"/>
                    </a:moveTo>
                    <a:lnTo>
                      <a:pt x="344" y="33"/>
                    </a:lnTo>
                    <a:lnTo>
                      <a:pt x="363" y="33"/>
                    </a:lnTo>
                    <a:cubicBezTo>
                      <a:pt x="363" y="29"/>
                      <a:pt x="362" y="27"/>
                      <a:pt x="361" y="25"/>
                    </a:cubicBezTo>
                    <a:cubicBezTo>
                      <a:pt x="359" y="22"/>
                      <a:pt x="357" y="21"/>
                      <a:pt x="354" y="21"/>
                    </a:cubicBezTo>
                    <a:cubicBezTo>
                      <a:pt x="351" y="21"/>
                      <a:pt x="349" y="22"/>
                      <a:pt x="347" y="24"/>
                    </a:cubicBezTo>
                    <a:cubicBezTo>
                      <a:pt x="346" y="26"/>
                      <a:pt x="345" y="29"/>
                      <a:pt x="344" y="33"/>
                    </a:cubicBezTo>
                    <a:lnTo>
                      <a:pt x="344" y="33"/>
                    </a:lnTo>
                    <a:close/>
                    <a:moveTo>
                      <a:pt x="374" y="58"/>
                    </a:moveTo>
                    <a:lnTo>
                      <a:pt x="374" y="58"/>
                    </a:lnTo>
                    <a:lnTo>
                      <a:pt x="374" y="16"/>
                    </a:lnTo>
                    <a:lnTo>
                      <a:pt x="379" y="16"/>
                    </a:lnTo>
                    <a:lnTo>
                      <a:pt x="379" y="22"/>
                    </a:lnTo>
                    <a:cubicBezTo>
                      <a:pt x="381" y="20"/>
                      <a:pt x="382" y="18"/>
                      <a:pt x="384" y="17"/>
                    </a:cubicBezTo>
                    <a:cubicBezTo>
                      <a:pt x="386" y="16"/>
                      <a:pt x="388" y="15"/>
                      <a:pt x="390" y="15"/>
                    </a:cubicBezTo>
                    <a:cubicBezTo>
                      <a:pt x="392" y="15"/>
                      <a:pt x="394" y="16"/>
                      <a:pt x="396" y="17"/>
                    </a:cubicBezTo>
                    <a:cubicBezTo>
                      <a:pt x="397" y="18"/>
                      <a:pt x="399" y="20"/>
                      <a:pt x="399" y="22"/>
                    </a:cubicBezTo>
                    <a:cubicBezTo>
                      <a:pt x="401" y="20"/>
                      <a:pt x="402" y="18"/>
                      <a:pt x="404" y="17"/>
                    </a:cubicBezTo>
                    <a:cubicBezTo>
                      <a:pt x="406" y="16"/>
                      <a:pt x="408" y="15"/>
                      <a:pt x="410" y="15"/>
                    </a:cubicBezTo>
                    <a:cubicBezTo>
                      <a:pt x="413" y="15"/>
                      <a:pt x="416" y="16"/>
                      <a:pt x="417" y="18"/>
                    </a:cubicBezTo>
                    <a:cubicBezTo>
                      <a:pt x="419" y="21"/>
                      <a:pt x="420" y="24"/>
                      <a:pt x="420" y="29"/>
                    </a:cubicBezTo>
                    <a:lnTo>
                      <a:pt x="420" y="58"/>
                    </a:lnTo>
                    <a:lnTo>
                      <a:pt x="415" y="58"/>
                    </a:lnTo>
                    <a:lnTo>
                      <a:pt x="415" y="32"/>
                    </a:lnTo>
                    <a:cubicBezTo>
                      <a:pt x="415" y="29"/>
                      <a:pt x="414" y="26"/>
                      <a:pt x="414" y="25"/>
                    </a:cubicBezTo>
                    <a:cubicBezTo>
                      <a:pt x="414" y="24"/>
                      <a:pt x="413" y="23"/>
                      <a:pt x="412" y="22"/>
                    </a:cubicBezTo>
                    <a:cubicBezTo>
                      <a:pt x="411" y="22"/>
                      <a:pt x="410" y="21"/>
                      <a:pt x="409" y="21"/>
                    </a:cubicBezTo>
                    <a:cubicBezTo>
                      <a:pt x="406" y="21"/>
                      <a:pt x="404" y="22"/>
                      <a:pt x="402" y="24"/>
                    </a:cubicBezTo>
                    <a:cubicBezTo>
                      <a:pt x="401" y="26"/>
                      <a:pt x="400" y="29"/>
                      <a:pt x="400" y="33"/>
                    </a:cubicBezTo>
                    <a:lnTo>
                      <a:pt x="400" y="58"/>
                    </a:lnTo>
                    <a:lnTo>
                      <a:pt x="395" y="58"/>
                    </a:lnTo>
                    <a:lnTo>
                      <a:pt x="395" y="31"/>
                    </a:lnTo>
                    <a:cubicBezTo>
                      <a:pt x="395" y="27"/>
                      <a:pt x="394" y="25"/>
                      <a:pt x="393" y="23"/>
                    </a:cubicBezTo>
                    <a:cubicBezTo>
                      <a:pt x="392" y="22"/>
                      <a:pt x="390" y="21"/>
                      <a:pt x="389" y="21"/>
                    </a:cubicBezTo>
                    <a:cubicBezTo>
                      <a:pt x="386" y="21"/>
                      <a:pt x="384" y="22"/>
                      <a:pt x="382" y="24"/>
                    </a:cubicBezTo>
                    <a:cubicBezTo>
                      <a:pt x="381" y="27"/>
                      <a:pt x="380" y="30"/>
                      <a:pt x="380" y="36"/>
                    </a:cubicBezTo>
                    <a:lnTo>
                      <a:pt x="380" y="58"/>
                    </a:lnTo>
                    <a:lnTo>
                      <a:pt x="374" y="58"/>
                    </a:lnTo>
                    <a:close/>
                    <a:moveTo>
                      <a:pt x="449" y="44"/>
                    </a:moveTo>
                    <a:lnTo>
                      <a:pt x="449" y="44"/>
                    </a:lnTo>
                    <a:lnTo>
                      <a:pt x="455" y="45"/>
                    </a:lnTo>
                    <a:cubicBezTo>
                      <a:pt x="453" y="50"/>
                      <a:pt x="452" y="53"/>
                      <a:pt x="449" y="55"/>
                    </a:cubicBezTo>
                    <a:cubicBezTo>
                      <a:pt x="446" y="58"/>
                      <a:pt x="443" y="59"/>
                      <a:pt x="440" y="59"/>
                    </a:cubicBezTo>
                    <a:cubicBezTo>
                      <a:pt x="435" y="59"/>
                      <a:pt x="431" y="57"/>
                      <a:pt x="428" y="53"/>
                    </a:cubicBezTo>
                    <a:cubicBezTo>
                      <a:pt x="425" y="49"/>
                      <a:pt x="423" y="44"/>
                      <a:pt x="423" y="37"/>
                    </a:cubicBezTo>
                    <a:cubicBezTo>
                      <a:pt x="423" y="30"/>
                      <a:pt x="425" y="25"/>
                      <a:pt x="428" y="21"/>
                    </a:cubicBezTo>
                    <a:cubicBezTo>
                      <a:pt x="431" y="17"/>
                      <a:pt x="435" y="15"/>
                      <a:pt x="439" y="15"/>
                    </a:cubicBezTo>
                    <a:cubicBezTo>
                      <a:pt x="444" y="15"/>
                      <a:pt x="447" y="17"/>
                      <a:pt x="450" y="21"/>
                    </a:cubicBezTo>
                    <a:cubicBezTo>
                      <a:pt x="453" y="24"/>
                      <a:pt x="455" y="30"/>
                      <a:pt x="455" y="37"/>
                    </a:cubicBezTo>
                    <a:lnTo>
                      <a:pt x="455" y="39"/>
                    </a:lnTo>
                    <a:lnTo>
                      <a:pt x="429" y="39"/>
                    </a:lnTo>
                    <a:cubicBezTo>
                      <a:pt x="429" y="43"/>
                      <a:pt x="431" y="47"/>
                      <a:pt x="432" y="49"/>
                    </a:cubicBezTo>
                    <a:cubicBezTo>
                      <a:pt x="434" y="52"/>
                      <a:pt x="437" y="53"/>
                      <a:pt x="440" y="53"/>
                    </a:cubicBezTo>
                    <a:cubicBezTo>
                      <a:pt x="444" y="53"/>
                      <a:pt x="447" y="50"/>
                      <a:pt x="449" y="44"/>
                    </a:cubicBezTo>
                    <a:lnTo>
                      <a:pt x="449" y="44"/>
                    </a:lnTo>
                    <a:close/>
                    <a:moveTo>
                      <a:pt x="430" y="33"/>
                    </a:moveTo>
                    <a:lnTo>
                      <a:pt x="430" y="33"/>
                    </a:lnTo>
                    <a:lnTo>
                      <a:pt x="449" y="33"/>
                    </a:lnTo>
                    <a:cubicBezTo>
                      <a:pt x="448" y="29"/>
                      <a:pt x="447" y="27"/>
                      <a:pt x="446" y="25"/>
                    </a:cubicBezTo>
                    <a:cubicBezTo>
                      <a:pt x="444" y="22"/>
                      <a:pt x="442" y="21"/>
                      <a:pt x="439" y="21"/>
                    </a:cubicBezTo>
                    <a:cubicBezTo>
                      <a:pt x="437" y="21"/>
                      <a:pt x="434" y="22"/>
                      <a:pt x="432" y="24"/>
                    </a:cubicBezTo>
                    <a:cubicBezTo>
                      <a:pt x="431" y="26"/>
                      <a:pt x="430" y="29"/>
                      <a:pt x="430" y="33"/>
                    </a:cubicBezTo>
                    <a:lnTo>
                      <a:pt x="430" y="33"/>
                    </a:lnTo>
                    <a:close/>
                    <a:moveTo>
                      <a:pt x="459" y="58"/>
                    </a:moveTo>
                    <a:lnTo>
                      <a:pt x="459" y="58"/>
                    </a:lnTo>
                    <a:lnTo>
                      <a:pt x="459" y="16"/>
                    </a:lnTo>
                    <a:lnTo>
                      <a:pt x="465" y="16"/>
                    </a:lnTo>
                    <a:lnTo>
                      <a:pt x="465" y="22"/>
                    </a:lnTo>
                    <a:cubicBezTo>
                      <a:pt x="466" y="20"/>
                      <a:pt x="467" y="18"/>
                      <a:pt x="469" y="17"/>
                    </a:cubicBezTo>
                    <a:cubicBezTo>
                      <a:pt x="471" y="16"/>
                      <a:pt x="473" y="15"/>
                      <a:pt x="475" y="15"/>
                    </a:cubicBezTo>
                    <a:cubicBezTo>
                      <a:pt x="477" y="15"/>
                      <a:pt x="479" y="16"/>
                      <a:pt x="480" y="16"/>
                    </a:cubicBezTo>
                    <a:cubicBezTo>
                      <a:pt x="482" y="17"/>
                      <a:pt x="483" y="18"/>
                      <a:pt x="484" y="19"/>
                    </a:cubicBezTo>
                    <a:cubicBezTo>
                      <a:pt x="485" y="20"/>
                      <a:pt x="486" y="22"/>
                      <a:pt x="486" y="24"/>
                    </a:cubicBezTo>
                    <a:cubicBezTo>
                      <a:pt x="487" y="25"/>
                      <a:pt x="487" y="28"/>
                      <a:pt x="487" y="32"/>
                    </a:cubicBezTo>
                    <a:lnTo>
                      <a:pt x="487" y="58"/>
                    </a:lnTo>
                    <a:lnTo>
                      <a:pt x="481" y="58"/>
                    </a:lnTo>
                    <a:lnTo>
                      <a:pt x="481" y="32"/>
                    </a:lnTo>
                    <a:cubicBezTo>
                      <a:pt x="481" y="29"/>
                      <a:pt x="481" y="27"/>
                      <a:pt x="480" y="26"/>
                    </a:cubicBezTo>
                    <a:cubicBezTo>
                      <a:pt x="480" y="24"/>
                      <a:pt x="479" y="23"/>
                      <a:pt x="478" y="23"/>
                    </a:cubicBezTo>
                    <a:cubicBezTo>
                      <a:pt x="477" y="22"/>
                      <a:pt x="476" y="21"/>
                      <a:pt x="474" y="21"/>
                    </a:cubicBezTo>
                    <a:cubicBezTo>
                      <a:pt x="471" y="21"/>
                      <a:pt x="469" y="22"/>
                      <a:pt x="467" y="24"/>
                    </a:cubicBezTo>
                    <a:cubicBezTo>
                      <a:pt x="466" y="26"/>
                      <a:pt x="465" y="30"/>
                      <a:pt x="465" y="35"/>
                    </a:cubicBezTo>
                    <a:lnTo>
                      <a:pt x="465" y="58"/>
                    </a:lnTo>
                    <a:lnTo>
                      <a:pt x="459" y="58"/>
                    </a:lnTo>
                    <a:close/>
                    <a:moveTo>
                      <a:pt x="506" y="51"/>
                    </a:moveTo>
                    <a:lnTo>
                      <a:pt x="506" y="51"/>
                    </a:lnTo>
                    <a:lnTo>
                      <a:pt x="507" y="58"/>
                    </a:lnTo>
                    <a:cubicBezTo>
                      <a:pt x="506" y="58"/>
                      <a:pt x="504" y="58"/>
                      <a:pt x="503" y="58"/>
                    </a:cubicBezTo>
                    <a:cubicBezTo>
                      <a:pt x="501" y="58"/>
                      <a:pt x="499" y="58"/>
                      <a:pt x="498" y="57"/>
                    </a:cubicBezTo>
                    <a:cubicBezTo>
                      <a:pt x="497" y="56"/>
                      <a:pt x="496" y="55"/>
                      <a:pt x="495" y="54"/>
                    </a:cubicBezTo>
                    <a:cubicBezTo>
                      <a:pt x="495" y="52"/>
                      <a:pt x="495" y="50"/>
                      <a:pt x="495" y="46"/>
                    </a:cubicBezTo>
                    <a:lnTo>
                      <a:pt x="495" y="22"/>
                    </a:lnTo>
                    <a:lnTo>
                      <a:pt x="491" y="22"/>
                    </a:lnTo>
                    <a:lnTo>
                      <a:pt x="491" y="16"/>
                    </a:lnTo>
                    <a:lnTo>
                      <a:pt x="495" y="16"/>
                    </a:lnTo>
                    <a:lnTo>
                      <a:pt x="495" y="6"/>
                    </a:lnTo>
                    <a:lnTo>
                      <a:pt x="501" y="2"/>
                    </a:lnTo>
                    <a:lnTo>
                      <a:pt x="501" y="16"/>
                    </a:lnTo>
                    <a:lnTo>
                      <a:pt x="506" y="16"/>
                    </a:lnTo>
                    <a:lnTo>
                      <a:pt x="506" y="22"/>
                    </a:lnTo>
                    <a:lnTo>
                      <a:pt x="501" y="22"/>
                    </a:lnTo>
                    <a:lnTo>
                      <a:pt x="501" y="46"/>
                    </a:lnTo>
                    <a:cubicBezTo>
                      <a:pt x="501" y="48"/>
                      <a:pt x="501" y="50"/>
                      <a:pt x="501" y="50"/>
                    </a:cubicBezTo>
                    <a:cubicBezTo>
                      <a:pt x="501" y="51"/>
                      <a:pt x="502" y="52"/>
                      <a:pt x="504" y="52"/>
                    </a:cubicBezTo>
                    <a:cubicBezTo>
                      <a:pt x="504" y="52"/>
                      <a:pt x="505" y="52"/>
                      <a:pt x="506" y="51"/>
                    </a:cubicBezTo>
                    <a:lnTo>
                      <a:pt x="506" y="51"/>
                    </a:lnTo>
                    <a:close/>
                    <a:moveTo>
                      <a:pt x="512" y="24"/>
                    </a:moveTo>
                    <a:lnTo>
                      <a:pt x="512" y="24"/>
                    </a:lnTo>
                    <a:lnTo>
                      <a:pt x="512" y="16"/>
                    </a:lnTo>
                    <a:lnTo>
                      <a:pt x="519" y="16"/>
                    </a:lnTo>
                    <a:lnTo>
                      <a:pt x="519" y="24"/>
                    </a:lnTo>
                    <a:lnTo>
                      <a:pt x="512" y="24"/>
                    </a:lnTo>
                    <a:close/>
                    <a:moveTo>
                      <a:pt x="512" y="58"/>
                    </a:moveTo>
                    <a:lnTo>
                      <a:pt x="512" y="58"/>
                    </a:lnTo>
                    <a:lnTo>
                      <a:pt x="512" y="50"/>
                    </a:lnTo>
                    <a:lnTo>
                      <a:pt x="519" y="50"/>
                    </a:lnTo>
                    <a:lnTo>
                      <a:pt x="519" y="58"/>
                    </a:lnTo>
                    <a:lnTo>
                      <a:pt x="512" y="58"/>
                    </a:lnTo>
                    <a:close/>
                    <a:moveTo>
                      <a:pt x="543" y="40"/>
                    </a:moveTo>
                    <a:lnTo>
                      <a:pt x="543" y="40"/>
                    </a:lnTo>
                    <a:lnTo>
                      <a:pt x="543" y="33"/>
                    </a:lnTo>
                    <a:lnTo>
                      <a:pt x="560" y="33"/>
                    </a:lnTo>
                    <a:lnTo>
                      <a:pt x="560" y="40"/>
                    </a:lnTo>
                    <a:lnTo>
                      <a:pt x="543" y="40"/>
                    </a:lnTo>
                    <a:close/>
                    <a:moveTo>
                      <a:pt x="585" y="58"/>
                    </a:moveTo>
                    <a:lnTo>
                      <a:pt x="585" y="58"/>
                    </a:lnTo>
                    <a:lnTo>
                      <a:pt x="579" y="58"/>
                    </a:lnTo>
                    <a:lnTo>
                      <a:pt x="579" y="13"/>
                    </a:lnTo>
                    <a:cubicBezTo>
                      <a:pt x="578" y="14"/>
                      <a:pt x="576" y="16"/>
                      <a:pt x="574" y="18"/>
                    </a:cubicBezTo>
                    <a:cubicBezTo>
                      <a:pt x="572" y="19"/>
                      <a:pt x="570" y="21"/>
                      <a:pt x="568" y="21"/>
                    </a:cubicBezTo>
                    <a:lnTo>
                      <a:pt x="568" y="14"/>
                    </a:lnTo>
                    <a:cubicBezTo>
                      <a:pt x="571" y="13"/>
                      <a:pt x="574" y="10"/>
                      <a:pt x="576" y="8"/>
                    </a:cubicBezTo>
                    <a:cubicBezTo>
                      <a:pt x="579" y="5"/>
                      <a:pt x="581" y="3"/>
                      <a:pt x="582" y="0"/>
                    </a:cubicBezTo>
                    <a:lnTo>
                      <a:pt x="585" y="0"/>
                    </a:lnTo>
                    <a:lnTo>
                      <a:pt x="585" y="58"/>
                    </a:lnTo>
                    <a:close/>
                    <a:moveTo>
                      <a:pt x="585" y="58"/>
                    </a:moveTo>
                    <a:lnTo>
                      <a:pt x="585"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04"/>
              <p:cNvSpPr>
                <a:spLocks noEditPoints="1"/>
              </p:cNvSpPr>
              <p:nvPr/>
            </p:nvSpPr>
            <p:spPr bwMode="auto">
              <a:xfrm>
                <a:off x="2953475" y="2182696"/>
                <a:ext cx="194606" cy="168658"/>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noEditPoints="1"/>
              </p:cNvSpPr>
              <p:nvPr/>
            </p:nvSpPr>
            <p:spPr bwMode="auto">
              <a:xfrm>
                <a:off x="2953475" y="2182696"/>
                <a:ext cx="194606" cy="168658"/>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6"/>
              <p:cNvSpPr>
                <a:spLocks noEditPoints="1"/>
              </p:cNvSpPr>
              <p:nvPr/>
            </p:nvSpPr>
            <p:spPr bwMode="auto">
              <a:xfrm>
                <a:off x="2953475" y="2182696"/>
                <a:ext cx="194606" cy="168658"/>
              </a:xfrm>
              <a:custGeom>
                <a:avLst/>
                <a:gdLst>
                  <a:gd name="T0" fmla="*/ 0 w 97"/>
                  <a:gd name="T1" fmla="*/ 0 h 85"/>
                  <a:gd name="T2" fmla="*/ 0 w 97"/>
                  <a:gd name="T3" fmla="*/ 0 h 85"/>
                  <a:gd name="T4" fmla="*/ 16 w 97"/>
                  <a:gd name="T5" fmla="*/ 0 h 85"/>
                  <a:gd name="T6" fmla="*/ 30 w 97"/>
                  <a:gd name="T7" fmla="*/ 0 h 85"/>
                  <a:gd name="T8" fmla="*/ 30 w 97"/>
                  <a:gd name="T9" fmla="*/ 0 h 85"/>
                  <a:gd name="T10" fmla="*/ 46 w 97"/>
                  <a:gd name="T11" fmla="*/ 0 h 85"/>
                  <a:gd name="T12" fmla="*/ 59 w 97"/>
                  <a:gd name="T13" fmla="*/ 0 h 85"/>
                  <a:gd name="T14" fmla="*/ 59 w 97"/>
                  <a:gd name="T15" fmla="*/ 0 h 85"/>
                  <a:gd name="T16" fmla="*/ 75 w 97"/>
                  <a:gd name="T17" fmla="*/ 0 h 85"/>
                  <a:gd name="T18" fmla="*/ 88 w 97"/>
                  <a:gd name="T19" fmla="*/ 0 h 85"/>
                  <a:gd name="T20" fmla="*/ 88 w 97"/>
                  <a:gd name="T21" fmla="*/ 0 h 85"/>
                  <a:gd name="T22" fmla="*/ 97 w 97"/>
                  <a:gd name="T23" fmla="*/ 0 h 85"/>
                  <a:gd name="T24" fmla="*/ 97 w 97"/>
                  <a:gd name="T25" fmla="*/ 8 h 85"/>
                  <a:gd name="T26" fmla="*/ 97 w 97"/>
                  <a:gd name="T27" fmla="*/ 21 h 85"/>
                  <a:gd name="T28" fmla="*/ 97 w 97"/>
                  <a:gd name="T29" fmla="*/ 21 h 85"/>
                  <a:gd name="T30" fmla="*/ 97 w 97"/>
                  <a:gd name="T31" fmla="*/ 37 h 85"/>
                  <a:gd name="T32" fmla="*/ 97 w 97"/>
                  <a:gd name="T33" fmla="*/ 50 h 85"/>
                  <a:gd name="T34" fmla="*/ 97 w 97"/>
                  <a:gd name="T35" fmla="*/ 50 h 85"/>
                  <a:gd name="T36" fmla="*/ 97 w 97"/>
                  <a:gd name="T37" fmla="*/ 66 h 85"/>
                  <a:gd name="T38" fmla="*/ 97 w 97"/>
                  <a:gd name="T39" fmla="*/ 80 h 85"/>
                  <a:gd name="T40" fmla="*/ 97 w 97"/>
                  <a:gd name="T41" fmla="*/ 80 h 85"/>
                  <a:gd name="T42" fmla="*/ 97 w 97"/>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8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7" y="0"/>
                    </a:lnTo>
                    <a:lnTo>
                      <a:pt x="97" y="8"/>
                    </a:lnTo>
                    <a:moveTo>
                      <a:pt x="97" y="21"/>
                    </a:moveTo>
                    <a:lnTo>
                      <a:pt x="97" y="21"/>
                    </a:lnTo>
                    <a:lnTo>
                      <a:pt x="97" y="37"/>
                    </a:lnTo>
                    <a:moveTo>
                      <a:pt x="97" y="50"/>
                    </a:moveTo>
                    <a:lnTo>
                      <a:pt x="97" y="50"/>
                    </a:lnTo>
                    <a:lnTo>
                      <a:pt x="97" y="66"/>
                    </a:lnTo>
                    <a:moveTo>
                      <a:pt x="97" y="80"/>
                    </a:moveTo>
                    <a:lnTo>
                      <a:pt x="97" y="80"/>
                    </a:lnTo>
                    <a:lnTo>
                      <a:pt x="97" y="8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7"/>
              <p:cNvSpPr>
                <a:spLocks noEditPoints="1"/>
              </p:cNvSpPr>
              <p:nvPr/>
            </p:nvSpPr>
            <p:spPr bwMode="auto">
              <a:xfrm>
                <a:off x="3148081" y="2353518"/>
                <a:ext cx="503813" cy="274611"/>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8"/>
              <p:cNvSpPr>
                <a:spLocks noEditPoints="1"/>
              </p:cNvSpPr>
              <p:nvPr/>
            </p:nvSpPr>
            <p:spPr bwMode="auto">
              <a:xfrm>
                <a:off x="3148081" y="2353518"/>
                <a:ext cx="503813" cy="274611"/>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9"/>
              <p:cNvSpPr>
                <a:spLocks noEditPoints="1"/>
              </p:cNvSpPr>
              <p:nvPr/>
            </p:nvSpPr>
            <p:spPr bwMode="auto">
              <a:xfrm>
                <a:off x="3148081" y="2353518"/>
                <a:ext cx="503813" cy="0"/>
              </a:xfrm>
              <a:custGeom>
                <a:avLst/>
                <a:gdLst>
                  <a:gd name="T0" fmla="*/ 0 w 252"/>
                  <a:gd name="T1" fmla="*/ 0 w 252"/>
                  <a:gd name="T2" fmla="*/ 4 w 252"/>
                  <a:gd name="T3" fmla="*/ 18 w 252"/>
                  <a:gd name="T4" fmla="*/ 18 w 252"/>
                  <a:gd name="T5" fmla="*/ 34 w 252"/>
                  <a:gd name="T6" fmla="*/ 47 w 252"/>
                  <a:gd name="T7" fmla="*/ 47 w 252"/>
                  <a:gd name="T8" fmla="*/ 63 w 252"/>
                  <a:gd name="T9" fmla="*/ 76 w 252"/>
                  <a:gd name="T10" fmla="*/ 76 w 252"/>
                  <a:gd name="T11" fmla="*/ 92 w 252"/>
                  <a:gd name="T12" fmla="*/ 106 w 252"/>
                  <a:gd name="T13" fmla="*/ 106 w 252"/>
                  <a:gd name="T14" fmla="*/ 122 w 252"/>
                  <a:gd name="T15" fmla="*/ 135 w 252"/>
                  <a:gd name="T16" fmla="*/ 135 w 252"/>
                  <a:gd name="T17" fmla="*/ 151 w 252"/>
                  <a:gd name="T18" fmla="*/ 164 w 252"/>
                  <a:gd name="T19" fmla="*/ 164 w 252"/>
                  <a:gd name="T20" fmla="*/ 180 w 252"/>
                  <a:gd name="T21" fmla="*/ 194 w 252"/>
                  <a:gd name="T22" fmla="*/ 194 w 252"/>
                  <a:gd name="T23" fmla="*/ 210 w 252"/>
                  <a:gd name="T24" fmla="*/ 223 w 252"/>
                  <a:gd name="T25" fmla="*/ 223 w 252"/>
                  <a:gd name="T26" fmla="*/ 239 w 252"/>
                  <a:gd name="T27" fmla="*/ 252 w 252"/>
                  <a:gd name="T28" fmla="*/ 252 w 252"/>
                  <a:gd name="T29" fmla="*/ 252 w 25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52">
                    <a:moveTo>
                      <a:pt x="0" y="0"/>
                    </a:moveTo>
                    <a:lnTo>
                      <a:pt x="0" y="0"/>
                    </a:lnTo>
                    <a:lnTo>
                      <a:pt x="4" y="0"/>
                    </a:lnTo>
                    <a:moveTo>
                      <a:pt x="18" y="0"/>
                    </a:moveTo>
                    <a:lnTo>
                      <a:pt x="18" y="0"/>
                    </a:lnTo>
                    <a:lnTo>
                      <a:pt x="34" y="0"/>
                    </a:lnTo>
                    <a:moveTo>
                      <a:pt x="47" y="0"/>
                    </a:moveTo>
                    <a:lnTo>
                      <a:pt x="47" y="0"/>
                    </a:lnTo>
                    <a:lnTo>
                      <a:pt x="63" y="0"/>
                    </a:lnTo>
                    <a:moveTo>
                      <a:pt x="76" y="0"/>
                    </a:moveTo>
                    <a:lnTo>
                      <a:pt x="76" y="0"/>
                    </a:lnTo>
                    <a:lnTo>
                      <a:pt x="92" y="0"/>
                    </a:lnTo>
                    <a:moveTo>
                      <a:pt x="106" y="0"/>
                    </a:moveTo>
                    <a:lnTo>
                      <a:pt x="106" y="0"/>
                    </a:lnTo>
                    <a:lnTo>
                      <a:pt x="122" y="0"/>
                    </a:lnTo>
                    <a:moveTo>
                      <a:pt x="135" y="0"/>
                    </a:moveTo>
                    <a:lnTo>
                      <a:pt x="135" y="0"/>
                    </a:lnTo>
                    <a:lnTo>
                      <a:pt x="151" y="0"/>
                    </a:lnTo>
                    <a:moveTo>
                      <a:pt x="164" y="0"/>
                    </a:moveTo>
                    <a:lnTo>
                      <a:pt x="164" y="0"/>
                    </a:lnTo>
                    <a:lnTo>
                      <a:pt x="180" y="0"/>
                    </a:lnTo>
                    <a:moveTo>
                      <a:pt x="194" y="0"/>
                    </a:moveTo>
                    <a:lnTo>
                      <a:pt x="194" y="0"/>
                    </a:lnTo>
                    <a:lnTo>
                      <a:pt x="210" y="0"/>
                    </a:lnTo>
                    <a:moveTo>
                      <a:pt x="223" y="0"/>
                    </a:moveTo>
                    <a:lnTo>
                      <a:pt x="223" y="0"/>
                    </a:lnTo>
                    <a:lnTo>
                      <a:pt x="239" y="0"/>
                    </a:lnTo>
                    <a:moveTo>
                      <a:pt x="252" y="0"/>
                    </a:moveTo>
                    <a:lnTo>
                      <a:pt x="252" y="0"/>
                    </a:lnTo>
                    <a:lnTo>
                      <a:pt x="252"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112"/>
            <p:cNvGrpSpPr/>
            <p:nvPr/>
          </p:nvGrpSpPr>
          <p:grpSpPr>
            <a:xfrm>
              <a:off x="6424817" y="1295400"/>
              <a:ext cx="1804783" cy="1553456"/>
              <a:chOff x="4540251" y="2139950"/>
              <a:chExt cx="1322388" cy="1138237"/>
            </a:xfrm>
          </p:grpSpPr>
          <p:sp>
            <p:nvSpPr>
              <p:cNvPr id="114" name="Freeform 113"/>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14"/>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5"/>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6"/>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7"/>
              <p:cNvSpPr>
                <a:spLocks noEditPoints="1"/>
              </p:cNvSpPr>
              <p:nvPr/>
            </p:nvSpPr>
            <p:spPr bwMode="auto">
              <a:xfrm>
                <a:off x="5608639" y="2711450"/>
                <a:ext cx="142875" cy="50800"/>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19 h 35"/>
                  <a:gd name="T28" fmla="*/ 98 w 98"/>
                  <a:gd name="T29" fmla="*/ 19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19"/>
                    </a:moveTo>
                    <a:lnTo>
                      <a:pt x="98" y="19"/>
                    </a:lnTo>
                    <a:lnTo>
                      <a:pt x="98" y="3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noEditPoints="1"/>
              </p:cNvSpPr>
              <p:nvPr/>
            </p:nvSpPr>
            <p:spPr bwMode="auto">
              <a:xfrm>
                <a:off x="5751514" y="2762250"/>
                <a:ext cx="49213" cy="93663"/>
              </a:xfrm>
              <a:custGeom>
                <a:avLst/>
                <a:gdLst>
                  <a:gd name="T0" fmla="*/ 0 w 34"/>
                  <a:gd name="T1" fmla="*/ 0 h 64"/>
                  <a:gd name="T2" fmla="*/ 0 w 34"/>
                  <a:gd name="T3" fmla="*/ 0 h 64"/>
                  <a:gd name="T4" fmla="*/ 16 w 34"/>
                  <a:gd name="T5" fmla="*/ 0 h 64"/>
                  <a:gd name="T6" fmla="*/ 30 w 34"/>
                  <a:gd name="T7" fmla="*/ 0 h 64"/>
                  <a:gd name="T8" fmla="*/ 30 w 34"/>
                  <a:gd name="T9" fmla="*/ 0 h 64"/>
                  <a:gd name="T10" fmla="*/ 34 w 34"/>
                  <a:gd name="T11" fmla="*/ 0 h 64"/>
                  <a:gd name="T12" fmla="*/ 34 w 34"/>
                  <a:gd name="T13" fmla="*/ 12 h 64"/>
                  <a:gd name="T14" fmla="*/ 34 w 34"/>
                  <a:gd name="T15" fmla="*/ 25 h 64"/>
                  <a:gd name="T16" fmla="*/ 34 w 34"/>
                  <a:gd name="T17" fmla="*/ 25 h 64"/>
                  <a:gd name="T18" fmla="*/ 34 w 34"/>
                  <a:gd name="T19" fmla="*/ 41 h 64"/>
                  <a:gd name="T20" fmla="*/ 34 w 34"/>
                  <a:gd name="T21" fmla="*/ 55 h 64"/>
                  <a:gd name="T22" fmla="*/ 34 w 34"/>
                  <a:gd name="T23" fmla="*/ 55 h 64"/>
                  <a:gd name="T24" fmla="*/ 34 w 3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0" y="0"/>
                    </a:moveTo>
                    <a:lnTo>
                      <a:pt x="0" y="0"/>
                    </a:lnTo>
                    <a:lnTo>
                      <a:pt x="16" y="0"/>
                    </a:lnTo>
                    <a:moveTo>
                      <a:pt x="30" y="0"/>
                    </a:moveTo>
                    <a:lnTo>
                      <a:pt x="30" y="0"/>
                    </a:lnTo>
                    <a:lnTo>
                      <a:pt x="34" y="0"/>
                    </a:lnTo>
                    <a:lnTo>
                      <a:pt x="34" y="12"/>
                    </a:lnTo>
                    <a:moveTo>
                      <a:pt x="34" y="25"/>
                    </a:moveTo>
                    <a:lnTo>
                      <a:pt x="34" y="25"/>
                    </a:lnTo>
                    <a:lnTo>
                      <a:pt x="34" y="41"/>
                    </a:lnTo>
                    <a:moveTo>
                      <a:pt x="34" y="55"/>
                    </a:moveTo>
                    <a:lnTo>
                      <a:pt x="34" y="55"/>
                    </a:lnTo>
                    <a:lnTo>
                      <a:pt x="34" y="64"/>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9"/>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20"/>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1"/>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22"/>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3"/>
              <p:cNvSpPr>
                <a:spLocks noEditPoints="1"/>
              </p:cNvSpPr>
              <p:nvPr/>
            </p:nvSpPr>
            <p:spPr bwMode="auto">
              <a:xfrm>
                <a:off x="4540251" y="2801937"/>
                <a:ext cx="368300" cy="65088"/>
              </a:xfrm>
              <a:custGeom>
                <a:avLst/>
                <a:gdLst>
                  <a:gd name="T0" fmla="*/ 0 w 252"/>
                  <a:gd name="T1" fmla="*/ 0 h 45"/>
                  <a:gd name="T2" fmla="*/ 0 w 252"/>
                  <a:gd name="T3" fmla="*/ 0 h 45"/>
                  <a:gd name="T4" fmla="*/ 4 w 252"/>
                  <a:gd name="T5" fmla="*/ 0 h 45"/>
                  <a:gd name="T6" fmla="*/ 17 w 252"/>
                  <a:gd name="T7" fmla="*/ 0 h 45"/>
                  <a:gd name="T8" fmla="*/ 17 w 252"/>
                  <a:gd name="T9" fmla="*/ 0 h 45"/>
                  <a:gd name="T10" fmla="*/ 33 w 252"/>
                  <a:gd name="T11" fmla="*/ 0 h 45"/>
                  <a:gd name="T12" fmla="*/ 46 w 252"/>
                  <a:gd name="T13" fmla="*/ 0 h 45"/>
                  <a:gd name="T14" fmla="*/ 46 w 252"/>
                  <a:gd name="T15" fmla="*/ 0 h 45"/>
                  <a:gd name="T16" fmla="*/ 62 w 252"/>
                  <a:gd name="T17" fmla="*/ 0 h 45"/>
                  <a:gd name="T18" fmla="*/ 76 w 252"/>
                  <a:gd name="T19" fmla="*/ 0 h 45"/>
                  <a:gd name="T20" fmla="*/ 76 w 252"/>
                  <a:gd name="T21" fmla="*/ 0 h 45"/>
                  <a:gd name="T22" fmla="*/ 92 w 252"/>
                  <a:gd name="T23" fmla="*/ 0 h 45"/>
                  <a:gd name="T24" fmla="*/ 105 w 252"/>
                  <a:gd name="T25" fmla="*/ 0 h 45"/>
                  <a:gd name="T26" fmla="*/ 105 w 252"/>
                  <a:gd name="T27" fmla="*/ 0 h 45"/>
                  <a:gd name="T28" fmla="*/ 121 w 252"/>
                  <a:gd name="T29" fmla="*/ 0 h 45"/>
                  <a:gd name="T30" fmla="*/ 134 w 252"/>
                  <a:gd name="T31" fmla="*/ 0 h 45"/>
                  <a:gd name="T32" fmla="*/ 134 w 252"/>
                  <a:gd name="T33" fmla="*/ 0 h 45"/>
                  <a:gd name="T34" fmla="*/ 150 w 252"/>
                  <a:gd name="T35" fmla="*/ 0 h 45"/>
                  <a:gd name="T36" fmla="*/ 164 w 252"/>
                  <a:gd name="T37" fmla="*/ 0 h 45"/>
                  <a:gd name="T38" fmla="*/ 164 w 252"/>
                  <a:gd name="T39" fmla="*/ 0 h 45"/>
                  <a:gd name="T40" fmla="*/ 180 w 252"/>
                  <a:gd name="T41" fmla="*/ 0 h 45"/>
                  <a:gd name="T42" fmla="*/ 193 w 252"/>
                  <a:gd name="T43" fmla="*/ 0 h 45"/>
                  <a:gd name="T44" fmla="*/ 193 w 252"/>
                  <a:gd name="T45" fmla="*/ 0 h 45"/>
                  <a:gd name="T46" fmla="*/ 209 w 252"/>
                  <a:gd name="T47" fmla="*/ 0 h 45"/>
                  <a:gd name="T48" fmla="*/ 222 w 252"/>
                  <a:gd name="T49" fmla="*/ 0 h 45"/>
                  <a:gd name="T50" fmla="*/ 222 w 252"/>
                  <a:gd name="T51" fmla="*/ 0 h 45"/>
                  <a:gd name="T52" fmla="*/ 238 w 252"/>
                  <a:gd name="T53" fmla="*/ 0 h 45"/>
                  <a:gd name="T54" fmla="*/ 252 w 252"/>
                  <a:gd name="T55" fmla="*/ 0 h 45"/>
                  <a:gd name="T56" fmla="*/ 252 w 252"/>
                  <a:gd name="T57" fmla="*/ 0 h 45"/>
                  <a:gd name="T58" fmla="*/ 252 w 252"/>
                  <a:gd name="T59" fmla="*/ 0 h 45"/>
                  <a:gd name="T60" fmla="*/ 252 w 252"/>
                  <a:gd name="T61" fmla="*/ 15 h 45"/>
                  <a:gd name="T62" fmla="*/ 252 w 252"/>
                  <a:gd name="T63" fmla="*/ 29 h 45"/>
                  <a:gd name="T64" fmla="*/ 252 w 252"/>
                  <a:gd name="T65" fmla="*/ 29 h 45"/>
                  <a:gd name="T66" fmla="*/ 252 w 252"/>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45">
                    <a:moveTo>
                      <a:pt x="0" y="0"/>
                    </a:moveTo>
                    <a:lnTo>
                      <a:pt x="0" y="0"/>
                    </a:lnTo>
                    <a:lnTo>
                      <a:pt x="4" y="0"/>
                    </a:lnTo>
                    <a:moveTo>
                      <a:pt x="17" y="0"/>
                    </a:moveTo>
                    <a:lnTo>
                      <a:pt x="17" y="0"/>
                    </a:lnTo>
                    <a:lnTo>
                      <a:pt x="33" y="0"/>
                    </a:lnTo>
                    <a:moveTo>
                      <a:pt x="46" y="0"/>
                    </a:moveTo>
                    <a:lnTo>
                      <a:pt x="46" y="0"/>
                    </a:lnTo>
                    <a:lnTo>
                      <a:pt x="62" y="0"/>
                    </a:lnTo>
                    <a:moveTo>
                      <a:pt x="76" y="0"/>
                    </a:moveTo>
                    <a:lnTo>
                      <a:pt x="76" y="0"/>
                    </a:lnTo>
                    <a:lnTo>
                      <a:pt x="92" y="0"/>
                    </a:lnTo>
                    <a:moveTo>
                      <a:pt x="105" y="0"/>
                    </a:moveTo>
                    <a:lnTo>
                      <a:pt x="105" y="0"/>
                    </a:lnTo>
                    <a:lnTo>
                      <a:pt x="121" y="0"/>
                    </a:lnTo>
                    <a:moveTo>
                      <a:pt x="134" y="0"/>
                    </a:moveTo>
                    <a:lnTo>
                      <a:pt x="134" y="0"/>
                    </a:lnTo>
                    <a:lnTo>
                      <a:pt x="150" y="0"/>
                    </a:lnTo>
                    <a:moveTo>
                      <a:pt x="164" y="0"/>
                    </a:moveTo>
                    <a:lnTo>
                      <a:pt x="164" y="0"/>
                    </a:lnTo>
                    <a:lnTo>
                      <a:pt x="180" y="0"/>
                    </a:lnTo>
                    <a:moveTo>
                      <a:pt x="193" y="0"/>
                    </a:moveTo>
                    <a:lnTo>
                      <a:pt x="193" y="0"/>
                    </a:lnTo>
                    <a:lnTo>
                      <a:pt x="209" y="0"/>
                    </a:lnTo>
                    <a:moveTo>
                      <a:pt x="222" y="0"/>
                    </a:moveTo>
                    <a:lnTo>
                      <a:pt x="222" y="0"/>
                    </a:lnTo>
                    <a:lnTo>
                      <a:pt x="238" y="0"/>
                    </a:lnTo>
                    <a:moveTo>
                      <a:pt x="252" y="0"/>
                    </a:moveTo>
                    <a:lnTo>
                      <a:pt x="252" y="0"/>
                    </a:lnTo>
                    <a:lnTo>
                      <a:pt x="252" y="0"/>
                    </a:lnTo>
                    <a:lnTo>
                      <a:pt x="252" y="15"/>
                    </a:lnTo>
                    <a:moveTo>
                      <a:pt x="252" y="29"/>
                    </a:moveTo>
                    <a:lnTo>
                      <a:pt x="252" y="29"/>
                    </a:lnTo>
                    <a:lnTo>
                      <a:pt x="252" y="4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4"/>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25"/>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6"/>
              <p:cNvSpPr>
                <a:spLocks noEditPoints="1"/>
              </p:cNvSpPr>
              <p:nvPr/>
            </p:nvSpPr>
            <p:spPr bwMode="auto">
              <a:xfrm>
                <a:off x="5222876" y="2711450"/>
                <a:ext cx="385763" cy="166688"/>
              </a:xfrm>
              <a:custGeom>
                <a:avLst/>
                <a:gdLst>
                  <a:gd name="T0" fmla="*/ 0 w 263"/>
                  <a:gd name="T1" fmla="*/ 114 h 114"/>
                  <a:gd name="T2" fmla="*/ 0 w 263"/>
                  <a:gd name="T3" fmla="*/ 114 h 114"/>
                  <a:gd name="T4" fmla="*/ 4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6 w 263"/>
                  <a:gd name="T19" fmla="*/ 114 h 114"/>
                  <a:gd name="T20" fmla="*/ 76 w 263"/>
                  <a:gd name="T21" fmla="*/ 114 h 114"/>
                  <a:gd name="T22" fmla="*/ 92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4 w 263"/>
                  <a:gd name="T37" fmla="*/ 114 h 114"/>
                  <a:gd name="T38" fmla="*/ 164 w 263"/>
                  <a:gd name="T39" fmla="*/ 114 h 114"/>
                  <a:gd name="T40" fmla="*/ 180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2 w 263"/>
                  <a:gd name="T55" fmla="*/ 114 h 114"/>
                  <a:gd name="T56" fmla="*/ 252 w 263"/>
                  <a:gd name="T57" fmla="*/ 114 h 114"/>
                  <a:gd name="T58" fmla="*/ 263 w 263"/>
                  <a:gd name="T59" fmla="*/ 114 h 114"/>
                  <a:gd name="T60" fmla="*/ 263 w 263"/>
                  <a:gd name="T61" fmla="*/ 108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6 h 114"/>
                  <a:gd name="T76" fmla="*/ 263 w 263"/>
                  <a:gd name="T77" fmla="*/ 36 h 114"/>
                  <a:gd name="T78" fmla="*/ 263 w 263"/>
                  <a:gd name="T79" fmla="*/ 20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4" y="114"/>
                    </a:lnTo>
                    <a:moveTo>
                      <a:pt x="18" y="114"/>
                    </a:moveTo>
                    <a:lnTo>
                      <a:pt x="18" y="114"/>
                    </a:lnTo>
                    <a:lnTo>
                      <a:pt x="34" y="114"/>
                    </a:lnTo>
                    <a:moveTo>
                      <a:pt x="47" y="114"/>
                    </a:moveTo>
                    <a:lnTo>
                      <a:pt x="47" y="114"/>
                    </a:lnTo>
                    <a:lnTo>
                      <a:pt x="63" y="114"/>
                    </a:lnTo>
                    <a:moveTo>
                      <a:pt x="76" y="114"/>
                    </a:moveTo>
                    <a:lnTo>
                      <a:pt x="76" y="114"/>
                    </a:lnTo>
                    <a:lnTo>
                      <a:pt x="92" y="114"/>
                    </a:lnTo>
                    <a:moveTo>
                      <a:pt x="106" y="114"/>
                    </a:moveTo>
                    <a:lnTo>
                      <a:pt x="106" y="114"/>
                    </a:lnTo>
                    <a:lnTo>
                      <a:pt x="122" y="114"/>
                    </a:lnTo>
                    <a:moveTo>
                      <a:pt x="135" y="114"/>
                    </a:moveTo>
                    <a:lnTo>
                      <a:pt x="135" y="114"/>
                    </a:lnTo>
                    <a:lnTo>
                      <a:pt x="151" y="114"/>
                    </a:lnTo>
                    <a:moveTo>
                      <a:pt x="164" y="114"/>
                    </a:moveTo>
                    <a:lnTo>
                      <a:pt x="164" y="114"/>
                    </a:lnTo>
                    <a:lnTo>
                      <a:pt x="180" y="114"/>
                    </a:lnTo>
                    <a:moveTo>
                      <a:pt x="194" y="114"/>
                    </a:moveTo>
                    <a:lnTo>
                      <a:pt x="194" y="114"/>
                    </a:lnTo>
                    <a:lnTo>
                      <a:pt x="210" y="114"/>
                    </a:lnTo>
                    <a:moveTo>
                      <a:pt x="223" y="114"/>
                    </a:moveTo>
                    <a:lnTo>
                      <a:pt x="223" y="114"/>
                    </a:lnTo>
                    <a:lnTo>
                      <a:pt x="239" y="114"/>
                    </a:lnTo>
                    <a:moveTo>
                      <a:pt x="252" y="114"/>
                    </a:moveTo>
                    <a:lnTo>
                      <a:pt x="252" y="114"/>
                    </a:lnTo>
                    <a:lnTo>
                      <a:pt x="263" y="114"/>
                    </a:lnTo>
                    <a:lnTo>
                      <a:pt x="263" y="108"/>
                    </a:lnTo>
                    <a:moveTo>
                      <a:pt x="263" y="95"/>
                    </a:moveTo>
                    <a:lnTo>
                      <a:pt x="263" y="95"/>
                    </a:lnTo>
                    <a:lnTo>
                      <a:pt x="263" y="79"/>
                    </a:lnTo>
                    <a:moveTo>
                      <a:pt x="263" y="66"/>
                    </a:moveTo>
                    <a:lnTo>
                      <a:pt x="263" y="66"/>
                    </a:lnTo>
                    <a:lnTo>
                      <a:pt x="263" y="50"/>
                    </a:lnTo>
                    <a:moveTo>
                      <a:pt x="263" y="36"/>
                    </a:moveTo>
                    <a:lnTo>
                      <a:pt x="263" y="36"/>
                    </a:lnTo>
                    <a:lnTo>
                      <a:pt x="263" y="20"/>
                    </a:lnTo>
                    <a:moveTo>
                      <a:pt x="263" y="7"/>
                    </a:moveTo>
                    <a:lnTo>
                      <a:pt x="263" y="7"/>
                    </a:lnTo>
                    <a:lnTo>
                      <a:pt x="263"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7"/>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28"/>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9"/>
              <p:cNvSpPr>
                <a:spLocks noEditPoints="1"/>
              </p:cNvSpPr>
              <p:nvPr/>
            </p:nvSpPr>
            <p:spPr bwMode="auto">
              <a:xfrm>
                <a:off x="4908551" y="2881312"/>
                <a:ext cx="314325" cy="120650"/>
              </a:xfrm>
              <a:custGeom>
                <a:avLst/>
                <a:gdLst>
                  <a:gd name="T0" fmla="*/ 0 w 215"/>
                  <a:gd name="T1" fmla="*/ 82 h 82"/>
                  <a:gd name="T2" fmla="*/ 0 w 215"/>
                  <a:gd name="T3" fmla="*/ 82 h 82"/>
                  <a:gd name="T4" fmla="*/ 4 w 215"/>
                  <a:gd name="T5" fmla="*/ 82 h 82"/>
                  <a:gd name="T6" fmla="*/ 17 w 215"/>
                  <a:gd name="T7" fmla="*/ 82 h 82"/>
                  <a:gd name="T8" fmla="*/ 17 w 215"/>
                  <a:gd name="T9" fmla="*/ 82 h 82"/>
                  <a:gd name="T10" fmla="*/ 33 w 215"/>
                  <a:gd name="T11" fmla="*/ 82 h 82"/>
                  <a:gd name="T12" fmla="*/ 47 w 215"/>
                  <a:gd name="T13" fmla="*/ 82 h 82"/>
                  <a:gd name="T14" fmla="*/ 47 w 215"/>
                  <a:gd name="T15" fmla="*/ 82 h 82"/>
                  <a:gd name="T16" fmla="*/ 63 w 215"/>
                  <a:gd name="T17" fmla="*/ 82 h 82"/>
                  <a:gd name="T18" fmla="*/ 76 w 215"/>
                  <a:gd name="T19" fmla="*/ 82 h 82"/>
                  <a:gd name="T20" fmla="*/ 76 w 215"/>
                  <a:gd name="T21" fmla="*/ 82 h 82"/>
                  <a:gd name="T22" fmla="*/ 92 w 215"/>
                  <a:gd name="T23" fmla="*/ 82 h 82"/>
                  <a:gd name="T24" fmla="*/ 105 w 215"/>
                  <a:gd name="T25" fmla="*/ 82 h 82"/>
                  <a:gd name="T26" fmla="*/ 105 w 215"/>
                  <a:gd name="T27" fmla="*/ 82 h 82"/>
                  <a:gd name="T28" fmla="*/ 121 w 215"/>
                  <a:gd name="T29" fmla="*/ 82 h 82"/>
                  <a:gd name="T30" fmla="*/ 135 w 215"/>
                  <a:gd name="T31" fmla="*/ 82 h 82"/>
                  <a:gd name="T32" fmla="*/ 135 w 215"/>
                  <a:gd name="T33" fmla="*/ 82 h 82"/>
                  <a:gd name="T34" fmla="*/ 151 w 215"/>
                  <a:gd name="T35" fmla="*/ 82 h 82"/>
                  <a:gd name="T36" fmla="*/ 164 w 215"/>
                  <a:gd name="T37" fmla="*/ 82 h 82"/>
                  <a:gd name="T38" fmla="*/ 164 w 215"/>
                  <a:gd name="T39" fmla="*/ 82 h 82"/>
                  <a:gd name="T40" fmla="*/ 180 w 215"/>
                  <a:gd name="T41" fmla="*/ 82 h 82"/>
                  <a:gd name="T42" fmla="*/ 193 w 215"/>
                  <a:gd name="T43" fmla="*/ 82 h 82"/>
                  <a:gd name="T44" fmla="*/ 193 w 215"/>
                  <a:gd name="T45" fmla="*/ 82 h 82"/>
                  <a:gd name="T46" fmla="*/ 209 w 215"/>
                  <a:gd name="T47" fmla="*/ 82 h 82"/>
                  <a:gd name="T48" fmla="*/ 215 w 215"/>
                  <a:gd name="T49" fmla="*/ 75 h 82"/>
                  <a:gd name="T50" fmla="*/ 215 w 215"/>
                  <a:gd name="T51" fmla="*/ 75 h 82"/>
                  <a:gd name="T52" fmla="*/ 215 w 215"/>
                  <a:gd name="T53" fmla="*/ 59 h 82"/>
                  <a:gd name="T54" fmla="*/ 215 w 215"/>
                  <a:gd name="T55" fmla="*/ 45 h 82"/>
                  <a:gd name="T56" fmla="*/ 215 w 215"/>
                  <a:gd name="T57" fmla="*/ 45 h 82"/>
                  <a:gd name="T58" fmla="*/ 215 w 215"/>
                  <a:gd name="T59" fmla="*/ 29 h 82"/>
                  <a:gd name="T60" fmla="*/ 215 w 215"/>
                  <a:gd name="T61" fmla="*/ 16 h 82"/>
                  <a:gd name="T62" fmla="*/ 215 w 215"/>
                  <a:gd name="T63" fmla="*/ 16 h 82"/>
                  <a:gd name="T64" fmla="*/ 215 w 215"/>
                  <a:gd name="T6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2">
                    <a:moveTo>
                      <a:pt x="0" y="82"/>
                    </a:moveTo>
                    <a:lnTo>
                      <a:pt x="0" y="82"/>
                    </a:lnTo>
                    <a:lnTo>
                      <a:pt x="4" y="82"/>
                    </a:lnTo>
                    <a:moveTo>
                      <a:pt x="17" y="82"/>
                    </a:moveTo>
                    <a:lnTo>
                      <a:pt x="17" y="82"/>
                    </a:lnTo>
                    <a:lnTo>
                      <a:pt x="33" y="82"/>
                    </a:lnTo>
                    <a:moveTo>
                      <a:pt x="47" y="82"/>
                    </a:moveTo>
                    <a:lnTo>
                      <a:pt x="47" y="82"/>
                    </a:lnTo>
                    <a:lnTo>
                      <a:pt x="63" y="82"/>
                    </a:lnTo>
                    <a:moveTo>
                      <a:pt x="76" y="82"/>
                    </a:moveTo>
                    <a:lnTo>
                      <a:pt x="76" y="82"/>
                    </a:lnTo>
                    <a:lnTo>
                      <a:pt x="92" y="82"/>
                    </a:lnTo>
                    <a:moveTo>
                      <a:pt x="105" y="82"/>
                    </a:moveTo>
                    <a:lnTo>
                      <a:pt x="105" y="82"/>
                    </a:lnTo>
                    <a:lnTo>
                      <a:pt x="121" y="82"/>
                    </a:lnTo>
                    <a:moveTo>
                      <a:pt x="135" y="82"/>
                    </a:moveTo>
                    <a:lnTo>
                      <a:pt x="135" y="82"/>
                    </a:lnTo>
                    <a:lnTo>
                      <a:pt x="151" y="82"/>
                    </a:lnTo>
                    <a:moveTo>
                      <a:pt x="164" y="82"/>
                    </a:moveTo>
                    <a:lnTo>
                      <a:pt x="164" y="82"/>
                    </a:lnTo>
                    <a:lnTo>
                      <a:pt x="180" y="82"/>
                    </a:lnTo>
                    <a:moveTo>
                      <a:pt x="193" y="82"/>
                    </a:moveTo>
                    <a:lnTo>
                      <a:pt x="193" y="82"/>
                    </a:lnTo>
                    <a:lnTo>
                      <a:pt x="209" y="82"/>
                    </a:lnTo>
                    <a:moveTo>
                      <a:pt x="215" y="75"/>
                    </a:moveTo>
                    <a:lnTo>
                      <a:pt x="215" y="75"/>
                    </a:lnTo>
                    <a:lnTo>
                      <a:pt x="215" y="59"/>
                    </a:lnTo>
                    <a:moveTo>
                      <a:pt x="215" y="45"/>
                    </a:moveTo>
                    <a:lnTo>
                      <a:pt x="215" y="45"/>
                    </a:lnTo>
                    <a:lnTo>
                      <a:pt x="215" y="29"/>
                    </a:lnTo>
                    <a:moveTo>
                      <a:pt x="215" y="16"/>
                    </a:moveTo>
                    <a:lnTo>
                      <a:pt x="215" y="16"/>
                    </a:lnTo>
                    <a:lnTo>
                      <a:pt x="215"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130"/>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31"/>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32"/>
              <p:cNvSpPr>
                <a:spLocks noEditPoints="1"/>
              </p:cNvSpPr>
              <p:nvPr/>
            </p:nvSpPr>
            <p:spPr bwMode="auto">
              <a:xfrm>
                <a:off x="5716589" y="2855912"/>
                <a:ext cx="84138" cy="187325"/>
              </a:xfrm>
              <a:custGeom>
                <a:avLst/>
                <a:gdLst>
                  <a:gd name="T0" fmla="*/ 0 w 58"/>
                  <a:gd name="T1" fmla="*/ 129 h 129"/>
                  <a:gd name="T2" fmla="*/ 0 w 58"/>
                  <a:gd name="T3" fmla="*/ 129 h 129"/>
                  <a:gd name="T4" fmla="*/ 16 w 58"/>
                  <a:gd name="T5" fmla="*/ 129 h 129"/>
                  <a:gd name="T6" fmla="*/ 30 w 58"/>
                  <a:gd name="T7" fmla="*/ 129 h 129"/>
                  <a:gd name="T8" fmla="*/ 30 w 58"/>
                  <a:gd name="T9" fmla="*/ 129 h 129"/>
                  <a:gd name="T10" fmla="*/ 46 w 58"/>
                  <a:gd name="T11" fmla="*/ 129 h 129"/>
                  <a:gd name="T12" fmla="*/ 58 w 58"/>
                  <a:gd name="T13" fmla="*/ 127 h 129"/>
                  <a:gd name="T14" fmla="*/ 58 w 58"/>
                  <a:gd name="T15" fmla="*/ 127 h 129"/>
                  <a:gd name="T16" fmla="*/ 58 w 58"/>
                  <a:gd name="T17" fmla="*/ 111 h 129"/>
                  <a:gd name="T18" fmla="*/ 58 w 58"/>
                  <a:gd name="T19" fmla="*/ 98 h 129"/>
                  <a:gd name="T20" fmla="*/ 58 w 58"/>
                  <a:gd name="T21" fmla="*/ 98 h 129"/>
                  <a:gd name="T22" fmla="*/ 58 w 58"/>
                  <a:gd name="T23" fmla="*/ 82 h 129"/>
                  <a:gd name="T24" fmla="*/ 58 w 58"/>
                  <a:gd name="T25" fmla="*/ 68 h 129"/>
                  <a:gd name="T26" fmla="*/ 58 w 58"/>
                  <a:gd name="T27" fmla="*/ 68 h 129"/>
                  <a:gd name="T28" fmla="*/ 58 w 58"/>
                  <a:gd name="T29" fmla="*/ 52 h 129"/>
                  <a:gd name="T30" fmla="*/ 58 w 58"/>
                  <a:gd name="T31" fmla="*/ 39 h 129"/>
                  <a:gd name="T32" fmla="*/ 58 w 58"/>
                  <a:gd name="T33" fmla="*/ 39 h 129"/>
                  <a:gd name="T34" fmla="*/ 58 w 58"/>
                  <a:gd name="T35" fmla="*/ 23 h 129"/>
                  <a:gd name="T36" fmla="*/ 58 w 58"/>
                  <a:gd name="T37" fmla="*/ 10 h 129"/>
                  <a:gd name="T38" fmla="*/ 58 w 58"/>
                  <a:gd name="T39" fmla="*/ 10 h 129"/>
                  <a:gd name="T40" fmla="*/ 58 w 5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129">
                    <a:moveTo>
                      <a:pt x="0" y="129"/>
                    </a:moveTo>
                    <a:lnTo>
                      <a:pt x="0" y="129"/>
                    </a:lnTo>
                    <a:lnTo>
                      <a:pt x="16" y="129"/>
                    </a:lnTo>
                    <a:moveTo>
                      <a:pt x="30" y="129"/>
                    </a:moveTo>
                    <a:lnTo>
                      <a:pt x="30" y="129"/>
                    </a:lnTo>
                    <a:lnTo>
                      <a:pt x="46" y="129"/>
                    </a:lnTo>
                    <a:moveTo>
                      <a:pt x="58" y="127"/>
                    </a:moveTo>
                    <a:lnTo>
                      <a:pt x="58" y="127"/>
                    </a:lnTo>
                    <a:lnTo>
                      <a:pt x="58" y="111"/>
                    </a:lnTo>
                    <a:moveTo>
                      <a:pt x="58" y="98"/>
                    </a:moveTo>
                    <a:lnTo>
                      <a:pt x="58" y="98"/>
                    </a:lnTo>
                    <a:lnTo>
                      <a:pt x="58" y="82"/>
                    </a:lnTo>
                    <a:moveTo>
                      <a:pt x="58" y="68"/>
                    </a:moveTo>
                    <a:lnTo>
                      <a:pt x="58" y="68"/>
                    </a:lnTo>
                    <a:lnTo>
                      <a:pt x="58" y="52"/>
                    </a:lnTo>
                    <a:moveTo>
                      <a:pt x="58" y="39"/>
                    </a:moveTo>
                    <a:lnTo>
                      <a:pt x="58" y="39"/>
                    </a:lnTo>
                    <a:lnTo>
                      <a:pt x="58" y="23"/>
                    </a:lnTo>
                    <a:moveTo>
                      <a:pt x="58" y="10"/>
                    </a:moveTo>
                    <a:lnTo>
                      <a:pt x="58" y="10"/>
                    </a:lnTo>
                    <a:lnTo>
                      <a:pt x="58"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33"/>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34"/>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35"/>
              <p:cNvSpPr>
                <a:spLocks noEditPoints="1"/>
              </p:cNvSpPr>
              <p:nvPr/>
            </p:nvSpPr>
            <p:spPr bwMode="auto">
              <a:xfrm>
                <a:off x="5608639" y="306228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8 w 73"/>
                  <a:gd name="T13" fmla="*/ 148 h 148"/>
                  <a:gd name="T14" fmla="*/ 58 w 73"/>
                  <a:gd name="T15" fmla="*/ 148 h 148"/>
                  <a:gd name="T16" fmla="*/ 73 w 73"/>
                  <a:gd name="T17" fmla="*/ 148 h 148"/>
                  <a:gd name="T18" fmla="*/ 73 w 73"/>
                  <a:gd name="T19" fmla="*/ 147 h 148"/>
                  <a:gd name="T20" fmla="*/ 73 w 73"/>
                  <a:gd name="T21" fmla="*/ 133 h 148"/>
                  <a:gd name="T22" fmla="*/ 73 w 73"/>
                  <a:gd name="T23" fmla="*/ 133 h 148"/>
                  <a:gd name="T24" fmla="*/ 73 w 73"/>
                  <a:gd name="T25" fmla="*/ 117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5 h 148"/>
                  <a:gd name="T40" fmla="*/ 73 w 73"/>
                  <a:gd name="T41" fmla="*/ 45 h 148"/>
                  <a:gd name="T42" fmla="*/ 73 w 73"/>
                  <a:gd name="T43" fmla="*/ 29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8" y="148"/>
                    </a:moveTo>
                    <a:lnTo>
                      <a:pt x="58" y="148"/>
                    </a:lnTo>
                    <a:lnTo>
                      <a:pt x="73" y="148"/>
                    </a:lnTo>
                    <a:lnTo>
                      <a:pt x="73" y="147"/>
                    </a:lnTo>
                    <a:moveTo>
                      <a:pt x="73" y="133"/>
                    </a:moveTo>
                    <a:lnTo>
                      <a:pt x="73" y="133"/>
                    </a:lnTo>
                    <a:lnTo>
                      <a:pt x="73" y="117"/>
                    </a:lnTo>
                    <a:moveTo>
                      <a:pt x="73" y="104"/>
                    </a:moveTo>
                    <a:lnTo>
                      <a:pt x="73" y="104"/>
                    </a:lnTo>
                    <a:lnTo>
                      <a:pt x="73" y="88"/>
                    </a:lnTo>
                    <a:moveTo>
                      <a:pt x="73" y="75"/>
                    </a:moveTo>
                    <a:lnTo>
                      <a:pt x="73" y="75"/>
                    </a:lnTo>
                    <a:lnTo>
                      <a:pt x="73" y="59"/>
                    </a:lnTo>
                    <a:moveTo>
                      <a:pt x="73" y="45"/>
                    </a:moveTo>
                    <a:lnTo>
                      <a:pt x="73" y="45"/>
                    </a:lnTo>
                    <a:lnTo>
                      <a:pt x="73" y="29"/>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136"/>
            <p:cNvGrpSpPr/>
            <p:nvPr/>
          </p:nvGrpSpPr>
          <p:grpSpPr>
            <a:xfrm>
              <a:off x="5763703" y="5095547"/>
              <a:ext cx="2465897" cy="1533853"/>
              <a:chOff x="4060826" y="5335587"/>
              <a:chExt cx="1801813" cy="1120775"/>
            </a:xfrm>
          </p:grpSpPr>
          <p:sp>
            <p:nvSpPr>
              <p:cNvPr id="138" name="Freeform 137"/>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38"/>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39"/>
              <p:cNvSpPr>
                <a:spLocks noEditPoints="1"/>
              </p:cNvSpPr>
              <p:nvPr/>
            </p:nvSpPr>
            <p:spPr bwMode="auto">
              <a:xfrm>
                <a:off x="5608639" y="5570537"/>
                <a:ext cx="60325" cy="117475"/>
              </a:xfrm>
              <a:custGeom>
                <a:avLst/>
                <a:gdLst>
                  <a:gd name="T0" fmla="*/ 0 w 41"/>
                  <a:gd name="T1" fmla="*/ 0 h 80"/>
                  <a:gd name="T2" fmla="*/ 0 w 41"/>
                  <a:gd name="T3" fmla="*/ 0 h 80"/>
                  <a:gd name="T4" fmla="*/ 16 w 41"/>
                  <a:gd name="T5" fmla="*/ 0 h 80"/>
                  <a:gd name="T6" fmla="*/ 29 w 41"/>
                  <a:gd name="T7" fmla="*/ 0 h 80"/>
                  <a:gd name="T8" fmla="*/ 29 w 41"/>
                  <a:gd name="T9" fmla="*/ 0 h 80"/>
                  <a:gd name="T10" fmla="*/ 41 w 41"/>
                  <a:gd name="T11" fmla="*/ 0 h 80"/>
                  <a:gd name="T12" fmla="*/ 41 w 41"/>
                  <a:gd name="T13" fmla="*/ 5 h 80"/>
                  <a:gd name="T14" fmla="*/ 41 w 41"/>
                  <a:gd name="T15" fmla="*/ 18 h 80"/>
                  <a:gd name="T16" fmla="*/ 41 w 41"/>
                  <a:gd name="T17" fmla="*/ 18 h 80"/>
                  <a:gd name="T18" fmla="*/ 41 w 41"/>
                  <a:gd name="T19" fmla="*/ 34 h 80"/>
                  <a:gd name="T20" fmla="*/ 41 w 41"/>
                  <a:gd name="T21" fmla="*/ 47 h 80"/>
                  <a:gd name="T22" fmla="*/ 41 w 41"/>
                  <a:gd name="T23" fmla="*/ 47 h 80"/>
                  <a:gd name="T24" fmla="*/ 41 w 41"/>
                  <a:gd name="T25" fmla="*/ 63 h 80"/>
                  <a:gd name="T26" fmla="*/ 41 w 41"/>
                  <a:gd name="T27" fmla="*/ 77 h 80"/>
                  <a:gd name="T28" fmla="*/ 41 w 41"/>
                  <a:gd name="T29" fmla="*/ 77 h 80"/>
                  <a:gd name="T30" fmla="*/ 41 w 41"/>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0">
                    <a:moveTo>
                      <a:pt x="0" y="0"/>
                    </a:moveTo>
                    <a:lnTo>
                      <a:pt x="0" y="0"/>
                    </a:lnTo>
                    <a:lnTo>
                      <a:pt x="16" y="0"/>
                    </a:lnTo>
                    <a:moveTo>
                      <a:pt x="29" y="0"/>
                    </a:moveTo>
                    <a:lnTo>
                      <a:pt x="29" y="0"/>
                    </a:lnTo>
                    <a:lnTo>
                      <a:pt x="41" y="0"/>
                    </a:lnTo>
                    <a:lnTo>
                      <a:pt x="41" y="5"/>
                    </a:lnTo>
                    <a:moveTo>
                      <a:pt x="41" y="18"/>
                    </a:moveTo>
                    <a:lnTo>
                      <a:pt x="41" y="18"/>
                    </a:lnTo>
                    <a:lnTo>
                      <a:pt x="41" y="34"/>
                    </a:lnTo>
                    <a:moveTo>
                      <a:pt x="41" y="47"/>
                    </a:moveTo>
                    <a:lnTo>
                      <a:pt x="41" y="47"/>
                    </a:lnTo>
                    <a:lnTo>
                      <a:pt x="41" y="63"/>
                    </a:lnTo>
                    <a:moveTo>
                      <a:pt x="41" y="77"/>
                    </a:moveTo>
                    <a:lnTo>
                      <a:pt x="41" y="77"/>
                    </a:lnTo>
                    <a:lnTo>
                      <a:pt x="41" y="8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40"/>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41"/>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42"/>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43"/>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44"/>
              <p:cNvSpPr>
                <a:spLocks noEditPoints="1"/>
              </p:cNvSpPr>
              <p:nvPr/>
            </p:nvSpPr>
            <p:spPr bwMode="auto">
              <a:xfrm>
                <a:off x="5668964" y="5688012"/>
                <a:ext cx="68263" cy="106363"/>
              </a:xfrm>
              <a:custGeom>
                <a:avLst/>
                <a:gdLst>
                  <a:gd name="T0" fmla="*/ 0 w 46"/>
                  <a:gd name="T1" fmla="*/ 0 h 73"/>
                  <a:gd name="T2" fmla="*/ 0 w 46"/>
                  <a:gd name="T3" fmla="*/ 0 h 73"/>
                  <a:gd name="T4" fmla="*/ 16 w 46"/>
                  <a:gd name="T5" fmla="*/ 0 h 73"/>
                  <a:gd name="T6" fmla="*/ 29 w 46"/>
                  <a:gd name="T7" fmla="*/ 0 h 73"/>
                  <a:gd name="T8" fmla="*/ 29 w 46"/>
                  <a:gd name="T9" fmla="*/ 0 h 73"/>
                  <a:gd name="T10" fmla="*/ 45 w 46"/>
                  <a:gd name="T11" fmla="*/ 0 h 73"/>
                  <a:gd name="T12" fmla="*/ 46 w 46"/>
                  <a:gd name="T13" fmla="*/ 12 h 73"/>
                  <a:gd name="T14" fmla="*/ 46 w 46"/>
                  <a:gd name="T15" fmla="*/ 12 h 73"/>
                  <a:gd name="T16" fmla="*/ 46 w 46"/>
                  <a:gd name="T17" fmla="*/ 28 h 73"/>
                  <a:gd name="T18" fmla="*/ 46 w 46"/>
                  <a:gd name="T19" fmla="*/ 42 h 73"/>
                  <a:gd name="T20" fmla="*/ 46 w 46"/>
                  <a:gd name="T21" fmla="*/ 42 h 73"/>
                  <a:gd name="T22" fmla="*/ 46 w 46"/>
                  <a:gd name="T23" fmla="*/ 58 h 73"/>
                  <a:gd name="T24" fmla="*/ 46 w 46"/>
                  <a:gd name="T25" fmla="*/ 71 h 73"/>
                  <a:gd name="T26" fmla="*/ 46 w 46"/>
                  <a:gd name="T27" fmla="*/ 71 h 73"/>
                  <a:gd name="T28" fmla="*/ 46 w 46"/>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3">
                    <a:moveTo>
                      <a:pt x="0" y="0"/>
                    </a:moveTo>
                    <a:lnTo>
                      <a:pt x="0" y="0"/>
                    </a:lnTo>
                    <a:lnTo>
                      <a:pt x="16" y="0"/>
                    </a:lnTo>
                    <a:moveTo>
                      <a:pt x="29" y="0"/>
                    </a:moveTo>
                    <a:lnTo>
                      <a:pt x="29" y="0"/>
                    </a:lnTo>
                    <a:lnTo>
                      <a:pt x="45" y="0"/>
                    </a:lnTo>
                    <a:moveTo>
                      <a:pt x="46" y="12"/>
                    </a:moveTo>
                    <a:lnTo>
                      <a:pt x="46" y="12"/>
                    </a:lnTo>
                    <a:lnTo>
                      <a:pt x="46" y="28"/>
                    </a:lnTo>
                    <a:moveTo>
                      <a:pt x="46" y="42"/>
                    </a:moveTo>
                    <a:lnTo>
                      <a:pt x="46" y="42"/>
                    </a:lnTo>
                    <a:lnTo>
                      <a:pt x="46" y="58"/>
                    </a:lnTo>
                    <a:moveTo>
                      <a:pt x="46" y="71"/>
                    </a:moveTo>
                    <a:lnTo>
                      <a:pt x="46" y="71"/>
                    </a:lnTo>
                    <a:lnTo>
                      <a:pt x="46" y="73"/>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45"/>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6"/>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47"/>
              <p:cNvSpPr>
                <a:spLocks noEditPoints="1"/>
              </p:cNvSpPr>
              <p:nvPr/>
            </p:nvSpPr>
            <p:spPr bwMode="auto">
              <a:xfrm>
                <a:off x="5067301" y="5799137"/>
                <a:ext cx="669925" cy="166688"/>
              </a:xfrm>
              <a:custGeom>
                <a:avLst/>
                <a:gdLst>
                  <a:gd name="T0" fmla="*/ 0 w 458"/>
                  <a:gd name="T1" fmla="*/ 115 h 115"/>
                  <a:gd name="T2" fmla="*/ 0 w 458"/>
                  <a:gd name="T3" fmla="*/ 115 h 115"/>
                  <a:gd name="T4" fmla="*/ 16 w 458"/>
                  <a:gd name="T5" fmla="*/ 115 h 115"/>
                  <a:gd name="T6" fmla="*/ 29 w 458"/>
                  <a:gd name="T7" fmla="*/ 115 h 115"/>
                  <a:gd name="T8" fmla="*/ 29 w 458"/>
                  <a:gd name="T9" fmla="*/ 115 h 115"/>
                  <a:gd name="T10" fmla="*/ 45 w 458"/>
                  <a:gd name="T11" fmla="*/ 115 h 115"/>
                  <a:gd name="T12" fmla="*/ 59 w 458"/>
                  <a:gd name="T13" fmla="*/ 115 h 115"/>
                  <a:gd name="T14" fmla="*/ 59 w 458"/>
                  <a:gd name="T15" fmla="*/ 115 h 115"/>
                  <a:gd name="T16" fmla="*/ 75 w 458"/>
                  <a:gd name="T17" fmla="*/ 115 h 115"/>
                  <a:gd name="T18" fmla="*/ 88 w 458"/>
                  <a:gd name="T19" fmla="*/ 115 h 115"/>
                  <a:gd name="T20" fmla="*/ 88 w 458"/>
                  <a:gd name="T21" fmla="*/ 115 h 115"/>
                  <a:gd name="T22" fmla="*/ 104 w 458"/>
                  <a:gd name="T23" fmla="*/ 115 h 115"/>
                  <a:gd name="T24" fmla="*/ 117 w 458"/>
                  <a:gd name="T25" fmla="*/ 115 h 115"/>
                  <a:gd name="T26" fmla="*/ 117 w 458"/>
                  <a:gd name="T27" fmla="*/ 115 h 115"/>
                  <a:gd name="T28" fmla="*/ 133 w 458"/>
                  <a:gd name="T29" fmla="*/ 115 h 115"/>
                  <a:gd name="T30" fmla="*/ 147 w 458"/>
                  <a:gd name="T31" fmla="*/ 115 h 115"/>
                  <a:gd name="T32" fmla="*/ 147 w 458"/>
                  <a:gd name="T33" fmla="*/ 115 h 115"/>
                  <a:gd name="T34" fmla="*/ 163 w 458"/>
                  <a:gd name="T35" fmla="*/ 115 h 115"/>
                  <a:gd name="T36" fmla="*/ 176 w 458"/>
                  <a:gd name="T37" fmla="*/ 115 h 115"/>
                  <a:gd name="T38" fmla="*/ 176 w 458"/>
                  <a:gd name="T39" fmla="*/ 115 h 115"/>
                  <a:gd name="T40" fmla="*/ 192 w 458"/>
                  <a:gd name="T41" fmla="*/ 115 h 115"/>
                  <a:gd name="T42" fmla="*/ 205 w 458"/>
                  <a:gd name="T43" fmla="*/ 115 h 115"/>
                  <a:gd name="T44" fmla="*/ 205 w 458"/>
                  <a:gd name="T45" fmla="*/ 115 h 115"/>
                  <a:gd name="T46" fmla="*/ 221 w 458"/>
                  <a:gd name="T47" fmla="*/ 115 h 115"/>
                  <a:gd name="T48" fmla="*/ 235 w 458"/>
                  <a:gd name="T49" fmla="*/ 115 h 115"/>
                  <a:gd name="T50" fmla="*/ 235 w 458"/>
                  <a:gd name="T51" fmla="*/ 115 h 115"/>
                  <a:gd name="T52" fmla="*/ 251 w 458"/>
                  <a:gd name="T53" fmla="*/ 115 h 115"/>
                  <a:gd name="T54" fmla="*/ 264 w 458"/>
                  <a:gd name="T55" fmla="*/ 115 h 115"/>
                  <a:gd name="T56" fmla="*/ 264 w 458"/>
                  <a:gd name="T57" fmla="*/ 115 h 115"/>
                  <a:gd name="T58" fmla="*/ 280 w 458"/>
                  <a:gd name="T59" fmla="*/ 115 h 115"/>
                  <a:gd name="T60" fmla="*/ 293 w 458"/>
                  <a:gd name="T61" fmla="*/ 115 h 115"/>
                  <a:gd name="T62" fmla="*/ 293 w 458"/>
                  <a:gd name="T63" fmla="*/ 115 h 115"/>
                  <a:gd name="T64" fmla="*/ 309 w 458"/>
                  <a:gd name="T65" fmla="*/ 115 h 115"/>
                  <a:gd name="T66" fmla="*/ 323 w 458"/>
                  <a:gd name="T67" fmla="*/ 115 h 115"/>
                  <a:gd name="T68" fmla="*/ 323 w 458"/>
                  <a:gd name="T69" fmla="*/ 115 h 115"/>
                  <a:gd name="T70" fmla="*/ 339 w 458"/>
                  <a:gd name="T71" fmla="*/ 115 h 115"/>
                  <a:gd name="T72" fmla="*/ 352 w 458"/>
                  <a:gd name="T73" fmla="*/ 115 h 115"/>
                  <a:gd name="T74" fmla="*/ 352 w 458"/>
                  <a:gd name="T75" fmla="*/ 115 h 115"/>
                  <a:gd name="T76" fmla="*/ 368 w 458"/>
                  <a:gd name="T77" fmla="*/ 115 h 115"/>
                  <a:gd name="T78" fmla="*/ 381 w 458"/>
                  <a:gd name="T79" fmla="*/ 115 h 115"/>
                  <a:gd name="T80" fmla="*/ 381 w 458"/>
                  <a:gd name="T81" fmla="*/ 115 h 115"/>
                  <a:gd name="T82" fmla="*/ 397 w 458"/>
                  <a:gd name="T83" fmla="*/ 115 h 115"/>
                  <a:gd name="T84" fmla="*/ 411 w 458"/>
                  <a:gd name="T85" fmla="*/ 115 h 115"/>
                  <a:gd name="T86" fmla="*/ 411 w 458"/>
                  <a:gd name="T87" fmla="*/ 115 h 115"/>
                  <a:gd name="T88" fmla="*/ 427 w 458"/>
                  <a:gd name="T89" fmla="*/ 115 h 115"/>
                  <a:gd name="T90" fmla="*/ 440 w 458"/>
                  <a:gd name="T91" fmla="*/ 115 h 115"/>
                  <a:gd name="T92" fmla="*/ 440 w 458"/>
                  <a:gd name="T93" fmla="*/ 115 h 115"/>
                  <a:gd name="T94" fmla="*/ 456 w 458"/>
                  <a:gd name="T95" fmla="*/ 115 h 115"/>
                  <a:gd name="T96" fmla="*/ 458 w 458"/>
                  <a:gd name="T97" fmla="*/ 104 h 115"/>
                  <a:gd name="T98" fmla="*/ 458 w 458"/>
                  <a:gd name="T99" fmla="*/ 104 h 115"/>
                  <a:gd name="T100" fmla="*/ 458 w 458"/>
                  <a:gd name="T101" fmla="*/ 88 h 115"/>
                  <a:gd name="T102" fmla="*/ 458 w 458"/>
                  <a:gd name="T103" fmla="*/ 75 h 115"/>
                  <a:gd name="T104" fmla="*/ 458 w 458"/>
                  <a:gd name="T105" fmla="*/ 75 h 115"/>
                  <a:gd name="T106" fmla="*/ 458 w 458"/>
                  <a:gd name="T107" fmla="*/ 59 h 115"/>
                  <a:gd name="T108" fmla="*/ 458 w 458"/>
                  <a:gd name="T109" fmla="*/ 46 h 115"/>
                  <a:gd name="T110" fmla="*/ 458 w 458"/>
                  <a:gd name="T111" fmla="*/ 46 h 115"/>
                  <a:gd name="T112" fmla="*/ 458 w 458"/>
                  <a:gd name="T113" fmla="*/ 30 h 115"/>
                  <a:gd name="T114" fmla="*/ 458 w 458"/>
                  <a:gd name="T115" fmla="*/ 16 h 115"/>
                  <a:gd name="T116" fmla="*/ 458 w 458"/>
                  <a:gd name="T117" fmla="*/ 16 h 115"/>
                  <a:gd name="T118" fmla="*/ 458 w 458"/>
                  <a:gd name="T1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8" h="115">
                    <a:moveTo>
                      <a:pt x="0" y="115"/>
                    </a:moveTo>
                    <a:lnTo>
                      <a:pt x="0" y="115"/>
                    </a:lnTo>
                    <a:lnTo>
                      <a:pt x="16" y="115"/>
                    </a:lnTo>
                    <a:moveTo>
                      <a:pt x="29" y="115"/>
                    </a:moveTo>
                    <a:lnTo>
                      <a:pt x="29" y="115"/>
                    </a:lnTo>
                    <a:lnTo>
                      <a:pt x="45" y="115"/>
                    </a:lnTo>
                    <a:moveTo>
                      <a:pt x="59" y="115"/>
                    </a:moveTo>
                    <a:lnTo>
                      <a:pt x="59" y="115"/>
                    </a:lnTo>
                    <a:lnTo>
                      <a:pt x="75" y="115"/>
                    </a:lnTo>
                    <a:moveTo>
                      <a:pt x="88" y="115"/>
                    </a:moveTo>
                    <a:lnTo>
                      <a:pt x="88" y="115"/>
                    </a:lnTo>
                    <a:lnTo>
                      <a:pt x="104" y="115"/>
                    </a:lnTo>
                    <a:moveTo>
                      <a:pt x="117" y="115"/>
                    </a:moveTo>
                    <a:lnTo>
                      <a:pt x="117" y="115"/>
                    </a:lnTo>
                    <a:lnTo>
                      <a:pt x="133" y="115"/>
                    </a:lnTo>
                    <a:moveTo>
                      <a:pt x="147" y="115"/>
                    </a:moveTo>
                    <a:lnTo>
                      <a:pt x="147" y="115"/>
                    </a:lnTo>
                    <a:lnTo>
                      <a:pt x="163" y="115"/>
                    </a:lnTo>
                    <a:moveTo>
                      <a:pt x="176" y="115"/>
                    </a:moveTo>
                    <a:lnTo>
                      <a:pt x="176" y="115"/>
                    </a:lnTo>
                    <a:lnTo>
                      <a:pt x="192" y="115"/>
                    </a:lnTo>
                    <a:moveTo>
                      <a:pt x="205" y="115"/>
                    </a:moveTo>
                    <a:lnTo>
                      <a:pt x="205" y="115"/>
                    </a:lnTo>
                    <a:lnTo>
                      <a:pt x="221" y="115"/>
                    </a:lnTo>
                    <a:moveTo>
                      <a:pt x="235" y="115"/>
                    </a:moveTo>
                    <a:lnTo>
                      <a:pt x="235" y="115"/>
                    </a:lnTo>
                    <a:lnTo>
                      <a:pt x="251" y="115"/>
                    </a:lnTo>
                    <a:moveTo>
                      <a:pt x="264" y="115"/>
                    </a:moveTo>
                    <a:lnTo>
                      <a:pt x="264" y="115"/>
                    </a:lnTo>
                    <a:lnTo>
                      <a:pt x="280" y="115"/>
                    </a:lnTo>
                    <a:moveTo>
                      <a:pt x="293" y="115"/>
                    </a:moveTo>
                    <a:lnTo>
                      <a:pt x="293" y="115"/>
                    </a:lnTo>
                    <a:lnTo>
                      <a:pt x="309" y="115"/>
                    </a:lnTo>
                    <a:moveTo>
                      <a:pt x="323" y="115"/>
                    </a:moveTo>
                    <a:lnTo>
                      <a:pt x="323" y="115"/>
                    </a:lnTo>
                    <a:lnTo>
                      <a:pt x="339" y="115"/>
                    </a:lnTo>
                    <a:moveTo>
                      <a:pt x="352" y="115"/>
                    </a:moveTo>
                    <a:lnTo>
                      <a:pt x="352" y="115"/>
                    </a:lnTo>
                    <a:lnTo>
                      <a:pt x="368" y="115"/>
                    </a:lnTo>
                    <a:moveTo>
                      <a:pt x="381" y="115"/>
                    </a:moveTo>
                    <a:lnTo>
                      <a:pt x="381" y="115"/>
                    </a:lnTo>
                    <a:lnTo>
                      <a:pt x="397" y="115"/>
                    </a:lnTo>
                    <a:moveTo>
                      <a:pt x="411" y="115"/>
                    </a:moveTo>
                    <a:lnTo>
                      <a:pt x="411" y="115"/>
                    </a:lnTo>
                    <a:lnTo>
                      <a:pt x="427" y="115"/>
                    </a:lnTo>
                    <a:moveTo>
                      <a:pt x="440" y="115"/>
                    </a:moveTo>
                    <a:lnTo>
                      <a:pt x="440" y="115"/>
                    </a:lnTo>
                    <a:lnTo>
                      <a:pt x="456" y="115"/>
                    </a:lnTo>
                    <a:moveTo>
                      <a:pt x="458" y="104"/>
                    </a:moveTo>
                    <a:lnTo>
                      <a:pt x="458" y="104"/>
                    </a:lnTo>
                    <a:lnTo>
                      <a:pt x="458" y="88"/>
                    </a:lnTo>
                    <a:moveTo>
                      <a:pt x="458" y="75"/>
                    </a:moveTo>
                    <a:lnTo>
                      <a:pt x="458" y="75"/>
                    </a:lnTo>
                    <a:lnTo>
                      <a:pt x="458" y="59"/>
                    </a:lnTo>
                    <a:moveTo>
                      <a:pt x="458" y="46"/>
                    </a:moveTo>
                    <a:lnTo>
                      <a:pt x="458" y="46"/>
                    </a:lnTo>
                    <a:lnTo>
                      <a:pt x="458" y="30"/>
                    </a:lnTo>
                    <a:moveTo>
                      <a:pt x="458" y="16"/>
                    </a:moveTo>
                    <a:lnTo>
                      <a:pt x="458" y="16"/>
                    </a:lnTo>
                    <a:lnTo>
                      <a:pt x="458" y="0"/>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noEditPoints="1"/>
              </p:cNvSpPr>
              <p:nvPr/>
            </p:nvSpPr>
            <p:spPr bwMode="auto">
              <a:xfrm>
                <a:off x="4060826" y="5594350"/>
                <a:ext cx="1006475" cy="371475"/>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51"/>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52"/>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3"/>
              <p:cNvSpPr>
                <a:spLocks noEditPoints="1"/>
              </p:cNvSpPr>
              <p:nvPr/>
            </p:nvSpPr>
            <p:spPr bwMode="auto">
              <a:xfrm>
                <a:off x="5608639" y="535463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9 w 73"/>
                  <a:gd name="T13" fmla="*/ 148 h 148"/>
                  <a:gd name="T14" fmla="*/ 59 w 73"/>
                  <a:gd name="T15" fmla="*/ 148 h 148"/>
                  <a:gd name="T16" fmla="*/ 73 w 73"/>
                  <a:gd name="T17" fmla="*/ 148 h 148"/>
                  <a:gd name="T18" fmla="*/ 73 w 73"/>
                  <a:gd name="T19" fmla="*/ 147 h 148"/>
                  <a:gd name="T20" fmla="*/ 73 w 73"/>
                  <a:gd name="T21" fmla="*/ 134 h 148"/>
                  <a:gd name="T22" fmla="*/ 73 w 73"/>
                  <a:gd name="T23" fmla="*/ 134 h 148"/>
                  <a:gd name="T24" fmla="*/ 73 w 73"/>
                  <a:gd name="T25" fmla="*/ 118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6 h 148"/>
                  <a:gd name="T40" fmla="*/ 73 w 73"/>
                  <a:gd name="T41" fmla="*/ 46 h 148"/>
                  <a:gd name="T42" fmla="*/ 73 w 73"/>
                  <a:gd name="T43" fmla="*/ 30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9" y="148"/>
                    </a:moveTo>
                    <a:lnTo>
                      <a:pt x="59" y="148"/>
                    </a:lnTo>
                    <a:lnTo>
                      <a:pt x="73" y="148"/>
                    </a:lnTo>
                    <a:lnTo>
                      <a:pt x="73" y="147"/>
                    </a:lnTo>
                    <a:moveTo>
                      <a:pt x="73" y="134"/>
                    </a:moveTo>
                    <a:lnTo>
                      <a:pt x="73" y="134"/>
                    </a:lnTo>
                    <a:lnTo>
                      <a:pt x="73" y="118"/>
                    </a:lnTo>
                    <a:moveTo>
                      <a:pt x="73" y="104"/>
                    </a:moveTo>
                    <a:lnTo>
                      <a:pt x="73" y="104"/>
                    </a:lnTo>
                    <a:lnTo>
                      <a:pt x="73" y="88"/>
                    </a:lnTo>
                    <a:moveTo>
                      <a:pt x="73" y="75"/>
                    </a:moveTo>
                    <a:lnTo>
                      <a:pt x="73" y="75"/>
                    </a:lnTo>
                    <a:lnTo>
                      <a:pt x="73" y="59"/>
                    </a:lnTo>
                    <a:moveTo>
                      <a:pt x="73" y="46"/>
                    </a:moveTo>
                    <a:lnTo>
                      <a:pt x="73" y="46"/>
                    </a:lnTo>
                    <a:lnTo>
                      <a:pt x="73" y="30"/>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0" name="Group 169"/>
            <p:cNvGrpSpPr/>
            <p:nvPr/>
          </p:nvGrpSpPr>
          <p:grpSpPr>
            <a:xfrm>
              <a:off x="1066800" y="5021082"/>
              <a:ext cx="2709431" cy="1608318"/>
              <a:chOff x="1066800" y="5021082"/>
              <a:chExt cx="2709431" cy="1608318"/>
            </a:xfrm>
          </p:grpSpPr>
          <p:sp>
            <p:nvSpPr>
              <p:cNvPr id="157" name="Freeform 156"/>
              <p:cNvSpPr>
                <a:spLocks/>
              </p:cNvSpPr>
              <p:nvPr/>
            </p:nvSpPr>
            <p:spPr bwMode="auto">
              <a:xfrm>
                <a:off x="1066800" y="524650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58"/>
              <p:cNvSpPr>
                <a:spLocks noEditPoints="1"/>
              </p:cNvSpPr>
              <p:nvPr/>
            </p:nvSpPr>
            <p:spPr bwMode="auto">
              <a:xfrm>
                <a:off x="1376760" y="545242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5"/>
              <p:cNvSpPr>
                <a:spLocks noEditPoints="1"/>
              </p:cNvSpPr>
              <p:nvPr/>
            </p:nvSpPr>
            <p:spPr bwMode="auto">
              <a:xfrm>
                <a:off x="2722804" y="5894603"/>
                <a:ext cx="52021" cy="69361"/>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6"/>
                      <a:pt x="18" y="6"/>
                      <a:pt x="26" y="0"/>
                    </a:cubicBezTo>
                    <a:lnTo>
                      <a:pt x="26" y="0"/>
                    </a:lnTo>
                    <a:close/>
                    <a:moveTo>
                      <a:pt x="26" y="0"/>
                    </a:moveTo>
                    <a:lnTo>
                      <a:pt x="26" y="0"/>
                    </a:lnTo>
                    <a:close/>
                  </a:path>
                </a:pathLst>
              </a:custGeom>
              <a:solidFill>
                <a:srgbClr val="00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66"/>
              <p:cNvSpPr>
                <a:spLocks noEditPoints="1"/>
              </p:cNvSpPr>
              <p:nvPr/>
            </p:nvSpPr>
            <p:spPr bwMode="auto">
              <a:xfrm>
                <a:off x="2722804" y="5894603"/>
                <a:ext cx="52021" cy="69361"/>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6"/>
                      <a:pt x="18" y="6"/>
                      <a:pt x="26" y="0"/>
                    </a:cubicBezTo>
                    <a:lnTo>
                      <a:pt x="26" y="0"/>
                    </a:lnTo>
                    <a:close/>
                    <a:moveTo>
                      <a:pt x="26" y="0"/>
                    </a:moveTo>
                    <a:lnTo>
                      <a:pt x="26" y="0"/>
                    </a:lnTo>
                    <a:close/>
                  </a:path>
                </a:pathLst>
              </a:custGeom>
              <a:noFill/>
              <a:ln w="3175" cap="flat">
                <a:solidFill>
                  <a:srgbClr val="008000"/>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55"/>
              <p:cNvSpPr>
                <a:spLocks/>
              </p:cNvSpPr>
              <p:nvPr/>
            </p:nvSpPr>
            <p:spPr bwMode="auto">
              <a:xfrm>
                <a:off x="1066800" y="524650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noEditPoints="1"/>
              </p:cNvSpPr>
              <p:nvPr/>
            </p:nvSpPr>
            <p:spPr bwMode="auto">
              <a:xfrm>
                <a:off x="1376760" y="545242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noEditPoints="1"/>
              </p:cNvSpPr>
              <p:nvPr/>
            </p:nvSpPr>
            <p:spPr bwMode="auto">
              <a:xfrm>
                <a:off x="1214193" y="502108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64"/>
              <p:cNvSpPr>
                <a:spLocks/>
              </p:cNvSpPr>
              <p:nvPr/>
            </p:nvSpPr>
            <p:spPr bwMode="auto">
              <a:xfrm>
                <a:off x="2748815" y="5166308"/>
                <a:ext cx="0" cy="784651"/>
              </a:xfrm>
              <a:custGeom>
                <a:avLst/>
                <a:gdLst>
                  <a:gd name="T0" fmla="*/ 0 h 394"/>
                  <a:gd name="T1" fmla="*/ 0 h 394"/>
                  <a:gd name="T2" fmla="*/ 394 h 394"/>
                </a:gdLst>
                <a:ahLst/>
                <a:cxnLst>
                  <a:cxn ang="0">
                    <a:pos x="0" y="T0"/>
                  </a:cxn>
                  <a:cxn ang="0">
                    <a:pos x="0" y="T1"/>
                  </a:cxn>
                  <a:cxn ang="0">
                    <a:pos x="0" y="T2"/>
                  </a:cxn>
                </a:cxnLst>
                <a:rect l="0" t="0" r="r" b="b"/>
                <a:pathLst>
                  <a:path h="394">
                    <a:moveTo>
                      <a:pt x="0" y="0"/>
                    </a:moveTo>
                    <a:lnTo>
                      <a:pt x="0" y="0"/>
                    </a:lnTo>
                    <a:lnTo>
                      <a:pt x="0" y="394"/>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67"/>
              <p:cNvSpPr>
                <a:spLocks noEditPoints="1"/>
              </p:cNvSpPr>
              <p:nvPr/>
            </p:nvSpPr>
            <p:spPr bwMode="auto">
              <a:xfrm>
                <a:off x="2818176" y="5331042"/>
                <a:ext cx="958055" cy="149561"/>
              </a:xfrm>
              <a:custGeom>
                <a:avLst/>
                <a:gdLst>
                  <a:gd name="T0" fmla="*/ 20 w 479"/>
                  <a:gd name="T1" fmla="*/ 52 h 75"/>
                  <a:gd name="T2" fmla="*/ 8 w 479"/>
                  <a:gd name="T3" fmla="*/ 27 h 75"/>
                  <a:gd name="T4" fmla="*/ 33 w 479"/>
                  <a:gd name="T5" fmla="*/ 8 h 75"/>
                  <a:gd name="T6" fmla="*/ 8 w 479"/>
                  <a:gd name="T7" fmla="*/ 15 h 75"/>
                  <a:gd name="T8" fmla="*/ 35 w 479"/>
                  <a:gd name="T9" fmla="*/ 51 h 75"/>
                  <a:gd name="T10" fmla="*/ 42 w 479"/>
                  <a:gd name="T11" fmla="*/ 58 h 75"/>
                  <a:gd name="T12" fmla="*/ 58 w 479"/>
                  <a:gd name="T13" fmla="*/ 15 h 75"/>
                  <a:gd name="T14" fmla="*/ 62 w 479"/>
                  <a:gd name="T15" fmla="*/ 24 h 75"/>
                  <a:gd name="T16" fmla="*/ 74 w 479"/>
                  <a:gd name="T17" fmla="*/ 37 h 75"/>
                  <a:gd name="T18" fmla="*/ 101 w 479"/>
                  <a:gd name="T19" fmla="*/ 53 h 75"/>
                  <a:gd name="T20" fmla="*/ 80 w 479"/>
                  <a:gd name="T21" fmla="*/ 37 h 75"/>
                  <a:gd name="T22" fmla="*/ 90 w 479"/>
                  <a:gd name="T23" fmla="*/ 21 h 75"/>
                  <a:gd name="T24" fmla="*/ 110 w 479"/>
                  <a:gd name="T25" fmla="*/ 16 h 75"/>
                  <a:gd name="T26" fmla="*/ 127 w 479"/>
                  <a:gd name="T27" fmla="*/ 24 h 75"/>
                  <a:gd name="T28" fmla="*/ 110 w 479"/>
                  <a:gd name="T29" fmla="*/ 58 h 75"/>
                  <a:gd name="T30" fmla="*/ 133 w 479"/>
                  <a:gd name="T31" fmla="*/ 54 h 75"/>
                  <a:gd name="T32" fmla="*/ 132 w 479"/>
                  <a:gd name="T33" fmla="*/ 6 h 75"/>
                  <a:gd name="T34" fmla="*/ 138 w 479"/>
                  <a:gd name="T35" fmla="*/ 46 h 75"/>
                  <a:gd name="T36" fmla="*/ 170 w 479"/>
                  <a:gd name="T37" fmla="*/ 43 h 75"/>
                  <a:gd name="T38" fmla="*/ 150 w 479"/>
                  <a:gd name="T39" fmla="*/ 21 h 75"/>
                  <a:gd name="T40" fmla="*/ 162 w 479"/>
                  <a:gd name="T41" fmla="*/ 21 h 75"/>
                  <a:gd name="T42" fmla="*/ 170 w 479"/>
                  <a:gd name="T43" fmla="*/ 43 h 75"/>
                  <a:gd name="T44" fmla="*/ 190 w 479"/>
                  <a:gd name="T45" fmla="*/ 59 h 75"/>
                  <a:gd name="T46" fmla="*/ 184 w 479"/>
                  <a:gd name="T47" fmla="*/ 39 h 75"/>
                  <a:gd name="T48" fmla="*/ 200 w 479"/>
                  <a:gd name="T49" fmla="*/ 16 h 75"/>
                  <a:gd name="T50" fmla="*/ 226 w 479"/>
                  <a:gd name="T51" fmla="*/ 58 h 75"/>
                  <a:gd name="T52" fmla="*/ 210 w 479"/>
                  <a:gd name="T53" fmla="*/ 22 h 75"/>
                  <a:gd name="T54" fmla="*/ 225 w 479"/>
                  <a:gd name="T55" fmla="*/ 16 h 75"/>
                  <a:gd name="T56" fmla="*/ 225 w 479"/>
                  <a:gd name="T57" fmla="*/ 52 h 75"/>
                  <a:gd name="T58" fmla="*/ 259 w 479"/>
                  <a:gd name="T59" fmla="*/ 53 h 75"/>
                  <a:gd name="T60" fmla="*/ 247 w 479"/>
                  <a:gd name="T61" fmla="*/ 33 h 75"/>
                  <a:gd name="T62" fmla="*/ 271 w 479"/>
                  <a:gd name="T63" fmla="*/ 27 h 75"/>
                  <a:gd name="T64" fmla="*/ 259 w 479"/>
                  <a:gd name="T65" fmla="*/ 33 h 75"/>
                  <a:gd name="T66" fmla="*/ 244 w 479"/>
                  <a:gd name="T67" fmla="*/ 46 h 75"/>
                  <a:gd name="T68" fmla="*/ 292 w 479"/>
                  <a:gd name="T69" fmla="*/ 59 h 75"/>
                  <a:gd name="T70" fmla="*/ 307 w 479"/>
                  <a:gd name="T71" fmla="*/ 37 h 75"/>
                  <a:gd name="T72" fmla="*/ 301 w 479"/>
                  <a:gd name="T73" fmla="*/ 45 h 75"/>
                  <a:gd name="T74" fmla="*/ 284 w 479"/>
                  <a:gd name="T75" fmla="*/ 25 h 75"/>
                  <a:gd name="T76" fmla="*/ 318 w 479"/>
                  <a:gd name="T77" fmla="*/ 67 h 75"/>
                  <a:gd name="T78" fmla="*/ 324 w 479"/>
                  <a:gd name="T79" fmla="*/ 58 h 75"/>
                  <a:gd name="T80" fmla="*/ 329 w 479"/>
                  <a:gd name="T81" fmla="*/ 17 h 75"/>
                  <a:gd name="T82" fmla="*/ 332 w 479"/>
                  <a:gd name="T83" fmla="*/ 72 h 75"/>
                  <a:gd name="T84" fmla="*/ 315 w 479"/>
                  <a:gd name="T85" fmla="*/ 36 h 75"/>
                  <a:gd name="T86" fmla="*/ 324 w 479"/>
                  <a:gd name="T87" fmla="*/ 21 h 75"/>
                  <a:gd name="T88" fmla="*/ 346 w 479"/>
                  <a:gd name="T89" fmla="*/ 16 h 75"/>
                  <a:gd name="T90" fmla="*/ 371 w 479"/>
                  <a:gd name="T91" fmla="*/ 23 h 75"/>
                  <a:gd name="T92" fmla="*/ 386 w 479"/>
                  <a:gd name="T93" fmla="*/ 58 h 75"/>
                  <a:gd name="T94" fmla="*/ 372 w 479"/>
                  <a:gd name="T95" fmla="*/ 34 h 75"/>
                  <a:gd name="T96" fmla="*/ 354 w 479"/>
                  <a:gd name="T97" fmla="*/ 25 h 75"/>
                  <a:gd name="T98" fmla="*/ 426 w 479"/>
                  <a:gd name="T99" fmla="*/ 45 h 75"/>
                  <a:gd name="T100" fmla="*/ 410 w 479"/>
                  <a:gd name="T101" fmla="*/ 15 h 75"/>
                  <a:gd name="T102" fmla="*/ 411 w 479"/>
                  <a:gd name="T103" fmla="*/ 53 h 75"/>
                  <a:gd name="T104" fmla="*/ 418 w 479"/>
                  <a:gd name="T105" fmla="*/ 25 h 75"/>
                  <a:gd name="T106" fmla="*/ 431 w 479"/>
                  <a:gd name="T107" fmla="*/ 58 h 75"/>
                  <a:gd name="T108" fmla="*/ 452 w 479"/>
                  <a:gd name="T109" fmla="*/ 17 h 75"/>
                  <a:gd name="T110" fmla="*/ 453 w 479"/>
                  <a:gd name="T111" fmla="*/ 33 h 75"/>
                  <a:gd name="T112" fmla="*/ 436 w 479"/>
                  <a:gd name="T113" fmla="*/ 58 h 75"/>
                  <a:gd name="T114" fmla="*/ 469 w 479"/>
                  <a:gd name="T115" fmla="*/ 57 h 75"/>
                  <a:gd name="T116" fmla="*/ 466 w 479"/>
                  <a:gd name="T117" fmla="*/ 16 h 75"/>
                  <a:gd name="T118" fmla="*/ 472 w 479"/>
                  <a:gd name="T119" fmla="*/ 22 h 75"/>
                  <a:gd name="T120" fmla="*/ 478 w 479"/>
                  <a:gd name="T121" fmla="*/ 5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9" h="75">
                    <a:moveTo>
                      <a:pt x="0" y="40"/>
                    </a:moveTo>
                    <a:lnTo>
                      <a:pt x="0" y="40"/>
                    </a:lnTo>
                    <a:lnTo>
                      <a:pt x="6" y="39"/>
                    </a:lnTo>
                    <a:cubicBezTo>
                      <a:pt x="6" y="42"/>
                      <a:pt x="7" y="44"/>
                      <a:pt x="8" y="46"/>
                    </a:cubicBezTo>
                    <a:cubicBezTo>
                      <a:pt x="9" y="48"/>
                      <a:pt x="11" y="49"/>
                      <a:pt x="13" y="51"/>
                    </a:cubicBezTo>
                    <a:cubicBezTo>
                      <a:pt x="15" y="52"/>
                      <a:pt x="17" y="52"/>
                      <a:pt x="20" y="52"/>
                    </a:cubicBezTo>
                    <a:cubicBezTo>
                      <a:pt x="23" y="52"/>
                      <a:pt x="26" y="51"/>
                      <a:pt x="28" y="49"/>
                    </a:cubicBezTo>
                    <a:cubicBezTo>
                      <a:pt x="30" y="48"/>
                      <a:pt x="31" y="45"/>
                      <a:pt x="31" y="42"/>
                    </a:cubicBezTo>
                    <a:cubicBezTo>
                      <a:pt x="31" y="41"/>
                      <a:pt x="31" y="39"/>
                      <a:pt x="30" y="38"/>
                    </a:cubicBezTo>
                    <a:cubicBezTo>
                      <a:pt x="29" y="37"/>
                      <a:pt x="28" y="36"/>
                      <a:pt x="27" y="35"/>
                    </a:cubicBezTo>
                    <a:cubicBezTo>
                      <a:pt x="25" y="34"/>
                      <a:pt x="22" y="33"/>
                      <a:pt x="17" y="31"/>
                    </a:cubicBezTo>
                    <a:cubicBezTo>
                      <a:pt x="13" y="30"/>
                      <a:pt x="10" y="29"/>
                      <a:pt x="8" y="27"/>
                    </a:cubicBezTo>
                    <a:cubicBezTo>
                      <a:pt x="6" y="26"/>
                      <a:pt x="4" y="24"/>
                      <a:pt x="3" y="22"/>
                    </a:cubicBezTo>
                    <a:cubicBezTo>
                      <a:pt x="2" y="20"/>
                      <a:pt x="2" y="18"/>
                      <a:pt x="2" y="15"/>
                    </a:cubicBezTo>
                    <a:cubicBezTo>
                      <a:pt x="2" y="11"/>
                      <a:pt x="3" y="7"/>
                      <a:pt x="6" y="4"/>
                    </a:cubicBezTo>
                    <a:cubicBezTo>
                      <a:pt x="9" y="1"/>
                      <a:pt x="13" y="0"/>
                      <a:pt x="18" y="0"/>
                    </a:cubicBezTo>
                    <a:cubicBezTo>
                      <a:pt x="22" y="0"/>
                      <a:pt x="25" y="0"/>
                      <a:pt x="27" y="2"/>
                    </a:cubicBezTo>
                    <a:cubicBezTo>
                      <a:pt x="30" y="3"/>
                      <a:pt x="32" y="5"/>
                      <a:pt x="33" y="8"/>
                    </a:cubicBezTo>
                    <a:cubicBezTo>
                      <a:pt x="35" y="10"/>
                      <a:pt x="36" y="13"/>
                      <a:pt x="36" y="17"/>
                    </a:cubicBezTo>
                    <a:lnTo>
                      <a:pt x="30" y="17"/>
                    </a:lnTo>
                    <a:cubicBezTo>
                      <a:pt x="30" y="13"/>
                      <a:pt x="29" y="11"/>
                      <a:pt x="27" y="9"/>
                    </a:cubicBezTo>
                    <a:cubicBezTo>
                      <a:pt x="25" y="7"/>
                      <a:pt x="22" y="6"/>
                      <a:pt x="19" y="6"/>
                    </a:cubicBezTo>
                    <a:cubicBezTo>
                      <a:pt x="15" y="6"/>
                      <a:pt x="12" y="7"/>
                      <a:pt x="11" y="9"/>
                    </a:cubicBezTo>
                    <a:cubicBezTo>
                      <a:pt x="9" y="10"/>
                      <a:pt x="8" y="12"/>
                      <a:pt x="8" y="15"/>
                    </a:cubicBezTo>
                    <a:cubicBezTo>
                      <a:pt x="8" y="17"/>
                      <a:pt x="8" y="19"/>
                      <a:pt x="10" y="20"/>
                    </a:cubicBezTo>
                    <a:cubicBezTo>
                      <a:pt x="11" y="21"/>
                      <a:pt x="14" y="23"/>
                      <a:pt x="19" y="24"/>
                    </a:cubicBezTo>
                    <a:cubicBezTo>
                      <a:pt x="24" y="25"/>
                      <a:pt x="27" y="26"/>
                      <a:pt x="29" y="27"/>
                    </a:cubicBezTo>
                    <a:cubicBezTo>
                      <a:pt x="32" y="29"/>
                      <a:pt x="34" y="31"/>
                      <a:pt x="35" y="33"/>
                    </a:cubicBezTo>
                    <a:cubicBezTo>
                      <a:pt x="37" y="35"/>
                      <a:pt x="37" y="38"/>
                      <a:pt x="37" y="42"/>
                    </a:cubicBezTo>
                    <a:cubicBezTo>
                      <a:pt x="37" y="45"/>
                      <a:pt x="37" y="48"/>
                      <a:pt x="35" y="51"/>
                    </a:cubicBezTo>
                    <a:cubicBezTo>
                      <a:pt x="34" y="53"/>
                      <a:pt x="31" y="55"/>
                      <a:pt x="29" y="57"/>
                    </a:cubicBezTo>
                    <a:cubicBezTo>
                      <a:pt x="26" y="58"/>
                      <a:pt x="23" y="59"/>
                      <a:pt x="19" y="59"/>
                    </a:cubicBezTo>
                    <a:cubicBezTo>
                      <a:pt x="13" y="59"/>
                      <a:pt x="9" y="57"/>
                      <a:pt x="5" y="54"/>
                    </a:cubicBezTo>
                    <a:cubicBezTo>
                      <a:pt x="2" y="50"/>
                      <a:pt x="0" y="45"/>
                      <a:pt x="0" y="40"/>
                    </a:cubicBezTo>
                    <a:lnTo>
                      <a:pt x="0" y="40"/>
                    </a:lnTo>
                    <a:close/>
                    <a:moveTo>
                      <a:pt x="42" y="58"/>
                    </a:moveTo>
                    <a:lnTo>
                      <a:pt x="42" y="58"/>
                    </a:lnTo>
                    <a:lnTo>
                      <a:pt x="42" y="1"/>
                    </a:lnTo>
                    <a:lnTo>
                      <a:pt x="48" y="1"/>
                    </a:lnTo>
                    <a:lnTo>
                      <a:pt x="48" y="21"/>
                    </a:lnTo>
                    <a:cubicBezTo>
                      <a:pt x="49" y="19"/>
                      <a:pt x="51" y="18"/>
                      <a:pt x="52" y="17"/>
                    </a:cubicBezTo>
                    <a:cubicBezTo>
                      <a:pt x="54" y="16"/>
                      <a:pt x="56" y="15"/>
                      <a:pt x="58" y="15"/>
                    </a:cubicBezTo>
                    <a:cubicBezTo>
                      <a:pt x="62" y="15"/>
                      <a:pt x="64" y="17"/>
                      <a:pt x="67" y="19"/>
                    </a:cubicBezTo>
                    <a:cubicBezTo>
                      <a:pt x="69" y="21"/>
                      <a:pt x="70" y="25"/>
                      <a:pt x="70" y="32"/>
                    </a:cubicBezTo>
                    <a:lnTo>
                      <a:pt x="70" y="58"/>
                    </a:lnTo>
                    <a:lnTo>
                      <a:pt x="64" y="58"/>
                    </a:lnTo>
                    <a:lnTo>
                      <a:pt x="64" y="32"/>
                    </a:lnTo>
                    <a:cubicBezTo>
                      <a:pt x="64" y="28"/>
                      <a:pt x="63" y="25"/>
                      <a:pt x="62" y="24"/>
                    </a:cubicBezTo>
                    <a:cubicBezTo>
                      <a:pt x="61" y="22"/>
                      <a:pt x="59" y="21"/>
                      <a:pt x="57" y="21"/>
                    </a:cubicBezTo>
                    <a:cubicBezTo>
                      <a:pt x="54" y="21"/>
                      <a:pt x="52" y="22"/>
                      <a:pt x="50" y="25"/>
                    </a:cubicBezTo>
                    <a:cubicBezTo>
                      <a:pt x="49" y="26"/>
                      <a:pt x="48" y="30"/>
                      <a:pt x="48" y="35"/>
                    </a:cubicBezTo>
                    <a:lnTo>
                      <a:pt x="48" y="58"/>
                    </a:lnTo>
                    <a:lnTo>
                      <a:pt x="42" y="58"/>
                    </a:lnTo>
                    <a:close/>
                    <a:moveTo>
                      <a:pt x="74" y="37"/>
                    </a:moveTo>
                    <a:lnTo>
                      <a:pt x="74" y="37"/>
                    </a:lnTo>
                    <a:cubicBezTo>
                      <a:pt x="74" y="30"/>
                      <a:pt x="75" y="25"/>
                      <a:pt x="78" y="21"/>
                    </a:cubicBezTo>
                    <a:cubicBezTo>
                      <a:pt x="81" y="17"/>
                      <a:pt x="85" y="15"/>
                      <a:pt x="90" y="15"/>
                    </a:cubicBezTo>
                    <a:cubicBezTo>
                      <a:pt x="94" y="15"/>
                      <a:pt x="98" y="17"/>
                      <a:pt x="101" y="21"/>
                    </a:cubicBezTo>
                    <a:cubicBezTo>
                      <a:pt x="104" y="25"/>
                      <a:pt x="106" y="30"/>
                      <a:pt x="106" y="37"/>
                    </a:cubicBezTo>
                    <a:cubicBezTo>
                      <a:pt x="106" y="44"/>
                      <a:pt x="104" y="50"/>
                      <a:pt x="101" y="53"/>
                    </a:cubicBezTo>
                    <a:cubicBezTo>
                      <a:pt x="98" y="57"/>
                      <a:pt x="95" y="59"/>
                      <a:pt x="90" y="59"/>
                    </a:cubicBezTo>
                    <a:cubicBezTo>
                      <a:pt x="85" y="59"/>
                      <a:pt x="82" y="57"/>
                      <a:pt x="79" y="53"/>
                    </a:cubicBezTo>
                    <a:cubicBezTo>
                      <a:pt x="76" y="50"/>
                      <a:pt x="74" y="44"/>
                      <a:pt x="74" y="37"/>
                    </a:cubicBezTo>
                    <a:lnTo>
                      <a:pt x="74" y="37"/>
                    </a:lnTo>
                    <a:close/>
                    <a:moveTo>
                      <a:pt x="80" y="37"/>
                    </a:moveTo>
                    <a:lnTo>
                      <a:pt x="80" y="37"/>
                    </a:lnTo>
                    <a:cubicBezTo>
                      <a:pt x="80" y="42"/>
                      <a:pt x="81" y="46"/>
                      <a:pt x="83" y="49"/>
                    </a:cubicBezTo>
                    <a:cubicBezTo>
                      <a:pt x="85" y="52"/>
                      <a:pt x="87" y="53"/>
                      <a:pt x="90" y="53"/>
                    </a:cubicBezTo>
                    <a:cubicBezTo>
                      <a:pt x="93" y="53"/>
                      <a:pt x="95" y="52"/>
                      <a:pt x="97" y="49"/>
                    </a:cubicBezTo>
                    <a:cubicBezTo>
                      <a:pt x="99" y="46"/>
                      <a:pt x="100" y="42"/>
                      <a:pt x="100" y="37"/>
                    </a:cubicBezTo>
                    <a:cubicBezTo>
                      <a:pt x="100" y="32"/>
                      <a:pt x="99" y="28"/>
                      <a:pt x="97" y="25"/>
                    </a:cubicBezTo>
                    <a:cubicBezTo>
                      <a:pt x="95" y="23"/>
                      <a:pt x="93" y="21"/>
                      <a:pt x="90" y="21"/>
                    </a:cubicBezTo>
                    <a:cubicBezTo>
                      <a:pt x="87" y="21"/>
                      <a:pt x="85" y="23"/>
                      <a:pt x="83" y="25"/>
                    </a:cubicBezTo>
                    <a:cubicBezTo>
                      <a:pt x="81" y="28"/>
                      <a:pt x="80" y="32"/>
                      <a:pt x="80" y="37"/>
                    </a:cubicBezTo>
                    <a:lnTo>
                      <a:pt x="80" y="37"/>
                    </a:lnTo>
                    <a:close/>
                    <a:moveTo>
                      <a:pt x="110" y="58"/>
                    </a:moveTo>
                    <a:lnTo>
                      <a:pt x="110" y="58"/>
                    </a:lnTo>
                    <a:lnTo>
                      <a:pt x="110" y="16"/>
                    </a:lnTo>
                    <a:lnTo>
                      <a:pt x="115" y="16"/>
                    </a:lnTo>
                    <a:lnTo>
                      <a:pt x="115" y="23"/>
                    </a:lnTo>
                    <a:cubicBezTo>
                      <a:pt x="117" y="20"/>
                      <a:pt x="118" y="18"/>
                      <a:pt x="119" y="17"/>
                    </a:cubicBezTo>
                    <a:cubicBezTo>
                      <a:pt x="120" y="16"/>
                      <a:pt x="122" y="15"/>
                      <a:pt x="123" y="15"/>
                    </a:cubicBezTo>
                    <a:cubicBezTo>
                      <a:pt x="125" y="15"/>
                      <a:pt x="127" y="16"/>
                      <a:pt x="129" y="18"/>
                    </a:cubicBezTo>
                    <a:lnTo>
                      <a:pt x="127" y="24"/>
                    </a:lnTo>
                    <a:cubicBezTo>
                      <a:pt x="125" y="23"/>
                      <a:pt x="124" y="23"/>
                      <a:pt x="123" y="23"/>
                    </a:cubicBezTo>
                    <a:cubicBezTo>
                      <a:pt x="121" y="23"/>
                      <a:pt x="120" y="23"/>
                      <a:pt x="119" y="24"/>
                    </a:cubicBezTo>
                    <a:cubicBezTo>
                      <a:pt x="118" y="25"/>
                      <a:pt x="118" y="26"/>
                      <a:pt x="117" y="28"/>
                    </a:cubicBezTo>
                    <a:cubicBezTo>
                      <a:pt x="116" y="30"/>
                      <a:pt x="116" y="33"/>
                      <a:pt x="116" y="36"/>
                    </a:cubicBezTo>
                    <a:lnTo>
                      <a:pt x="116" y="58"/>
                    </a:lnTo>
                    <a:lnTo>
                      <a:pt x="110" y="58"/>
                    </a:lnTo>
                    <a:close/>
                    <a:moveTo>
                      <a:pt x="144" y="52"/>
                    </a:moveTo>
                    <a:lnTo>
                      <a:pt x="144" y="52"/>
                    </a:lnTo>
                    <a:lnTo>
                      <a:pt x="144" y="58"/>
                    </a:lnTo>
                    <a:cubicBezTo>
                      <a:pt x="143" y="58"/>
                      <a:pt x="141" y="58"/>
                      <a:pt x="140" y="58"/>
                    </a:cubicBezTo>
                    <a:cubicBezTo>
                      <a:pt x="138" y="58"/>
                      <a:pt x="136" y="58"/>
                      <a:pt x="135" y="57"/>
                    </a:cubicBezTo>
                    <a:cubicBezTo>
                      <a:pt x="134" y="56"/>
                      <a:pt x="133" y="55"/>
                      <a:pt x="133" y="54"/>
                    </a:cubicBezTo>
                    <a:cubicBezTo>
                      <a:pt x="132" y="53"/>
                      <a:pt x="132" y="50"/>
                      <a:pt x="132" y="46"/>
                    </a:cubicBezTo>
                    <a:lnTo>
                      <a:pt x="132" y="22"/>
                    </a:lnTo>
                    <a:lnTo>
                      <a:pt x="128" y="22"/>
                    </a:lnTo>
                    <a:lnTo>
                      <a:pt x="128" y="16"/>
                    </a:lnTo>
                    <a:lnTo>
                      <a:pt x="132" y="16"/>
                    </a:lnTo>
                    <a:lnTo>
                      <a:pt x="132" y="6"/>
                    </a:lnTo>
                    <a:lnTo>
                      <a:pt x="138" y="2"/>
                    </a:lnTo>
                    <a:lnTo>
                      <a:pt x="138" y="16"/>
                    </a:lnTo>
                    <a:lnTo>
                      <a:pt x="144" y="16"/>
                    </a:lnTo>
                    <a:lnTo>
                      <a:pt x="144" y="22"/>
                    </a:lnTo>
                    <a:lnTo>
                      <a:pt x="138" y="22"/>
                    </a:lnTo>
                    <a:lnTo>
                      <a:pt x="138" y="46"/>
                    </a:lnTo>
                    <a:cubicBezTo>
                      <a:pt x="138" y="48"/>
                      <a:pt x="138" y="50"/>
                      <a:pt x="138" y="50"/>
                    </a:cubicBezTo>
                    <a:cubicBezTo>
                      <a:pt x="139" y="51"/>
                      <a:pt x="140" y="52"/>
                      <a:pt x="141" y="52"/>
                    </a:cubicBezTo>
                    <a:cubicBezTo>
                      <a:pt x="142" y="52"/>
                      <a:pt x="142" y="52"/>
                      <a:pt x="144" y="52"/>
                    </a:cubicBezTo>
                    <a:lnTo>
                      <a:pt x="144" y="52"/>
                    </a:lnTo>
                    <a:close/>
                    <a:moveTo>
                      <a:pt x="170" y="43"/>
                    </a:moveTo>
                    <a:lnTo>
                      <a:pt x="170" y="43"/>
                    </a:lnTo>
                    <a:lnTo>
                      <a:pt x="176" y="43"/>
                    </a:lnTo>
                    <a:cubicBezTo>
                      <a:pt x="175" y="48"/>
                      <a:pt x="173" y="52"/>
                      <a:pt x="171" y="55"/>
                    </a:cubicBezTo>
                    <a:cubicBezTo>
                      <a:pt x="168" y="58"/>
                      <a:pt x="165" y="59"/>
                      <a:pt x="161" y="59"/>
                    </a:cubicBezTo>
                    <a:cubicBezTo>
                      <a:pt x="157" y="59"/>
                      <a:pt x="153" y="57"/>
                      <a:pt x="150" y="53"/>
                    </a:cubicBezTo>
                    <a:cubicBezTo>
                      <a:pt x="148" y="50"/>
                      <a:pt x="146" y="44"/>
                      <a:pt x="146" y="37"/>
                    </a:cubicBezTo>
                    <a:cubicBezTo>
                      <a:pt x="146" y="30"/>
                      <a:pt x="148" y="24"/>
                      <a:pt x="150" y="21"/>
                    </a:cubicBezTo>
                    <a:cubicBezTo>
                      <a:pt x="153" y="17"/>
                      <a:pt x="157" y="15"/>
                      <a:pt x="162" y="15"/>
                    </a:cubicBezTo>
                    <a:cubicBezTo>
                      <a:pt x="165" y="15"/>
                      <a:pt x="168" y="16"/>
                      <a:pt x="170" y="19"/>
                    </a:cubicBezTo>
                    <a:cubicBezTo>
                      <a:pt x="173" y="21"/>
                      <a:pt x="174" y="24"/>
                      <a:pt x="175" y="28"/>
                    </a:cubicBezTo>
                    <a:lnTo>
                      <a:pt x="170" y="30"/>
                    </a:lnTo>
                    <a:cubicBezTo>
                      <a:pt x="169" y="27"/>
                      <a:pt x="168" y="25"/>
                      <a:pt x="167" y="23"/>
                    </a:cubicBezTo>
                    <a:cubicBezTo>
                      <a:pt x="165" y="22"/>
                      <a:pt x="164" y="21"/>
                      <a:pt x="162" y="21"/>
                    </a:cubicBezTo>
                    <a:cubicBezTo>
                      <a:pt x="159" y="21"/>
                      <a:pt x="157" y="22"/>
                      <a:pt x="155" y="25"/>
                    </a:cubicBezTo>
                    <a:cubicBezTo>
                      <a:pt x="153" y="27"/>
                      <a:pt x="152" y="31"/>
                      <a:pt x="152" y="37"/>
                    </a:cubicBezTo>
                    <a:cubicBezTo>
                      <a:pt x="152" y="43"/>
                      <a:pt x="153" y="47"/>
                      <a:pt x="155" y="49"/>
                    </a:cubicBezTo>
                    <a:cubicBezTo>
                      <a:pt x="156" y="52"/>
                      <a:pt x="159" y="53"/>
                      <a:pt x="161" y="53"/>
                    </a:cubicBezTo>
                    <a:cubicBezTo>
                      <a:pt x="164" y="53"/>
                      <a:pt x="166" y="52"/>
                      <a:pt x="167" y="51"/>
                    </a:cubicBezTo>
                    <a:cubicBezTo>
                      <a:pt x="169" y="49"/>
                      <a:pt x="170" y="46"/>
                      <a:pt x="170" y="43"/>
                    </a:cubicBezTo>
                    <a:lnTo>
                      <a:pt x="170" y="43"/>
                    </a:lnTo>
                    <a:close/>
                    <a:moveTo>
                      <a:pt x="201" y="58"/>
                    </a:moveTo>
                    <a:lnTo>
                      <a:pt x="201" y="58"/>
                    </a:lnTo>
                    <a:lnTo>
                      <a:pt x="201" y="52"/>
                    </a:lnTo>
                    <a:cubicBezTo>
                      <a:pt x="199" y="54"/>
                      <a:pt x="198" y="56"/>
                      <a:pt x="196" y="57"/>
                    </a:cubicBezTo>
                    <a:cubicBezTo>
                      <a:pt x="194" y="58"/>
                      <a:pt x="192" y="59"/>
                      <a:pt x="190" y="59"/>
                    </a:cubicBezTo>
                    <a:cubicBezTo>
                      <a:pt x="187" y="59"/>
                      <a:pt x="185" y="58"/>
                      <a:pt x="183" y="57"/>
                    </a:cubicBezTo>
                    <a:cubicBezTo>
                      <a:pt x="181" y="55"/>
                      <a:pt x="180" y="53"/>
                      <a:pt x="179" y="51"/>
                    </a:cubicBezTo>
                    <a:cubicBezTo>
                      <a:pt x="179" y="49"/>
                      <a:pt x="178" y="46"/>
                      <a:pt x="178" y="42"/>
                    </a:cubicBezTo>
                    <a:lnTo>
                      <a:pt x="178" y="16"/>
                    </a:lnTo>
                    <a:lnTo>
                      <a:pt x="184" y="16"/>
                    </a:lnTo>
                    <a:lnTo>
                      <a:pt x="184" y="39"/>
                    </a:lnTo>
                    <a:cubicBezTo>
                      <a:pt x="184" y="44"/>
                      <a:pt x="184" y="47"/>
                      <a:pt x="185" y="48"/>
                    </a:cubicBezTo>
                    <a:cubicBezTo>
                      <a:pt x="185" y="49"/>
                      <a:pt x="186" y="51"/>
                      <a:pt x="187" y="51"/>
                    </a:cubicBezTo>
                    <a:cubicBezTo>
                      <a:pt x="188" y="52"/>
                      <a:pt x="189" y="53"/>
                      <a:pt x="191" y="53"/>
                    </a:cubicBezTo>
                    <a:cubicBezTo>
                      <a:pt x="194" y="53"/>
                      <a:pt x="196" y="52"/>
                      <a:pt x="198" y="49"/>
                    </a:cubicBezTo>
                    <a:cubicBezTo>
                      <a:pt x="199" y="47"/>
                      <a:pt x="200" y="44"/>
                      <a:pt x="200" y="39"/>
                    </a:cubicBezTo>
                    <a:lnTo>
                      <a:pt x="200" y="16"/>
                    </a:lnTo>
                    <a:lnTo>
                      <a:pt x="206" y="16"/>
                    </a:lnTo>
                    <a:lnTo>
                      <a:pt x="206" y="58"/>
                    </a:lnTo>
                    <a:lnTo>
                      <a:pt x="201" y="58"/>
                    </a:lnTo>
                    <a:close/>
                    <a:moveTo>
                      <a:pt x="225" y="52"/>
                    </a:moveTo>
                    <a:lnTo>
                      <a:pt x="225" y="52"/>
                    </a:lnTo>
                    <a:lnTo>
                      <a:pt x="226" y="58"/>
                    </a:lnTo>
                    <a:cubicBezTo>
                      <a:pt x="225" y="58"/>
                      <a:pt x="223" y="58"/>
                      <a:pt x="222" y="58"/>
                    </a:cubicBezTo>
                    <a:cubicBezTo>
                      <a:pt x="220" y="58"/>
                      <a:pt x="218" y="58"/>
                      <a:pt x="217" y="57"/>
                    </a:cubicBezTo>
                    <a:cubicBezTo>
                      <a:pt x="216" y="56"/>
                      <a:pt x="215" y="55"/>
                      <a:pt x="214" y="54"/>
                    </a:cubicBezTo>
                    <a:cubicBezTo>
                      <a:pt x="214" y="53"/>
                      <a:pt x="214" y="50"/>
                      <a:pt x="214" y="46"/>
                    </a:cubicBezTo>
                    <a:lnTo>
                      <a:pt x="214" y="22"/>
                    </a:lnTo>
                    <a:lnTo>
                      <a:pt x="210" y="22"/>
                    </a:lnTo>
                    <a:lnTo>
                      <a:pt x="210" y="16"/>
                    </a:lnTo>
                    <a:lnTo>
                      <a:pt x="214" y="16"/>
                    </a:lnTo>
                    <a:lnTo>
                      <a:pt x="214" y="6"/>
                    </a:lnTo>
                    <a:lnTo>
                      <a:pt x="220" y="2"/>
                    </a:lnTo>
                    <a:lnTo>
                      <a:pt x="220" y="16"/>
                    </a:lnTo>
                    <a:lnTo>
                      <a:pt x="225" y="16"/>
                    </a:lnTo>
                    <a:lnTo>
                      <a:pt x="225" y="22"/>
                    </a:lnTo>
                    <a:lnTo>
                      <a:pt x="220" y="22"/>
                    </a:lnTo>
                    <a:lnTo>
                      <a:pt x="220" y="46"/>
                    </a:lnTo>
                    <a:cubicBezTo>
                      <a:pt x="220" y="48"/>
                      <a:pt x="220" y="50"/>
                      <a:pt x="220" y="50"/>
                    </a:cubicBezTo>
                    <a:cubicBezTo>
                      <a:pt x="220" y="51"/>
                      <a:pt x="221" y="52"/>
                      <a:pt x="223" y="52"/>
                    </a:cubicBezTo>
                    <a:cubicBezTo>
                      <a:pt x="223" y="52"/>
                      <a:pt x="224" y="52"/>
                      <a:pt x="225" y="52"/>
                    </a:cubicBezTo>
                    <a:lnTo>
                      <a:pt x="225" y="52"/>
                    </a:lnTo>
                    <a:close/>
                    <a:moveTo>
                      <a:pt x="244" y="46"/>
                    </a:moveTo>
                    <a:lnTo>
                      <a:pt x="244" y="46"/>
                    </a:lnTo>
                    <a:lnTo>
                      <a:pt x="250" y="44"/>
                    </a:lnTo>
                    <a:cubicBezTo>
                      <a:pt x="251" y="47"/>
                      <a:pt x="251" y="49"/>
                      <a:pt x="253" y="51"/>
                    </a:cubicBezTo>
                    <a:cubicBezTo>
                      <a:pt x="254" y="52"/>
                      <a:pt x="256" y="53"/>
                      <a:pt x="259" y="53"/>
                    </a:cubicBezTo>
                    <a:cubicBezTo>
                      <a:pt x="261" y="53"/>
                      <a:pt x="263" y="52"/>
                      <a:pt x="265" y="51"/>
                    </a:cubicBezTo>
                    <a:cubicBezTo>
                      <a:pt x="266" y="50"/>
                      <a:pt x="267" y="48"/>
                      <a:pt x="267" y="46"/>
                    </a:cubicBezTo>
                    <a:cubicBezTo>
                      <a:pt x="267" y="45"/>
                      <a:pt x="266" y="43"/>
                      <a:pt x="265" y="43"/>
                    </a:cubicBezTo>
                    <a:cubicBezTo>
                      <a:pt x="264" y="42"/>
                      <a:pt x="262" y="41"/>
                      <a:pt x="259" y="40"/>
                    </a:cubicBezTo>
                    <a:cubicBezTo>
                      <a:pt x="255" y="39"/>
                      <a:pt x="252" y="38"/>
                      <a:pt x="250" y="37"/>
                    </a:cubicBezTo>
                    <a:cubicBezTo>
                      <a:pt x="249" y="36"/>
                      <a:pt x="247" y="35"/>
                      <a:pt x="247" y="33"/>
                    </a:cubicBezTo>
                    <a:cubicBezTo>
                      <a:pt x="246" y="31"/>
                      <a:pt x="245" y="30"/>
                      <a:pt x="245" y="27"/>
                    </a:cubicBezTo>
                    <a:cubicBezTo>
                      <a:pt x="245" y="24"/>
                      <a:pt x="246" y="21"/>
                      <a:pt x="249" y="19"/>
                    </a:cubicBezTo>
                    <a:cubicBezTo>
                      <a:pt x="251" y="16"/>
                      <a:pt x="254" y="15"/>
                      <a:pt x="258" y="15"/>
                    </a:cubicBezTo>
                    <a:cubicBezTo>
                      <a:pt x="261" y="15"/>
                      <a:pt x="263" y="16"/>
                      <a:pt x="265" y="17"/>
                    </a:cubicBezTo>
                    <a:cubicBezTo>
                      <a:pt x="267" y="18"/>
                      <a:pt x="268" y="19"/>
                      <a:pt x="269" y="21"/>
                    </a:cubicBezTo>
                    <a:cubicBezTo>
                      <a:pt x="270" y="22"/>
                      <a:pt x="271" y="24"/>
                      <a:pt x="271" y="27"/>
                    </a:cubicBezTo>
                    <a:lnTo>
                      <a:pt x="266" y="28"/>
                    </a:lnTo>
                    <a:cubicBezTo>
                      <a:pt x="265" y="23"/>
                      <a:pt x="263" y="21"/>
                      <a:pt x="258" y="21"/>
                    </a:cubicBezTo>
                    <a:cubicBezTo>
                      <a:pt x="256" y="21"/>
                      <a:pt x="254" y="22"/>
                      <a:pt x="253" y="23"/>
                    </a:cubicBezTo>
                    <a:cubicBezTo>
                      <a:pt x="252" y="24"/>
                      <a:pt x="251" y="25"/>
                      <a:pt x="251" y="27"/>
                    </a:cubicBezTo>
                    <a:cubicBezTo>
                      <a:pt x="251" y="28"/>
                      <a:pt x="252" y="29"/>
                      <a:pt x="253" y="30"/>
                    </a:cubicBezTo>
                    <a:cubicBezTo>
                      <a:pt x="254" y="31"/>
                      <a:pt x="256" y="32"/>
                      <a:pt x="259" y="33"/>
                    </a:cubicBezTo>
                    <a:cubicBezTo>
                      <a:pt x="264" y="34"/>
                      <a:pt x="267" y="35"/>
                      <a:pt x="268" y="36"/>
                    </a:cubicBezTo>
                    <a:cubicBezTo>
                      <a:pt x="270" y="37"/>
                      <a:pt x="271" y="38"/>
                      <a:pt x="271" y="40"/>
                    </a:cubicBezTo>
                    <a:cubicBezTo>
                      <a:pt x="272" y="42"/>
                      <a:pt x="273" y="43"/>
                      <a:pt x="273" y="46"/>
                    </a:cubicBezTo>
                    <a:cubicBezTo>
                      <a:pt x="273" y="49"/>
                      <a:pt x="271" y="53"/>
                      <a:pt x="269" y="55"/>
                    </a:cubicBezTo>
                    <a:cubicBezTo>
                      <a:pt x="266" y="58"/>
                      <a:pt x="263" y="59"/>
                      <a:pt x="259" y="59"/>
                    </a:cubicBezTo>
                    <a:cubicBezTo>
                      <a:pt x="250" y="59"/>
                      <a:pt x="246" y="54"/>
                      <a:pt x="244" y="46"/>
                    </a:cubicBezTo>
                    <a:lnTo>
                      <a:pt x="244" y="46"/>
                    </a:lnTo>
                    <a:close/>
                    <a:moveTo>
                      <a:pt x="301" y="45"/>
                    </a:moveTo>
                    <a:lnTo>
                      <a:pt x="301" y="45"/>
                    </a:lnTo>
                    <a:lnTo>
                      <a:pt x="307" y="45"/>
                    </a:lnTo>
                    <a:cubicBezTo>
                      <a:pt x="305" y="50"/>
                      <a:pt x="304" y="53"/>
                      <a:pt x="301" y="56"/>
                    </a:cubicBezTo>
                    <a:cubicBezTo>
                      <a:pt x="298" y="58"/>
                      <a:pt x="295" y="59"/>
                      <a:pt x="292" y="59"/>
                    </a:cubicBezTo>
                    <a:cubicBezTo>
                      <a:pt x="287" y="59"/>
                      <a:pt x="283" y="57"/>
                      <a:pt x="280" y="53"/>
                    </a:cubicBezTo>
                    <a:cubicBezTo>
                      <a:pt x="277" y="50"/>
                      <a:pt x="275" y="44"/>
                      <a:pt x="275" y="37"/>
                    </a:cubicBezTo>
                    <a:cubicBezTo>
                      <a:pt x="275" y="30"/>
                      <a:pt x="277" y="25"/>
                      <a:pt x="280" y="21"/>
                    </a:cubicBezTo>
                    <a:cubicBezTo>
                      <a:pt x="283" y="17"/>
                      <a:pt x="287" y="15"/>
                      <a:pt x="291" y="15"/>
                    </a:cubicBezTo>
                    <a:cubicBezTo>
                      <a:pt x="296" y="15"/>
                      <a:pt x="299" y="17"/>
                      <a:pt x="302" y="21"/>
                    </a:cubicBezTo>
                    <a:cubicBezTo>
                      <a:pt x="305" y="25"/>
                      <a:pt x="307" y="30"/>
                      <a:pt x="307" y="37"/>
                    </a:cubicBezTo>
                    <a:lnTo>
                      <a:pt x="307" y="39"/>
                    </a:lnTo>
                    <a:lnTo>
                      <a:pt x="281" y="39"/>
                    </a:lnTo>
                    <a:cubicBezTo>
                      <a:pt x="281" y="44"/>
                      <a:pt x="283" y="47"/>
                      <a:pt x="284" y="50"/>
                    </a:cubicBezTo>
                    <a:cubicBezTo>
                      <a:pt x="286" y="52"/>
                      <a:pt x="289" y="53"/>
                      <a:pt x="292" y="53"/>
                    </a:cubicBezTo>
                    <a:cubicBezTo>
                      <a:pt x="296" y="53"/>
                      <a:pt x="299" y="50"/>
                      <a:pt x="301" y="45"/>
                    </a:cubicBezTo>
                    <a:lnTo>
                      <a:pt x="301" y="45"/>
                    </a:lnTo>
                    <a:close/>
                    <a:moveTo>
                      <a:pt x="282" y="33"/>
                    </a:moveTo>
                    <a:lnTo>
                      <a:pt x="282" y="33"/>
                    </a:lnTo>
                    <a:lnTo>
                      <a:pt x="301" y="33"/>
                    </a:lnTo>
                    <a:cubicBezTo>
                      <a:pt x="300" y="29"/>
                      <a:pt x="299" y="27"/>
                      <a:pt x="298" y="25"/>
                    </a:cubicBezTo>
                    <a:cubicBezTo>
                      <a:pt x="296" y="23"/>
                      <a:pt x="294" y="21"/>
                      <a:pt x="291" y="21"/>
                    </a:cubicBezTo>
                    <a:cubicBezTo>
                      <a:pt x="289" y="21"/>
                      <a:pt x="286" y="22"/>
                      <a:pt x="284" y="25"/>
                    </a:cubicBezTo>
                    <a:cubicBezTo>
                      <a:pt x="283" y="27"/>
                      <a:pt x="282" y="29"/>
                      <a:pt x="282" y="33"/>
                    </a:cubicBezTo>
                    <a:lnTo>
                      <a:pt x="282" y="33"/>
                    </a:lnTo>
                    <a:close/>
                    <a:moveTo>
                      <a:pt x="310" y="61"/>
                    </a:moveTo>
                    <a:lnTo>
                      <a:pt x="310" y="61"/>
                    </a:lnTo>
                    <a:lnTo>
                      <a:pt x="316" y="62"/>
                    </a:lnTo>
                    <a:cubicBezTo>
                      <a:pt x="316" y="64"/>
                      <a:pt x="317" y="66"/>
                      <a:pt x="318" y="67"/>
                    </a:cubicBezTo>
                    <a:cubicBezTo>
                      <a:pt x="320" y="68"/>
                      <a:pt x="321" y="69"/>
                      <a:pt x="324" y="69"/>
                    </a:cubicBezTo>
                    <a:cubicBezTo>
                      <a:pt x="326" y="69"/>
                      <a:pt x="328" y="68"/>
                      <a:pt x="330" y="67"/>
                    </a:cubicBezTo>
                    <a:cubicBezTo>
                      <a:pt x="331" y="66"/>
                      <a:pt x="332" y="64"/>
                      <a:pt x="333" y="62"/>
                    </a:cubicBezTo>
                    <a:cubicBezTo>
                      <a:pt x="333" y="60"/>
                      <a:pt x="333" y="57"/>
                      <a:pt x="333" y="52"/>
                    </a:cubicBezTo>
                    <a:cubicBezTo>
                      <a:pt x="332" y="54"/>
                      <a:pt x="331" y="56"/>
                      <a:pt x="329" y="57"/>
                    </a:cubicBezTo>
                    <a:cubicBezTo>
                      <a:pt x="327" y="57"/>
                      <a:pt x="326" y="58"/>
                      <a:pt x="324" y="58"/>
                    </a:cubicBezTo>
                    <a:cubicBezTo>
                      <a:pt x="320" y="58"/>
                      <a:pt x="316" y="56"/>
                      <a:pt x="314" y="53"/>
                    </a:cubicBezTo>
                    <a:cubicBezTo>
                      <a:pt x="311" y="49"/>
                      <a:pt x="309" y="43"/>
                      <a:pt x="309" y="37"/>
                    </a:cubicBezTo>
                    <a:cubicBezTo>
                      <a:pt x="309" y="32"/>
                      <a:pt x="310" y="28"/>
                      <a:pt x="311" y="25"/>
                    </a:cubicBezTo>
                    <a:cubicBezTo>
                      <a:pt x="312" y="22"/>
                      <a:pt x="314" y="19"/>
                      <a:pt x="317" y="18"/>
                    </a:cubicBezTo>
                    <a:cubicBezTo>
                      <a:pt x="319" y="16"/>
                      <a:pt x="321" y="15"/>
                      <a:pt x="324" y="15"/>
                    </a:cubicBezTo>
                    <a:cubicBezTo>
                      <a:pt x="326" y="15"/>
                      <a:pt x="328" y="16"/>
                      <a:pt x="329" y="17"/>
                    </a:cubicBezTo>
                    <a:cubicBezTo>
                      <a:pt x="331" y="18"/>
                      <a:pt x="333" y="19"/>
                      <a:pt x="334" y="21"/>
                    </a:cubicBezTo>
                    <a:lnTo>
                      <a:pt x="334" y="16"/>
                    </a:lnTo>
                    <a:lnTo>
                      <a:pt x="339" y="16"/>
                    </a:lnTo>
                    <a:lnTo>
                      <a:pt x="339" y="52"/>
                    </a:lnTo>
                    <a:cubicBezTo>
                      <a:pt x="339" y="59"/>
                      <a:pt x="338" y="63"/>
                      <a:pt x="337" y="66"/>
                    </a:cubicBezTo>
                    <a:cubicBezTo>
                      <a:pt x="336" y="69"/>
                      <a:pt x="335" y="71"/>
                      <a:pt x="332" y="72"/>
                    </a:cubicBezTo>
                    <a:cubicBezTo>
                      <a:pt x="330" y="74"/>
                      <a:pt x="327" y="75"/>
                      <a:pt x="324" y="75"/>
                    </a:cubicBezTo>
                    <a:cubicBezTo>
                      <a:pt x="319" y="75"/>
                      <a:pt x="316" y="74"/>
                      <a:pt x="314" y="71"/>
                    </a:cubicBezTo>
                    <a:cubicBezTo>
                      <a:pt x="311" y="69"/>
                      <a:pt x="310" y="66"/>
                      <a:pt x="310" y="61"/>
                    </a:cubicBezTo>
                    <a:lnTo>
                      <a:pt x="310" y="61"/>
                    </a:lnTo>
                    <a:close/>
                    <a:moveTo>
                      <a:pt x="315" y="36"/>
                    </a:moveTo>
                    <a:lnTo>
                      <a:pt x="315" y="36"/>
                    </a:lnTo>
                    <a:cubicBezTo>
                      <a:pt x="315" y="42"/>
                      <a:pt x="316" y="46"/>
                      <a:pt x="318" y="48"/>
                    </a:cubicBezTo>
                    <a:cubicBezTo>
                      <a:pt x="320" y="51"/>
                      <a:pt x="322" y="52"/>
                      <a:pt x="324" y="52"/>
                    </a:cubicBezTo>
                    <a:cubicBezTo>
                      <a:pt x="327" y="52"/>
                      <a:pt x="329" y="51"/>
                      <a:pt x="331" y="48"/>
                    </a:cubicBezTo>
                    <a:cubicBezTo>
                      <a:pt x="333" y="46"/>
                      <a:pt x="334" y="42"/>
                      <a:pt x="334" y="37"/>
                    </a:cubicBezTo>
                    <a:cubicBezTo>
                      <a:pt x="334" y="31"/>
                      <a:pt x="333" y="28"/>
                      <a:pt x="331" y="25"/>
                    </a:cubicBezTo>
                    <a:cubicBezTo>
                      <a:pt x="329" y="23"/>
                      <a:pt x="327" y="21"/>
                      <a:pt x="324" y="21"/>
                    </a:cubicBezTo>
                    <a:cubicBezTo>
                      <a:pt x="322" y="21"/>
                      <a:pt x="320" y="23"/>
                      <a:pt x="318" y="25"/>
                    </a:cubicBezTo>
                    <a:cubicBezTo>
                      <a:pt x="316" y="28"/>
                      <a:pt x="315" y="31"/>
                      <a:pt x="315" y="36"/>
                    </a:cubicBezTo>
                    <a:lnTo>
                      <a:pt x="315" y="36"/>
                    </a:lnTo>
                    <a:close/>
                    <a:moveTo>
                      <a:pt x="346" y="58"/>
                    </a:moveTo>
                    <a:lnTo>
                      <a:pt x="346" y="58"/>
                    </a:lnTo>
                    <a:lnTo>
                      <a:pt x="346" y="16"/>
                    </a:lnTo>
                    <a:lnTo>
                      <a:pt x="351" y="16"/>
                    </a:lnTo>
                    <a:lnTo>
                      <a:pt x="351" y="22"/>
                    </a:lnTo>
                    <a:cubicBezTo>
                      <a:pt x="352" y="20"/>
                      <a:pt x="353" y="18"/>
                      <a:pt x="355" y="17"/>
                    </a:cubicBezTo>
                    <a:cubicBezTo>
                      <a:pt x="357" y="16"/>
                      <a:pt x="359" y="15"/>
                      <a:pt x="361" y="15"/>
                    </a:cubicBezTo>
                    <a:cubicBezTo>
                      <a:pt x="363" y="15"/>
                      <a:pt x="365" y="16"/>
                      <a:pt x="367" y="17"/>
                    </a:cubicBezTo>
                    <a:cubicBezTo>
                      <a:pt x="369" y="18"/>
                      <a:pt x="370" y="20"/>
                      <a:pt x="371" y="23"/>
                    </a:cubicBezTo>
                    <a:cubicBezTo>
                      <a:pt x="372" y="20"/>
                      <a:pt x="374" y="18"/>
                      <a:pt x="375" y="17"/>
                    </a:cubicBezTo>
                    <a:cubicBezTo>
                      <a:pt x="377" y="16"/>
                      <a:pt x="379" y="15"/>
                      <a:pt x="381" y="15"/>
                    </a:cubicBezTo>
                    <a:cubicBezTo>
                      <a:pt x="384" y="15"/>
                      <a:pt x="387" y="16"/>
                      <a:pt x="389" y="19"/>
                    </a:cubicBezTo>
                    <a:cubicBezTo>
                      <a:pt x="391" y="21"/>
                      <a:pt x="392" y="24"/>
                      <a:pt x="392" y="29"/>
                    </a:cubicBezTo>
                    <a:lnTo>
                      <a:pt x="392" y="58"/>
                    </a:lnTo>
                    <a:lnTo>
                      <a:pt x="386" y="58"/>
                    </a:lnTo>
                    <a:lnTo>
                      <a:pt x="386" y="32"/>
                    </a:lnTo>
                    <a:cubicBezTo>
                      <a:pt x="386" y="29"/>
                      <a:pt x="386" y="27"/>
                      <a:pt x="385" y="25"/>
                    </a:cubicBezTo>
                    <a:cubicBezTo>
                      <a:pt x="385" y="24"/>
                      <a:pt x="384" y="23"/>
                      <a:pt x="383" y="23"/>
                    </a:cubicBezTo>
                    <a:cubicBezTo>
                      <a:pt x="382" y="22"/>
                      <a:pt x="381" y="22"/>
                      <a:pt x="380" y="22"/>
                    </a:cubicBezTo>
                    <a:cubicBezTo>
                      <a:pt x="378" y="22"/>
                      <a:pt x="375" y="23"/>
                      <a:pt x="374" y="25"/>
                    </a:cubicBezTo>
                    <a:cubicBezTo>
                      <a:pt x="372" y="26"/>
                      <a:pt x="372" y="30"/>
                      <a:pt x="372" y="34"/>
                    </a:cubicBezTo>
                    <a:lnTo>
                      <a:pt x="372" y="58"/>
                    </a:lnTo>
                    <a:lnTo>
                      <a:pt x="366" y="58"/>
                    </a:lnTo>
                    <a:lnTo>
                      <a:pt x="366" y="31"/>
                    </a:lnTo>
                    <a:cubicBezTo>
                      <a:pt x="366" y="28"/>
                      <a:pt x="365" y="25"/>
                      <a:pt x="364" y="24"/>
                    </a:cubicBezTo>
                    <a:cubicBezTo>
                      <a:pt x="363" y="22"/>
                      <a:pt x="362" y="22"/>
                      <a:pt x="360" y="22"/>
                    </a:cubicBezTo>
                    <a:cubicBezTo>
                      <a:pt x="357" y="22"/>
                      <a:pt x="355" y="23"/>
                      <a:pt x="354" y="25"/>
                    </a:cubicBezTo>
                    <a:cubicBezTo>
                      <a:pt x="352" y="27"/>
                      <a:pt x="351" y="31"/>
                      <a:pt x="351" y="36"/>
                    </a:cubicBezTo>
                    <a:lnTo>
                      <a:pt x="351" y="58"/>
                    </a:lnTo>
                    <a:lnTo>
                      <a:pt x="346" y="58"/>
                    </a:lnTo>
                    <a:close/>
                    <a:moveTo>
                      <a:pt x="420" y="45"/>
                    </a:moveTo>
                    <a:lnTo>
                      <a:pt x="420" y="45"/>
                    </a:lnTo>
                    <a:lnTo>
                      <a:pt x="426" y="45"/>
                    </a:lnTo>
                    <a:cubicBezTo>
                      <a:pt x="425" y="50"/>
                      <a:pt x="423" y="53"/>
                      <a:pt x="420" y="56"/>
                    </a:cubicBezTo>
                    <a:cubicBezTo>
                      <a:pt x="418" y="58"/>
                      <a:pt x="415" y="59"/>
                      <a:pt x="411" y="59"/>
                    </a:cubicBezTo>
                    <a:cubicBezTo>
                      <a:pt x="406" y="59"/>
                      <a:pt x="402" y="57"/>
                      <a:pt x="399" y="53"/>
                    </a:cubicBezTo>
                    <a:cubicBezTo>
                      <a:pt x="396" y="50"/>
                      <a:pt x="395" y="44"/>
                      <a:pt x="395" y="37"/>
                    </a:cubicBezTo>
                    <a:cubicBezTo>
                      <a:pt x="395" y="30"/>
                      <a:pt x="396" y="25"/>
                      <a:pt x="399" y="21"/>
                    </a:cubicBezTo>
                    <a:cubicBezTo>
                      <a:pt x="402" y="17"/>
                      <a:pt x="406" y="15"/>
                      <a:pt x="410" y="15"/>
                    </a:cubicBezTo>
                    <a:cubicBezTo>
                      <a:pt x="415" y="15"/>
                      <a:pt x="419" y="17"/>
                      <a:pt x="422" y="21"/>
                    </a:cubicBezTo>
                    <a:cubicBezTo>
                      <a:pt x="424" y="25"/>
                      <a:pt x="426" y="30"/>
                      <a:pt x="426" y="37"/>
                    </a:cubicBezTo>
                    <a:lnTo>
                      <a:pt x="426" y="39"/>
                    </a:lnTo>
                    <a:lnTo>
                      <a:pt x="400" y="39"/>
                    </a:lnTo>
                    <a:cubicBezTo>
                      <a:pt x="401" y="44"/>
                      <a:pt x="402" y="47"/>
                      <a:pt x="404" y="50"/>
                    </a:cubicBezTo>
                    <a:cubicBezTo>
                      <a:pt x="406" y="52"/>
                      <a:pt x="408" y="53"/>
                      <a:pt x="411" y="53"/>
                    </a:cubicBezTo>
                    <a:cubicBezTo>
                      <a:pt x="415" y="53"/>
                      <a:pt x="418" y="50"/>
                      <a:pt x="420" y="45"/>
                    </a:cubicBezTo>
                    <a:lnTo>
                      <a:pt x="420" y="45"/>
                    </a:lnTo>
                    <a:close/>
                    <a:moveTo>
                      <a:pt x="401" y="33"/>
                    </a:moveTo>
                    <a:lnTo>
                      <a:pt x="401" y="33"/>
                    </a:lnTo>
                    <a:lnTo>
                      <a:pt x="420" y="33"/>
                    </a:lnTo>
                    <a:cubicBezTo>
                      <a:pt x="420" y="29"/>
                      <a:pt x="419" y="27"/>
                      <a:pt x="418" y="25"/>
                    </a:cubicBezTo>
                    <a:cubicBezTo>
                      <a:pt x="416" y="23"/>
                      <a:pt x="413" y="21"/>
                      <a:pt x="410" y="21"/>
                    </a:cubicBezTo>
                    <a:cubicBezTo>
                      <a:pt x="408" y="21"/>
                      <a:pt x="406" y="22"/>
                      <a:pt x="404" y="25"/>
                    </a:cubicBezTo>
                    <a:cubicBezTo>
                      <a:pt x="402" y="27"/>
                      <a:pt x="401" y="29"/>
                      <a:pt x="401" y="33"/>
                    </a:cubicBezTo>
                    <a:lnTo>
                      <a:pt x="401" y="33"/>
                    </a:lnTo>
                    <a:close/>
                    <a:moveTo>
                      <a:pt x="431" y="58"/>
                    </a:moveTo>
                    <a:lnTo>
                      <a:pt x="431" y="58"/>
                    </a:lnTo>
                    <a:lnTo>
                      <a:pt x="431" y="16"/>
                    </a:lnTo>
                    <a:lnTo>
                      <a:pt x="436" y="16"/>
                    </a:lnTo>
                    <a:lnTo>
                      <a:pt x="436" y="22"/>
                    </a:lnTo>
                    <a:cubicBezTo>
                      <a:pt x="437" y="20"/>
                      <a:pt x="439" y="18"/>
                      <a:pt x="440" y="17"/>
                    </a:cubicBezTo>
                    <a:cubicBezTo>
                      <a:pt x="442" y="16"/>
                      <a:pt x="444" y="15"/>
                      <a:pt x="447" y="15"/>
                    </a:cubicBezTo>
                    <a:cubicBezTo>
                      <a:pt x="448" y="15"/>
                      <a:pt x="450" y="16"/>
                      <a:pt x="452" y="17"/>
                    </a:cubicBezTo>
                    <a:cubicBezTo>
                      <a:pt x="453" y="17"/>
                      <a:pt x="455" y="18"/>
                      <a:pt x="455" y="19"/>
                    </a:cubicBezTo>
                    <a:cubicBezTo>
                      <a:pt x="456" y="20"/>
                      <a:pt x="457" y="22"/>
                      <a:pt x="458" y="24"/>
                    </a:cubicBezTo>
                    <a:cubicBezTo>
                      <a:pt x="458" y="26"/>
                      <a:pt x="458" y="29"/>
                      <a:pt x="458" y="32"/>
                    </a:cubicBezTo>
                    <a:lnTo>
                      <a:pt x="458" y="58"/>
                    </a:lnTo>
                    <a:lnTo>
                      <a:pt x="453" y="58"/>
                    </a:lnTo>
                    <a:lnTo>
                      <a:pt x="453" y="33"/>
                    </a:lnTo>
                    <a:cubicBezTo>
                      <a:pt x="453" y="30"/>
                      <a:pt x="452" y="27"/>
                      <a:pt x="452" y="26"/>
                    </a:cubicBezTo>
                    <a:cubicBezTo>
                      <a:pt x="451" y="25"/>
                      <a:pt x="450" y="24"/>
                      <a:pt x="449" y="23"/>
                    </a:cubicBezTo>
                    <a:cubicBezTo>
                      <a:pt x="448" y="22"/>
                      <a:pt x="447" y="22"/>
                      <a:pt x="445" y="22"/>
                    </a:cubicBezTo>
                    <a:cubicBezTo>
                      <a:pt x="443" y="22"/>
                      <a:pt x="440" y="23"/>
                      <a:pt x="439" y="25"/>
                    </a:cubicBezTo>
                    <a:cubicBezTo>
                      <a:pt x="437" y="27"/>
                      <a:pt x="436" y="30"/>
                      <a:pt x="436" y="35"/>
                    </a:cubicBezTo>
                    <a:lnTo>
                      <a:pt x="436" y="58"/>
                    </a:lnTo>
                    <a:lnTo>
                      <a:pt x="431" y="58"/>
                    </a:lnTo>
                    <a:close/>
                    <a:moveTo>
                      <a:pt x="478" y="52"/>
                    </a:moveTo>
                    <a:lnTo>
                      <a:pt x="478" y="52"/>
                    </a:lnTo>
                    <a:lnTo>
                      <a:pt x="479" y="58"/>
                    </a:lnTo>
                    <a:cubicBezTo>
                      <a:pt x="477" y="58"/>
                      <a:pt x="475" y="58"/>
                      <a:pt x="474" y="58"/>
                    </a:cubicBezTo>
                    <a:cubicBezTo>
                      <a:pt x="472" y="58"/>
                      <a:pt x="471" y="58"/>
                      <a:pt x="469" y="57"/>
                    </a:cubicBezTo>
                    <a:cubicBezTo>
                      <a:pt x="468" y="56"/>
                      <a:pt x="467" y="55"/>
                      <a:pt x="467" y="54"/>
                    </a:cubicBezTo>
                    <a:cubicBezTo>
                      <a:pt x="466" y="53"/>
                      <a:pt x="466" y="50"/>
                      <a:pt x="466" y="46"/>
                    </a:cubicBezTo>
                    <a:lnTo>
                      <a:pt x="466" y="22"/>
                    </a:lnTo>
                    <a:lnTo>
                      <a:pt x="462" y="22"/>
                    </a:lnTo>
                    <a:lnTo>
                      <a:pt x="462" y="16"/>
                    </a:lnTo>
                    <a:lnTo>
                      <a:pt x="466" y="16"/>
                    </a:lnTo>
                    <a:lnTo>
                      <a:pt x="466" y="6"/>
                    </a:lnTo>
                    <a:lnTo>
                      <a:pt x="472" y="2"/>
                    </a:lnTo>
                    <a:lnTo>
                      <a:pt x="472" y="16"/>
                    </a:lnTo>
                    <a:lnTo>
                      <a:pt x="478" y="16"/>
                    </a:lnTo>
                    <a:lnTo>
                      <a:pt x="478" y="22"/>
                    </a:lnTo>
                    <a:lnTo>
                      <a:pt x="472" y="22"/>
                    </a:lnTo>
                    <a:lnTo>
                      <a:pt x="472" y="46"/>
                    </a:lnTo>
                    <a:cubicBezTo>
                      <a:pt x="472" y="48"/>
                      <a:pt x="472" y="50"/>
                      <a:pt x="472" y="50"/>
                    </a:cubicBezTo>
                    <a:cubicBezTo>
                      <a:pt x="473" y="51"/>
                      <a:pt x="474" y="52"/>
                      <a:pt x="475" y="52"/>
                    </a:cubicBezTo>
                    <a:cubicBezTo>
                      <a:pt x="476" y="52"/>
                      <a:pt x="477" y="52"/>
                      <a:pt x="478" y="52"/>
                    </a:cubicBezTo>
                    <a:lnTo>
                      <a:pt x="478" y="52"/>
                    </a:lnTo>
                    <a:close/>
                    <a:moveTo>
                      <a:pt x="478" y="52"/>
                    </a:moveTo>
                    <a:lnTo>
                      <a:pt x="478"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noEditPoints="1"/>
              </p:cNvSpPr>
              <p:nvPr/>
            </p:nvSpPr>
            <p:spPr bwMode="auto">
              <a:xfrm>
                <a:off x="1214193" y="502108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noEditPoints="1"/>
              </p:cNvSpPr>
              <p:nvPr/>
            </p:nvSpPr>
            <p:spPr bwMode="auto">
              <a:xfrm>
                <a:off x="1214193" y="502108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noEditPoints="1"/>
              </p:cNvSpPr>
              <p:nvPr/>
            </p:nvSpPr>
            <p:spPr bwMode="auto">
              <a:xfrm>
                <a:off x="1214193" y="502108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59"/>
              <p:cNvSpPr>
                <a:spLocks noEditPoints="1"/>
              </p:cNvSpPr>
              <p:nvPr/>
            </p:nvSpPr>
            <p:spPr bwMode="auto">
              <a:xfrm>
                <a:off x="1376760" y="5452424"/>
                <a:ext cx="1372057" cy="0"/>
              </a:xfrm>
              <a:custGeom>
                <a:avLst/>
                <a:gdLst>
                  <a:gd name="T0" fmla="*/ 0 w 687"/>
                  <a:gd name="T1" fmla="*/ 29 w 687"/>
                  <a:gd name="T2" fmla="*/ 45 w 687"/>
                  <a:gd name="T3" fmla="*/ 59 w 687"/>
                  <a:gd name="T4" fmla="*/ 88 w 687"/>
                  <a:gd name="T5" fmla="*/ 104 w 687"/>
                  <a:gd name="T6" fmla="*/ 117 w 687"/>
                  <a:gd name="T7" fmla="*/ 147 w 687"/>
                  <a:gd name="T8" fmla="*/ 163 w 687"/>
                  <a:gd name="T9" fmla="*/ 176 w 687"/>
                  <a:gd name="T10" fmla="*/ 205 w 687"/>
                  <a:gd name="T11" fmla="*/ 221 w 687"/>
                  <a:gd name="T12" fmla="*/ 235 w 687"/>
                  <a:gd name="T13" fmla="*/ 264 w 687"/>
                  <a:gd name="T14" fmla="*/ 280 w 687"/>
                  <a:gd name="T15" fmla="*/ 293 w 687"/>
                  <a:gd name="T16" fmla="*/ 323 w 687"/>
                  <a:gd name="T17" fmla="*/ 339 w 687"/>
                  <a:gd name="T18" fmla="*/ 352 w 687"/>
                  <a:gd name="T19" fmla="*/ 381 w 687"/>
                  <a:gd name="T20" fmla="*/ 397 w 687"/>
                  <a:gd name="T21" fmla="*/ 411 w 687"/>
                  <a:gd name="T22" fmla="*/ 440 w 687"/>
                  <a:gd name="T23" fmla="*/ 456 w 687"/>
                  <a:gd name="T24" fmla="*/ 469 w 687"/>
                  <a:gd name="T25" fmla="*/ 499 w 687"/>
                  <a:gd name="T26" fmla="*/ 515 w 687"/>
                  <a:gd name="T27" fmla="*/ 528 w 687"/>
                  <a:gd name="T28" fmla="*/ 557 w 687"/>
                  <a:gd name="T29" fmla="*/ 573 w 687"/>
                  <a:gd name="T30" fmla="*/ 587 w 687"/>
                  <a:gd name="T31" fmla="*/ 616 w 687"/>
                  <a:gd name="T32" fmla="*/ 632 w 687"/>
                  <a:gd name="T33" fmla="*/ 645 w 687"/>
                  <a:gd name="T34" fmla="*/ 675 w 687"/>
                  <a:gd name="T35" fmla="*/ 687 w 68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Lst>
                <a:rect l="0" t="0" r="r" b="b"/>
                <a:pathLst>
                  <a:path w="687">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2" name="Group 171"/>
          <p:cNvGrpSpPr/>
          <p:nvPr/>
        </p:nvGrpSpPr>
        <p:grpSpPr>
          <a:xfrm>
            <a:off x="1066800" y="1295400"/>
            <a:ext cx="7162800" cy="5334000"/>
            <a:chOff x="1066800" y="1295400"/>
            <a:chExt cx="7162800" cy="5334000"/>
          </a:xfrm>
        </p:grpSpPr>
        <p:grpSp>
          <p:nvGrpSpPr>
            <p:cNvPr id="173" name="Group 112"/>
            <p:cNvGrpSpPr/>
            <p:nvPr/>
          </p:nvGrpSpPr>
          <p:grpSpPr>
            <a:xfrm>
              <a:off x="6424821" y="1295400"/>
              <a:ext cx="1804784" cy="1553456"/>
              <a:chOff x="4540251" y="2139950"/>
              <a:chExt cx="1322388" cy="1138237"/>
            </a:xfrm>
          </p:grpSpPr>
          <p:sp>
            <p:nvSpPr>
              <p:cNvPr id="222" name="Freeform 221"/>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222"/>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223"/>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24"/>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Freeform 225"/>
              <p:cNvSpPr>
                <a:spLocks noEditPoints="1"/>
              </p:cNvSpPr>
              <p:nvPr/>
            </p:nvSpPr>
            <p:spPr bwMode="auto">
              <a:xfrm>
                <a:off x="5608639" y="2711450"/>
                <a:ext cx="142875" cy="50800"/>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19 h 35"/>
                  <a:gd name="T28" fmla="*/ 98 w 98"/>
                  <a:gd name="T29" fmla="*/ 19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19"/>
                    </a:moveTo>
                    <a:lnTo>
                      <a:pt x="98" y="19"/>
                    </a:lnTo>
                    <a:lnTo>
                      <a:pt x="98" y="3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226"/>
              <p:cNvSpPr>
                <a:spLocks noEditPoints="1"/>
              </p:cNvSpPr>
              <p:nvPr/>
            </p:nvSpPr>
            <p:spPr bwMode="auto">
              <a:xfrm>
                <a:off x="5751514" y="2762250"/>
                <a:ext cx="49213" cy="93663"/>
              </a:xfrm>
              <a:custGeom>
                <a:avLst/>
                <a:gdLst>
                  <a:gd name="T0" fmla="*/ 0 w 34"/>
                  <a:gd name="T1" fmla="*/ 0 h 64"/>
                  <a:gd name="T2" fmla="*/ 0 w 34"/>
                  <a:gd name="T3" fmla="*/ 0 h 64"/>
                  <a:gd name="T4" fmla="*/ 16 w 34"/>
                  <a:gd name="T5" fmla="*/ 0 h 64"/>
                  <a:gd name="T6" fmla="*/ 30 w 34"/>
                  <a:gd name="T7" fmla="*/ 0 h 64"/>
                  <a:gd name="T8" fmla="*/ 30 w 34"/>
                  <a:gd name="T9" fmla="*/ 0 h 64"/>
                  <a:gd name="T10" fmla="*/ 34 w 34"/>
                  <a:gd name="T11" fmla="*/ 0 h 64"/>
                  <a:gd name="T12" fmla="*/ 34 w 34"/>
                  <a:gd name="T13" fmla="*/ 12 h 64"/>
                  <a:gd name="T14" fmla="*/ 34 w 34"/>
                  <a:gd name="T15" fmla="*/ 25 h 64"/>
                  <a:gd name="T16" fmla="*/ 34 w 34"/>
                  <a:gd name="T17" fmla="*/ 25 h 64"/>
                  <a:gd name="T18" fmla="*/ 34 w 34"/>
                  <a:gd name="T19" fmla="*/ 41 h 64"/>
                  <a:gd name="T20" fmla="*/ 34 w 34"/>
                  <a:gd name="T21" fmla="*/ 55 h 64"/>
                  <a:gd name="T22" fmla="*/ 34 w 34"/>
                  <a:gd name="T23" fmla="*/ 55 h 64"/>
                  <a:gd name="T24" fmla="*/ 34 w 3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0" y="0"/>
                    </a:moveTo>
                    <a:lnTo>
                      <a:pt x="0" y="0"/>
                    </a:lnTo>
                    <a:lnTo>
                      <a:pt x="16" y="0"/>
                    </a:lnTo>
                    <a:moveTo>
                      <a:pt x="30" y="0"/>
                    </a:moveTo>
                    <a:lnTo>
                      <a:pt x="30" y="0"/>
                    </a:lnTo>
                    <a:lnTo>
                      <a:pt x="34" y="0"/>
                    </a:lnTo>
                    <a:lnTo>
                      <a:pt x="34" y="12"/>
                    </a:lnTo>
                    <a:moveTo>
                      <a:pt x="34" y="25"/>
                    </a:moveTo>
                    <a:lnTo>
                      <a:pt x="34" y="25"/>
                    </a:lnTo>
                    <a:lnTo>
                      <a:pt x="34" y="41"/>
                    </a:lnTo>
                    <a:moveTo>
                      <a:pt x="34" y="55"/>
                    </a:moveTo>
                    <a:lnTo>
                      <a:pt x="34" y="55"/>
                    </a:lnTo>
                    <a:lnTo>
                      <a:pt x="34" y="64"/>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Freeform 227"/>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28"/>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229"/>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30"/>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Freeform 231"/>
              <p:cNvSpPr>
                <a:spLocks noEditPoints="1"/>
              </p:cNvSpPr>
              <p:nvPr/>
            </p:nvSpPr>
            <p:spPr bwMode="auto">
              <a:xfrm>
                <a:off x="4540251" y="2801937"/>
                <a:ext cx="368300" cy="65088"/>
              </a:xfrm>
              <a:custGeom>
                <a:avLst/>
                <a:gdLst>
                  <a:gd name="T0" fmla="*/ 0 w 252"/>
                  <a:gd name="T1" fmla="*/ 0 h 45"/>
                  <a:gd name="T2" fmla="*/ 0 w 252"/>
                  <a:gd name="T3" fmla="*/ 0 h 45"/>
                  <a:gd name="T4" fmla="*/ 4 w 252"/>
                  <a:gd name="T5" fmla="*/ 0 h 45"/>
                  <a:gd name="T6" fmla="*/ 17 w 252"/>
                  <a:gd name="T7" fmla="*/ 0 h 45"/>
                  <a:gd name="T8" fmla="*/ 17 w 252"/>
                  <a:gd name="T9" fmla="*/ 0 h 45"/>
                  <a:gd name="T10" fmla="*/ 33 w 252"/>
                  <a:gd name="T11" fmla="*/ 0 h 45"/>
                  <a:gd name="T12" fmla="*/ 46 w 252"/>
                  <a:gd name="T13" fmla="*/ 0 h 45"/>
                  <a:gd name="T14" fmla="*/ 46 w 252"/>
                  <a:gd name="T15" fmla="*/ 0 h 45"/>
                  <a:gd name="T16" fmla="*/ 62 w 252"/>
                  <a:gd name="T17" fmla="*/ 0 h 45"/>
                  <a:gd name="T18" fmla="*/ 76 w 252"/>
                  <a:gd name="T19" fmla="*/ 0 h 45"/>
                  <a:gd name="T20" fmla="*/ 76 w 252"/>
                  <a:gd name="T21" fmla="*/ 0 h 45"/>
                  <a:gd name="T22" fmla="*/ 92 w 252"/>
                  <a:gd name="T23" fmla="*/ 0 h 45"/>
                  <a:gd name="T24" fmla="*/ 105 w 252"/>
                  <a:gd name="T25" fmla="*/ 0 h 45"/>
                  <a:gd name="T26" fmla="*/ 105 w 252"/>
                  <a:gd name="T27" fmla="*/ 0 h 45"/>
                  <a:gd name="T28" fmla="*/ 121 w 252"/>
                  <a:gd name="T29" fmla="*/ 0 h 45"/>
                  <a:gd name="T30" fmla="*/ 134 w 252"/>
                  <a:gd name="T31" fmla="*/ 0 h 45"/>
                  <a:gd name="T32" fmla="*/ 134 w 252"/>
                  <a:gd name="T33" fmla="*/ 0 h 45"/>
                  <a:gd name="T34" fmla="*/ 150 w 252"/>
                  <a:gd name="T35" fmla="*/ 0 h 45"/>
                  <a:gd name="T36" fmla="*/ 164 w 252"/>
                  <a:gd name="T37" fmla="*/ 0 h 45"/>
                  <a:gd name="T38" fmla="*/ 164 w 252"/>
                  <a:gd name="T39" fmla="*/ 0 h 45"/>
                  <a:gd name="T40" fmla="*/ 180 w 252"/>
                  <a:gd name="T41" fmla="*/ 0 h 45"/>
                  <a:gd name="T42" fmla="*/ 193 w 252"/>
                  <a:gd name="T43" fmla="*/ 0 h 45"/>
                  <a:gd name="T44" fmla="*/ 193 w 252"/>
                  <a:gd name="T45" fmla="*/ 0 h 45"/>
                  <a:gd name="T46" fmla="*/ 209 w 252"/>
                  <a:gd name="T47" fmla="*/ 0 h 45"/>
                  <a:gd name="T48" fmla="*/ 222 w 252"/>
                  <a:gd name="T49" fmla="*/ 0 h 45"/>
                  <a:gd name="T50" fmla="*/ 222 w 252"/>
                  <a:gd name="T51" fmla="*/ 0 h 45"/>
                  <a:gd name="T52" fmla="*/ 238 w 252"/>
                  <a:gd name="T53" fmla="*/ 0 h 45"/>
                  <a:gd name="T54" fmla="*/ 252 w 252"/>
                  <a:gd name="T55" fmla="*/ 0 h 45"/>
                  <a:gd name="T56" fmla="*/ 252 w 252"/>
                  <a:gd name="T57" fmla="*/ 0 h 45"/>
                  <a:gd name="T58" fmla="*/ 252 w 252"/>
                  <a:gd name="T59" fmla="*/ 0 h 45"/>
                  <a:gd name="T60" fmla="*/ 252 w 252"/>
                  <a:gd name="T61" fmla="*/ 15 h 45"/>
                  <a:gd name="T62" fmla="*/ 252 w 252"/>
                  <a:gd name="T63" fmla="*/ 29 h 45"/>
                  <a:gd name="T64" fmla="*/ 252 w 252"/>
                  <a:gd name="T65" fmla="*/ 29 h 45"/>
                  <a:gd name="T66" fmla="*/ 252 w 252"/>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45">
                    <a:moveTo>
                      <a:pt x="0" y="0"/>
                    </a:moveTo>
                    <a:lnTo>
                      <a:pt x="0" y="0"/>
                    </a:lnTo>
                    <a:lnTo>
                      <a:pt x="4" y="0"/>
                    </a:lnTo>
                    <a:moveTo>
                      <a:pt x="17" y="0"/>
                    </a:moveTo>
                    <a:lnTo>
                      <a:pt x="17" y="0"/>
                    </a:lnTo>
                    <a:lnTo>
                      <a:pt x="33" y="0"/>
                    </a:lnTo>
                    <a:moveTo>
                      <a:pt x="46" y="0"/>
                    </a:moveTo>
                    <a:lnTo>
                      <a:pt x="46" y="0"/>
                    </a:lnTo>
                    <a:lnTo>
                      <a:pt x="62" y="0"/>
                    </a:lnTo>
                    <a:moveTo>
                      <a:pt x="76" y="0"/>
                    </a:moveTo>
                    <a:lnTo>
                      <a:pt x="76" y="0"/>
                    </a:lnTo>
                    <a:lnTo>
                      <a:pt x="92" y="0"/>
                    </a:lnTo>
                    <a:moveTo>
                      <a:pt x="105" y="0"/>
                    </a:moveTo>
                    <a:lnTo>
                      <a:pt x="105" y="0"/>
                    </a:lnTo>
                    <a:lnTo>
                      <a:pt x="121" y="0"/>
                    </a:lnTo>
                    <a:moveTo>
                      <a:pt x="134" y="0"/>
                    </a:moveTo>
                    <a:lnTo>
                      <a:pt x="134" y="0"/>
                    </a:lnTo>
                    <a:lnTo>
                      <a:pt x="150" y="0"/>
                    </a:lnTo>
                    <a:moveTo>
                      <a:pt x="164" y="0"/>
                    </a:moveTo>
                    <a:lnTo>
                      <a:pt x="164" y="0"/>
                    </a:lnTo>
                    <a:lnTo>
                      <a:pt x="180" y="0"/>
                    </a:lnTo>
                    <a:moveTo>
                      <a:pt x="193" y="0"/>
                    </a:moveTo>
                    <a:lnTo>
                      <a:pt x="193" y="0"/>
                    </a:lnTo>
                    <a:lnTo>
                      <a:pt x="209" y="0"/>
                    </a:lnTo>
                    <a:moveTo>
                      <a:pt x="222" y="0"/>
                    </a:moveTo>
                    <a:lnTo>
                      <a:pt x="222" y="0"/>
                    </a:lnTo>
                    <a:lnTo>
                      <a:pt x="238" y="0"/>
                    </a:lnTo>
                    <a:moveTo>
                      <a:pt x="252" y="0"/>
                    </a:moveTo>
                    <a:lnTo>
                      <a:pt x="252" y="0"/>
                    </a:lnTo>
                    <a:lnTo>
                      <a:pt x="252" y="0"/>
                    </a:lnTo>
                    <a:lnTo>
                      <a:pt x="252" y="15"/>
                    </a:lnTo>
                    <a:moveTo>
                      <a:pt x="252" y="29"/>
                    </a:moveTo>
                    <a:lnTo>
                      <a:pt x="252" y="29"/>
                    </a:lnTo>
                    <a:lnTo>
                      <a:pt x="252" y="4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232"/>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233"/>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234"/>
              <p:cNvSpPr>
                <a:spLocks noEditPoints="1"/>
              </p:cNvSpPr>
              <p:nvPr/>
            </p:nvSpPr>
            <p:spPr bwMode="auto">
              <a:xfrm>
                <a:off x="5222876" y="2711450"/>
                <a:ext cx="385763" cy="166688"/>
              </a:xfrm>
              <a:custGeom>
                <a:avLst/>
                <a:gdLst>
                  <a:gd name="T0" fmla="*/ 0 w 263"/>
                  <a:gd name="T1" fmla="*/ 114 h 114"/>
                  <a:gd name="T2" fmla="*/ 0 w 263"/>
                  <a:gd name="T3" fmla="*/ 114 h 114"/>
                  <a:gd name="T4" fmla="*/ 4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6 w 263"/>
                  <a:gd name="T19" fmla="*/ 114 h 114"/>
                  <a:gd name="T20" fmla="*/ 76 w 263"/>
                  <a:gd name="T21" fmla="*/ 114 h 114"/>
                  <a:gd name="T22" fmla="*/ 92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4 w 263"/>
                  <a:gd name="T37" fmla="*/ 114 h 114"/>
                  <a:gd name="T38" fmla="*/ 164 w 263"/>
                  <a:gd name="T39" fmla="*/ 114 h 114"/>
                  <a:gd name="T40" fmla="*/ 180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2 w 263"/>
                  <a:gd name="T55" fmla="*/ 114 h 114"/>
                  <a:gd name="T56" fmla="*/ 252 w 263"/>
                  <a:gd name="T57" fmla="*/ 114 h 114"/>
                  <a:gd name="T58" fmla="*/ 263 w 263"/>
                  <a:gd name="T59" fmla="*/ 114 h 114"/>
                  <a:gd name="T60" fmla="*/ 263 w 263"/>
                  <a:gd name="T61" fmla="*/ 108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6 h 114"/>
                  <a:gd name="T76" fmla="*/ 263 w 263"/>
                  <a:gd name="T77" fmla="*/ 36 h 114"/>
                  <a:gd name="T78" fmla="*/ 263 w 263"/>
                  <a:gd name="T79" fmla="*/ 20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4" y="114"/>
                    </a:lnTo>
                    <a:moveTo>
                      <a:pt x="18" y="114"/>
                    </a:moveTo>
                    <a:lnTo>
                      <a:pt x="18" y="114"/>
                    </a:lnTo>
                    <a:lnTo>
                      <a:pt x="34" y="114"/>
                    </a:lnTo>
                    <a:moveTo>
                      <a:pt x="47" y="114"/>
                    </a:moveTo>
                    <a:lnTo>
                      <a:pt x="47" y="114"/>
                    </a:lnTo>
                    <a:lnTo>
                      <a:pt x="63" y="114"/>
                    </a:lnTo>
                    <a:moveTo>
                      <a:pt x="76" y="114"/>
                    </a:moveTo>
                    <a:lnTo>
                      <a:pt x="76" y="114"/>
                    </a:lnTo>
                    <a:lnTo>
                      <a:pt x="92" y="114"/>
                    </a:lnTo>
                    <a:moveTo>
                      <a:pt x="106" y="114"/>
                    </a:moveTo>
                    <a:lnTo>
                      <a:pt x="106" y="114"/>
                    </a:lnTo>
                    <a:lnTo>
                      <a:pt x="122" y="114"/>
                    </a:lnTo>
                    <a:moveTo>
                      <a:pt x="135" y="114"/>
                    </a:moveTo>
                    <a:lnTo>
                      <a:pt x="135" y="114"/>
                    </a:lnTo>
                    <a:lnTo>
                      <a:pt x="151" y="114"/>
                    </a:lnTo>
                    <a:moveTo>
                      <a:pt x="164" y="114"/>
                    </a:moveTo>
                    <a:lnTo>
                      <a:pt x="164" y="114"/>
                    </a:lnTo>
                    <a:lnTo>
                      <a:pt x="180" y="114"/>
                    </a:lnTo>
                    <a:moveTo>
                      <a:pt x="194" y="114"/>
                    </a:moveTo>
                    <a:lnTo>
                      <a:pt x="194" y="114"/>
                    </a:lnTo>
                    <a:lnTo>
                      <a:pt x="210" y="114"/>
                    </a:lnTo>
                    <a:moveTo>
                      <a:pt x="223" y="114"/>
                    </a:moveTo>
                    <a:lnTo>
                      <a:pt x="223" y="114"/>
                    </a:lnTo>
                    <a:lnTo>
                      <a:pt x="239" y="114"/>
                    </a:lnTo>
                    <a:moveTo>
                      <a:pt x="252" y="114"/>
                    </a:moveTo>
                    <a:lnTo>
                      <a:pt x="252" y="114"/>
                    </a:lnTo>
                    <a:lnTo>
                      <a:pt x="263" y="114"/>
                    </a:lnTo>
                    <a:lnTo>
                      <a:pt x="263" y="108"/>
                    </a:lnTo>
                    <a:moveTo>
                      <a:pt x="263" y="95"/>
                    </a:moveTo>
                    <a:lnTo>
                      <a:pt x="263" y="95"/>
                    </a:lnTo>
                    <a:lnTo>
                      <a:pt x="263" y="79"/>
                    </a:lnTo>
                    <a:moveTo>
                      <a:pt x="263" y="66"/>
                    </a:moveTo>
                    <a:lnTo>
                      <a:pt x="263" y="66"/>
                    </a:lnTo>
                    <a:lnTo>
                      <a:pt x="263" y="50"/>
                    </a:lnTo>
                    <a:moveTo>
                      <a:pt x="263" y="36"/>
                    </a:moveTo>
                    <a:lnTo>
                      <a:pt x="263" y="36"/>
                    </a:lnTo>
                    <a:lnTo>
                      <a:pt x="263" y="20"/>
                    </a:lnTo>
                    <a:moveTo>
                      <a:pt x="263" y="7"/>
                    </a:moveTo>
                    <a:lnTo>
                      <a:pt x="263" y="7"/>
                    </a:lnTo>
                    <a:lnTo>
                      <a:pt x="263"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235"/>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236"/>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237"/>
              <p:cNvSpPr>
                <a:spLocks noEditPoints="1"/>
              </p:cNvSpPr>
              <p:nvPr/>
            </p:nvSpPr>
            <p:spPr bwMode="auto">
              <a:xfrm>
                <a:off x="4908551" y="2881312"/>
                <a:ext cx="314325" cy="120650"/>
              </a:xfrm>
              <a:custGeom>
                <a:avLst/>
                <a:gdLst>
                  <a:gd name="T0" fmla="*/ 0 w 215"/>
                  <a:gd name="T1" fmla="*/ 82 h 82"/>
                  <a:gd name="T2" fmla="*/ 0 w 215"/>
                  <a:gd name="T3" fmla="*/ 82 h 82"/>
                  <a:gd name="T4" fmla="*/ 4 w 215"/>
                  <a:gd name="T5" fmla="*/ 82 h 82"/>
                  <a:gd name="T6" fmla="*/ 17 w 215"/>
                  <a:gd name="T7" fmla="*/ 82 h 82"/>
                  <a:gd name="T8" fmla="*/ 17 w 215"/>
                  <a:gd name="T9" fmla="*/ 82 h 82"/>
                  <a:gd name="T10" fmla="*/ 33 w 215"/>
                  <a:gd name="T11" fmla="*/ 82 h 82"/>
                  <a:gd name="T12" fmla="*/ 47 w 215"/>
                  <a:gd name="T13" fmla="*/ 82 h 82"/>
                  <a:gd name="T14" fmla="*/ 47 w 215"/>
                  <a:gd name="T15" fmla="*/ 82 h 82"/>
                  <a:gd name="T16" fmla="*/ 63 w 215"/>
                  <a:gd name="T17" fmla="*/ 82 h 82"/>
                  <a:gd name="T18" fmla="*/ 76 w 215"/>
                  <a:gd name="T19" fmla="*/ 82 h 82"/>
                  <a:gd name="T20" fmla="*/ 76 w 215"/>
                  <a:gd name="T21" fmla="*/ 82 h 82"/>
                  <a:gd name="T22" fmla="*/ 92 w 215"/>
                  <a:gd name="T23" fmla="*/ 82 h 82"/>
                  <a:gd name="T24" fmla="*/ 105 w 215"/>
                  <a:gd name="T25" fmla="*/ 82 h 82"/>
                  <a:gd name="T26" fmla="*/ 105 w 215"/>
                  <a:gd name="T27" fmla="*/ 82 h 82"/>
                  <a:gd name="T28" fmla="*/ 121 w 215"/>
                  <a:gd name="T29" fmla="*/ 82 h 82"/>
                  <a:gd name="T30" fmla="*/ 135 w 215"/>
                  <a:gd name="T31" fmla="*/ 82 h 82"/>
                  <a:gd name="T32" fmla="*/ 135 w 215"/>
                  <a:gd name="T33" fmla="*/ 82 h 82"/>
                  <a:gd name="T34" fmla="*/ 151 w 215"/>
                  <a:gd name="T35" fmla="*/ 82 h 82"/>
                  <a:gd name="T36" fmla="*/ 164 w 215"/>
                  <a:gd name="T37" fmla="*/ 82 h 82"/>
                  <a:gd name="T38" fmla="*/ 164 w 215"/>
                  <a:gd name="T39" fmla="*/ 82 h 82"/>
                  <a:gd name="T40" fmla="*/ 180 w 215"/>
                  <a:gd name="T41" fmla="*/ 82 h 82"/>
                  <a:gd name="T42" fmla="*/ 193 w 215"/>
                  <a:gd name="T43" fmla="*/ 82 h 82"/>
                  <a:gd name="T44" fmla="*/ 193 w 215"/>
                  <a:gd name="T45" fmla="*/ 82 h 82"/>
                  <a:gd name="T46" fmla="*/ 209 w 215"/>
                  <a:gd name="T47" fmla="*/ 82 h 82"/>
                  <a:gd name="T48" fmla="*/ 215 w 215"/>
                  <a:gd name="T49" fmla="*/ 75 h 82"/>
                  <a:gd name="T50" fmla="*/ 215 w 215"/>
                  <a:gd name="T51" fmla="*/ 75 h 82"/>
                  <a:gd name="T52" fmla="*/ 215 w 215"/>
                  <a:gd name="T53" fmla="*/ 59 h 82"/>
                  <a:gd name="T54" fmla="*/ 215 w 215"/>
                  <a:gd name="T55" fmla="*/ 45 h 82"/>
                  <a:gd name="T56" fmla="*/ 215 w 215"/>
                  <a:gd name="T57" fmla="*/ 45 h 82"/>
                  <a:gd name="T58" fmla="*/ 215 w 215"/>
                  <a:gd name="T59" fmla="*/ 29 h 82"/>
                  <a:gd name="T60" fmla="*/ 215 w 215"/>
                  <a:gd name="T61" fmla="*/ 16 h 82"/>
                  <a:gd name="T62" fmla="*/ 215 w 215"/>
                  <a:gd name="T63" fmla="*/ 16 h 82"/>
                  <a:gd name="T64" fmla="*/ 215 w 215"/>
                  <a:gd name="T6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2">
                    <a:moveTo>
                      <a:pt x="0" y="82"/>
                    </a:moveTo>
                    <a:lnTo>
                      <a:pt x="0" y="82"/>
                    </a:lnTo>
                    <a:lnTo>
                      <a:pt x="4" y="82"/>
                    </a:lnTo>
                    <a:moveTo>
                      <a:pt x="17" y="82"/>
                    </a:moveTo>
                    <a:lnTo>
                      <a:pt x="17" y="82"/>
                    </a:lnTo>
                    <a:lnTo>
                      <a:pt x="33" y="82"/>
                    </a:lnTo>
                    <a:moveTo>
                      <a:pt x="47" y="82"/>
                    </a:moveTo>
                    <a:lnTo>
                      <a:pt x="47" y="82"/>
                    </a:lnTo>
                    <a:lnTo>
                      <a:pt x="63" y="82"/>
                    </a:lnTo>
                    <a:moveTo>
                      <a:pt x="76" y="82"/>
                    </a:moveTo>
                    <a:lnTo>
                      <a:pt x="76" y="82"/>
                    </a:lnTo>
                    <a:lnTo>
                      <a:pt x="92" y="82"/>
                    </a:lnTo>
                    <a:moveTo>
                      <a:pt x="105" y="82"/>
                    </a:moveTo>
                    <a:lnTo>
                      <a:pt x="105" y="82"/>
                    </a:lnTo>
                    <a:lnTo>
                      <a:pt x="121" y="82"/>
                    </a:lnTo>
                    <a:moveTo>
                      <a:pt x="135" y="82"/>
                    </a:moveTo>
                    <a:lnTo>
                      <a:pt x="135" y="82"/>
                    </a:lnTo>
                    <a:lnTo>
                      <a:pt x="151" y="82"/>
                    </a:lnTo>
                    <a:moveTo>
                      <a:pt x="164" y="82"/>
                    </a:moveTo>
                    <a:lnTo>
                      <a:pt x="164" y="82"/>
                    </a:lnTo>
                    <a:lnTo>
                      <a:pt x="180" y="82"/>
                    </a:lnTo>
                    <a:moveTo>
                      <a:pt x="193" y="82"/>
                    </a:moveTo>
                    <a:lnTo>
                      <a:pt x="193" y="82"/>
                    </a:lnTo>
                    <a:lnTo>
                      <a:pt x="209" y="82"/>
                    </a:lnTo>
                    <a:moveTo>
                      <a:pt x="215" y="75"/>
                    </a:moveTo>
                    <a:lnTo>
                      <a:pt x="215" y="75"/>
                    </a:lnTo>
                    <a:lnTo>
                      <a:pt x="215" y="59"/>
                    </a:lnTo>
                    <a:moveTo>
                      <a:pt x="215" y="45"/>
                    </a:moveTo>
                    <a:lnTo>
                      <a:pt x="215" y="45"/>
                    </a:lnTo>
                    <a:lnTo>
                      <a:pt x="215" y="29"/>
                    </a:lnTo>
                    <a:moveTo>
                      <a:pt x="215" y="16"/>
                    </a:moveTo>
                    <a:lnTo>
                      <a:pt x="215" y="16"/>
                    </a:lnTo>
                    <a:lnTo>
                      <a:pt x="215"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238"/>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239"/>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240"/>
              <p:cNvSpPr>
                <a:spLocks noEditPoints="1"/>
              </p:cNvSpPr>
              <p:nvPr/>
            </p:nvSpPr>
            <p:spPr bwMode="auto">
              <a:xfrm>
                <a:off x="5716589" y="2855912"/>
                <a:ext cx="84138" cy="187325"/>
              </a:xfrm>
              <a:custGeom>
                <a:avLst/>
                <a:gdLst>
                  <a:gd name="T0" fmla="*/ 0 w 58"/>
                  <a:gd name="T1" fmla="*/ 129 h 129"/>
                  <a:gd name="T2" fmla="*/ 0 w 58"/>
                  <a:gd name="T3" fmla="*/ 129 h 129"/>
                  <a:gd name="T4" fmla="*/ 16 w 58"/>
                  <a:gd name="T5" fmla="*/ 129 h 129"/>
                  <a:gd name="T6" fmla="*/ 30 w 58"/>
                  <a:gd name="T7" fmla="*/ 129 h 129"/>
                  <a:gd name="T8" fmla="*/ 30 w 58"/>
                  <a:gd name="T9" fmla="*/ 129 h 129"/>
                  <a:gd name="T10" fmla="*/ 46 w 58"/>
                  <a:gd name="T11" fmla="*/ 129 h 129"/>
                  <a:gd name="T12" fmla="*/ 58 w 58"/>
                  <a:gd name="T13" fmla="*/ 127 h 129"/>
                  <a:gd name="T14" fmla="*/ 58 w 58"/>
                  <a:gd name="T15" fmla="*/ 127 h 129"/>
                  <a:gd name="T16" fmla="*/ 58 w 58"/>
                  <a:gd name="T17" fmla="*/ 111 h 129"/>
                  <a:gd name="T18" fmla="*/ 58 w 58"/>
                  <a:gd name="T19" fmla="*/ 98 h 129"/>
                  <a:gd name="T20" fmla="*/ 58 w 58"/>
                  <a:gd name="T21" fmla="*/ 98 h 129"/>
                  <a:gd name="T22" fmla="*/ 58 w 58"/>
                  <a:gd name="T23" fmla="*/ 82 h 129"/>
                  <a:gd name="T24" fmla="*/ 58 w 58"/>
                  <a:gd name="T25" fmla="*/ 68 h 129"/>
                  <a:gd name="T26" fmla="*/ 58 w 58"/>
                  <a:gd name="T27" fmla="*/ 68 h 129"/>
                  <a:gd name="T28" fmla="*/ 58 w 58"/>
                  <a:gd name="T29" fmla="*/ 52 h 129"/>
                  <a:gd name="T30" fmla="*/ 58 w 58"/>
                  <a:gd name="T31" fmla="*/ 39 h 129"/>
                  <a:gd name="T32" fmla="*/ 58 w 58"/>
                  <a:gd name="T33" fmla="*/ 39 h 129"/>
                  <a:gd name="T34" fmla="*/ 58 w 58"/>
                  <a:gd name="T35" fmla="*/ 23 h 129"/>
                  <a:gd name="T36" fmla="*/ 58 w 58"/>
                  <a:gd name="T37" fmla="*/ 10 h 129"/>
                  <a:gd name="T38" fmla="*/ 58 w 58"/>
                  <a:gd name="T39" fmla="*/ 10 h 129"/>
                  <a:gd name="T40" fmla="*/ 58 w 5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129">
                    <a:moveTo>
                      <a:pt x="0" y="129"/>
                    </a:moveTo>
                    <a:lnTo>
                      <a:pt x="0" y="129"/>
                    </a:lnTo>
                    <a:lnTo>
                      <a:pt x="16" y="129"/>
                    </a:lnTo>
                    <a:moveTo>
                      <a:pt x="30" y="129"/>
                    </a:moveTo>
                    <a:lnTo>
                      <a:pt x="30" y="129"/>
                    </a:lnTo>
                    <a:lnTo>
                      <a:pt x="46" y="129"/>
                    </a:lnTo>
                    <a:moveTo>
                      <a:pt x="58" y="127"/>
                    </a:moveTo>
                    <a:lnTo>
                      <a:pt x="58" y="127"/>
                    </a:lnTo>
                    <a:lnTo>
                      <a:pt x="58" y="111"/>
                    </a:lnTo>
                    <a:moveTo>
                      <a:pt x="58" y="98"/>
                    </a:moveTo>
                    <a:lnTo>
                      <a:pt x="58" y="98"/>
                    </a:lnTo>
                    <a:lnTo>
                      <a:pt x="58" y="82"/>
                    </a:lnTo>
                    <a:moveTo>
                      <a:pt x="58" y="68"/>
                    </a:moveTo>
                    <a:lnTo>
                      <a:pt x="58" y="68"/>
                    </a:lnTo>
                    <a:lnTo>
                      <a:pt x="58" y="52"/>
                    </a:lnTo>
                    <a:moveTo>
                      <a:pt x="58" y="39"/>
                    </a:moveTo>
                    <a:lnTo>
                      <a:pt x="58" y="39"/>
                    </a:lnTo>
                    <a:lnTo>
                      <a:pt x="58" y="23"/>
                    </a:lnTo>
                    <a:moveTo>
                      <a:pt x="58" y="10"/>
                    </a:moveTo>
                    <a:lnTo>
                      <a:pt x="58" y="10"/>
                    </a:lnTo>
                    <a:lnTo>
                      <a:pt x="58"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241"/>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42"/>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243"/>
              <p:cNvSpPr>
                <a:spLocks noEditPoints="1"/>
              </p:cNvSpPr>
              <p:nvPr/>
            </p:nvSpPr>
            <p:spPr bwMode="auto">
              <a:xfrm>
                <a:off x="5608639" y="306228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8 w 73"/>
                  <a:gd name="T13" fmla="*/ 148 h 148"/>
                  <a:gd name="T14" fmla="*/ 58 w 73"/>
                  <a:gd name="T15" fmla="*/ 148 h 148"/>
                  <a:gd name="T16" fmla="*/ 73 w 73"/>
                  <a:gd name="T17" fmla="*/ 148 h 148"/>
                  <a:gd name="T18" fmla="*/ 73 w 73"/>
                  <a:gd name="T19" fmla="*/ 147 h 148"/>
                  <a:gd name="T20" fmla="*/ 73 w 73"/>
                  <a:gd name="T21" fmla="*/ 133 h 148"/>
                  <a:gd name="T22" fmla="*/ 73 w 73"/>
                  <a:gd name="T23" fmla="*/ 133 h 148"/>
                  <a:gd name="T24" fmla="*/ 73 w 73"/>
                  <a:gd name="T25" fmla="*/ 117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5 h 148"/>
                  <a:gd name="T40" fmla="*/ 73 w 73"/>
                  <a:gd name="T41" fmla="*/ 45 h 148"/>
                  <a:gd name="T42" fmla="*/ 73 w 73"/>
                  <a:gd name="T43" fmla="*/ 29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8" y="148"/>
                    </a:moveTo>
                    <a:lnTo>
                      <a:pt x="58" y="148"/>
                    </a:lnTo>
                    <a:lnTo>
                      <a:pt x="73" y="148"/>
                    </a:lnTo>
                    <a:lnTo>
                      <a:pt x="73" y="147"/>
                    </a:lnTo>
                    <a:moveTo>
                      <a:pt x="73" y="133"/>
                    </a:moveTo>
                    <a:lnTo>
                      <a:pt x="73" y="133"/>
                    </a:lnTo>
                    <a:lnTo>
                      <a:pt x="73" y="117"/>
                    </a:lnTo>
                    <a:moveTo>
                      <a:pt x="73" y="104"/>
                    </a:moveTo>
                    <a:lnTo>
                      <a:pt x="73" y="104"/>
                    </a:lnTo>
                    <a:lnTo>
                      <a:pt x="73" y="88"/>
                    </a:lnTo>
                    <a:moveTo>
                      <a:pt x="73" y="75"/>
                    </a:moveTo>
                    <a:lnTo>
                      <a:pt x="73" y="75"/>
                    </a:lnTo>
                    <a:lnTo>
                      <a:pt x="73" y="59"/>
                    </a:lnTo>
                    <a:moveTo>
                      <a:pt x="73" y="45"/>
                    </a:moveTo>
                    <a:lnTo>
                      <a:pt x="73" y="45"/>
                    </a:lnTo>
                    <a:lnTo>
                      <a:pt x="73" y="29"/>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4" name="Group 136"/>
            <p:cNvGrpSpPr/>
            <p:nvPr/>
          </p:nvGrpSpPr>
          <p:grpSpPr>
            <a:xfrm>
              <a:off x="5763700" y="5095547"/>
              <a:ext cx="2465896" cy="1533853"/>
              <a:chOff x="4060826" y="5335587"/>
              <a:chExt cx="1801813" cy="1120775"/>
            </a:xfrm>
          </p:grpSpPr>
          <p:sp>
            <p:nvSpPr>
              <p:cNvPr id="205" name="Freeform 204"/>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205"/>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206"/>
              <p:cNvSpPr>
                <a:spLocks noEditPoints="1"/>
              </p:cNvSpPr>
              <p:nvPr/>
            </p:nvSpPr>
            <p:spPr bwMode="auto">
              <a:xfrm>
                <a:off x="5608639" y="5570537"/>
                <a:ext cx="60325" cy="117475"/>
              </a:xfrm>
              <a:custGeom>
                <a:avLst/>
                <a:gdLst>
                  <a:gd name="T0" fmla="*/ 0 w 41"/>
                  <a:gd name="T1" fmla="*/ 0 h 80"/>
                  <a:gd name="T2" fmla="*/ 0 w 41"/>
                  <a:gd name="T3" fmla="*/ 0 h 80"/>
                  <a:gd name="T4" fmla="*/ 16 w 41"/>
                  <a:gd name="T5" fmla="*/ 0 h 80"/>
                  <a:gd name="T6" fmla="*/ 29 w 41"/>
                  <a:gd name="T7" fmla="*/ 0 h 80"/>
                  <a:gd name="T8" fmla="*/ 29 w 41"/>
                  <a:gd name="T9" fmla="*/ 0 h 80"/>
                  <a:gd name="T10" fmla="*/ 41 w 41"/>
                  <a:gd name="T11" fmla="*/ 0 h 80"/>
                  <a:gd name="T12" fmla="*/ 41 w 41"/>
                  <a:gd name="T13" fmla="*/ 5 h 80"/>
                  <a:gd name="T14" fmla="*/ 41 w 41"/>
                  <a:gd name="T15" fmla="*/ 18 h 80"/>
                  <a:gd name="T16" fmla="*/ 41 w 41"/>
                  <a:gd name="T17" fmla="*/ 18 h 80"/>
                  <a:gd name="T18" fmla="*/ 41 w 41"/>
                  <a:gd name="T19" fmla="*/ 34 h 80"/>
                  <a:gd name="T20" fmla="*/ 41 w 41"/>
                  <a:gd name="T21" fmla="*/ 47 h 80"/>
                  <a:gd name="T22" fmla="*/ 41 w 41"/>
                  <a:gd name="T23" fmla="*/ 47 h 80"/>
                  <a:gd name="T24" fmla="*/ 41 w 41"/>
                  <a:gd name="T25" fmla="*/ 63 h 80"/>
                  <a:gd name="T26" fmla="*/ 41 w 41"/>
                  <a:gd name="T27" fmla="*/ 77 h 80"/>
                  <a:gd name="T28" fmla="*/ 41 w 41"/>
                  <a:gd name="T29" fmla="*/ 77 h 80"/>
                  <a:gd name="T30" fmla="*/ 41 w 41"/>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0">
                    <a:moveTo>
                      <a:pt x="0" y="0"/>
                    </a:moveTo>
                    <a:lnTo>
                      <a:pt x="0" y="0"/>
                    </a:lnTo>
                    <a:lnTo>
                      <a:pt x="16" y="0"/>
                    </a:lnTo>
                    <a:moveTo>
                      <a:pt x="29" y="0"/>
                    </a:moveTo>
                    <a:lnTo>
                      <a:pt x="29" y="0"/>
                    </a:lnTo>
                    <a:lnTo>
                      <a:pt x="41" y="0"/>
                    </a:lnTo>
                    <a:lnTo>
                      <a:pt x="41" y="5"/>
                    </a:lnTo>
                    <a:moveTo>
                      <a:pt x="41" y="18"/>
                    </a:moveTo>
                    <a:lnTo>
                      <a:pt x="41" y="18"/>
                    </a:lnTo>
                    <a:lnTo>
                      <a:pt x="41" y="34"/>
                    </a:lnTo>
                    <a:moveTo>
                      <a:pt x="41" y="47"/>
                    </a:moveTo>
                    <a:lnTo>
                      <a:pt x="41" y="47"/>
                    </a:lnTo>
                    <a:lnTo>
                      <a:pt x="41" y="63"/>
                    </a:lnTo>
                    <a:moveTo>
                      <a:pt x="41" y="77"/>
                    </a:moveTo>
                    <a:lnTo>
                      <a:pt x="41" y="77"/>
                    </a:lnTo>
                    <a:lnTo>
                      <a:pt x="41" y="8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207"/>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208"/>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209"/>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210"/>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211"/>
              <p:cNvSpPr>
                <a:spLocks noEditPoints="1"/>
              </p:cNvSpPr>
              <p:nvPr/>
            </p:nvSpPr>
            <p:spPr bwMode="auto">
              <a:xfrm>
                <a:off x="5668964" y="5688012"/>
                <a:ext cx="68263" cy="106363"/>
              </a:xfrm>
              <a:custGeom>
                <a:avLst/>
                <a:gdLst>
                  <a:gd name="T0" fmla="*/ 0 w 46"/>
                  <a:gd name="T1" fmla="*/ 0 h 73"/>
                  <a:gd name="T2" fmla="*/ 0 w 46"/>
                  <a:gd name="T3" fmla="*/ 0 h 73"/>
                  <a:gd name="T4" fmla="*/ 16 w 46"/>
                  <a:gd name="T5" fmla="*/ 0 h 73"/>
                  <a:gd name="T6" fmla="*/ 29 w 46"/>
                  <a:gd name="T7" fmla="*/ 0 h 73"/>
                  <a:gd name="T8" fmla="*/ 29 w 46"/>
                  <a:gd name="T9" fmla="*/ 0 h 73"/>
                  <a:gd name="T10" fmla="*/ 45 w 46"/>
                  <a:gd name="T11" fmla="*/ 0 h 73"/>
                  <a:gd name="T12" fmla="*/ 46 w 46"/>
                  <a:gd name="T13" fmla="*/ 12 h 73"/>
                  <a:gd name="T14" fmla="*/ 46 w 46"/>
                  <a:gd name="T15" fmla="*/ 12 h 73"/>
                  <a:gd name="T16" fmla="*/ 46 w 46"/>
                  <a:gd name="T17" fmla="*/ 28 h 73"/>
                  <a:gd name="T18" fmla="*/ 46 w 46"/>
                  <a:gd name="T19" fmla="*/ 42 h 73"/>
                  <a:gd name="T20" fmla="*/ 46 w 46"/>
                  <a:gd name="T21" fmla="*/ 42 h 73"/>
                  <a:gd name="T22" fmla="*/ 46 w 46"/>
                  <a:gd name="T23" fmla="*/ 58 h 73"/>
                  <a:gd name="T24" fmla="*/ 46 w 46"/>
                  <a:gd name="T25" fmla="*/ 71 h 73"/>
                  <a:gd name="T26" fmla="*/ 46 w 46"/>
                  <a:gd name="T27" fmla="*/ 71 h 73"/>
                  <a:gd name="T28" fmla="*/ 46 w 46"/>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3">
                    <a:moveTo>
                      <a:pt x="0" y="0"/>
                    </a:moveTo>
                    <a:lnTo>
                      <a:pt x="0" y="0"/>
                    </a:lnTo>
                    <a:lnTo>
                      <a:pt x="16" y="0"/>
                    </a:lnTo>
                    <a:moveTo>
                      <a:pt x="29" y="0"/>
                    </a:moveTo>
                    <a:lnTo>
                      <a:pt x="29" y="0"/>
                    </a:lnTo>
                    <a:lnTo>
                      <a:pt x="45" y="0"/>
                    </a:lnTo>
                    <a:moveTo>
                      <a:pt x="46" y="12"/>
                    </a:moveTo>
                    <a:lnTo>
                      <a:pt x="46" y="12"/>
                    </a:lnTo>
                    <a:lnTo>
                      <a:pt x="46" y="28"/>
                    </a:lnTo>
                    <a:moveTo>
                      <a:pt x="46" y="42"/>
                    </a:moveTo>
                    <a:lnTo>
                      <a:pt x="46" y="42"/>
                    </a:lnTo>
                    <a:lnTo>
                      <a:pt x="46" y="58"/>
                    </a:lnTo>
                    <a:moveTo>
                      <a:pt x="46" y="71"/>
                    </a:moveTo>
                    <a:lnTo>
                      <a:pt x="46" y="71"/>
                    </a:lnTo>
                    <a:lnTo>
                      <a:pt x="46" y="73"/>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212"/>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213"/>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214"/>
              <p:cNvSpPr>
                <a:spLocks noEditPoints="1"/>
              </p:cNvSpPr>
              <p:nvPr/>
            </p:nvSpPr>
            <p:spPr bwMode="auto">
              <a:xfrm>
                <a:off x="5067301" y="5799137"/>
                <a:ext cx="669925" cy="166688"/>
              </a:xfrm>
              <a:custGeom>
                <a:avLst/>
                <a:gdLst>
                  <a:gd name="T0" fmla="*/ 0 w 458"/>
                  <a:gd name="T1" fmla="*/ 115 h 115"/>
                  <a:gd name="T2" fmla="*/ 0 w 458"/>
                  <a:gd name="T3" fmla="*/ 115 h 115"/>
                  <a:gd name="T4" fmla="*/ 16 w 458"/>
                  <a:gd name="T5" fmla="*/ 115 h 115"/>
                  <a:gd name="T6" fmla="*/ 29 w 458"/>
                  <a:gd name="T7" fmla="*/ 115 h 115"/>
                  <a:gd name="T8" fmla="*/ 29 w 458"/>
                  <a:gd name="T9" fmla="*/ 115 h 115"/>
                  <a:gd name="T10" fmla="*/ 45 w 458"/>
                  <a:gd name="T11" fmla="*/ 115 h 115"/>
                  <a:gd name="T12" fmla="*/ 59 w 458"/>
                  <a:gd name="T13" fmla="*/ 115 h 115"/>
                  <a:gd name="T14" fmla="*/ 59 w 458"/>
                  <a:gd name="T15" fmla="*/ 115 h 115"/>
                  <a:gd name="T16" fmla="*/ 75 w 458"/>
                  <a:gd name="T17" fmla="*/ 115 h 115"/>
                  <a:gd name="T18" fmla="*/ 88 w 458"/>
                  <a:gd name="T19" fmla="*/ 115 h 115"/>
                  <a:gd name="T20" fmla="*/ 88 w 458"/>
                  <a:gd name="T21" fmla="*/ 115 h 115"/>
                  <a:gd name="T22" fmla="*/ 104 w 458"/>
                  <a:gd name="T23" fmla="*/ 115 h 115"/>
                  <a:gd name="T24" fmla="*/ 117 w 458"/>
                  <a:gd name="T25" fmla="*/ 115 h 115"/>
                  <a:gd name="T26" fmla="*/ 117 w 458"/>
                  <a:gd name="T27" fmla="*/ 115 h 115"/>
                  <a:gd name="T28" fmla="*/ 133 w 458"/>
                  <a:gd name="T29" fmla="*/ 115 h 115"/>
                  <a:gd name="T30" fmla="*/ 147 w 458"/>
                  <a:gd name="T31" fmla="*/ 115 h 115"/>
                  <a:gd name="T32" fmla="*/ 147 w 458"/>
                  <a:gd name="T33" fmla="*/ 115 h 115"/>
                  <a:gd name="T34" fmla="*/ 163 w 458"/>
                  <a:gd name="T35" fmla="*/ 115 h 115"/>
                  <a:gd name="T36" fmla="*/ 176 w 458"/>
                  <a:gd name="T37" fmla="*/ 115 h 115"/>
                  <a:gd name="T38" fmla="*/ 176 w 458"/>
                  <a:gd name="T39" fmla="*/ 115 h 115"/>
                  <a:gd name="T40" fmla="*/ 192 w 458"/>
                  <a:gd name="T41" fmla="*/ 115 h 115"/>
                  <a:gd name="T42" fmla="*/ 205 w 458"/>
                  <a:gd name="T43" fmla="*/ 115 h 115"/>
                  <a:gd name="T44" fmla="*/ 205 w 458"/>
                  <a:gd name="T45" fmla="*/ 115 h 115"/>
                  <a:gd name="T46" fmla="*/ 221 w 458"/>
                  <a:gd name="T47" fmla="*/ 115 h 115"/>
                  <a:gd name="T48" fmla="*/ 235 w 458"/>
                  <a:gd name="T49" fmla="*/ 115 h 115"/>
                  <a:gd name="T50" fmla="*/ 235 w 458"/>
                  <a:gd name="T51" fmla="*/ 115 h 115"/>
                  <a:gd name="T52" fmla="*/ 251 w 458"/>
                  <a:gd name="T53" fmla="*/ 115 h 115"/>
                  <a:gd name="T54" fmla="*/ 264 w 458"/>
                  <a:gd name="T55" fmla="*/ 115 h 115"/>
                  <a:gd name="T56" fmla="*/ 264 w 458"/>
                  <a:gd name="T57" fmla="*/ 115 h 115"/>
                  <a:gd name="T58" fmla="*/ 280 w 458"/>
                  <a:gd name="T59" fmla="*/ 115 h 115"/>
                  <a:gd name="T60" fmla="*/ 293 w 458"/>
                  <a:gd name="T61" fmla="*/ 115 h 115"/>
                  <a:gd name="T62" fmla="*/ 293 w 458"/>
                  <a:gd name="T63" fmla="*/ 115 h 115"/>
                  <a:gd name="T64" fmla="*/ 309 w 458"/>
                  <a:gd name="T65" fmla="*/ 115 h 115"/>
                  <a:gd name="T66" fmla="*/ 323 w 458"/>
                  <a:gd name="T67" fmla="*/ 115 h 115"/>
                  <a:gd name="T68" fmla="*/ 323 w 458"/>
                  <a:gd name="T69" fmla="*/ 115 h 115"/>
                  <a:gd name="T70" fmla="*/ 339 w 458"/>
                  <a:gd name="T71" fmla="*/ 115 h 115"/>
                  <a:gd name="T72" fmla="*/ 352 w 458"/>
                  <a:gd name="T73" fmla="*/ 115 h 115"/>
                  <a:gd name="T74" fmla="*/ 352 w 458"/>
                  <a:gd name="T75" fmla="*/ 115 h 115"/>
                  <a:gd name="T76" fmla="*/ 368 w 458"/>
                  <a:gd name="T77" fmla="*/ 115 h 115"/>
                  <a:gd name="T78" fmla="*/ 381 w 458"/>
                  <a:gd name="T79" fmla="*/ 115 h 115"/>
                  <a:gd name="T80" fmla="*/ 381 w 458"/>
                  <a:gd name="T81" fmla="*/ 115 h 115"/>
                  <a:gd name="T82" fmla="*/ 397 w 458"/>
                  <a:gd name="T83" fmla="*/ 115 h 115"/>
                  <a:gd name="T84" fmla="*/ 411 w 458"/>
                  <a:gd name="T85" fmla="*/ 115 h 115"/>
                  <a:gd name="T86" fmla="*/ 411 w 458"/>
                  <a:gd name="T87" fmla="*/ 115 h 115"/>
                  <a:gd name="T88" fmla="*/ 427 w 458"/>
                  <a:gd name="T89" fmla="*/ 115 h 115"/>
                  <a:gd name="T90" fmla="*/ 440 w 458"/>
                  <a:gd name="T91" fmla="*/ 115 h 115"/>
                  <a:gd name="T92" fmla="*/ 440 w 458"/>
                  <a:gd name="T93" fmla="*/ 115 h 115"/>
                  <a:gd name="T94" fmla="*/ 456 w 458"/>
                  <a:gd name="T95" fmla="*/ 115 h 115"/>
                  <a:gd name="T96" fmla="*/ 458 w 458"/>
                  <a:gd name="T97" fmla="*/ 104 h 115"/>
                  <a:gd name="T98" fmla="*/ 458 w 458"/>
                  <a:gd name="T99" fmla="*/ 104 h 115"/>
                  <a:gd name="T100" fmla="*/ 458 w 458"/>
                  <a:gd name="T101" fmla="*/ 88 h 115"/>
                  <a:gd name="T102" fmla="*/ 458 w 458"/>
                  <a:gd name="T103" fmla="*/ 75 h 115"/>
                  <a:gd name="T104" fmla="*/ 458 w 458"/>
                  <a:gd name="T105" fmla="*/ 75 h 115"/>
                  <a:gd name="T106" fmla="*/ 458 w 458"/>
                  <a:gd name="T107" fmla="*/ 59 h 115"/>
                  <a:gd name="T108" fmla="*/ 458 w 458"/>
                  <a:gd name="T109" fmla="*/ 46 h 115"/>
                  <a:gd name="T110" fmla="*/ 458 w 458"/>
                  <a:gd name="T111" fmla="*/ 46 h 115"/>
                  <a:gd name="T112" fmla="*/ 458 w 458"/>
                  <a:gd name="T113" fmla="*/ 30 h 115"/>
                  <a:gd name="T114" fmla="*/ 458 w 458"/>
                  <a:gd name="T115" fmla="*/ 16 h 115"/>
                  <a:gd name="T116" fmla="*/ 458 w 458"/>
                  <a:gd name="T117" fmla="*/ 16 h 115"/>
                  <a:gd name="T118" fmla="*/ 458 w 458"/>
                  <a:gd name="T1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8" h="115">
                    <a:moveTo>
                      <a:pt x="0" y="115"/>
                    </a:moveTo>
                    <a:lnTo>
                      <a:pt x="0" y="115"/>
                    </a:lnTo>
                    <a:lnTo>
                      <a:pt x="16" y="115"/>
                    </a:lnTo>
                    <a:moveTo>
                      <a:pt x="29" y="115"/>
                    </a:moveTo>
                    <a:lnTo>
                      <a:pt x="29" y="115"/>
                    </a:lnTo>
                    <a:lnTo>
                      <a:pt x="45" y="115"/>
                    </a:lnTo>
                    <a:moveTo>
                      <a:pt x="59" y="115"/>
                    </a:moveTo>
                    <a:lnTo>
                      <a:pt x="59" y="115"/>
                    </a:lnTo>
                    <a:lnTo>
                      <a:pt x="75" y="115"/>
                    </a:lnTo>
                    <a:moveTo>
                      <a:pt x="88" y="115"/>
                    </a:moveTo>
                    <a:lnTo>
                      <a:pt x="88" y="115"/>
                    </a:lnTo>
                    <a:lnTo>
                      <a:pt x="104" y="115"/>
                    </a:lnTo>
                    <a:moveTo>
                      <a:pt x="117" y="115"/>
                    </a:moveTo>
                    <a:lnTo>
                      <a:pt x="117" y="115"/>
                    </a:lnTo>
                    <a:lnTo>
                      <a:pt x="133" y="115"/>
                    </a:lnTo>
                    <a:moveTo>
                      <a:pt x="147" y="115"/>
                    </a:moveTo>
                    <a:lnTo>
                      <a:pt x="147" y="115"/>
                    </a:lnTo>
                    <a:lnTo>
                      <a:pt x="163" y="115"/>
                    </a:lnTo>
                    <a:moveTo>
                      <a:pt x="176" y="115"/>
                    </a:moveTo>
                    <a:lnTo>
                      <a:pt x="176" y="115"/>
                    </a:lnTo>
                    <a:lnTo>
                      <a:pt x="192" y="115"/>
                    </a:lnTo>
                    <a:moveTo>
                      <a:pt x="205" y="115"/>
                    </a:moveTo>
                    <a:lnTo>
                      <a:pt x="205" y="115"/>
                    </a:lnTo>
                    <a:lnTo>
                      <a:pt x="221" y="115"/>
                    </a:lnTo>
                    <a:moveTo>
                      <a:pt x="235" y="115"/>
                    </a:moveTo>
                    <a:lnTo>
                      <a:pt x="235" y="115"/>
                    </a:lnTo>
                    <a:lnTo>
                      <a:pt x="251" y="115"/>
                    </a:lnTo>
                    <a:moveTo>
                      <a:pt x="264" y="115"/>
                    </a:moveTo>
                    <a:lnTo>
                      <a:pt x="264" y="115"/>
                    </a:lnTo>
                    <a:lnTo>
                      <a:pt x="280" y="115"/>
                    </a:lnTo>
                    <a:moveTo>
                      <a:pt x="293" y="115"/>
                    </a:moveTo>
                    <a:lnTo>
                      <a:pt x="293" y="115"/>
                    </a:lnTo>
                    <a:lnTo>
                      <a:pt x="309" y="115"/>
                    </a:lnTo>
                    <a:moveTo>
                      <a:pt x="323" y="115"/>
                    </a:moveTo>
                    <a:lnTo>
                      <a:pt x="323" y="115"/>
                    </a:lnTo>
                    <a:lnTo>
                      <a:pt x="339" y="115"/>
                    </a:lnTo>
                    <a:moveTo>
                      <a:pt x="352" y="115"/>
                    </a:moveTo>
                    <a:lnTo>
                      <a:pt x="352" y="115"/>
                    </a:lnTo>
                    <a:lnTo>
                      <a:pt x="368" y="115"/>
                    </a:lnTo>
                    <a:moveTo>
                      <a:pt x="381" y="115"/>
                    </a:moveTo>
                    <a:lnTo>
                      <a:pt x="381" y="115"/>
                    </a:lnTo>
                    <a:lnTo>
                      <a:pt x="397" y="115"/>
                    </a:lnTo>
                    <a:moveTo>
                      <a:pt x="411" y="115"/>
                    </a:moveTo>
                    <a:lnTo>
                      <a:pt x="411" y="115"/>
                    </a:lnTo>
                    <a:lnTo>
                      <a:pt x="427" y="115"/>
                    </a:lnTo>
                    <a:moveTo>
                      <a:pt x="440" y="115"/>
                    </a:moveTo>
                    <a:lnTo>
                      <a:pt x="440" y="115"/>
                    </a:lnTo>
                    <a:lnTo>
                      <a:pt x="456" y="115"/>
                    </a:lnTo>
                    <a:moveTo>
                      <a:pt x="458" y="104"/>
                    </a:moveTo>
                    <a:lnTo>
                      <a:pt x="458" y="104"/>
                    </a:lnTo>
                    <a:lnTo>
                      <a:pt x="458" y="88"/>
                    </a:lnTo>
                    <a:moveTo>
                      <a:pt x="458" y="75"/>
                    </a:moveTo>
                    <a:lnTo>
                      <a:pt x="458" y="75"/>
                    </a:lnTo>
                    <a:lnTo>
                      <a:pt x="458" y="59"/>
                    </a:lnTo>
                    <a:moveTo>
                      <a:pt x="458" y="46"/>
                    </a:moveTo>
                    <a:lnTo>
                      <a:pt x="458" y="46"/>
                    </a:lnTo>
                    <a:lnTo>
                      <a:pt x="458" y="30"/>
                    </a:lnTo>
                    <a:moveTo>
                      <a:pt x="458" y="16"/>
                    </a:moveTo>
                    <a:lnTo>
                      <a:pt x="458" y="16"/>
                    </a:lnTo>
                    <a:lnTo>
                      <a:pt x="458" y="0"/>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215"/>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16"/>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217"/>
              <p:cNvSpPr>
                <a:spLocks noEditPoints="1"/>
              </p:cNvSpPr>
              <p:nvPr/>
            </p:nvSpPr>
            <p:spPr bwMode="auto">
              <a:xfrm>
                <a:off x="4060826" y="5594350"/>
                <a:ext cx="1006475" cy="371475"/>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218"/>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219"/>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220"/>
              <p:cNvSpPr>
                <a:spLocks noEditPoints="1"/>
              </p:cNvSpPr>
              <p:nvPr/>
            </p:nvSpPr>
            <p:spPr bwMode="auto">
              <a:xfrm>
                <a:off x="5608639" y="535463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9 w 73"/>
                  <a:gd name="T13" fmla="*/ 148 h 148"/>
                  <a:gd name="T14" fmla="*/ 59 w 73"/>
                  <a:gd name="T15" fmla="*/ 148 h 148"/>
                  <a:gd name="T16" fmla="*/ 73 w 73"/>
                  <a:gd name="T17" fmla="*/ 148 h 148"/>
                  <a:gd name="T18" fmla="*/ 73 w 73"/>
                  <a:gd name="T19" fmla="*/ 147 h 148"/>
                  <a:gd name="T20" fmla="*/ 73 w 73"/>
                  <a:gd name="T21" fmla="*/ 134 h 148"/>
                  <a:gd name="T22" fmla="*/ 73 w 73"/>
                  <a:gd name="T23" fmla="*/ 134 h 148"/>
                  <a:gd name="T24" fmla="*/ 73 w 73"/>
                  <a:gd name="T25" fmla="*/ 118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6 h 148"/>
                  <a:gd name="T40" fmla="*/ 73 w 73"/>
                  <a:gd name="T41" fmla="*/ 46 h 148"/>
                  <a:gd name="T42" fmla="*/ 73 w 73"/>
                  <a:gd name="T43" fmla="*/ 30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9" y="148"/>
                    </a:moveTo>
                    <a:lnTo>
                      <a:pt x="59" y="148"/>
                    </a:lnTo>
                    <a:lnTo>
                      <a:pt x="73" y="148"/>
                    </a:lnTo>
                    <a:lnTo>
                      <a:pt x="73" y="147"/>
                    </a:lnTo>
                    <a:moveTo>
                      <a:pt x="73" y="134"/>
                    </a:moveTo>
                    <a:lnTo>
                      <a:pt x="73" y="134"/>
                    </a:lnTo>
                    <a:lnTo>
                      <a:pt x="73" y="118"/>
                    </a:lnTo>
                    <a:moveTo>
                      <a:pt x="73" y="104"/>
                    </a:moveTo>
                    <a:lnTo>
                      <a:pt x="73" y="104"/>
                    </a:lnTo>
                    <a:lnTo>
                      <a:pt x="73" y="88"/>
                    </a:lnTo>
                    <a:moveTo>
                      <a:pt x="73" y="75"/>
                    </a:moveTo>
                    <a:lnTo>
                      <a:pt x="73" y="75"/>
                    </a:lnTo>
                    <a:lnTo>
                      <a:pt x="73" y="59"/>
                    </a:lnTo>
                    <a:moveTo>
                      <a:pt x="73" y="46"/>
                    </a:moveTo>
                    <a:lnTo>
                      <a:pt x="73" y="46"/>
                    </a:lnTo>
                    <a:lnTo>
                      <a:pt x="73" y="30"/>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5" name="Group 179"/>
            <p:cNvGrpSpPr/>
            <p:nvPr/>
          </p:nvGrpSpPr>
          <p:grpSpPr>
            <a:xfrm>
              <a:off x="1066800" y="5021082"/>
              <a:ext cx="1682017" cy="1608318"/>
              <a:chOff x="1066800" y="5021082"/>
              <a:chExt cx="1682017" cy="1608318"/>
            </a:xfrm>
          </p:grpSpPr>
          <p:sp>
            <p:nvSpPr>
              <p:cNvPr id="196" name="Freeform 195"/>
              <p:cNvSpPr>
                <a:spLocks/>
              </p:cNvSpPr>
              <p:nvPr/>
            </p:nvSpPr>
            <p:spPr bwMode="auto">
              <a:xfrm>
                <a:off x="1066800" y="524650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96"/>
              <p:cNvSpPr>
                <a:spLocks/>
              </p:cNvSpPr>
              <p:nvPr/>
            </p:nvSpPr>
            <p:spPr bwMode="auto">
              <a:xfrm>
                <a:off x="1066800" y="524650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197"/>
              <p:cNvSpPr>
                <a:spLocks noEditPoints="1"/>
              </p:cNvSpPr>
              <p:nvPr/>
            </p:nvSpPr>
            <p:spPr bwMode="auto">
              <a:xfrm>
                <a:off x="1376760" y="545242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98"/>
              <p:cNvSpPr>
                <a:spLocks noEditPoints="1"/>
              </p:cNvSpPr>
              <p:nvPr/>
            </p:nvSpPr>
            <p:spPr bwMode="auto">
              <a:xfrm>
                <a:off x="1214193" y="502108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99"/>
              <p:cNvSpPr>
                <a:spLocks noEditPoints="1"/>
              </p:cNvSpPr>
              <p:nvPr/>
            </p:nvSpPr>
            <p:spPr bwMode="auto">
              <a:xfrm>
                <a:off x="1214193" y="502108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200"/>
              <p:cNvSpPr>
                <a:spLocks noEditPoints="1"/>
              </p:cNvSpPr>
              <p:nvPr/>
            </p:nvSpPr>
            <p:spPr bwMode="auto">
              <a:xfrm>
                <a:off x="1214193" y="502108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201"/>
              <p:cNvSpPr>
                <a:spLocks noEditPoints="1"/>
              </p:cNvSpPr>
              <p:nvPr/>
            </p:nvSpPr>
            <p:spPr bwMode="auto">
              <a:xfrm>
                <a:off x="1376760" y="545242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202"/>
              <p:cNvSpPr>
                <a:spLocks noEditPoints="1"/>
              </p:cNvSpPr>
              <p:nvPr/>
            </p:nvSpPr>
            <p:spPr bwMode="auto">
              <a:xfrm>
                <a:off x="1214193" y="502108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203"/>
              <p:cNvSpPr>
                <a:spLocks noEditPoints="1"/>
              </p:cNvSpPr>
              <p:nvPr/>
            </p:nvSpPr>
            <p:spPr bwMode="auto">
              <a:xfrm>
                <a:off x="1371391" y="5453410"/>
                <a:ext cx="1377426" cy="508388"/>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6" name="Group 178"/>
            <p:cNvGrpSpPr/>
            <p:nvPr/>
          </p:nvGrpSpPr>
          <p:grpSpPr>
            <a:xfrm>
              <a:off x="1075449" y="1315983"/>
              <a:ext cx="1494186" cy="1582793"/>
              <a:chOff x="1075449" y="1315983"/>
              <a:chExt cx="1494186" cy="1582793"/>
            </a:xfrm>
          </p:grpSpPr>
          <p:sp>
            <p:nvSpPr>
              <p:cNvPr id="177" name="Freeform 176"/>
              <p:cNvSpPr>
                <a:spLocks/>
              </p:cNvSpPr>
              <p:nvPr/>
            </p:nvSpPr>
            <p:spPr bwMode="auto">
              <a:xfrm>
                <a:off x="1075449" y="1315983"/>
                <a:ext cx="1381701" cy="1377377"/>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FFEE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77"/>
              <p:cNvSpPr>
                <a:spLocks/>
              </p:cNvSpPr>
              <p:nvPr/>
            </p:nvSpPr>
            <p:spPr bwMode="auto">
              <a:xfrm>
                <a:off x="1075449" y="1315983"/>
                <a:ext cx="1381701" cy="1377377"/>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D4AA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78"/>
              <p:cNvSpPr>
                <a:spLocks noEditPoints="1"/>
              </p:cNvSpPr>
              <p:nvPr/>
            </p:nvSpPr>
            <p:spPr bwMode="auto">
              <a:xfrm>
                <a:off x="1222485" y="2003590"/>
                <a:ext cx="397861" cy="464892"/>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79"/>
              <p:cNvSpPr>
                <a:spLocks noEditPoints="1"/>
              </p:cNvSpPr>
              <p:nvPr/>
            </p:nvSpPr>
            <p:spPr bwMode="auto">
              <a:xfrm>
                <a:off x="1222485" y="2003590"/>
                <a:ext cx="397861" cy="464892"/>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80"/>
              <p:cNvSpPr>
                <a:spLocks noEditPoints="1"/>
              </p:cNvSpPr>
              <p:nvPr/>
            </p:nvSpPr>
            <p:spPr bwMode="auto">
              <a:xfrm>
                <a:off x="1222485" y="2016563"/>
                <a:ext cx="397861" cy="454080"/>
              </a:xfrm>
              <a:custGeom>
                <a:avLst/>
                <a:gdLst>
                  <a:gd name="T0" fmla="*/ 0 w 199"/>
                  <a:gd name="T1" fmla="*/ 228 h 228"/>
                  <a:gd name="T2" fmla="*/ 0 w 199"/>
                  <a:gd name="T3" fmla="*/ 228 h 228"/>
                  <a:gd name="T4" fmla="*/ 16 w 199"/>
                  <a:gd name="T5" fmla="*/ 228 h 228"/>
                  <a:gd name="T6" fmla="*/ 29 w 199"/>
                  <a:gd name="T7" fmla="*/ 228 h 228"/>
                  <a:gd name="T8" fmla="*/ 29 w 199"/>
                  <a:gd name="T9" fmla="*/ 228 h 228"/>
                  <a:gd name="T10" fmla="*/ 45 w 199"/>
                  <a:gd name="T11" fmla="*/ 228 h 228"/>
                  <a:gd name="T12" fmla="*/ 58 w 199"/>
                  <a:gd name="T13" fmla="*/ 228 h 228"/>
                  <a:gd name="T14" fmla="*/ 58 w 199"/>
                  <a:gd name="T15" fmla="*/ 228 h 228"/>
                  <a:gd name="T16" fmla="*/ 74 w 199"/>
                  <a:gd name="T17" fmla="*/ 228 h 228"/>
                  <a:gd name="T18" fmla="*/ 88 w 199"/>
                  <a:gd name="T19" fmla="*/ 228 h 228"/>
                  <a:gd name="T20" fmla="*/ 88 w 199"/>
                  <a:gd name="T21" fmla="*/ 228 h 228"/>
                  <a:gd name="T22" fmla="*/ 104 w 199"/>
                  <a:gd name="T23" fmla="*/ 228 h 228"/>
                  <a:gd name="T24" fmla="*/ 117 w 199"/>
                  <a:gd name="T25" fmla="*/ 228 h 228"/>
                  <a:gd name="T26" fmla="*/ 117 w 199"/>
                  <a:gd name="T27" fmla="*/ 228 h 228"/>
                  <a:gd name="T28" fmla="*/ 133 w 199"/>
                  <a:gd name="T29" fmla="*/ 228 h 228"/>
                  <a:gd name="T30" fmla="*/ 146 w 199"/>
                  <a:gd name="T31" fmla="*/ 228 h 228"/>
                  <a:gd name="T32" fmla="*/ 146 w 199"/>
                  <a:gd name="T33" fmla="*/ 228 h 228"/>
                  <a:gd name="T34" fmla="*/ 162 w 199"/>
                  <a:gd name="T35" fmla="*/ 228 h 228"/>
                  <a:gd name="T36" fmla="*/ 176 w 199"/>
                  <a:gd name="T37" fmla="*/ 228 h 228"/>
                  <a:gd name="T38" fmla="*/ 176 w 199"/>
                  <a:gd name="T39" fmla="*/ 228 h 228"/>
                  <a:gd name="T40" fmla="*/ 192 w 199"/>
                  <a:gd name="T41" fmla="*/ 228 h 228"/>
                  <a:gd name="T42" fmla="*/ 199 w 199"/>
                  <a:gd name="T43" fmla="*/ 222 h 228"/>
                  <a:gd name="T44" fmla="*/ 199 w 199"/>
                  <a:gd name="T45" fmla="*/ 222 h 228"/>
                  <a:gd name="T46" fmla="*/ 199 w 199"/>
                  <a:gd name="T47" fmla="*/ 206 h 228"/>
                  <a:gd name="T48" fmla="*/ 199 w 199"/>
                  <a:gd name="T49" fmla="*/ 192 h 228"/>
                  <a:gd name="T50" fmla="*/ 199 w 199"/>
                  <a:gd name="T51" fmla="*/ 192 h 228"/>
                  <a:gd name="T52" fmla="*/ 199 w 199"/>
                  <a:gd name="T53" fmla="*/ 176 h 228"/>
                  <a:gd name="T54" fmla="*/ 199 w 199"/>
                  <a:gd name="T55" fmla="*/ 163 h 228"/>
                  <a:gd name="T56" fmla="*/ 199 w 199"/>
                  <a:gd name="T57" fmla="*/ 163 h 228"/>
                  <a:gd name="T58" fmla="*/ 199 w 199"/>
                  <a:gd name="T59" fmla="*/ 147 h 228"/>
                  <a:gd name="T60" fmla="*/ 199 w 199"/>
                  <a:gd name="T61" fmla="*/ 134 h 228"/>
                  <a:gd name="T62" fmla="*/ 199 w 199"/>
                  <a:gd name="T63" fmla="*/ 134 h 228"/>
                  <a:gd name="T64" fmla="*/ 199 w 199"/>
                  <a:gd name="T65" fmla="*/ 118 h 228"/>
                  <a:gd name="T66" fmla="*/ 199 w 199"/>
                  <a:gd name="T67" fmla="*/ 104 h 228"/>
                  <a:gd name="T68" fmla="*/ 199 w 199"/>
                  <a:gd name="T69" fmla="*/ 104 h 228"/>
                  <a:gd name="T70" fmla="*/ 199 w 199"/>
                  <a:gd name="T71" fmla="*/ 88 h 228"/>
                  <a:gd name="T72" fmla="*/ 199 w 199"/>
                  <a:gd name="T73" fmla="*/ 75 h 228"/>
                  <a:gd name="T74" fmla="*/ 199 w 199"/>
                  <a:gd name="T75" fmla="*/ 75 h 228"/>
                  <a:gd name="T76" fmla="*/ 199 w 199"/>
                  <a:gd name="T77" fmla="*/ 59 h 228"/>
                  <a:gd name="T78" fmla="*/ 199 w 199"/>
                  <a:gd name="T79" fmla="*/ 46 h 228"/>
                  <a:gd name="T80" fmla="*/ 199 w 199"/>
                  <a:gd name="T81" fmla="*/ 46 h 228"/>
                  <a:gd name="T82" fmla="*/ 199 w 199"/>
                  <a:gd name="T83" fmla="*/ 30 h 228"/>
                  <a:gd name="T84" fmla="*/ 199 w 199"/>
                  <a:gd name="T85" fmla="*/ 16 h 228"/>
                  <a:gd name="T86" fmla="*/ 199 w 199"/>
                  <a:gd name="T87" fmla="*/ 16 h 228"/>
                  <a:gd name="T88" fmla="*/ 199 w 199"/>
                  <a:gd name="T8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8">
                    <a:moveTo>
                      <a:pt x="0" y="228"/>
                    </a:moveTo>
                    <a:lnTo>
                      <a:pt x="0" y="228"/>
                    </a:lnTo>
                    <a:lnTo>
                      <a:pt x="16" y="228"/>
                    </a:lnTo>
                    <a:moveTo>
                      <a:pt x="29" y="228"/>
                    </a:moveTo>
                    <a:lnTo>
                      <a:pt x="29" y="228"/>
                    </a:lnTo>
                    <a:lnTo>
                      <a:pt x="45" y="228"/>
                    </a:lnTo>
                    <a:moveTo>
                      <a:pt x="58" y="228"/>
                    </a:moveTo>
                    <a:lnTo>
                      <a:pt x="58" y="228"/>
                    </a:lnTo>
                    <a:lnTo>
                      <a:pt x="74" y="228"/>
                    </a:lnTo>
                    <a:moveTo>
                      <a:pt x="88" y="228"/>
                    </a:moveTo>
                    <a:lnTo>
                      <a:pt x="88" y="228"/>
                    </a:lnTo>
                    <a:lnTo>
                      <a:pt x="104" y="228"/>
                    </a:lnTo>
                    <a:moveTo>
                      <a:pt x="117" y="228"/>
                    </a:moveTo>
                    <a:lnTo>
                      <a:pt x="117" y="228"/>
                    </a:lnTo>
                    <a:lnTo>
                      <a:pt x="133" y="228"/>
                    </a:lnTo>
                    <a:moveTo>
                      <a:pt x="146" y="228"/>
                    </a:moveTo>
                    <a:lnTo>
                      <a:pt x="146" y="228"/>
                    </a:lnTo>
                    <a:lnTo>
                      <a:pt x="162" y="228"/>
                    </a:lnTo>
                    <a:moveTo>
                      <a:pt x="176" y="228"/>
                    </a:moveTo>
                    <a:lnTo>
                      <a:pt x="176" y="228"/>
                    </a:lnTo>
                    <a:lnTo>
                      <a:pt x="192" y="228"/>
                    </a:lnTo>
                    <a:moveTo>
                      <a:pt x="199" y="222"/>
                    </a:moveTo>
                    <a:lnTo>
                      <a:pt x="199" y="222"/>
                    </a:lnTo>
                    <a:lnTo>
                      <a:pt x="199" y="206"/>
                    </a:lnTo>
                    <a:moveTo>
                      <a:pt x="199" y="192"/>
                    </a:moveTo>
                    <a:lnTo>
                      <a:pt x="199" y="192"/>
                    </a:lnTo>
                    <a:lnTo>
                      <a:pt x="199" y="176"/>
                    </a:lnTo>
                    <a:moveTo>
                      <a:pt x="199" y="163"/>
                    </a:moveTo>
                    <a:lnTo>
                      <a:pt x="199" y="163"/>
                    </a:lnTo>
                    <a:lnTo>
                      <a:pt x="199" y="147"/>
                    </a:lnTo>
                    <a:moveTo>
                      <a:pt x="199" y="134"/>
                    </a:moveTo>
                    <a:lnTo>
                      <a:pt x="199" y="134"/>
                    </a:lnTo>
                    <a:lnTo>
                      <a:pt x="199" y="118"/>
                    </a:lnTo>
                    <a:moveTo>
                      <a:pt x="199" y="104"/>
                    </a:moveTo>
                    <a:lnTo>
                      <a:pt x="199" y="104"/>
                    </a:lnTo>
                    <a:lnTo>
                      <a:pt x="199" y="88"/>
                    </a:lnTo>
                    <a:moveTo>
                      <a:pt x="199" y="75"/>
                    </a:moveTo>
                    <a:lnTo>
                      <a:pt x="199" y="75"/>
                    </a:lnTo>
                    <a:lnTo>
                      <a:pt x="199" y="59"/>
                    </a:lnTo>
                    <a:moveTo>
                      <a:pt x="199" y="46"/>
                    </a:moveTo>
                    <a:lnTo>
                      <a:pt x="199" y="46"/>
                    </a:lnTo>
                    <a:lnTo>
                      <a:pt x="199" y="30"/>
                    </a:lnTo>
                    <a:moveTo>
                      <a:pt x="199" y="16"/>
                    </a:moveTo>
                    <a:lnTo>
                      <a:pt x="199" y="16"/>
                    </a:lnTo>
                    <a:lnTo>
                      <a:pt x="199" y="0"/>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181"/>
              <p:cNvSpPr>
                <a:spLocks noEditPoints="1"/>
              </p:cNvSpPr>
              <p:nvPr/>
            </p:nvSpPr>
            <p:spPr bwMode="auto">
              <a:xfrm>
                <a:off x="1620345" y="2003590"/>
                <a:ext cx="220553" cy="43246"/>
              </a:xfrm>
              <a:custGeom>
                <a:avLst/>
                <a:gdLst>
                  <a:gd name="T0" fmla="*/ 0 w 111"/>
                  <a:gd name="T1" fmla="*/ 0 h 21"/>
                  <a:gd name="T2" fmla="*/ 0 w 111"/>
                  <a:gd name="T3" fmla="*/ 0 h 21"/>
                  <a:gd name="T4" fmla="*/ 16 w 111"/>
                  <a:gd name="T5" fmla="*/ 0 h 21"/>
                  <a:gd name="T6" fmla="*/ 29 w 111"/>
                  <a:gd name="T7" fmla="*/ 0 h 21"/>
                  <a:gd name="T8" fmla="*/ 29 w 111"/>
                  <a:gd name="T9" fmla="*/ 0 h 21"/>
                  <a:gd name="T10" fmla="*/ 45 w 111"/>
                  <a:gd name="T11" fmla="*/ 0 h 21"/>
                  <a:gd name="T12" fmla="*/ 59 w 111"/>
                  <a:gd name="T13" fmla="*/ 0 h 21"/>
                  <a:gd name="T14" fmla="*/ 59 w 111"/>
                  <a:gd name="T15" fmla="*/ 0 h 21"/>
                  <a:gd name="T16" fmla="*/ 75 w 111"/>
                  <a:gd name="T17" fmla="*/ 0 h 21"/>
                  <a:gd name="T18" fmla="*/ 88 w 111"/>
                  <a:gd name="T19" fmla="*/ 0 h 21"/>
                  <a:gd name="T20" fmla="*/ 88 w 111"/>
                  <a:gd name="T21" fmla="*/ 0 h 21"/>
                  <a:gd name="T22" fmla="*/ 104 w 111"/>
                  <a:gd name="T23" fmla="*/ 0 h 21"/>
                  <a:gd name="T24" fmla="*/ 111 w 111"/>
                  <a:gd name="T25" fmla="*/ 6 h 21"/>
                  <a:gd name="T26" fmla="*/ 111 w 111"/>
                  <a:gd name="T27" fmla="*/ 6 h 21"/>
                  <a:gd name="T28" fmla="*/ 111 w 111"/>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21">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1" y="6"/>
                    </a:moveTo>
                    <a:lnTo>
                      <a:pt x="111" y="6"/>
                    </a:lnTo>
                    <a:lnTo>
                      <a:pt x="111" y="21"/>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82"/>
              <p:cNvSpPr>
                <a:spLocks noEditPoints="1"/>
              </p:cNvSpPr>
              <p:nvPr/>
            </p:nvSpPr>
            <p:spPr bwMode="auto">
              <a:xfrm>
                <a:off x="1620345" y="2003590"/>
                <a:ext cx="220553" cy="43246"/>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83"/>
              <p:cNvSpPr>
                <a:spLocks noEditPoints="1"/>
              </p:cNvSpPr>
              <p:nvPr/>
            </p:nvSpPr>
            <p:spPr bwMode="auto">
              <a:xfrm>
                <a:off x="1620345" y="2003590"/>
                <a:ext cx="220553" cy="43246"/>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84"/>
              <p:cNvSpPr>
                <a:spLocks noEditPoints="1"/>
              </p:cNvSpPr>
              <p:nvPr/>
            </p:nvSpPr>
            <p:spPr bwMode="auto">
              <a:xfrm>
                <a:off x="1222485" y="2468480"/>
                <a:ext cx="162172" cy="430296"/>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85"/>
              <p:cNvSpPr>
                <a:spLocks noEditPoints="1"/>
              </p:cNvSpPr>
              <p:nvPr/>
            </p:nvSpPr>
            <p:spPr bwMode="auto">
              <a:xfrm>
                <a:off x="1222485" y="2468480"/>
                <a:ext cx="162172" cy="430296"/>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86"/>
              <p:cNvSpPr>
                <a:spLocks noEditPoints="1"/>
              </p:cNvSpPr>
              <p:nvPr/>
            </p:nvSpPr>
            <p:spPr bwMode="auto">
              <a:xfrm>
                <a:off x="1222485" y="2470643"/>
                <a:ext cx="162172" cy="428133"/>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5 h 216"/>
                  <a:gd name="T26" fmla="*/ 81 w 81"/>
                  <a:gd name="T27" fmla="*/ 35 h 216"/>
                  <a:gd name="T28" fmla="*/ 81 w 81"/>
                  <a:gd name="T29" fmla="*/ 51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3 h 216"/>
                  <a:gd name="T44" fmla="*/ 81 w 81"/>
                  <a:gd name="T45" fmla="*/ 123 h 216"/>
                  <a:gd name="T46" fmla="*/ 81 w 81"/>
                  <a:gd name="T47" fmla="*/ 139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1 h 216"/>
                  <a:gd name="T62" fmla="*/ 81 w 81"/>
                  <a:gd name="T63" fmla="*/ 211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5"/>
                    </a:moveTo>
                    <a:lnTo>
                      <a:pt x="81" y="35"/>
                    </a:lnTo>
                    <a:lnTo>
                      <a:pt x="81" y="51"/>
                    </a:lnTo>
                    <a:moveTo>
                      <a:pt x="81" y="65"/>
                    </a:moveTo>
                    <a:lnTo>
                      <a:pt x="81" y="65"/>
                    </a:lnTo>
                    <a:lnTo>
                      <a:pt x="81" y="81"/>
                    </a:lnTo>
                    <a:moveTo>
                      <a:pt x="81" y="94"/>
                    </a:moveTo>
                    <a:lnTo>
                      <a:pt x="81" y="94"/>
                    </a:lnTo>
                    <a:lnTo>
                      <a:pt x="81" y="110"/>
                    </a:lnTo>
                    <a:moveTo>
                      <a:pt x="81" y="123"/>
                    </a:moveTo>
                    <a:lnTo>
                      <a:pt x="81" y="123"/>
                    </a:lnTo>
                    <a:lnTo>
                      <a:pt x="81" y="139"/>
                    </a:lnTo>
                    <a:moveTo>
                      <a:pt x="81" y="153"/>
                    </a:moveTo>
                    <a:lnTo>
                      <a:pt x="81" y="153"/>
                    </a:lnTo>
                    <a:lnTo>
                      <a:pt x="81" y="169"/>
                    </a:lnTo>
                    <a:moveTo>
                      <a:pt x="81" y="182"/>
                    </a:moveTo>
                    <a:lnTo>
                      <a:pt x="81" y="182"/>
                    </a:lnTo>
                    <a:lnTo>
                      <a:pt x="81" y="198"/>
                    </a:lnTo>
                    <a:moveTo>
                      <a:pt x="81" y="211"/>
                    </a:moveTo>
                    <a:lnTo>
                      <a:pt x="81" y="211"/>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Freeform 187"/>
              <p:cNvSpPr>
                <a:spLocks noEditPoints="1"/>
              </p:cNvSpPr>
              <p:nvPr/>
            </p:nvSpPr>
            <p:spPr bwMode="auto">
              <a:xfrm>
                <a:off x="1840898" y="2044672"/>
                <a:ext cx="194606" cy="168658"/>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88"/>
              <p:cNvSpPr>
                <a:spLocks noEditPoints="1"/>
              </p:cNvSpPr>
              <p:nvPr/>
            </p:nvSpPr>
            <p:spPr bwMode="auto">
              <a:xfrm>
                <a:off x="1840898" y="2044672"/>
                <a:ext cx="194606" cy="168658"/>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189"/>
              <p:cNvSpPr>
                <a:spLocks noEditPoints="1"/>
              </p:cNvSpPr>
              <p:nvPr/>
            </p:nvSpPr>
            <p:spPr bwMode="auto">
              <a:xfrm>
                <a:off x="1840898" y="2044672"/>
                <a:ext cx="194606" cy="168658"/>
              </a:xfrm>
              <a:custGeom>
                <a:avLst/>
                <a:gdLst>
                  <a:gd name="T0" fmla="*/ 0 w 97"/>
                  <a:gd name="T1" fmla="*/ 0 h 85"/>
                  <a:gd name="T2" fmla="*/ 0 w 97"/>
                  <a:gd name="T3" fmla="*/ 0 h 85"/>
                  <a:gd name="T4" fmla="*/ 16 w 97"/>
                  <a:gd name="T5" fmla="*/ 0 h 85"/>
                  <a:gd name="T6" fmla="*/ 30 w 97"/>
                  <a:gd name="T7" fmla="*/ 0 h 85"/>
                  <a:gd name="T8" fmla="*/ 30 w 97"/>
                  <a:gd name="T9" fmla="*/ 0 h 85"/>
                  <a:gd name="T10" fmla="*/ 46 w 97"/>
                  <a:gd name="T11" fmla="*/ 0 h 85"/>
                  <a:gd name="T12" fmla="*/ 59 w 97"/>
                  <a:gd name="T13" fmla="*/ 0 h 85"/>
                  <a:gd name="T14" fmla="*/ 59 w 97"/>
                  <a:gd name="T15" fmla="*/ 0 h 85"/>
                  <a:gd name="T16" fmla="*/ 75 w 97"/>
                  <a:gd name="T17" fmla="*/ 0 h 85"/>
                  <a:gd name="T18" fmla="*/ 88 w 97"/>
                  <a:gd name="T19" fmla="*/ 0 h 85"/>
                  <a:gd name="T20" fmla="*/ 88 w 97"/>
                  <a:gd name="T21" fmla="*/ 0 h 85"/>
                  <a:gd name="T22" fmla="*/ 97 w 97"/>
                  <a:gd name="T23" fmla="*/ 0 h 85"/>
                  <a:gd name="T24" fmla="*/ 97 w 97"/>
                  <a:gd name="T25" fmla="*/ 8 h 85"/>
                  <a:gd name="T26" fmla="*/ 97 w 97"/>
                  <a:gd name="T27" fmla="*/ 21 h 85"/>
                  <a:gd name="T28" fmla="*/ 97 w 97"/>
                  <a:gd name="T29" fmla="*/ 21 h 85"/>
                  <a:gd name="T30" fmla="*/ 97 w 97"/>
                  <a:gd name="T31" fmla="*/ 37 h 85"/>
                  <a:gd name="T32" fmla="*/ 97 w 97"/>
                  <a:gd name="T33" fmla="*/ 50 h 85"/>
                  <a:gd name="T34" fmla="*/ 97 w 97"/>
                  <a:gd name="T35" fmla="*/ 50 h 85"/>
                  <a:gd name="T36" fmla="*/ 97 w 97"/>
                  <a:gd name="T37" fmla="*/ 66 h 85"/>
                  <a:gd name="T38" fmla="*/ 97 w 97"/>
                  <a:gd name="T39" fmla="*/ 80 h 85"/>
                  <a:gd name="T40" fmla="*/ 97 w 97"/>
                  <a:gd name="T41" fmla="*/ 80 h 85"/>
                  <a:gd name="T42" fmla="*/ 97 w 97"/>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8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7" y="0"/>
                    </a:lnTo>
                    <a:lnTo>
                      <a:pt x="97" y="8"/>
                    </a:lnTo>
                    <a:moveTo>
                      <a:pt x="97" y="21"/>
                    </a:moveTo>
                    <a:lnTo>
                      <a:pt x="97" y="21"/>
                    </a:lnTo>
                    <a:lnTo>
                      <a:pt x="97" y="37"/>
                    </a:lnTo>
                    <a:moveTo>
                      <a:pt x="97" y="50"/>
                    </a:moveTo>
                    <a:lnTo>
                      <a:pt x="97" y="50"/>
                    </a:lnTo>
                    <a:lnTo>
                      <a:pt x="97" y="66"/>
                    </a:lnTo>
                    <a:moveTo>
                      <a:pt x="97" y="80"/>
                    </a:moveTo>
                    <a:lnTo>
                      <a:pt x="97" y="80"/>
                    </a:lnTo>
                    <a:lnTo>
                      <a:pt x="97" y="8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90"/>
              <p:cNvSpPr>
                <a:spLocks noEditPoints="1"/>
              </p:cNvSpPr>
              <p:nvPr/>
            </p:nvSpPr>
            <p:spPr bwMode="auto">
              <a:xfrm>
                <a:off x="2035504" y="2215494"/>
                <a:ext cx="503813" cy="274611"/>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91"/>
              <p:cNvSpPr>
                <a:spLocks noEditPoints="1"/>
              </p:cNvSpPr>
              <p:nvPr/>
            </p:nvSpPr>
            <p:spPr bwMode="auto">
              <a:xfrm>
                <a:off x="2035504" y="2215494"/>
                <a:ext cx="503813" cy="274611"/>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92"/>
              <p:cNvSpPr>
                <a:spLocks noEditPoints="1"/>
              </p:cNvSpPr>
              <p:nvPr/>
            </p:nvSpPr>
            <p:spPr bwMode="auto">
              <a:xfrm>
                <a:off x="2035504" y="2215494"/>
                <a:ext cx="503813" cy="0"/>
              </a:xfrm>
              <a:custGeom>
                <a:avLst/>
                <a:gdLst>
                  <a:gd name="T0" fmla="*/ 0 w 252"/>
                  <a:gd name="T1" fmla="*/ 0 w 252"/>
                  <a:gd name="T2" fmla="*/ 4 w 252"/>
                  <a:gd name="T3" fmla="*/ 18 w 252"/>
                  <a:gd name="T4" fmla="*/ 18 w 252"/>
                  <a:gd name="T5" fmla="*/ 34 w 252"/>
                  <a:gd name="T6" fmla="*/ 47 w 252"/>
                  <a:gd name="T7" fmla="*/ 47 w 252"/>
                  <a:gd name="T8" fmla="*/ 63 w 252"/>
                  <a:gd name="T9" fmla="*/ 76 w 252"/>
                  <a:gd name="T10" fmla="*/ 76 w 252"/>
                  <a:gd name="T11" fmla="*/ 92 w 252"/>
                  <a:gd name="T12" fmla="*/ 106 w 252"/>
                  <a:gd name="T13" fmla="*/ 106 w 252"/>
                  <a:gd name="T14" fmla="*/ 122 w 252"/>
                  <a:gd name="T15" fmla="*/ 135 w 252"/>
                  <a:gd name="T16" fmla="*/ 135 w 252"/>
                  <a:gd name="T17" fmla="*/ 151 w 252"/>
                  <a:gd name="T18" fmla="*/ 164 w 252"/>
                  <a:gd name="T19" fmla="*/ 164 w 252"/>
                  <a:gd name="T20" fmla="*/ 180 w 252"/>
                  <a:gd name="T21" fmla="*/ 194 w 252"/>
                  <a:gd name="T22" fmla="*/ 194 w 252"/>
                  <a:gd name="T23" fmla="*/ 210 w 252"/>
                  <a:gd name="T24" fmla="*/ 223 w 252"/>
                  <a:gd name="T25" fmla="*/ 223 w 252"/>
                  <a:gd name="T26" fmla="*/ 239 w 252"/>
                  <a:gd name="T27" fmla="*/ 252 w 252"/>
                  <a:gd name="T28" fmla="*/ 252 w 252"/>
                  <a:gd name="T29" fmla="*/ 252 w 25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52">
                    <a:moveTo>
                      <a:pt x="0" y="0"/>
                    </a:moveTo>
                    <a:lnTo>
                      <a:pt x="0" y="0"/>
                    </a:lnTo>
                    <a:lnTo>
                      <a:pt x="4" y="0"/>
                    </a:lnTo>
                    <a:moveTo>
                      <a:pt x="18" y="0"/>
                    </a:moveTo>
                    <a:lnTo>
                      <a:pt x="18" y="0"/>
                    </a:lnTo>
                    <a:lnTo>
                      <a:pt x="34" y="0"/>
                    </a:lnTo>
                    <a:moveTo>
                      <a:pt x="47" y="0"/>
                    </a:moveTo>
                    <a:lnTo>
                      <a:pt x="47" y="0"/>
                    </a:lnTo>
                    <a:lnTo>
                      <a:pt x="63" y="0"/>
                    </a:lnTo>
                    <a:moveTo>
                      <a:pt x="76" y="0"/>
                    </a:moveTo>
                    <a:lnTo>
                      <a:pt x="76" y="0"/>
                    </a:lnTo>
                    <a:lnTo>
                      <a:pt x="92" y="0"/>
                    </a:lnTo>
                    <a:moveTo>
                      <a:pt x="106" y="0"/>
                    </a:moveTo>
                    <a:lnTo>
                      <a:pt x="106" y="0"/>
                    </a:lnTo>
                    <a:lnTo>
                      <a:pt x="122" y="0"/>
                    </a:lnTo>
                    <a:moveTo>
                      <a:pt x="135" y="0"/>
                    </a:moveTo>
                    <a:lnTo>
                      <a:pt x="135" y="0"/>
                    </a:lnTo>
                    <a:lnTo>
                      <a:pt x="151" y="0"/>
                    </a:lnTo>
                    <a:moveTo>
                      <a:pt x="164" y="0"/>
                    </a:moveTo>
                    <a:lnTo>
                      <a:pt x="164" y="0"/>
                    </a:lnTo>
                    <a:lnTo>
                      <a:pt x="180" y="0"/>
                    </a:lnTo>
                    <a:moveTo>
                      <a:pt x="194" y="0"/>
                    </a:moveTo>
                    <a:lnTo>
                      <a:pt x="194" y="0"/>
                    </a:lnTo>
                    <a:lnTo>
                      <a:pt x="210" y="0"/>
                    </a:lnTo>
                    <a:moveTo>
                      <a:pt x="223" y="0"/>
                    </a:moveTo>
                    <a:lnTo>
                      <a:pt x="223" y="0"/>
                    </a:lnTo>
                    <a:lnTo>
                      <a:pt x="239" y="0"/>
                    </a:lnTo>
                    <a:moveTo>
                      <a:pt x="252" y="0"/>
                    </a:moveTo>
                    <a:lnTo>
                      <a:pt x="252" y="0"/>
                    </a:lnTo>
                    <a:lnTo>
                      <a:pt x="252"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193"/>
              <p:cNvSpPr>
                <a:spLocks noEditPoints="1"/>
              </p:cNvSpPr>
              <p:nvPr/>
            </p:nvSpPr>
            <p:spPr bwMode="auto">
              <a:xfrm rot="5400000">
                <a:off x="2287412" y="2255130"/>
                <a:ext cx="503813" cy="0"/>
              </a:xfrm>
              <a:custGeom>
                <a:avLst/>
                <a:gdLst>
                  <a:gd name="T0" fmla="*/ 0 w 252"/>
                  <a:gd name="T1" fmla="*/ 0 w 252"/>
                  <a:gd name="T2" fmla="*/ 4 w 252"/>
                  <a:gd name="T3" fmla="*/ 18 w 252"/>
                  <a:gd name="T4" fmla="*/ 18 w 252"/>
                  <a:gd name="T5" fmla="*/ 34 w 252"/>
                  <a:gd name="T6" fmla="*/ 47 w 252"/>
                  <a:gd name="T7" fmla="*/ 47 w 252"/>
                  <a:gd name="T8" fmla="*/ 63 w 252"/>
                  <a:gd name="T9" fmla="*/ 76 w 252"/>
                  <a:gd name="T10" fmla="*/ 76 w 252"/>
                  <a:gd name="T11" fmla="*/ 92 w 252"/>
                  <a:gd name="T12" fmla="*/ 106 w 252"/>
                  <a:gd name="T13" fmla="*/ 106 w 252"/>
                  <a:gd name="T14" fmla="*/ 122 w 252"/>
                  <a:gd name="T15" fmla="*/ 135 w 252"/>
                  <a:gd name="T16" fmla="*/ 135 w 252"/>
                  <a:gd name="T17" fmla="*/ 151 w 252"/>
                  <a:gd name="T18" fmla="*/ 164 w 252"/>
                  <a:gd name="T19" fmla="*/ 164 w 252"/>
                  <a:gd name="T20" fmla="*/ 180 w 252"/>
                  <a:gd name="T21" fmla="*/ 194 w 252"/>
                  <a:gd name="T22" fmla="*/ 194 w 252"/>
                  <a:gd name="T23" fmla="*/ 210 w 252"/>
                  <a:gd name="T24" fmla="*/ 223 w 252"/>
                  <a:gd name="T25" fmla="*/ 223 w 252"/>
                  <a:gd name="T26" fmla="*/ 239 w 252"/>
                  <a:gd name="T27" fmla="*/ 252 w 252"/>
                  <a:gd name="T28" fmla="*/ 252 w 252"/>
                  <a:gd name="T29" fmla="*/ 252 w 25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52">
                    <a:moveTo>
                      <a:pt x="0" y="0"/>
                    </a:moveTo>
                    <a:lnTo>
                      <a:pt x="0" y="0"/>
                    </a:lnTo>
                    <a:lnTo>
                      <a:pt x="4" y="0"/>
                    </a:lnTo>
                    <a:moveTo>
                      <a:pt x="18" y="0"/>
                    </a:moveTo>
                    <a:lnTo>
                      <a:pt x="18" y="0"/>
                    </a:lnTo>
                    <a:lnTo>
                      <a:pt x="34" y="0"/>
                    </a:lnTo>
                    <a:moveTo>
                      <a:pt x="47" y="0"/>
                    </a:moveTo>
                    <a:lnTo>
                      <a:pt x="47" y="0"/>
                    </a:lnTo>
                    <a:lnTo>
                      <a:pt x="63" y="0"/>
                    </a:lnTo>
                    <a:moveTo>
                      <a:pt x="76" y="0"/>
                    </a:moveTo>
                    <a:lnTo>
                      <a:pt x="76" y="0"/>
                    </a:lnTo>
                    <a:lnTo>
                      <a:pt x="92" y="0"/>
                    </a:lnTo>
                    <a:moveTo>
                      <a:pt x="106" y="0"/>
                    </a:moveTo>
                    <a:lnTo>
                      <a:pt x="106" y="0"/>
                    </a:lnTo>
                    <a:lnTo>
                      <a:pt x="122" y="0"/>
                    </a:lnTo>
                    <a:moveTo>
                      <a:pt x="135" y="0"/>
                    </a:moveTo>
                    <a:lnTo>
                      <a:pt x="135" y="0"/>
                    </a:lnTo>
                    <a:lnTo>
                      <a:pt x="151" y="0"/>
                    </a:lnTo>
                    <a:moveTo>
                      <a:pt x="164" y="0"/>
                    </a:moveTo>
                    <a:lnTo>
                      <a:pt x="164" y="0"/>
                    </a:lnTo>
                    <a:lnTo>
                      <a:pt x="180" y="0"/>
                    </a:lnTo>
                    <a:moveTo>
                      <a:pt x="194" y="0"/>
                    </a:moveTo>
                    <a:lnTo>
                      <a:pt x="194" y="0"/>
                    </a:lnTo>
                    <a:lnTo>
                      <a:pt x="210" y="0"/>
                    </a:lnTo>
                    <a:moveTo>
                      <a:pt x="223" y="0"/>
                    </a:moveTo>
                    <a:lnTo>
                      <a:pt x="223" y="0"/>
                    </a:lnTo>
                    <a:lnTo>
                      <a:pt x="239" y="0"/>
                    </a:lnTo>
                    <a:moveTo>
                      <a:pt x="252" y="0"/>
                    </a:moveTo>
                    <a:lnTo>
                      <a:pt x="252" y="0"/>
                    </a:lnTo>
                    <a:lnTo>
                      <a:pt x="252"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94"/>
              <p:cNvSpPr/>
              <p:nvPr/>
            </p:nvSpPr>
            <p:spPr>
              <a:xfrm>
                <a:off x="2518152" y="1985433"/>
                <a:ext cx="51483" cy="2176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tree subdivision</a:t>
            </a:r>
            <a:endParaRPr lang="en-US" dirty="0"/>
          </a:p>
        </p:txBody>
      </p:sp>
      <p:grpSp>
        <p:nvGrpSpPr>
          <p:cNvPr id="170" name="Group 169"/>
          <p:cNvGrpSpPr/>
          <p:nvPr/>
        </p:nvGrpSpPr>
        <p:grpSpPr>
          <a:xfrm>
            <a:off x="3986502" y="1328084"/>
            <a:ext cx="1201022" cy="1197576"/>
            <a:chOff x="3194049" y="2053169"/>
            <a:chExt cx="2767013" cy="2759075"/>
          </a:xfrm>
        </p:grpSpPr>
        <p:sp>
          <p:nvSpPr>
            <p:cNvPr id="169" name="Rectangle 168"/>
            <p:cNvSpPr/>
            <p:nvPr/>
          </p:nvSpPr>
          <p:spPr>
            <a:xfrm>
              <a:off x="3194049" y="2053169"/>
              <a:ext cx="2767013" cy="2759075"/>
            </a:xfrm>
            <a:prstGeom prst="rect">
              <a:avLst/>
            </a:prstGeom>
            <a:solidFill>
              <a:srgbClr val="FFEEAA"/>
            </a:solidFill>
            <a:ln>
              <a:solidFill>
                <a:srgbClr val="D4AA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a:spLocks/>
            </p:cNvSpPr>
            <p:nvPr/>
          </p:nvSpPr>
          <p:spPr bwMode="auto">
            <a:xfrm>
              <a:off x="3340099" y="2742144"/>
              <a:ext cx="398463" cy="463550"/>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Lst>
              <a:ahLst/>
              <a:cxnLst>
                <a:cxn ang="0">
                  <a:pos x="T0" y="T1"/>
                </a:cxn>
                <a:cxn ang="0">
                  <a:pos x="T2" y="T3"/>
                </a:cxn>
                <a:cxn ang="0">
                  <a:pos x="T4" y="T5"/>
                </a:cxn>
                <a:cxn ang="0">
                  <a:pos x="T6" y="T7"/>
                </a:cxn>
                <a:cxn ang="0">
                  <a:pos x="T8" y="T9"/>
                </a:cxn>
                <a:cxn ang="0">
                  <a:pos x="T10" y="T11"/>
                </a:cxn>
              </a:cxnLst>
              <a:rect l="0" t="0" r="r" b="b"/>
              <a:pathLst>
                <a:path w="200" h="233">
                  <a:moveTo>
                    <a:pt x="200" y="0"/>
                  </a:moveTo>
                  <a:lnTo>
                    <a:pt x="200" y="0"/>
                  </a:lnTo>
                  <a:lnTo>
                    <a:pt x="1" y="0"/>
                  </a:lnTo>
                  <a:lnTo>
                    <a:pt x="1" y="233"/>
                  </a:lnTo>
                  <a:cubicBezTo>
                    <a:pt x="0" y="111"/>
                    <a:pt x="67" y="1"/>
                    <a:pt x="200" y="0"/>
                  </a:cubicBezTo>
                  <a:lnTo>
                    <a:pt x="20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340099" y="2742144"/>
              <a:ext cx="398463" cy="463550"/>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Lst>
              <a:ahLst/>
              <a:cxnLst>
                <a:cxn ang="0">
                  <a:pos x="T0" y="T1"/>
                </a:cxn>
                <a:cxn ang="0">
                  <a:pos x="T2" y="T3"/>
                </a:cxn>
                <a:cxn ang="0">
                  <a:pos x="T4" y="T5"/>
                </a:cxn>
                <a:cxn ang="0">
                  <a:pos x="T6" y="T7"/>
                </a:cxn>
                <a:cxn ang="0">
                  <a:pos x="T8" y="T9"/>
                </a:cxn>
                <a:cxn ang="0">
                  <a:pos x="T10" y="T11"/>
                </a:cxn>
              </a:cxnLst>
              <a:rect l="0" t="0" r="r" b="b"/>
              <a:pathLst>
                <a:path w="200" h="233">
                  <a:moveTo>
                    <a:pt x="200" y="0"/>
                  </a:moveTo>
                  <a:lnTo>
                    <a:pt x="200" y="0"/>
                  </a:lnTo>
                  <a:lnTo>
                    <a:pt x="1" y="0"/>
                  </a:lnTo>
                  <a:lnTo>
                    <a:pt x="1" y="233"/>
                  </a:lnTo>
                  <a:cubicBezTo>
                    <a:pt x="0" y="111"/>
                    <a:pt x="67" y="1"/>
                    <a:pt x="200" y="0"/>
                  </a:cubicBezTo>
                  <a:lnTo>
                    <a:pt x="20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3341687" y="2754844"/>
              <a:ext cx="396875" cy="450850"/>
            </a:xfrm>
            <a:custGeom>
              <a:avLst/>
              <a:gdLst>
                <a:gd name="T0" fmla="*/ 0 w 199"/>
                <a:gd name="T1" fmla="*/ 227 h 227"/>
                <a:gd name="T2" fmla="*/ 0 w 199"/>
                <a:gd name="T3" fmla="*/ 227 h 227"/>
                <a:gd name="T4" fmla="*/ 16 w 199"/>
                <a:gd name="T5" fmla="*/ 227 h 227"/>
                <a:gd name="T6" fmla="*/ 29 w 199"/>
                <a:gd name="T7" fmla="*/ 227 h 227"/>
                <a:gd name="T8" fmla="*/ 29 w 199"/>
                <a:gd name="T9" fmla="*/ 227 h 227"/>
                <a:gd name="T10" fmla="*/ 45 w 199"/>
                <a:gd name="T11" fmla="*/ 227 h 227"/>
                <a:gd name="T12" fmla="*/ 58 w 199"/>
                <a:gd name="T13" fmla="*/ 227 h 227"/>
                <a:gd name="T14" fmla="*/ 58 w 199"/>
                <a:gd name="T15" fmla="*/ 227 h 227"/>
                <a:gd name="T16" fmla="*/ 74 w 199"/>
                <a:gd name="T17" fmla="*/ 227 h 227"/>
                <a:gd name="T18" fmla="*/ 88 w 199"/>
                <a:gd name="T19" fmla="*/ 227 h 227"/>
                <a:gd name="T20" fmla="*/ 88 w 199"/>
                <a:gd name="T21" fmla="*/ 227 h 227"/>
                <a:gd name="T22" fmla="*/ 104 w 199"/>
                <a:gd name="T23" fmla="*/ 227 h 227"/>
                <a:gd name="T24" fmla="*/ 117 w 199"/>
                <a:gd name="T25" fmla="*/ 227 h 227"/>
                <a:gd name="T26" fmla="*/ 117 w 199"/>
                <a:gd name="T27" fmla="*/ 227 h 227"/>
                <a:gd name="T28" fmla="*/ 133 w 199"/>
                <a:gd name="T29" fmla="*/ 227 h 227"/>
                <a:gd name="T30" fmla="*/ 146 w 199"/>
                <a:gd name="T31" fmla="*/ 227 h 227"/>
                <a:gd name="T32" fmla="*/ 146 w 199"/>
                <a:gd name="T33" fmla="*/ 227 h 227"/>
                <a:gd name="T34" fmla="*/ 162 w 199"/>
                <a:gd name="T35" fmla="*/ 227 h 227"/>
                <a:gd name="T36" fmla="*/ 176 w 199"/>
                <a:gd name="T37" fmla="*/ 227 h 227"/>
                <a:gd name="T38" fmla="*/ 176 w 199"/>
                <a:gd name="T39" fmla="*/ 227 h 227"/>
                <a:gd name="T40" fmla="*/ 192 w 199"/>
                <a:gd name="T41" fmla="*/ 227 h 227"/>
                <a:gd name="T42" fmla="*/ 199 w 199"/>
                <a:gd name="T43" fmla="*/ 221 h 227"/>
                <a:gd name="T44" fmla="*/ 199 w 199"/>
                <a:gd name="T45" fmla="*/ 221 h 227"/>
                <a:gd name="T46" fmla="*/ 199 w 199"/>
                <a:gd name="T47" fmla="*/ 205 h 227"/>
                <a:gd name="T48" fmla="*/ 199 w 199"/>
                <a:gd name="T49" fmla="*/ 192 h 227"/>
                <a:gd name="T50" fmla="*/ 199 w 199"/>
                <a:gd name="T51" fmla="*/ 192 h 227"/>
                <a:gd name="T52" fmla="*/ 199 w 199"/>
                <a:gd name="T53" fmla="*/ 176 h 227"/>
                <a:gd name="T54" fmla="*/ 199 w 199"/>
                <a:gd name="T55" fmla="*/ 163 h 227"/>
                <a:gd name="T56" fmla="*/ 199 w 199"/>
                <a:gd name="T57" fmla="*/ 163 h 227"/>
                <a:gd name="T58" fmla="*/ 199 w 199"/>
                <a:gd name="T59" fmla="*/ 147 h 227"/>
                <a:gd name="T60" fmla="*/ 199 w 199"/>
                <a:gd name="T61" fmla="*/ 133 h 227"/>
                <a:gd name="T62" fmla="*/ 199 w 199"/>
                <a:gd name="T63" fmla="*/ 133 h 227"/>
                <a:gd name="T64" fmla="*/ 199 w 199"/>
                <a:gd name="T65" fmla="*/ 117 h 227"/>
                <a:gd name="T66" fmla="*/ 199 w 199"/>
                <a:gd name="T67" fmla="*/ 104 h 227"/>
                <a:gd name="T68" fmla="*/ 199 w 199"/>
                <a:gd name="T69" fmla="*/ 104 h 227"/>
                <a:gd name="T70" fmla="*/ 199 w 199"/>
                <a:gd name="T71" fmla="*/ 88 h 227"/>
                <a:gd name="T72" fmla="*/ 199 w 199"/>
                <a:gd name="T73" fmla="*/ 75 h 227"/>
                <a:gd name="T74" fmla="*/ 199 w 199"/>
                <a:gd name="T75" fmla="*/ 75 h 227"/>
                <a:gd name="T76" fmla="*/ 199 w 199"/>
                <a:gd name="T77" fmla="*/ 59 h 227"/>
                <a:gd name="T78" fmla="*/ 199 w 199"/>
                <a:gd name="T79" fmla="*/ 45 h 227"/>
                <a:gd name="T80" fmla="*/ 199 w 199"/>
                <a:gd name="T81" fmla="*/ 45 h 227"/>
                <a:gd name="T82" fmla="*/ 199 w 199"/>
                <a:gd name="T83" fmla="*/ 29 h 227"/>
                <a:gd name="T84" fmla="*/ 199 w 199"/>
                <a:gd name="T85" fmla="*/ 16 h 227"/>
                <a:gd name="T86" fmla="*/ 199 w 199"/>
                <a:gd name="T87" fmla="*/ 16 h 227"/>
                <a:gd name="T88" fmla="*/ 199 w 199"/>
                <a:gd name="T8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7">
                  <a:moveTo>
                    <a:pt x="0" y="227"/>
                  </a:moveTo>
                  <a:lnTo>
                    <a:pt x="0" y="227"/>
                  </a:lnTo>
                  <a:lnTo>
                    <a:pt x="16" y="227"/>
                  </a:lnTo>
                  <a:moveTo>
                    <a:pt x="29" y="227"/>
                  </a:moveTo>
                  <a:lnTo>
                    <a:pt x="29" y="227"/>
                  </a:lnTo>
                  <a:lnTo>
                    <a:pt x="45" y="227"/>
                  </a:lnTo>
                  <a:moveTo>
                    <a:pt x="58" y="227"/>
                  </a:moveTo>
                  <a:lnTo>
                    <a:pt x="58" y="227"/>
                  </a:lnTo>
                  <a:lnTo>
                    <a:pt x="74" y="227"/>
                  </a:lnTo>
                  <a:moveTo>
                    <a:pt x="88" y="227"/>
                  </a:moveTo>
                  <a:lnTo>
                    <a:pt x="88" y="227"/>
                  </a:lnTo>
                  <a:lnTo>
                    <a:pt x="104" y="227"/>
                  </a:lnTo>
                  <a:moveTo>
                    <a:pt x="117" y="227"/>
                  </a:moveTo>
                  <a:lnTo>
                    <a:pt x="117" y="227"/>
                  </a:lnTo>
                  <a:lnTo>
                    <a:pt x="133" y="227"/>
                  </a:lnTo>
                  <a:moveTo>
                    <a:pt x="146" y="227"/>
                  </a:moveTo>
                  <a:lnTo>
                    <a:pt x="146" y="227"/>
                  </a:lnTo>
                  <a:lnTo>
                    <a:pt x="162" y="227"/>
                  </a:lnTo>
                  <a:moveTo>
                    <a:pt x="176" y="227"/>
                  </a:moveTo>
                  <a:lnTo>
                    <a:pt x="176" y="227"/>
                  </a:lnTo>
                  <a:lnTo>
                    <a:pt x="192" y="227"/>
                  </a:lnTo>
                  <a:moveTo>
                    <a:pt x="199" y="221"/>
                  </a:moveTo>
                  <a:lnTo>
                    <a:pt x="199" y="221"/>
                  </a:lnTo>
                  <a:lnTo>
                    <a:pt x="199" y="205"/>
                  </a:lnTo>
                  <a:moveTo>
                    <a:pt x="199" y="192"/>
                  </a:moveTo>
                  <a:lnTo>
                    <a:pt x="199" y="192"/>
                  </a:lnTo>
                  <a:lnTo>
                    <a:pt x="199" y="176"/>
                  </a:lnTo>
                  <a:moveTo>
                    <a:pt x="199" y="163"/>
                  </a:moveTo>
                  <a:lnTo>
                    <a:pt x="199" y="163"/>
                  </a:lnTo>
                  <a:lnTo>
                    <a:pt x="199" y="147"/>
                  </a:lnTo>
                  <a:moveTo>
                    <a:pt x="199" y="133"/>
                  </a:moveTo>
                  <a:lnTo>
                    <a:pt x="199" y="133"/>
                  </a:lnTo>
                  <a:lnTo>
                    <a:pt x="199" y="117"/>
                  </a:lnTo>
                  <a:moveTo>
                    <a:pt x="199" y="104"/>
                  </a:moveTo>
                  <a:lnTo>
                    <a:pt x="199" y="104"/>
                  </a:lnTo>
                  <a:lnTo>
                    <a:pt x="199" y="88"/>
                  </a:lnTo>
                  <a:moveTo>
                    <a:pt x="199" y="75"/>
                  </a:moveTo>
                  <a:lnTo>
                    <a:pt x="199" y="75"/>
                  </a:lnTo>
                  <a:lnTo>
                    <a:pt x="199" y="59"/>
                  </a:lnTo>
                  <a:moveTo>
                    <a:pt x="199" y="45"/>
                  </a:moveTo>
                  <a:lnTo>
                    <a:pt x="199" y="45"/>
                  </a:lnTo>
                  <a:lnTo>
                    <a:pt x="199" y="29"/>
                  </a:lnTo>
                  <a:moveTo>
                    <a:pt x="199" y="16"/>
                  </a:moveTo>
                  <a:lnTo>
                    <a:pt x="199" y="16"/>
                  </a:lnTo>
                  <a:lnTo>
                    <a:pt x="199" y="0"/>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4875212" y="3910544"/>
              <a:ext cx="914400" cy="2349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Lst>
              <a:ahLst/>
              <a:cxnLst>
                <a:cxn ang="0">
                  <a:pos x="T0" y="T1"/>
                </a:cxn>
                <a:cxn ang="0">
                  <a:pos x="T2" y="T3"/>
                </a:cxn>
                <a:cxn ang="0">
                  <a:pos x="T4" y="T5"/>
                </a:cxn>
                <a:cxn ang="0">
                  <a:pos x="T6" y="T7"/>
                </a:cxn>
                <a:cxn ang="0">
                  <a:pos x="T8" y="T9"/>
                </a:cxn>
                <a:cxn ang="0">
                  <a:pos x="T10" y="T11"/>
                </a:cxn>
              </a:cxnLst>
              <a:rect l="0" t="0" r="r" b="b"/>
              <a:pathLst>
                <a:path w="458" h="118">
                  <a:moveTo>
                    <a:pt x="458" y="0"/>
                  </a:moveTo>
                  <a:lnTo>
                    <a:pt x="458" y="0"/>
                  </a:lnTo>
                  <a:lnTo>
                    <a:pt x="0" y="0"/>
                  </a:lnTo>
                  <a:lnTo>
                    <a:pt x="0" y="118"/>
                  </a:lnTo>
                  <a:cubicBezTo>
                    <a:pt x="157" y="118"/>
                    <a:pt x="457" y="95"/>
                    <a:pt x="458" y="0"/>
                  </a:cubicBezTo>
                  <a:lnTo>
                    <a:pt x="458"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4875212" y="3910544"/>
              <a:ext cx="914400" cy="2349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Lst>
              <a:ahLst/>
              <a:cxnLst>
                <a:cxn ang="0">
                  <a:pos x="T0" y="T1"/>
                </a:cxn>
                <a:cxn ang="0">
                  <a:pos x="T2" y="T3"/>
                </a:cxn>
                <a:cxn ang="0">
                  <a:pos x="T4" y="T5"/>
                </a:cxn>
                <a:cxn ang="0">
                  <a:pos x="T6" y="T7"/>
                </a:cxn>
                <a:cxn ang="0">
                  <a:pos x="T8" y="T9"/>
                </a:cxn>
                <a:cxn ang="0">
                  <a:pos x="T10" y="T11"/>
                </a:cxn>
              </a:cxnLst>
              <a:rect l="0" t="0" r="r" b="b"/>
              <a:pathLst>
                <a:path w="458" h="118">
                  <a:moveTo>
                    <a:pt x="458" y="0"/>
                  </a:moveTo>
                  <a:lnTo>
                    <a:pt x="458" y="0"/>
                  </a:lnTo>
                  <a:lnTo>
                    <a:pt x="0" y="0"/>
                  </a:lnTo>
                  <a:lnTo>
                    <a:pt x="0" y="118"/>
                  </a:lnTo>
                  <a:cubicBezTo>
                    <a:pt x="157" y="118"/>
                    <a:pt x="457" y="95"/>
                    <a:pt x="458" y="0"/>
                  </a:cubicBezTo>
                  <a:lnTo>
                    <a:pt x="458" y="0"/>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4875212" y="3916894"/>
              <a:ext cx="914400" cy="228600"/>
            </a:xfrm>
            <a:custGeom>
              <a:avLst/>
              <a:gdLst>
                <a:gd name="T0" fmla="*/ 0 w 458"/>
                <a:gd name="T1" fmla="*/ 115 h 115"/>
                <a:gd name="T2" fmla="*/ 0 w 458"/>
                <a:gd name="T3" fmla="*/ 115 h 115"/>
                <a:gd name="T4" fmla="*/ 16 w 458"/>
                <a:gd name="T5" fmla="*/ 115 h 115"/>
                <a:gd name="T6" fmla="*/ 29 w 458"/>
                <a:gd name="T7" fmla="*/ 115 h 115"/>
                <a:gd name="T8" fmla="*/ 29 w 458"/>
                <a:gd name="T9" fmla="*/ 115 h 115"/>
                <a:gd name="T10" fmla="*/ 45 w 458"/>
                <a:gd name="T11" fmla="*/ 115 h 115"/>
                <a:gd name="T12" fmla="*/ 59 w 458"/>
                <a:gd name="T13" fmla="*/ 115 h 115"/>
                <a:gd name="T14" fmla="*/ 59 w 458"/>
                <a:gd name="T15" fmla="*/ 115 h 115"/>
                <a:gd name="T16" fmla="*/ 75 w 458"/>
                <a:gd name="T17" fmla="*/ 115 h 115"/>
                <a:gd name="T18" fmla="*/ 88 w 458"/>
                <a:gd name="T19" fmla="*/ 115 h 115"/>
                <a:gd name="T20" fmla="*/ 88 w 458"/>
                <a:gd name="T21" fmla="*/ 115 h 115"/>
                <a:gd name="T22" fmla="*/ 104 w 458"/>
                <a:gd name="T23" fmla="*/ 115 h 115"/>
                <a:gd name="T24" fmla="*/ 117 w 458"/>
                <a:gd name="T25" fmla="*/ 115 h 115"/>
                <a:gd name="T26" fmla="*/ 117 w 458"/>
                <a:gd name="T27" fmla="*/ 115 h 115"/>
                <a:gd name="T28" fmla="*/ 133 w 458"/>
                <a:gd name="T29" fmla="*/ 115 h 115"/>
                <a:gd name="T30" fmla="*/ 147 w 458"/>
                <a:gd name="T31" fmla="*/ 115 h 115"/>
                <a:gd name="T32" fmla="*/ 147 w 458"/>
                <a:gd name="T33" fmla="*/ 115 h 115"/>
                <a:gd name="T34" fmla="*/ 163 w 458"/>
                <a:gd name="T35" fmla="*/ 115 h 115"/>
                <a:gd name="T36" fmla="*/ 176 w 458"/>
                <a:gd name="T37" fmla="*/ 115 h 115"/>
                <a:gd name="T38" fmla="*/ 176 w 458"/>
                <a:gd name="T39" fmla="*/ 115 h 115"/>
                <a:gd name="T40" fmla="*/ 192 w 458"/>
                <a:gd name="T41" fmla="*/ 115 h 115"/>
                <a:gd name="T42" fmla="*/ 205 w 458"/>
                <a:gd name="T43" fmla="*/ 115 h 115"/>
                <a:gd name="T44" fmla="*/ 205 w 458"/>
                <a:gd name="T45" fmla="*/ 115 h 115"/>
                <a:gd name="T46" fmla="*/ 221 w 458"/>
                <a:gd name="T47" fmla="*/ 115 h 115"/>
                <a:gd name="T48" fmla="*/ 235 w 458"/>
                <a:gd name="T49" fmla="*/ 115 h 115"/>
                <a:gd name="T50" fmla="*/ 235 w 458"/>
                <a:gd name="T51" fmla="*/ 115 h 115"/>
                <a:gd name="T52" fmla="*/ 251 w 458"/>
                <a:gd name="T53" fmla="*/ 115 h 115"/>
                <a:gd name="T54" fmla="*/ 264 w 458"/>
                <a:gd name="T55" fmla="*/ 115 h 115"/>
                <a:gd name="T56" fmla="*/ 264 w 458"/>
                <a:gd name="T57" fmla="*/ 115 h 115"/>
                <a:gd name="T58" fmla="*/ 280 w 458"/>
                <a:gd name="T59" fmla="*/ 115 h 115"/>
                <a:gd name="T60" fmla="*/ 293 w 458"/>
                <a:gd name="T61" fmla="*/ 115 h 115"/>
                <a:gd name="T62" fmla="*/ 293 w 458"/>
                <a:gd name="T63" fmla="*/ 115 h 115"/>
                <a:gd name="T64" fmla="*/ 309 w 458"/>
                <a:gd name="T65" fmla="*/ 115 h 115"/>
                <a:gd name="T66" fmla="*/ 323 w 458"/>
                <a:gd name="T67" fmla="*/ 115 h 115"/>
                <a:gd name="T68" fmla="*/ 323 w 458"/>
                <a:gd name="T69" fmla="*/ 115 h 115"/>
                <a:gd name="T70" fmla="*/ 339 w 458"/>
                <a:gd name="T71" fmla="*/ 115 h 115"/>
                <a:gd name="T72" fmla="*/ 352 w 458"/>
                <a:gd name="T73" fmla="*/ 115 h 115"/>
                <a:gd name="T74" fmla="*/ 352 w 458"/>
                <a:gd name="T75" fmla="*/ 115 h 115"/>
                <a:gd name="T76" fmla="*/ 368 w 458"/>
                <a:gd name="T77" fmla="*/ 115 h 115"/>
                <a:gd name="T78" fmla="*/ 381 w 458"/>
                <a:gd name="T79" fmla="*/ 115 h 115"/>
                <a:gd name="T80" fmla="*/ 381 w 458"/>
                <a:gd name="T81" fmla="*/ 115 h 115"/>
                <a:gd name="T82" fmla="*/ 397 w 458"/>
                <a:gd name="T83" fmla="*/ 115 h 115"/>
                <a:gd name="T84" fmla="*/ 411 w 458"/>
                <a:gd name="T85" fmla="*/ 115 h 115"/>
                <a:gd name="T86" fmla="*/ 411 w 458"/>
                <a:gd name="T87" fmla="*/ 115 h 115"/>
                <a:gd name="T88" fmla="*/ 427 w 458"/>
                <a:gd name="T89" fmla="*/ 115 h 115"/>
                <a:gd name="T90" fmla="*/ 440 w 458"/>
                <a:gd name="T91" fmla="*/ 115 h 115"/>
                <a:gd name="T92" fmla="*/ 440 w 458"/>
                <a:gd name="T93" fmla="*/ 115 h 115"/>
                <a:gd name="T94" fmla="*/ 456 w 458"/>
                <a:gd name="T95" fmla="*/ 115 h 115"/>
                <a:gd name="T96" fmla="*/ 458 w 458"/>
                <a:gd name="T97" fmla="*/ 104 h 115"/>
                <a:gd name="T98" fmla="*/ 458 w 458"/>
                <a:gd name="T99" fmla="*/ 104 h 115"/>
                <a:gd name="T100" fmla="*/ 458 w 458"/>
                <a:gd name="T101" fmla="*/ 88 h 115"/>
                <a:gd name="T102" fmla="*/ 458 w 458"/>
                <a:gd name="T103" fmla="*/ 75 h 115"/>
                <a:gd name="T104" fmla="*/ 458 w 458"/>
                <a:gd name="T105" fmla="*/ 75 h 115"/>
                <a:gd name="T106" fmla="*/ 458 w 458"/>
                <a:gd name="T107" fmla="*/ 59 h 115"/>
                <a:gd name="T108" fmla="*/ 458 w 458"/>
                <a:gd name="T109" fmla="*/ 45 h 115"/>
                <a:gd name="T110" fmla="*/ 458 w 458"/>
                <a:gd name="T111" fmla="*/ 45 h 115"/>
                <a:gd name="T112" fmla="*/ 458 w 458"/>
                <a:gd name="T113" fmla="*/ 29 h 115"/>
                <a:gd name="T114" fmla="*/ 458 w 458"/>
                <a:gd name="T115" fmla="*/ 16 h 115"/>
                <a:gd name="T116" fmla="*/ 458 w 458"/>
                <a:gd name="T117" fmla="*/ 16 h 115"/>
                <a:gd name="T118" fmla="*/ 458 w 458"/>
                <a:gd name="T1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8" h="115">
                  <a:moveTo>
                    <a:pt x="0" y="115"/>
                  </a:moveTo>
                  <a:lnTo>
                    <a:pt x="0" y="115"/>
                  </a:lnTo>
                  <a:lnTo>
                    <a:pt x="16" y="115"/>
                  </a:lnTo>
                  <a:moveTo>
                    <a:pt x="29" y="115"/>
                  </a:moveTo>
                  <a:lnTo>
                    <a:pt x="29" y="115"/>
                  </a:lnTo>
                  <a:lnTo>
                    <a:pt x="45" y="115"/>
                  </a:lnTo>
                  <a:moveTo>
                    <a:pt x="59" y="115"/>
                  </a:moveTo>
                  <a:lnTo>
                    <a:pt x="59" y="115"/>
                  </a:lnTo>
                  <a:lnTo>
                    <a:pt x="75" y="115"/>
                  </a:lnTo>
                  <a:moveTo>
                    <a:pt x="88" y="115"/>
                  </a:moveTo>
                  <a:lnTo>
                    <a:pt x="88" y="115"/>
                  </a:lnTo>
                  <a:lnTo>
                    <a:pt x="104" y="115"/>
                  </a:lnTo>
                  <a:moveTo>
                    <a:pt x="117" y="115"/>
                  </a:moveTo>
                  <a:lnTo>
                    <a:pt x="117" y="115"/>
                  </a:lnTo>
                  <a:lnTo>
                    <a:pt x="133" y="115"/>
                  </a:lnTo>
                  <a:moveTo>
                    <a:pt x="147" y="115"/>
                  </a:moveTo>
                  <a:lnTo>
                    <a:pt x="147" y="115"/>
                  </a:lnTo>
                  <a:lnTo>
                    <a:pt x="163" y="115"/>
                  </a:lnTo>
                  <a:moveTo>
                    <a:pt x="176" y="115"/>
                  </a:moveTo>
                  <a:lnTo>
                    <a:pt x="176" y="115"/>
                  </a:lnTo>
                  <a:lnTo>
                    <a:pt x="192" y="115"/>
                  </a:lnTo>
                  <a:moveTo>
                    <a:pt x="205" y="115"/>
                  </a:moveTo>
                  <a:lnTo>
                    <a:pt x="205" y="115"/>
                  </a:lnTo>
                  <a:lnTo>
                    <a:pt x="221" y="115"/>
                  </a:lnTo>
                  <a:moveTo>
                    <a:pt x="235" y="115"/>
                  </a:moveTo>
                  <a:lnTo>
                    <a:pt x="235" y="115"/>
                  </a:lnTo>
                  <a:lnTo>
                    <a:pt x="251" y="115"/>
                  </a:lnTo>
                  <a:moveTo>
                    <a:pt x="264" y="115"/>
                  </a:moveTo>
                  <a:lnTo>
                    <a:pt x="264" y="115"/>
                  </a:lnTo>
                  <a:lnTo>
                    <a:pt x="280" y="115"/>
                  </a:lnTo>
                  <a:moveTo>
                    <a:pt x="293" y="115"/>
                  </a:moveTo>
                  <a:lnTo>
                    <a:pt x="293" y="115"/>
                  </a:lnTo>
                  <a:lnTo>
                    <a:pt x="309" y="115"/>
                  </a:lnTo>
                  <a:moveTo>
                    <a:pt x="323" y="115"/>
                  </a:moveTo>
                  <a:lnTo>
                    <a:pt x="323" y="115"/>
                  </a:lnTo>
                  <a:lnTo>
                    <a:pt x="339" y="115"/>
                  </a:lnTo>
                  <a:moveTo>
                    <a:pt x="352" y="115"/>
                  </a:moveTo>
                  <a:lnTo>
                    <a:pt x="352" y="115"/>
                  </a:lnTo>
                  <a:lnTo>
                    <a:pt x="368" y="115"/>
                  </a:lnTo>
                  <a:moveTo>
                    <a:pt x="381" y="115"/>
                  </a:moveTo>
                  <a:lnTo>
                    <a:pt x="381" y="115"/>
                  </a:lnTo>
                  <a:lnTo>
                    <a:pt x="397" y="115"/>
                  </a:lnTo>
                  <a:moveTo>
                    <a:pt x="411" y="115"/>
                  </a:moveTo>
                  <a:lnTo>
                    <a:pt x="411" y="115"/>
                  </a:lnTo>
                  <a:lnTo>
                    <a:pt x="427" y="115"/>
                  </a:lnTo>
                  <a:moveTo>
                    <a:pt x="440" y="115"/>
                  </a:moveTo>
                  <a:lnTo>
                    <a:pt x="440" y="115"/>
                  </a:lnTo>
                  <a:lnTo>
                    <a:pt x="456" y="115"/>
                  </a:lnTo>
                  <a:moveTo>
                    <a:pt x="458" y="104"/>
                  </a:moveTo>
                  <a:lnTo>
                    <a:pt x="458" y="104"/>
                  </a:lnTo>
                  <a:lnTo>
                    <a:pt x="458" y="88"/>
                  </a:lnTo>
                  <a:moveTo>
                    <a:pt x="458" y="75"/>
                  </a:moveTo>
                  <a:lnTo>
                    <a:pt x="458" y="75"/>
                  </a:lnTo>
                  <a:lnTo>
                    <a:pt x="458" y="59"/>
                  </a:lnTo>
                  <a:moveTo>
                    <a:pt x="458" y="45"/>
                  </a:moveTo>
                  <a:lnTo>
                    <a:pt x="458" y="45"/>
                  </a:lnTo>
                  <a:lnTo>
                    <a:pt x="458" y="29"/>
                  </a:lnTo>
                  <a:moveTo>
                    <a:pt x="458" y="16"/>
                  </a:moveTo>
                  <a:lnTo>
                    <a:pt x="458" y="16"/>
                  </a:lnTo>
                  <a:lnTo>
                    <a:pt x="458" y="0"/>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3503612" y="3637494"/>
              <a:ext cx="1371600" cy="509588"/>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Lst>
              <a:ahLst/>
              <a:cxnLst>
                <a:cxn ang="0">
                  <a:pos x="T0" y="T1"/>
                </a:cxn>
                <a:cxn ang="0">
                  <a:pos x="T2" y="T3"/>
                </a:cxn>
                <a:cxn ang="0">
                  <a:pos x="T4" y="T5"/>
                </a:cxn>
                <a:cxn ang="0">
                  <a:pos x="T6" y="T7"/>
                </a:cxn>
                <a:cxn ang="0">
                  <a:pos x="T8" y="T9"/>
                </a:cxn>
              </a:cxnLst>
              <a:rect l="0" t="0" r="r" b="b"/>
              <a:pathLst>
                <a:path w="687" h="256">
                  <a:moveTo>
                    <a:pt x="0" y="255"/>
                  </a:moveTo>
                  <a:lnTo>
                    <a:pt x="0" y="255"/>
                  </a:lnTo>
                  <a:lnTo>
                    <a:pt x="0" y="0"/>
                  </a:lnTo>
                  <a:cubicBezTo>
                    <a:pt x="162" y="182"/>
                    <a:pt x="496" y="256"/>
                    <a:pt x="687" y="255"/>
                  </a:cubicBez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3503612" y="3637494"/>
              <a:ext cx="1371600" cy="509588"/>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Lst>
              <a:ahLst/>
              <a:cxnLst>
                <a:cxn ang="0">
                  <a:pos x="T0" y="T1"/>
                </a:cxn>
                <a:cxn ang="0">
                  <a:pos x="T2" y="T3"/>
                </a:cxn>
                <a:cxn ang="0">
                  <a:pos x="T4" y="T5"/>
                </a:cxn>
                <a:cxn ang="0">
                  <a:pos x="T6" y="T7"/>
                </a:cxn>
                <a:cxn ang="0">
                  <a:pos x="T8" y="T9"/>
                </a:cxn>
              </a:cxnLst>
              <a:rect l="0" t="0" r="r" b="b"/>
              <a:pathLst>
                <a:path w="687" h="256">
                  <a:moveTo>
                    <a:pt x="0" y="255"/>
                  </a:moveTo>
                  <a:lnTo>
                    <a:pt x="0" y="255"/>
                  </a:lnTo>
                  <a:lnTo>
                    <a:pt x="0" y="0"/>
                  </a:lnTo>
                  <a:cubicBezTo>
                    <a:pt x="162" y="182"/>
                    <a:pt x="496" y="256"/>
                    <a:pt x="687" y="255"/>
                  </a:cubicBezTo>
                  <a:lnTo>
                    <a:pt x="0" y="255"/>
                  </a:lnTo>
                  <a:close/>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p:nvSpPr>
          <p:spPr bwMode="auto">
            <a:xfrm>
              <a:off x="3503612" y="3637494"/>
              <a:ext cx="1371600" cy="508000"/>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3341687" y="3205694"/>
              <a:ext cx="161925" cy="431800"/>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Lst>
              <a:ahLst/>
              <a:cxnLst>
                <a:cxn ang="0">
                  <a:pos x="T0" y="T1"/>
                </a:cxn>
                <a:cxn ang="0">
                  <a:pos x="T2" y="T3"/>
                </a:cxn>
                <a:cxn ang="0">
                  <a:pos x="T4" y="T5"/>
                </a:cxn>
                <a:cxn ang="0">
                  <a:pos x="T6" y="T7"/>
                </a:cxn>
                <a:cxn ang="0">
                  <a:pos x="T8" y="T9"/>
                </a:cxn>
                <a:cxn ang="0">
                  <a:pos x="T10" y="T11"/>
                </a:cxn>
              </a:cxnLst>
              <a:rect l="0" t="0" r="r" b="b"/>
              <a:pathLst>
                <a:path w="81" h="217">
                  <a:moveTo>
                    <a:pt x="0" y="0"/>
                  </a:moveTo>
                  <a:lnTo>
                    <a:pt x="0" y="0"/>
                  </a:lnTo>
                  <a:lnTo>
                    <a:pt x="0" y="217"/>
                  </a:lnTo>
                  <a:lnTo>
                    <a:pt x="81" y="217"/>
                  </a:lnTo>
                  <a:cubicBezTo>
                    <a:pt x="27" y="156"/>
                    <a:pt x="0" y="76"/>
                    <a:pt x="0" y="0"/>
                  </a:cubicBez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3341687" y="3205694"/>
              <a:ext cx="161925" cy="431800"/>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Lst>
              <a:ahLst/>
              <a:cxnLst>
                <a:cxn ang="0">
                  <a:pos x="T0" y="T1"/>
                </a:cxn>
                <a:cxn ang="0">
                  <a:pos x="T2" y="T3"/>
                </a:cxn>
                <a:cxn ang="0">
                  <a:pos x="T4" y="T5"/>
                </a:cxn>
                <a:cxn ang="0">
                  <a:pos x="T6" y="T7"/>
                </a:cxn>
                <a:cxn ang="0">
                  <a:pos x="T8" y="T9"/>
                </a:cxn>
                <a:cxn ang="0">
                  <a:pos x="T10" y="T11"/>
                </a:cxn>
              </a:cxnLst>
              <a:rect l="0" t="0" r="r" b="b"/>
              <a:pathLst>
                <a:path w="81" h="217">
                  <a:moveTo>
                    <a:pt x="0" y="0"/>
                  </a:moveTo>
                  <a:lnTo>
                    <a:pt x="0" y="0"/>
                  </a:lnTo>
                  <a:lnTo>
                    <a:pt x="0" y="217"/>
                  </a:lnTo>
                  <a:lnTo>
                    <a:pt x="81" y="217"/>
                  </a:lnTo>
                  <a:cubicBezTo>
                    <a:pt x="27" y="156"/>
                    <a:pt x="0" y="76"/>
                    <a:pt x="0" y="0"/>
                  </a:cubicBezTo>
                  <a:lnTo>
                    <a:pt x="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3738562" y="2742144"/>
              <a:ext cx="222250" cy="42863"/>
            </a:xfrm>
            <a:custGeom>
              <a:avLst/>
              <a:gdLst>
                <a:gd name="T0" fmla="*/ 0 w 111"/>
                <a:gd name="T1" fmla="*/ 0 h 21"/>
                <a:gd name="T2" fmla="*/ 0 w 111"/>
                <a:gd name="T3" fmla="*/ 0 h 21"/>
                <a:gd name="T4" fmla="*/ 16 w 111"/>
                <a:gd name="T5" fmla="*/ 0 h 21"/>
                <a:gd name="T6" fmla="*/ 29 w 111"/>
                <a:gd name="T7" fmla="*/ 0 h 21"/>
                <a:gd name="T8" fmla="*/ 29 w 111"/>
                <a:gd name="T9" fmla="*/ 0 h 21"/>
                <a:gd name="T10" fmla="*/ 45 w 111"/>
                <a:gd name="T11" fmla="*/ 0 h 21"/>
                <a:gd name="T12" fmla="*/ 59 w 111"/>
                <a:gd name="T13" fmla="*/ 0 h 21"/>
                <a:gd name="T14" fmla="*/ 59 w 111"/>
                <a:gd name="T15" fmla="*/ 0 h 21"/>
                <a:gd name="T16" fmla="*/ 75 w 111"/>
                <a:gd name="T17" fmla="*/ 0 h 21"/>
                <a:gd name="T18" fmla="*/ 88 w 111"/>
                <a:gd name="T19" fmla="*/ 0 h 21"/>
                <a:gd name="T20" fmla="*/ 88 w 111"/>
                <a:gd name="T21" fmla="*/ 0 h 21"/>
                <a:gd name="T22" fmla="*/ 104 w 111"/>
                <a:gd name="T23" fmla="*/ 0 h 21"/>
                <a:gd name="T24" fmla="*/ 111 w 111"/>
                <a:gd name="T25" fmla="*/ 7 h 21"/>
                <a:gd name="T26" fmla="*/ 111 w 111"/>
                <a:gd name="T27" fmla="*/ 7 h 21"/>
                <a:gd name="T28" fmla="*/ 111 w 111"/>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21">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1" y="7"/>
                  </a:moveTo>
                  <a:lnTo>
                    <a:pt x="111" y="7"/>
                  </a:lnTo>
                  <a:lnTo>
                    <a:pt x="111" y="21"/>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3738562" y="2742144"/>
              <a:ext cx="222250" cy="42863"/>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111" h="21">
                  <a:moveTo>
                    <a:pt x="24" y="1"/>
                  </a:moveTo>
                  <a:lnTo>
                    <a:pt x="24" y="1"/>
                  </a:lnTo>
                  <a:cubicBezTo>
                    <a:pt x="51" y="4"/>
                    <a:pt x="80" y="10"/>
                    <a:pt x="111" y="21"/>
                  </a:cubicBezTo>
                  <a:lnTo>
                    <a:pt x="0" y="21"/>
                  </a:lnTo>
                  <a:lnTo>
                    <a:pt x="0" y="0"/>
                  </a:lnTo>
                  <a:cubicBezTo>
                    <a:pt x="8" y="0"/>
                    <a:pt x="16" y="1"/>
                    <a:pt x="24" y="1"/>
                  </a:cubicBezTo>
                  <a:lnTo>
                    <a:pt x="24"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3738562" y="2742144"/>
              <a:ext cx="222250" cy="42863"/>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111" h="21">
                  <a:moveTo>
                    <a:pt x="24" y="1"/>
                  </a:moveTo>
                  <a:lnTo>
                    <a:pt x="24" y="1"/>
                  </a:lnTo>
                  <a:cubicBezTo>
                    <a:pt x="51" y="4"/>
                    <a:pt x="80" y="10"/>
                    <a:pt x="111" y="21"/>
                  </a:cubicBezTo>
                  <a:lnTo>
                    <a:pt x="0" y="21"/>
                  </a:lnTo>
                  <a:lnTo>
                    <a:pt x="0" y="0"/>
                  </a:lnTo>
                  <a:cubicBezTo>
                    <a:pt x="8" y="0"/>
                    <a:pt x="16" y="1"/>
                    <a:pt x="24" y="1"/>
                  </a:cubicBezTo>
                  <a:lnTo>
                    <a:pt x="24" y="1"/>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5613399" y="2832631"/>
              <a:ext cx="195263" cy="6985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8" y="10"/>
                    <a:pt x="98" y="35"/>
                  </a:cubicBez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5613399" y="2832631"/>
              <a:ext cx="195263" cy="6985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Lst>
              <a:ahLst/>
              <a:cxnLst>
                <a:cxn ang="0">
                  <a:pos x="T0" y="T1"/>
                </a:cxn>
                <a:cxn ang="0">
                  <a:pos x="T2" y="T3"/>
                </a:cxn>
                <a:cxn ang="0">
                  <a:pos x="T4" y="T5"/>
                </a:cxn>
                <a:cxn ang="0">
                  <a:pos x="T6" y="T7"/>
                </a:cxn>
                <a:cxn ang="0">
                  <a:pos x="T8" y="T9"/>
                </a:cxn>
                <a:cxn ang="0">
                  <a:pos x="T10" y="T11"/>
                </a:cxn>
              </a:cxnLst>
              <a:rect l="0" t="0" r="r" b="b"/>
              <a:pathLst>
                <a:path w="98" h="35">
                  <a:moveTo>
                    <a:pt x="98" y="35"/>
                  </a:moveTo>
                  <a:lnTo>
                    <a:pt x="98" y="35"/>
                  </a:lnTo>
                  <a:lnTo>
                    <a:pt x="0" y="35"/>
                  </a:lnTo>
                  <a:lnTo>
                    <a:pt x="0" y="0"/>
                  </a:lnTo>
                  <a:cubicBezTo>
                    <a:pt x="35" y="0"/>
                    <a:pt x="68" y="10"/>
                    <a:pt x="98" y="35"/>
                  </a:cubicBezTo>
                  <a:lnTo>
                    <a:pt x="98" y="35"/>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5613399" y="2832631"/>
              <a:ext cx="195263" cy="69850"/>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20 h 35"/>
                <a:gd name="T28" fmla="*/ 98 w 98"/>
                <a:gd name="T29" fmla="*/ 20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20"/>
                  </a:moveTo>
                  <a:lnTo>
                    <a:pt x="98" y="20"/>
                  </a:lnTo>
                  <a:lnTo>
                    <a:pt x="98" y="3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5808662" y="2902481"/>
              <a:ext cx="68263" cy="127000"/>
            </a:xfrm>
            <a:custGeom>
              <a:avLst/>
              <a:gdLst>
                <a:gd name="T0" fmla="*/ 0 w 34"/>
                <a:gd name="T1" fmla="*/ 0 h 64"/>
                <a:gd name="T2" fmla="*/ 0 w 34"/>
                <a:gd name="T3" fmla="*/ 0 h 64"/>
                <a:gd name="T4" fmla="*/ 16 w 34"/>
                <a:gd name="T5" fmla="*/ 0 h 64"/>
                <a:gd name="T6" fmla="*/ 30 w 34"/>
                <a:gd name="T7" fmla="*/ 0 h 64"/>
                <a:gd name="T8" fmla="*/ 30 w 34"/>
                <a:gd name="T9" fmla="*/ 0 h 64"/>
                <a:gd name="T10" fmla="*/ 34 w 34"/>
                <a:gd name="T11" fmla="*/ 0 h 64"/>
                <a:gd name="T12" fmla="*/ 34 w 34"/>
                <a:gd name="T13" fmla="*/ 12 h 64"/>
                <a:gd name="T14" fmla="*/ 34 w 34"/>
                <a:gd name="T15" fmla="*/ 26 h 64"/>
                <a:gd name="T16" fmla="*/ 34 w 34"/>
                <a:gd name="T17" fmla="*/ 26 h 64"/>
                <a:gd name="T18" fmla="*/ 34 w 34"/>
                <a:gd name="T19" fmla="*/ 42 h 64"/>
                <a:gd name="T20" fmla="*/ 34 w 34"/>
                <a:gd name="T21" fmla="*/ 55 h 64"/>
                <a:gd name="T22" fmla="*/ 34 w 34"/>
                <a:gd name="T23" fmla="*/ 55 h 64"/>
                <a:gd name="T24" fmla="*/ 34 w 3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0" y="0"/>
                  </a:moveTo>
                  <a:lnTo>
                    <a:pt x="0" y="0"/>
                  </a:lnTo>
                  <a:lnTo>
                    <a:pt x="16" y="0"/>
                  </a:lnTo>
                  <a:moveTo>
                    <a:pt x="30" y="0"/>
                  </a:moveTo>
                  <a:lnTo>
                    <a:pt x="30" y="0"/>
                  </a:lnTo>
                  <a:lnTo>
                    <a:pt x="34" y="0"/>
                  </a:lnTo>
                  <a:lnTo>
                    <a:pt x="34" y="12"/>
                  </a:lnTo>
                  <a:moveTo>
                    <a:pt x="34" y="26"/>
                  </a:moveTo>
                  <a:lnTo>
                    <a:pt x="34" y="26"/>
                  </a:lnTo>
                  <a:lnTo>
                    <a:pt x="34" y="42"/>
                  </a:lnTo>
                  <a:moveTo>
                    <a:pt x="34" y="55"/>
                  </a:moveTo>
                  <a:lnTo>
                    <a:pt x="34" y="55"/>
                  </a:lnTo>
                  <a:lnTo>
                    <a:pt x="34" y="64"/>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5808662" y="2902481"/>
              <a:ext cx="68263" cy="127000"/>
            </a:xfrm>
            <a:custGeom>
              <a:avLst/>
              <a:gdLst>
                <a:gd name="T0" fmla="*/ 0 w 34"/>
                <a:gd name="T1" fmla="*/ 64 h 64"/>
                <a:gd name="T2" fmla="*/ 0 w 34"/>
                <a:gd name="T3" fmla="*/ 64 h 64"/>
                <a:gd name="T4" fmla="*/ 0 w 34"/>
                <a:gd name="T5" fmla="*/ 0 h 64"/>
                <a:gd name="T6" fmla="*/ 34 w 34"/>
                <a:gd name="T7" fmla="*/ 64 h 64"/>
                <a:gd name="T8" fmla="*/ 0 w 34"/>
                <a:gd name="T9" fmla="*/ 64 h 64"/>
              </a:gdLst>
              <a:ahLst/>
              <a:cxnLst>
                <a:cxn ang="0">
                  <a:pos x="T0" y="T1"/>
                </a:cxn>
                <a:cxn ang="0">
                  <a:pos x="T2" y="T3"/>
                </a:cxn>
                <a:cxn ang="0">
                  <a:pos x="T4" y="T5"/>
                </a:cxn>
                <a:cxn ang="0">
                  <a:pos x="T6" y="T7"/>
                </a:cxn>
                <a:cxn ang="0">
                  <a:pos x="T8" y="T9"/>
                </a:cxn>
              </a:cxnLst>
              <a:rect l="0" t="0" r="r" b="b"/>
              <a:pathLst>
                <a:path w="34" h="64">
                  <a:moveTo>
                    <a:pt x="0" y="64"/>
                  </a:moveTo>
                  <a:lnTo>
                    <a:pt x="0" y="64"/>
                  </a:lnTo>
                  <a:lnTo>
                    <a:pt x="0" y="0"/>
                  </a:lnTo>
                  <a:cubicBezTo>
                    <a:pt x="24" y="20"/>
                    <a:pt x="34" y="41"/>
                    <a:pt x="34" y="64"/>
                  </a:cubicBezTo>
                  <a:lnTo>
                    <a:pt x="0" y="64"/>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5808662" y="2902481"/>
              <a:ext cx="68263" cy="127000"/>
            </a:xfrm>
            <a:custGeom>
              <a:avLst/>
              <a:gdLst>
                <a:gd name="T0" fmla="*/ 0 w 34"/>
                <a:gd name="T1" fmla="*/ 64 h 64"/>
                <a:gd name="T2" fmla="*/ 0 w 34"/>
                <a:gd name="T3" fmla="*/ 64 h 64"/>
                <a:gd name="T4" fmla="*/ 0 w 34"/>
                <a:gd name="T5" fmla="*/ 0 h 64"/>
                <a:gd name="T6" fmla="*/ 34 w 34"/>
                <a:gd name="T7" fmla="*/ 64 h 64"/>
                <a:gd name="T8" fmla="*/ 0 w 34"/>
                <a:gd name="T9" fmla="*/ 64 h 64"/>
              </a:gdLst>
              <a:ahLst/>
              <a:cxnLst>
                <a:cxn ang="0">
                  <a:pos x="T0" y="T1"/>
                </a:cxn>
                <a:cxn ang="0">
                  <a:pos x="T2" y="T3"/>
                </a:cxn>
                <a:cxn ang="0">
                  <a:pos x="T4" y="T5"/>
                </a:cxn>
                <a:cxn ang="0">
                  <a:pos x="T6" y="T7"/>
                </a:cxn>
                <a:cxn ang="0">
                  <a:pos x="T8" y="T9"/>
                </a:cxn>
              </a:cxnLst>
              <a:rect l="0" t="0" r="r" b="b"/>
              <a:pathLst>
                <a:path w="34" h="64">
                  <a:moveTo>
                    <a:pt x="0" y="64"/>
                  </a:moveTo>
                  <a:lnTo>
                    <a:pt x="0" y="64"/>
                  </a:lnTo>
                  <a:lnTo>
                    <a:pt x="0" y="0"/>
                  </a:lnTo>
                  <a:cubicBezTo>
                    <a:pt x="24" y="20"/>
                    <a:pt x="34" y="41"/>
                    <a:pt x="34" y="64"/>
                  </a:cubicBezTo>
                  <a:lnTo>
                    <a:pt x="0" y="64"/>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5614987" y="3605744"/>
              <a:ext cx="82550" cy="160338"/>
            </a:xfrm>
            <a:custGeom>
              <a:avLst/>
              <a:gdLst>
                <a:gd name="T0" fmla="*/ 0 w 41"/>
                <a:gd name="T1" fmla="*/ 0 h 80"/>
                <a:gd name="T2" fmla="*/ 0 w 41"/>
                <a:gd name="T3" fmla="*/ 0 h 80"/>
                <a:gd name="T4" fmla="*/ 16 w 41"/>
                <a:gd name="T5" fmla="*/ 0 h 80"/>
                <a:gd name="T6" fmla="*/ 29 w 41"/>
                <a:gd name="T7" fmla="*/ 0 h 80"/>
                <a:gd name="T8" fmla="*/ 29 w 41"/>
                <a:gd name="T9" fmla="*/ 0 h 80"/>
                <a:gd name="T10" fmla="*/ 41 w 41"/>
                <a:gd name="T11" fmla="*/ 0 h 80"/>
                <a:gd name="T12" fmla="*/ 41 w 41"/>
                <a:gd name="T13" fmla="*/ 4 h 80"/>
                <a:gd name="T14" fmla="*/ 41 w 41"/>
                <a:gd name="T15" fmla="*/ 18 h 80"/>
                <a:gd name="T16" fmla="*/ 41 w 41"/>
                <a:gd name="T17" fmla="*/ 18 h 80"/>
                <a:gd name="T18" fmla="*/ 41 w 41"/>
                <a:gd name="T19" fmla="*/ 34 h 80"/>
                <a:gd name="T20" fmla="*/ 41 w 41"/>
                <a:gd name="T21" fmla="*/ 47 h 80"/>
                <a:gd name="T22" fmla="*/ 41 w 41"/>
                <a:gd name="T23" fmla="*/ 47 h 80"/>
                <a:gd name="T24" fmla="*/ 41 w 41"/>
                <a:gd name="T25" fmla="*/ 63 h 80"/>
                <a:gd name="T26" fmla="*/ 41 w 41"/>
                <a:gd name="T27" fmla="*/ 76 h 80"/>
                <a:gd name="T28" fmla="*/ 41 w 41"/>
                <a:gd name="T29" fmla="*/ 76 h 80"/>
                <a:gd name="T30" fmla="*/ 41 w 41"/>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0">
                  <a:moveTo>
                    <a:pt x="0" y="0"/>
                  </a:moveTo>
                  <a:lnTo>
                    <a:pt x="0" y="0"/>
                  </a:lnTo>
                  <a:lnTo>
                    <a:pt x="16" y="0"/>
                  </a:lnTo>
                  <a:moveTo>
                    <a:pt x="29" y="0"/>
                  </a:moveTo>
                  <a:lnTo>
                    <a:pt x="29" y="0"/>
                  </a:lnTo>
                  <a:lnTo>
                    <a:pt x="41" y="0"/>
                  </a:lnTo>
                  <a:lnTo>
                    <a:pt x="41" y="4"/>
                  </a:lnTo>
                  <a:moveTo>
                    <a:pt x="41" y="18"/>
                  </a:moveTo>
                  <a:lnTo>
                    <a:pt x="41" y="18"/>
                  </a:lnTo>
                  <a:lnTo>
                    <a:pt x="41" y="34"/>
                  </a:lnTo>
                  <a:moveTo>
                    <a:pt x="41" y="47"/>
                  </a:moveTo>
                  <a:lnTo>
                    <a:pt x="41" y="47"/>
                  </a:lnTo>
                  <a:lnTo>
                    <a:pt x="41" y="63"/>
                  </a:lnTo>
                  <a:moveTo>
                    <a:pt x="41" y="76"/>
                  </a:moveTo>
                  <a:lnTo>
                    <a:pt x="41" y="76"/>
                  </a:lnTo>
                  <a:lnTo>
                    <a:pt x="41" y="8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5614987" y="3605744"/>
              <a:ext cx="82550" cy="160338"/>
            </a:xfrm>
            <a:custGeom>
              <a:avLst/>
              <a:gdLst>
                <a:gd name="T0" fmla="*/ 0 w 41"/>
                <a:gd name="T1" fmla="*/ 80 h 80"/>
                <a:gd name="T2" fmla="*/ 0 w 41"/>
                <a:gd name="T3" fmla="*/ 80 h 80"/>
                <a:gd name="T4" fmla="*/ 0 w 41"/>
                <a:gd name="T5" fmla="*/ 0 h 80"/>
                <a:gd name="T6" fmla="*/ 41 w 41"/>
                <a:gd name="T7" fmla="*/ 80 h 80"/>
                <a:gd name="T8" fmla="*/ 0 w 41"/>
                <a:gd name="T9" fmla="*/ 80 h 80"/>
              </a:gdLst>
              <a:ahLst/>
              <a:cxnLst>
                <a:cxn ang="0">
                  <a:pos x="T0" y="T1"/>
                </a:cxn>
                <a:cxn ang="0">
                  <a:pos x="T2" y="T3"/>
                </a:cxn>
                <a:cxn ang="0">
                  <a:pos x="T4" y="T5"/>
                </a:cxn>
                <a:cxn ang="0">
                  <a:pos x="T6" y="T7"/>
                </a:cxn>
                <a:cxn ang="0">
                  <a:pos x="T8" y="T9"/>
                </a:cxn>
              </a:cxnLst>
              <a:rect l="0" t="0" r="r" b="b"/>
              <a:pathLst>
                <a:path w="41" h="80">
                  <a:moveTo>
                    <a:pt x="0" y="80"/>
                  </a:moveTo>
                  <a:lnTo>
                    <a:pt x="0" y="80"/>
                  </a:lnTo>
                  <a:lnTo>
                    <a:pt x="0" y="0"/>
                  </a:lnTo>
                  <a:cubicBezTo>
                    <a:pt x="0" y="28"/>
                    <a:pt x="12" y="55"/>
                    <a:pt x="41" y="80"/>
                  </a:cubicBezTo>
                  <a:lnTo>
                    <a:pt x="0" y="8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5614987" y="3605744"/>
              <a:ext cx="82550" cy="160338"/>
            </a:xfrm>
            <a:custGeom>
              <a:avLst/>
              <a:gdLst>
                <a:gd name="T0" fmla="*/ 0 w 41"/>
                <a:gd name="T1" fmla="*/ 80 h 80"/>
                <a:gd name="T2" fmla="*/ 0 w 41"/>
                <a:gd name="T3" fmla="*/ 80 h 80"/>
                <a:gd name="T4" fmla="*/ 0 w 41"/>
                <a:gd name="T5" fmla="*/ 0 h 80"/>
                <a:gd name="T6" fmla="*/ 41 w 41"/>
                <a:gd name="T7" fmla="*/ 80 h 80"/>
                <a:gd name="T8" fmla="*/ 0 w 41"/>
                <a:gd name="T9" fmla="*/ 80 h 80"/>
              </a:gdLst>
              <a:ahLst/>
              <a:cxnLst>
                <a:cxn ang="0">
                  <a:pos x="T0" y="T1"/>
                </a:cxn>
                <a:cxn ang="0">
                  <a:pos x="T2" y="T3"/>
                </a:cxn>
                <a:cxn ang="0">
                  <a:pos x="T4" y="T5"/>
                </a:cxn>
                <a:cxn ang="0">
                  <a:pos x="T6" y="T7"/>
                </a:cxn>
                <a:cxn ang="0">
                  <a:pos x="T8" y="T9"/>
                </a:cxn>
              </a:cxnLst>
              <a:rect l="0" t="0" r="r" b="b"/>
              <a:pathLst>
                <a:path w="41" h="80">
                  <a:moveTo>
                    <a:pt x="0" y="80"/>
                  </a:moveTo>
                  <a:lnTo>
                    <a:pt x="0" y="80"/>
                  </a:lnTo>
                  <a:lnTo>
                    <a:pt x="0" y="0"/>
                  </a:lnTo>
                  <a:cubicBezTo>
                    <a:pt x="0" y="28"/>
                    <a:pt x="12" y="55"/>
                    <a:pt x="41" y="80"/>
                  </a:cubicBezTo>
                  <a:lnTo>
                    <a:pt x="0" y="8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5697537" y="3766081"/>
              <a:ext cx="93663" cy="1444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Lst>
              <a:ahLst/>
              <a:cxnLst>
                <a:cxn ang="0">
                  <a:pos x="T0" y="T1"/>
                </a:cxn>
                <a:cxn ang="0">
                  <a:pos x="T2" y="T3"/>
                </a:cxn>
                <a:cxn ang="0">
                  <a:pos x="T4" y="T5"/>
                </a:cxn>
                <a:cxn ang="0">
                  <a:pos x="T6" y="T7"/>
                </a:cxn>
                <a:cxn ang="0">
                  <a:pos x="T8" y="T9"/>
                </a:cxn>
                <a:cxn ang="0">
                  <a:pos x="T10" y="T11"/>
                </a:cxn>
              </a:cxnLst>
              <a:rect l="0" t="0" r="r" b="b"/>
              <a:pathLst>
                <a:path w="47" h="73">
                  <a:moveTo>
                    <a:pt x="46" y="73"/>
                  </a:moveTo>
                  <a:lnTo>
                    <a:pt x="46" y="73"/>
                  </a:lnTo>
                  <a:lnTo>
                    <a:pt x="0" y="73"/>
                  </a:lnTo>
                  <a:lnTo>
                    <a:pt x="0" y="0"/>
                  </a:lnTo>
                  <a:cubicBezTo>
                    <a:pt x="33" y="28"/>
                    <a:pt x="47" y="52"/>
                    <a:pt x="46" y="73"/>
                  </a:cubicBezTo>
                  <a:lnTo>
                    <a:pt x="46" y="73"/>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697537" y="3766081"/>
              <a:ext cx="93663" cy="1444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Lst>
              <a:ahLst/>
              <a:cxnLst>
                <a:cxn ang="0">
                  <a:pos x="T0" y="T1"/>
                </a:cxn>
                <a:cxn ang="0">
                  <a:pos x="T2" y="T3"/>
                </a:cxn>
                <a:cxn ang="0">
                  <a:pos x="T4" y="T5"/>
                </a:cxn>
                <a:cxn ang="0">
                  <a:pos x="T6" y="T7"/>
                </a:cxn>
                <a:cxn ang="0">
                  <a:pos x="T8" y="T9"/>
                </a:cxn>
                <a:cxn ang="0">
                  <a:pos x="T10" y="T11"/>
                </a:cxn>
              </a:cxnLst>
              <a:rect l="0" t="0" r="r" b="b"/>
              <a:pathLst>
                <a:path w="47" h="73">
                  <a:moveTo>
                    <a:pt x="46" y="73"/>
                  </a:moveTo>
                  <a:lnTo>
                    <a:pt x="46" y="73"/>
                  </a:lnTo>
                  <a:lnTo>
                    <a:pt x="0" y="73"/>
                  </a:lnTo>
                  <a:lnTo>
                    <a:pt x="0" y="0"/>
                  </a:lnTo>
                  <a:cubicBezTo>
                    <a:pt x="33" y="28"/>
                    <a:pt x="47" y="52"/>
                    <a:pt x="46" y="73"/>
                  </a:cubicBezTo>
                  <a:lnTo>
                    <a:pt x="46" y="73"/>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5697537" y="3766081"/>
              <a:ext cx="92075" cy="144463"/>
            </a:xfrm>
            <a:custGeom>
              <a:avLst/>
              <a:gdLst>
                <a:gd name="T0" fmla="*/ 0 w 46"/>
                <a:gd name="T1" fmla="*/ 0 h 73"/>
                <a:gd name="T2" fmla="*/ 0 w 46"/>
                <a:gd name="T3" fmla="*/ 0 h 73"/>
                <a:gd name="T4" fmla="*/ 16 w 46"/>
                <a:gd name="T5" fmla="*/ 0 h 73"/>
                <a:gd name="T6" fmla="*/ 29 w 46"/>
                <a:gd name="T7" fmla="*/ 0 h 73"/>
                <a:gd name="T8" fmla="*/ 29 w 46"/>
                <a:gd name="T9" fmla="*/ 0 h 73"/>
                <a:gd name="T10" fmla="*/ 45 w 46"/>
                <a:gd name="T11" fmla="*/ 0 h 73"/>
                <a:gd name="T12" fmla="*/ 46 w 46"/>
                <a:gd name="T13" fmla="*/ 12 h 73"/>
                <a:gd name="T14" fmla="*/ 46 w 46"/>
                <a:gd name="T15" fmla="*/ 12 h 73"/>
                <a:gd name="T16" fmla="*/ 46 w 46"/>
                <a:gd name="T17" fmla="*/ 28 h 73"/>
                <a:gd name="T18" fmla="*/ 46 w 46"/>
                <a:gd name="T19" fmla="*/ 41 h 73"/>
                <a:gd name="T20" fmla="*/ 46 w 46"/>
                <a:gd name="T21" fmla="*/ 41 h 73"/>
                <a:gd name="T22" fmla="*/ 46 w 46"/>
                <a:gd name="T23" fmla="*/ 57 h 73"/>
                <a:gd name="T24" fmla="*/ 46 w 46"/>
                <a:gd name="T25" fmla="*/ 71 h 73"/>
                <a:gd name="T26" fmla="*/ 46 w 46"/>
                <a:gd name="T27" fmla="*/ 71 h 73"/>
                <a:gd name="T28" fmla="*/ 46 w 46"/>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3">
                  <a:moveTo>
                    <a:pt x="0" y="0"/>
                  </a:moveTo>
                  <a:lnTo>
                    <a:pt x="0" y="0"/>
                  </a:lnTo>
                  <a:lnTo>
                    <a:pt x="16" y="0"/>
                  </a:lnTo>
                  <a:moveTo>
                    <a:pt x="29" y="0"/>
                  </a:moveTo>
                  <a:lnTo>
                    <a:pt x="29" y="0"/>
                  </a:lnTo>
                  <a:lnTo>
                    <a:pt x="45" y="0"/>
                  </a:lnTo>
                  <a:moveTo>
                    <a:pt x="46" y="12"/>
                  </a:moveTo>
                  <a:lnTo>
                    <a:pt x="46" y="12"/>
                  </a:lnTo>
                  <a:lnTo>
                    <a:pt x="46" y="28"/>
                  </a:lnTo>
                  <a:moveTo>
                    <a:pt x="46" y="41"/>
                  </a:moveTo>
                  <a:lnTo>
                    <a:pt x="46" y="41"/>
                  </a:lnTo>
                  <a:lnTo>
                    <a:pt x="46" y="57"/>
                  </a:lnTo>
                  <a:moveTo>
                    <a:pt x="46" y="71"/>
                  </a:moveTo>
                  <a:lnTo>
                    <a:pt x="46" y="71"/>
                  </a:lnTo>
                  <a:lnTo>
                    <a:pt x="46" y="73"/>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3341687" y="2756431"/>
              <a:ext cx="396875" cy="452438"/>
            </a:xfrm>
            <a:custGeom>
              <a:avLst/>
              <a:gdLst>
                <a:gd name="T0" fmla="*/ 0 w 199"/>
                <a:gd name="T1" fmla="*/ 227 h 227"/>
                <a:gd name="T2" fmla="*/ 0 w 199"/>
                <a:gd name="T3" fmla="*/ 227 h 227"/>
                <a:gd name="T4" fmla="*/ 16 w 199"/>
                <a:gd name="T5" fmla="*/ 227 h 227"/>
                <a:gd name="T6" fmla="*/ 29 w 199"/>
                <a:gd name="T7" fmla="*/ 227 h 227"/>
                <a:gd name="T8" fmla="*/ 29 w 199"/>
                <a:gd name="T9" fmla="*/ 227 h 227"/>
                <a:gd name="T10" fmla="*/ 45 w 199"/>
                <a:gd name="T11" fmla="*/ 227 h 227"/>
                <a:gd name="T12" fmla="*/ 58 w 199"/>
                <a:gd name="T13" fmla="*/ 227 h 227"/>
                <a:gd name="T14" fmla="*/ 58 w 199"/>
                <a:gd name="T15" fmla="*/ 227 h 227"/>
                <a:gd name="T16" fmla="*/ 74 w 199"/>
                <a:gd name="T17" fmla="*/ 227 h 227"/>
                <a:gd name="T18" fmla="*/ 88 w 199"/>
                <a:gd name="T19" fmla="*/ 227 h 227"/>
                <a:gd name="T20" fmla="*/ 88 w 199"/>
                <a:gd name="T21" fmla="*/ 227 h 227"/>
                <a:gd name="T22" fmla="*/ 104 w 199"/>
                <a:gd name="T23" fmla="*/ 227 h 227"/>
                <a:gd name="T24" fmla="*/ 117 w 199"/>
                <a:gd name="T25" fmla="*/ 227 h 227"/>
                <a:gd name="T26" fmla="*/ 117 w 199"/>
                <a:gd name="T27" fmla="*/ 227 h 227"/>
                <a:gd name="T28" fmla="*/ 133 w 199"/>
                <a:gd name="T29" fmla="*/ 227 h 227"/>
                <a:gd name="T30" fmla="*/ 146 w 199"/>
                <a:gd name="T31" fmla="*/ 227 h 227"/>
                <a:gd name="T32" fmla="*/ 146 w 199"/>
                <a:gd name="T33" fmla="*/ 227 h 227"/>
                <a:gd name="T34" fmla="*/ 162 w 199"/>
                <a:gd name="T35" fmla="*/ 227 h 227"/>
                <a:gd name="T36" fmla="*/ 176 w 199"/>
                <a:gd name="T37" fmla="*/ 227 h 227"/>
                <a:gd name="T38" fmla="*/ 176 w 199"/>
                <a:gd name="T39" fmla="*/ 227 h 227"/>
                <a:gd name="T40" fmla="*/ 192 w 199"/>
                <a:gd name="T41" fmla="*/ 227 h 227"/>
                <a:gd name="T42" fmla="*/ 199 w 199"/>
                <a:gd name="T43" fmla="*/ 221 h 227"/>
                <a:gd name="T44" fmla="*/ 199 w 199"/>
                <a:gd name="T45" fmla="*/ 221 h 227"/>
                <a:gd name="T46" fmla="*/ 199 w 199"/>
                <a:gd name="T47" fmla="*/ 205 h 227"/>
                <a:gd name="T48" fmla="*/ 199 w 199"/>
                <a:gd name="T49" fmla="*/ 192 h 227"/>
                <a:gd name="T50" fmla="*/ 199 w 199"/>
                <a:gd name="T51" fmla="*/ 192 h 227"/>
                <a:gd name="T52" fmla="*/ 199 w 199"/>
                <a:gd name="T53" fmla="*/ 176 h 227"/>
                <a:gd name="T54" fmla="*/ 199 w 199"/>
                <a:gd name="T55" fmla="*/ 162 h 227"/>
                <a:gd name="T56" fmla="*/ 199 w 199"/>
                <a:gd name="T57" fmla="*/ 162 h 227"/>
                <a:gd name="T58" fmla="*/ 199 w 199"/>
                <a:gd name="T59" fmla="*/ 146 h 227"/>
                <a:gd name="T60" fmla="*/ 199 w 199"/>
                <a:gd name="T61" fmla="*/ 133 h 227"/>
                <a:gd name="T62" fmla="*/ 199 w 199"/>
                <a:gd name="T63" fmla="*/ 133 h 227"/>
                <a:gd name="T64" fmla="*/ 199 w 199"/>
                <a:gd name="T65" fmla="*/ 117 h 227"/>
                <a:gd name="T66" fmla="*/ 199 w 199"/>
                <a:gd name="T67" fmla="*/ 104 h 227"/>
                <a:gd name="T68" fmla="*/ 199 w 199"/>
                <a:gd name="T69" fmla="*/ 104 h 227"/>
                <a:gd name="T70" fmla="*/ 199 w 199"/>
                <a:gd name="T71" fmla="*/ 88 h 227"/>
                <a:gd name="T72" fmla="*/ 199 w 199"/>
                <a:gd name="T73" fmla="*/ 74 h 227"/>
                <a:gd name="T74" fmla="*/ 199 w 199"/>
                <a:gd name="T75" fmla="*/ 74 h 227"/>
                <a:gd name="T76" fmla="*/ 199 w 199"/>
                <a:gd name="T77" fmla="*/ 58 h 227"/>
                <a:gd name="T78" fmla="*/ 199 w 199"/>
                <a:gd name="T79" fmla="*/ 45 h 227"/>
                <a:gd name="T80" fmla="*/ 199 w 199"/>
                <a:gd name="T81" fmla="*/ 45 h 227"/>
                <a:gd name="T82" fmla="*/ 199 w 199"/>
                <a:gd name="T83" fmla="*/ 29 h 227"/>
                <a:gd name="T84" fmla="*/ 199 w 199"/>
                <a:gd name="T85" fmla="*/ 16 h 227"/>
                <a:gd name="T86" fmla="*/ 199 w 199"/>
                <a:gd name="T87" fmla="*/ 16 h 227"/>
                <a:gd name="T88" fmla="*/ 199 w 199"/>
                <a:gd name="T89"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7">
                  <a:moveTo>
                    <a:pt x="0" y="227"/>
                  </a:moveTo>
                  <a:lnTo>
                    <a:pt x="0" y="227"/>
                  </a:lnTo>
                  <a:lnTo>
                    <a:pt x="16" y="227"/>
                  </a:lnTo>
                  <a:moveTo>
                    <a:pt x="29" y="227"/>
                  </a:moveTo>
                  <a:lnTo>
                    <a:pt x="29" y="227"/>
                  </a:lnTo>
                  <a:lnTo>
                    <a:pt x="45" y="227"/>
                  </a:lnTo>
                  <a:moveTo>
                    <a:pt x="58" y="227"/>
                  </a:moveTo>
                  <a:lnTo>
                    <a:pt x="58" y="227"/>
                  </a:lnTo>
                  <a:lnTo>
                    <a:pt x="74" y="227"/>
                  </a:lnTo>
                  <a:moveTo>
                    <a:pt x="88" y="227"/>
                  </a:moveTo>
                  <a:lnTo>
                    <a:pt x="88" y="227"/>
                  </a:lnTo>
                  <a:lnTo>
                    <a:pt x="104" y="227"/>
                  </a:lnTo>
                  <a:moveTo>
                    <a:pt x="117" y="227"/>
                  </a:moveTo>
                  <a:lnTo>
                    <a:pt x="117" y="227"/>
                  </a:lnTo>
                  <a:lnTo>
                    <a:pt x="133" y="227"/>
                  </a:lnTo>
                  <a:moveTo>
                    <a:pt x="146" y="227"/>
                  </a:moveTo>
                  <a:lnTo>
                    <a:pt x="146" y="227"/>
                  </a:lnTo>
                  <a:lnTo>
                    <a:pt x="162" y="227"/>
                  </a:lnTo>
                  <a:moveTo>
                    <a:pt x="176" y="227"/>
                  </a:moveTo>
                  <a:lnTo>
                    <a:pt x="176" y="227"/>
                  </a:lnTo>
                  <a:lnTo>
                    <a:pt x="192" y="227"/>
                  </a:lnTo>
                  <a:moveTo>
                    <a:pt x="199" y="221"/>
                  </a:moveTo>
                  <a:lnTo>
                    <a:pt x="199" y="221"/>
                  </a:lnTo>
                  <a:lnTo>
                    <a:pt x="199" y="205"/>
                  </a:lnTo>
                  <a:moveTo>
                    <a:pt x="199" y="192"/>
                  </a:moveTo>
                  <a:lnTo>
                    <a:pt x="199" y="192"/>
                  </a:lnTo>
                  <a:lnTo>
                    <a:pt x="199" y="176"/>
                  </a:lnTo>
                  <a:moveTo>
                    <a:pt x="199" y="162"/>
                  </a:moveTo>
                  <a:lnTo>
                    <a:pt x="199" y="162"/>
                  </a:lnTo>
                  <a:lnTo>
                    <a:pt x="199" y="146"/>
                  </a:lnTo>
                  <a:moveTo>
                    <a:pt x="199" y="133"/>
                  </a:moveTo>
                  <a:lnTo>
                    <a:pt x="199" y="133"/>
                  </a:lnTo>
                  <a:lnTo>
                    <a:pt x="199" y="117"/>
                  </a:lnTo>
                  <a:moveTo>
                    <a:pt x="199" y="104"/>
                  </a:moveTo>
                  <a:lnTo>
                    <a:pt x="199" y="104"/>
                  </a:lnTo>
                  <a:lnTo>
                    <a:pt x="199" y="88"/>
                  </a:lnTo>
                  <a:moveTo>
                    <a:pt x="199" y="74"/>
                  </a:moveTo>
                  <a:lnTo>
                    <a:pt x="199" y="74"/>
                  </a:lnTo>
                  <a:lnTo>
                    <a:pt x="199" y="58"/>
                  </a:lnTo>
                  <a:moveTo>
                    <a:pt x="199" y="45"/>
                  </a:moveTo>
                  <a:lnTo>
                    <a:pt x="199" y="45"/>
                  </a:lnTo>
                  <a:lnTo>
                    <a:pt x="199" y="29"/>
                  </a:lnTo>
                  <a:moveTo>
                    <a:pt x="199" y="16"/>
                  </a:moveTo>
                  <a:lnTo>
                    <a:pt x="199" y="16"/>
                  </a:lnTo>
                  <a:lnTo>
                    <a:pt x="199" y="0"/>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p:nvSpPr>
          <p:spPr bwMode="auto">
            <a:xfrm>
              <a:off x="3341687" y="3208869"/>
              <a:ext cx="161925" cy="428625"/>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noEditPoints="1"/>
            </p:cNvSpPr>
            <p:nvPr/>
          </p:nvSpPr>
          <p:spPr bwMode="auto">
            <a:xfrm>
              <a:off x="3341687" y="3208869"/>
              <a:ext cx="161925" cy="428625"/>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3960812" y="2785006"/>
              <a:ext cx="193675" cy="168275"/>
            </a:xfrm>
            <a:custGeom>
              <a:avLst/>
              <a:gdLst>
                <a:gd name="T0" fmla="*/ 0 w 97"/>
                <a:gd name="T1" fmla="*/ 85 h 85"/>
                <a:gd name="T2" fmla="*/ 0 w 97"/>
                <a:gd name="T3" fmla="*/ 85 h 85"/>
                <a:gd name="T4" fmla="*/ 0 w 97"/>
                <a:gd name="T5" fmla="*/ 0 h 85"/>
                <a:gd name="T6" fmla="*/ 97 w 97"/>
                <a:gd name="T7" fmla="*/ 85 h 85"/>
                <a:gd name="T8" fmla="*/ 0 w 97"/>
                <a:gd name="T9" fmla="*/ 85 h 85"/>
              </a:gdLst>
              <a:ahLst/>
              <a:cxnLst>
                <a:cxn ang="0">
                  <a:pos x="T0" y="T1"/>
                </a:cxn>
                <a:cxn ang="0">
                  <a:pos x="T2" y="T3"/>
                </a:cxn>
                <a:cxn ang="0">
                  <a:pos x="T4" y="T5"/>
                </a:cxn>
                <a:cxn ang="0">
                  <a:pos x="T6" y="T7"/>
                </a:cxn>
                <a:cxn ang="0">
                  <a:pos x="T8" y="T9"/>
                </a:cxn>
              </a:cxnLst>
              <a:rect l="0" t="0" r="r" b="b"/>
              <a:pathLst>
                <a:path w="97" h="85">
                  <a:moveTo>
                    <a:pt x="0" y="85"/>
                  </a:moveTo>
                  <a:lnTo>
                    <a:pt x="0" y="85"/>
                  </a:lnTo>
                  <a:lnTo>
                    <a:pt x="0" y="0"/>
                  </a:lnTo>
                  <a:cubicBezTo>
                    <a:pt x="38" y="14"/>
                    <a:pt x="65" y="47"/>
                    <a:pt x="97" y="85"/>
                  </a:cubicBez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3960812" y="2785006"/>
              <a:ext cx="193675" cy="168275"/>
            </a:xfrm>
            <a:custGeom>
              <a:avLst/>
              <a:gdLst>
                <a:gd name="T0" fmla="*/ 0 w 97"/>
                <a:gd name="T1" fmla="*/ 85 h 85"/>
                <a:gd name="T2" fmla="*/ 0 w 97"/>
                <a:gd name="T3" fmla="*/ 85 h 85"/>
                <a:gd name="T4" fmla="*/ 0 w 97"/>
                <a:gd name="T5" fmla="*/ 0 h 85"/>
                <a:gd name="T6" fmla="*/ 97 w 97"/>
                <a:gd name="T7" fmla="*/ 85 h 85"/>
                <a:gd name="T8" fmla="*/ 0 w 97"/>
                <a:gd name="T9" fmla="*/ 85 h 85"/>
              </a:gdLst>
              <a:ahLst/>
              <a:cxnLst>
                <a:cxn ang="0">
                  <a:pos x="T0" y="T1"/>
                </a:cxn>
                <a:cxn ang="0">
                  <a:pos x="T2" y="T3"/>
                </a:cxn>
                <a:cxn ang="0">
                  <a:pos x="T4" y="T5"/>
                </a:cxn>
                <a:cxn ang="0">
                  <a:pos x="T6" y="T7"/>
                </a:cxn>
                <a:cxn ang="0">
                  <a:pos x="T8" y="T9"/>
                </a:cxn>
              </a:cxnLst>
              <a:rect l="0" t="0" r="r" b="b"/>
              <a:pathLst>
                <a:path w="97" h="85">
                  <a:moveTo>
                    <a:pt x="0" y="85"/>
                  </a:moveTo>
                  <a:lnTo>
                    <a:pt x="0" y="85"/>
                  </a:lnTo>
                  <a:lnTo>
                    <a:pt x="0" y="0"/>
                  </a:lnTo>
                  <a:cubicBezTo>
                    <a:pt x="38" y="14"/>
                    <a:pt x="65" y="47"/>
                    <a:pt x="97" y="85"/>
                  </a:cubicBezTo>
                  <a:lnTo>
                    <a:pt x="0" y="85"/>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3960812" y="2785006"/>
              <a:ext cx="193675" cy="168275"/>
            </a:xfrm>
            <a:custGeom>
              <a:avLst/>
              <a:gdLst>
                <a:gd name="T0" fmla="*/ 0 w 97"/>
                <a:gd name="T1" fmla="*/ 0 h 85"/>
                <a:gd name="T2" fmla="*/ 0 w 97"/>
                <a:gd name="T3" fmla="*/ 0 h 85"/>
                <a:gd name="T4" fmla="*/ 16 w 97"/>
                <a:gd name="T5" fmla="*/ 0 h 85"/>
                <a:gd name="T6" fmla="*/ 29 w 97"/>
                <a:gd name="T7" fmla="*/ 0 h 85"/>
                <a:gd name="T8" fmla="*/ 29 w 97"/>
                <a:gd name="T9" fmla="*/ 0 h 85"/>
                <a:gd name="T10" fmla="*/ 45 w 97"/>
                <a:gd name="T11" fmla="*/ 0 h 85"/>
                <a:gd name="T12" fmla="*/ 59 w 97"/>
                <a:gd name="T13" fmla="*/ 0 h 85"/>
                <a:gd name="T14" fmla="*/ 59 w 97"/>
                <a:gd name="T15" fmla="*/ 0 h 85"/>
                <a:gd name="T16" fmla="*/ 75 w 97"/>
                <a:gd name="T17" fmla="*/ 0 h 85"/>
                <a:gd name="T18" fmla="*/ 88 w 97"/>
                <a:gd name="T19" fmla="*/ 0 h 85"/>
                <a:gd name="T20" fmla="*/ 88 w 97"/>
                <a:gd name="T21" fmla="*/ 0 h 85"/>
                <a:gd name="T22" fmla="*/ 96 w 97"/>
                <a:gd name="T23" fmla="*/ 0 h 85"/>
                <a:gd name="T24" fmla="*/ 96 w 97"/>
                <a:gd name="T25" fmla="*/ 8 h 85"/>
                <a:gd name="T26" fmla="*/ 96 w 97"/>
                <a:gd name="T27" fmla="*/ 21 h 85"/>
                <a:gd name="T28" fmla="*/ 96 w 97"/>
                <a:gd name="T29" fmla="*/ 21 h 85"/>
                <a:gd name="T30" fmla="*/ 96 w 97"/>
                <a:gd name="T31" fmla="*/ 37 h 85"/>
                <a:gd name="T32" fmla="*/ 96 w 97"/>
                <a:gd name="T33" fmla="*/ 50 h 85"/>
                <a:gd name="T34" fmla="*/ 96 w 97"/>
                <a:gd name="T35" fmla="*/ 50 h 85"/>
                <a:gd name="T36" fmla="*/ 96 w 97"/>
                <a:gd name="T37" fmla="*/ 66 h 85"/>
                <a:gd name="T38" fmla="*/ 97 w 97"/>
                <a:gd name="T39" fmla="*/ 80 h 85"/>
                <a:gd name="T40" fmla="*/ 97 w 97"/>
                <a:gd name="T41" fmla="*/ 80 h 85"/>
                <a:gd name="T42" fmla="*/ 97 w 97"/>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8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96" y="0"/>
                  </a:lnTo>
                  <a:lnTo>
                    <a:pt x="96" y="8"/>
                  </a:lnTo>
                  <a:moveTo>
                    <a:pt x="96" y="21"/>
                  </a:moveTo>
                  <a:lnTo>
                    <a:pt x="96" y="21"/>
                  </a:lnTo>
                  <a:lnTo>
                    <a:pt x="96" y="37"/>
                  </a:lnTo>
                  <a:moveTo>
                    <a:pt x="96" y="50"/>
                  </a:moveTo>
                  <a:lnTo>
                    <a:pt x="96" y="50"/>
                  </a:lnTo>
                  <a:lnTo>
                    <a:pt x="96" y="66"/>
                  </a:lnTo>
                  <a:moveTo>
                    <a:pt x="97" y="80"/>
                  </a:moveTo>
                  <a:lnTo>
                    <a:pt x="97" y="80"/>
                  </a:lnTo>
                  <a:lnTo>
                    <a:pt x="97" y="8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4156074" y="2954869"/>
              <a:ext cx="503238" cy="274638"/>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Lst>
              <a:ahLst/>
              <a:cxnLst>
                <a:cxn ang="0">
                  <a:pos x="T0" y="T1"/>
                </a:cxn>
                <a:cxn ang="0">
                  <a:pos x="T2" y="T3"/>
                </a:cxn>
                <a:cxn ang="0">
                  <a:pos x="T4" y="T5"/>
                </a:cxn>
                <a:cxn ang="0">
                  <a:pos x="T6" y="T7"/>
                </a:cxn>
                <a:cxn ang="0">
                  <a:pos x="T8" y="T9"/>
                </a:cxn>
                <a:cxn ang="0">
                  <a:pos x="T10" y="T11"/>
                </a:cxn>
              </a:cxnLst>
              <a:rect l="0" t="0" r="r" b="b"/>
              <a:pathLst>
                <a:path w="252" h="138">
                  <a:moveTo>
                    <a:pt x="252" y="138"/>
                  </a:moveTo>
                  <a:lnTo>
                    <a:pt x="252" y="138"/>
                  </a:lnTo>
                  <a:lnTo>
                    <a:pt x="0" y="138"/>
                  </a:lnTo>
                  <a:lnTo>
                    <a:pt x="0" y="0"/>
                  </a:lnTo>
                  <a:cubicBezTo>
                    <a:pt x="53" y="64"/>
                    <a:pt x="116" y="138"/>
                    <a:pt x="252" y="138"/>
                  </a:cubicBezTo>
                  <a:lnTo>
                    <a:pt x="252"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4156074" y="2954869"/>
              <a:ext cx="503238" cy="274638"/>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Lst>
              <a:ahLst/>
              <a:cxnLst>
                <a:cxn ang="0">
                  <a:pos x="T0" y="T1"/>
                </a:cxn>
                <a:cxn ang="0">
                  <a:pos x="T2" y="T3"/>
                </a:cxn>
                <a:cxn ang="0">
                  <a:pos x="T4" y="T5"/>
                </a:cxn>
                <a:cxn ang="0">
                  <a:pos x="T6" y="T7"/>
                </a:cxn>
                <a:cxn ang="0">
                  <a:pos x="T8" y="T9"/>
                </a:cxn>
                <a:cxn ang="0">
                  <a:pos x="T10" y="T11"/>
                </a:cxn>
              </a:cxnLst>
              <a:rect l="0" t="0" r="r" b="b"/>
              <a:pathLst>
                <a:path w="252" h="138">
                  <a:moveTo>
                    <a:pt x="252" y="138"/>
                  </a:moveTo>
                  <a:lnTo>
                    <a:pt x="252" y="138"/>
                  </a:lnTo>
                  <a:lnTo>
                    <a:pt x="0" y="138"/>
                  </a:lnTo>
                  <a:lnTo>
                    <a:pt x="0" y="0"/>
                  </a:lnTo>
                  <a:cubicBezTo>
                    <a:pt x="53" y="64"/>
                    <a:pt x="116" y="138"/>
                    <a:pt x="252" y="138"/>
                  </a:cubicBezTo>
                  <a:lnTo>
                    <a:pt x="252" y="138"/>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4156074" y="2954869"/>
              <a:ext cx="503238" cy="90488"/>
            </a:xfrm>
            <a:custGeom>
              <a:avLst/>
              <a:gdLst>
                <a:gd name="T0" fmla="*/ 0 w 252"/>
                <a:gd name="T1" fmla="*/ 0 h 45"/>
                <a:gd name="T2" fmla="*/ 0 w 252"/>
                <a:gd name="T3" fmla="*/ 0 h 45"/>
                <a:gd name="T4" fmla="*/ 4 w 252"/>
                <a:gd name="T5" fmla="*/ 0 h 45"/>
                <a:gd name="T6" fmla="*/ 17 w 252"/>
                <a:gd name="T7" fmla="*/ 0 h 45"/>
                <a:gd name="T8" fmla="*/ 17 w 252"/>
                <a:gd name="T9" fmla="*/ 0 h 45"/>
                <a:gd name="T10" fmla="*/ 33 w 252"/>
                <a:gd name="T11" fmla="*/ 0 h 45"/>
                <a:gd name="T12" fmla="*/ 47 w 252"/>
                <a:gd name="T13" fmla="*/ 0 h 45"/>
                <a:gd name="T14" fmla="*/ 47 w 252"/>
                <a:gd name="T15" fmla="*/ 0 h 45"/>
                <a:gd name="T16" fmla="*/ 63 w 252"/>
                <a:gd name="T17" fmla="*/ 0 h 45"/>
                <a:gd name="T18" fmla="*/ 76 w 252"/>
                <a:gd name="T19" fmla="*/ 0 h 45"/>
                <a:gd name="T20" fmla="*/ 76 w 252"/>
                <a:gd name="T21" fmla="*/ 0 h 45"/>
                <a:gd name="T22" fmla="*/ 92 w 252"/>
                <a:gd name="T23" fmla="*/ 0 h 45"/>
                <a:gd name="T24" fmla="*/ 105 w 252"/>
                <a:gd name="T25" fmla="*/ 0 h 45"/>
                <a:gd name="T26" fmla="*/ 105 w 252"/>
                <a:gd name="T27" fmla="*/ 0 h 45"/>
                <a:gd name="T28" fmla="*/ 121 w 252"/>
                <a:gd name="T29" fmla="*/ 0 h 45"/>
                <a:gd name="T30" fmla="*/ 135 w 252"/>
                <a:gd name="T31" fmla="*/ 0 h 45"/>
                <a:gd name="T32" fmla="*/ 135 w 252"/>
                <a:gd name="T33" fmla="*/ 0 h 45"/>
                <a:gd name="T34" fmla="*/ 151 w 252"/>
                <a:gd name="T35" fmla="*/ 0 h 45"/>
                <a:gd name="T36" fmla="*/ 164 w 252"/>
                <a:gd name="T37" fmla="*/ 0 h 45"/>
                <a:gd name="T38" fmla="*/ 164 w 252"/>
                <a:gd name="T39" fmla="*/ 0 h 45"/>
                <a:gd name="T40" fmla="*/ 180 w 252"/>
                <a:gd name="T41" fmla="*/ 0 h 45"/>
                <a:gd name="T42" fmla="*/ 193 w 252"/>
                <a:gd name="T43" fmla="*/ 0 h 45"/>
                <a:gd name="T44" fmla="*/ 193 w 252"/>
                <a:gd name="T45" fmla="*/ 0 h 45"/>
                <a:gd name="T46" fmla="*/ 209 w 252"/>
                <a:gd name="T47" fmla="*/ 0 h 45"/>
                <a:gd name="T48" fmla="*/ 223 w 252"/>
                <a:gd name="T49" fmla="*/ 0 h 45"/>
                <a:gd name="T50" fmla="*/ 223 w 252"/>
                <a:gd name="T51" fmla="*/ 0 h 45"/>
                <a:gd name="T52" fmla="*/ 239 w 252"/>
                <a:gd name="T53" fmla="*/ 0 h 45"/>
                <a:gd name="T54" fmla="*/ 252 w 252"/>
                <a:gd name="T55" fmla="*/ 0 h 45"/>
                <a:gd name="T56" fmla="*/ 252 w 252"/>
                <a:gd name="T57" fmla="*/ 0 h 45"/>
                <a:gd name="T58" fmla="*/ 252 w 252"/>
                <a:gd name="T59" fmla="*/ 0 h 45"/>
                <a:gd name="T60" fmla="*/ 252 w 252"/>
                <a:gd name="T61" fmla="*/ 16 h 45"/>
                <a:gd name="T62" fmla="*/ 252 w 252"/>
                <a:gd name="T63" fmla="*/ 29 h 45"/>
                <a:gd name="T64" fmla="*/ 252 w 252"/>
                <a:gd name="T65" fmla="*/ 29 h 45"/>
                <a:gd name="T66" fmla="*/ 252 w 252"/>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45">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moveTo>
                    <a:pt x="223" y="0"/>
                  </a:moveTo>
                  <a:lnTo>
                    <a:pt x="223" y="0"/>
                  </a:lnTo>
                  <a:lnTo>
                    <a:pt x="239" y="0"/>
                  </a:lnTo>
                  <a:moveTo>
                    <a:pt x="252" y="0"/>
                  </a:moveTo>
                  <a:lnTo>
                    <a:pt x="252" y="0"/>
                  </a:lnTo>
                  <a:lnTo>
                    <a:pt x="252" y="0"/>
                  </a:lnTo>
                  <a:lnTo>
                    <a:pt x="252" y="16"/>
                  </a:lnTo>
                  <a:moveTo>
                    <a:pt x="252" y="29"/>
                  </a:moveTo>
                  <a:lnTo>
                    <a:pt x="252" y="29"/>
                  </a:lnTo>
                  <a:lnTo>
                    <a:pt x="252" y="45"/>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5087937" y="2832631"/>
              <a:ext cx="525463" cy="227013"/>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1" y="0"/>
                    <a:pt x="263"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5087937" y="2832631"/>
              <a:ext cx="525463" cy="227013"/>
            </a:xfrm>
            <a:custGeom>
              <a:avLst/>
              <a:gdLst>
                <a:gd name="T0" fmla="*/ 0 w 263"/>
                <a:gd name="T1" fmla="*/ 0 h 114"/>
                <a:gd name="T2" fmla="*/ 0 w 263"/>
                <a:gd name="T3" fmla="*/ 0 h 114"/>
                <a:gd name="T4" fmla="*/ 0 w 263"/>
                <a:gd name="T5" fmla="*/ 114 h 114"/>
                <a:gd name="T6" fmla="*/ 263 w 263"/>
                <a:gd name="T7" fmla="*/ 0 h 114"/>
                <a:gd name="T8" fmla="*/ 0 w 263"/>
                <a:gd name="T9" fmla="*/ 0 h 114"/>
              </a:gdLst>
              <a:ahLst/>
              <a:cxnLst>
                <a:cxn ang="0">
                  <a:pos x="T0" y="T1"/>
                </a:cxn>
                <a:cxn ang="0">
                  <a:pos x="T2" y="T3"/>
                </a:cxn>
                <a:cxn ang="0">
                  <a:pos x="T4" y="T5"/>
                </a:cxn>
                <a:cxn ang="0">
                  <a:pos x="T6" y="T7"/>
                </a:cxn>
                <a:cxn ang="0">
                  <a:pos x="T8" y="T9"/>
                </a:cxn>
              </a:cxnLst>
              <a:rect l="0" t="0" r="r" b="b"/>
              <a:pathLst>
                <a:path w="263" h="114">
                  <a:moveTo>
                    <a:pt x="0" y="0"/>
                  </a:moveTo>
                  <a:lnTo>
                    <a:pt x="0" y="0"/>
                  </a:lnTo>
                  <a:lnTo>
                    <a:pt x="0" y="114"/>
                  </a:lnTo>
                  <a:cubicBezTo>
                    <a:pt x="90" y="60"/>
                    <a:pt x="181" y="0"/>
                    <a:pt x="263"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5087937" y="2832631"/>
              <a:ext cx="525463" cy="227013"/>
            </a:xfrm>
            <a:custGeom>
              <a:avLst/>
              <a:gdLst>
                <a:gd name="T0" fmla="*/ 0 w 263"/>
                <a:gd name="T1" fmla="*/ 114 h 114"/>
                <a:gd name="T2" fmla="*/ 0 w 263"/>
                <a:gd name="T3" fmla="*/ 114 h 114"/>
                <a:gd name="T4" fmla="*/ 5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7 w 263"/>
                <a:gd name="T19" fmla="*/ 114 h 114"/>
                <a:gd name="T20" fmla="*/ 77 w 263"/>
                <a:gd name="T21" fmla="*/ 114 h 114"/>
                <a:gd name="T22" fmla="*/ 93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5 w 263"/>
                <a:gd name="T37" fmla="*/ 114 h 114"/>
                <a:gd name="T38" fmla="*/ 165 w 263"/>
                <a:gd name="T39" fmla="*/ 114 h 114"/>
                <a:gd name="T40" fmla="*/ 181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3 w 263"/>
                <a:gd name="T55" fmla="*/ 114 h 114"/>
                <a:gd name="T56" fmla="*/ 253 w 263"/>
                <a:gd name="T57" fmla="*/ 114 h 114"/>
                <a:gd name="T58" fmla="*/ 263 w 263"/>
                <a:gd name="T59" fmla="*/ 114 h 114"/>
                <a:gd name="T60" fmla="*/ 263 w 263"/>
                <a:gd name="T61" fmla="*/ 109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7 h 114"/>
                <a:gd name="T76" fmla="*/ 263 w 263"/>
                <a:gd name="T77" fmla="*/ 37 h 114"/>
                <a:gd name="T78" fmla="*/ 263 w 263"/>
                <a:gd name="T79" fmla="*/ 21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5" y="114"/>
                  </a:lnTo>
                  <a:moveTo>
                    <a:pt x="18" y="114"/>
                  </a:moveTo>
                  <a:lnTo>
                    <a:pt x="18" y="114"/>
                  </a:lnTo>
                  <a:lnTo>
                    <a:pt x="34" y="114"/>
                  </a:lnTo>
                  <a:moveTo>
                    <a:pt x="47" y="114"/>
                  </a:moveTo>
                  <a:lnTo>
                    <a:pt x="47" y="114"/>
                  </a:lnTo>
                  <a:lnTo>
                    <a:pt x="63" y="114"/>
                  </a:lnTo>
                  <a:moveTo>
                    <a:pt x="77" y="114"/>
                  </a:moveTo>
                  <a:lnTo>
                    <a:pt x="77" y="114"/>
                  </a:lnTo>
                  <a:lnTo>
                    <a:pt x="93" y="114"/>
                  </a:lnTo>
                  <a:moveTo>
                    <a:pt x="106" y="114"/>
                  </a:moveTo>
                  <a:lnTo>
                    <a:pt x="106" y="114"/>
                  </a:lnTo>
                  <a:lnTo>
                    <a:pt x="122" y="114"/>
                  </a:lnTo>
                  <a:moveTo>
                    <a:pt x="135" y="114"/>
                  </a:moveTo>
                  <a:lnTo>
                    <a:pt x="135" y="114"/>
                  </a:lnTo>
                  <a:lnTo>
                    <a:pt x="151" y="114"/>
                  </a:lnTo>
                  <a:moveTo>
                    <a:pt x="165" y="114"/>
                  </a:moveTo>
                  <a:lnTo>
                    <a:pt x="165" y="114"/>
                  </a:lnTo>
                  <a:lnTo>
                    <a:pt x="181" y="114"/>
                  </a:lnTo>
                  <a:moveTo>
                    <a:pt x="194" y="114"/>
                  </a:moveTo>
                  <a:lnTo>
                    <a:pt x="194" y="114"/>
                  </a:lnTo>
                  <a:lnTo>
                    <a:pt x="210" y="114"/>
                  </a:lnTo>
                  <a:moveTo>
                    <a:pt x="223" y="114"/>
                  </a:moveTo>
                  <a:lnTo>
                    <a:pt x="223" y="114"/>
                  </a:lnTo>
                  <a:lnTo>
                    <a:pt x="239" y="114"/>
                  </a:lnTo>
                  <a:moveTo>
                    <a:pt x="253" y="114"/>
                  </a:moveTo>
                  <a:lnTo>
                    <a:pt x="253" y="114"/>
                  </a:lnTo>
                  <a:lnTo>
                    <a:pt x="263" y="114"/>
                  </a:lnTo>
                  <a:lnTo>
                    <a:pt x="263" y="109"/>
                  </a:lnTo>
                  <a:moveTo>
                    <a:pt x="263" y="95"/>
                  </a:moveTo>
                  <a:lnTo>
                    <a:pt x="263" y="95"/>
                  </a:lnTo>
                  <a:lnTo>
                    <a:pt x="263" y="79"/>
                  </a:lnTo>
                  <a:moveTo>
                    <a:pt x="263" y="66"/>
                  </a:moveTo>
                  <a:lnTo>
                    <a:pt x="263" y="66"/>
                  </a:lnTo>
                  <a:lnTo>
                    <a:pt x="263" y="50"/>
                  </a:lnTo>
                  <a:moveTo>
                    <a:pt x="263" y="37"/>
                  </a:moveTo>
                  <a:lnTo>
                    <a:pt x="263" y="37"/>
                  </a:lnTo>
                  <a:lnTo>
                    <a:pt x="263" y="21"/>
                  </a:lnTo>
                  <a:moveTo>
                    <a:pt x="263" y="7"/>
                  </a:moveTo>
                  <a:lnTo>
                    <a:pt x="263" y="7"/>
                  </a:lnTo>
                  <a:lnTo>
                    <a:pt x="263"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4659312" y="3059644"/>
              <a:ext cx="428625" cy="169863"/>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4659312" y="3059644"/>
              <a:ext cx="428625" cy="169863"/>
            </a:xfrm>
            <a:custGeom>
              <a:avLst/>
              <a:gdLst>
                <a:gd name="T0" fmla="*/ 0 w 215"/>
                <a:gd name="T1" fmla="*/ 0 h 86"/>
                <a:gd name="T2" fmla="*/ 0 w 215"/>
                <a:gd name="T3" fmla="*/ 0 h 86"/>
                <a:gd name="T4" fmla="*/ 0 w 215"/>
                <a:gd name="T5" fmla="*/ 86 h 86"/>
                <a:gd name="T6" fmla="*/ 215 w 215"/>
                <a:gd name="T7" fmla="*/ 0 h 86"/>
                <a:gd name="T8" fmla="*/ 0 w 215"/>
                <a:gd name="T9" fmla="*/ 0 h 86"/>
              </a:gdLst>
              <a:ahLst/>
              <a:cxnLst>
                <a:cxn ang="0">
                  <a:pos x="T0" y="T1"/>
                </a:cxn>
                <a:cxn ang="0">
                  <a:pos x="T2" y="T3"/>
                </a:cxn>
                <a:cxn ang="0">
                  <a:pos x="T4" y="T5"/>
                </a:cxn>
                <a:cxn ang="0">
                  <a:pos x="T6" y="T7"/>
                </a:cxn>
                <a:cxn ang="0">
                  <a:pos x="T8" y="T9"/>
                </a:cxn>
              </a:cxnLst>
              <a:rect l="0" t="0" r="r" b="b"/>
              <a:pathLst>
                <a:path w="215" h="86">
                  <a:moveTo>
                    <a:pt x="0" y="0"/>
                  </a:moveTo>
                  <a:lnTo>
                    <a:pt x="0" y="0"/>
                  </a:lnTo>
                  <a:lnTo>
                    <a:pt x="0" y="86"/>
                  </a:lnTo>
                  <a:cubicBezTo>
                    <a:pt x="68" y="86"/>
                    <a:pt x="141" y="45"/>
                    <a:pt x="215"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p:nvSpPr>
          <p:spPr bwMode="auto">
            <a:xfrm>
              <a:off x="4659312" y="3064406"/>
              <a:ext cx="428625" cy="165100"/>
            </a:xfrm>
            <a:custGeom>
              <a:avLst/>
              <a:gdLst>
                <a:gd name="T0" fmla="*/ 0 w 215"/>
                <a:gd name="T1" fmla="*/ 83 h 83"/>
                <a:gd name="T2" fmla="*/ 0 w 215"/>
                <a:gd name="T3" fmla="*/ 83 h 83"/>
                <a:gd name="T4" fmla="*/ 4 w 215"/>
                <a:gd name="T5" fmla="*/ 83 h 83"/>
                <a:gd name="T6" fmla="*/ 18 w 215"/>
                <a:gd name="T7" fmla="*/ 83 h 83"/>
                <a:gd name="T8" fmla="*/ 18 w 215"/>
                <a:gd name="T9" fmla="*/ 83 h 83"/>
                <a:gd name="T10" fmla="*/ 34 w 215"/>
                <a:gd name="T11" fmla="*/ 83 h 83"/>
                <a:gd name="T12" fmla="*/ 47 w 215"/>
                <a:gd name="T13" fmla="*/ 83 h 83"/>
                <a:gd name="T14" fmla="*/ 47 w 215"/>
                <a:gd name="T15" fmla="*/ 83 h 83"/>
                <a:gd name="T16" fmla="*/ 63 w 215"/>
                <a:gd name="T17" fmla="*/ 83 h 83"/>
                <a:gd name="T18" fmla="*/ 76 w 215"/>
                <a:gd name="T19" fmla="*/ 83 h 83"/>
                <a:gd name="T20" fmla="*/ 76 w 215"/>
                <a:gd name="T21" fmla="*/ 83 h 83"/>
                <a:gd name="T22" fmla="*/ 92 w 215"/>
                <a:gd name="T23" fmla="*/ 83 h 83"/>
                <a:gd name="T24" fmla="*/ 106 w 215"/>
                <a:gd name="T25" fmla="*/ 83 h 83"/>
                <a:gd name="T26" fmla="*/ 106 w 215"/>
                <a:gd name="T27" fmla="*/ 83 h 83"/>
                <a:gd name="T28" fmla="*/ 122 w 215"/>
                <a:gd name="T29" fmla="*/ 83 h 83"/>
                <a:gd name="T30" fmla="*/ 135 w 215"/>
                <a:gd name="T31" fmla="*/ 83 h 83"/>
                <a:gd name="T32" fmla="*/ 135 w 215"/>
                <a:gd name="T33" fmla="*/ 83 h 83"/>
                <a:gd name="T34" fmla="*/ 151 w 215"/>
                <a:gd name="T35" fmla="*/ 83 h 83"/>
                <a:gd name="T36" fmla="*/ 164 w 215"/>
                <a:gd name="T37" fmla="*/ 83 h 83"/>
                <a:gd name="T38" fmla="*/ 164 w 215"/>
                <a:gd name="T39" fmla="*/ 83 h 83"/>
                <a:gd name="T40" fmla="*/ 180 w 215"/>
                <a:gd name="T41" fmla="*/ 83 h 83"/>
                <a:gd name="T42" fmla="*/ 194 w 215"/>
                <a:gd name="T43" fmla="*/ 83 h 83"/>
                <a:gd name="T44" fmla="*/ 194 w 215"/>
                <a:gd name="T45" fmla="*/ 83 h 83"/>
                <a:gd name="T46" fmla="*/ 210 w 215"/>
                <a:gd name="T47" fmla="*/ 83 h 83"/>
                <a:gd name="T48" fmla="*/ 215 w 215"/>
                <a:gd name="T49" fmla="*/ 75 h 83"/>
                <a:gd name="T50" fmla="*/ 215 w 215"/>
                <a:gd name="T51" fmla="*/ 75 h 83"/>
                <a:gd name="T52" fmla="*/ 215 w 215"/>
                <a:gd name="T53" fmla="*/ 59 h 83"/>
                <a:gd name="T54" fmla="*/ 215 w 215"/>
                <a:gd name="T55" fmla="*/ 46 h 83"/>
                <a:gd name="T56" fmla="*/ 215 w 215"/>
                <a:gd name="T57" fmla="*/ 46 h 83"/>
                <a:gd name="T58" fmla="*/ 215 w 215"/>
                <a:gd name="T59" fmla="*/ 30 h 83"/>
                <a:gd name="T60" fmla="*/ 215 w 215"/>
                <a:gd name="T61" fmla="*/ 16 h 83"/>
                <a:gd name="T62" fmla="*/ 215 w 215"/>
                <a:gd name="T63" fmla="*/ 16 h 83"/>
                <a:gd name="T64" fmla="*/ 215 w 215"/>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3">
                  <a:moveTo>
                    <a:pt x="0" y="83"/>
                  </a:moveTo>
                  <a:lnTo>
                    <a:pt x="0" y="83"/>
                  </a:lnTo>
                  <a:lnTo>
                    <a:pt x="4" y="83"/>
                  </a:lnTo>
                  <a:moveTo>
                    <a:pt x="18" y="83"/>
                  </a:moveTo>
                  <a:lnTo>
                    <a:pt x="18" y="83"/>
                  </a:lnTo>
                  <a:lnTo>
                    <a:pt x="34" y="83"/>
                  </a:lnTo>
                  <a:moveTo>
                    <a:pt x="47" y="83"/>
                  </a:moveTo>
                  <a:lnTo>
                    <a:pt x="47" y="83"/>
                  </a:lnTo>
                  <a:lnTo>
                    <a:pt x="63" y="83"/>
                  </a:lnTo>
                  <a:moveTo>
                    <a:pt x="76" y="83"/>
                  </a:moveTo>
                  <a:lnTo>
                    <a:pt x="76" y="83"/>
                  </a:lnTo>
                  <a:lnTo>
                    <a:pt x="92" y="83"/>
                  </a:lnTo>
                  <a:moveTo>
                    <a:pt x="106" y="83"/>
                  </a:moveTo>
                  <a:lnTo>
                    <a:pt x="106" y="83"/>
                  </a:lnTo>
                  <a:lnTo>
                    <a:pt x="122" y="83"/>
                  </a:lnTo>
                  <a:moveTo>
                    <a:pt x="135" y="83"/>
                  </a:moveTo>
                  <a:lnTo>
                    <a:pt x="135" y="83"/>
                  </a:lnTo>
                  <a:lnTo>
                    <a:pt x="151" y="83"/>
                  </a:lnTo>
                  <a:moveTo>
                    <a:pt x="164" y="83"/>
                  </a:moveTo>
                  <a:lnTo>
                    <a:pt x="164" y="83"/>
                  </a:lnTo>
                  <a:lnTo>
                    <a:pt x="180" y="83"/>
                  </a:lnTo>
                  <a:moveTo>
                    <a:pt x="194" y="83"/>
                  </a:moveTo>
                  <a:lnTo>
                    <a:pt x="194" y="83"/>
                  </a:lnTo>
                  <a:lnTo>
                    <a:pt x="210" y="83"/>
                  </a:lnTo>
                  <a:moveTo>
                    <a:pt x="215" y="75"/>
                  </a:moveTo>
                  <a:lnTo>
                    <a:pt x="215" y="75"/>
                  </a:lnTo>
                  <a:lnTo>
                    <a:pt x="215" y="59"/>
                  </a:lnTo>
                  <a:moveTo>
                    <a:pt x="215" y="46"/>
                  </a:moveTo>
                  <a:lnTo>
                    <a:pt x="215" y="46"/>
                  </a:lnTo>
                  <a:lnTo>
                    <a:pt x="215" y="30"/>
                  </a:lnTo>
                  <a:moveTo>
                    <a:pt x="215" y="16"/>
                  </a:moveTo>
                  <a:lnTo>
                    <a:pt x="215" y="16"/>
                  </a:lnTo>
                  <a:lnTo>
                    <a:pt x="215"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5761037" y="3029481"/>
              <a:ext cx="115888" cy="255588"/>
            </a:xfrm>
            <a:custGeom>
              <a:avLst/>
              <a:gdLst>
                <a:gd name="T0" fmla="*/ 0 w 58"/>
                <a:gd name="T1" fmla="*/ 0 h 129"/>
                <a:gd name="T2" fmla="*/ 0 w 58"/>
                <a:gd name="T3" fmla="*/ 0 h 129"/>
                <a:gd name="T4" fmla="*/ 58 w 58"/>
                <a:gd name="T5" fmla="*/ 0 h 129"/>
                <a:gd name="T6" fmla="*/ 0 w 58"/>
                <a:gd name="T7" fmla="*/ 129 h 129"/>
                <a:gd name="T8" fmla="*/ 0 w 58"/>
                <a:gd name="T9" fmla="*/ 0 h 129"/>
              </a:gdLst>
              <a:ahLst/>
              <a:cxnLst>
                <a:cxn ang="0">
                  <a:pos x="T0" y="T1"/>
                </a:cxn>
                <a:cxn ang="0">
                  <a:pos x="T2" y="T3"/>
                </a:cxn>
                <a:cxn ang="0">
                  <a:pos x="T4" y="T5"/>
                </a:cxn>
                <a:cxn ang="0">
                  <a:pos x="T6" y="T7"/>
                </a:cxn>
                <a:cxn ang="0">
                  <a:pos x="T8" y="T9"/>
                </a:cxn>
              </a:cxnLst>
              <a:rect l="0" t="0" r="r" b="b"/>
              <a:pathLst>
                <a:path w="58" h="129">
                  <a:moveTo>
                    <a:pt x="0" y="0"/>
                  </a:moveTo>
                  <a:lnTo>
                    <a:pt x="0" y="0"/>
                  </a:lnTo>
                  <a:lnTo>
                    <a:pt x="58" y="0"/>
                  </a:lnTo>
                  <a:cubicBezTo>
                    <a:pt x="58" y="40"/>
                    <a:pt x="30" y="84"/>
                    <a:pt x="0" y="129"/>
                  </a:cubicBez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5761037" y="3029481"/>
              <a:ext cx="115888" cy="255588"/>
            </a:xfrm>
            <a:custGeom>
              <a:avLst/>
              <a:gdLst>
                <a:gd name="T0" fmla="*/ 0 w 58"/>
                <a:gd name="T1" fmla="*/ 0 h 129"/>
                <a:gd name="T2" fmla="*/ 0 w 58"/>
                <a:gd name="T3" fmla="*/ 0 h 129"/>
                <a:gd name="T4" fmla="*/ 58 w 58"/>
                <a:gd name="T5" fmla="*/ 0 h 129"/>
                <a:gd name="T6" fmla="*/ 0 w 58"/>
                <a:gd name="T7" fmla="*/ 129 h 129"/>
                <a:gd name="T8" fmla="*/ 0 w 58"/>
                <a:gd name="T9" fmla="*/ 0 h 129"/>
              </a:gdLst>
              <a:ahLst/>
              <a:cxnLst>
                <a:cxn ang="0">
                  <a:pos x="T0" y="T1"/>
                </a:cxn>
                <a:cxn ang="0">
                  <a:pos x="T2" y="T3"/>
                </a:cxn>
                <a:cxn ang="0">
                  <a:pos x="T4" y="T5"/>
                </a:cxn>
                <a:cxn ang="0">
                  <a:pos x="T6" y="T7"/>
                </a:cxn>
                <a:cxn ang="0">
                  <a:pos x="T8" y="T9"/>
                </a:cxn>
              </a:cxnLst>
              <a:rect l="0" t="0" r="r" b="b"/>
              <a:pathLst>
                <a:path w="58" h="129">
                  <a:moveTo>
                    <a:pt x="0" y="0"/>
                  </a:moveTo>
                  <a:lnTo>
                    <a:pt x="0" y="0"/>
                  </a:lnTo>
                  <a:lnTo>
                    <a:pt x="58" y="0"/>
                  </a:lnTo>
                  <a:cubicBezTo>
                    <a:pt x="58" y="40"/>
                    <a:pt x="30" y="84"/>
                    <a:pt x="0" y="129"/>
                  </a:cubicBezTo>
                  <a:lnTo>
                    <a:pt x="0" y="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noEditPoints="1"/>
            </p:cNvSpPr>
            <p:nvPr/>
          </p:nvSpPr>
          <p:spPr bwMode="auto">
            <a:xfrm>
              <a:off x="5761037" y="3029481"/>
              <a:ext cx="115888" cy="255588"/>
            </a:xfrm>
            <a:custGeom>
              <a:avLst/>
              <a:gdLst>
                <a:gd name="T0" fmla="*/ 0 w 58"/>
                <a:gd name="T1" fmla="*/ 129 h 129"/>
                <a:gd name="T2" fmla="*/ 0 w 58"/>
                <a:gd name="T3" fmla="*/ 129 h 129"/>
                <a:gd name="T4" fmla="*/ 16 w 58"/>
                <a:gd name="T5" fmla="*/ 129 h 129"/>
                <a:gd name="T6" fmla="*/ 30 w 58"/>
                <a:gd name="T7" fmla="*/ 129 h 129"/>
                <a:gd name="T8" fmla="*/ 30 w 58"/>
                <a:gd name="T9" fmla="*/ 129 h 129"/>
                <a:gd name="T10" fmla="*/ 46 w 58"/>
                <a:gd name="T11" fmla="*/ 129 h 129"/>
                <a:gd name="T12" fmla="*/ 58 w 58"/>
                <a:gd name="T13" fmla="*/ 127 h 129"/>
                <a:gd name="T14" fmla="*/ 58 w 58"/>
                <a:gd name="T15" fmla="*/ 127 h 129"/>
                <a:gd name="T16" fmla="*/ 58 w 58"/>
                <a:gd name="T17" fmla="*/ 111 h 129"/>
                <a:gd name="T18" fmla="*/ 58 w 58"/>
                <a:gd name="T19" fmla="*/ 98 h 129"/>
                <a:gd name="T20" fmla="*/ 58 w 58"/>
                <a:gd name="T21" fmla="*/ 98 h 129"/>
                <a:gd name="T22" fmla="*/ 58 w 58"/>
                <a:gd name="T23" fmla="*/ 82 h 129"/>
                <a:gd name="T24" fmla="*/ 58 w 58"/>
                <a:gd name="T25" fmla="*/ 68 h 129"/>
                <a:gd name="T26" fmla="*/ 58 w 58"/>
                <a:gd name="T27" fmla="*/ 68 h 129"/>
                <a:gd name="T28" fmla="*/ 58 w 58"/>
                <a:gd name="T29" fmla="*/ 52 h 129"/>
                <a:gd name="T30" fmla="*/ 58 w 58"/>
                <a:gd name="T31" fmla="*/ 39 h 129"/>
                <a:gd name="T32" fmla="*/ 58 w 58"/>
                <a:gd name="T33" fmla="*/ 39 h 129"/>
                <a:gd name="T34" fmla="*/ 58 w 58"/>
                <a:gd name="T35" fmla="*/ 23 h 129"/>
                <a:gd name="T36" fmla="*/ 58 w 58"/>
                <a:gd name="T37" fmla="*/ 10 h 129"/>
                <a:gd name="T38" fmla="*/ 58 w 58"/>
                <a:gd name="T39" fmla="*/ 10 h 129"/>
                <a:gd name="T40" fmla="*/ 58 w 5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129">
                  <a:moveTo>
                    <a:pt x="0" y="129"/>
                  </a:moveTo>
                  <a:lnTo>
                    <a:pt x="0" y="129"/>
                  </a:lnTo>
                  <a:lnTo>
                    <a:pt x="16" y="129"/>
                  </a:lnTo>
                  <a:moveTo>
                    <a:pt x="30" y="129"/>
                  </a:moveTo>
                  <a:lnTo>
                    <a:pt x="30" y="129"/>
                  </a:lnTo>
                  <a:lnTo>
                    <a:pt x="46" y="129"/>
                  </a:lnTo>
                  <a:moveTo>
                    <a:pt x="58" y="127"/>
                  </a:moveTo>
                  <a:lnTo>
                    <a:pt x="58" y="127"/>
                  </a:lnTo>
                  <a:lnTo>
                    <a:pt x="58" y="111"/>
                  </a:lnTo>
                  <a:moveTo>
                    <a:pt x="58" y="98"/>
                  </a:moveTo>
                  <a:lnTo>
                    <a:pt x="58" y="98"/>
                  </a:lnTo>
                  <a:lnTo>
                    <a:pt x="58" y="82"/>
                  </a:lnTo>
                  <a:moveTo>
                    <a:pt x="58" y="68"/>
                  </a:moveTo>
                  <a:lnTo>
                    <a:pt x="58" y="68"/>
                  </a:lnTo>
                  <a:lnTo>
                    <a:pt x="58" y="52"/>
                  </a:lnTo>
                  <a:moveTo>
                    <a:pt x="58" y="39"/>
                  </a:moveTo>
                  <a:lnTo>
                    <a:pt x="58" y="39"/>
                  </a:lnTo>
                  <a:lnTo>
                    <a:pt x="58" y="23"/>
                  </a:lnTo>
                  <a:moveTo>
                    <a:pt x="58" y="10"/>
                  </a:moveTo>
                  <a:lnTo>
                    <a:pt x="58" y="10"/>
                  </a:lnTo>
                  <a:lnTo>
                    <a:pt x="58"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5614987" y="3285069"/>
              <a:ext cx="146050" cy="320675"/>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Lst>
              <a:ahLst/>
              <a:cxnLst>
                <a:cxn ang="0">
                  <a:pos x="T0" y="T1"/>
                </a:cxn>
                <a:cxn ang="0">
                  <a:pos x="T2" y="T3"/>
                </a:cxn>
                <a:cxn ang="0">
                  <a:pos x="T4" y="T5"/>
                </a:cxn>
                <a:cxn ang="0">
                  <a:pos x="T6" y="T7"/>
                </a:cxn>
                <a:cxn ang="0">
                  <a:pos x="T8" y="T9"/>
                </a:cxn>
                <a:cxn ang="0">
                  <a:pos x="T10" y="T11"/>
                </a:cxn>
              </a:cxnLst>
              <a:rect l="0" t="0" r="r" b="b"/>
              <a:pathLst>
                <a:path w="73" h="161">
                  <a:moveTo>
                    <a:pt x="0" y="161"/>
                  </a:moveTo>
                  <a:lnTo>
                    <a:pt x="0" y="161"/>
                  </a:lnTo>
                  <a:lnTo>
                    <a:pt x="0" y="0"/>
                  </a:lnTo>
                  <a:lnTo>
                    <a:pt x="73" y="0"/>
                  </a:lnTo>
                  <a:cubicBezTo>
                    <a:pt x="38" y="54"/>
                    <a:pt x="0" y="109"/>
                    <a:pt x="0" y="161"/>
                  </a:cubicBez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5614987" y="3285069"/>
              <a:ext cx="146050" cy="320675"/>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Lst>
              <a:ahLst/>
              <a:cxnLst>
                <a:cxn ang="0">
                  <a:pos x="T0" y="T1"/>
                </a:cxn>
                <a:cxn ang="0">
                  <a:pos x="T2" y="T3"/>
                </a:cxn>
                <a:cxn ang="0">
                  <a:pos x="T4" y="T5"/>
                </a:cxn>
                <a:cxn ang="0">
                  <a:pos x="T6" y="T7"/>
                </a:cxn>
                <a:cxn ang="0">
                  <a:pos x="T8" y="T9"/>
                </a:cxn>
                <a:cxn ang="0">
                  <a:pos x="T10" y="T11"/>
                </a:cxn>
              </a:cxnLst>
              <a:rect l="0" t="0" r="r" b="b"/>
              <a:pathLst>
                <a:path w="73" h="161">
                  <a:moveTo>
                    <a:pt x="0" y="161"/>
                  </a:moveTo>
                  <a:lnTo>
                    <a:pt x="0" y="161"/>
                  </a:lnTo>
                  <a:lnTo>
                    <a:pt x="0" y="0"/>
                  </a:lnTo>
                  <a:lnTo>
                    <a:pt x="73" y="0"/>
                  </a:lnTo>
                  <a:cubicBezTo>
                    <a:pt x="38" y="54"/>
                    <a:pt x="0" y="109"/>
                    <a:pt x="0" y="161"/>
                  </a:cubicBezTo>
                  <a:lnTo>
                    <a:pt x="0" y="161"/>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noEditPoints="1"/>
            </p:cNvSpPr>
            <p:nvPr/>
          </p:nvSpPr>
          <p:spPr bwMode="auto">
            <a:xfrm>
              <a:off x="5614987" y="3312056"/>
              <a:ext cx="146050" cy="293688"/>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8 w 73"/>
                <a:gd name="T13" fmla="*/ 148 h 148"/>
                <a:gd name="T14" fmla="*/ 58 w 73"/>
                <a:gd name="T15" fmla="*/ 148 h 148"/>
                <a:gd name="T16" fmla="*/ 73 w 73"/>
                <a:gd name="T17" fmla="*/ 148 h 148"/>
                <a:gd name="T18" fmla="*/ 73 w 73"/>
                <a:gd name="T19" fmla="*/ 147 h 148"/>
                <a:gd name="T20" fmla="*/ 73 w 73"/>
                <a:gd name="T21" fmla="*/ 133 h 148"/>
                <a:gd name="T22" fmla="*/ 73 w 73"/>
                <a:gd name="T23" fmla="*/ 133 h 148"/>
                <a:gd name="T24" fmla="*/ 73 w 73"/>
                <a:gd name="T25" fmla="*/ 117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5 h 148"/>
                <a:gd name="T40" fmla="*/ 73 w 73"/>
                <a:gd name="T41" fmla="*/ 45 h 148"/>
                <a:gd name="T42" fmla="*/ 73 w 73"/>
                <a:gd name="T43" fmla="*/ 29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8" y="148"/>
                  </a:moveTo>
                  <a:lnTo>
                    <a:pt x="58" y="148"/>
                  </a:lnTo>
                  <a:lnTo>
                    <a:pt x="73" y="148"/>
                  </a:lnTo>
                  <a:lnTo>
                    <a:pt x="73" y="147"/>
                  </a:lnTo>
                  <a:moveTo>
                    <a:pt x="73" y="133"/>
                  </a:moveTo>
                  <a:lnTo>
                    <a:pt x="73" y="133"/>
                  </a:lnTo>
                  <a:lnTo>
                    <a:pt x="73" y="117"/>
                  </a:lnTo>
                  <a:moveTo>
                    <a:pt x="73" y="104"/>
                  </a:moveTo>
                  <a:lnTo>
                    <a:pt x="73" y="104"/>
                  </a:lnTo>
                  <a:lnTo>
                    <a:pt x="73" y="88"/>
                  </a:lnTo>
                  <a:moveTo>
                    <a:pt x="73" y="75"/>
                  </a:moveTo>
                  <a:lnTo>
                    <a:pt x="73" y="75"/>
                  </a:lnTo>
                  <a:lnTo>
                    <a:pt x="73" y="59"/>
                  </a:lnTo>
                  <a:moveTo>
                    <a:pt x="73" y="45"/>
                  </a:moveTo>
                  <a:lnTo>
                    <a:pt x="73" y="45"/>
                  </a:lnTo>
                  <a:lnTo>
                    <a:pt x="73" y="29"/>
                  </a:lnTo>
                  <a:moveTo>
                    <a:pt x="73" y="16"/>
                  </a:moveTo>
                  <a:lnTo>
                    <a:pt x="73" y="16"/>
                  </a:lnTo>
                  <a:lnTo>
                    <a:pt x="73"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1" name="Group 250"/>
          <p:cNvGrpSpPr/>
          <p:nvPr/>
        </p:nvGrpSpPr>
        <p:grpSpPr>
          <a:xfrm>
            <a:off x="1664735" y="3168808"/>
            <a:ext cx="5889621" cy="391423"/>
            <a:chOff x="517525" y="3314700"/>
            <a:chExt cx="7667625" cy="509588"/>
          </a:xfrm>
          <a:effectLst>
            <a:outerShdw blurRad="50800" dist="38100" dir="2700000" algn="tl" rotWithShape="0">
              <a:srgbClr val="000000">
                <a:alpha val="43000"/>
              </a:srgbClr>
            </a:outerShdw>
          </a:effectLst>
        </p:grpSpPr>
        <p:sp>
          <p:nvSpPr>
            <p:cNvPr id="171" name="Freeform 170"/>
            <p:cNvSpPr>
              <a:spLocks/>
            </p:cNvSpPr>
            <p:nvPr/>
          </p:nvSpPr>
          <p:spPr bwMode="auto">
            <a:xfrm>
              <a:off x="517525" y="3314700"/>
              <a:ext cx="7667625" cy="509588"/>
            </a:xfrm>
            <a:custGeom>
              <a:avLst/>
              <a:gdLst>
                <a:gd name="T0" fmla="*/ 0 w 4256"/>
                <a:gd name="T1" fmla="*/ 0 h 265"/>
                <a:gd name="T2" fmla="*/ 0 w 4256"/>
                <a:gd name="T3" fmla="*/ 0 h 265"/>
                <a:gd name="T4" fmla="*/ 4256 w 4256"/>
                <a:gd name="T5" fmla="*/ 0 h 265"/>
                <a:gd name="T6" fmla="*/ 4256 w 4256"/>
                <a:gd name="T7" fmla="*/ 265 h 265"/>
                <a:gd name="T8" fmla="*/ 0 w 4256"/>
                <a:gd name="T9" fmla="*/ 265 h 265"/>
                <a:gd name="T10" fmla="*/ 0 w 4256"/>
                <a:gd name="T11" fmla="*/ 0 h 265"/>
              </a:gdLst>
              <a:ahLst/>
              <a:cxnLst>
                <a:cxn ang="0">
                  <a:pos x="T0" y="T1"/>
                </a:cxn>
                <a:cxn ang="0">
                  <a:pos x="T2" y="T3"/>
                </a:cxn>
                <a:cxn ang="0">
                  <a:pos x="T4" y="T5"/>
                </a:cxn>
                <a:cxn ang="0">
                  <a:pos x="T6" y="T7"/>
                </a:cxn>
                <a:cxn ang="0">
                  <a:pos x="T8" y="T9"/>
                </a:cxn>
                <a:cxn ang="0">
                  <a:pos x="T10" y="T11"/>
                </a:cxn>
              </a:cxnLst>
              <a:rect l="0" t="0" r="r" b="b"/>
              <a:pathLst>
                <a:path w="4256" h="265">
                  <a:moveTo>
                    <a:pt x="0" y="0"/>
                  </a:moveTo>
                  <a:lnTo>
                    <a:pt x="0" y="0"/>
                  </a:lnTo>
                  <a:lnTo>
                    <a:pt x="4256" y="0"/>
                  </a:lnTo>
                  <a:lnTo>
                    <a:pt x="4256" y="265"/>
                  </a:lnTo>
                  <a:lnTo>
                    <a:pt x="0" y="265"/>
                  </a:lnTo>
                  <a:lnTo>
                    <a:pt x="0" y="0"/>
                  </a:lnTo>
                  <a:close/>
                </a:path>
              </a:pathLst>
            </a:custGeom>
            <a:solidFill>
              <a:srgbClr val="FFEEAA"/>
            </a:solidFill>
            <a:ln w="0">
              <a:solidFill>
                <a:srgbClr val="D4AA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72"/>
            <p:cNvSpPr>
              <a:spLocks/>
            </p:cNvSpPr>
            <p:nvPr/>
          </p:nvSpPr>
          <p:spPr bwMode="auto">
            <a:xfrm>
              <a:off x="557212" y="3352800"/>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73"/>
            <p:cNvSpPr>
              <a:spLocks/>
            </p:cNvSpPr>
            <p:nvPr/>
          </p:nvSpPr>
          <p:spPr bwMode="auto">
            <a:xfrm>
              <a:off x="557212" y="3352800"/>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74"/>
            <p:cNvSpPr>
              <a:spLocks/>
            </p:cNvSpPr>
            <p:nvPr/>
          </p:nvSpPr>
          <p:spPr bwMode="auto">
            <a:xfrm>
              <a:off x="1068387"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75"/>
            <p:cNvSpPr>
              <a:spLocks/>
            </p:cNvSpPr>
            <p:nvPr/>
          </p:nvSpPr>
          <p:spPr bwMode="auto">
            <a:xfrm>
              <a:off x="1068387"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76"/>
            <p:cNvSpPr>
              <a:spLocks/>
            </p:cNvSpPr>
            <p:nvPr/>
          </p:nvSpPr>
          <p:spPr bwMode="auto">
            <a:xfrm>
              <a:off x="1577974"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77"/>
            <p:cNvSpPr>
              <a:spLocks/>
            </p:cNvSpPr>
            <p:nvPr/>
          </p:nvSpPr>
          <p:spPr bwMode="auto">
            <a:xfrm>
              <a:off x="1577974"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78"/>
            <p:cNvSpPr>
              <a:spLocks/>
            </p:cNvSpPr>
            <p:nvPr/>
          </p:nvSpPr>
          <p:spPr bwMode="auto">
            <a:xfrm>
              <a:off x="2089149"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79"/>
            <p:cNvSpPr>
              <a:spLocks/>
            </p:cNvSpPr>
            <p:nvPr/>
          </p:nvSpPr>
          <p:spPr bwMode="auto">
            <a:xfrm>
              <a:off x="2089149"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80"/>
            <p:cNvSpPr>
              <a:spLocks/>
            </p:cNvSpPr>
            <p:nvPr/>
          </p:nvSpPr>
          <p:spPr bwMode="auto">
            <a:xfrm>
              <a:off x="2600324"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81"/>
            <p:cNvSpPr>
              <a:spLocks/>
            </p:cNvSpPr>
            <p:nvPr/>
          </p:nvSpPr>
          <p:spPr bwMode="auto">
            <a:xfrm>
              <a:off x="2600324"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82"/>
            <p:cNvSpPr>
              <a:spLocks/>
            </p:cNvSpPr>
            <p:nvPr/>
          </p:nvSpPr>
          <p:spPr bwMode="auto">
            <a:xfrm>
              <a:off x="3109912"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83"/>
            <p:cNvSpPr>
              <a:spLocks/>
            </p:cNvSpPr>
            <p:nvPr/>
          </p:nvSpPr>
          <p:spPr bwMode="auto">
            <a:xfrm>
              <a:off x="3109912"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84"/>
            <p:cNvSpPr>
              <a:spLocks/>
            </p:cNvSpPr>
            <p:nvPr/>
          </p:nvSpPr>
          <p:spPr bwMode="auto">
            <a:xfrm>
              <a:off x="3621087"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85"/>
            <p:cNvSpPr>
              <a:spLocks/>
            </p:cNvSpPr>
            <p:nvPr/>
          </p:nvSpPr>
          <p:spPr bwMode="auto">
            <a:xfrm>
              <a:off x="3621087"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86"/>
            <p:cNvSpPr>
              <a:spLocks/>
            </p:cNvSpPr>
            <p:nvPr/>
          </p:nvSpPr>
          <p:spPr bwMode="auto">
            <a:xfrm>
              <a:off x="4132262"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87"/>
            <p:cNvSpPr>
              <a:spLocks/>
            </p:cNvSpPr>
            <p:nvPr/>
          </p:nvSpPr>
          <p:spPr bwMode="auto">
            <a:xfrm>
              <a:off x="4132262"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88"/>
            <p:cNvSpPr>
              <a:spLocks/>
            </p:cNvSpPr>
            <p:nvPr/>
          </p:nvSpPr>
          <p:spPr bwMode="auto">
            <a:xfrm>
              <a:off x="4640262" y="3352800"/>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89"/>
            <p:cNvSpPr>
              <a:spLocks/>
            </p:cNvSpPr>
            <p:nvPr/>
          </p:nvSpPr>
          <p:spPr bwMode="auto">
            <a:xfrm>
              <a:off x="4640262" y="3352800"/>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90"/>
            <p:cNvSpPr>
              <a:spLocks/>
            </p:cNvSpPr>
            <p:nvPr/>
          </p:nvSpPr>
          <p:spPr bwMode="auto">
            <a:xfrm>
              <a:off x="5151437" y="3352800"/>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91"/>
            <p:cNvSpPr>
              <a:spLocks/>
            </p:cNvSpPr>
            <p:nvPr/>
          </p:nvSpPr>
          <p:spPr bwMode="auto">
            <a:xfrm>
              <a:off x="5151437" y="3352800"/>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92"/>
            <p:cNvSpPr>
              <a:spLocks/>
            </p:cNvSpPr>
            <p:nvPr/>
          </p:nvSpPr>
          <p:spPr bwMode="auto">
            <a:xfrm>
              <a:off x="5662612"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93"/>
            <p:cNvSpPr>
              <a:spLocks/>
            </p:cNvSpPr>
            <p:nvPr/>
          </p:nvSpPr>
          <p:spPr bwMode="auto">
            <a:xfrm>
              <a:off x="5662612"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94"/>
            <p:cNvSpPr>
              <a:spLocks/>
            </p:cNvSpPr>
            <p:nvPr/>
          </p:nvSpPr>
          <p:spPr bwMode="auto">
            <a:xfrm>
              <a:off x="6172200"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95"/>
            <p:cNvSpPr>
              <a:spLocks/>
            </p:cNvSpPr>
            <p:nvPr/>
          </p:nvSpPr>
          <p:spPr bwMode="auto">
            <a:xfrm>
              <a:off x="6172200"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96"/>
            <p:cNvSpPr>
              <a:spLocks/>
            </p:cNvSpPr>
            <p:nvPr/>
          </p:nvSpPr>
          <p:spPr bwMode="auto">
            <a:xfrm>
              <a:off x="6683375"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97"/>
            <p:cNvSpPr>
              <a:spLocks/>
            </p:cNvSpPr>
            <p:nvPr/>
          </p:nvSpPr>
          <p:spPr bwMode="auto">
            <a:xfrm>
              <a:off x="6683375"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98"/>
            <p:cNvSpPr>
              <a:spLocks/>
            </p:cNvSpPr>
            <p:nvPr/>
          </p:nvSpPr>
          <p:spPr bwMode="auto">
            <a:xfrm>
              <a:off x="7194550"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99"/>
            <p:cNvSpPr>
              <a:spLocks/>
            </p:cNvSpPr>
            <p:nvPr/>
          </p:nvSpPr>
          <p:spPr bwMode="auto">
            <a:xfrm>
              <a:off x="7194550" y="3352800"/>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200"/>
            <p:cNvSpPr>
              <a:spLocks/>
            </p:cNvSpPr>
            <p:nvPr/>
          </p:nvSpPr>
          <p:spPr bwMode="auto">
            <a:xfrm>
              <a:off x="7704138"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201"/>
            <p:cNvSpPr>
              <a:spLocks/>
            </p:cNvSpPr>
            <p:nvPr/>
          </p:nvSpPr>
          <p:spPr bwMode="auto">
            <a:xfrm>
              <a:off x="7704138" y="3352800"/>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202"/>
            <p:cNvSpPr>
              <a:spLocks/>
            </p:cNvSpPr>
            <p:nvPr/>
          </p:nvSpPr>
          <p:spPr bwMode="auto">
            <a:xfrm>
              <a:off x="7207250" y="3516313"/>
              <a:ext cx="404813" cy="106363"/>
            </a:xfrm>
            <a:custGeom>
              <a:avLst/>
              <a:gdLst>
                <a:gd name="T0" fmla="*/ 211 w 211"/>
                <a:gd name="T1" fmla="*/ 0 h 55"/>
                <a:gd name="T2" fmla="*/ 211 w 211"/>
                <a:gd name="T3" fmla="*/ 0 h 55"/>
                <a:gd name="T4" fmla="*/ 0 w 211"/>
                <a:gd name="T5" fmla="*/ 0 h 55"/>
                <a:gd name="T6" fmla="*/ 0 w 211"/>
                <a:gd name="T7" fmla="*/ 55 h 55"/>
                <a:gd name="T8" fmla="*/ 211 w 211"/>
                <a:gd name="T9" fmla="*/ 0 h 55"/>
                <a:gd name="T10" fmla="*/ 211 w 211"/>
                <a:gd name="T11" fmla="*/ 0 h 55"/>
              </a:gdLst>
              <a:ahLst/>
              <a:cxnLst>
                <a:cxn ang="0">
                  <a:pos x="T0" y="T1"/>
                </a:cxn>
                <a:cxn ang="0">
                  <a:pos x="T2" y="T3"/>
                </a:cxn>
                <a:cxn ang="0">
                  <a:pos x="T4" y="T5"/>
                </a:cxn>
                <a:cxn ang="0">
                  <a:pos x="T6" y="T7"/>
                </a:cxn>
                <a:cxn ang="0">
                  <a:pos x="T8" y="T9"/>
                </a:cxn>
                <a:cxn ang="0">
                  <a:pos x="T10" y="T11"/>
                </a:cxn>
              </a:cxnLst>
              <a:rect l="0" t="0" r="r" b="b"/>
              <a:pathLst>
                <a:path w="211" h="55">
                  <a:moveTo>
                    <a:pt x="211" y="0"/>
                  </a:moveTo>
                  <a:lnTo>
                    <a:pt x="211" y="0"/>
                  </a:lnTo>
                  <a:lnTo>
                    <a:pt x="0" y="0"/>
                  </a:lnTo>
                  <a:lnTo>
                    <a:pt x="0" y="55"/>
                  </a:lnTo>
                  <a:cubicBezTo>
                    <a:pt x="72" y="55"/>
                    <a:pt x="210" y="44"/>
                    <a:pt x="211" y="0"/>
                  </a:cubicBezTo>
                  <a:lnTo>
                    <a:pt x="211"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203"/>
            <p:cNvSpPr>
              <a:spLocks/>
            </p:cNvSpPr>
            <p:nvPr/>
          </p:nvSpPr>
          <p:spPr bwMode="auto">
            <a:xfrm>
              <a:off x="7207250" y="3516313"/>
              <a:ext cx="404813" cy="106363"/>
            </a:xfrm>
            <a:custGeom>
              <a:avLst/>
              <a:gdLst>
                <a:gd name="T0" fmla="*/ 211 w 211"/>
                <a:gd name="T1" fmla="*/ 0 h 55"/>
                <a:gd name="T2" fmla="*/ 211 w 211"/>
                <a:gd name="T3" fmla="*/ 0 h 55"/>
                <a:gd name="T4" fmla="*/ 0 w 211"/>
                <a:gd name="T5" fmla="*/ 0 h 55"/>
                <a:gd name="T6" fmla="*/ 0 w 211"/>
                <a:gd name="T7" fmla="*/ 55 h 55"/>
                <a:gd name="T8" fmla="*/ 211 w 211"/>
                <a:gd name="T9" fmla="*/ 0 h 55"/>
                <a:gd name="T10" fmla="*/ 211 w 211"/>
                <a:gd name="T11" fmla="*/ 0 h 55"/>
              </a:gdLst>
              <a:ahLst/>
              <a:cxnLst>
                <a:cxn ang="0">
                  <a:pos x="T0" y="T1"/>
                </a:cxn>
                <a:cxn ang="0">
                  <a:pos x="T2" y="T3"/>
                </a:cxn>
                <a:cxn ang="0">
                  <a:pos x="T4" y="T5"/>
                </a:cxn>
                <a:cxn ang="0">
                  <a:pos x="T6" y="T7"/>
                </a:cxn>
                <a:cxn ang="0">
                  <a:pos x="T8" y="T9"/>
                </a:cxn>
                <a:cxn ang="0">
                  <a:pos x="T10" y="T11"/>
                </a:cxn>
              </a:cxnLst>
              <a:rect l="0" t="0" r="r" b="b"/>
              <a:pathLst>
                <a:path w="211" h="55">
                  <a:moveTo>
                    <a:pt x="211" y="0"/>
                  </a:moveTo>
                  <a:lnTo>
                    <a:pt x="211" y="0"/>
                  </a:lnTo>
                  <a:lnTo>
                    <a:pt x="0" y="0"/>
                  </a:lnTo>
                  <a:lnTo>
                    <a:pt x="0" y="55"/>
                  </a:lnTo>
                  <a:cubicBezTo>
                    <a:pt x="72" y="55"/>
                    <a:pt x="210" y="44"/>
                    <a:pt x="211" y="0"/>
                  </a:cubicBezTo>
                  <a:lnTo>
                    <a:pt x="211" y="0"/>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204"/>
            <p:cNvSpPr>
              <a:spLocks noEditPoints="1"/>
            </p:cNvSpPr>
            <p:nvPr/>
          </p:nvSpPr>
          <p:spPr bwMode="auto">
            <a:xfrm>
              <a:off x="7207250" y="3516313"/>
              <a:ext cx="404813" cy="106363"/>
            </a:xfrm>
            <a:custGeom>
              <a:avLst/>
              <a:gdLst>
                <a:gd name="T0" fmla="*/ 0 w 211"/>
                <a:gd name="T1" fmla="*/ 55 h 55"/>
                <a:gd name="T2" fmla="*/ 0 w 211"/>
                <a:gd name="T3" fmla="*/ 55 h 55"/>
                <a:gd name="T4" fmla="*/ 16 w 211"/>
                <a:gd name="T5" fmla="*/ 55 h 55"/>
                <a:gd name="T6" fmla="*/ 29 w 211"/>
                <a:gd name="T7" fmla="*/ 55 h 55"/>
                <a:gd name="T8" fmla="*/ 29 w 211"/>
                <a:gd name="T9" fmla="*/ 55 h 55"/>
                <a:gd name="T10" fmla="*/ 45 w 211"/>
                <a:gd name="T11" fmla="*/ 55 h 55"/>
                <a:gd name="T12" fmla="*/ 58 w 211"/>
                <a:gd name="T13" fmla="*/ 55 h 55"/>
                <a:gd name="T14" fmla="*/ 58 w 211"/>
                <a:gd name="T15" fmla="*/ 55 h 55"/>
                <a:gd name="T16" fmla="*/ 74 w 211"/>
                <a:gd name="T17" fmla="*/ 55 h 55"/>
                <a:gd name="T18" fmla="*/ 88 w 211"/>
                <a:gd name="T19" fmla="*/ 55 h 55"/>
                <a:gd name="T20" fmla="*/ 88 w 211"/>
                <a:gd name="T21" fmla="*/ 55 h 55"/>
                <a:gd name="T22" fmla="*/ 104 w 211"/>
                <a:gd name="T23" fmla="*/ 55 h 55"/>
                <a:gd name="T24" fmla="*/ 117 w 211"/>
                <a:gd name="T25" fmla="*/ 55 h 55"/>
                <a:gd name="T26" fmla="*/ 117 w 211"/>
                <a:gd name="T27" fmla="*/ 55 h 55"/>
                <a:gd name="T28" fmla="*/ 133 w 211"/>
                <a:gd name="T29" fmla="*/ 55 h 55"/>
                <a:gd name="T30" fmla="*/ 146 w 211"/>
                <a:gd name="T31" fmla="*/ 55 h 55"/>
                <a:gd name="T32" fmla="*/ 146 w 211"/>
                <a:gd name="T33" fmla="*/ 55 h 55"/>
                <a:gd name="T34" fmla="*/ 162 w 211"/>
                <a:gd name="T35" fmla="*/ 55 h 55"/>
                <a:gd name="T36" fmla="*/ 176 w 211"/>
                <a:gd name="T37" fmla="*/ 55 h 55"/>
                <a:gd name="T38" fmla="*/ 176 w 211"/>
                <a:gd name="T39" fmla="*/ 55 h 55"/>
                <a:gd name="T40" fmla="*/ 192 w 211"/>
                <a:gd name="T41" fmla="*/ 55 h 55"/>
                <a:gd name="T42" fmla="*/ 205 w 211"/>
                <a:gd name="T43" fmla="*/ 55 h 55"/>
                <a:gd name="T44" fmla="*/ 205 w 211"/>
                <a:gd name="T45" fmla="*/ 55 h 55"/>
                <a:gd name="T46" fmla="*/ 211 w 211"/>
                <a:gd name="T47" fmla="*/ 55 h 55"/>
                <a:gd name="T48" fmla="*/ 211 w 211"/>
                <a:gd name="T49" fmla="*/ 44 h 55"/>
                <a:gd name="T50" fmla="*/ 211 w 211"/>
                <a:gd name="T51" fmla="*/ 31 h 55"/>
                <a:gd name="T52" fmla="*/ 211 w 211"/>
                <a:gd name="T53" fmla="*/ 31 h 55"/>
                <a:gd name="T54" fmla="*/ 211 w 211"/>
                <a:gd name="T55" fmla="*/ 15 h 55"/>
                <a:gd name="T56" fmla="*/ 211 w 211"/>
                <a:gd name="T57" fmla="*/ 1 h 55"/>
                <a:gd name="T58" fmla="*/ 211 w 211"/>
                <a:gd name="T59" fmla="*/ 1 h 55"/>
                <a:gd name="T60" fmla="*/ 211 w 211"/>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55">
                  <a:moveTo>
                    <a:pt x="0" y="55"/>
                  </a:moveTo>
                  <a:lnTo>
                    <a:pt x="0" y="55"/>
                  </a:lnTo>
                  <a:lnTo>
                    <a:pt x="16" y="55"/>
                  </a:lnTo>
                  <a:moveTo>
                    <a:pt x="29" y="55"/>
                  </a:moveTo>
                  <a:lnTo>
                    <a:pt x="29" y="55"/>
                  </a:lnTo>
                  <a:lnTo>
                    <a:pt x="45" y="55"/>
                  </a:lnTo>
                  <a:moveTo>
                    <a:pt x="58" y="55"/>
                  </a:moveTo>
                  <a:lnTo>
                    <a:pt x="58" y="55"/>
                  </a:lnTo>
                  <a:lnTo>
                    <a:pt x="74" y="55"/>
                  </a:lnTo>
                  <a:moveTo>
                    <a:pt x="88" y="55"/>
                  </a:moveTo>
                  <a:lnTo>
                    <a:pt x="88" y="55"/>
                  </a:lnTo>
                  <a:lnTo>
                    <a:pt x="104" y="55"/>
                  </a:lnTo>
                  <a:moveTo>
                    <a:pt x="117" y="55"/>
                  </a:moveTo>
                  <a:lnTo>
                    <a:pt x="117" y="55"/>
                  </a:lnTo>
                  <a:lnTo>
                    <a:pt x="133" y="55"/>
                  </a:lnTo>
                  <a:moveTo>
                    <a:pt x="146" y="55"/>
                  </a:moveTo>
                  <a:lnTo>
                    <a:pt x="146" y="55"/>
                  </a:lnTo>
                  <a:lnTo>
                    <a:pt x="162" y="55"/>
                  </a:lnTo>
                  <a:moveTo>
                    <a:pt x="176" y="55"/>
                  </a:moveTo>
                  <a:lnTo>
                    <a:pt x="176" y="55"/>
                  </a:lnTo>
                  <a:lnTo>
                    <a:pt x="192" y="55"/>
                  </a:lnTo>
                  <a:moveTo>
                    <a:pt x="205" y="55"/>
                  </a:moveTo>
                  <a:lnTo>
                    <a:pt x="205" y="55"/>
                  </a:lnTo>
                  <a:lnTo>
                    <a:pt x="211" y="55"/>
                  </a:lnTo>
                  <a:lnTo>
                    <a:pt x="211" y="44"/>
                  </a:lnTo>
                  <a:moveTo>
                    <a:pt x="211" y="31"/>
                  </a:moveTo>
                  <a:lnTo>
                    <a:pt x="211" y="31"/>
                  </a:lnTo>
                  <a:lnTo>
                    <a:pt x="211" y="15"/>
                  </a:lnTo>
                  <a:moveTo>
                    <a:pt x="211" y="1"/>
                  </a:moveTo>
                  <a:lnTo>
                    <a:pt x="211" y="1"/>
                  </a:lnTo>
                  <a:lnTo>
                    <a:pt x="211" y="0"/>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205"/>
            <p:cNvSpPr>
              <a:spLocks/>
            </p:cNvSpPr>
            <p:nvPr/>
          </p:nvSpPr>
          <p:spPr bwMode="auto">
            <a:xfrm>
              <a:off x="7716838" y="3494088"/>
              <a:ext cx="406400" cy="150813"/>
            </a:xfrm>
            <a:custGeom>
              <a:avLst/>
              <a:gdLst>
                <a:gd name="T0" fmla="*/ 0 w 212"/>
                <a:gd name="T1" fmla="*/ 79 h 79"/>
                <a:gd name="T2" fmla="*/ 0 w 212"/>
                <a:gd name="T3" fmla="*/ 79 h 79"/>
                <a:gd name="T4" fmla="*/ 0 w 212"/>
                <a:gd name="T5" fmla="*/ 0 h 79"/>
                <a:gd name="T6" fmla="*/ 212 w 212"/>
                <a:gd name="T7" fmla="*/ 79 h 79"/>
                <a:gd name="T8" fmla="*/ 0 w 212"/>
                <a:gd name="T9" fmla="*/ 79 h 79"/>
              </a:gdLst>
              <a:ahLst/>
              <a:cxnLst>
                <a:cxn ang="0">
                  <a:pos x="T0" y="T1"/>
                </a:cxn>
                <a:cxn ang="0">
                  <a:pos x="T2" y="T3"/>
                </a:cxn>
                <a:cxn ang="0">
                  <a:pos x="T4" y="T5"/>
                </a:cxn>
                <a:cxn ang="0">
                  <a:pos x="T6" y="T7"/>
                </a:cxn>
                <a:cxn ang="0">
                  <a:pos x="T8" y="T9"/>
                </a:cxn>
              </a:cxnLst>
              <a:rect l="0" t="0" r="r" b="b"/>
              <a:pathLst>
                <a:path w="212" h="79">
                  <a:moveTo>
                    <a:pt x="0" y="79"/>
                  </a:moveTo>
                  <a:lnTo>
                    <a:pt x="0" y="79"/>
                  </a:lnTo>
                  <a:lnTo>
                    <a:pt x="0" y="0"/>
                  </a:lnTo>
                  <a:cubicBezTo>
                    <a:pt x="50" y="56"/>
                    <a:pt x="153" y="79"/>
                    <a:pt x="212" y="79"/>
                  </a:cubicBezTo>
                  <a:lnTo>
                    <a:pt x="0" y="79"/>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206"/>
            <p:cNvSpPr>
              <a:spLocks/>
            </p:cNvSpPr>
            <p:nvPr/>
          </p:nvSpPr>
          <p:spPr bwMode="auto">
            <a:xfrm>
              <a:off x="7716838" y="3494088"/>
              <a:ext cx="406400" cy="150813"/>
            </a:xfrm>
            <a:custGeom>
              <a:avLst/>
              <a:gdLst>
                <a:gd name="T0" fmla="*/ 0 w 212"/>
                <a:gd name="T1" fmla="*/ 79 h 79"/>
                <a:gd name="T2" fmla="*/ 0 w 212"/>
                <a:gd name="T3" fmla="*/ 79 h 79"/>
                <a:gd name="T4" fmla="*/ 0 w 212"/>
                <a:gd name="T5" fmla="*/ 0 h 79"/>
                <a:gd name="T6" fmla="*/ 212 w 212"/>
                <a:gd name="T7" fmla="*/ 79 h 79"/>
                <a:gd name="T8" fmla="*/ 0 w 212"/>
                <a:gd name="T9" fmla="*/ 79 h 79"/>
              </a:gdLst>
              <a:ahLst/>
              <a:cxnLst>
                <a:cxn ang="0">
                  <a:pos x="T0" y="T1"/>
                </a:cxn>
                <a:cxn ang="0">
                  <a:pos x="T2" y="T3"/>
                </a:cxn>
                <a:cxn ang="0">
                  <a:pos x="T4" y="T5"/>
                </a:cxn>
                <a:cxn ang="0">
                  <a:pos x="T6" y="T7"/>
                </a:cxn>
                <a:cxn ang="0">
                  <a:pos x="T8" y="T9"/>
                </a:cxn>
              </a:cxnLst>
              <a:rect l="0" t="0" r="r" b="b"/>
              <a:pathLst>
                <a:path w="212" h="79">
                  <a:moveTo>
                    <a:pt x="0" y="79"/>
                  </a:moveTo>
                  <a:lnTo>
                    <a:pt x="0" y="79"/>
                  </a:lnTo>
                  <a:lnTo>
                    <a:pt x="0" y="0"/>
                  </a:lnTo>
                  <a:cubicBezTo>
                    <a:pt x="50" y="56"/>
                    <a:pt x="153" y="79"/>
                    <a:pt x="212" y="79"/>
                  </a:cubicBezTo>
                  <a:lnTo>
                    <a:pt x="0" y="79"/>
                  </a:lnTo>
                  <a:close/>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207"/>
            <p:cNvSpPr>
              <a:spLocks noEditPoints="1"/>
            </p:cNvSpPr>
            <p:nvPr/>
          </p:nvSpPr>
          <p:spPr bwMode="auto">
            <a:xfrm>
              <a:off x="7716838" y="3494088"/>
              <a:ext cx="406400" cy="130175"/>
            </a:xfrm>
            <a:custGeom>
              <a:avLst/>
              <a:gdLst>
                <a:gd name="T0" fmla="*/ 0 w 212"/>
                <a:gd name="T1" fmla="*/ 0 h 68"/>
                <a:gd name="T2" fmla="*/ 0 w 212"/>
                <a:gd name="T3" fmla="*/ 0 h 68"/>
                <a:gd name="T4" fmla="*/ 16 w 212"/>
                <a:gd name="T5" fmla="*/ 0 h 68"/>
                <a:gd name="T6" fmla="*/ 29 w 212"/>
                <a:gd name="T7" fmla="*/ 0 h 68"/>
                <a:gd name="T8" fmla="*/ 29 w 212"/>
                <a:gd name="T9" fmla="*/ 0 h 68"/>
                <a:gd name="T10" fmla="*/ 45 w 212"/>
                <a:gd name="T11" fmla="*/ 0 h 68"/>
                <a:gd name="T12" fmla="*/ 59 w 212"/>
                <a:gd name="T13" fmla="*/ 0 h 68"/>
                <a:gd name="T14" fmla="*/ 59 w 212"/>
                <a:gd name="T15" fmla="*/ 0 h 68"/>
                <a:gd name="T16" fmla="*/ 75 w 212"/>
                <a:gd name="T17" fmla="*/ 0 h 68"/>
                <a:gd name="T18" fmla="*/ 88 w 212"/>
                <a:gd name="T19" fmla="*/ 0 h 68"/>
                <a:gd name="T20" fmla="*/ 88 w 212"/>
                <a:gd name="T21" fmla="*/ 0 h 68"/>
                <a:gd name="T22" fmla="*/ 104 w 212"/>
                <a:gd name="T23" fmla="*/ 0 h 68"/>
                <a:gd name="T24" fmla="*/ 117 w 212"/>
                <a:gd name="T25" fmla="*/ 0 h 68"/>
                <a:gd name="T26" fmla="*/ 117 w 212"/>
                <a:gd name="T27" fmla="*/ 0 h 68"/>
                <a:gd name="T28" fmla="*/ 133 w 212"/>
                <a:gd name="T29" fmla="*/ 0 h 68"/>
                <a:gd name="T30" fmla="*/ 147 w 212"/>
                <a:gd name="T31" fmla="*/ 0 h 68"/>
                <a:gd name="T32" fmla="*/ 147 w 212"/>
                <a:gd name="T33" fmla="*/ 0 h 68"/>
                <a:gd name="T34" fmla="*/ 163 w 212"/>
                <a:gd name="T35" fmla="*/ 0 h 68"/>
                <a:gd name="T36" fmla="*/ 176 w 212"/>
                <a:gd name="T37" fmla="*/ 0 h 68"/>
                <a:gd name="T38" fmla="*/ 176 w 212"/>
                <a:gd name="T39" fmla="*/ 0 h 68"/>
                <a:gd name="T40" fmla="*/ 192 w 212"/>
                <a:gd name="T41" fmla="*/ 0 h 68"/>
                <a:gd name="T42" fmla="*/ 205 w 212"/>
                <a:gd name="T43" fmla="*/ 0 h 68"/>
                <a:gd name="T44" fmla="*/ 205 w 212"/>
                <a:gd name="T45" fmla="*/ 0 h 68"/>
                <a:gd name="T46" fmla="*/ 212 w 212"/>
                <a:gd name="T47" fmla="*/ 0 h 68"/>
                <a:gd name="T48" fmla="*/ 212 w 212"/>
                <a:gd name="T49" fmla="*/ 10 h 68"/>
                <a:gd name="T50" fmla="*/ 212 w 212"/>
                <a:gd name="T51" fmla="*/ 23 h 68"/>
                <a:gd name="T52" fmla="*/ 212 w 212"/>
                <a:gd name="T53" fmla="*/ 23 h 68"/>
                <a:gd name="T54" fmla="*/ 212 w 212"/>
                <a:gd name="T55" fmla="*/ 39 h 68"/>
                <a:gd name="T56" fmla="*/ 212 w 212"/>
                <a:gd name="T57" fmla="*/ 52 h 68"/>
                <a:gd name="T58" fmla="*/ 212 w 212"/>
                <a:gd name="T59" fmla="*/ 52 h 68"/>
                <a:gd name="T60" fmla="*/ 212 w 212"/>
                <a:gd name="T6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68">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12" y="0"/>
                  </a:lnTo>
                  <a:lnTo>
                    <a:pt x="212" y="10"/>
                  </a:lnTo>
                  <a:moveTo>
                    <a:pt x="212" y="23"/>
                  </a:moveTo>
                  <a:lnTo>
                    <a:pt x="212" y="23"/>
                  </a:lnTo>
                  <a:lnTo>
                    <a:pt x="212" y="39"/>
                  </a:lnTo>
                  <a:moveTo>
                    <a:pt x="212" y="52"/>
                  </a:moveTo>
                  <a:lnTo>
                    <a:pt x="212" y="52"/>
                  </a:lnTo>
                  <a:lnTo>
                    <a:pt x="212" y="68"/>
                  </a:lnTo>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208"/>
            <p:cNvSpPr>
              <a:spLocks noEditPoints="1"/>
            </p:cNvSpPr>
            <p:nvPr/>
          </p:nvSpPr>
          <p:spPr bwMode="auto">
            <a:xfrm>
              <a:off x="1598612" y="3532188"/>
              <a:ext cx="390525" cy="74613"/>
            </a:xfrm>
            <a:custGeom>
              <a:avLst/>
              <a:gdLst>
                <a:gd name="T0" fmla="*/ 0 w 204"/>
                <a:gd name="T1" fmla="*/ 0 h 39"/>
                <a:gd name="T2" fmla="*/ 0 w 204"/>
                <a:gd name="T3" fmla="*/ 0 h 39"/>
                <a:gd name="T4" fmla="*/ 16 w 204"/>
                <a:gd name="T5" fmla="*/ 0 h 39"/>
                <a:gd name="T6" fmla="*/ 29 w 204"/>
                <a:gd name="T7" fmla="*/ 0 h 39"/>
                <a:gd name="T8" fmla="*/ 29 w 204"/>
                <a:gd name="T9" fmla="*/ 0 h 39"/>
                <a:gd name="T10" fmla="*/ 45 w 204"/>
                <a:gd name="T11" fmla="*/ 0 h 39"/>
                <a:gd name="T12" fmla="*/ 59 w 204"/>
                <a:gd name="T13" fmla="*/ 0 h 39"/>
                <a:gd name="T14" fmla="*/ 59 w 204"/>
                <a:gd name="T15" fmla="*/ 0 h 39"/>
                <a:gd name="T16" fmla="*/ 75 w 204"/>
                <a:gd name="T17" fmla="*/ 0 h 39"/>
                <a:gd name="T18" fmla="*/ 88 w 204"/>
                <a:gd name="T19" fmla="*/ 0 h 39"/>
                <a:gd name="T20" fmla="*/ 88 w 204"/>
                <a:gd name="T21" fmla="*/ 0 h 39"/>
                <a:gd name="T22" fmla="*/ 104 w 204"/>
                <a:gd name="T23" fmla="*/ 0 h 39"/>
                <a:gd name="T24" fmla="*/ 117 w 204"/>
                <a:gd name="T25" fmla="*/ 0 h 39"/>
                <a:gd name="T26" fmla="*/ 117 w 204"/>
                <a:gd name="T27" fmla="*/ 0 h 39"/>
                <a:gd name="T28" fmla="*/ 133 w 204"/>
                <a:gd name="T29" fmla="*/ 0 h 39"/>
                <a:gd name="T30" fmla="*/ 147 w 204"/>
                <a:gd name="T31" fmla="*/ 0 h 39"/>
                <a:gd name="T32" fmla="*/ 147 w 204"/>
                <a:gd name="T33" fmla="*/ 0 h 39"/>
                <a:gd name="T34" fmla="*/ 163 w 204"/>
                <a:gd name="T35" fmla="*/ 0 h 39"/>
                <a:gd name="T36" fmla="*/ 176 w 204"/>
                <a:gd name="T37" fmla="*/ 0 h 39"/>
                <a:gd name="T38" fmla="*/ 176 w 204"/>
                <a:gd name="T39" fmla="*/ 0 h 39"/>
                <a:gd name="T40" fmla="*/ 192 w 204"/>
                <a:gd name="T41" fmla="*/ 0 h 39"/>
                <a:gd name="T42" fmla="*/ 204 w 204"/>
                <a:gd name="T43" fmla="*/ 2 h 39"/>
                <a:gd name="T44" fmla="*/ 204 w 204"/>
                <a:gd name="T45" fmla="*/ 2 h 39"/>
                <a:gd name="T46" fmla="*/ 204 w 204"/>
                <a:gd name="T47" fmla="*/ 18 h 39"/>
                <a:gd name="T48" fmla="*/ 204 w 204"/>
                <a:gd name="T49" fmla="*/ 31 h 39"/>
                <a:gd name="T50" fmla="*/ 204 w 204"/>
                <a:gd name="T51" fmla="*/ 31 h 39"/>
                <a:gd name="T52" fmla="*/ 204 w 204"/>
                <a:gd name="T5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39">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4" y="2"/>
                  </a:moveTo>
                  <a:lnTo>
                    <a:pt x="204" y="2"/>
                  </a:lnTo>
                  <a:lnTo>
                    <a:pt x="204" y="18"/>
                  </a:lnTo>
                  <a:moveTo>
                    <a:pt x="204" y="31"/>
                  </a:moveTo>
                  <a:lnTo>
                    <a:pt x="204" y="31"/>
                  </a:lnTo>
                  <a:lnTo>
                    <a:pt x="204" y="39"/>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209"/>
            <p:cNvSpPr>
              <a:spLocks/>
            </p:cNvSpPr>
            <p:nvPr/>
          </p:nvSpPr>
          <p:spPr bwMode="auto">
            <a:xfrm>
              <a:off x="1598612" y="3532188"/>
              <a:ext cx="390525" cy="74613"/>
            </a:xfrm>
            <a:custGeom>
              <a:avLst/>
              <a:gdLst>
                <a:gd name="T0" fmla="*/ 44 w 204"/>
                <a:gd name="T1" fmla="*/ 2 h 39"/>
                <a:gd name="T2" fmla="*/ 44 w 204"/>
                <a:gd name="T3" fmla="*/ 2 h 39"/>
                <a:gd name="T4" fmla="*/ 204 w 204"/>
                <a:gd name="T5" fmla="*/ 39 h 39"/>
                <a:gd name="T6" fmla="*/ 0 w 204"/>
                <a:gd name="T7" fmla="*/ 39 h 39"/>
                <a:gd name="T8" fmla="*/ 0 w 204"/>
                <a:gd name="T9" fmla="*/ 0 h 39"/>
                <a:gd name="T10" fmla="*/ 44 w 204"/>
                <a:gd name="T11" fmla="*/ 2 h 39"/>
                <a:gd name="T12" fmla="*/ 44 w 204"/>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204" h="39">
                  <a:moveTo>
                    <a:pt x="44" y="2"/>
                  </a:moveTo>
                  <a:lnTo>
                    <a:pt x="44" y="2"/>
                  </a:lnTo>
                  <a:cubicBezTo>
                    <a:pt x="93" y="6"/>
                    <a:pt x="146" y="18"/>
                    <a:pt x="204" y="39"/>
                  </a:cubicBezTo>
                  <a:lnTo>
                    <a:pt x="0" y="39"/>
                  </a:lnTo>
                  <a:lnTo>
                    <a:pt x="0" y="0"/>
                  </a:lnTo>
                  <a:cubicBezTo>
                    <a:pt x="15" y="0"/>
                    <a:pt x="29" y="1"/>
                    <a:pt x="44" y="2"/>
                  </a:cubicBezTo>
                  <a:lnTo>
                    <a:pt x="44" y="2"/>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210"/>
            <p:cNvSpPr>
              <a:spLocks/>
            </p:cNvSpPr>
            <p:nvPr/>
          </p:nvSpPr>
          <p:spPr bwMode="auto">
            <a:xfrm>
              <a:off x="1598612" y="3532188"/>
              <a:ext cx="390525" cy="74613"/>
            </a:xfrm>
            <a:custGeom>
              <a:avLst/>
              <a:gdLst>
                <a:gd name="T0" fmla="*/ 44 w 204"/>
                <a:gd name="T1" fmla="*/ 2 h 39"/>
                <a:gd name="T2" fmla="*/ 44 w 204"/>
                <a:gd name="T3" fmla="*/ 2 h 39"/>
                <a:gd name="T4" fmla="*/ 204 w 204"/>
                <a:gd name="T5" fmla="*/ 39 h 39"/>
                <a:gd name="T6" fmla="*/ 0 w 204"/>
                <a:gd name="T7" fmla="*/ 39 h 39"/>
                <a:gd name="T8" fmla="*/ 0 w 204"/>
                <a:gd name="T9" fmla="*/ 0 h 39"/>
                <a:gd name="T10" fmla="*/ 44 w 204"/>
                <a:gd name="T11" fmla="*/ 2 h 39"/>
                <a:gd name="T12" fmla="*/ 44 w 204"/>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204" h="39">
                  <a:moveTo>
                    <a:pt x="44" y="2"/>
                  </a:moveTo>
                  <a:lnTo>
                    <a:pt x="44" y="2"/>
                  </a:lnTo>
                  <a:cubicBezTo>
                    <a:pt x="93" y="6"/>
                    <a:pt x="146" y="18"/>
                    <a:pt x="204" y="39"/>
                  </a:cubicBezTo>
                  <a:lnTo>
                    <a:pt x="0" y="39"/>
                  </a:lnTo>
                  <a:lnTo>
                    <a:pt x="0" y="0"/>
                  </a:lnTo>
                  <a:cubicBezTo>
                    <a:pt x="15" y="0"/>
                    <a:pt x="29" y="1"/>
                    <a:pt x="44" y="2"/>
                  </a:cubicBezTo>
                  <a:lnTo>
                    <a:pt x="44" y="2"/>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211"/>
            <p:cNvSpPr>
              <a:spLocks/>
            </p:cNvSpPr>
            <p:nvPr/>
          </p:nvSpPr>
          <p:spPr bwMode="auto">
            <a:xfrm>
              <a:off x="4152900" y="3498850"/>
              <a:ext cx="385763" cy="141288"/>
            </a:xfrm>
            <a:custGeom>
              <a:avLst/>
              <a:gdLst>
                <a:gd name="T0" fmla="*/ 202 w 202"/>
                <a:gd name="T1" fmla="*/ 73 h 73"/>
                <a:gd name="T2" fmla="*/ 202 w 202"/>
                <a:gd name="T3" fmla="*/ 73 h 73"/>
                <a:gd name="T4" fmla="*/ 0 w 202"/>
                <a:gd name="T5" fmla="*/ 73 h 73"/>
                <a:gd name="T6" fmla="*/ 0 w 202"/>
                <a:gd name="T7" fmla="*/ 0 h 73"/>
                <a:gd name="T8" fmla="*/ 202 w 202"/>
                <a:gd name="T9" fmla="*/ 73 h 73"/>
                <a:gd name="T10" fmla="*/ 202 w 202"/>
                <a:gd name="T11" fmla="*/ 73 h 73"/>
              </a:gdLst>
              <a:ahLst/>
              <a:cxnLst>
                <a:cxn ang="0">
                  <a:pos x="T0" y="T1"/>
                </a:cxn>
                <a:cxn ang="0">
                  <a:pos x="T2" y="T3"/>
                </a:cxn>
                <a:cxn ang="0">
                  <a:pos x="T4" y="T5"/>
                </a:cxn>
                <a:cxn ang="0">
                  <a:pos x="T6" y="T7"/>
                </a:cxn>
                <a:cxn ang="0">
                  <a:pos x="T8" y="T9"/>
                </a:cxn>
                <a:cxn ang="0">
                  <a:pos x="T10" y="T11"/>
                </a:cxn>
              </a:cxnLst>
              <a:rect l="0" t="0" r="r" b="b"/>
              <a:pathLst>
                <a:path w="202" h="73">
                  <a:moveTo>
                    <a:pt x="202" y="73"/>
                  </a:moveTo>
                  <a:lnTo>
                    <a:pt x="202" y="73"/>
                  </a:lnTo>
                  <a:lnTo>
                    <a:pt x="0" y="73"/>
                  </a:lnTo>
                  <a:lnTo>
                    <a:pt x="0" y="0"/>
                  </a:lnTo>
                  <a:cubicBezTo>
                    <a:pt x="71" y="0"/>
                    <a:pt x="139" y="21"/>
                    <a:pt x="202" y="73"/>
                  </a:cubicBezTo>
                  <a:lnTo>
                    <a:pt x="202" y="73"/>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212"/>
            <p:cNvSpPr>
              <a:spLocks/>
            </p:cNvSpPr>
            <p:nvPr/>
          </p:nvSpPr>
          <p:spPr bwMode="auto">
            <a:xfrm>
              <a:off x="4152900" y="3498850"/>
              <a:ext cx="385763" cy="141288"/>
            </a:xfrm>
            <a:custGeom>
              <a:avLst/>
              <a:gdLst>
                <a:gd name="T0" fmla="*/ 202 w 202"/>
                <a:gd name="T1" fmla="*/ 73 h 73"/>
                <a:gd name="T2" fmla="*/ 202 w 202"/>
                <a:gd name="T3" fmla="*/ 73 h 73"/>
                <a:gd name="T4" fmla="*/ 0 w 202"/>
                <a:gd name="T5" fmla="*/ 73 h 73"/>
                <a:gd name="T6" fmla="*/ 0 w 202"/>
                <a:gd name="T7" fmla="*/ 0 h 73"/>
                <a:gd name="T8" fmla="*/ 202 w 202"/>
                <a:gd name="T9" fmla="*/ 73 h 73"/>
                <a:gd name="T10" fmla="*/ 202 w 202"/>
                <a:gd name="T11" fmla="*/ 73 h 73"/>
              </a:gdLst>
              <a:ahLst/>
              <a:cxnLst>
                <a:cxn ang="0">
                  <a:pos x="T0" y="T1"/>
                </a:cxn>
                <a:cxn ang="0">
                  <a:pos x="T2" y="T3"/>
                </a:cxn>
                <a:cxn ang="0">
                  <a:pos x="T4" y="T5"/>
                </a:cxn>
                <a:cxn ang="0">
                  <a:pos x="T6" y="T7"/>
                </a:cxn>
                <a:cxn ang="0">
                  <a:pos x="T8" y="T9"/>
                </a:cxn>
                <a:cxn ang="0">
                  <a:pos x="T10" y="T11"/>
                </a:cxn>
              </a:cxnLst>
              <a:rect l="0" t="0" r="r" b="b"/>
              <a:pathLst>
                <a:path w="202" h="73">
                  <a:moveTo>
                    <a:pt x="202" y="73"/>
                  </a:moveTo>
                  <a:lnTo>
                    <a:pt x="202" y="73"/>
                  </a:lnTo>
                  <a:lnTo>
                    <a:pt x="0" y="73"/>
                  </a:lnTo>
                  <a:lnTo>
                    <a:pt x="0" y="0"/>
                  </a:lnTo>
                  <a:cubicBezTo>
                    <a:pt x="71" y="0"/>
                    <a:pt x="139" y="21"/>
                    <a:pt x="202" y="73"/>
                  </a:cubicBezTo>
                  <a:lnTo>
                    <a:pt x="202" y="73"/>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213"/>
            <p:cNvSpPr>
              <a:spLocks noEditPoints="1"/>
            </p:cNvSpPr>
            <p:nvPr/>
          </p:nvSpPr>
          <p:spPr bwMode="auto">
            <a:xfrm>
              <a:off x="4152900" y="3498850"/>
              <a:ext cx="385763" cy="141288"/>
            </a:xfrm>
            <a:custGeom>
              <a:avLst/>
              <a:gdLst>
                <a:gd name="T0" fmla="*/ 0 w 202"/>
                <a:gd name="T1" fmla="*/ 0 h 73"/>
                <a:gd name="T2" fmla="*/ 0 w 202"/>
                <a:gd name="T3" fmla="*/ 0 h 73"/>
                <a:gd name="T4" fmla="*/ 16 w 202"/>
                <a:gd name="T5" fmla="*/ 0 h 73"/>
                <a:gd name="T6" fmla="*/ 29 w 202"/>
                <a:gd name="T7" fmla="*/ 0 h 73"/>
                <a:gd name="T8" fmla="*/ 29 w 202"/>
                <a:gd name="T9" fmla="*/ 0 h 73"/>
                <a:gd name="T10" fmla="*/ 45 w 202"/>
                <a:gd name="T11" fmla="*/ 0 h 73"/>
                <a:gd name="T12" fmla="*/ 59 w 202"/>
                <a:gd name="T13" fmla="*/ 0 h 73"/>
                <a:gd name="T14" fmla="*/ 59 w 202"/>
                <a:gd name="T15" fmla="*/ 0 h 73"/>
                <a:gd name="T16" fmla="*/ 75 w 202"/>
                <a:gd name="T17" fmla="*/ 0 h 73"/>
                <a:gd name="T18" fmla="*/ 88 w 202"/>
                <a:gd name="T19" fmla="*/ 0 h 73"/>
                <a:gd name="T20" fmla="*/ 88 w 202"/>
                <a:gd name="T21" fmla="*/ 0 h 73"/>
                <a:gd name="T22" fmla="*/ 104 w 202"/>
                <a:gd name="T23" fmla="*/ 0 h 73"/>
                <a:gd name="T24" fmla="*/ 117 w 202"/>
                <a:gd name="T25" fmla="*/ 0 h 73"/>
                <a:gd name="T26" fmla="*/ 117 w 202"/>
                <a:gd name="T27" fmla="*/ 0 h 73"/>
                <a:gd name="T28" fmla="*/ 133 w 202"/>
                <a:gd name="T29" fmla="*/ 0 h 73"/>
                <a:gd name="T30" fmla="*/ 147 w 202"/>
                <a:gd name="T31" fmla="*/ 0 h 73"/>
                <a:gd name="T32" fmla="*/ 147 w 202"/>
                <a:gd name="T33" fmla="*/ 0 h 73"/>
                <a:gd name="T34" fmla="*/ 163 w 202"/>
                <a:gd name="T35" fmla="*/ 0 h 73"/>
                <a:gd name="T36" fmla="*/ 176 w 202"/>
                <a:gd name="T37" fmla="*/ 0 h 73"/>
                <a:gd name="T38" fmla="*/ 176 w 202"/>
                <a:gd name="T39" fmla="*/ 0 h 73"/>
                <a:gd name="T40" fmla="*/ 192 w 202"/>
                <a:gd name="T41" fmla="*/ 0 h 73"/>
                <a:gd name="T42" fmla="*/ 202 w 202"/>
                <a:gd name="T43" fmla="*/ 3 h 73"/>
                <a:gd name="T44" fmla="*/ 202 w 202"/>
                <a:gd name="T45" fmla="*/ 3 h 73"/>
                <a:gd name="T46" fmla="*/ 202 w 202"/>
                <a:gd name="T47" fmla="*/ 19 h 73"/>
                <a:gd name="T48" fmla="*/ 202 w 202"/>
                <a:gd name="T49" fmla="*/ 33 h 73"/>
                <a:gd name="T50" fmla="*/ 202 w 202"/>
                <a:gd name="T51" fmla="*/ 33 h 73"/>
                <a:gd name="T52" fmla="*/ 202 w 202"/>
                <a:gd name="T53" fmla="*/ 49 h 73"/>
                <a:gd name="T54" fmla="*/ 202 w 202"/>
                <a:gd name="T55" fmla="*/ 62 h 73"/>
                <a:gd name="T56" fmla="*/ 202 w 202"/>
                <a:gd name="T57" fmla="*/ 62 h 73"/>
                <a:gd name="T58" fmla="*/ 202 w 202"/>
                <a:gd name="T5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73">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2" y="3"/>
                  </a:moveTo>
                  <a:lnTo>
                    <a:pt x="202" y="3"/>
                  </a:lnTo>
                  <a:lnTo>
                    <a:pt x="202" y="19"/>
                  </a:lnTo>
                  <a:moveTo>
                    <a:pt x="202" y="33"/>
                  </a:moveTo>
                  <a:lnTo>
                    <a:pt x="202" y="33"/>
                  </a:lnTo>
                  <a:lnTo>
                    <a:pt x="202" y="49"/>
                  </a:lnTo>
                  <a:moveTo>
                    <a:pt x="202" y="62"/>
                  </a:moveTo>
                  <a:lnTo>
                    <a:pt x="202" y="62"/>
                  </a:lnTo>
                  <a:lnTo>
                    <a:pt x="202" y="73"/>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214"/>
            <p:cNvSpPr>
              <a:spLocks noEditPoints="1"/>
            </p:cNvSpPr>
            <p:nvPr/>
          </p:nvSpPr>
          <p:spPr bwMode="auto">
            <a:xfrm>
              <a:off x="4759325" y="3379788"/>
              <a:ext cx="195263" cy="379413"/>
            </a:xfrm>
            <a:custGeom>
              <a:avLst/>
              <a:gdLst>
                <a:gd name="T0" fmla="*/ 0 w 102"/>
                <a:gd name="T1" fmla="*/ 0 h 197"/>
                <a:gd name="T2" fmla="*/ 0 w 102"/>
                <a:gd name="T3" fmla="*/ 0 h 197"/>
                <a:gd name="T4" fmla="*/ 16 w 102"/>
                <a:gd name="T5" fmla="*/ 0 h 197"/>
                <a:gd name="T6" fmla="*/ 29 w 102"/>
                <a:gd name="T7" fmla="*/ 0 h 197"/>
                <a:gd name="T8" fmla="*/ 29 w 102"/>
                <a:gd name="T9" fmla="*/ 0 h 197"/>
                <a:gd name="T10" fmla="*/ 45 w 102"/>
                <a:gd name="T11" fmla="*/ 0 h 197"/>
                <a:gd name="T12" fmla="*/ 58 w 102"/>
                <a:gd name="T13" fmla="*/ 0 h 197"/>
                <a:gd name="T14" fmla="*/ 58 w 102"/>
                <a:gd name="T15" fmla="*/ 0 h 197"/>
                <a:gd name="T16" fmla="*/ 74 w 102"/>
                <a:gd name="T17" fmla="*/ 0 h 197"/>
                <a:gd name="T18" fmla="*/ 88 w 102"/>
                <a:gd name="T19" fmla="*/ 0 h 197"/>
                <a:gd name="T20" fmla="*/ 88 w 102"/>
                <a:gd name="T21" fmla="*/ 0 h 197"/>
                <a:gd name="T22" fmla="*/ 102 w 102"/>
                <a:gd name="T23" fmla="*/ 0 h 197"/>
                <a:gd name="T24" fmla="*/ 102 w 102"/>
                <a:gd name="T25" fmla="*/ 1 h 197"/>
                <a:gd name="T26" fmla="*/ 102 w 102"/>
                <a:gd name="T27" fmla="*/ 15 h 197"/>
                <a:gd name="T28" fmla="*/ 102 w 102"/>
                <a:gd name="T29" fmla="*/ 15 h 197"/>
                <a:gd name="T30" fmla="*/ 102 w 102"/>
                <a:gd name="T31" fmla="*/ 31 h 197"/>
                <a:gd name="T32" fmla="*/ 102 w 102"/>
                <a:gd name="T33" fmla="*/ 44 h 197"/>
                <a:gd name="T34" fmla="*/ 102 w 102"/>
                <a:gd name="T35" fmla="*/ 44 h 197"/>
                <a:gd name="T36" fmla="*/ 102 w 102"/>
                <a:gd name="T37" fmla="*/ 60 h 197"/>
                <a:gd name="T38" fmla="*/ 102 w 102"/>
                <a:gd name="T39" fmla="*/ 73 h 197"/>
                <a:gd name="T40" fmla="*/ 102 w 102"/>
                <a:gd name="T41" fmla="*/ 73 h 197"/>
                <a:gd name="T42" fmla="*/ 102 w 102"/>
                <a:gd name="T43" fmla="*/ 89 h 197"/>
                <a:gd name="T44" fmla="*/ 102 w 102"/>
                <a:gd name="T45" fmla="*/ 103 h 197"/>
                <a:gd name="T46" fmla="*/ 102 w 102"/>
                <a:gd name="T47" fmla="*/ 103 h 197"/>
                <a:gd name="T48" fmla="*/ 102 w 102"/>
                <a:gd name="T49" fmla="*/ 119 h 197"/>
                <a:gd name="T50" fmla="*/ 102 w 102"/>
                <a:gd name="T51" fmla="*/ 132 h 197"/>
                <a:gd name="T52" fmla="*/ 102 w 102"/>
                <a:gd name="T53" fmla="*/ 132 h 197"/>
                <a:gd name="T54" fmla="*/ 102 w 102"/>
                <a:gd name="T55" fmla="*/ 148 h 197"/>
                <a:gd name="T56" fmla="*/ 102 w 102"/>
                <a:gd name="T57" fmla="*/ 161 h 197"/>
                <a:gd name="T58" fmla="*/ 102 w 102"/>
                <a:gd name="T59" fmla="*/ 161 h 197"/>
                <a:gd name="T60" fmla="*/ 102 w 102"/>
                <a:gd name="T61" fmla="*/ 177 h 197"/>
                <a:gd name="T62" fmla="*/ 102 w 102"/>
                <a:gd name="T63" fmla="*/ 191 h 197"/>
                <a:gd name="T64" fmla="*/ 102 w 102"/>
                <a:gd name="T65" fmla="*/ 191 h 197"/>
                <a:gd name="T66" fmla="*/ 102 w 102"/>
                <a:gd name="T67"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197">
                  <a:moveTo>
                    <a:pt x="0" y="0"/>
                  </a:moveTo>
                  <a:lnTo>
                    <a:pt x="0" y="0"/>
                  </a:lnTo>
                  <a:lnTo>
                    <a:pt x="16" y="0"/>
                  </a:lnTo>
                  <a:moveTo>
                    <a:pt x="29" y="0"/>
                  </a:moveTo>
                  <a:lnTo>
                    <a:pt x="29" y="0"/>
                  </a:lnTo>
                  <a:lnTo>
                    <a:pt x="45" y="0"/>
                  </a:lnTo>
                  <a:moveTo>
                    <a:pt x="58" y="0"/>
                  </a:moveTo>
                  <a:lnTo>
                    <a:pt x="58" y="0"/>
                  </a:lnTo>
                  <a:lnTo>
                    <a:pt x="74" y="0"/>
                  </a:lnTo>
                  <a:moveTo>
                    <a:pt x="88" y="0"/>
                  </a:moveTo>
                  <a:lnTo>
                    <a:pt x="88" y="0"/>
                  </a:lnTo>
                  <a:lnTo>
                    <a:pt x="102" y="0"/>
                  </a:lnTo>
                  <a:lnTo>
                    <a:pt x="102" y="1"/>
                  </a:lnTo>
                  <a:moveTo>
                    <a:pt x="102" y="15"/>
                  </a:moveTo>
                  <a:lnTo>
                    <a:pt x="102" y="15"/>
                  </a:lnTo>
                  <a:lnTo>
                    <a:pt x="102" y="31"/>
                  </a:lnTo>
                  <a:moveTo>
                    <a:pt x="102" y="44"/>
                  </a:moveTo>
                  <a:lnTo>
                    <a:pt x="102" y="44"/>
                  </a:lnTo>
                  <a:lnTo>
                    <a:pt x="102" y="60"/>
                  </a:lnTo>
                  <a:moveTo>
                    <a:pt x="102" y="73"/>
                  </a:moveTo>
                  <a:lnTo>
                    <a:pt x="102" y="73"/>
                  </a:lnTo>
                  <a:lnTo>
                    <a:pt x="102" y="89"/>
                  </a:lnTo>
                  <a:moveTo>
                    <a:pt x="102" y="103"/>
                  </a:moveTo>
                  <a:lnTo>
                    <a:pt x="102" y="103"/>
                  </a:lnTo>
                  <a:lnTo>
                    <a:pt x="102" y="119"/>
                  </a:lnTo>
                  <a:moveTo>
                    <a:pt x="102" y="132"/>
                  </a:moveTo>
                  <a:lnTo>
                    <a:pt x="102" y="132"/>
                  </a:lnTo>
                  <a:lnTo>
                    <a:pt x="102" y="148"/>
                  </a:lnTo>
                  <a:moveTo>
                    <a:pt x="102" y="161"/>
                  </a:moveTo>
                  <a:lnTo>
                    <a:pt x="102" y="161"/>
                  </a:lnTo>
                  <a:lnTo>
                    <a:pt x="102" y="177"/>
                  </a:lnTo>
                  <a:moveTo>
                    <a:pt x="102" y="191"/>
                  </a:moveTo>
                  <a:lnTo>
                    <a:pt x="102" y="191"/>
                  </a:lnTo>
                  <a:lnTo>
                    <a:pt x="102" y="197"/>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215"/>
            <p:cNvSpPr>
              <a:spLocks/>
            </p:cNvSpPr>
            <p:nvPr/>
          </p:nvSpPr>
          <p:spPr bwMode="auto">
            <a:xfrm>
              <a:off x="4759325" y="3379788"/>
              <a:ext cx="195263" cy="379413"/>
            </a:xfrm>
            <a:custGeom>
              <a:avLst/>
              <a:gdLst>
                <a:gd name="T0" fmla="*/ 0 w 102"/>
                <a:gd name="T1" fmla="*/ 197 h 197"/>
                <a:gd name="T2" fmla="*/ 0 w 102"/>
                <a:gd name="T3" fmla="*/ 197 h 197"/>
                <a:gd name="T4" fmla="*/ 0 w 102"/>
                <a:gd name="T5" fmla="*/ 0 h 197"/>
                <a:gd name="T6" fmla="*/ 102 w 102"/>
                <a:gd name="T7" fmla="*/ 197 h 197"/>
                <a:gd name="T8" fmla="*/ 0 w 102"/>
                <a:gd name="T9" fmla="*/ 197 h 197"/>
              </a:gdLst>
              <a:ahLst/>
              <a:cxnLst>
                <a:cxn ang="0">
                  <a:pos x="T0" y="T1"/>
                </a:cxn>
                <a:cxn ang="0">
                  <a:pos x="T2" y="T3"/>
                </a:cxn>
                <a:cxn ang="0">
                  <a:pos x="T4" y="T5"/>
                </a:cxn>
                <a:cxn ang="0">
                  <a:pos x="T6" y="T7"/>
                </a:cxn>
                <a:cxn ang="0">
                  <a:pos x="T8" y="T9"/>
                </a:cxn>
              </a:cxnLst>
              <a:rect l="0" t="0" r="r" b="b"/>
              <a:pathLst>
                <a:path w="102" h="197">
                  <a:moveTo>
                    <a:pt x="0" y="197"/>
                  </a:moveTo>
                  <a:lnTo>
                    <a:pt x="0" y="197"/>
                  </a:lnTo>
                  <a:lnTo>
                    <a:pt x="0" y="0"/>
                  </a:lnTo>
                  <a:cubicBezTo>
                    <a:pt x="73" y="60"/>
                    <a:pt x="102" y="126"/>
                    <a:pt x="102" y="197"/>
                  </a:cubicBezTo>
                  <a:lnTo>
                    <a:pt x="0" y="197"/>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16"/>
            <p:cNvSpPr>
              <a:spLocks/>
            </p:cNvSpPr>
            <p:nvPr/>
          </p:nvSpPr>
          <p:spPr bwMode="auto">
            <a:xfrm>
              <a:off x="4759325" y="3379788"/>
              <a:ext cx="195263" cy="379413"/>
            </a:xfrm>
            <a:custGeom>
              <a:avLst/>
              <a:gdLst>
                <a:gd name="T0" fmla="*/ 0 w 102"/>
                <a:gd name="T1" fmla="*/ 197 h 197"/>
                <a:gd name="T2" fmla="*/ 0 w 102"/>
                <a:gd name="T3" fmla="*/ 197 h 197"/>
                <a:gd name="T4" fmla="*/ 0 w 102"/>
                <a:gd name="T5" fmla="*/ 0 h 197"/>
                <a:gd name="T6" fmla="*/ 102 w 102"/>
                <a:gd name="T7" fmla="*/ 197 h 197"/>
                <a:gd name="T8" fmla="*/ 0 w 102"/>
                <a:gd name="T9" fmla="*/ 197 h 197"/>
              </a:gdLst>
              <a:ahLst/>
              <a:cxnLst>
                <a:cxn ang="0">
                  <a:pos x="T0" y="T1"/>
                </a:cxn>
                <a:cxn ang="0">
                  <a:pos x="T2" y="T3"/>
                </a:cxn>
                <a:cxn ang="0">
                  <a:pos x="T4" y="T5"/>
                </a:cxn>
                <a:cxn ang="0">
                  <a:pos x="T6" y="T7"/>
                </a:cxn>
                <a:cxn ang="0">
                  <a:pos x="T8" y="T9"/>
                </a:cxn>
              </a:cxnLst>
              <a:rect l="0" t="0" r="r" b="b"/>
              <a:pathLst>
                <a:path w="102" h="197">
                  <a:moveTo>
                    <a:pt x="0" y="197"/>
                  </a:moveTo>
                  <a:lnTo>
                    <a:pt x="0" y="197"/>
                  </a:lnTo>
                  <a:lnTo>
                    <a:pt x="0" y="0"/>
                  </a:lnTo>
                  <a:cubicBezTo>
                    <a:pt x="73" y="60"/>
                    <a:pt x="102" y="126"/>
                    <a:pt x="102" y="197"/>
                  </a:cubicBezTo>
                  <a:lnTo>
                    <a:pt x="0" y="197"/>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217"/>
            <p:cNvSpPr>
              <a:spLocks noEditPoints="1"/>
            </p:cNvSpPr>
            <p:nvPr/>
          </p:nvSpPr>
          <p:spPr bwMode="auto">
            <a:xfrm>
              <a:off x="6291263" y="3376613"/>
              <a:ext cx="195263" cy="384175"/>
            </a:xfrm>
            <a:custGeom>
              <a:avLst/>
              <a:gdLst>
                <a:gd name="T0" fmla="*/ 0 w 102"/>
                <a:gd name="T1" fmla="*/ 0 h 200"/>
                <a:gd name="T2" fmla="*/ 0 w 102"/>
                <a:gd name="T3" fmla="*/ 0 h 200"/>
                <a:gd name="T4" fmla="*/ 16 w 102"/>
                <a:gd name="T5" fmla="*/ 0 h 200"/>
                <a:gd name="T6" fmla="*/ 29 w 102"/>
                <a:gd name="T7" fmla="*/ 0 h 200"/>
                <a:gd name="T8" fmla="*/ 29 w 102"/>
                <a:gd name="T9" fmla="*/ 0 h 200"/>
                <a:gd name="T10" fmla="*/ 45 w 102"/>
                <a:gd name="T11" fmla="*/ 0 h 200"/>
                <a:gd name="T12" fmla="*/ 58 w 102"/>
                <a:gd name="T13" fmla="*/ 0 h 200"/>
                <a:gd name="T14" fmla="*/ 58 w 102"/>
                <a:gd name="T15" fmla="*/ 0 h 200"/>
                <a:gd name="T16" fmla="*/ 74 w 102"/>
                <a:gd name="T17" fmla="*/ 0 h 200"/>
                <a:gd name="T18" fmla="*/ 88 w 102"/>
                <a:gd name="T19" fmla="*/ 0 h 200"/>
                <a:gd name="T20" fmla="*/ 88 w 102"/>
                <a:gd name="T21" fmla="*/ 0 h 200"/>
                <a:gd name="T22" fmla="*/ 102 w 102"/>
                <a:gd name="T23" fmla="*/ 0 h 200"/>
                <a:gd name="T24" fmla="*/ 102 w 102"/>
                <a:gd name="T25" fmla="*/ 2 h 200"/>
                <a:gd name="T26" fmla="*/ 102 w 102"/>
                <a:gd name="T27" fmla="*/ 16 h 200"/>
                <a:gd name="T28" fmla="*/ 102 w 102"/>
                <a:gd name="T29" fmla="*/ 16 h 200"/>
                <a:gd name="T30" fmla="*/ 102 w 102"/>
                <a:gd name="T31" fmla="*/ 32 h 200"/>
                <a:gd name="T32" fmla="*/ 102 w 102"/>
                <a:gd name="T33" fmla="*/ 45 h 200"/>
                <a:gd name="T34" fmla="*/ 102 w 102"/>
                <a:gd name="T35" fmla="*/ 45 h 200"/>
                <a:gd name="T36" fmla="*/ 102 w 102"/>
                <a:gd name="T37" fmla="*/ 61 h 200"/>
                <a:gd name="T38" fmla="*/ 102 w 102"/>
                <a:gd name="T39" fmla="*/ 74 h 200"/>
                <a:gd name="T40" fmla="*/ 102 w 102"/>
                <a:gd name="T41" fmla="*/ 74 h 200"/>
                <a:gd name="T42" fmla="*/ 102 w 102"/>
                <a:gd name="T43" fmla="*/ 90 h 200"/>
                <a:gd name="T44" fmla="*/ 102 w 102"/>
                <a:gd name="T45" fmla="*/ 104 h 200"/>
                <a:gd name="T46" fmla="*/ 102 w 102"/>
                <a:gd name="T47" fmla="*/ 104 h 200"/>
                <a:gd name="T48" fmla="*/ 102 w 102"/>
                <a:gd name="T49" fmla="*/ 120 h 200"/>
                <a:gd name="T50" fmla="*/ 102 w 102"/>
                <a:gd name="T51" fmla="*/ 133 h 200"/>
                <a:gd name="T52" fmla="*/ 102 w 102"/>
                <a:gd name="T53" fmla="*/ 133 h 200"/>
                <a:gd name="T54" fmla="*/ 102 w 102"/>
                <a:gd name="T55" fmla="*/ 149 h 200"/>
                <a:gd name="T56" fmla="*/ 102 w 102"/>
                <a:gd name="T57" fmla="*/ 162 h 200"/>
                <a:gd name="T58" fmla="*/ 102 w 102"/>
                <a:gd name="T59" fmla="*/ 162 h 200"/>
                <a:gd name="T60" fmla="*/ 102 w 102"/>
                <a:gd name="T61" fmla="*/ 178 h 200"/>
                <a:gd name="T62" fmla="*/ 102 w 102"/>
                <a:gd name="T63" fmla="*/ 192 h 200"/>
                <a:gd name="T64" fmla="*/ 102 w 102"/>
                <a:gd name="T65" fmla="*/ 192 h 200"/>
                <a:gd name="T66" fmla="*/ 102 w 102"/>
                <a:gd name="T6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200">
                  <a:moveTo>
                    <a:pt x="0" y="0"/>
                  </a:moveTo>
                  <a:lnTo>
                    <a:pt x="0" y="0"/>
                  </a:lnTo>
                  <a:lnTo>
                    <a:pt x="16" y="0"/>
                  </a:lnTo>
                  <a:moveTo>
                    <a:pt x="29" y="0"/>
                  </a:moveTo>
                  <a:lnTo>
                    <a:pt x="29" y="0"/>
                  </a:lnTo>
                  <a:lnTo>
                    <a:pt x="45" y="0"/>
                  </a:lnTo>
                  <a:moveTo>
                    <a:pt x="58" y="0"/>
                  </a:moveTo>
                  <a:lnTo>
                    <a:pt x="58" y="0"/>
                  </a:lnTo>
                  <a:lnTo>
                    <a:pt x="74" y="0"/>
                  </a:lnTo>
                  <a:moveTo>
                    <a:pt x="88" y="0"/>
                  </a:moveTo>
                  <a:lnTo>
                    <a:pt x="88" y="0"/>
                  </a:lnTo>
                  <a:lnTo>
                    <a:pt x="102" y="0"/>
                  </a:lnTo>
                  <a:lnTo>
                    <a:pt x="102" y="2"/>
                  </a:lnTo>
                  <a:moveTo>
                    <a:pt x="102" y="16"/>
                  </a:moveTo>
                  <a:lnTo>
                    <a:pt x="102" y="16"/>
                  </a:lnTo>
                  <a:lnTo>
                    <a:pt x="102" y="32"/>
                  </a:lnTo>
                  <a:moveTo>
                    <a:pt x="102" y="45"/>
                  </a:moveTo>
                  <a:lnTo>
                    <a:pt x="102" y="45"/>
                  </a:lnTo>
                  <a:lnTo>
                    <a:pt x="102" y="61"/>
                  </a:lnTo>
                  <a:moveTo>
                    <a:pt x="102" y="74"/>
                  </a:moveTo>
                  <a:lnTo>
                    <a:pt x="102" y="74"/>
                  </a:lnTo>
                  <a:lnTo>
                    <a:pt x="102" y="90"/>
                  </a:lnTo>
                  <a:moveTo>
                    <a:pt x="102" y="104"/>
                  </a:moveTo>
                  <a:lnTo>
                    <a:pt x="102" y="104"/>
                  </a:lnTo>
                  <a:lnTo>
                    <a:pt x="102" y="120"/>
                  </a:lnTo>
                  <a:moveTo>
                    <a:pt x="102" y="133"/>
                  </a:moveTo>
                  <a:lnTo>
                    <a:pt x="102" y="133"/>
                  </a:lnTo>
                  <a:lnTo>
                    <a:pt x="102" y="149"/>
                  </a:lnTo>
                  <a:moveTo>
                    <a:pt x="102" y="162"/>
                  </a:moveTo>
                  <a:lnTo>
                    <a:pt x="102" y="162"/>
                  </a:lnTo>
                  <a:lnTo>
                    <a:pt x="102" y="178"/>
                  </a:lnTo>
                  <a:moveTo>
                    <a:pt x="102" y="192"/>
                  </a:moveTo>
                  <a:lnTo>
                    <a:pt x="102" y="192"/>
                  </a:lnTo>
                  <a:lnTo>
                    <a:pt x="102" y="20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218"/>
            <p:cNvSpPr>
              <a:spLocks/>
            </p:cNvSpPr>
            <p:nvPr/>
          </p:nvSpPr>
          <p:spPr bwMode="auto">
            <a:xfrm>
              <a:off x="6291263" y="3378200"/>
              <a:ext cx="195263" cy="382588"/>
            </a:xfrm>
            <a:custGeom>
              <a:avLst/>
              <a:gdLst>
                <a:gd name="T0" fmla="*/ 0 w 102"/>
                <a:gd name="T1" fmla="*/ 199 h 199"/>
                <a:gd name="T2" fmla="*/ 0 w 102"/>
                <a:gd name="T3" fmla="*/ 199 h 199"/>
                <a:gd name="T4" fmla="*/ 0 w 102"/>
                <a:gd name="T5" fmla="*/ 0 h 199"/>
                <a:gd name="T6" fmla="*/ 102 w 102"/>
                <a:gd name="T7" fmla="*/ 199 h 199"/>
                <a:gd name="T8" fmla="*/ 0 w 102"/>
                <a:gd name="T9" fmla="*/ 199 h 199"/>
              </a:gdLst>
              <a:ahLst/>
              <a:cxnLst>
                <a:cxn ang="0">
                  <a:pos x="T0" y="T1"/>
                </a:cxn>
                <a:cxn ang="0">
                  <a:pos x="T2" y="T3"/>
                </a:cxn>
                <a:cxn ang="0">
                  <a:pos x="T4" y="T5"/>
                </a:cxn>
                <a:cxn ang="0">
                  <a:pos x="T6" y="T7"/>
                </a:cxn>
                <a:cxn ang="0">
                  <a:pos x="T8" y="T9"/>
                </a:cxn>
              </a:cxnLst>
              <a:rect l="0" t="0" r="r" b="b"/>
              <a:pathLst>
                <a:path w="102" h="199">
                  <a:moveTo>
                    <a:pt x="0" y="199"/>
                  </a:moveTo>
                  <a:lnTo>
                    <a:pt x="0" y="199"/>
                  </a:lnTo>
                  <a:lnTo>
                    <a:pt x="0" y="0"/>
                  </a:lnTo>
                  <a:cubicBezTo>
                    <a:pt x="0" y="70"/>
                    <a:pt x="29" y="137"/>
                    <a:pt x="102" y="199"/>
                  </a:cubicBezTo>
                  <a:lnTo>
                    <a:pt x="0" y="199"/>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219"/>
            <p:cNvSpPr>
              <a:spLocks/>
            </p:cNvSpPr>
            <p:nvPr/>
          </p:nvSpPr>
          <p:spPr bwMode="auto">
            <a:xfrm>
              <a:off x="6291263" y="3378200"/>
              <a:ext cx="195263" cy="382588"/>
            </a:xfrm>
            <a:custGeom>
              <a:avLst/>
              <a:gdLst>
                <a:gd name="T0" fmla="*/ 0 w 102"/>
                <a:gd name="T1" fmla="*/ 199 h 199"/>
                <a:gd name="T2" fmla="*/ 0 w 102"/>
                <a:gd name="T3" fmla="*/ 199 h 199"/>
                <a:gd name="T4" fmla="*/ 0 w 102"/>
                <a:gd name="T5" fmla="*/ 0 h 199"/>
                <a:gd name="T6" fmla="*/ 102 w 102"/>
                <a:gd name="T7" fmla="*/ 199 h 199"/>
                <a:gd name="T8" fmla="*/ 0 w 102"/>
                <a:gd name="T9" fmla="*/ 199 h 199"/>
              </a:gdLst>
              <a:ahLst/>
              <a:cxnLst>
                <a:cxn ang="0">
                  <a:pos x="T0" y="T1"/>
                </a:cxn>
                <a:cxn ang="0">
                  <a:pos x="T2" y="T3"/>
                </a:cxn>
                <a:cxn ang="0">
                  <a:pos x="T4" y="T5"/>
                </a:cxn>
                <a:cxn ang="0">
                  <a:pos x="T6" y="T7"/>
                </a:cxn>
                <a:cxn ang="0">
                  <a:pos x="T8" y="T9"/>
                </a:cxn>
              </a:cxnLst>
              <a:rect l="0" t="0" r="r" b="b"/>
              <a:pathLst>
                <a:path w="102" h="199">
                  <a:moveTo>
                    <a:pt x="0" y="199"/>
                  </a:moveTo>
                  <a:lnTo>
                    <a:pt x="0" y="199"/>
                  </a:lnTo>
                  <a:lnTo>
                    <a:pt x="0" y="0"/>
                  </a:lnTo>
                  <a:cubicBezTo>
                    <a:pt x="0" y="70"/>
                    <a:pt x="29" y="137"/>
                    <a:pt x="102" y="199"/>
                  </a:cubicBezTo>
                  <a:lnTo>
                    <a:pt x="0" y="199"/>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220"/>
            <p:cNvSpPr>
              <a:spLocks/>
            </p:cNvSpPr>
            <p:nvPr/>
          </p:nvSpPr>
          <p:spPr bwMode="auto">
            <a:xfrm>
              <a:off x="6777038" y="3378200"/>
              <a:ext cx="244475" cy="382588"/>
            </a:xfrm>
            <a:custGeom>
              <a:avLst/>
              <a:gdLst>
                <a:gd name="T0" fmla="*/ 127 w 128"/>
                <a:gd name="T1" fmla="*/ 199 h 199"/>
                <a:gd name="T2" fmla="*/ 127 w 128"/>
                <a:gd name="T3" fmla="*/ 199 h 199"/>
                <a:gd name="T4" fmla="*/ 0 w 128"/>
                <a:gd name="T5" fmla="*/ 199 h 199"/>
                <a:gd name="T6" fmla="*/ 0 w 128"/>
                <a:gd name="T7" fmla="*/ 0 h 199"/>
                <a:gd name="T8" fmla="*/ 127 w 128"/>
                <a:gd name="T9" fmla="*/ 199 h 199"/>
                <a:gd name="T10" fmla="*/ 127 w 128"/>
                <a:gd name="T11" fmla="*/ 199 h 199"/>
              </a:gdLst>
              <a:ahLst/>
              <a:cxnLst>
                <a:cxn ang="0">
                  <a:pos x="T0" y="T1"/>
                </a:cxn>
                <a:cxn ang="0">
                  <a:pos x="T2" y="T3"/>
                </a:cxn>
                <a:cxn ang="0">
                  <a:pos x="T4" y="T5"/>
                </a:cxn>
                <a:cxn ang="0">
                  <a:pos x="T6" y="T7"/>
                </a:cxn>
                <a:cxn ang="0">
                  <a:pos x="T8" y="T9"/>
                </a:cxn>
                <a:cxn ang="0">
                  <a:pos x="T10" y="T11"/>
                </a:cxn>
              </a:cxnLst>
              <a:rect l="0" t="0" r="r" b="b"/>
              <a:pathLst>
                <a:path w="128" h="199">
                  <a:moveTo>
                    <a:pt x="127" y="199"/>
                  </a:moveTo>
                  <a:lnTo>
                    <a:pt x="127" y="199"/>
                  </a:lnTo>
                  <a:lnTo>
                    <a:pt x="0" y="199"/>
                  </a:lnTo>
                  <a:lnTo>
                    <a:pt x="0" y="0"/>
                  </a:lnTo>
                  <a:cubicBezTo>
                    <a:pt x="90" y="77"/>
                    <a:pt x="128" y="142"/>
                    <a:pt x="127" y="199"/>
                  </a:cubicBezTo>
                  <a:lnTo>
                    <a:pt x="127" y="199"/>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221"/>
            <p:cNvSpPr>
              <a:spLocks/>
            </p:cNvSpPr>
            <p:nvPr/>
          </p:nvSpPr>
          <p:spPr bwMode="auto">
            <a:xfrm>
              <a:off x="6777038" y="3378200"/>
              <a:ext cx="244475" cy="382588"/>
            </a:xfrm>
            <a:custGeom>
              <a:avLst/>
              <a:gdLst>
                <a:gd name="T0" fmla="*/ 127 w 128"/>
                <a:gd name="T1" fmla="*/ 199 h 199"/>
                <a:gd name="T2" fmla="*/ 127 w 128"/>
                <a:gd name="T3" fmla="*/ 199 h 199"/>
                <a:gd name="T4" fmla="*/ 0 w 128"/>
                <a:gd name="T5" fmla="*/ 199 h 199"/>
                <a:gd name="T6" fmla="*/ 0 w 128"/>
                <a:gd name="T7" fmla="*/ 0 h 199"/>
                <a:gd name="T8" fmla="*/ 127 w 128"/>
                <a:gd name="T9" fmla="*/ 199 h 199"/>
                <a:gd name="T10" fmla="*/ 127 w 128"/>
                <a:gd name="T11" fmla="*/ 199 h 199"/>
              </a:gdLst>
              <a:ahLst/>
              <a:cxnLst>
                <a:cxn ang="0">
                  <a:pos x="T0" y="T1"/>
                </a:cxn>
                <a:cxn ang="0">
                  <a:pos x="T2" y="T3"/>
                </a:cxn>
                <a:cxn ang="0">
                  <a:pos x="T4" y="T5"/>
                </a:cxn>
                <a:cxn ang="0">
                  <a:pos x="T6" y="T7"/>
                </a:cxn>
                <a:cxn ang="0">
                  <a:pos x="T8" y="T9"/>
                </a:cxn>
                <a:cxn ang="0">
                  <a:pos x="T10" y="T11"/>
                </a:cxn>
              </a:cxnLst>
              <a:rect l="0" t="0" r="r" b="b"/>
              <a:pathLst>
                <a:path w="128" h="199">
                  <a:moveTo>
                    <a:pt x="127" y="199"/>
                  </a:moveTo>
                  <a:lnTo>
                    <a:pt x="127" y="199"/>
                  </a:lnTo>
                  <a:lnTo>
                    <a:pt x="0" y="199"/>
                  </a:lnTo>
                  <a:lnTo>
                    <a:pt x="0" y="0"/>
                  </a:lnTo>
                  <a:cubicBezTo>
                    <a:pt x="90" y="77"/>
                    <a:pt x="128" y="142"/>
                    <a:pt x="127" y="199"/>
                  </a:cubicBezTo>
                  <a:lnTo>
                    <a:pt x="127" y="199"/>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222"/>
            <p:cNvSpPr>
              <a:spLocks noEditPoints="1"/>
            </p:cNvSpPr>
            <p:nvPr/>
          </p:nvSpPr>
          <p:spPr bwMode="auto">
            <a:xfrm>
              <a:off x="6777038" y="3378200"/>
              <a:ext cx="242888" cy="382588"/>
            </a:xfrm>
            <a:custGeom>
              <a:avLst/>
              <a:gdLst>
                <a:gd name="T0" fmla="*/ 0 w 127"/>
                <a:gd name="T1" fmla="*/ 0 h 199"/>
                <a:gd name="T2" fmla="*/ 0 w 127"/>
                <a:gd name="T3" fmla="*/ 0 h 199"/>
                <a:gd name="T4" fmla="*/ 16 w 127"/>
                <a:gd name="T5" fmla="*/ 0 h 199"/>
                <a:gd name="T6" fmla="*/ 29 w 127"/>
                <a:gd name="T7" fmla="*/ 0 h 199"/>
                <a:gd name="T8" fmla="*/ 29 w 127"/>
                <a:gd name="T9" fmla="*/ 0 h 199"/>
                <a:gd name="T10" fmla="*/ 45 w 127"/>
                <a:gd name="T11" fmla="*/ 0 h 199"/>
                <a:gd name="T12" fmla="*/ 59 w 127"/>
                <a:gd name="T13" fmla="*/ 0 h 199"/>
                <a:gd name="T14" fmla="*/ 59 w 127"/>
                <a:gd name="T15" fmla="*/ 0 h 199"/>
                <a:gd name="T16" fmla="*/ 75 w 127"/>
                <a:gd name="T17" fmla="*/ 0 h 199"/>
                <a:gd name="T18" fmla="*/ 88 w 127"/>
                <a:gd name="T19" fmla="*/ 0 h 199"/>
                <a:gd name="T20" fmla="*/ 88 w 127"/>
                <a:gd name="T21" fmla="*/ 0 h 199"/>
                <a:gd name="T22" fmla="*/ 104 w 127"/>
                <a:gd name="T23" fmla="*/ 0 h 199"/>
                <a:gd name="T24" fmla="*/ 117 w 127"/>
                <a:gd name="T25" fmla="*/ 0 h 199"/>
                <a:gd name="T26" fmla="*/ 117 w 127"/>
                <a:gd name="T27" fmla="*/ 0 h 199"/>
                <a:gd name="T28" fmla="*/ 127 w 127"/>
                <a:gd name="T29" fmla="*/ 0 h 199"/>
                <a:gd name="T30" fmla="*/ 127 w 127"/>
                <a:gd name="T31" fmla="*/ 6 h 199"/>
                <a:gd name="T32" fmla="*/ 127 w 127"/>
                <a:gd name="T33" fmla="*/ 19 h 199"/>
                <a:gd name="T34" fmla="*/ 127 w 127"/>
                <a:gd name="T35" fmla="*/ 19 h 199"/>
                <a:gd name="T36" fmla="*/ 127 w 127"/>
                <a:gd name="T37" fmla="*/ 35 h 199"/>
                <a:gd name="T38" fmla="*/ 127 w 127"/>
                <a:gd name="T39" fmla="*/ 49 h 199"/>
                <a:gd name="T40" fmla="*/ 127 w 127"/>
                <a:gd name="T41" fmla="*/ 49 h 199"/>
                <a:gd name="T42" fmla="*/ 127 w 127"/>
                <a:gd name="T43" fmla="*/ 65 h 199"/>
                <a:gd name="T44" fmla="*/ 127 w 127"/>
                <a:gd name="T45" fmla="*/ 78 h 199"/>
                <a:gd name="T46" fmla="*/ 127 w 127"/>
                <a:gd name="T47" fmla="*/ 78 h 199"/>
                <a:gd name="T48" fmla="*/ 127 w 127"/>
                <a:gd name="T49" fmla="*/ 94 h 199"/>
                <a:gd name="T50" fmla="*/ 127 w 127"/>
                <a:gd name="T51" fmla="*/ 107 h 199"/>
                <a:gd name="T52" fmla="*/ 127 w 127"/>
                <a:gd name="T53" fmla="*/ 107 h 199"/>
                <a:gd name="T54" fmla="*/ 127 w 127"/>
                <a:gd name="T55" fmla="*/ 123 h 199"/>
                <a:gd name="T56" fmla="*/ 127 w 127"/>
                <a:gd name="T57" fmla="*/ 137 h 199"/>
                <a:gd name="T58" fmla="*/ 127 w 127"/>
                <a:gd name="T59" fmla="*/ 137 h 199"/>
                <a:gd name="T60" fmla="*/ 127 w 127"/>
                <a:gd name="T61" fmla="*/ 153 h 199"/>
                <a:gd name="T62" fmla="*/ 127 w 127"/>
                <a:gd name="T63" fmla="*/ 166 h 199"/>
                <a:gd name="T64" fmla="*/ 127 w 127"/>
                <a:gd name="T65" fmla="*/ 166 h 199"/>
                <a:gd name="T66" fmla="*/ 127 w 127"/>
                <a:gd name="T67" fmla="*/ 182 h 199"/>
                <a:gd name="T68" fmla="*/ 127 w 127"/>
                <a:gd name="T69" fmla="*/ 195 h 199"/>
                <a:gd name="T70" fmla="*/ 127 w 127"/>
                <a:gd name="T71" fmla="*/ 195 h 199"/>
                <a:gd name="T72" fmla="*/ 127 w 127"/>
                <a:gd name="T73"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99">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27" y="0"/>
                  </a:lnTo>
                  <a:lnTo>
                    <a:pt x="127" y="6"/>
                  </a:lnTo>
                  <a:moveTo>
                    <a:pt x="127" y="19"/>
                  </a:moveTo>
                  <a:lnTo>
                    <a:pt x="127" y="19"/>
                  </a:lnTo>
                  <a:lnTo>
                    <a:pt x="127" y="35"/>
                  </a:lnTo>
                  <a:moveTo>
                    <a:pt x="127" y="49"/>
                  </a:moveTo>
                  <a:lnTo>
                    <a:pt x="127" y="49"/>
                  </a:lnTo>
                  <a:lnTo>
                    <a:pt x="127" y="65"/>
                  </a:lnTo>
                  <a:moveTo>
                    <a:pt x="127" y="78"/>
                  </a:moveTo>
                  <a:lnTo>
                    <a:pt x="127" y="78"/>
                  </a:lnTo>
                  <a:lnTo>
                    <a:pt x="127" y="94"/>
                  </a:lnTo>
                  <a:moveTo>
                    <a:pt x="127" y="107"/>
                  </a:moveTo>
                  <a:lnTo>
                    <a:pt x="127" y="107"/>
                  </a:lnTo>
                  <a:lnTo>
                    <a:pt x="127" y="123"/>
                  </a:lnTo>
                  <a:moveTo>
                    <a:pt x="127" y="137"/>
                  </a:moveTo>
                  <a:lnTo>
                    <a:pt x="127" y="137"/>
                  </a:lnTo>
                  <a:lnTo>
                    <a:pt x="127" y="153"/>
                  </a:lnTo>
                  <a:moveTo>
                    <a:pt x="127" y="166"/>
                  </a:moveTo>
                  <a:lnTo>
                    <a:pt x="127" y="166"/>
                  </a:lnTo>
                  <a:lnTo>
                    <a:pt x="127" y="182"/>
                  </a:lnTo>
                  <a:moveTo>
                    <a:pt x="127" y="195"/>
                  </a:moveTo>
                  <a:lnTo>
                    <a:pt x="127" y="195"/>
                  </a:lnTo>
                  <a:lnTo>
                    <a:pt x="127" y="199"/>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223"/>
            <p:cNvSpPr>
              <a:spLocks/>
            </p:cNvSpPr>
            <p:nvPr/>
          </p:nvSpPr>
          <p:spPr bwMode="auto">
            <a:xfrm>
              <a:off x="696912" y="3368675"/>
              <a:ext cx="152400" cy="400050"/>
            </a:xfrm>
            <a:custGeom>
              <a:avLst/>
              <a:gdLst>
                <a:gd name="T0" fmla="*/ 0 w 79"/>
                <a:gd name="T1" fmla="*/ 0 h 208"/>
                <a:gd name="T2" fmla="*/ 0 w 79"/>
                <a:gd name="T3" fmla="*/ 0 h 208"/>
                <a:gd name="T4" fmla="*/ 0 w 79"/>
                <a:gd name="T5" fmla="*/ 208 h 208"/>
                <a:gd name="T6" fmla="*/ 79 w 79"/>
                <a:gd name="T7" fmla="*/ 208 h 208"/>
                <a:gd name="T8" fmla="*/ 0 w 79"/>
                <a:gd name="T9" fmla="*/ 0 h 208"/>
                <a:gd name="T10" fmla="*/ 0 w 79"/>
                <a:gd name="T11" fmla="*/ 0 h 208"/>
              </a:gdLst>
              <a:ahLst/>
              <a:cxnLst>
                <a:cxn ang="0">
                  <a:pos x="T0" y="T1"/>
                </a:cxn>
                <a:cxn ang="0">
                  <a:pos x="T2" y="T3"/>
                </a:cxn>
                <a:cxn ang="0">
                  <a:pos x="T4" y="T5"/>
                </a:cxn>
                <a:cxn ang="0">
                  <a:pos x="T6" y="T7"/>
                </a:cxn>
                <a:cxn ang="0">
                  <a:pos x="T8" y="T9"/>
                </a:cxn>
                <a:cxn ang="0">
                  <a:pos x="T10" y="T11"/>
                </a:cxn>
              </a:cxnLst>
              <a:rect l="0" t="0" r="r" b="b"/>
              <a:pathLst>
                <a:path w="79" h="208">
                  <a:moveTo>
                    <a:pt x="0" y="0"/>
                  </a:moveTo>
                  <a:lnTo>
                    <a:pt x="0" y="0"/>
                  </a:lnTo>
                  <a:lnTo>
                    <a:pt x="0" y="208"/>
                  </a:lnTo>
                  <a:lnTo>
                    <a:pt x="79" y="208"/>
                  </a:lnTo>
                  <a:cubicBezTo>
                    <a:pt x="27" y="149"/>
                    <a:pt x="1" y="72"/>
                    <a:pt x="0" y="0"/>
                  </a:cubicBez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24"/>
            <p:cNvSpPr>
              <a:spLocks/>
            </p:cNvSpPr>
            <p:nvPr/>
          </p:nvSpPr>
          <p:spPr bwMode="auto">
            <a:xfrm>
              <a:off x="696912" y="3368675"/>
              <a:ext cx="152400" cy="400050"/>
            </a:xfrm>
            <a:custGeom>
              <a:avLst/>
              <a:gdLst>
                <a:gd name="T0" fmla="*/ 0 w 79"/>
                <a:gd name="T1" fmla="*/ 0 h 208"/>
                <a:gd name="T2" fmla="*/ 0 w 79"/>
                <a:gd name="T3" fmla="*/ 0 h 208"/>
                <a:gd name="T4" fmla="*/ 0 w 79"/>
                <a:gd name="T5" fmla="*/ 208 h 208"/>
                <a:gd name="T6" fmla="*/ 79 w 79"/>
                <a:gd name="T7" fmla="*/ 208 h 208"/>
                <a:gd name="T8" fmla="*/ 0 w 79"/>
                <a:gd name="T9" fmla="*/ 0 h 208"/>
                <a:gd name="T10" fmla="*/ 0 w 79"/>
                <a:gd name="T11" fmla="*/ 0 h 208"/>
              </a:gdLst>
              <a:ahLst/>
              <a:cxnLst>
                <a:cxn ang="0">
                  <a:pos x="T0" y="T1"/>
                </a:cxn>
                <a:cxn ang="0">
                  <a:pos x="T2" y="T3"/>
                </a:cxn>
                <a:cxn ang="0">
                  <a:pos x="T4" y="T5"/>
                </a:cxn>
                <a:cxn ang="0">
                  <a:pos x="T6" y="T7"/>
                </a:cxn>
                <a:cxn ang="0">
                  <a:pos x="T8" y="T9"/>
                </a:cxn>
                <a:cxn ang="0">
                  <a:pos x="T10" y="T11"/>
                </a:cxn>
              </a:cxnLst>
              <a:rect l="0" t="0" r="r" b="b"/>
              <a:pathLst>
                <a:path w="79" h="208">
                  <a:moveTo>
                    <a:pt x="0" y="0"/>
                  </a:moveTo>
                  <a:lnTo>
                    <a:pt x="0" y="0"/>
                  </a:lnTo>
                  <a:lnTo>
                    <a:pt x="0" y="208"/>
                  </a:lnTo>
                  <a:lnTo>
                    <a:pt x="79" y="208"/>
                  </a:lnTo>
                  <a:cubicBezTo>
                    <a:pt x="27" y="149"/>
                    <a:pt x="1" y="72"/>
                    <a:pt x="0" y="0"/>
                  </a:cubicBezTo>
                  <a:lnTo>
                    <a:pt x="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Freeform 225"/>
            <p:cNvSpPr>
              <a:spLocks noEditPoints="1"/>
            </p:cNvSpPr>
            <p:nvPr/>
          </p:nvSpPr>
          <p:spPr bwMode="auto">
            <a:xfrm>
              <a:off x="696912" y="3370263"/>
              <a:ext cx="152400" cy="374650"/>
            </a:xfrm>
            <a:custGeom>
              <a:avLst/>
              <a:gdLst>
                <a:gd name="T0" fmla="*/ 0 w 79"/>
                <a:gd name="T1" fmla="*/ 0 h 195"/>
                <a:gd name="T2" fmla="*/ 0 w 79"/>
                <a:gd name="T3" fmla="*/ 0 h 195"/>
                <a:gd name="T4" fmla="*/ 16 w 79"/>
                <a:gd name="T5" fmla="*/ 0 h 195"/>
                <a:gd name="T6" fmla="*/ 29 w 79"/>
                <a:gd name="T7" fmla="*/ 0 h 195"/>
                <a:gd name="T8" fmla="*/ 29 w 79"/>
                <a:gd name="T9" fmla="*/ 0 h 195"/>
                <a:gd name="T10" fmla="*/ 44 w 79"/>
                <a:gd name="T11" fmla="*/ 0 h 195"/>
                <a:gd name="T12" fmla="*/ 58 w 79"/>
                <a:gd name="T13" fmla="*/ 0 h 195"/>
                <a:gd name="T14" fmla="*/ 58 w 79"/>
                <a:gd name="T15" fmla="*/ 0 h 195"/>
                <a:gd name="T16" fmla="*/ 73 w 79"/>
                <a:gd name="T17" fmla="*/ 0 h 195"/>
                <a:gd name="T18" fmla="*/ 79 w 79"/>
                <a:gd name="T19" fmla="*/ 7 h 195"/>
                <a:gd name="T20" fmla="*/ 79 w 79"/>
                <a:gd name="T21" fmla="*/ 7 h 195"/>
                <a:gd name="T22" fmla="*/ 79 w 79"/>
                <a:gd name="T23" fmla="*/ 23 h 195"/>
                <a:gd name="T24" fmla="*/ 79 w 79"/>
                <a:gd name="T25" fmla="*/ 36 h 195"/>
                <a:gd name="T26" fmla="*/ 79 w 79"/>
                <a:gd name="T27" fmla="*/ 36 h 195"/>
                <a:gd name="T28" fmla="*/ 79 w 79"/>
                <a:gd name="T29" fmla="*/ 51 h 195"/>
                <a:gd name="T30" fmla="*/ 79 w 79"/>
                <a:gd name="T31" fmla="*/ 65 h 195"/>
                <a:gd name="T32" fmla="*/ 79 w 79"/>
                <a:gd name="T33" fmla="*/ 65 h 195"/>
                <a:gd name="T34" fmla="*/ 79 w 79"/>
                <a:gd name="T35" fmla="*/ 80 h 195"/>
                <a:gd name="T36" fmla="*/ 79 w 79"/>
                <a:gd name="T37" fmla="*/ 93 h 195"/>
                <a:gd name="T38" fmla="*/ 79 w 79"/>
                <a:gd name="T39" fmla="*/ 93 h 195"/>
                <a:gd name="T40" fmla="*/ 79 w 79"/>
                <a:gd name="T41" fmla="*/ 109 h 195"/>
                <a:gd name="T42" fmla="*/ 79 w 79"/>
                <a:gd name="T43" fmla="*/ 122 h 195"/>
                <a:gd name="T44" fmla="*/ 79 w 79"/>
                <a:gd name="T45" fmla="*/ 122 h 195"/>
                <a:gd name="T46" fmla="*/ 79 w 79"/>
                <a:gd name="T47" fmla="*/ 137 h 195"/>
                <a:gd name="T48" fmla="*/ 79 w 79"/>
                <a:gd name="T49" fmla="*/ 151 h 195"/>
                <a:gd name="T50" fmla="*/ 79 w 79"/>
                <a:gd name="T51" fmla="*/ 151 h 195"/>
                <a:gd name="T52" fmla="*/ 79 w 79"/>
                <a:gd name="T53" fmla="*/ 166 h 195"/>
                <a:gd name="T54" fmla="*/ 79 w 79"/>
                <a:gd name="T55" fmla="*/ 180 h 195"/>
                <a:gd name="T56" fmla="*/ 79 w 79"/>
                <a:gd name="T57" fmla="*/ 180 h 195"/>
                <a:gd name="T58" fmla="*/ 79 w 79"/>
                <a:gd name="T5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195">
                  <a:moveTo>
                    <a:pt x="0" y="0"/>
                  </a:moveTo>
                  <a:lnTo>
                    <a:pt x="0" y="0"/>
                  </a:lnTo>
                  <a:lnTo>
                    <a:pt x="16" y="0"/>
                  </a:lnTo>
                  <a:moveTo>
                    <a:pt x="29" y="0"/>
                  </a:moveTo>
                  <a:lnTo>
                    <a:pt x="29" y="0"/>
                  </a:lnTo>
                  <a:lnTo>
                    <a:pt x="44" y="0"/>
                  </a:lnTo>
                  <a:moveTo>
                    <a:pt x="58" y="0"/>
                  </a:moveTo>
                  <a:lnTo>
                    <a:pt x="58" y="0"/>
                  </a:lnTo>
                  <a:lnTo>
                    <a:pt x="73" y="0"/>
                  </a:lnTo>
                  <a:moveTo>
                    <a:pt x="79" y="7"/>
                  </a:moveTo>
                  <a:lnTo>
                    <a:pt x="79" y="7"/>
                  </a:lnTo>
                  <a:lnTo>
                    <a:pt x="79" y="23"/>
                  </a:lnTo>
                  <a:moveTo>
                    <a:pt x="79" y="36"/>
                  </a:moveTo>
                  <a:lnTo>
                    <a:pt x="79" y="36"/>
                  </a:lnTo>
                  <a:lnTo>
                    <a:pt x="79" y="51"/>
                  </a:lnTo>
                  <a:moveTo>
                    <a:pt x="79" y="65"/>
                  </a:moveTo>
                  <a:lnTo>
                    <a:pt x="79" y="65"/>
                  </a:lnTo>
                  <a:lnTo>
                    <a:pt x="79" y="80"/>
                  </a:lnTo>
                  <a:moveTo>
                    <a:pt x="79" y="93"/>
                  </a:moveTo>
                  <a:lnTo>
                    <a:pt x="79" y="93"/>
                  </a:lnTo>
                  <a:lnTo>
                    <a:pt x="79" y="109"/>
                  </a:lnTo>
                  <a:moveTo>
                    <a:pt x="79" y="122"/>
                  </a:moveTo>
                  <a:lnTo>
                    <a:pt x="79" y="122"/>
                  </a:lnTo>
                  <a:lnTo>
                    <a:pt x="79" y="137"/>
                  </a:lnTo>
                  <a:moveTo>
                    <a:pt x="79" y="151"/>
                  </a:moveTo>
                  <a:lnTo>
                    <a:pt x="79" y="151"/>
                  </a:lnTo>
                  <a:lnTo>
                    <a:pt x="79" y="166"/>
                  </a:lnTo>
                  <a:moveTo>
                    <a:pt x="79" y="180"/>
                  </a:moveTo>
                  <a:lnTo>
                    <a:pt x="79" y="180"/>
                  </a:lnTo>
                  <a:lnTo>
                    <a:pt x="79" y="195"/>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226"/>
            <p:cNvSpPr>
              <a:spLocks noEditPoints="1"/>
            </p:cNvSpPr>
            <p:nvPr/>
          </p:nvSpPr>
          <p:spPr bwMode="auto">
            <a:xfrm>
              <a:off x="696912" y="3370263"/>
              <a:ext cx="152400" cy="374650"/>
            </a:xfrm>
            <a:custGeom>
              <a:avLst/>
              <a:gdLst>
                <a:gd name="T0" fmla="*/ 0 w 79"/>
                <a:gd name="T1" fmla="*/ 0 h 195"/>
                <a:gd name="T2" fmla="*/ 0 w 79"/>
                <a:gd name="T3" fmla="*/ 0 h 195"/>
                <a:gd name="T4" fmla="*/ 16 w 79"/>
                <a:gd name="T5" fmla="*/ 0 h 195"/>
                <a:gd name="T6" fmla="*/ 29 w 79"/>
                <a:gd name="T7" fmla="*/ 0 h 195"/>
                <a:gd name="T8" fmla="*/ 29 w 79"/>
                <a:gd name="T9" fmla="*/ 0 h 195"/>
                <a:gd name="T10" fmla="*/ 44 w 79"/>
                <a:gd name="T11" fmla="*/ 0 h 195"/>
                <a:gd name="T12" fmla="*/ 58 w 79"/>
                <a:gd name="T13" fmla="*/ 0 h 195"/>
                <a:gd name="T14" fmla="*/ 58 w 79"/>
                <a:gd name="T15" fmla="*/ 0 h 195"/>
                <a:gd name="T16" fmla="*/ 73 w 79"/>
                <a:gd name="T17" fmla="*/ 0 h 195"/>
                <a:gd name="T18" fmla="*/ 79 w 79"/>
                <a:gd name="T19" fmla="*/ 7 h 195"/>
                <a:gd name="T20" fmla="*/ 79 w 79"/>
                <a:gd name="T21" fmla="*/ 7 h 195"/>
                <a:gd name="T22" fmla="*/ 79 w 79"/>
                <a:gd name="T23" fmla="*/ 23 h 195"/>
                <a:gd name="T24" fmla="*/ 79 w 79"/>
                <a:gd name="T25" fmla="*/ 36 h 195"/>
                <a:gd name="T26" fmla="*/ 79 w 79"/>
                <a:gd name="T27" fmla="*/ 36 h 195"/>
                <a:gd name="T28" fmla="*/ 79 w 79"/>
                <a:gd name="T29" fmla="*/ 51 h 195"/>
                <a:gd name="T30" fmla="*/ 79 w 79"/>
                <a:gd name="T31" fmla="*/ 65 h 195"/>
                <a:gd name="T32" fmla="*/ 79 w 79"/>
                <a:gd name="T33" fmla="*/ 65 h 195"/>
                <a:gd name="T34" fmla="*/ 79 w 79"/>
                <a:gd name="T35" fmla="*/ 80 h 195"/>
                <a:gd name="T36" fmla="*/ 79 w 79"/>
                <a:gd name="T37" fmla="*/ 93 h 195"/>
                <a:gd name="T38" fmla="*/ 79 w 79"/>
                <a:gd name="T39" fmla="*/ 93 h 195"/>
                <a:gd name="T40" fmla="*/ 79 w 79"/>
                <a:gd name="T41" fmla="*/ 109 h 195"/>
                <a:gd name="T42" fmla="*/ 79 w 79"/>
                <a:gd name="T43" fmla="*/ 122 h 195"/>
                <a:gd name="T44" fmla="*/ 79 w 79"/>
                <a:gd name="T45" fmla="*/ 122 h 195"/>
                <a:gd name="T46" fmla="*/ 79 w 79"/>
                <a:gd name="T47" fmla="*/ 137 h 195"/>
                <a:gd name="T48" fmla="*/ 79 w 79"/>
                <a:gd name="T49" fmla="*/ 151 h 195"/>
                <a:gd name="T50" fmla="*/ 79 w 79"/>
                <a:gd name="T51" fmla="*/ 151 h 195"/>
                <a:gd name="T52" fmla="*/ 79 w 79"/>
                <a:gd name="T53" fmla="*/ 166 h 195"/>
                <a:gd name="T54" fmla="*/ 79 w 79"/>
                <a:gd name="T55" fmla="*/ 180 h 195"/>
                <a:gd name="T56" fmla="*/ 79 w 79"/>
                <a:gd name="T57" fmla="*/ 180 h 195"/>
                <a:gd name="T58" fmla="*/ 79 w 79"/>
                <a:gd name="T5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195">
                  <a:moveTo>
                    <a:pt x="0" y="0"/>
                  </a:moveTo>
                  <a:lnTo>
                    <a:pt x="0" y="0"/>
                  </a:lnTo>
                  <a:lnTo>
                    <a:pt x="16" y="0"/>
                  </a:lnTo>
                  <a:moveTo>
                    <a:pt x="29" y="0"/>
                  </a:moveTo>
                  <a:lnTo>
                    <a:pt x="29" y="0"/>
                  </a:lnTo>
                  <a:lnTo>
                    <a:pt x="44" y="0"/>
                  </a:lnTo>
                  <a:moveTo>
                    <a:pt x="58" y="0"/>
                  </a:moveTo>
                  <a:lnTo>
                    <a:pt x="58" y="0"/>
                  </a:lnTo>
                  <a:lnTo>
                    <a:pt x="73" y="0"/>
                  </a:lnTo>
                  <a:moveTo>
                    <a:pt x="79" y="7"/>
                  </a:moveTo>
                  <a:lnTo>
                    <a:pt x="79" y="7"/>
                  </a:lnTo>
                  <a:lnTo>
                    <a:pt x="79" y="23"/>
                  </a:lnTo>
                  <a:moveTo>
                    <a:pt x="79" y="36"/>
                  </a:moveTo>
                  <a:lnTo>
                    <a:pt x="79" y="36"/>
                  </a:lnTo>
                  <a:lnTo>
                    <a:pt x="79" y="51"/>
                  </a:lnTo>
                  <a:moveTo>
                    <a:pt x="79" y="65"/>
                  </a:moveTo>
                  <a:lnTo>
                    <a:pt x="79" y="65"/>
                  </a:lnTo>
                  <a:lnTo>
                    <a:pt x="79" y="80"/>
                  </a:lnTo>
                  <a:moveTo>
                    <a:pt x="79" y="93"/>
                  </a:moveTo>
                  <a:lnTo>
                    <a:pt x="79" y="93"/>
                  </a:lnTo>
                  <a:lnTo>
                    <a:pt x="79" y="109"/>
                  </a:lnTo>
                  <a:moveTo>
                    <a:pt x="79" y="122"/>
                  </a:moveTo>
                  <a:lnTo>
                    <a:pt x="79" y="122"/>
                  </a:lnTo>
                  <a:lnTo>
                    <a:pt x="79" y="137"/>
                  </a:lnTo>
                  <a:moveTo>
                    <a:pt x="79" y="151"/>
                  </a:moveTo>
                  <a:lnTo>
                    <a:pt x="79" y="151"/>
                  </a:lnTo>
                  <a:lnTo>
                    <a:pt x="79" y="166"/>
                  </a:lnTo>
                  <a:moveTo>
                    <a:pt x="79" y="180"/>
                  </a:moveTo>
                  <a:lnTo>
                    <a:pt x="79" y="180"/>
                  </a:lnTo>
                  <a:lnTo>
                    <a:pt x="79" y="195"/>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Freeform 227"/>
            <p:cNvSpPr>
              <a:spLocks/>
            </p:cNvSpPr>
            <p:nvPr/>
          </p:nvSpPr>
          <p:spPr bwMode="auto">
            <a:xfrm>
              <a:off x="2109787" y="3398838"/>
              <a:ext cx="388938" cy="341313"/>
            </a:xfrm>
            <a:custGeom>
              <a:avLst/>
              <a:gdLst>
                <a:gd name="T0" fmla="*/ 1 w 203"/>
                <a:gd name="T1" fmla="*/ 177 h 177"/>
                <a:gd name="T2" fmla="*/ 1 w 203"/>
                <a:gd name="T3" fmla="*/ 177 h 177"/>
                <a:gd name="T4" fmla="*/ 0 w 203"/>
                <a:gd name="T5" fmla="*/ 0 h 177"/>
                <a:gd name="T6" fmla="*/ 203 w 203"/>
                <a:gd name="T7" fmla="*/ 177 h 177"/>
                <a:gd name="T8" fmla="*/ 1 w 203"/>
                <a:gd name="T9" fmla="*/ 177 h 177"/>
              </a:gdLst>
              <a:ahLst/>
              <a:cxnLst>
                <a:cxn ang="0">
                  <a:pos x="T0" y="T1"/>
                </a:cxn>
                <a:cxn ang="0">
                  <a:pos x="T2" y="T3"/>
                </a:cxn>
                <a:cxn ang="0">
                  <a:pos x="T4" y="T5"/>
                </a:cxn>
                <a:cxn ang="0">
                  <a:pos x="T6" y="T7"/>
                </a:cxn>
                <a:cxn ang="0">
                  <a:pos x="T8" y="T9"/>
                </a:cxn>
              </a:cxnLst>
              <a:rect l="0" t="0" r="r" b="b"/>
              <a:pathLst>
                <a:path w="203" h="177">
                  <a:moveTo>
                    <a:pt x="1" y="177"/>
                  </a:moveTo>
                  <a:lnTo>
                    <a:pt x="1" y="177"/>
                  </a:lnTo>
                  <a:lnTo>
                    <a:pt x="0" y="0"/>
                  </a:lnTo>
                  <a:cubicBezTo>
                    <a:pt x="80" y="29"/>
                    <a:pt x="137" y="98"/>
                    <a:pt x="203" y="177"/>
                  </a:cubicBezTo>
                  <a:lnTo>
                    <a:pt x="1" y="177"/>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28"/>
            <p:cNvSpPr>
              <a:spLocks/>
            </p:cNvSpPr>
            <p:nvPr/>
          </p:nvSpPr>
          <p:spPr bwMode="auto">
            <a:xfrm>
              <a:off x="2109787" y="3398838"/>
              <a:ext cx="388938" cy="341313"/>
            </a:xfrm>
            <a:custGeom>
              <a:avLst/>
              <a:gdLst>
                <a:gd name="T0" fmla="*/ 1 w 203"/>
                <a:gd name="T1" fmla="*/ 177 h 177"/>
                <a:gd name="T2" fmla="*/ 1 w 203"/>
                <a:gd name="T3" fmla="*/ 177 h 177"/>
                <a:gd name="T4" fmla="*/ 0 w 203"/>
                <a:gd name="T5" fmla="*/ 0 h 177"/>
                <a:gd name="T6" fmla="*/ 203 w 203"/>
                <a:gd name="T7" fmla="*/ 177 h 177"/>
                <a:gd name="T8" fmla="*/ 1 w 203"/>
                <a:gd name="T9" fmla="*/ 177 h 177"/>
              </a:gdLst>
              <a:ahLst/>
              <a:cxnLst>
                <a:cxn ang="0">
                  <a:pos x="T0" y="T1"/>
                </a:cxn>
                <a:cxn ang="0">
                  <a:pos x="T2" y="T3"/>
                </a:cxn>
                <a:cxn ang="0">
                  <a:pos x="T4" y="T5"/>
                </a:cxn>
                <a:cxn ang="0">
                  <a:pos x="T6" y="T7"/>
                </a:cxn>
                <a:cxn ang="0">
                  <a:pos x="T8" y="T9"/>
                </a:cxn>
              </a:cxnLst>
              <a:rect l="0" t="0" r="r" b="b"/>
              <a:pathLst>
                <a:path w="203" h="177">
                  <a:moveTo>
                    <a:pt x="1" y="177"/>
                  </a:moveTo>
                  <a:lnTo>
                    <a:pt x="1" y="177"/>
                  </a:lnTo>
                  <a:lnTo>
                    <a:pt x="0" y="0"/>
                  </a:lnTo>
                  <a:cubicBezTo>
                    <a:pt x="80" y="29"/>
                    <a:pt x="137" y="98"/>
                    <a:pt x="203" y="177"/>
                  </a:cubicBezTo>
                  <a:lnTo>
                    <a:pt x="1" y="177"/>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229"/>
            <p:cNvSpPr>
              <a:spLocks noEditPoints="1"/>
            </p:cNvSpPr>
            <p:nvPr/>
          </p:nvSpPr>
          <p:spPr bwMode="auto">
            <a:xfrm>
              <a:off x="2109787" y="3398838"/>
              <a:ext cx="388938" cy="319088"/>
            </a:xfrm>
            <a:custGeom>
              <a:avLst/>
              <a:gdLst>
                <a:gd name="T0" fmla="*/ 0 w 203"/>
                <a:gd name="T1" fmla="*/ 0 h 166"/>
                <a:gd name="T2" fmla="*/ 0 w 203"/>
                <a:gd name="T3" fmla="*/ 0 h 166"/>
                <a:gd name="T4" fmla="*/ 16 w 203"/>
                <a:gd name="T5" fmla="*/ 0 h 166"/>
                <a:gd name="T6" fmla="*/ 30 w 203"/>
                <a:gd name="T7" fmla="*/ 0 h 166"/>
                <a:gd name="T8" fmla="*/ 30 w 203"/>
                <a:gd name="T9" fmla="*/ 0 h 166"/>
                <a:gd name="T10" fmla="*/ 46 w 203"/>
                <a:gd name="T11" fmla="*/ 0 h 166"/>
                <a:gd name="T12" fmla="*/ 59 w 203"/>
                <a:gd name="T13" fmla="*/ 0 h 166"/>
                <a:gd name="T14" fmla="*/ 59 w 203"/>
                <a:gd name="T15" fmla="*/ 0 h 166"/>
                <a:gd name="T16" fmla="*/ 75 w 203"/>
                <a:gd name="T17" fmla="*/ 0 h 166"/>
                <a:gd name="T18" fmla="*/ 88 w 203"/>
                <a:gd name="T19" fmla="*/ 0 h 166"/>
                <a:gd name="T20" fmla="*/ 88 w 203"/>
                <a:gd name="T21" fmla="*/ 0 h 166"/>
                <a:gd name="T22" fmla="*/ 104 w 203"/>
                <a:gd name="T23" fmla="*/ 0 h 166"/>
                <a:gd name="T24" fmla="*/ 118 w 203"/>
                <a:gd name="T25" fmla="*/ 0 h 166"/>
                <a:gd name="T26" fmla="*/ 118 w 203"/>
                <a:gd name="T27" fmla="*/ 0 h 166"/>
                <a:gd name="T28" fmla="*/ 134 w 203"/>
                <a:gd name="T29" fmla="*/ 0 h 166"/>
                <a:gd name="T30" fmla="*/ 147 w 203"/>
                <a:gd name="T31" fmla="*/ 0 h 166"/>
                <a:gd name="T32" fmla="*/ 147 w 203"/>
                <a:gd name="T33" fmla="*/ 0 h 166"/>
                <a:gd name="T34" fmla="*/ 163 w 203"/>
                <a:gd name="T35" fmla="*/ 0 h 166"/>
                <a:gd name="T36" fmla="*/ 176 w 203"/>
                <a:gd name="T37" fmla="*/ 0 h 166"/>
                <a:gd name="T38" fmla="*/ 176 w 203"/>
                <a:gd name="T39" fmla="*/ 0 h 166"/>
                <a:gd name="T40" fmla="*/ 192 w 203"/>
                <a:gd name="T41" fmla="*/ 0 h 166"/>
                <a:gd name="T42" fmla="*/ 202 w 203"/>
                <a:gd name="T43" fmla="*/ 4 h 166"/>
                <a:gd name="T44" fmla="*/ 202 w 203"/>
                <a:gd name="T45" fmla="*/ 4 h 166"/>
                <a:gd name="T46" fmla="*/ 202 w 203"/>
                <a:gd name="T47" fmla="*/ 20 h 166"/>
                <a:gd name="T48" fmla="*/ 202 w 203"/>
                <a:gd name="T49" fmla="*/ 33 h 166"/>
                <a:gd name="T50" fmla="*/ 202 w 203"/>
                <a:gd name="T51" fmla="*/ 33 h 166"/>
                <a:gd name="T52" fmla="*/ 202 w 203"/>
                <a:gd name="T53" fmla="*/ 49 h 166"/>
                <a:gd name="T54" fmla="*/ 202 w 203"/>
                <a:gd name="T55" fmla="*/ 62 h 166"/>
                <a:gd name="T56" fmla="*/ 202 w 203"/>
                <a:gd name="T57" fmla="*/ 62 h 166"/>
                <a:gd name="T58" fmla="*/ 202 w 203"/>
                <a:gd name="T59" fmla="*/ 78 h 166"/>
                <a:gd name="T60" fmla="*/ 202 w 203"/>
                <a:gd name="T61" fmla="*/ 92 h 166"/>
                <a:gd name="T62" fmla="*/ 202 w 203"/>
                <a:gd name="T63" fmla="*/ 92 h 166"/>
                <a:gd name="T64" fmla="*/ 202 w 203"/>
                <a:gd name="T65" fmla="*/ 108 h 166"/>
                <a:gd name="T66" fmla="*/ 202 w 203"/>
                <a:gd name="T67" fmla="*/ 121 h 166"/>
                <a:gd name="T68" fmla="*/ 202 w 203"/>
                <a:gd name="T69" fmla="*/ 121 h 166"/>
                <a:gd name="T70" fmla="*/ 203 w 203"/>
                <a:gd name="T71" fmla="*/ 137 h 166"/>
                <a:gd name="T72" fmla="*/ 203 w 203"/>
                <a:gd name="T73" fmla="*/ 150 h 166"/>
                <a:gd name="T74" fmla="*/ 203 w 203"/>
                <a:gd name="T75" fmla="*/ 150 h 166"/>
                <a:gd name="T76" fmla="*/ 203 w 203"/>
                <a:gd name="T7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166">
                  <a:moveTo>
                    <a:pt x="0" y="0"/>
                  </a:moveTo>
                  <a:lnTo>
                    <a:pt x="0" y="0"/>
                  </a:lnTo>
                  <a:lnTo>
                    <a:pt x="16" y="0"/>
                  </a:lnTo>
                  <a:moveTo>
                    <a:pt x="30" y="0"/>
                  </a:moveTo>
                  <a:lnTo>
                    <a:pt x="30" y="0"/>
                  </a:lnTo>
                  <a:lnTo>
                    <a:pt x="46" y="0"/>
                  </a:lnTo>
                  <a:moveTo>
                    <a:pt x="59" y="0"/>
                  </a:moveTo>
                  <a:lnTo>
                    <a:pt x="59" y="0"/>
                  </a:lnTo>
                  <a:lnTo>
                    <a:pt x="75" y="0"/>
                  </a:lnTo>
                  <a:moveTo>
                    <a:pt x="88" y="0"/>
                  </a:moveTo>
                  <a:lnTo>
                    <a:pt x="88" y="0"/>
                  </a:lnTo>
                  <a:lnTo>
                    <a:pt x="104" y="0"/>
                  </a:lnTo>
                  <a:moveTo>
                    <a:pt x="118" y="0"/>
                  </a:moveTo>
                  <a:lnTo>
                    <a:pt x="118" y="0"/>
                  </a:lnTo>
                  <a:lnTo>
                    <a:pt x="134" y="0"/>
                  </a:lnTo>
                  <a:moveTo>
                    <a:pt x="147" y="0"/>
                  </a:moveTo>
                  <a:lnTo>
                    <a:pt x="147" y="0"/>
                  </a:lnTo>
                  <a:lnTo>
                    <a:pt x="163" y="0"/>
                  </a:lnTo>
                  <a:moveTo>
                    <a:pt x="176" y="0"/>
                  </a:moveTo>
                  <a:lnTo>
                    <a:pt x="176" y="0"/>
                  </a:lnTo>
                  <a:lnTo>
                    <a:pt x="192" y="0"/>
                  </a:lnTo>
                  <a:moveTo>
                    <a:pt x="202" y="4"/>
                  </a:moveTo>
                  <a:lnTo>
                    <a:pt x="202" y="4"/>
                  </a:lnTo>
                  <a:lnTo>
                    <a:pt x="202" y="20"/>
                  </a:lnTo>
                  <a:moveTo>
                    <a:pt x="202" y="33"/>
                  </a:moveTo>
                  <a:lnTo>
                    <a:pt x="202" y="33"/>
                  </a:lnTo>
                  <a:lnTo>
                    <a:pt x="202" y="49"/>
                  </a:lnTo>
                  <a:moveTo>
                    <a:pt x="202" y="62"/>
                  </a:moveTo>
                  <a:lnTo>
                    <a:pt x="202" y="62"/>
                  </a:lnTo>
                  <a:lnTo>
                    <a:pt x="202" y="78"/>
                  </a:lnTo>
                  <a:moveTo>
                    <a:pt x="202" y="92"/>
                  </a:moveTo>
                  <a:lnTo>
                    <a:pt x="202" y="92"/>
                  </a:lnTo>
                  <a:lnTo>
                    <a:pt x="202" y="108"/>
                  </a:lnTo>
                  <a:moveTo>
                    <a:pt x="202" y="121"/>
                  </a:moveTo>
                  <a:lnTo>
                    <a:pt x="202" y="121"/>
                  </a:lnTo>
                  <a:lnTo>
                    <a:pt x="203" y="137"/>
                  </a:lnTo>
                  <a:moveTo>
                    <a:pt x="203" y="150"/>
                  </a:moveTo>
                  <a:lnTo>
                    <a:pt x="203" y="150"/>
                  </a:lnTo>
                  <a:lnTo>
                    <a:pt x="203" y="166"/>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230"/>
            <p:cNvSpPr>
              <a:spLocks/>
            </p:cNvSpPr>
            <p:nvPr/>
          </p:nvSpPr>
          <p:spPr bwMode="auto">
            <a:xfrm>
              <a:off x="2616199" y="3460750"/>
              <a:ext cx="400050" cy="217488"/>
            </a:xfrm>
            <a:custGeom>
              <a:avLst/>
              <a:gdLst>
                <a:gd name="T0" fmla="*/ 209 w 209"/>
                <a:gd name="T1" fmla="*/ 113 h 113"/>
                <a:gd name="T2" fmla="*/ 209 w 209"/>
                <a:gd name="T3" fmla="*/ 113 h 113"/>
                <a:gd name="T4" fmla="*/ 0 w 209"/>
                <a:gd name="T5" fmla="*/ 113 h 113"/>
                <a:gd name="T6" fmla="*/ 0 w 209"/>
                <a:gd name="T7" fmla="*/ 0 h 113"/>
                <a:gd name="T8" fmla="*/ 209 w 209"/>
                <a:gd name="T9" fmla="*/ 113 h 113"/>
                <a:gd name="T10" fmla="*/ 209 w 209"/>
                <a:gd name="T11" fmla="*/ 113 h 113"/>
              </a:gdLst>
              <a:ahLst/>
              <a:cxnLst>
                <a:cxn ang="0">
                  <a:pos x="T0" y="T1"/>
                </a:cxn>
                <a:cxn ang="0">
                  <a:pos x="T2" y="T3"/>
                </a:cxn>
                <a:cxn ang="0">
                  <a:pos x="T4" y="T5"/>
                </a:cxn>
                <a:cxn ang="0">
                  <a:pos x="T6" y="T7"/>
                </a:cxn>
                <a:cxn ang="0">
                  <a:pos x="T8" y="T9"/>
                </a:cxn>
                <a:cxn ang="0">
                  <a:pos x="T10" y="T11"/>
                </a:cxn>
              </a:cxnLst>
              <a:rect l="0" t="0" r="r" b="b"/>
              <a:pathLst>
                <a:path w="209" h="113">
                  <a:moveTo>
                    <a:pt x="209" y="113"/>
                  </a:moveTo>
                  <a:lnTo>
                    <a:pt x="209" y="113"/>
                  </a:lnTo>
                  <a:lnTo>
                    <a:pt x="0" y="113"/>
                  </a:lnTo>
                  <a:lnTo>
                    <a:pt x="0" y="0"/>
                  </a:lnTo>
                  <a:cubicBezTo>
                    <a:pt x="44" y="52"/>
                    <a:pt x="96" y="113"/>
                    <a:pt x="209" y="113"/>
                  </a:cubicBezTo>
                  <a:lnTo>
                    <a:pt x="209" y="113"/>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31"/>
            <p:cNvSpPr>
              <a:spLocks/>
            </p:cNvSpPr>
            <p:nvPr/>
          </p:nvSpPr>
          <p:spPr bwMode="auto">
            <a:xfrm>
              <a:off x="2616199" y="3460750"/>
              <a:ext cx="400050" cy="217488"/>
            </a:xfrm>
            <a:custGeom>
              <a:avLst/>
              <a:gdLst>
                <a:gd name="T0" fmla="*/ 209 w 209"/>
                <a:gd name="T1" fmla="*/ 113 h 113"/>
                <a:gd name="T2" fmla="*/ 209 w 209"/>
                <a:gd name="T3" fmla="*/ 113 h 113"/>
                <a:gd name="T4" fmla="*/ 0 w 209"/>
                <a:gd name="T5" fmla="*/ 113 h 113"/>
                <a:gd name="T6" fmla="*/ 0 w 209"/>
                <a:gd name="T7" fmla="*/ 0 h 113"/>
                <a:gd name="T8" fmla="*/ 209 w 209"/>
                <a:gd name="T9" fmla="*/ 113 h 113"/>
                <a:gd name="T10" fmla="*/ 209 w 209"/>
                <a:gd name="T11" fmla="*/ 113 h 113"/>
              </a:gdLst>
              <a:ahLst/>
              <a:cxnLst>
                <a:cxn ang="0">
                  <a:pos x="T0" y="T1"/>
                </a:cxn>
                <a:cxn ang="0">
                  <a:pos x="T2" y="T3"/>
                </a:cxn>
                <a:cxn ang="0">
                  <a:pos x="T4" y="T5"/>
                </a:cxn>
                <a:cxn ang="0">
                  <a:pos x="T6" y="T7"/>
                </a:cxn>
                <a:cxn ang="0">
                  <a:pos x="T8" y="T9"/>
                </a:cxn>
                <a:cxn ang="0">
                  <a:pos x="T10" y="T11"/>
                </a:cxn>
              </a:cxnLst>
              <a:rect l="0" t="0" r="r" b="b"/>
              <a:pathLst>
                <a:path w="209" h="113">
                  <a:moveTo>
                    <a:pt x="209" y="113"/>
                  </a:moveTo>
                  <a:lnTo>
                    <a:pt x="209" y="113"/>
                  </a:lnTo>
                  <a:lnTo>
                    <a:pt x="0" y="113"/>
                  </a:lnTo>
                  <a:lnTo>
                    <a:pt x="0" y="0"/>
                  </a:lnTo>
                  <a:cubicBezTo>
                    <a:pt x="44" y="52"/>
                    <a:pt x="96" y="113"/>
                    <a:pt x="209" y="113"/>
                  </a:cubicBezTo>
                  <a:lnTo>
                    <a:pt x="209" y="113"/>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232"/>
            <p:cNvSpPr>
              <a:spLocks noEditPoints="1"/>
            </p:cNvSpPr>
            <p:nvPr/>
          </p:nvSpPr>
          <p:spPr bwMode="auto">
            <a:xfrm>
              <a:off x="2616199" y="3460750"/>
              <a:ext cx="400050" cy="206375"/>
            </a:xfrm>
            <a:custGeom>
              <a:avLst/>
              <a:gdLst>
                <a:gd name="T0" fmla="*/ 0 w 209"/>
                <a:gd name="T1" fmla="*/ 0 h 107"/>
                <a:gd name="T2" fmla="*/ 0 w 209"/>
                <a:gd name="T3" fmla="*/ 0 h 107"/>
                <a:gd name="T4" fmla="*/ 4 w 209"/>
                <a:gd name="T5" fmla="*/ 0 h 107"/>
                <a:gd name="T6" fmla="*/ 17 w 209"/>
                <a:gd name="T7" fmla="*/ 0 h 107"/>
                <a:gd name="T8" fmla="*/ 17 w 209"/>
                <a:gd name="T9" fmla="*/ 0 h 107"/>
                <a:gd name="T10" fmla="*/ 33 w 209"/>
                <a:gd name="T11" fmla="*/ 0 h 107"/>
                <a:gd name="T12" fmla="*/ 47 w 209"/>
                <a:gd name="T13" fmla="*/ 0 h 107"/>
                <a:gd name="T14" fmla="*/ 47 w 209"/>
                <a:gd name="T15" fmla="*/ 0 h 107"/>
                <a:gd name="T16" fmla="*/ 63 w 209"/>
                <a:gd name="T17" fmla="*/ 0 h 107"/>
                <a:gd name="T18" fmla="*/ 76 w 209"/>
                <a:gd name="T19" fmla="*/ 0 h 107"/>
                <a:gd name="T20" fmla="*/ 76 w 209"/>
                <a:gd name="T21" fmla="*/ 0 h 107"/>
                <a:gd name="T22" fmla="*/ 92 w 209"/>
                <a:gd name="T23" fmla="*/ 0 h 107"/>
                <a:gd name="T24" fmla="*/ 105 w 209"/>
                <a:gd name="T25" fmla="*/ 0 h 107"/>
                <a:gd name="T26" fmla="*/ 105 w 209"/>
                <a:gd name="T27" fmla="*/ 0 h 107"/>
                <a:gd name="T28" fmla="*/ 121 w 209"/>
                <a:gd name="T29" fmla="*/ 0 h 107"/>
                <a:gd name="T30" fmla="*/ 135 w 209"/>
                <a:gd name="T31" fmla="*/ 0 h 107"/>
                <a:gd name="T32" fmla="*/ 135 w 209"/>
                <a:gd name="T33" fmla="*/ 0 h 107"/>
                <a:gd name="T34" fmla="*/ 151 w 209"/>
                <a:gd name="T35" fmla="*/ 0 h 107"/>
                <a:gd name="T36" fmla="*/ 164 w 209"/>
                <a:gd name="T37" fmla="*/ 0 h 107"/>
                <a:gd name="T38" fmla="*/ 164 w 209"/>
                <a:gd name="T39" fmla="*/ 0 h 107"/>
                <a:gd name="T40" fmla="*/ 180 w 209"/>
                <a:gd name="T41" fmla="*/ 0 h 107"/>
                <a:gd name="T42" fmla="*/ 193 w 209"/>
                <a:gd name="T43" fmla="*/ 0 h 107"/>
                <a:gd name="T44" fmla="*/ 193 w 209"/>
                <a:gd name="T45" fmla="*/ 0 h 107"/>
                <a:gd name="T46" fmla="*/ 209 w 209"/>
                <a:gd name="T47" fmla="*/ 0 h 107"/>
                <a:gd name="T48" fmla="*/ 209 w 209"/>
                <a:gd name="T49" fmla="*/ 0 h 107"/>
                <a:gd name="T50" fmla="*/ 209 w 209"/>
                <a:gd name="T51" fmla="*/ 14 h 107"/>
                <a:gd name="T52" fmla="*/ 209 w 209"/>
                <a:gd name="T53" fmla="*/ 14 h 107"/>
                <a:gd name="T54" fmla="*/ 209 w 209"/>
                <a:gd name="T55" fmla="*/ 30 h 107"/>
                <a:gd name="T56" fmla="*/ 209 w 209"/>
                <a:gd name="T57" fmla="*/ 43 h 107"/>
                <a:gd name="T58" fmla="*/ 209 w 209"/>
                <a:gd name="T59" fmla="*/ 43 h 107"/>
                <a:gd name="T60" fmla="*/ 209 w 209"/>
                <a:gd name="T61" fmla="*/ 59 h 107"/>
                <a:gd name="T62" fmla="*/ 209 w 209"/>
                <a:gd name="T63" fmla="*/ 72 h 107"/>
                <a:gd name="T64" fmla="*/ 209 w 209"/>
                <a:gd name="T65" fmla="*/ 72 h 107"/>
                <a:gd name="T66" fmla="*/ 209 w 209"/>
                <a:gd name="T67" fmla="*/ 88 h 107"/>
                <a:gd name="T68" fmla="*/ 209 w 209"/>
                <a:gd name="T69" fmla="*/ 102 h 107"/>
                <a:gd name="T70" fmla="*/ 209 w 209"/>
                <a:gd name="T71" fmla="*/ 102 h 107"/>
                <a:gd name="T72" fmla="*/ 209 w 209"/>
                <a:gd name="T7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 h="107">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lnTo>
                    <a:pt x="209" y="0"/>
                  </a:lnTo>
                  <a:moveTo>
                    <a:pt x="209" y="14"/>
                  </a:moveTo>
                  <a:lnTo>
                    <a:pt x="209" y="14"/>
                  </a:lnTo>
                  <a:lnTo>
                    <a:pt x="209" y="30"/>
                  </a:lnTo>
                  <a:moveTo>
                    <a:pt x="209" y="43"/>
                  </a:moveTo>
                  <a:lnTo>
                    <a:pt x="209" y="43"/>
                  </a:lnTo>
                  <a:lnTo>
                    <a:pt x="209" y="59"/>
                  </a:lnTo>
                  <a:moveTo>
                    <a:pt x="209" y="72"/>
                  </a:moveTo>
                  <a:lnTo>
                    <a:pt x="209" y="72"/>
                  </a:lnTo>
                  <a:lnTo>
                    <a:pt x="209" y="88"/>
                  </a:lnTo>
                  <a:moveTo>
                    <a:pt x="209" y="102"/>
                  </a:moveTo>
                  <a:lnTo>
                    <a:pt x="209" y="102"/>
                  </a:lnTo>
                  <a:lnTo>
                    <a:pt x="209" y="107"/>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233"/>
            <p:cNvSpPr>
              <a:spLocks/>
            </p:cNvSpPr>
            <p:nvPr/>
          </p:nvSpPr>
          <p:spPr bwMode="auto">
            <a:xfrm>
              <a:off x="3635375" y="3481388"/>
              <a:ext cx="400050" cy="176213"/>
            </a:xfrm>
            <a:custGeom>
              <a:avLst/>
              <a:gdLst>
                <a:gd name="T0" fmla="*/ 0 w 209"/>
                <a:gd name="T1" fmla="*/ 0 h 91"/>
                <a:gd name="T2" fmla="*/ 0 w 209"/>
                <a:gd name="T3" fmla="*/ 0 h 91"/>
                <a:gd name="T4" fmla="*/ 0 w 209"/>
                <a:gd name="T5" fmla="*/ 91 h 91"/>
                <a:gd name="T6" fmla="*/ 209 w 209"/>
                <a:gd name="T7" fmla="*/ 0 h 91"/>
                <a:gd name="T8" fmla="*/ 0 w 209"/>
                <a:gd name="T9" fmla="*/ 0 h 91"/>
              </a:gdLst>
              <a:ahLst/>
              <a:cxnLst>
                <a:cxn ang="0">
                  <a:pos x="T0" y="T1"/>
                </a:cxn>
                <a:cxn ang="0">
                  <a:pos x="T2" y="T3"/>
                </a:cxn>
                <a:cxn ang="0">
                  <a:pos x="T4" y="T5"/>
                </a:cxn>
                <a:cxn ang="0">
                  <a:pos x="T6" y="T7"/>
                </a:cxn>
                <a:cxn ang="0">
                  <a:pos x="T8" y="T9"/>
                </a:cxn>
              </a:cxnLst>
              <a:rect l="0" t="0" r="r" b="b"/>
              <a:pathLst>
                <a:path w="209" h="91">
                  <a:moveTo>
                    <a:pt x="0" y="0"/>
                  </a:moveTo>
                  <a:lnTo>
                    <a:pt x="0" y="0"/>
                  </a:lnTo>
                  <a:lnTo>
                    <a:pt x="0" y="91"/>
                  </a:lnTo>
                  <a:cubicBezTo>
                    <a:pt x="71" y="48"/>
                    <a:pt x="143" y="0"/>
                    <a:pt x="209"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234"/>
            <p:cNvSpPr>
              <a:spLocks/>
            </p:cNvSpPr>
            <p:nvPr/>
          </p:nvSpPr>
          <p:spPr bwMode="auto">
            <a:xfrm>
              <a:off x="3635375" y="3481388"/>
              <a:ext cx="400050" cy="176213"/>
            </a:xfrm>
            <a:custGeom>
              <a:avLst/>
              <a:gdLst>
                <a:gd name="T0" fmla="*/ 0 w 209"/>
                <a:gd name="T1" fmla="*/ 0 h 91"/>
                <a:gd name="T2" fmla="*/ 0 w 209"/>
                <a:gd name="T3" fmla="*/ 0 h 91"/>
                <a:gd name="T4" fmla="*/ 0 w 209"/>
                <a:gd name="T5" fmla="*/ 91 h 91"/>
                <a:gd name="T6" fmla="*/ 209 w 209"/>
                <a:gd name="T7" fmla="*/ 0 h 91"/>
                <a:gd name="T8" fmla="*/ 0 w 209"/>
                <a:gd name="T9" fmla="*/ 0 h 91"/>
              </a:gdLst>
              <a:ahLst/>
              <a:cxnLst>
                <a:cxn ang="0">
                  <a:pos x="T0" y="T1"/>
                </a:cxn>
                <a:cxn ang="0">
                  <a:pos x="T2" y="T3"/>
                </a:cxn>
                <a:cxn ang="0">
                  <a:pos x="T4" y="T5"/>
                </a:cxn>
                <a:cxn ang="0">
                  <a:pos x="T6" y="T7"/>
                </a:cxn>
                <a:cxn ang="0">
                  <a:pos x="T8" y="T9"/>
                </a:cxn>
              </a:cxnLst>
              <a:rect l="0" t="0" r="r" b="b"/>
              <a:pathLst>
                <a:path w="209" h="91">
                  <a:moveTo>
                    <a:pt x="0" y="0"/>
                  </a:moveTo>
                  <a:lnTo>
                    <a:pt x="0" y="0"/>
                  </a:lnTo>
                  <a:lnTo>
                    <a:pt x="0" y="91"/>
                  </a:lnTo>
                  <a:cubicBezTo>
                    <a:pt x="71" y="48"/>
                    <a:pt x="143" y="0"/>
                    <a:pt x="209"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235"/>
            <p:cNvSpPr>
              <a:spLocks noEditPoints="1"/>
            </p:cNvSpPr>
            <p:nvPr/>
          </p:nvSpPr>
          <p:spPr bwMode="auto">
            <a:xfrm>
              <a:off x="3635375" y="3486150"/>
              <a:ext cx="400050" cy="171450"/>
            </a:xfrm>
            <a:custGeom>
              <a:avLst/>
              <a:gdLst>
                <a:gd name="T0" fmla="*/ 0 w 209"/>
                <a:gd name="T1" fmla="*/ 89 h 89"/>
                <a:gd name="T2" fmla="*/ 0 w 209"/>
                <a:gd name="T3" fmla="*/ 89 h 89"/>
                <a:gd name="T4" fmla="*/ 4 w 209"/>
                <a:gd name="T5" fmla="*/ 89 h 89"/>
                <a:gd name="T6" fmla="*/ 18 w 209"/>
                <a:gd name="T7" fmla="*/ 89 h 89"/>
                <a:gd name="T8" fmla="*/ 18 w 209"/>
                <a:gd name="T9" fmla="*/ 89 h 89"/>
                <a:gd name="T10" fmla="*/ 34 w 209"/>
                <a:gd name="T11" fmla="*/ 89 h 89"/>
                <a:gd name="T12" fmla="*/ 47 w 209"/>
                <a:gd name="T13" fmla="*/ 89 h 89"/>
                <a:gd name="T14" fmla="*/ 47 w 209"/>
                <a:gd name="T15" fmla="*/ 89 h 89"/>
                <a:gd name="T16" fmla="*/ 63 w 209"/>
                <a:gd name="T17" fmla="*/ 89 h 89"/>
                <a:gd name="T18" fmla="*/ 76 w 209"/>
                <a:gd name="T19" fmla="*/ 89 h 89"/>
                <a:gd name="T20" fmla="*/ 76 w 209"/>
                <a:gd name="T21" fmla="*/ 89 h 89"/>
                <a:gd name="T22" fmla="*/ 92 w 209"/>
                <a:gd name="T23" fmla="*/ 89 h 89"/>
                <a:gd name="T24" fmla="*/ 106 w 209"/>
                <a:gd name="T25" fmla="*/ 89 h 89"/>
                <a:gd name="T26" fmla="*/ 106 w 209"/>
                <a:gd name="T27" fmla="*/ 89 h 89"/>
                <a:gd name="T28" fmla="*/ 122 w 209"/>
                <a:gd name="T29" fmla="*/ 89 h 89"/>
                <a:gd name="T30" fmla="*/ 135 w 209"/>
                <a:gd name="T31" fmla="*/ 89 h 89"/>
                <a:gd name="T32" fmla="*/ 135 w 209"/>
                <a:gd name="T33" fmla="*/ 89 h 89"/>
                <a:gd name="T34" fmla="*/ 151 w 209"/>
                <a:gd name="T35" fmla="*/ 89 h 89"/>
                <a:gd name="T36" fmla="*/ 164 w 209"/>
                <a:gd name="T37" fmla="*/ 89 h 89"/>
                <a:gd name="T38" fmla="*/ 164 w 209"/>
                <a:gd name="T39" fmla="*/ 89 h 89"/>
                <a:gd name="T40" fmla="*/ 180 w 209"/>
                <a:gd name="T41" fmla="*/ 89 h 89"/>
                <a:gd name="T42" fmla="*/ 194 w 209"/>
                <a:gd name="T43" fmla="*/ 89 h 89"/>
                <a:gd name="T44" fmla="*/ 194 w 209"/>
                <a:gd name="T45" fmla="*/ 89 h 89"/>
                <a:gd name="T46" fmla="*/ 209 w 209"/>
                <a:gd name="T47" fmla="*/ 89 h 89"/>
                <a:gd name="T48" fmla="*/ 209 w 209"/>
                <a:gd name="T49" fmla="*/ 88 h 89"/>
                <a:gd name="T50" fmla="*/ 209 w 209"/>
                <a:gd name="T51" fmla="*/ 75 h 89"/>
                <a:gd name="T52" fmla="*/ 209 w 209"/>
                <a:gd name="T53" fmla="*/ 75 h 89"/>
                <a:gd name="T54" fmla="*/ 209 w 209"/>
                <a:gd name="T55" fmla="*/ 59 h 89"/>
                <a:gd name="T56" fmla="*/ 209 w 209"/>
                <a:gd name="T57" fmla="*/ 46 h 89"/>
                <a:gd name="T58" fmla="*/ 209 w 209"/>
                <a:gd name="T59" fmla="*/ 46 h 89"/>
                <a:gd name="T60" fmla="*/ 209 w 209"/>
                <a:gd name="T61" fmla="*/ 30 h 89"/>
                <a:gd name="T62" fmla="*/ 209 w 209"/>
                <a:gd name="T63" fmla="*/ 16 h 89"/>
                <a:gd name="T64" fmla="*/ 209 w 209"/>
                <a:gd name="T65" fmla="*/ 16 h 89"/>
                <a:gd name="T66" fmla="*/ 209 w 209"/>
                <a:gd name="T6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89">
                  <a:moveTo>
                    <a:pt x="0" y="89"/>
                  </a:moveTo>
                  <a:lnTo>
                    <a:pt x="0" y="89"/>
                  </a:lnTo>
                  <a:lnTo>
                    <a:pt x="4" y="89"/>
                  </a:lnTo>
                  <a:moveTo>
                    <a:pt x="18" y="89"/>
                  </a:moveTo>
                  <a:lnTo>
                    <a:pt x="18" y="89"/>
                  </a:lnTo>
                  <a:lnTo>
                    <a:pt x="34" y="89"/>
                  </a:lnTo>
                  <a:moveTo>
                    <a:pt x="47" y="89"/>
                  </a:moveTo>
                  <a:lnTo>
                    <a:pt x="47" y="89"/>
                  </a:lnTo>
                  <a:lnTo>
                    <a:pt x="63" y="89"/>
                  </a:lnTo>
                  <a:moveTo>
                    <a:pt x="76" y="89"/>
                  </a:moveTo>
                  <a:lnTo>
                    <a:pt x="76" y="89"/>
                  </a:lnTo>
                  <a:lnTo>
                    <a:pt x="92" y="89"/>
                  </a:lnTo>
                  <a:moveTo>
                    <a:pt x="106" y="89"/>
                  </a:moveTo>
                  <a:lnTo>
                    <a:pt x="106" y="89"/>
                  </a:lnTo>
                  <a:lnTo>
                    <a:pt x="122" y="89"/>
                  </a:lnTo>
                  <a:moveTo>
                    <a:pt x="135" y="89"/>
                  </a:moveTo>
                  <a:lnTo>
                    <a:pt x="135" y="89"/>
                  </a:lnTo>
                  <a:lnTo>
                    <a:pt x="151" y="89"/>
                  </a:lnTo>
                  <a:moveTo>
                    <a:pt x="164" y="89"/>
                  </a:moveTo>
                  <a:lnTo>
                    <a:pt x="164" y="89"/>
                  </a:lnTo>
                  <a:lnTo>
                    <a:pt x="180" y="89"/>
                  </a:lnTo>
                  <a:moveTo>
                    <a:pt x="194" y="89"/>
                  </a:moveTo>
                  <a:lnTo>
                    <a:pt x="194" y="89"/>
                  </a:lnTo>
                  <a:lnTo>
                    <a:pt x="209" y="89"/>
                  </a:lnTo>
                  <a:lnTo>
                    <a:pt x="209" y="88"/>
                  </a:lnTo>
                  <a:moveTo>
                    <a:pt x="209" y="75"/>
                  </a:moveTo>
                  <a:lnTo>
                    <a:pt x="209" y="75"/>
                  </a:lnTo>
                  <a:lnTo>
                    <a:pt x="209" y="59"/>
                  </a:lnTo>
                  <a:moveTo>
                    <a:pt x="209" y="46"/>
                  </a:moveTo>
                  <a:lnTo>
                    <a:pt x="209" y="46"/>
                  </a:lnTo>
                  <a:lnTo>
                    <a:pt x="209" y="30"/>
                  </a:lnTo>
                  <a:moveTo>
                    <a:pt x="209" y="16"/>
                  </a:moveTo>
                  <a:lnTo>
                    <a:pt x="209" y="16"/>
                  </a:lnTo>
                  <a:lnTo>
                    <a:pt x="209"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236"/>
            <p:cNvSpPr>
              <a:spLocks/>
            </p:cNvSpPr>
            <p:nvPr/>
          </p:nvSpPr>
          <p:spPr bwMode="auto">
            <a:xfrm>
              <a:off x="3127374" y="3489325"/>
              <a:ext cx="396875" cy="160338"/>
            </a:xfrm>
            <a:custGeom>
              <a:avLst/>
              <a:gdLst>
                <a:gd name="T0" fmla="*/ 0 w 208"/>
                <a:gd name="T1" fmla="*/ 0 h 83"/>
                <a:gd name="T2" fmla="*/ 0 w 208"/>
                <a:gd name="T3" fmla="*/ 0 h 83"/>
                <a:gd name="T4" fmla="*/ 0 w 208"/>
                <a:gd name="T5" fmla="*/ 83 h 83"/>
                <a:gd name="T6" fmla="*/ 208 w 208"/>
                <a:gd name="T7" fmla="*/ 0 h 83"/>
                <a:gd name="T8" fmla="*/ 0 w 208"/>
                <a:gd name="T9" fmla="*/ 0 h 83"/>
              </a:gdLst>
              <a:ahLst/>
              <a:cxnLst>
                <a:cxn ang="0">
                  <a:pos x="T0" y="T1"/>
                </a:cxn>
                <a:cxn ang="0">
                  <a:pos x="T2" y="T3"/>
                </a:cxn>
                <a:cxn ang="0">
                  <a:pos x="T4" y="T5"/>
                </a:cxn>
                <a:cxn ang="0">
                  <a:pos x="T6" y="T7"/>
                </a:cxn>
                <a:cxn ang="0">
                  <a:pos x="T8" y="T9"/>
                </a:cxn>
              </a:cxnLst>
              <a:rect l="0" t="0" r="r" b="b"/>
              <a:pathLst>
                <a:path w="208" h="83">
                  <a:moveTo>
                    <a:pt x="0" y="0"/>
                  </a:moveTo>
                  <a:lnTo>
                    <a:pt x="0" y="0"/>
                  </a:lnTo>
                  <a:lnTo>
                    <a:pt x="0" y="83"/>
                  </a:lnTo>
                  <a:cubicBezTo>
                    <a:pt x="65" y="83"/>
                    <a:pt x="136" y="43"/>
                    <a:pt x="208"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237"/>
            <p:cNvSpPr>
              <a:spLocks/>
            </p:cNvSpPr>
            <p:nvPr/>
          </p:nvSpPr>
          <p:spPr bwMode="auto">
            <a:xfrm>
              <a:off x="3127374" y="3489325"/>
              <a:ext cx="396875" cy="160338"/>
            </a:xfrm>
            <a:custGeom>
              <a:avLst/>
              <a:gdLst>
                <a:gd name="T0" fmla="*/ 0 w 208"/>
                <a:gd name="T1" fmla="*/ 0 h 83"/>
                <a:gd name="T2" fmla="*/ 0 w 208"/>
                <a:gd name="T3" fmla="*/ 0 h 83"/>
                <a:gd name="T4" fmla="*/ 0 w 208"/>
                <a:gd name="T5" fmla="*/ 83 h 83"/>
                <a:gd name="T6" fmla="*/ 208 w 208"/>
                <a:gd name="T7" fmla="*/ 0 h 83"/>
                <a:gd name="T8" fmla="*/ 0 w 208"/>
                <a:gd name="T9" fmla="*/ 0 h 83"/>
              </a:gdLst>
              <a:ahLst/>
              <a:cxnLst>
                <a:cxn ang="0">
                  <a:pos x="T0" y="T1"/>
                </a:cxn>
                <a:cxn ang="0">
                  <a:pos x="T2" y="T3"/>
                </a:cxn>
                <a:cxn ang="0">
                  <a:pos x="T4" y="T5"/>
                </a:cxn>
                <a:cxn ang="0">
                  <a:pos x="T6" y="T7"/>
                </a:cxn>
                <a:cxn ang="0">
                  <a:pos x="T8" y="T9"/>
                </a:cxn>
              </a:cxnLst>
              <a:rect l="0" t="0" r="r" b="b"/>
              <a:pathLst>
                <a:path w="208" h="83">
                  <a:moveTo>
                    <a:pt x="0" y="0"/>
                  </a:moveTo>
                  <a:lnTo>
                    <a:pt x="0" y="0"/>
                  </a:lnTo>
                  <a:lnTo>
                    <a:pt x="0" y="83"/>
                  </a:lnTo>
                  <a:cubicBezTo>
                    <a:pt x="65" y="83"/>
                    <a:pt x="136" y="43"/>
                    <a:pt x="208"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238"/>
            <p:cNvSpPr>
              <a:spLocks noEditPoints="1"/>
            </p:cNvSpPr>
            <p:nvPr/>
          </p:nvSpPr>
          <p:spPr bwMode="auto">
            <a:xfrm>
              <a:off x="3127374" y="3489325"/>
              <a:ext cx="396875" cy="160338"/>
            </a:xfrm>
            <a:custGeom>
              <a:avLst/>
              <a:gdLst>
                <a:gd name="T0" fmla="*/ 0 w 208"/>
                <a:gd name="T1" fmla="*/ 83 h 83"/>
                <a:gd name="T2" fmla="*/ 0 w 208"/>
                <a:gd name="T3" fmla="*/ 83 h 83"/>
                <a:gd name="T4" fmla="*/ 4 w 208"/>
                <a:gd name="T5" fmla="*/ 83 h 83"/>
                <a:gd name="T6" fmla="*/ 17 w 208"/>
                <a:gd name="T7" fmla="*/ 83 h 83"/>
                <a:gd name="T8" fmla="*/ 17 w 208"/>
                <a:gd name="T9" fmla="*/ 83 h 83"/>
                <a:gd name="T10" fmla="*/ 33 w 208"/>
                <a:gd name="T11" fmla="*/ 83 h 83"/>
                <a:gd name="T12" fmla="*/ 47 w 208"/>
                <a:gd name="T13" fmla="*/ 83 h 83"/>
                <a:gd name="T14" fmla="*/ 47 w 208"/>
                <a:gd name="T15" fmla="*/ 83 h 83"/>
                <a:gd name="T16" fmla="*/ 63 w 208"/>
                <a:gd name="T17" fmla="*/ 83 h 83"/>
                <a:gd name="T18" fmla="*/ 76 w 208"/>
                <a:gd name="T19" fmla="*/ 83 h 83"/>
                <a:gd name="T20" fmla="*/ 76 w 208"/>
                <a:gd name="T21" fmla="*/ 83 h 83"/>
                <a:gd name="T22" fmla="*/ 92 w 208"/>
                <a:gd name="T23" fmla="*/ 83 h 83"/>
                <a:gd name="T24" fmla="*/ 105 w 208"/>
                <a:gd name="T25" fmla="*/ 83 h 83"/>
                <a:gd name="T26" fmla="*/ 105 w 208"/>
                <a:gd name="T27" fmla="*/ 83 h 83"/>
                <a:gd name="T28" fmla="*/ 121 w 208"/>
                <a:gd name="T29" fmla="*/ 83 h 83"/>
                <a:gd name="T30" fmla="*/ 135 w 208"/>
                <a:gd name="T31" fmla="*/ 83 h 83"/>
                <a:gd name="T32" fmla="*/ 135 w 208"/>
                <a:gd name="T33" fmla="*/ 83 h 83"/>
                <a:gd name="T34" fmla="*/ 151 w 208"/>
                <a:gd name="T35" fmla="*/ 83 h 83"/>
                <a:gd name="T36" fmla="*/ 164 w 208"/>
                <a:gd name="T37" fmla="*/ 83 h 83"/>
                <a:gd name="T38" fmla="*/ 164 w 208"/>
                <a:gd name="T39" fmla="*/ 83 h 83"/>
                <a:gd name="T40" fmla="*/ 180 w 208"/>
                <a:gd name="T41" fmla="*/ 83 h 83"/>
                <a:gd name="T42" fmla="*/ 193 w 208"/>
                <a:gd name="T43" fmla="*/ 83 h 83"/>
                <a:gd name="T44" fmla="*/ 193 w 208"/>
                <a:gd name="T45" fmla="*/ 83 h 83"/>
                <a:gd name="T46" fmla="*/ 208 w 208"/>
                <a:gd name="T47" fmla="*/ 83 h 83"/>
                <a:gd name="T48" fmla="*/ 208 w 208"/>
                <a:gd name="T49" fmla="*/ 81 h 83"/>
                <a:gd name="T50" fmla="*/ 208 w 208"/>
                <a:gd name="T51" fmla="*/ 68 h 83"/>
                <a:gd name="T52" fmla="*/ 208 w 208"/>
                <a:gd name="T53" fmla="*/ 68 h 83"/>
                <a:gd name="T54" fmla="*/ 208 w 208"/>
                <a:gd name="T55" fmla="*/ 52 h 83"/>
                <a:gd name="T56" fmla="*/ 208 w 208"/>
                <a:gd name="T57" fmla="*/ 39 h 83"/>
                <a:gd name="T58" fmla="*/ 208 w 208"/>
                <a:gd name="T59" fmla="*/ 39 h 83"/>
                <a:gd name="T60" fmla="*/ 208 w 208"/>
                <a:gd name="T61" fmla="*/ 23 h 83"/>
                <a:gd name="T62" fmla="*/ 208 w 208"/>
                <a:gd name="T63" fmla="*/ 9 h 83"/>
                <a:gd name="T64" fmla="*/ 208 w 208"/>
                <a:gd name="T65" fmla="*/ 9 h 83"/>
                <a:gd name="T66" fmla="*/ 208 w 208"/>
                <a:gd name="T6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83">
                  <a:moveTo>
                    <a:pt x="0" y="83"/>
                  </a:moveTo>
                  <a:lnTo>
                    <a:pt x="0" y="83"/>
                  </a:lnTo>
                  <a:lnTo>
                    <a:pt x="4" y="83"/>
                  </a:lnTo>
                  <a:moveTo>
                    <a:pt x="17" y="83"/>
                  </a:moveTo>
                  <a:lnTo>
                    <a:pt x="17" y="83"/>
                  </a:lnTo>
                  <a:lnTo>
                    <a:pt x="33" y="83"/>
                  </a:lnTo>
                  <a:moveTo>
                    <a:pt x="47" y="83"/>
                  </a:moveTo>
                  <a:lnTo>
                    <a:pt x="47" y="83"/>
                  </a:lnTo>
                  <a:lnTo>
                    <a:pt x="63" y="83"/>
                  </a:lnTo>
                  <a:moveTo>
                    <a:pt x="76" y="83"/>
                  </a:moveTo>
                  <a:lnTo>
                    <a:pt x="76" y="83"/>
                  </a:lnTo>
                  <a:lnTo>
                    <a:pt x="92" y="83"/>
                  </a:lnTo>
                  <a:moveTo>
                    <a:pt x="105" y="83"/>
                  </a:moveTo>
                  <a:lnTo>
                    <a:pt x="105" y="83"/>
                  </a:lnTo>
                  <a:lnTo>
                    <a:pt x="121" y="83"/>
                  </a:lnTo>
                  <a:moveTo>
                    <a:pt x="135" y="83"/>
                  </a:moveTo>
                  <a:lnTo>
                    <a:pt x="135" y="83"/>
                  </a:lnTo>
                  <a:lnTo>
                    <a:pt x="151" y="83"/>
                  </a:lnTo>
                  <a:moveTo>
                    <a:pt x="164" y="83"/>
                  </a:moveTo>
                  <a:lnTo>
                    <a:pt x="164" y="83"/>
                  </a:lnTo>
                  <a:lnTo>
                    <a:pt x="180" y="83"/>
                  </a:lnTo>
                  <a:moveTo>
                    <a:pt x="193" y="83"/>
                  </a:moveTo>
                  <a:lnTo>
                    <a:pt x="193" y="83"/>
                  </a:lnTo>
                  <a:lnTo>
                    <a:pt x="208" y="83"/>
                  </a:lnTo>
                  <a:lnTo>
                    <a:pt x="208" y="81"/>
                  </a:lnTo>
                  <a:moveTo>
                    <a:pt x="208" y="68"/>
                  </a:moveTo>
                  <a:lnTo>
                    <a:pt x="208" y="68"/>
                  </a:lnTo>
                  <a:lnTo>
                    <a:pt x="208" y="52"/>
                  </a:lnTo>
                  <a:moveTo>
                    <a:pt x="208" y="39"/>
                  </a:moveTo>
                  <a:lnTo>
                    <a:pt x="208" y="39"/>
                  </a:lnTo>
                  <a:lnTo>
                    <a:pt x="208" y="23"/>
                  </a:lnTo>
                  <a:moveTo>
                    <a:pt x="208" y="9"/>
                  </a:moveTo>
                  <a:lnTo>
                    <a:pt x="208" y="9"/>
                  </a:lnTo>
                  <a:lnTo>
                    <a:pt x="208"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239"/>
            <p:cNvSpPr>
              <a:spLocks/>
            </p:cNvSpPr>
            <p:nvPr/>
          </p:nvSpPr>
          <p:spPr bwMode="auto">
            <a:xfrm>
              <a:off x="5280025" y="3371850"/>
              <a:ext cx="174625" cy="395288"/>
            </a:xfrm>
            <a:custGeom>
              <a:avLst/>
              <a:gdLst>
                <a:gd name="T0" fmla="*/ 0 w 91"/>
                <a:gd name="T1" fmla="*/ 0 h 205"/>
                <a:gd name="T2" fmla="*/ 0 w 91"/>
                <a:gd name="T3" fmla="*/ 0 h 205"/>
                <a:gd name="T4" fmla="*/ 91 w 91"/>
                <a:gd name="T5" fmla="*/ 0 h 205"/>
                <a:gd name="T6" fmla="*/ 0 w 91"/>
                <a:gd name="T7" fmla="*/ 205 h 205"/>
                <a:gd name="T8" fmla="*/ 0 w 91"/>
                <a:gd name="T9" fmla="*/ 0 h 205"/>
              </a:gdLst>
              <a:ahLst/>
              <a:cxnLst>
                <a:cxn ang="0">
                  <a:pos x="T0" y="T1"/>
                </a:cxn>
                <a:cxn ang="0">
                  <a:pos x="T2" y="T3"/>
                </a:cxn>
                <a:cxn ang="0">
                  <a:pos x="T4" y="T5"/>
                </a:cxn>
                <a:cxn ang="0">
                  <a:pos x="T6" y="T7"/>
                </a:cxn>
                <a:cxn ang="0">
                  <a:pos x="T8" y="T9"/>
                </a:cxn>
              </a:cxnLst>
              <a:rect l="0" t="0" r="r" b="b"/>
              <a:pathLst>
                <a:path w="91" h="205">
                  <a:moveTo>
                    <a:pt x="0" y="0"/>
                  </a:moveTo>
                  <a:lnTo>
                    <a:pt x="0" y="0"/>
                  </a:lnTo>
                  <a:lnTo>
                    <a:pt x="91" y="0"/>
                  </a:lnTo>
                  <a:cubicBezTo>
                    <a:pt x="91" y="63"/>
                    <a:pt x="47" y="133"/>
                    <a:pt x="0" y="205"/>
                  </a:cubicBez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40"/>
            <p:cNvSpPr>
              <a:spLocks/>
            </p:cNvSpPr>
            <p:nvPr/>
          </p:nvSpPr>
          <p:spPr bwMode="auto">
            <a:xfrm>
              <a:off x="5280025" y="3371850"/>
              <a:ext cx="174625" cy="395288"/>
            </a:xfrm>
            <a:custGeom>
              <a:avLst/>
              <a:gdLst>
                <a:gd name="T0" fmla="*/ 0 w 91"/>
                <a:gd name="T1" fmla="*/ 0 h 205"/>
                <a:gd name="T2" fmla="*/ 0 w 91"/>
                <a:gd name="T3" fmla="*/ 0 h 205"/>
                <a:gd name="T4" fmla="*/ 91 w 91"/>
                <a:gd name="T5" fmla="*/ 0 h 205"/>
                <a:gd name="T6" fmla="*/ 0 w 91"/>
                <a:gd name="T7" fmla="*/ 205 h 205"/>
                <a:gd name="T8" fmla="*/ 0 w 91"/>
                <a:gd name="T9" fmla="*/ 0 h 205"/>
              </a:gdLst>
              <a:ahLst/>
              <a:cxnLst>
                <a:cxn ang="0">
                  <a:pos x="T0" y="T1"/>
                </a:cxn>
                <a:cxn ang="0">
                  <a:pos x="T2" y="T3"/>
                </a:cxn>
                <a:cxn ang="0">
                  <a:pos x="T4" y="T5"/>
                </a:cxn>
                <a:cxn ang="0">
                  <a:pos x="T6" y="T7"/>
                </a:cxn>
                <a:cxn ang="0">
                  <a:pos x="T8" y="T9"/>
                </a:cxn>
              </a:cxnLst>
              <a:rect l="0" t="0" r="r" b="b"/>
              <a:pathLst>
                <a:path w="91" h="205">
                  <a:moveTo>
                    <a:pt x="0" y="0"/>
                  </a:moveTo>
                  <a:lnTo>
                    <a:pt x="0" y="0"/>
                  </a:lnTo>
                  <a:lnTo>
                    <a:pt x="91" y="0"/>
                  </a:lnTo>
                  <a:cubicBezTo>
                    <a:pt x="91" y="63"/>
                    <a:pt x="47" y="133"/>
                    <a:pt x="0" y="205"/>
                  </a:cubicBezTo>
                  <a:lnTo>
                    <a:pt x="0" y="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241"/>
            <p:cNvSpPr>
              <a:spLocks noEditPoints="1"/>
            </p:cNvSpPr>
            <p:nvPr/>
          </p:nvSpPr>
          <p:spPr bwMode="auto">
            <a:xfrm>
              <a:off x="5280025" y="3371850"/>
              <a:ext cx="174625" cy="395288"/>
            </a:xfrm>
            <a:custGeom>
              <a:avLst/>
              <a:gdLst>
                <a:gd name="T0" fmla="*/ 0 w 91"/>
                <a:gd name="T1" fmla="*/ 205 h 205"/>
                <a:gd name="T2" fmla="*/ 0 w 91"/>
                <a:gd name="T3" fmla="*/ 205 h 205"/>
                <a:gd name="T4" fmla="*/ 16 w 91"/>
                <a:gd name="T5" fmla="*/ 205 h 205"/>
                <a:gd name="T6" fmla="*/ 29 w 91"/>
                <a:gd name="T7" fmla="*/ 205 h 205"/>
                <a:gd name="T8" fmla="*/ 29 w 91"/>
                <a:gd name="T9" fmla="*/ 205 h 205"/>
                <a:gd name="T10" fmla="*/ 45 w 91"/>
                <a:gd name="T11" fmla="*/ 205 h 205"/>
                <a:gd name="T12" fmla="*/ 59 w 91"/>
                <a:gd name="T13" fmla="*/ 205 h 205"/>
                <a:gd name="T14" fmla="*/ 59 w 91"/>
                <a:gd name="T15" fmla="*/ 205 h 205"/>
                <a:gd name="T16" fmla="*/ 75 w 91"/>
                <a:gd name="T17" fmla="*/ 205 h 205"/>
                <a:gd name="T18" fmla="*/ 88 w 91"/>
                <a:gd name="T19" fmla="*/ 205 h 205"/>
                <a:gd name="T20" fmla="*/ 88 w 91"/>
                <a:gd name="T21" fmla="*/ 205 h 205"/>
                <a:gd name="T22" fmla="*/ 91 w 91"/>
                <a:gd name="T23" fmla="*/ 205 h 205"/>
                <a:gd name="T24" fmla="*/ 91 w 91"/>
                <a:gd name="T25" fmla="*/ 192 h 205"/>
                <a:gd name="T26" fmla="*/ 91 w 91"/>
                <a:gd name="T27" fmla="*/ 178 h 205"/>
                <a:gd name="T28" fmla="*/ 91 w 91"/>
                <a:gd name="T29" fmla="*/ 178 h 205"/>
                <a:gd name="T30" fmla="*/ 91 w 91"/>
                <a:gd name="T31" fmla="*/ 162 h 205"/>
                <a:gd name="T32" fmla="*/ 91 w 91"/>
                <a:gd name="T33" fmla="*/ 149 h 205"/>
                <a:gd name="T34" fmla="*/ 91 w 91"/>
                <a:gd name="T35" fmla="*/ 149 h 205"/>
                <a:gd name="T36" fmla="*/ 91 w 91"/>
                <a:gd name="T37" fmla="*/ 133 h 205"/>
                <a:gd name="T38" fmla="*/ 91 w 91"/>
                <a:gd name="T39" fmla="*/ 120 h 205"/>
                <a:gd name="T40" fmla="*/ 91 w 91"/>
                <a:gd name="T41" fmla="*/ 120 h 205"/>
                <a:gd name="T42" fmla="*/ 91 w 91"/>
                <a:gd name="T43" fmla="*/ 104 h 205"/>
                <a:gd name="T44" fmla="*/ 91 w 91"/>
                <a:gd name="T45" fmla="*/ 90 h 205"/>
                <a:gd name="T46" fmla="*/ 91 w 91"/>
                <a:gd name="T47" fmla="*/ 90 h 205"/>
                <a:gd name="T48" fmla="*/ 91 w 91"/>
                <a:gd name="T49" fmla="*/ 74 h 205"/>
                <a:gd name="T50" fmla="*/ 91 w 91"/>
                <a:gd name="T51" fmla="*/ 61 h 205"/>
                <a:gd name="T52" fmla="*/ 91 w 91"/>
                <a:gd name="T53" fmla="*/ 61 h 205"/>
                <a:gd name="T54" fmla="*/ 91 w 91"/>
                <a:gd name="T55" fmla="*/ 45 h 205"/>
                <a:gd name="T56" fmla="*/ 91 w 91"/>
                <a:gd name="T57" fmla="*/ 32 h 205"/>
                <a:gd name="T58" fmla="*/ 91 w 91"/>
                <a:gd name="T59" fmla="*/ 32 h 205"/>
                <a:gd name="T60" fmla="*/ 91 w 91"/>
                <a:gd name="T61" fmla="*/ 16 h 205"/>
                <a:gd name="T62" fmla="*/ 91 w 91"/>
                <a:gd name="T63" fmla="*/ 2 h 205"/>
                <a:gd name="T64" fmla="*/ 91 w 91"/>
                <a:gd name="T65" fmla="*/ 2 h 205"/>
                <a:gd name="T66" fmla="*/ 91 w 91"/>
                <a:gd name="T6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205">
                  <a:moveTo>
                    <a:pt x="0" y="205"/>
                  </a:moveTo>
                  <a:lnTo>
                    <a:pt x="0" y="205"/>
                  </a:lnTo>
                  <a:lnTo>
                    <a:pt x="16" y="205"/>
                  </a:lnTo>
                  <a:moveTo>
                    <a:pt x="29" y="205"/>
                  </a:moveTo>
                  <a:lnTo>
                    <a:pt x="29" y="205"/>
                  </a:lnTo>
                  <a:lnTo>
                    <a:pt x="45" y="205"/>
                  </a:lnTo>
                  <a:moveTo>
                    <a:pt x="59" y="205"/>
                  </a:moveTo>
                  <a:lnTo>
                    <a:pt x="59" y="205"/>
                  </a:lnTo>
                  <a:lnTo>
                    <a:pt x="75" y="205"/>
                  </a:lnTo>
                  <a:moveTo>
                    <a:pt x="88" y="205"/>
                  </a:moveTo>
                  <a:lnTo>
                    <a:pt x="88" y="205"/>
                  </a:lnTo>
                  <a:lnTo>
                    <a:pt x="91" y="205"/>
                  </a:lnTo>
                  <a:lnTo>
                    <a:pt x="91" y="192"/>
                  </a:lnTo>
                  <a:moveTo>
                    <a:pt x="91" y="178"/>
                  </a:moveTo>
                  <a:lnTo>
                    <a:pt x="91" y="178"/>
                  </a:lnTo>
                  <a:lnTo>
                    <a:pt x="91" y="162"/>
                  </a:lnTo>
                  <a:moveTo>
                    <a:pt x="91" y="149"/>
                  </a:moveTo>
                  <a:lnTo>
                    <a:pt x="91" y="149"/>
                  </a:lnTo>
                  <a:lnTo>
                    <a:pt x="91" y="133"/>
                  </a:lnTo>
                  <a:moveTo>
                    <a:pt x="91" y="120"/>
                  </a:moveTo>
                  <a:lnTo>
                    <a:pt x="91" y="120"/>
                  </a:lnTo>
                  <a:lnTo>
                    <a:pt x="91" y="104"/>
                  </a:lnTo>
                  <a:moveTo>
                    <a:pt x="91" y="90"/>
                  </a:moveTo>
                  <a:lnTo>
                    <a:pt x="91" y="90"/>
                  </a:lnTo>
                  <a:lnTo>
                    <a:pt x="91" y="74"/>
                  </a:lnTo>
                  <a:moveTo>
                    <a:pt x="91" y="61"/>
                  </a:moveTo>
                  <a:lnTo>
                    <a:pt x="91" y="61"/>
                  </a:lnTo>
                  <a:lnTo>
                    <a:pt x="91" y="45"/>
                  </a:lnTo>
                  <a:moveTo>
                    <a:pt x="91" y="32"/>
                  </a:moveTo>
                  <a:lnTo>
                    <a:pt x="91" y="32"/>
                  </a:lnTo>
                  <a:lnTo>
                    <a:pt x="91" y="16"/>
                  </a:lnTo>
                  <a:moveTo>
                    <a:pt x="91" y="2"/>
                  </a:moveTo>
                  <a:lnTo>
                    <a:pt x="91" y="2"/>
                  </a:lnTo>
                  <a:lnTo>
                    <a:pt x="91"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242"/>
            <p:cNvSpPr>
              <a:spLocks/>
            </p:cNvSpPr>
            <p:nvPr/>
          </p:nvSpPr>
          <p:spPr bwMode="auto">
            <a:xfrm>
              <a:off x="5788025" y="3370263"/>
              <a:ext cx="179388" cy="398463"/>
            </a:xfrm>
            <a:custGeom>
              <a:avLst/>
              <a:gdLst>
                <a:gd name="T0" fmla="*/ 0 w 94"/>
                <a:gd name="T1" fmla="*/ 207 h 207"/>
                <a:gd name="T2" fmla="*/ 0 w 94"/>
                <a:gd name="T3" fmla="*/ 207 h 207"/>
                <a:gd name="T4" fmla="*/ 0 w 94"/>
                <a:gd name="T5" fmla="*/ 0 h 207"/>
                <a:gd name="T6" fmla="*/ 94 w 94"/>
                <a:gd name="T7" fmla="*/ 0 h 207"/>
                <a:gd name="T8" fmla="*/ 0 w 94"/>
                <a:gd name="T9" fmla="*/ 207 h 207"/>
                <a:gd name="T10" fmla="*/ 0 w 94"/>
                <a:gd name="T11" fmla="*/ 207 h 207"/>
              </a:gdLst>
              <a:ahLst/>
              <a:cxnLst>
                <a:cxn ang="0">
                  <a:pos x="T0" y="T1"/>
                </a:cxn>
                <a:cxn ang="0">
                  <a:pos x="T2" y="T3"/>
                </a:cxn>
                <a:cxn ang="0">
                  <a:pos x="T4" y="T5"/>
                </a:cxn>
                <a:cxn ang="0">
                  <a:pos x="T6" y="T7"/>
                </a:cxn>
                <a:cxn ang="0">
                  <a:pos x="T8" y="T9"/>
                </a:cxn>
                <a:cxn ang="0">
                  <a:pos x="T10" y="T11"/>
                </a:cxn>
              </a:cxnLst>
              <a:rect l="0" t="0" r="r" b="b"/>
              <a:pathLst>
                <a:path w="94" h="207">
                  <a:moveTo>
                    <a:pt x="0" y="207"/>
                  </a:moveTo>
                  <a:lnTo>
                    <a:pt x="0" y="207"/>
                  </a:lnTo>
                  <a:lnTo>
                    <a:pt x="0" y="0"/>
                  </a:lnTo>
                  <a:lnTo>
                    <a:pt x="94" y="0"/>
                  </a:lnTo>
                  <a:cubicBezTo>
                    <a:pt x="49" y="69"/>
                    <a:pt x="0" y="140"/>
                    <a:pt x="0" y="207"/>
                  </a:cubicBezTo>
                  <a:lnTo>
                    <a:pt x="0" y="207"/>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43"/>
            <p:cNvSpPr>
              <a:spLocks/>
            </p:cNvSpPr>
            <p:nvPr/>
          </p:nvSpPr>
          <p:spPr bwMode="auto">
            <a:xfrm>
              <a:off x="5788025" y="3370263"/>
              <a:ext cx="179388" cy="398463"/>
            </a:xfrm>
            <a:custGeom>
              <a:avLst/>
              <a:gdLst>
                <a:gd name="T0" fmla="*/ 0 w 94"/>
                <a:gd name="T1" fmla="*/ 207 h 207"/>
                <a:gd name="T2" fmla="*/ 0 w 94"/>
                <a:gd name="T3" fmla="*/ 207 h 207"/>
                <a:gd name="T4" fmla="*/ 0 w 94"/>
                <a:gd name="T5" fmla="*/ 0 h 207"/>
                <a:gd name="T6" fmla="*/ 94 w 94"/>
                <a:gd name="T7" fmla="*/ 0 h 207"/>
                <a:gd name="T8" fmla="*/ 0 w 94"/>
                <a:gd name="T9" fmla="*/ 207 h 207"/>
                <a:gd name="T10" fmla="*/ 0 w 94"/>
                <a:gd name="T11" fmla="*/ 207 h 207"/>
              </a:gdLst>
              <a:ahLst/>
              <a:cxnLst>
                <a:cxn ang="0">
                  <a:pos x="T0" y="T1"/>
                </a:cxn>
                <a:cxn ang="0">
                  <a:pos x="T2" y="T3"/>
                </a:cxn>
                <a:cxn ang="0">
                  <a:pos x="T4" y="T5"/>
                </a:cxn>
                <a:cxn ang="0">
                  <a:pos x="T6" y="T7"/>
                </a:cxn>
                <a:cxn ang="0">
                  <a:pos x="T8" y="T9"/>
                </a:cxn>
                <a:cxn ang="0">
                  <a:pos x="T10" y="T11"/>
                </a:cxn>
              </a:cxnLst>
              <a:rect l="0" t="0" r="r" b="b"/>
              <a:pathLst>
                <a:path w="94" h="207">
                  <a:moveTo>
                    <a:pt x="0" y="207"/>
                  </a:moveTo>
                  <a:lnTo>
                    <a:pt x="0" y="207"/>
                  </a:lnTo>
                  <a:lnTo>
                    <a:pt x="0" y="0"/>
                  </a:lnTo>
                  <a:lnTo>
                    <a:pt x="94" y="0"/>
                  </a:lnTo>
                  <a:cubicBezTo>
                    <a:pt x="49" y="69"/>
                    <a:pt x="0" y="140"/>
                    <a:pt x="0" y="207"/>
                  </a:cubicBezTo>
                  <a:lnTo>
                    <a:pt x="0" y="207"/>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244"/>
            <p:cNvSpPr>
              <a:spLocks noEditPoints="1"/>
            </p:cNvSpPr>
            <p:nvPr/>
          </p:nvSpPr>
          <p:spPr bwMode="auto">
            <a:xfrm>
              <a:off x="5788025" y="3370263"/>
              <a:ext cx="179388" cy="398463"/>
            </a:xfrm>
            <a:custGeom>
              <a:avLst/>
              <a:gdLst>
                <a:gd name="T0" fmla="*/ 0 w 94"/>
                <a:gd name="T1" fmla="*/ 207 h 207"/>
                <a:gd name="T2" fmla="*/ 0 w 94"/>
                <a:gd name="T3" fmla="*/ 207 h 207"/>
                <a:gd name="T4" fmla="*/ 16 w 94"/>
                <a:gd name="T5" fmla="*/ 207 h 207"/>
                <a:gd name="T6" fmla="*/ 29 w 94"/>
                <a:gd name="T7" fmla="*/ 207 h 207"/>
                <a:gd name="T8" fmla="*/ 29 w 94"/>
                <a:gd name="T9" fmla="*/ 207 h 207"/>
                <a:gd name="T10" fmla="*/ 45 w 94"/>
                <a:gd name="T11" fmla="*/ 207 h 207"/>
                <a:gd name="T12" fmla="*/ 59 w 94"/>
                <a:gd name="T13" fmla="*/ 207 h 207"/>
                <a:gd name="T14" fmla="*/ 59 w 94"/>
                <a:gd name="T15" fmla="*/ 207 h 207"/>
                <a:gd name="T16" fmla="*/ 75 w 94"/>
                <a:gd name="T17" fmla="*/ 207 h 207"/>
                <a:gd name="T18" fmla="*/ 88 w 94"/>
                <a:gd name="T19" fmla="*/ 207 h 207"/>
                <a:gd name="T20" fmla="*/ 88 w 94"/>
                <a:gd name="T21" fmla="*/ 207 h 207"/>
                <a:gd name="T22" fmla="*/ 94 w 94"/>
                <a:gd name="T23" fmla="*/ 207 h 207"/>
                <a:gd name="T24" fmla="*/ 94 w 94"/>
                <a:gd name="T25" fmla="*/ 197 h 207"/>
                <a:gd name="T26" fmla="*/ 94 w 94"/>
                <a:gd name="T27" fmla="*/ 184 h 207"/>
                <a:gd name="T28" fmla="*/ 94 w 94"/>
                <a:gd name="T29" fmla="*/ 184 h 207"/>
                <a:gd name="T30" fmla="*/ 94 w 94"/>
                <a:gd name="T31" fmla="*/ 168 h 207"/>
                <a:gd name="T32" fmla="*/ 94 w 94"/>
                <a:gd name="T33" fmla="*/ 154 h 207"/>
                <a:gd name="T34" fmla="*/ 94 w 94"/>
                <a:gd name="T35" fmla="*/ 154 h 207"/>
                <a:gd name="T36" fmla="*/ 94 w 94"/>
                <a:gd name="T37" fmla="*/ 138 h 207"/>
                <a:gd name="T38" fmla="*/ 94 w 94"/>
                <a:gd name="T39" fmla="*/ 125 h 207"/>
                <a:gd name="T40" fmla="*/ 94 w 94"/>
                <a:gd name="T41" fmla="*/ 125 h 207"/>
                <a:gd name="T42" fmla="*/ 94 w 94"/>
                <a:gd name="T43" fmla="*/ 109 h 207"/>
                <a:gd name="T44" fmla="*/ 94 w 94"/>
                <a:gd name="T45" fmla="*/ 96 h 207"/>
                <a:gd name="T46" fmla="*/ 94 w 94"/>
                <a:gd name="T47" fmla="*/ 96 h 207"/>
                <a:gd name="T48" fmla="*/ 94 w 94"/>
                <a:gd name="T49" fmla="*/ 80 h 207"/>
                <a:gd name="T50" fmla="*/ 94 w 94"/>
                <a:gd name="T51" fmla="*/ 66 h 207"/>
                <a:gd name="T52" fmla="*/ 94 w 94"/>
                <a:gd name="T53" fmla="*/ 66 h 207"/>
                <a:gd name="T54" fmla="*/ 94 w 94"/>
                <a:gd name="T55" fmla="*/ 50 h 207"/>
                <a:gd name="T56" fmla="*/ 94 w 94"/>
                <a:gd name="T57" fmla="*/ 37 h 207"/>
                <a:gd name="T58" fmla="*/ 94 w 94"/>
                <a:gd name="T59" fmla="*/ 37 h 207"/>
                <a:gd name="T60" fmla="*/ 94 w 94"/>
                <a:gd name="T61" fmla="*/ 21 h 207"/>
                <a:gd name="T62" fmla="*/ 94 w 94"/>
                <a:gd name="T63" fmla="*/ 8 h 207"/>
                <a:gd name="T64" fmla="*/ 94 w 94"/>
                <a:gd name="T65" fmla="*/ 8 h 207"/>
                <a:gd name="T66" fmla="*/ 94 w 94"/>
                <a:gd name="T6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207">
                  <a:moveTo>
                    <a:pt x="0" y="207"/>
                  </a:moveTo>
                  <a:lnTo>
                    <a:pt x="0" y="207"/>
                  </a:lnTo>
                  <a:lnTo>
                    <a:pt x="16" y="207"/>
                  </a:lnTo>
                  <a:moveTo>
                    <a:pt x="29" y="207"/>
                  </a:moveTo>
                  <a:lnTo>
                    <a:pt x="29" y="207"/>
                  </a:lnTo>
                  <a:lnTo>
                    <a:pt x="45" y="207"/>
                  </a:lnTo>
                  <a:moveTo>
                    <a:pt x="59" y="207"/>
                  </a:moveTo>
                  <a:lnTo>
                    <a:pt x="59" y="207"/>
                  </a:lnTo>
                  <a:lnTo>
                    <a:pt x="75" y="207"/>
                  </a:lnTo>
                  <a:moveTo>
                    <a:pt x="88" y="207"/>
                  </a:moveTo>
                  <a:lnTo>
                    <a:pt x="88" y="207"/>
                  </a:lnTo>
                  <a:lnTo>
                    <a:pt x="94" y="207"/>
                  </a:lnTo>
                  <a:lnTo>
                    <a:pt x="94" y="197"/>
                  </a:lnTo>
                  <a:moveTo>
                    <a:pt x="94" y="184"/>
                  </a:moveTo>
                  <a:lnTo>
                    <a:pt x="94" y="184"/>
                  </a:lnTo>
                  <a:lnTo>
                    <a:pt x="94" y="168"/>
                  </a:lnTo>
                  <a:moveTo>
                    <a:pt x="94" y="154"/>
                  </a:moveTo>
                  <a:lnTo>
                    <a:pt x="94" y="154"/>
                  </a:lnTo>
                  <a:lnTo>
                    <a:pt x="94" y="138"/>
                  </a:lnTo>
                  <a:moveTo>
                    <a:pt x="94" y="125"/>
                  </a:moveTo>
                  <a:lnTo>
                    <a:pt x="94" y="125"/>
                  </a:lnTo>
                  <a:lnTo>
                    <a:pt x="94" y="109"/>
                  </a:lnTo>
                  <a:moveTo>
                    <a:pt x="94" y="96"/>
                  </a:moveTo>
                  <a:lnTo>
                    <a:pt x="94" y="96"/>
                  </a:lnTo>
                  <a:lnTo>
                    <a:pt x="94" y="80"/>
                  </a:lnTo>
                  <a:moveTo>
                    <a:pt x="94" y="66"/>
                  </a:moveTo>
                  <a:lnTo>
                    <a:pt x="94" y="66"/>
                  </a:lnTo>
                  <a:lnTo>
                    <a:pt x="94" y="50"/>
                  </a:lnTo>
                  <a:moveTo>
                    <a:pt x="94" y="37"/>
                  </a:moveTo>
                  <a:lnTo>
                    <a:pt x="94" y="37"/>
                  </a:lnTo>
                  <a:lnTo>
                    <a:pt x="94" y="21"/>
                  </a:lnTo>
                  <a:moveTo>
                    <a:pt x="94" y="8"/>
                  </a:moveTo>
                  <a:lnTo>
                    <a:pt x="94" y="8"/>
                  </a:lnTo>
                  <a:lnTo>
                    <a:pt x="94"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245"/>
            <p:cNvSpPr>
              <a:spLocks/>
            </p:cNvSpPr>
            <p:nvPr/>
          </p:nvSpPr>
          <p:spPr bwMode="auto">
            <a:xfrm>
              <a:off x="1111249" y="3368675"/>
              <a:ext cx="342900" cy="401638"/>
            </a:xfrm>
            <a:custGeom>
              <a:avLst/>
              <a:gdLst>
                <a:gd name="T0" fmla="*/ 179 w 179"/>
                <a:gd name="T1" fmla="*/ 0 h 209"/>
                <a:gd name="T2" fmla="*/ 179 w 179"/>
                <a:gd name="T3" fmla="*/ 0 h 209"/>
                <a:gd name="T4" fmla="*/ 1 w 179"/>
                <a:gd name="T5" fmla="*/ 0 h 209"/>
                <a:gd name="T6" fmla="*/ 1 w 179"/>
                <a:gd name="T7" fmla="*/ 209 h 209"/>
                <a:gd name="T8" fmla="*/ 179 w 179"/>
                <a:gd name="T9" fmla="*/ 0 h 209"/>
                <a:gd name="T10" fmla="*/ 179 w 179"/>
                <a:gd name="T11" fmla="*/ 0 h 209"/>
              </a:gdLst>
              <a:ahLst/>
              <a:cxnLst>
                <a:cxn ang="0">
                  <a:pos x="T0" y="T1"/>
                </a:cxn>
                <a:cxn ang="0">
                  <a:pos x="T2" y="T3"/>
                </a:cxn>
                <a:cxn ang="0">
                  <a:pos x="T4" y="T5"/>
                </a:cxn>
                <a:cxn ang="0">
                  <a:pos x="T6" y="T7"/>
                </a:cxn>
                <a:cxn ang="0">
                  <a:pos x="T8" y="T9"/>
                </a:cxn>
                <a:cxn ang="0">
                  <a:pos x="T10" y="T11"/>
                </a:cxn>
              </a:cxnLst>
              <a:rect l="0" t="0" r="r" b="b"/>
              <a:pathLst>
                <a:path w="179" h="209">
                  <a:moveTo>
                    <a:pt x="179" y="0"/>
                  </a:moveTo>
                  <a:lnTo>
                    <a:pt x="179" y="0"/>
                  </a:lnTo>
                  <a:lnTo>
                    <a:pt x="1" y="0"/>
                  </a:lnTo>
                  <a:lnTo>
                    <a:pt x="1" y="209"/>
                  </a:lnTo>
                  <a:cubicBezTo>
                    <a:pt x="0" y="100"/>
                    <a:pt x="60" y="1"/>
                    <a:pt x="179" y="0"/>
                  </a:cubicBezTo>
                  <a:lnTo>
                    <a:pt x="179"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46"/>
            <p:cNvSpPr>
              <a:spLocks/>
            </p:cNvSpPr>
            <p:nvPr/>
          </p:nvSpPr>
          <p:spPr bwMode="auto">
            <a:xfrm>
              <a:off x="1111249" y="3368675"/>
              <a:ext cx="342900" cy="401638"/>
            </a:xfrm>
            <a:custGeom>
              <a:avLst/>
              <a:gdLst>
                <a:gd name="T0" fmla="*/ 179 w 179"/>
                <a:gd name="T1" fmla="*/ 0 h 209"/>
                <a:gd name="T2" fmla="*/ 179 w 179"/>
                <a:gd name="T3" fmla="*/ 0 h 209"/>
                <a:gd name="T4" fmla="*/ 1 w 179"/>
                <a:gd name="T5" fmla="*/ 0 h 209"/>
                <a:gd name="T6" fmla="*/ 1 w 179"/>
                <a:gd name="T7" fmla="*/ 209 h 209"/>
                <a:gd name="T8" fmla="*/ 179 w 179"/>
                <a:gd name="T9" fmla="*/ 0 h 209"/>
                <a:gd name="T10" fmla="*/ 179 w 179"/>
                <a:gd name="T11" fmla="*/ 0 h 209"/>
              </a:gdLst>
              <a:ahLst/>
              <a:cxnLst>
                <a:cxn ang="0">
                  <a:pos x="T0" y="T1"/>
                </a:cxn>
                <a:cxn ang="0">
                  <a:pos x="T2" y="T3"/>
                </a:cxn>
                <a:cxn ang="0">
                  <a:pos x="T4" y="T5"/>
                </a:cxn>
                <a:cxn ang="0">
                  <a:pos x="T6" y="T7"/>
                </a:cxn>
                <a:cxn ang="0">
                  <a:pos x="T8" y="T9"/>
                </a:cxn>
                <a:cxn ang="0">
                  <a:pos x="T10" y="T11"/>
                </a:cxn>
              </a:cxnLst>
              <a:rect l="0" t="0" r="r" b="b"/>
              <a:pathLst>
                <a:path w="179" h="209">
                  <a:moveTo>
                    <a:pt x="179" y="0"/>
                  </a:moveTo>
                  <a:lnTo>
                    <a:pt x="179" y="0"/>
                  </a:lnTo>
                  <a:lnTo>
                    <a:pt x="1" y="0"/>
                  </a:lnTo>
                  <a:lnTo>
                    <a:pt x="1" y="209"/>
                  </a:lnTo>
                  <a:cubicBezTo>
                    <a:pt x="0" y="100"/>
                    <a:pt x="60" y="1"/>
                    <a:pt x="179" y="0"/>
                  </a:cubicBezTo>
                  <a:lnTo>
                    <a:pt x="179"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Freeform 247"/>
            <p:cNvSpPr>
              <a:spLocks noEditPoints="1"/>
            </p:cNvSpPr>
            <p:nvPr/>
          </p:nvSpPr>
          <p:spPr bwMode="auto">
            <a:xfrm>
              <a:off x="1112837" y="3395663"/>
              <a:ext cx="341313" cy="374650"/>
            </a:xfrm>
            <a:custGeom>
              <a:avLst/>
              <a:gdLst>
                <a:gd name="T0" fmla="*/ 0 w 178"/>
                <a:gd name="T1" fmla="*/ 195 h 195"/>
                <a:gd name="T2" fmla="*/ 0 w 178"/>
                <a:gd name="T3" fmla="*/ 195 h 195"/>
                <a:gd name="T4" fmla="*/ 14 w 178"/>
                <a:gd name="T5" fmla="*/ 195 h 195"/>
                <a:gd name="T6" fmla="*/ 28 w 178"/>
                <a:gd name="T7" fmla="*/ 195 h 195"/>
                <a:gd name="T8" fmla="*/ 28 w 178"/>
                <a:gd name="T9" fmla="*/ 195 h 195"/>
                <a:gd name="T10" fmla="*/ 42 w 178"/>
                <a:gd name="T11" fmla="*/ 195 h 195"/>
                <a:gd name="T12" fmla="*/ 55 w 178"/>
                <a:gd name="T13" fmla="*/ 195 h 195"/>
                <a:gd name="T14" fmla="*/ 55 w 178"/>
                <a:gd name="T15" fmla="*/ 195 h 195"/>
                <a:gd name="T16" fmla="*/ 70 w 178"/>
                <a:gd name="T17" fmla="*/ 195 h 195"/>
                <a:gd name="T18" fmla="*/ 83 w 178"/>
                <a:gd name="T19" fmla="*/ 195 h 195"/>
                <a:gd name="T20" fmla="*/ 83 w 178"/>
                <a:gd name="T21" fmla="*/ 195 h 195"/>
                <a:gd name="T22" fmla="*/ 97 w 178"/>
                <a:gd name="T23" fmla="*/ 195 h 195"/>
                <a:gd name="T24" fmla="*/ 111 w 178"/>
                <a:gd name="T25" fmla="*/ 195 h 195"/>
                <a:gd name="T26" fmla="*/ 111 w 178"/>
                <a:gd name="T27" fmla="*/ 195 h 195"/>
                <a:gd name="T28" fmla="*/ 125 w 178"/>
                <a:gd name="T29" fmla="*/ 195 h 195"/>
                <a:gd name="T30" fmla="*/ 138 w 178"/>
                <a:gd name="T31" fmla="*/ 195 h 195"/>
                <a:gd name="T32" fmla="*/ 138 w 178"/>
                <a:gd name="T33" fmla="*/ 195 h 195"/>
                <a:gd name="T34" fmla="*/ 152 w 178"/>
                <a:gd name="T35" fmla="*/ 195 h 195"/>
                <a:gd name="T36" fmla="*/ 166 w 178"/>
                <a:gd name="T37" fmla="*/ 195 h 195"/>
                <a:gd name="T38" fmla="*/ 166 w 178"/>
                <a:gd name="T39" fmla="*/ 195 h 195"/>
                <a:gd name="T40" fmla="*/ 178 w 178"/>
                <a:gd name="T41" fmla="*/ 195 h 195"/>
                <a:gd name="T42" fmla="*/ 178 w 178"/>
                <a:gd name="T43" fmla="*/ 193 h 195"/>
                <a:gd name="T44" fmla="*/ 178 w 178"/>
                <a:gd name="T45" fmla="*/ 180 h 195"/>
                <a:gd name="T46" fmla="*/ 178 w 178"/>
                <a:gd name="T47" fmla="*/ 180 h 195"/>
                <a:gd name="T48" fmla="*/ 178 w 178"/>
                <a:gd name="T49" fmla="*/ 165 h 195"/>
                <a:gd name="T50" fmla="*/ 178 w 178"/>
                <a:gd name="T51" fmla="*/ 152 h 195"/>
                <a:gd name="T52" fmla="*/ 178 w 178"/>
                <a:gd name="T53" fmla="*/ 152 h 195"/>
                <a:gd name="T54" fmla="*/ 178 w 178"/>
                <a:gd name="T55" fmla="*/ 138 h 195"/>
                <a:gd name="T56" fmla="*/ 178 w 178"/>
                <a:gd name="T57" fmla="*/ 124 h 195"/>
                <a:gd name="T58" fmla="*/ 178 w 178"/>
                <a:gd name="T59" fmla="*/ 124 h 195"/>
                <a:gd name="T60" fmla="*/ 178 w 178"/>
                <a:gd name="T61" fmla="*/ 110 h 195"/>
                <a:gd name="T62" fmla="*/ 178 w 178"/>
                <a:gd name="T63" fmla="*/ 97 h 195"/>
                <a:gd name="T64" fmla="*/ 178 w 178"/>
                <a:gd name="T65" fmla="*/ 97 h 195"/>
                <a:gd name="T66" fmla="*/ 178 w 178"/>
                <a:gd name="T67" fmla="*/ 82 h 195"/>
                <a:gd name="T68" fmla="*/ 178 w 178"/>
                <a:gd name="T69" fmla="*/ 69 h 195"/>
                <a:gd name="T70" fmla="*/ 178 w 178"/>
                <a:gd name="T71" fmla="*/ 69 h 195"/>
                <a:gd name="T72" fmla="*/ 178 w 178"/>
                <a:gd name="T73" fmla="*/ 55 h 195"/>
                <a:gd name="T74" fmla="*/ 178 w 178"/>
                <a:gd name="T75" fmla="*/ 41 h 195"/>
                <a:gd name="T76" fmla="*/ 178 w 178"/>
                <a:gd name="T77" fmla="*/ 41 h 195"/>
                <a:gd name="T78" fmla="*/ 178 w 178"/>
                <a:gd name="T79" fmla="*/ 27 h 195"/>
                <a:gd name="T80" fmla="*/ 178 w 178"/>
                <a:gd name="T81" fmla="*/ 14 h 195"/>
                <a:gd name="T82" fmla="*/ 178 w 178"/>
                <a:gd name="T83" fmla="*/ 14 h 195"/>
                <a:gd name="T84" fmla="*/ 178 w 178"/>
                <a:gd name="T8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195">
                  <a:moveTo>
                    <a:pt x="0" y="195"/>
                  </a:moveTo>
                  <a:lnTo>
                    <a:pt x="0" y="195"/>
                  </a:lnTo>
                  <a:lnTo>
                    <a:pt x="14" y="195"/>
                  </a:lnTo>
                  <a:moveTo>
                    <a:pt x="28" y="195"/>
                  </a:moveTo>
                  <a:lnTo>
                    <a:pt x="28" y="195"/>
                  </a:lnTo>
                  <a:lnTo>
                    <a:pt x="42" y="195"/>
                  </a:lnTo>
                  <a:moveTo>
                    <a:pt x="55" y="195"/>
                  </a:moveTo>
                  <a:lnTo>
                    <a:pt x="55" y="195"/>
                  </a:lnTo>
                  <a:lnTo>
                    <a:pt x="70" y="195"/>
                  </a:lnTo>
                  <a:moveTo>
                    <a:pt x="83" y="195"/>
                  </a:moveTo>
                  <a:lnTo>
                    <a:pt x="83" y="195"/>
                  </a:lnTo>
                  <a:lnTo>
                    <a:pt x="97" y="195"/>
                  </a:lnTo>
                  <a:moveTo>
                    <a:pt x="111" y="195"/>
                  </a:moveTo>
                  <a:lnTo>
                    <a:pt x="111" y="195"/>
                  </a:lnTo>
                  <a:lnTo>
                    <a:pt x="125" y="195"/>
                  </a:lnTo>
                  <a:moveTo>
                    <a:pt x="138" y="195"/>
                  </a:moveTo>
                  <a:lnTo>
                    <a:pt x="138" y="195"/>
                  </a:lnTo>
                  <a:lnTo>
                    <a:pt x="152" y="195"/>
                  </a:lnTo>
                  <a:moveTo>
                    <a:pt x="166" y="195"/>
                  </a:moveTo>
                  <a:lnTo>
                    <a:pt x="166" y="195"/>
                  </a:lnTo>
                  <a:lnTo>
                    <a:pt x="178" y="195"/>
                  </a:lnTo>
                  <a:lnTo>
                    <a:pt x="178" y="193"/>
                  </a:lnTo>
                  <a:moveTo>
                    <a:pt x="178" y="180"/>
                  </a:moveTo>
                  <a:lnTo>
                    <a:pt x="178" y="180"/>
                  </a:lnTo>
                  <a:lnTo>
                    <a:pt x="178" y="165"/>
                  </a:lnTo>
                  <a:moveTo>
                    <a:pt x="178" y="152"/>
                  </a:moveTo>
                  <a:lnTo>
                    <a:pt x="178" y="152"/>
                  </a:lnTo>
                  <a:lnTo>
                    <a:pt x="178" y="138"/>
                  </a:lnTo>
                  <a:moveTo>
                    <a:pt x="178" y="124"/>
                  </a:moveTo>
                  <a:lnTo>
                    <a:pt x="178" y="124"/>
                  </a:lnTo>
                  <a:lnTo>
                    <a:pt x="178" y="110"/>
                  </a:lnTo>
                  <a:moveTo>
                    <a:pt x="178" y="97"/>
                  </a:moveTo>
                  <a:lnTo>
                    <a:pt x="178" y="97"/>
                  </a:lnTo>
                  <a:lnTo>
                    <a:pt x="178" y="82"/>
                  </a:lnTo>
                  <a:moveTo>
                    <a:pt x="178" y="69"/>
                  </a:moveTo>
                  <a:lnTo>
                    <a:pt x="178" y="69"/>
                  </a:lnTo>
                  <a:lnTo>
                    <a:pt x="178" y="55"/>
                  </a:lnTo>
                  <a:moveTo>
                    <a:pt x="178" y="41"/>
                  </a:moveTo>
                  <a:lnTo>
                    <a:pt x="178" y="41"/>
                  </a:lnTo>
                  <a:lnTo>
                    <a:pt x="178" y="27"/>
                  </a:lnTo>
                  <a:moveTo>
                    <a:pt x="178" y="14"/>
                  </a:moveTo>
                  <a:lnTo>
                    <a:pt x="178" y="14"/>
                  </a:lnTo>
                  <a:lnTo>
                    <a:pt x="178" y="0"/>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8" name="Group 277"/>
          <p:cNvGrpSpPr/>
          <p:nvPr/>
        </p:nvGrpSpPr>
        <p:grpSpPr>
          <a:xfrm>
            <a:off x="1066800" y="3326606"/>
            <a:ext cx="304800" cy="75406"/>
            <a:chOff x="152400" y="3261519"/>
            <a:chExt cx="304800" cy="75406"/>
          </a:xfrm>
          <a:solidFill>
            <a:schemeClr val="bg1">
              <a:lumMod val="50000"/>
            </a:schemeClr>
          </a:solidFill>
        </p:grpSpPr>
        <p:sp>
          <p:nvSpPr>
            <p:cNvPr id="275" name="Oval 274"/>
            <p:cNvSpPr/>
            <p:nvPr/>
          </p:nvSpPr>
          <p:spPr>
            <a:xfrm>
              <a:off x="152400" y="3262312"/>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p:nvPr/>
          </p:nvSpPr>
          <p:spPr>
            <a:xfrm>
              <a:off x="267493"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p:nvPr/>
          </p:nvSpPr>
          <p:spPr>
            <a:xfrm>
              <a:off x="382587"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7772400" y="3326606"/>
            <a:ext cx="304800" cy="75406"/>
            <a:chOff x="152400" y="3261519"/>
            <a:chExt cx="304800" cy="75406"/>
          </a:xfrm>
          <a:solidFill>
            <a:schemeClr val="bg1">
              <a:lumMod val="50000"/>
            </a:schemeClr>
          </a:solidFill>
        </p:grpSpPr>
        <p:sp>
          <p:nvSpPr>
            <p:cNvPr id="280" name="Oval 279"/>
            <p:cNvSpPr/>
            <p:nvPr/>
          </p:nvSpPr>
          <p:spPr>
            <a:xfrm>
              <a:off x="152400" y="3262312"/>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267493"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p:nvPr/>
          </p:nvSpPr>
          <p:spPr>
            <a:xfrm>
              <a:off x="382587"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9" name="Group 468"/>
          <p:cNvGrpSpPr/>
          <p:nvPr/>
        </p:nvGrpSpPr>
        <p:grpSpPr>
          <a:xfrm>
            <a:off x="1068387" y="4203560"/>
            <a:ext cx="1844489" cy="368440"/>
            <a:chOff x="101599" y="4664872"/>
            <a:chExt cx="2559053" cy="511175"/>
          </a:xfrm>
        </p:grpSpPr>
        <p:sp>
          <p:nvSpPr>
            <p:cNvPr id="468" name="Rectangle 467"/>
            <p:cNvSpPr/>
            <p:nvPr/>
          </p:nvSpPr>
          <p:spPr>
            <a:xfrm>
              <a:off x="101599" y="4664872"/>
              <a:ext cx="2559053" cy="511175"/>
            </a:xfrm>
            <a:prstGeom prst="rect">
              <a:avLst/>
            </a:prstGeom>
            <a:solidFill>
              <a:srgbClr val="A2FFF8"/>
            </a:solidFill>
            <a:ln>
              <a:solidFill>
                <a:srgbClr val="70C0B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Freeform 284"/>
            <p:cNvSpPr>
              <a:spLocks/>
            </p:cNvSpPr>
            <p:nvPr/>
          </p:nvSpPr>
          <p:spPr bwMode="auto">
            <a:xfrm>
              <a:off x="141287" y="4704559"/>
              <a:ext cx="431800" cy="431800"/>
            </a:xfrm>
            <a:custGeom>
              <a:avLst/>
              <a:gdLst>
                <a:gd name="T0" fmla="*/ 0 w 225"/>
                <a:gd name="T1" fmla="*/ 0 h 224"/>
                <a:gd name="T2" fmla="*/ 0 w 225"/>
                <a:gd name="T3" fmla="*/ 0 h 224"/>
                <a:gd name="T4" fmla="*/ 225 w 225"/>
                <a:gd name="T5" fmla="*/ 0 h 224"/>
                <a:gd name="T6" fmla="*/ 225 w 225"/>
                <a:gd name="T7" fmla="*/ 224 h 224"/>
                <a:gd name="T8" fmla="*/ 0 w 225"/>
                <a:gd name="T9" fmla="*/ 224 h 224"/>
                <a:gd name="T10" fmla="*/ 0 w 225"/>
                <a:gd name="T11" fmla="*/ 0 h 224"/>
              </a:gdLst>
              <a:ahLst/>
              <a:cxnLst>
                <a:cxn ang="0">
                  <a:pos x="T0" y="T1"/>
                </a:cxn>
                <a:cxn ang="0">
                  <a:pos x="T2" y="T3"/>
                </a:cxn>
                <a:cxn ang="0">
                  <a:pos x="T4" y="T5"/>
                </a:cxn>
                <a:cxn ang="0">
                  <a:pos x="T6" y="T7"/>
                </a:cxn>
                <a:cxn ang="0">
                  <a:pos x="T8" y="T9"/>
                </a:cxn>
                <a:cxn ang="0">
                  <a:pos x="T10" y="T11"/>
                </a:cxn>
              </a:cxnLst>
              <a:rect l="0" t="0" r="r" b="b"/>
              <a:pathLst>
                <a:path w="225" h="224">
                  <a:moveTo>
                    <a:pt x="0" y="0"/>
                  </a:moveTo>
                  <a:lnTo>
                    <a:pt x="0" y="0"/>
                  </a:lnTo>
                  <a:lnTo>
                    <a:pt x="225" y="0"/>
                  </a:lnTo>
                  <a:lnTo>
                    <a:pt x="225" y="224"/>
                  </a:lnTo>
                  <a:lnTo>
                    <a:pt x="0" y="224"/>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285"/>
            <p:cNvSpPr>
              <a:spLocks/>
            </p:cNvSpPr>
            <p:nvPr/>
          </p:nvSpPr>
          <p:spPr bwMode="auto">
            <a:xfrm>
              <a:off x="141287" y="4704559"/>
              <a:ext cx="431800" cy="431800"/>
            </a:xfrm>
            <a:custGeom>
              <a:avLst/>
              <a:gdLst>
                <a:gd name="T0" fmla="*/ 0 w 225"/>
                <a:gd name="T1" fmla="*/ 0 h 224"/>
                <a:gd name="T2" fmla="*/ 0 w 225"/>
                <a:gd name="T3" fmla="*/ 0 h 224"/>
                <a:gd name="T4" fmla="*/ 225 w 225"/>
                <a:gd name="T5" fmla="*/ 0 h 224"/>
                <a:gd name="T6" fmla="*/ 225 w 225"/>
                <a:gd name="T7" fmla="*/ 224 h 224"/>
                <a:gd name="T8" fmla="*/ 0 w 225"/>
                <a:gd name="T9" fmla="*/ 224 h 224"/>
                <a:gd name="T10" fmla="*/ 0 w 225"/>
                <a:gd name="T11" fmla="*/ 0 h 224"/>
              </a:gdLst>
              <a:ahLst/>
              <a:cxnLst>
                <a:cxn ang="0">
                  <a:pos x="T0" y="T1"/>
                </a:cxn>
                <a:cxn ang="0">
                  <a:pos x="T2" y="T3"/>
                </a:cxn>
                <a:cxn ang="0">
                  <a:pos x="T4" y="T5"/>
                </a:cxn>
                <a:cxn ang="0">
                  <a:pos x="T6" y="T7"/>
                </a:cxn>
                <a:cxn ang="0">
                  <a:pos x="T8" y="T9"/>
                </a:cxn>
                <a:cxn ang="0">
                  <a:pos x="T10" y="T11"/>
                </a:cxn>
              </a:cxnLst>
              <a:rect l="0" t="0" r="r" b="b"/>
              <a:pathLst>
                <a:path w="225" h="224">
                  <a:moveTo>
                    <a:pt x="0" y="0"/>
                  </a:moveTo>
                  <a:lnTo>
                    <a:pt x="0" y="0"/>
                  </a:lnTo>
                  <a:lnTo>
                    <a:pt x="225" y="0"/>
                  </a:lnTo>
                  <a:lnTo>
                    <a:pt x="225" y="224"/>
                  </a:lnTo>
                  <a:lnTo>
                    <a:pt x="0" y="224"/>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Freeform 286"/>
            <p:cNvSpPr>
              <a:spLocks/>
            </p:cNvSpPr>
            <p:nvPr/>
          </p:nvSpPr>
          <p:spPr bwMode="auto">
            <a:xfrm>
              <a:off x="280987" y="4720434"/>
              <a:ext cx="149225" cy="400050"/>
            </a:xfrm>
            <a:custGeom>
              <a:avLst/>
              <a:gdLst>
                <a:gd name="T0" fmla="*/ 0 w 78"/>
                <a:gd name="T1" fmla="*/ 0 h 208"/>
                <a:gd name="T2" fmla="*/ 0 w 78"/>
                <a:gd name="T3" fmla="*/ 0 h 208"/>
                <a:gd name="T4" fmla="*/ 0 w 78"/>
                <a:gd name="T5" fmla="*/ 208 h 208"/>
                <a:gd name="T6" fmla="*/ 78 w 78"/>
                <a:gd name="T7" fmla="*/ 208 h 208"/>
                <a:gd name="T8" fmla="*/ 0 w 78"/>
                <a:gd name="T9" fmla="*/ 0 h 208"/>
                <a:gd name="T10" fmla="*/ 0 w 78"/>
                <a:gd name="T11" fmla="*/ 0 h 208"/>
              </a:gdLst>
              <a:ahLst/>
              <a:cxnLst>
                <a:cxn ang="0">
                  <a:pos x="T0" y="T1"/>
                </a:cxn>
                <a:cxn ang="0">
                  <a:pos x="T2" y="T3"/>
                </a:cxn>
                <a:cxn ang="0">
                  <a:pos x="T4" y="T5"/>
                </a:cxn>
                <a:cxn ang="0">
                  <a:pos x="T6" y="T7"/>
                </a:cxn>
                <a:cxn ang="0">
                  <a:pos x="T8" y="T9"/>
                </a:cxn>
                <a:cxn ang="0">
                  <a:pos x="T10" y="T11"/>
                </a:cxn>
              </a:cxnLst>
              <a:rect l="0" t="0" r="r" b="b"/>
              <a:pathLst>
                <a:path w="78" h="208">
                  <a:moveTo>
                    <a:pt x="0" y="0"/>
                  </a:moveTo>
                  <a:lnTo>
                    <a:pt x="0" y="0"/>
                  </a:lnTo>
                  <a:lnTo>
                    <a:pt x="0" y="208"/>
                  </a:lnTo>
                  <a:lnTo>
                    <a:pt x="78" y="208"/>
                  </a:lnTo>
                  <a:cubicBezTo>
                    <a:pt x="26" y="149"/>
                    <a:pt x="0" y="72"/>
                    <a:pt x="0" y="0"/>
                  </a:cubicBez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287"/>
            <p:cNvSpPr>
              <a:spLocks/>
            </p:cNvSpPr>
            <p:nvPr/>
          </p:nvSpPr>
          <p:spPr bwMode="auto">
            <a:xfrm>
              <a:off x="280987" y="4720434"/>
              <a:ext cx="149225" cy="400050"/>
            </a:xfrm>
            <a:custGeom>
              <a:avLst/>
              <a:gdLst>
                <a:gd name="T0" fmla="*/ 0 w 78"/>
                <a:gd name="T1" fmla="*/ 0 h 208"/>
                <a:gd name="T2" fmla="*/ 0 w 78"/>
                <a:gd name="T3" fmla="*/ 0 h 208"/>
                <a:gd name="T4" fmla="*/ 0 w 78"/>
                <a:gd name="T5" fmla="*/ 208 h 208"/>
                <a:gd name="T6" fmla="*/ 78 w 78"/>
                <a:gd name="T7" fmla="*/ 208 h 208"/>
                <a:gd name="T8" fmla="*/ 0 w 78"/>
                <a:gd name="T9" fmla="*/ 0 h 208"/>
                <a:gd name="T10" fmla="*/ 0 w 78"/>
                <a:gd name="T11" fmla="*/ 0 h 208"/>
              </a:gdLst>
              <a:ahLst/>
              <a:cxnLst>
                <a:cxn ang="0">
                  <a:pos x="T0" y="T1"/>
                </a:cxn>
                <a:cxn ang="0">
                  <a:pos x="T2" y="T3"/>
                </a:cxn>
                <a:cxn ang="0">
                  <a:pos x="T4" y="T5"/>
                </a:cxn>
                <a:cxn ang="0">
                  <a:pos x="T6" y="T7"/>
                </a:cxn>
                <a:cxn ang="0">
                  <a:pos x="T8" y="T9"/>
                </a:cxn>
                <a:cxn ang="0">
                  <a:pos x="T10" y="T11"/>
                </a:cxn>
              </a:cxnLst>
              <a:rect l="0" t="0" r="r" b="b"/>
              <a:pathLst>
                <a:path w="78" h="208">
                  <a:moveTo>
                    <a:pt x="0" y="0"/>
                  </a:moveTo>
                  <a:lnTo>
                    <a:pt x="0" y="0"/>
                  </a:lnTo>
                  <a:lnTo>
                    <a:pt x="0" y="208"/>
                  </a:lnTo>
                  <a:lnTo>
                    <a:pt x="78" y="208"/>
                  </a:lnTo>
                  <a:cubicBezTo>
                    <a:pt x="26" y="149"/>
                    <a:pt x="0" y="72"/>
                    <a:pt x="0" y="0"/>
                  </a:cubicBezTo>
                  <a:lnTo>
                    <a:pt x="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Freeform 288"/>
            <p:cNvSpPr>
              <a:spLocks noEditPoints="1"/>
            </p:cNvSpPr>
            <p:nvPr/>
          </p:nvSpPr>
          <p:spPr bwMode="auto">
            <a:xfrm>
              <a:off x="280987" y="4722022"/>
              <a:ext cx="152400" cy="374650"/>
            </a:xfrm>
            <a:custGeom>
              <a:avLst/>
              <a:gdLst>
                <a:gd name="T0" fmla="*/ 0 w 79"/>
                <a:gd name="T1" fmla="*/ 0 h 195"/>
                <a:gd name="T2" fmla="*/ 0 w 79"/>
                <a:gd name="T3" fmla="*/ 0 h 195"/>
                <a:gd name="T4" fmla="*/ 15 w 79"/>
                <a:gd name="T5" fmla="*/ 0 h 195"/>
                <a:gd name="T6" fmla="*/ 29 w 79"/>
                <a:gd name="T7" fmla="*/ 0 h 195"/>
                <a:gd name="T8" fmla="*/ 29 w 79"/>
                <a:gd name="T9" fmla="*/ 0 h 195"/>
                <a:gd name="T10" fmla="*/ 44 w 79"/>
                <a:gd name="T11" fmla="*/ 0 h 195"/>
                <a:gd name="T12" fmla="*/ 57 w 79"/>
                <a:gd name="T13" fmla="*/ 0 h 195"/>
                <a:gd name="T14" fmla="*/ 57 w 79"/>
                <a:gd name="T15" fmla="*/ 0 h 195"/>
                <a:gd name="T16" fmla="*/ 73 w 79"/>
                <a:gd name="T17" fmla="*/ 0 h 195"/>
                <a:gd name="T18" fmla="*/ 79 w 79"/>
                <a:gd name="T19" fmla="*/ 7 h 195"/>
                <a:gd name="T20" fmla="*/ 79 w 79"/>
                <a:gd name="T21" fmla="*/ 7 h 195"/>
                <a:gd name="T22" fmla="*/ 79 w 79"/>
                <a:gd name="T23" fmla="*/ 23 h 195"/>
                <a:gd name="T24" fmla="*/ 79 w 79"/>
                <a:gd name="T25" fmla="*/ 36 h 195"/>
                <a:gd name="T26" fmla="*/ 79 w 79"/>
                <a:gd name="T27" fmla="*/ 36 h 195"/>
                <a:gd name="T28" fmla="*/ 79 w 79"/>
                <a:gd name="T29" fmla="*/ 51 h 195"/>
                <a:gd name="T30" fmla="*/ 79 w 79"/>
                <a:gd name="T31" fmla="*/ 65 h 195"/>
                <a:gd name="T32" fmla="*/ 79 w 79"/>
                <a:gd name="T33" fmla="*/ 65 h 195"/>
                <a:gd name="T34" fmla="*/ 79 w 79"/>
                <a:gd name="T35" fmla="*/ 80 h 195"/>
                <a:gd name="T36" fmla="*/ 79 w 79"/>
                <a:gd name="T37" fmla="*/ 93 h 195"/>
                <a:gd name="T38" fmla="*/ 79 w 79"/>
                <a:gd name="T39" fmla="*/ 93 h 195"/>
                <a:gd name="T40" fmla="*/ 79 w 79"/>
                <a:gd name="T41" fmla="*/ 109 h 195"/>
                <a:gd name="T42" fmla="*/ 79 w 79"/>
                <a:gd name="T43" fmla="*/ 122 h 195"/>
                <a:gd name="T44" fmla="*/ 79 w 79"/>
                <a:gd name="T45" fmla="*/ 122 h 195"/>
                <a:gd name="T46" fmla="*/ 79 w 79"/>
                <a:gd name="T47" fmla="*/ 137 h 195"/>
                <a:gd name="T48" fmla="*/ 79 w 79"/>
                <a:gd name="T49" fmla="*/ 151 h 195"/>
                <a:gd name="T50" fmla="*/ 79 w 79"/>
                <a:gd name="T51" fmla="*/ 151 h 195"/>
                <a:gd name="T52" fmla="*/ 79 w 79"/>
                <a:gd name="T53" fmla="*/ 166 h 195"/>
                <a:gd name="T54" fmla="*/ 79 w 79"/>
                <a:gd name="T55" fmla="*/ 179 h 195"/>
                <a:gd name="T56" fmla="*/ 79 w 79"/>
                <a:gd name="T57" fmla="*/ 179 h 195"/>
                <a:gd name="T58" fmla="*/ 79 w 79"/>
                <a:gd name="T5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195">
                  <a:moveTo>
                    <a:pt x="0" y="0"/>
                  </a:moveTo>
                  <a:lnTo>
                    <a:pt x="0" y="0"/>
                  </a:lnTo>
                  <a:lnTo>
                    <a:pt x="15" y="0"/>
                  </a:lnTo>
                  <a:moveTo>
                    <a:pt x="29" y="0"/>
                  </a:moveTo>
                  <a:lnTo>
                    <a:pt x="29" y="0"/>
                  </a:lnTo>
                  <a:lnTo>
                    <a:pt x="44" y="0"/>
                  </a:lnTo>
                  <a:moveTo>
                    <a:pt x="57" y="0"/>
                  </a:moveTo>
                  <a:lnTo>
                    <a:pt x="57" y="0"/>
                  </a:lnTo>
                  <a:lnTo>
                    <a:pt x="73" y="0"/>
                  </a:lnTo>
                  <a:moveTo>
                    <a:pt x="79" y="7"/>
                  </a:moveTo>
                  <a:lnTo>
                    <a:pt x="79" y="7"/>
                  </a:lnTo>
                  <a:lnTo>
                    <a:pt x="79" y="23"/>
                  </a:lnTo>
                  <a:moveTo>
                    <a:pt x="79" y="36"/>
                  </a:moveTo>
                  <a:lnTo>
                    <a:pt x="79" y="36"/>
                  </a:lnTo>
                  <a:lnTo>
                    <a:pt x="79" y="51"/>
                  </a:lnTo>
                  <a:moveTo>
                    <a:pt x="79" y="65"/>
                  </a:moveTo>
                  <a:lnTo>
                    <a:pt x="79" y="65"/>
                  </a:lnTo>
                  <a:lnTo>
                    <a:pt x="79" y="80"/>
                  </a:lnTo>
                  <a:moveTo>
                    <a:pt x="79" y="93"/>
                  </a:moveTo>
                  <a:lnTo>
                    <a:pt x="79" y="93"/>
                  </a:lnTo>
                  <a:lnTo>
                    <a:pt x="79" y="109"/>
                  </a:lnTo>
                  <a:moveTo>
                    <a:pt x="79" y="122"/>
                  </a:moveTo>
                  <a:lnTo>
                    <a:pt x="79" y="122"/>
                  </a:lnTo>
                  <a:lnTo>
                    <a:pt x="79" y="137"/>
                  </a:lnTo>
                  <a:moveTo>
                    <a:pt x="79" y="151"/>
                  </a:moveTo>
                  <a:lnTo>
                    <a:pt x="79" y="151"/>
                  </a:lnTo>
                  <a:lnTo>
                    <a:pt x="79" y="166"/>
                  </a:lnTo>
                  <a:moveTo>
                    <a:pt x="79" y="179"/>
                  </a:moveTo>
                  <a:lnTo>
                    <a:pt x="79" y="179"/>
                  </a:lnTo>
                  <a:lnTo>
                    <a:pt x="79" y="195"/>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Freeform 289"/>
            <p:cNvSpPr>
              <a:spLocks noEditPoints="1"/>
            </p:cNvSpPr>
            <p:nvPr/>
          </p:nvSpPr>
          <p:spPr bwMode="auto">
            <a:xfrm>
              <a:off x="280987" y="4722022"/>
              <a:ext cx="152400" cy="374650"/>
            </a:xfrm>
            <a:custGeom>
              <a:avLst/>
              <a:gdLst>
                <a:gd name="T0" fmla="*/ 0 w 79"/>
                <a:gd name="T1" fmla="*/ 0 h 195"/>
                <a:gd name="T2" fmla="*/ 0 w 79"/>
                <a:gd name="T3" fmla="*/ 0 h 195"/>
                <a:gd name="T4" fmla="*/ 15 w 79"/>
                <a:gd name="T5" fmla="*/ 0 h 195"/>
                <a:gd name="T6" fmla="*/ 29 w 79"/>
                <a:gd name="T7" fmla="*/ 0 h 195"/>
                <a:gd name="T8" fmla="*/ 29 w 79"/>
                <a:gd name="T9" fmla="*/ 0 h 195"/>
                <a:gd name="T10" fmla="*/ 44 w 79"/>
                <a:gd name="T11" fmla="*/ 0 h 195"/>
                <a:gd name="T12" fmla="*/ 57 w 79"/>
                <a:gd name="T13" fmla="*/ 0 h 195"/>
                <a:gd name="T14" fmla="*/ 57 w 79"/>
                <a:gd name="T15" fmla="*/ 0 h 195"/>
                <a:gd name="T16" fmla="*/ 73 w 79"/>
                <a:gd name="T17" fmla="*/ 0 h 195"/>
                <a:gd name="T18" fmla="*/ 79 w 79"/>
                <a:gd name="T19" fmla="*/ 7 h 195"/>
                <a:gd name="T20" fmla="*/ 79 w 79"/>
                <a:gd name="T21" fmla="*/ 7 h 195"/>
                <a:gd name="T22" fmla="*/ 79 w 79"/>
                <a:gd name="T23" fmla="*/ 23 h 195"/>
                <a:gd name="T24" fmla="*/ 79 w 79"/>
                <a:gd name="T25" fmla="*/ 36 h 195"/>
                <a:gd name="T26" fmla="*/ 79 w 79"/>
                <a:gd name="T27" fmla="*/ 36 h 195"/>
                <a:gd name="T28" fmla="*/ 79 w 79"/>
                <a:gd name="T29" fmla="*/ 51 h 195"/>
                <a:gd name="T30" fmla="*/ 79 w 79"/>
                <a:gd name="T31" fmla="*/ 65 h 195"/>
                <a:gd name="T32" fmla="*/ 79 w 79"/>
                <a:gd name="T33" fmla="*/ 65 h 195"/>
                <a:gd name="T34" fmla="*/ 79 w 79"/>
                <a:gd name="T35" fmla="*/ 80 h 195"/>
                <a:gd name="T36" fmla="*/ 79 w 79"/>
                <a:gd name="T37" fmla="*/ 93 h 195"/>
                <a:gd name="T38" fmla="*/ 79 w 79"/>
                <a:gd name="T39" fmla="*/ 93 h 195"/>
                <a:gd name="T40" fmla="*/ 79 w 79"/>
                <a:gd name="T41" fmla="*/ 109 h 195"/>
                <a:gd name="T42" fmla="*/ 79 w 79"/>
                <a:gd name="T43" fmla="*/ 122 h 195"/>
                <a:gd name="T44" fmla="*/ 79 w 79"/>
                <a:gd name="T45" fmla="*/ 122 h 195"/>
                <a:gd name="T46" fmla="*/ 79 w 79"/>
                <a:gd name="T47" fmla="*/ 137 h 195"/>
                <a:gd name="T48" fmla="*/ 79 w 79"/>
                <a:gd name="T49" fmla="*/ 151 h 195"/>
                <a:gd name="T50" fmla="*/ 79 w 79"/>
                <a:gd name="T51" fmla="*/ 151 h 195"/>
                <a:gd name="T52" fmla="*/ 79 w 79"/>
                <a:gd name="T53" fmla="*/ 166 h 195"/>
                <a:gd name="T54" fmla="*/ 79 w 79"/>
                <a:gd name="T55" fmla="*/ 179 h 195"/>
                <a:gd name="T56" fmla="*/ 79 w 79"/>
                <a:gd name="T57" fmla="*/ 179 h 195"/>
                <a:gd name="T58" fmla="*/ 79 w 79"/>
                <a:gd name="T5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195">
                  <a:moveTo>
                    <a:pt x="0" y="0"/>
                  </a:moveTo>
                  <a:lnTo>
                    <a:pt x="0" y="0"/>
                  </a:lnTo>
                  <a:lnTo>
                    <a:pt x="15" y="0"/>
                  </a:lnTo>
                  <a:moveTo>
                    <a:pt x="29" y="0"/>
                  </a:moveTo>
                  <a:lnTo>
                    <a:pt x="29" y="0"/>
                  </a:lnTo>
                  <a:lnTo>
                    <a:pt x="44" y="0"/>
                  </a:lnTo>
                  <a:moveTo>
                    <a:pt x="57" y="0"/>
                  </a:moveTo>
                  <a:lnTo>
                    <a:pt x="57" y="0"/>
                  </a:lnTo>
                  <a:lnTo>
                    <a:pt x="73" y="0"/>
                  </a:lnTo>
                  <a:moveTo>
                    <a:pt x="79" y="7"/>
                  </a:moveTo>
                  <a:lnTo>
                    <a:pt x="79" y="7"/>
                  </a:lnTo>
                  <a:lnTo>
                    <a:pt x="79" y="23"/>
                  </a:lnTo>
                  <a:moveTo>
                    <a:pt x="79" y="36"/>
                  </a:moveTo>
                  <a:lnTo>
                    <a:pt x="79" y="36"/>
                  </a:lnTo>
                  <a:lnTo>
                    <a:pt x="79" y="51"/>
                  </a:lnTo>
                  <a:moveTo>
                    <a:pt x="79" y="65"/>
                  </a:moveTo>
                  <a:lnTo>
                    <a:pt x="79" y="65"/>
                  </a:lnTo>
                  <a:lnTo>
                    <a:pt x="79" y="80"/>
                  </a:lnTo>
                  <a:moveTo>
                    <a:pt x="79" y="93"/>
                  </a:moveTo>
                  <a:lnTo>
                    <a:pt x="79" y="93"/>
                  </a:lnTo>
                  <a:lnTo>
                    <a:pt x="79" y="109"/>
                  </a:lnTo>
                  <a:moveTo>
                    <a:pt x="79" y="122"/>
                  </a:moveTo>
                  <a:lnTo>
                    <a:pt x="79" y="122"/>
                  </a:lnTo>
                  <a:lnTo>
                    <a:pt x="79" y="137"/>
                  </a:lnTo>
                  <a:moveTo>
                    <a:pt x="79" y="151"/>
                  </a:moveTo>
                  <a:lnTo>
                    <a:pt x="79" y="151"/>
                  </a:lnTo>
                  <a:lnTo>
                    <a:pt x="79" y="166"/>
                  </a:lnTo>
                  <a:moveTo>
                    <a:pt x="79" y="179"/>
                  </a:moveTo>
                  <a:lnTo>
                    <a:pt x="79" y="179"/>
                  </a:lnTo>
                  <a:lnTo>
                    <a:pt x="79" y="195"/>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Freeform 292"/>
            <p:cNvSpPr>
              <a:spLocks/>
            </p:cNvSpPr>
            <p:nvPr/>
          </p:nvSpPr>
          <p:spPr bwMode="auto">
            <a:xfrm>
              <a:off x="652462" y="4704559"/>
              <a:ext cx="428625" cy="431800"/>
            </a:xfrm>
            <a:custGeom>
              <a:avLst/>
              <a:gdLst>
                <a:gd name="T0" fmla="*/ 0 w 224"/>
                <a:gd name="T1" fmla="*/ 0 h 224"/>
                <a:gd name="T2" fmla="*/ 0 w 224"/>
                <a:gd name="T3" fmla="*/ 0 h 224"/>
                <a:gd name="T4" fmla="*/ 224 w 224"/>
                <a:gd name="T5" fmla="*/ 0 h 224"/>
                <a:gd name="T6" fmla="*/ 224 w 224"/>
                <a:gd name="T7" fmla="*/ 224 h 224"/>
                <a:gd name="T8" fmla="*/ 0 w 224"/>
                <a:gd name="T9" fmla="*/ 224 h 224"/>
                <a:gd name="T10" fmla="*/ 0 w 224"/>
                <a:gd name="T11" fmla="*/ 0 h 224"/>
              </a:gdLst>
              <a:ahLst/>
              <a:cxnLst>
                <a:cxn ang="0">
                  <a:pos x="T0" y="T1"/>
                </a:cxn>
                <a:cxn ang="0">
                  <a:pos x="T2" y="T3"/>
                </a:cxn>
                <a:cxn ang="0">
                  <a:pos x="T4" y="T5"/>
                </a:cxn>
                <a:cxn ang="0">
                  <a:pos x="T6" y="T7"/>
                </a:cxn>
                <a:cxn ang="0">
                  <a:pos x="T8" y="T9"/>
                </a:cxn>
                <a:cxn ang="0">
                  <a:pos x="T10" y="T11"/>
                </a:cxn>
              </a:cxnLst>
              <a:rect l="0" t="0" r="r" b="b"/>
              <a:pathLst>
                <a:path w="224" h="224">
                  <a:moveTo>
                    <a:pt x="0" y="0"/>
                  </a:moveTo>
                  <a:lnTo>
                    <a:pt x="0" y="0"/>
                  </a:lnTo>
                  <a:lnTo>
                    <a:pt x="224" y="0"/>
                  </a:lnTo>
                  <a:lnTo>
                    <a:pt x="224" y="224"/>
                  </a:lnTo>
                  <a:lnTo>
                    <a:pt x="0" y="224"/>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293"/>
            <p:cNvSpPr>
              <a:spLocks/>
            </p:cNvSpPr>
            <p:nvPr/>
          </p:nvSpPr>
          <p:spPr bwMode="auto">
            <a:xfrm>
              <a:off x="652462" y="4704559"/>
              <a:ext cx="428625" cy="431800"/>
            </a:xfrm>
            <a:custGeom>
              <a:avLst/>
              <a:gdLst>
                <a:gd name="T0" fmla="*/ 0 w 224"/>
                <a:gd name="T1" fmla="*/ 0 h 224"/>
                <a:gd name="T2" fmla="*/ 0 w 224"/>
                <a:gd name="T3" fmla="*/ 0 h 224"/>
                <a:gd name="T4" fmla="*/ 224 w 224"/>
                <a:gd name="T5" fmla="*/ 0 h 224"/>
                <a:gd name="T6" fmla="*/ 224 w 224"/>
                <a:gd name="T7" fmla="*/ 224 h 224"/>
                <a:gd name="T8" fmla="*/ 0 w 224"/>
                <a:gd name="T9" fmla="*/ 224 h 224"/>
                <a:gd name="T10" fmla="*/ 0 w 224"/>
                <a:gd name="T11" fmla="*/ 0 h 224"/>
              </a:gdLst>
              <a:ahLst/>
              <a:cxnLst>
                <a:cxn ang="0">
                  <a:pos x="T0" y="T1"/>
                </a:cxn>
                <a:cxn ang="0">
                  <a:pos x="T2" y="T3"/>
                </a:cxn>
                <a:cxn ang="0">
                  <a:pos x="T4" y="T5"/>
                </a:cxn>
                <a:cxn ang="0">
                  <a:pos x="T6" y="T7"/>
                </a:cxn>
                <a:cxn ang="0">
                  <a:pos x="T8" y="T9"/>
                </a:cxn>
                <a:cxn ang="0">
                  <a:pos x="T10" y="T11"/>
                </a:cxn>
              </a:cxnLst>
              <a:rect l="0" t="0" r="r" b="b"/>
              <a:pathLst>
                <a:path w="224" h="224">
                  <a:moveTo>
                    <a:pt x="0" y="0"/>
                  </a:moveTo>
                  <a:lnTo>
                    <a:pt x="0" y="0"/>
                  </a:lnTo>
                  <a:lnTo>
                    <a:pt x="224" y="0"/>
                  </a:lnTo>
                  <a:lnTo>
                    <a:pt x="224" y="224"/>
                  </a:lnTo>
                  <a:lnTo>
                    <a:pt x="0" y="224"/>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Freeform 294"/>
            <p:cNvSpPr>
              <a:spLocks/>
            </p:cNvSpPr>
            <p:nvPr/>
          </p:nvSpPr>
          <p:spPr bwMode="auto">
            <a:xfrm>
              <a:off x="695324" y="4720434"/>
              <a:ext cx="342900" cy="400050"/>
            </a:xfrm>
            <a:custGeom>
              <a:avLst/>
              <a:gdLst>
                <a:gd name="T0" fmla="*/ 179 w 179"/>
                <a:gd name="T1" fmla="*/ 0 h 208"/>
                <a:gd name="T2" fmla="*/ 179 w 179"/>
                <a:gd name="T3" fmla="*/ 0 h 208"/>
                <a:gd name="T4" fmla="*/ 1 w 179"/>
                <a:gd name="T5" fmla="*/ 0 h 208"/>
                <a:gd name="T6" fmla="*/ 1 w 179"/>
                <a:gd name="T7" fmla="*/ 208 h 208"/>
                <a:gd name="T8" fmla="*/ 179 w 179"/>
                <a:gd name="T9" fmla="*/ 0 h 208"/>
                <a:gd name="T10" fmla="*/ 179 w 179"/>
                <a:gd name="T11" fmla="*/ 0 h 208"/>
              </a:gdLst>
              <a:ahLst/>
              <a:cxnLst>
                <a:cxn ang="0">
                  <a:pos x="T0" y="T1"/>
                </a:cxn>
                <a:cxn ang="0">
                  <a:pos x="T2" y="T3"/>
                </a:cxn>
                <a:cxn ang="0">
                  <a:pos x="T4" y="T5"/>
                </a:cxn>
                <a:cxn ang="0">
                  <a:pos x="T6" y="T7"/>
                </a:cxn>
                <a:cxn ang="0">
                  <a:pos x="T8" y="T9"/>
                </a:cxn>
                <a:cxn ang="0">
                  <a:pos x="T10" y="T11"/>
                </a:cxn>
              </a:cxnLst>
              <a:rect l="0" t="0" r="r" b="b"/>
              <a:pathLst>
                <a:path w="179" h="208">
                  <a:moveTo>
                    <a:pt x="179" y="0"/>
                  </a:moveTo>
                  <a:lnTo>
                    <a:pt x="179" y="0"/>
                  </a:lnTo>
                  <a:lnTo>
                    <a:pt x="1" y="0"/>
                  </a:lnTo>
                  <a:lnTo>
                    <a:pt x="1" y="208"/>
                  </a:lnTo>
                  <a:cubicBezTo>
                    <a:pt x="0" y="99"/>
                    <a:pt x="60" y="1"/>
                    <a:pt x="179" y="0"/>
                  </a:cubicBezTo>
                  <a:lnTo>
                    <a:pt x="179"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295"/>
            <p:cNvSpPr>
              <a:spLocks/>
            </p:cNvSpPr>
            <p:nvPr/>
          </p:nvSpPr>
          <p:spPr bwMode="auto">
            <a:xfrm>
              <a:off x="695324" y="4720434"/>
              <a:ext cx="342900" cy="400050"/>
            </a:xfrm>
            <a:custGeom>
              <a:avLst/>
              <a:gdLst>
                <a:gd name="T0" fmla="*/ 179 w 179"/>
                <a:gd name="T1" fmla="*/ 0 h 208"/>
                <a:gd name="T2" fmla="*/ 179 w 179"/>
                <a:gd name="T3" fmla="*/ 0 h 208"/>
                <a:gd name="T4" fmla="*/ 1 w 179"/>
                <a:gd name="T5" fmla="*/ 0 h 208"/>
                <a:gd name="T6" fmla="*/ 1 w 179"/>
                <a:gd name="T7" fmla="*/ 208 h 208"/>
                <a:gd name="T8" fmla="*/ 179 w 179"/>
                <a:gd name="T9" fmla="*/ 0 h 208"/>
                <a:gd name="T10" fmla="*/ 179 w 179"/>
                <a:gd name="T11" fmla="*/ 0 h 208"/>
              </a:gdLst>
              <a:ahLst/>
              <a:cxnLst>
                <a:cxn ang="0">
                  <a:pos x="T0" y="T1"/>
                </a:cxn>
                <a:cxn ang="0">
                  <a:pos x="T2" y="T3"/>
                </a:cxn>
                <a:cxn ang="0">
                  <a:pos x="T4" y="T5"/>
                </a:cxn>
                <a:cxn ang="0">
                  <a:pos x="T6" y="T7"/>
                </a:cxn>
                <a:cxn ang="0">
                  <a:pos x="T8" y="T9"/>
                </a:cxn>
                <a:cxn ang="0">
                  <a:pos x="T10" y="T11"/>
                </a:cxn>
              </a:cxnLst>
              <a:rect l="0" t="0" r="r" b="b"/>
              <a:pathLst>
                <a:path w="179" h="208">
                  <a:moveTo>
                    <a:pt x="179" y="0"/>
                  </a:moveTo>
                  <a:lnTo>
                    <a:pt x="179" y="0"/>
                  </a:lnTo>
                  <a:lnTo>
                    <a:pt x="1" y="0"/>
                  </a:lnTo>
                  <a:lnTo>
                    <a:pt x="1" y="208"/>
                  </a:lnTo>
                  <a:cubicBezTo>
                    <a:pt x="0" y="99"/>
                    <a:pt x="60" y="1"/>
                    <a:pt x="179" y="0"/>
                  </a:cubicBezTo>
                  <a:lnTo>
                    <a:pt x="179"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Freeform 296"/>
            <p:cNvSpPr>
              <a:spLocks noEditPoints="1"/>
            </p:cNvSpPr>
            <p:nvPr/>
          </p:nvSpPr>
          <p:spPr bwMode="auto">
            <a:xfrm>
              <a:off x="696912" y="4745834"/>
              <a:ext cx="341313" cy="374650"/>
            </a:xfrm>
            <a:custGeom>
              <a:avLst/>
              <a:gdLst>
                <a:gd name="T0" fmla="*/ 0 w 178"/>
                <a:gd name="T1" fmla="*/ 195 h 195"/>
                <a:gd name="T2" fmla="*/ 0 w 178"/>
                <a:gd name="T3" fmla="*/ 195 h 195"/>
                <a:gd name="T4" fmla="*/ 14 w 178"/>
                <a:gd name="T5" fmla="*/ 195 h 195"/>
                <a:gd name="T6" fmla="*/ 28 w 178"/>
                <a:gd name="T7" fmla="*/ 195 h 195"/>
                <a:gd name="T8" fmla="*/ 28 w 178"/>
                <a:gd name="T9" fmla="*/ 195 h 195"/>
                <a:gd name="T10" fmla="*/ 42 w 178"/>
                <a:gd name="T11" fmla="*/ 195 h 195"/>
                <a:gd name="T12" fmla="*/ 55 w 178"/>
                <a:gd name="T13" fmla="*/ 195 h 195"/>
                <a:gd name="T14" fmla="*/ 55 w 178"/>
                <a:gd name="T15" fmla="*/ 195 h 195"/>
                <a:gd name="T16" fmla="*/ 70 w 178"/>
                <a:gd name="T17" fmla="*/ 195 h 195"/>
                <a:gd name="T18" fmla="*/ 83 w 178"/>
                <a:gd name="T19" fmla="*/ 195 h 195"/>
                <a:gd name="T20" fmla="*/ 83 w 178"/>
                <a:gd name="T21" fmla="*/ 195 h 195"/>
                <a:gd name="T22" fmla="*/ 97 w 178"/>
                <a:gd name="T23" fmla="*/ 195 h 195"/>
                <a:gd name="T24" fmla="*/ 111 w 178"/>
                <a:gd name="T25" fmla="*/ 195 h 195"/>
                <a:gd name="T26" fmla="*/ 111 w 178"/>
                <a:gd name="T27" fmla="*/ 195 h 195"/>
                <a:gd name="T28" fmla="*/ 125 w 178"/>
                <a:gd name="T29" fmla="*/ 195 h 195"/>
                <a:gd name="T30" fmla="*/ 138 w 178"/>
                <a:gd name="T31" fmla="*/ 195 h 195"/>
                <a:gd name="T32" fmla="*/ 138 w 178"/>
                <a:gd name="T33" fmla="*/ 195 h 195"/>
                <a:gd name="T34" fmla="*/ 152 w 178"/>
                <a:gd name="T35" fmla="*/ 195 h 195"/>
                <a:gd name="T36" fmla="*/ 166 w 178"/>
                <a:gd name="T37" fmla="*/ 195 h 195"/>
                <a:gd name="T38" fmla="*/ 166 w 178"/>
                <a:gd name="T39" fmla="*/ 195 h 195"/>
                <a:gd name="T40" fmla="*/ 178 w 178"/>
                <a:gd name="T41" fmla="*/ 195 h 195"/>
                <a:gd name="T42" fmla="*/ 178 w 178"/>
                <a:gd name="T43" fmla="*/ 193 h 195"/>
                <a:gd name="T44" fmla="*/ 178 w 178"/>
                <a:gd name="T45" fmla="*/ 180 h 195"/>
                <a:gd name="T46" fmla="*/ 178 w 178"/>
                <a:gd name="T47" fmla="*/ 180 h 195"/>
                <a:gd name="T48" fmla="*/ 178 w 178"/>
                <a:gd name="T49" fmla="*/ 166 h 195"/>
                <a:gd name="T50" fmla="*/ 178 w 178"/>
                <a:gd name="T51" fmla="*/ 152 h 195"/>
                <a:gd name="T52" fmla="*/ 178 w 178"/>
                <a:gd name="T53" fmla="*/ 152 h 195"/>
                <a:gd name="T54" fmla="*/ 178 w 178"/>
                <a:gd name="T55" fmla="*/ 138 h 195"/>
                <a:gd name="T56" fmla="*/ 178 w 178"/>
                <a:gd name="T57" fmla="*/ 125 h 195"/>
                <a:gd name="T58" fmla="*/ 178 w 178"/>
                <a:gd name="T59" fmla="*/ 125 h 195"/>
                <a:gd name="T60" fmla="*/ 178 w 178"/>
                <a:gd name="T61" fmla="*/ 110 h 195"/>
                <a:gd name="T62" fmla="*/ 178 w 178"/>
                <a:gd name="T63" fmla="*/ 97 h 195"/>
                <a:gd name="T64" fmla="*/ 178 w 178"/>
                <a:gd name="T65" fmla="*/ 97 h 195"/>
                <a:gd name="T66" fmla="*/ 178 w 178"/>
                <a:gd name="T67" fmla="*/ 83 h 195"/>
                <a:gd name="T68" fmla="*/ 178 w 178"/>
                <a:gd name="T69" fmla="*/ 70 h 195"/>
                <a:gd name="T70" fmla="*/ 178 w 178"/>
                <a:gd name="T71" fmla="*/ 70 h 195"/>
                <a:gd name="T72" fmla="*/ 178 w 178"/>
                <a:gd name="T73" fmla="*/ 55 h 195"/>
                <a:gd name="T74" fmla="*/ 178 w 178"/>
                <a:gd name="T75" fmla="*/ 42 h 195"/>
                <a:gd name="T76" fmla="*/ 178 w 178"/>
                <a:gd name="T77" fmla="*/ 42 h 195"/>
                <a:gd name="T78" fmla="*/ 178 w 178"/>
                <a:gd name="T79" fmla="*/ 28 h 195"/>
                <a:gd name="T80" fmla="*/ 178 w 178"/>
                <a:gd name="T81" fmla="*/ 14 h 195"/>
                <a:gd name="T82" fmla="*/ 178 w 178"/>
                <a:gd name="T83" fmla="*/ 14 h 195"/>
                <a:gd name="T84" fmla="*/ 178 w 178"/>
                <a:gd name="T8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195">
                  <a:moveTo>
                    <a:pt x="0" y="195"/>
                  </a:moveTo>
                  <a:lnTo>
                    <a:pt x="0" y="195"/>
                  </a:lnTo>
                  <a:lnTo>
                    <a:pt x="14" y="195"/>
                  </a:lnTo>
                  <a:moveTo>
                    <a:pt x="28" y="195"/>
                  </a:moveTo>
                  <a:lnTo>
                    <a:pt x="28" y="195"/>
                  </a:lnTo>
                  <a:lnTo>
                    <a:pt x="42" y="195"/>
                  </a:lnTo>
                  <a:moveTo>
                    <a:pt x="55" y="195"/>
                  </a:moveTo>
                  <a:lnTo>
                    <a:pt x="55" y="195"/>
                  </a:lnTo>
                  <a:lnTo>
                    <a:pt x="70" y="195"/>
                  </a:lnTo>
                  <a:moveTo>
                    <a:pt x="83" y="195"/>
                  </a:moveTo>
                  <a:lnTo>
                    <a:pt x="83" y="195"/>
                  </a:lnTo>
                  <a:lnTo>
                    <a:pt x="97" y="195"/>
                  </a:lnTo>
                  <a:moveTo>
                    <a:pt x="111" y="195"/>
                  </a:moveTo>
                  <a:lnTo>
                    <a:pt x="111" y="195"/>
                  </a:lnTo>
                  <a:lnTo>
                    <a:pt x="125" y="195"/>
                  </a:lnTo>
                  <a:moveTo>
                    <a:pt x="138" y="195"/>
                  </a:moveTo>
                  <a:lnTo>
                    <a:pt x="138" y="195"/>
                  </a:lnTo>
                  <a:lnTo>
                    <a:pt x="152" y="195"/>
                  </a:lnTo>
                  <a:moveTo>
                    <a:pt x="166" y="195"/>
                  </a:moveTo>
                  <a:lnTo>
                    <a:pt x="166" y="195"/>
                  </a:lnTo>
                  <a:lnTo>
                    <a:pt x="178" y="195"/>
                  </a:lnTo>
                  <a:lnTo>
                    <a:pt x="178" y="193"/>
                  </a:lnTo>
                  <a:moveTo>
                    <a:pt x="178" y="180"/>
                  </a:moveTo>
                  <a:lnTo>
                    <a:pt x="178" y="180"/>
                  </a:lnTo>
                  <a:lnTo>
                    <a:pt x="178" y="166"/>
                  </a:lnTo>
                  <a:moveTo>
                    <a:pt x="178" y="152"/>
                  </a:moveTo>
                  <a:lnTo>
                    <a:pt x="178" y="152"/>
                  </a:lnTo>
                  <a:lnTo>
                    <a:pt x="178" y="138"/>
                  </a:lnTo>
                  <a:moveTo>
                    <a:pt x="178" y="125"/>
                  </a:moveTo>
                  <a:lnTo>
                    <a:pt x="178" y="125"/>
                  </a:lnTo>
                  <a:lnTo>
                    <a:pt x="178" y="110"/>
                  </a:lnTo>
                  <a:moveTo>
                    <a:pt x="178" y="97"/>
                  </a:moveTo>
                  <a:lnTo>
                    <a:pt x="178" y="97"/>
                  </a:lnTo>
                  <a:lnTo>
                    <a:pt x="178" y="83"/>
                  </a:lnTo>
                  <a:moveTo>
                    <a:pt x="178" y="70"/>
                  </a:moveTo>
                  <a:lnTo>
                    <a:pt x="178" y="70"/>
                  </a:lnTo>
                  <a:lnTo>
                    <a:pt x="178" y="55"/>
                  </a:lnTo>
                  <a:moveTo>
                    <a:pt x="178" y="42"/>
                  </a:moveTo>
                  <a:lnTo>
                    <a:pt x="178" y="42"/>
                  </a:lnTo>
                  <a:lnTo>
                    <a:pt x="178" y="28"/>
                  </a:lnTo>
                  <a:moveTo>
                    <a:pt x="178" y="14"/>
                  </a:moveTo>
                  <a:lnTo>
                    <a:pt x="178" y="14"/>
                  </a:lnTo>
                  <a:lnTo>
                    <a:pt x="178" y="0"/>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Freeform 299"/>
            <p:cNvSpPr>
              <a:spLocks/>
            </p:cNvSpPr>
            <p:nvPr/>
          </p:nvSpPr>
          <p:spPr bwMode="auto">
            <a:xfrm>
              <a:off x="1162049" y="4704559"/>
              <a:ext cx="430213" cy="431800"/>
            </a:xfrm>
            <a:custGeom>
              <a:avLst/>
              <a:gdLst>
                <a:gd name="T0" fmla="*/ 0 w 225"/>
                <a:gd name="T1" fmla="*/ 0 h 224"/>
                <a:gd name="T2" fmla="*/ 0 w 225"/>
                <a:gd name="T3" fmla="*/ 0 h 224"/>
                <a:gd name="T4" fmla="*/ 225 w 225"/>
                <a:gd name="T5" fmla="*/ 0 h 224"/>
                <a:gd name="T6" fmla="*/ 225 w 225"/>
                <a:gd name="T7" fmla="*/ 224 h 224"/>
                <a:gd name="T8" fmla="*/ 0 w 225"/>
                <a:gd name="T9" fmla="*/ 224 h 224"/>
                <a:gd name="T10" fmla="*/ 0 w 225"/>
                <a:gd name="T11" fmla="*/ 0 h 224"/>
              </a:gdLst>
              <a:ahLst/>
              <a:cxnLst>
                <a:cxn ang="0">
                  <a:pos x="T0" y="T1"/>
                </a:cxn>
                <a:cxn ang="0">
                  <a:pos x="T2" y="T3"/>
                </a:cxn>
                <a:cxn ang="0">
                  <a:pos x="T4" y="T5"/>
                </a:cxn>
                <a:cxn ang="0">
                  <a:pos x="T6" y="T7"/>
                </a:cxn>
                <a:cxn ang="0">
                  <a:pos x="T8" y="T9"/>
                </a:cxn>
                <a:cxn ang="0">
                  <a:pos x="T10" y="T11"/>
                </a:cxn>
              </a:cxnLst>
              <a:rect l="0" t="0" r="r" b="b"/>
              <a:pathLst>
                <a:path w="225" h="224">
                  <a:moveTo>
                    <a:pt x="0" y="0"/>
                  </a:moveTo>
                  <a:lnTo>
                    <a:pt x="0" y="0"/>
                  </a:lnTo>
                  <a:lnTo>
                    <a:pt x="225" y="0"/>
                  </a:lnTo>
                  <a:lnTo>
                    <a:pt x="225" y="224"/>
                  </a:lnTo>
                  <a:lnTo>
                    <a:pt x="0" y="224"/>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300"/>
            <p:cNvSpPr>
              <a:spLocks/>
            </p:cNvSpPr>
            <p:nvPr/>
          </p:nvSpPr>
          <p:spPr bwMode="auto">
            <a:xfrm>
              <a:off x="1162049" y="4704559"/>
              <a:ext cx="430213" cy="431800"/>
            </a:xfrm>
            <a:custGeom>
              <a:avLst/>
              <a:gdLst>
                <a:gd name="T0" fmla="*/ 0 w 225"/>
                <a:gd name="T1" fmla="*/ 0 h 224"/>
                <a:gd name="T2" fmla="*/ 0 w 225"/>
                <a:gd name="T3" fmla="*/ 0 h 224"/>
                <a:gd name="T4" fmla="*/ 225 w 225"/>
                <a:gd name="T5" fmla="*/ 0 h 224"/>
                <a:gd name="T6" fmla="*/ 225 w 225"/>
                <a:gd name="T7" fmla="*/ 224 h 224"/>
                <a:gd name="T8" fmla="*/ 0 w 225"/>
                <a:gd name="T9" fmla="*/ 224 h 224"/>
                <a:gd name="T10" fmla="*/ 0 w 225"/>
                <a:gd name="T11" fmla="*/ 0 h 224"/>
              </a:gdLst>
              <a:ahLst/>
              <a:cxnLst>
                <a:cxn ang="0">
                  <a:pos x="T0" y="T1"/>
                </a:cxn>
                <a:cxn ang="0">
                  <a:pos x="T2" y="T3"/>
                </a:cxn>
                <a:cxn ang="0">
                  <a:pos x="T4" y="T5"/>
                </a:cxn>
                <a:cxn ang="0">
                  <a:pos x="T6" y="T7"/>
                </a:cxn>
                <a:cxn ang="0">
                  <a:pos x="T8" y="T9"/>
                </a:cxn>
                <a:cxn ang="0">
                  <a:pos x="T10" y="T11"/>
                </a:cxn>
              </a:cxnLst>
              <a:rect l="0" t="0" r="r" b="b"/>
              <a:pathLst>
                <a:path w="225" h="224">
                  <a:moveTo>
                    <a:pt x="0" y="0"/>
                  </a:moveTo>
                  <a:lnTo>
                    <a:pt x="0" y="0"/>
                  </a:lnTo>
                  <a:lnTo>
                    <a:pt x="225" y="0"/>
                  </a:lnTo>
                  <a:lnTo>
                    <a:pt x="225" y="224"/>
                  </a:lnTo>
                  <a:lnTo>
                    <a:pt x="0" y="224"/>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Freeform 301"/>
            <p:cNvSpPr>
              <a:spLocks noEditPoints="1"/>
            </p:cNvSpPr>
            <p:nvPr/>
          </p:nvSpPr>
          <p:spPr bwMode="auto">
            <a:xfrm>
              <a:off x="1182687" y="4883947"/>
              <a:ext cx="388938" cy="73025"/>
            </a:xfrm>
            <a:custGeom>
              <a:avLst/>
              <a:gdLst>
                <a:gd name="T0" fmla="*/ 0 w 203"/>
                <a:gd name="T1" fmla="*/ 0 h 38"/>
                <a:gd name="T2" fmla="*/ 0 w 203"/>
                <a:gd name="T3" fmla="*/ 0 h 38"/>
                <a:gd name="T4" fmla="*/ 16 w 203"/>
                <a:gd name="T5" fmla="*/ 0 h 38"/>
                <a:gd name="T6" fmla="*/ 29 w 203"/>
                <a:gd name="T7" fmla="*/ 0 h 38"/>
                <a:gd name="T8" fmla="*/ 29 w 203"/>
                <a:gd name="T9" fmla="*/ 0 h 38"/>
                <a:gd name="T10" fmla="*/ 45 w 203"/>
                <a:gd name="T11" fmla="*/ 0 h 38"/>
                <a:gd name="T12" fmla="*/ 58 w 203"/>
                <a:gd name="T13" fmla="*/ 0 h 38"/>
                <a:gd name="T14" fmla="*/ 58 w 203"/>
                <a:gd name="T15" fmla="*/ 0 h 38"/>
                <a:gd name="T16" fmla="*/ 74 w 203"/>
                <a:gd name="T17" fmla="*/ 0 h 38"/>
                <a:gd name="T18" fmla="*/ 88 w 203"/>
                <a:gd name="T19" fmla="*/ 0 h 38"/>
                <a:gd name="T20" fmla="*/ 88 w 203"/>
                <a:gd name="T21" fmla="*/ 0 h 38"/>
                <a:gd name="T22" fmla="*/ 104 w 203"/>
                <a:gd name="T23" fmla="*/ 0 h 38"/>
                <a:gd name="T24" fmla="*/ 117 w 203"/>
                <a:gd name="T25" fmla="*/ 0 h 38"/>
                <a:gd name="T26" fmla="*/ 117 w 203"/>
                <a:gd name="T27" fmla="*/ 0 h 38"/>
                <a:gd name="T28" fmla="*/ 133 w 203"/>
                <a:gd name="T29" fmla="*/ 0 h 38"/>
                <a:gd name="T30" fmla="*/ 146 w 203"/>
                <a:gd name="T31" fmla="*/ 0 h 38"/>
                <a:gd name="T32" fmla="*/ 146 w 203"/>
                <a:gd name="T33" fmla="*/ 0 h 38"/>
                <a:gd name="T34" fmla="*/ 162 w 203"/>
                <a:gd name="T35" fmla="*/ 0 h 38"/>
                <a:gd name="T36" fmla="*/ 176 w 203"/>
                <a:gd name="T37" fmla="*/ 0 h 38"/>
                <a:gd name="T38" fmla="*/ 176 w 203"/>
                <a:gd name="T39" fmla="*/ 0 h 38"/>
                <a:gd name="T40" fmla="*/ 192 w 203"/>
                <a:gd name="T41" fmla="*/ 0 h 38"/>
                <a:gd name="T42" fmla="*/ 203 w 203"/>
                <a:gd name="T43" fmla="*/ 2 h 38"/>
                <a:gd name="T44" fmla="*/ 203 w 203"/>
                <a:gd name="T45" fmla="*/ 2 h 38"/>
                <a:gd name="T46" fmla="*/ 203 w 203"/>
                <a:gd name="T47" fmla="*/ 18 h 38"/>
                <a:gd name="T48" fmla="*/ 203 w 203"/>
                <a:gd name="T49" fmla="*/ 31 h 38"/>
                <a:gd name="T50" fmla="*/ 203 w 203"/>
                <a:gd name="T51" fmla="*/ 31 h 38"/>
                <a:gd name="T52" fmla="*/ 203 w 203"/>
                <a:gd name="T5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38">
                  <a:moveTo>
                    <a:pt x="0" y="0"/>
                  </a:moveTo>
                  <a:lnTo>
                    <a:pt x="0" y="0"/>
                  </a:lnTo>
                  <a:lnTo>
                    <a:pt x="16" y="0"/>
                  </a:lnTo>
                  <a:moveTo>
                    <a:pt x="29" y="0"/>
                  </a:moveTo>
                  <a:lnTo>
                    <a:pt x="29" y="0"/>
                  </a:lnTo>
                  <a:lnTo>
                    <a:pt x="45" y="0"/>
                  </a:lnTo>
                  <a:moveTo>
                    <a:pt x="58" y="0"/>
                  </a:moveTo>
                  <a:lnTo>
                    <a:pt x="58" y="0"/>
                  </a:lnTo>
                  <a:lnTo>
                    <a:pt x="74" y="0"/>
                  </a:lnTo>
                  <a:moveTo>
                    <a:pt x="88" y="0"/>
                  </a:moveTo>
                  <a:lnTo>
                    <a:pt x="88" y="0"/>
                  </a:lnTo>
                  <a:lnTo>
                    <a:pt x="104" y="0"/>
                  </a:lnTo>
                  <a:moveTo>
                    <a:pt x="117" y="0"/>
                  </a:moveTo>
                  <a:lnTo>
                    <a:pt x="117" y="0"/>
                  </a:lnTo>
                  <a:lnTo>
                    <a:pt x="133" y="0"/>
                  </a:lnTo>
                  <a:moveTo>
                    <a:pt x="146" y="0"/>
                  </a:moveTo>
                  <a:lnTo>
                    <a:pt x="146" y="0"/>
                  </a:lnTo>
                  <a:lnTo>
                    <a:pt x="162" y="0"/>
                  </a:lnTo>
                  <a:moveTo>
                    <a:pt x="176" y="0"/>
                  </a:moveTo>
                  <a:lnTo>
                    <a:pt x="176" y="0"/>
                  </a:lnTo>
                  <a:lnTo>
                    <a:pt x="192" y="0"/>
                  </a:lnTo>
                  <a:moveTo>
                    <a:pt x="203" y="2"/>
                  </a:moveTo>
                  <a:lnTo>
                    <a:pt x="203" y="2"/>
                  </a:lnTo>
                  <a:lnTo>
                    <a:pt x="203" y="18"/>
                  </a:lnTo>
                  <a:moveTo>
                    <a:pt x="203" y="31"/>
                  </a:moveTo>
                  <a:lnTo>
                    <a:pt x="203" y="31"/>
                  </a:lnTo>
                  <a:lnTo>
                    <a:pt x="203" y="38"/>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Freeform 302"/>
            <p:cNvSpPr>
              <a:spLocks/>
            </p:cNvSpPr>
            <p:nvPr/>
          </p:nvSpPr>
          <p:spPr bwMode="auto">
            <a:xfrm>
              <a:off x="1182687" y="4883947"/>
              <a:ext cx="388938" cy="73025"/>
            </a:xfrm>
            <a:custGeom>
              <a:avLst/>
              <a:gdLst>
                <a:gd name="T0" fmla="*/ 44 w 203"/>
                <a:gd name="T1" fmla="*/ 2 h 38"/>
                <a:gd name="T2" fmla="*/ 44 w 203"/>
                <a:gd name="T3" fmla="*/ 2 h 38"/>
                <a:gd name="T4" fmla="*/ 203 w 203"/>
                <a:gd name="T5" fmla="*/ 38 h 38"/>
                <a:gd name="T6" fmla="*/ 0 w 203"/>
                <a:gd name="T7" fmla="*/ 38 h 38"/>
                <a:gd name="T8" fmla="*/ 0 w 203"/>
                <a:gd name="T9" fmla="*/ 0 h 38"/>
                <a:gd name="T10" fmla="*/ 44 w 203"/>
                <a:gd name="T11" fmla="*/ 2 h 38"/>
                <a:gd name="T12" fmla="*/ 44 w 203"/>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203" h="38">
                  <a:moveTo>
                    <a:pt x="44" y="2"/>
                  </a:moveTo>
                  <a:lnTo>
                    <a:pt x="44" y="2"/>
                  </a:lnTo>
                  <a:cubicBezTo>
                    <a:pt x="93" y="6"/>
                    <a:pt x="146" y="18"/>
                    <a:pt x="203" y="38"/>
                  </a:cubicBezTo>
                  <a:lnTo>
                    <a:pt x="0" y="38"/>
                  </a:lnTo>
                  <a:lnTo>
                    <a:pt x="0" y="0"/>
                  </a:lnTo>
                  <a:cubicBezTo>
                    <a:pt x="14" y="0"/>
                    <a:pt x="29" y="1"/>
                    <a:pt x="44" y="2"/>
                  </a:cubicBezTo>
                  <a:lnTo>
                    <a:pt x="44" y="2"/>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303"/>
            <p:cNvSpPr>
              <a:spLocks/>
            </p:cNvSpPr>
            <p:nvPr/>
          </p:nvSpPr>
          <p:spPr bwMode="auto">
            <a:xfrm>
              <a:off x="1182687" y="4883947"/>
              <a:ext cx="388938" cy="73025"/>
            </a:xfrm>
            <a:custGeom>
              <a:avLst/>
              <a:gdLst>
                <a:gd name="T0" fmla="*/ 44 w 203"/>
                <a:gd name="T1" fmla="*/ 2 h 38"/>
                <a:gd name="T2" fmla="*/ 44 w 203"/>
                <a:gd name="T3" fmla="*/ 2 h 38"/>
                <a:gd name="T4" fmla="*/ 203 w 203"/>
                <a:gd name="T5" fmla="*/ 38 h 38"/>
                <a:gd name="T6" fmla="*/ 0 w 203"/>
                <a:gd name="T7" fmla="*/ 38 h 38"/>
                <a:gd name="T8" fmla="*/ 0 w 203"/>
                <a:gd name="T9" fmla="*/ 0 h 38"/>
                <a:gd name="T10" fmla="*/ 44 w 203"/>
                <a:gd name="T11" fmla="*/ 2 h 38"/>
                <a:gd name="T12" fmla="*/ 44 w 203"/>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203" h="38">
                  <a:moveTo>
                    <a:pt x="44" y="2"/>
                  </a:moveTo>
                  <a:lnTo>
                    <a:pt x="44" y="2"/>
                  </a:lnTo>
                  <a:cubicBezTo>
                    <a:pt x="93" y="6"/>
                    <a:pt x="146" y="18"/>
                    <a:pt x="203" y="38"/>
                  </a:cubicBezTo>
                  <a:lnTo>
                    <a:pt x="0" y="38"/>
                  </a:lnTo>
                  <a:lnTo>
                    <a:pt x="0" y="0"/>
                  </a:lnTo>
                  <a:cubicBezTo>
                    <a:pt x="14" y="0"/>
                    <a:pt x="29" y="1"/>
                    <a:pt x="44" y="2"/>
                  </a:cubicBezTo>
                  <a:lnTo>
                    <a:pt x="44" y="2"/>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Freeform 306"/>
            <p:cNvSpPr>
              <a:spLocks/>
            </p:cNvSpPr>
            <p:nvPr/>
          </p:nvSpPr>
          <p:spPr bwMode="auto">
            <a:xfrm>
              <a:off x="1673224" y="4704559"/>
              <a:ext cx="430213" cy="431800"/>
            </a:xfrm>
            <a:custGeom>
              <a:avLst/>
              <a:gdLst>
                <a:gd name="T0" fmla="*/ 0 w 225"/>
                <a:gd name="T1" fmla="*/ 0 h 224"/>
                <a:gd name="T2" fmla="*/ 0 w 225"/>
                <a:gd name="T3" fmla="*/ 0 h 224"/>
                <a:gd name="T4" fmla="*/ 225 w 225"/>
                <a:gd name="T5" fmla="*/ 0 h 224"/>
                <a:gd name="T6" fmla="*/ 225 w 225"/>
                <a:gd name="T7" fmla="*/ 224 h 224"/>
                <a:gd name="T8" fmla="*/ 0 w 225"/>
                <a:gd name="T9" fmla="*/ 224 h 224"/>
                <a:gd name="T10" fmla="*/ 0 w 225"/>
                <a:gd name="T11" fmla="*/ 0 h 224"/>
              </a:gdLst>
              <a:ahLst/>
              <a:cxnLst>
                <a:cxn ang="0">
                  <a:pos x="T0" y="T1"/>
                </a:cxn>
                <a:cxn ang="0">
                  <a:pos x="T2" y="T3"/>
                </a:cxn>
                <a:cxn ang="0">
                  <a:pos x="T4" y="T5"/>
                </a:cxn>
                <a:cxn ang="0">
                  <a:pos x="T6" y="T7"/>
                </a:cxn>
                <a:cxn ang="0">
                  <a:pos x="T8" y="T9"/>
                </a:cxn>
                <a:cxn ang="0">
                  <a:pos x="T10" y="T11"/>
                </a:cxn>
              </a:cxnLst>
              <a:rect l="0" t="0" r="r" b="b"/>
              <a:pathLst>
                <a:path w="225" h="224">
                  <a:moveTo>
                    <a:pt x="0" y="0"/>
                  </a:moveTo>
                  <a:lnTo>
                    <a:pt x="0" y="0"/>
                  </a:lnTo>
                  <a:lnTo>
                    <a:pt x="225" y="0"/>
                  </a:lnTo>
                  <a:lnTo>
                    <a:pt x="225" y="224"/>
                  </a:lnTo>
                  <a:lnTo>
                    <a:pt x="0" y="224"/>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307"/>
            <p:cNvSpPr>
              <a:spLocks/>
            </p:cNvSpPr>
            <p:nvPr/>
          </p:nvSpPr>
          <p:spPr bwMode="auto">
            <a:xfrm>
              <a:off x="1673224" y="4704559"/>
              <a:ext cx="430213" cy="431800"/>
            </a:xfrm>
            <a:custGeom>
              <a:avLst/>
              <a:gdLst>
                <a:gd name="T0" fmla="*/ 0 w 225"/>
                <a:gd name="T1" fmla="*/ 0 h 224"/>
                <a:gd name="T2" fmla="*/ 0 w 225"/>
                <a:gd name="T3" fmla="*/ 0 h 224"/>
                <a:gd name="T4" fmla="*/ 225 w 225"/>
                <a:gd name="T5" fmla="*/ 0 h 224"/>
                <a:gd name="T6" fmla="*/ 225 w 225"/>
                <a:gd name="T7" fmla="*/ 224 h 224"/>
                <a:gd name="T8" fmla="*/ 0 w 225"/>
                <a:gd name="T9" fmla="*/ 224 h 224"/>
                <a:gd name="T10" fmla="*/ 0 w 225"/>
                <a:gd name="T11" fmla="*/ 0 h 224"/>
              </a:gdLst>
              <a:ahLst/>
              <a:cxnLst>
                <a:cxn ang="0">
                  <a:pos x="T0" y="T1"/>
                </a:cxn>
                <a:cxn ang="0">
                  <a:pos x="T2" y="T3"/>
                </a:cxn>
                <a:cxn ang="0">
                  <a:pos x="T4" y="T5"/>
                </a:cxn>
                <a:cxn ang="0">
                  <a:pos x="T6" y="T7"/>
                </a:cxn>
                <a:cxn ang="0">
                  <a:pos x="T8" y="T9"/>
                </a:cxn>
                <a:cxn ang="0">
                  <a:pos x="T10" y="T11"/>
                </a:cxn>
              </a:cxnLst>
              <a:rect l="0" t="0" r="r" b="b"/>
              <a:pathLst>
                <a:path w="225" h="224">
                  <a:moveTo>
                    <a:pt x="0" y="0"/>
                  </a:moveTo>
                  <a:lnTo>
                    <a:pt x="0" y="0"/>
                  </a:lnTo>
                  <a:lnTo>
                    <a:pt x="225" y="0"/>
                  </a:lnTo>
                  <a:lnTo>
                    <a:pt x="225" y="224"/>
                  </a:lnTo>
                  <a:lnTo>
                    <a:pt x="0" y="224"/>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Freeform 308"/>
            <p:cNvSpPr>
              <a:spLocks/>
            </p:cNvSpPr>
            <p:nvPr/>
          </p:nvSpPr>
          <p:spPr bwMode="auto">
            <a:xfrm>
              <a:off x="1693862" y="4750597"/>
              <a:ext cx="387350" cy="341313"/>
            </a:xfrm>
            <a:custGeom>
              <a:avLst/>
              <a:gdLst>
                <a:gd name="T0" fmla="*/ 0 w 202"/>
                <a:gd name="T1" fmla="*/ 177 h 177"/>
                <a:gd name="T2" fmla="*/ 0 w 202"/>
                <a:gd name="T3" fmla="*/ 177 h 177"/>
                <a:gd name="T4" fmla="*/ 0 w 202"/>
                <a:gd name="T5" fmla="*/ 0 h 177"/>
                <a:gd name="T6" fmla="*/ 202 w 202"/>
                <a:gd name="T7" fmla="*/ 177 h 177"/>
                <a:gd name="T8" fmla="*/ 0 w 202"/>
                <a:gd name="T9" fmla="*/ 177 h 177"/>
              </a:gdLst>
              <a:ahLst/>
              <a:cxnLst>
                <a:cxn ang="0">
                  <a:pos x="T0" y="T1"/>
                </a:cxn>
                <a:cxn ang="0">
                  <a:pos x="T2" y="T3"/>
                </a:cxn>
                <a:cxn ang="0">
                  <a:pos x="T4" y="T5"/>
                </a:cxn>
                <a:cxn ang="0">
                  <a:pos x="T6" y="T7"/>
                </a:cxn>
                <a:cxn ang="0">
                  <a:pos x="T8" y="T9"/>
                </a:cxn>
              </a:cxnLst>
              <a:rect l="0" t="0" r="r" b="b"/>
              <a:pathLst>
                <a:path w="202" h="177">
                  <a:moveTo>
                    <a:pt x="0" y="177"/>
                  </a:moveTo>
                  <a:lnTo>
                    <a:pt x="0" y="177"/>
                  </a:lnTo>
                  <a:lnTo>
                    <a:pt x="0" y="0"/>
                  </a:lnTo>
                  <a:cubicBezTo>
                    <a:pt x="80" y="28"/>
                    <a:pt x="136" y="97"/>
                    <a:pt x="202" y="177"/>
                  </a:cubicBezTo>
                  <a:lnTo>
                    <a:pt x="0" y="177"/>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309"/>
            <p:cNvSpPr>
              <a:spLocks/>
            </p:cNvSpPr>
            <p:nvPr/>
          </p:nvSpPr>
          <p:spPr bwMode="auto">
            <a:xfrm>
              <a:off x="1693862" y="4750597"/>
              <a:ext cx="387350" cy="341313"/>
            </a:xfrm>
            <a:custGeom>
              <a:avLst/>
              <a:gdLst>
                <a:gd name="T0" fmla="*/ 0 w 202"/>
                <a:gd name="T1" fmla="*/ 177 h 177"/>
                <a:gd name="T2" fmla="*/ 0 w 202"/>
                <a:gd name="T3" fmla="*/ 177 h 177"/>
                <a:gd name="T4" fmla="*/ 0 w 202"/>
                <a:gd name="T5" fmla="*/ 0 h 177"/>
                <a:gd name="T6" fmla="*/ 202 w 202"/>
                <a:gd name="T7" fmla="*/ 177 h 177"/>
                <a:gd name="T8" fmla="*/ 0 w 202"/>
                <a:gd name="T9" fmla="*/ 177 h 177"/>
              </a:gdLst>
              <a:ahLst/>
              <a:cxnLst>
                <a:cxn ang="0">
                  <a:pos x="T0" y="T1"/>
                </a:cxn>
                <a:cxn ang="0">
                  <a:pos x="T2" y="T3"/>
                </a:cxn>
                <a:cxn ang="0">
                  <a:pos x="T4" y="T5"/>
                </a:cxn>
                <a:cxn ang="0">
                  <a:pos x="T6" y="T7"/>
                </a:cxn>
                <a:cxn ang="0">
                  <a:pos x="T8" y="T9"/>
                </a:cxn>
              </a:cxnLst>
              <a:rect l="0" t="0" r="r" b="b"/>
              <a:pathLst>
                <a:path w="202" h="177">
                  <a:moveTo>
                    <a:pt x="0" y="177"/>
                  </a:moveTo>
                  <a:lnTo>
                    <a:pt x="0" y="177"/>
                  </a:lnTo>
                  <a:lnTo>
                    <a:pt x="0" y="0"/>
                  </a:lnTo>
                  <a:cubicBezTo>
                    <a:pt x="80" y="28"/>
                    <a:pt x="136" y="97"/>
                    <a:pt x="202" y="177"/>
                  </a:cubicBezTo>
                  <a:lnTo>
                    <a:pt x="0" y="177"/>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Freeform 310"/>
            <p:cNvSpPr>
              <a:spLocks noEditPoints="1"/>
            </p:cNvSpPr>
            <p:nvPr/>
          </p:nvSpPr>
          <p:spPr bwMode="auto">
            <a:xfrm>
              <a:off x="1693862" y="4750597"/>
              <a:ext cx="387350" cy="319088"/>
            </a:xfrm>
            <a:custGeom>
              <a:avLst/>
              <a:gdLst>
                <a:gd name="T0" fmla="*/ 0 w 202"/>
                <a:gd name="T1" fmla="*/ 0 h 166"/>
                <a:gd name="T2" fmla="*/ 0 w 202"/>
                <a:gd name="T3" fmla="*/ 0 h 166"/>
                <a:gd name="T4" fmla="*/ 16 w 202"/>
                <a:gd name="T5" fmla="*/ 0 h 166"/>
                <a:gd name="T6" fmla="*/ 29 w 202"/>
                <a:gd name="T7" fmla="*/ 0 h 166"/>
                <a:gd name="T8" fmla="*/ 29 w 202"/>
                <a:gd name="T9" fmla="*/ 0 h 166"/>
                <a:gd name="T10" fmla="*/ 45 w 202"/>
                <a:gd name="T11" fmla="*/ 0 h 166"/>
                <a:gd name="T12" fmla="*/ 59 w 202"/>
                <a:gd name="T13" fmla="*/ 0 h 166"/>
                <a:gd name="T14" fmla="*/ 59 w 202"/>
                <a:gd name="T15" fmla="*/ 0 h 166"/>
                <a:gd name="T16" fmla="*/ 75 w 202"/>
                <a:gd name="T17" fmla="*/ 0 h 166"/>
                <a:gd name="T18" fmla="*/ 88 w 202"/>
                <a:gd name="T19" fmla="*/ 0 h 166"/>
                <a:gd name="T20" fmla="*/ 88 w 202"/>
                <a:gd name="T21" fmla="*/ 0 h 166"/>
                <a:gd name="T22" fmla="*/ 104 w 202"/>
                <a:gd name="T23" fmla="*/ 0 h 166"/>
                <a:gd name="T24" fmla="*/ 117 w 202"/>
                <a:gd name="T25" fmla="*/ 0 h 166"/>
                <a:gd name="T26" fmla="*/ 117 w 202"/>
                <a:gd name="T27" fmla="*/ 0 h 166"/>
                <a:gd name="T28" fmla="*/ 133 w 202"/>
                <a:gd name="T29" fmla="*/ 0 h 166"/>
                <a:gd name="T30" fmla="*/ 147 w 202"/>
                <a:gd name="T31" fmla="*/ 0 h 166"/>
                <a:gd name="T32" fmla="*/ 147 w 202"/>
                <a:gd name="T33" fmla="*/ 0 h 166"/>
                <a:gd name="T34" fmla="*/ 163 w 202"/>
                <a:gd name="T35" fmla="*/ 0 h 166"/>
                <a:gd name="T36" fmla="*/ 176 w 202"/>
                <a:gd name="T37" fmla="*/ 0 h 166"/>
                <a:gd name="T38" fmla="*/ 176 w 202"/>
                <a:gd name="T39" fmla="*/ 0 h 166"/>
                <a:gd name="T40" fmla="*/ 192 w 202"/>
                <a:gd name="T41" fmla="*/ 0 h 166"/>
                <a:gd name="T42" fmla="*/ 202 w 202"/>
                <a:gd name="T43" fmla="*/ 3 h 166"/>
                <a:gd name="T44" fmla="*/ 202 w 202"/>
                <a:gd name="T45" fmla="*/ 3 h 166"/>
                <a:gd name="T46" fmla="*/ 202 w 202"/>
                <a:gd name="T47" fmla="*/ 19 h 166"/>
                <a:gd name="T48" fmla="*/ 202 w 202"/>
                <a:gd name="T49" fmla="*/ 33 h 166"/>
                <a:gd name="T50" fmla="*/ 202 w 202"/>
                <a:gd name="T51" fmla="*/ 33 h 166"/>
                <a:gd name="T52" fmla="*/ 202 w 202"/>
                <a:gd name="T53" fmla="*/ 49 h 166"/>
                <a:gd name="T54" fmla="*/ 202 w 202"/>
                <a:gd name="T55" fmla="*/ 62 h 166"/>
                <a:gd name="T56" fmla="*/ 202 w 202"/>
                <a:gd name="T57" fmla="*/ 62 h 166"/>
                <a:gd name="T58" fmla="*/ 202 w 202"/>
                <a:gd name="T59" fmla="*/ 78 h 166"/>
                <a:gd name="T60" fmla="*/ 202 w 202"/>
                <a:gd name="T61" fmla="*/ 91 h 166"/>
                <a:gd name="T62" fmla="*/ 202 w 202"/>
                <a:gd name="T63" fmla="*/ 91 h 166"/>
                <a:gd name="T64" fmla="*/ 202 w 202"/>
                <a:gd name="T65" fmla="*/ 107 h 166"/>
                <a:gd name="T66" fmla="*/ 202 w 202"/>
                <a:gd name="T67" fmla="*/ 121 h 166"/>
                <a:gd name="T68" fmla="*/ 202 w 202"/>
                <a:gd name="T69" fmla="*/ 121 h 166"/>
                <a:gd name="T70" fmla="*/ 202 w 202"/>
                <a:gd name="T71" fmla="*/ 137 h 166"/>
                <a:gd name="T72" fmla="*/ 202 w 202"/>
                <a:gd name="T73" fmla="*/ 150 h 166"/>
                <a:gd name="T74" fmla="*/ 202 w 202"/>
                <a:gd name="T75" fmla="*/ 150 h 166"/>
                <a:gd name="T76" fmla="*/ 202 w 202"/>
                <a:gd name="T7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2" h="166">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2" y="3"/>
                  </a:moveTo>
                  <a:lnTo>
                    <a:pt x="202" y="3"/>
                  </a:lnTo>
                  <a:lnTo>
                    <a:pt x="202" y="19"/>
                  </a:lnTo>
                  <a:moveTo>
                    <a:pt x="202" y="33"/>
                  </a:moveTo>
                  <a:lnTo>
                    <a:pt x="202" y="33"/>
                  </a:lnTo>
                  <a:lnTo>
                    <a:pt x="202" y="49"/>
                  </a:lnTo>
                  <a:moveTo>
                    <a:pt x="202" y="62"/>
                  </a:moveTo>
                  <a:lnTo>
                    <a:pt x="202" y="62"/>
                  </a:lnTo>
                  <a:lnTo>
                    <a:pt x="202" y="78"/>
                  </a:lnTo>
                  <a:moveTo>
                    <a:pt x="202" y="91"/>
                  </a:moveTo>
                  <a:lnTo>
                    <a:pt x="202" y="91"/>
                  </a:lnTo>
                  <a:lnTo>
                    <a:pt x="202" y="107"/>
                  </a:lnTo>
                  <a:moveTo>
                    <a:pt x="202" y="121"/>
                  </a:moveTo>
                  <a:lnTo>
                    <a:pt x="202" y="121"/>
                  </a:lnTo>
                  <a:lnTo>
                    <a:pt x="202" y="137"/>
                  </a:lnTo>
                  <a:moveTo>
                    <a:pt x="202" y="150"/>
                  </a:moveTo>
                  <a:lnTo>
                    <a:pt x="202" y="150"/>
                  </a:lnTo>
                  <a:lnTo>
                    <a:pt x="202" y="166"/>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Freeform 313"/>
            <p:cNvSpPr>
              <a:spLocks/>
            </p:cNvSpPr>
            <p:nvPr/>
          </p:nvSpPr>
          <p:spPr bwMode="auto">
            <a:xfrm>
              <a:off x="2184399" y="4704559"/>
              <a:ext cx="428625" cy="431800"/>
            </a:xfrm>
            <a:custGeom>
              <a:avLst/>
              <a:gdLst>
                <a:gd name="T0" fmla="*/ 0 w 224"/>
                <a:gd name="T1" fmla="*/ 0 h 224"/>
                <a:gd name="T2" fmla="*/ 0 w 224"/>
                <a:gd name="T3" fmla="*/ 0 h 224"/>
                <a:gd name="T4" fmla="*/ 224 w 224"/>
                <a:gd name="T5" fmla="*/ 0 h 224"/>
                <a:gd name="T6" fmla="*/ 224 w 224"/>
                <a:gd name="T7" fmla="*/ 224 h 224"/>
                <a:gd name="T8" fmla="*/ 0 w 224"/>
                <a:gd name="T9" fmla="*/ 224 h 224"/>
                <a:gd name="T10" fmla="*/ 0 w 224"/>
                <a:gd name="T11" fmla="*/ 0 h 224"/>
              </a:gdLst>
              <a:ahLst/>
              <a:cxnLst>
                <a:cxn ang="0">
                  <a:pos x="T0" y="T1"/>
                </a:cxn>
                <a:cxn ang="0">
                  <a:pos x="T2" y="T3"/>
                </a:cxn>
                <a:cxn ang="0">
                  <a:pos x="T4" y="T5"/>
                </a:cxn>
                <a:cxn ang="0">
                  <a:pos x="T6" y="T7"/>
                </a:cxn>
                <a:cxn ang="0">
                  <a:pos x="T8" y="T9"/>
                </a:cxn>
                <a:cxn ang="0">
                  <a:pos x="T10" y="T11"/>
                </a:cxn>
              </a:cxnLst>
              <a:rect l="0" t="0" r="r" b="b"/>
              <a:pathLst>
                <a:path w="224" h="224">
                  <a:moveTo>
                    <a:pt x="0" y="0"/>
                  </a:moveTo>
                  <a:lnTo>
                    <a:pt x="0" y="0"/>
                  </a:lnTo>
                  <a:lnTo>
                    <a:pt x="224" y="0"/>
                  </a:lnTo>
                  <a:lnTo>
                    <a:pt x="224" y="224"/>
                  </a:lnTo>
                  <a:lnTo>
                    <a:pt x="0" y="224"/>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314"/>
            <p:cNvSpPr>
              <a:spLocks/>
            </p:cNvSpPr>
            <p:nvPr/>
          </p:nvSpPr>
          <p:spPr bwMode="auto">
            <a:xfrm>
              <a:off x="2184399" y="4704559"/>
              <a:ext cx="428625" cy="431800"/>
            </a:xfrm>
            <a:custGeom>
              <a:avLst/>
              <a:gdLst>
                <a:gd name="T0" fmla="*/ 0 w 224"/>
                <a:gd name="T1" fmla="*/ 0 h 224"/>
                <a:gd name="T2" fmla="*/ 0 w 224"/>
                <a:gd name="T3" fmla="*/ 0 h 224"/>
                <a:gd name="T4" fmla="*/ 224 w 224"/>
                <a:gd name="T5" fmla="*/ 0 h 224"/>
                <a:gd name="T6" fmla="*/ 224 w 224"/>
                <a:gd name="T7" fmla="*/ 224 h 224"/>
                <a:gd name="T8" fmla="*/ 0 w 224"/>
                <a:gd name="T9" fmla="*/ 224 h 224"/>
                <a:gd name="T10" fmla="*/ 0 w 224"/>
                <a:gd name="T11" fmla="*/ 0 h 224"/>
              </a:gdLst>
              <a:ahLst/>
              <a:cxnLst>
                <a:cxn ang="0">
                  <a:pos x="T0" y="T1"/>
                </a:cxn>
                <a:cxn ang="0">
                  <a:pos x="T2" y="T3"/>
                </a:cxn>
                <a:cxn ang="0">
                  <a:pos x="T4" y="T5"/>
                </a:cxn>
                <a:cxn ang="0">
                  <a:pos x="T6" y="T7"/>
                </a:cxn>
                <a:cxn ang="0">
                  <a:pos x="T8" y="T9"/>
                </a:cxn>
                <a:cxn ang="0">
                  <a:pos x="T10" y="T11"/>
                </a:cxn>
              </a:cxnLst>
              <a:rect l="0" t="0" r="r" b="b"/>
              <a:pathLst>
                <a:path w="224" h="224">
                  <a:moveTo>
                    <a:pt x="0" y="0"/>
                  </a:moveTo>
                  <a:lnTo>
                    <a:pt x="0" y="0"/>
                  </a:lnTo>
                  <a:lnTo>
                    <a:pt x="224" y="0"/>
                  </a:lnTo>
                  <a:lnTo>
                    <a:pt x="224" y="224"/>
                  </a:lnTo>
                  <a:lnTo>
                    <a:pt x="0" y="224"/>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 name="Freeform 315"/>
            <p:cNvSpPr>
              <a:spLocks/>
            </p:cNvSpPr>
            <p:nvPr/>
          </p:nvSpPr>
          <p:spPr bwMode="auto">
            <a:xfrm>
              <a:off x="2200274" y="4810922"/>
              <a:ext cx="400050" cy="219075"/>
            </a:xfrm>
            <a:custGeom>
              <a:avLst/>
              <a:gdLst>
                <a:gd name="T0" fmla="*/ 209 w 209"/>
                <a:gd name="T1" fmla="*/ 114 h 114"/>
                <a:gd name="T2" fmla="*/ 209 w 209"/>
                <a:gd name="T3" fmla="*/ 114 h 114"/>
                <a:gd name="T4" fmla="*/ 0 w 209"/>
                <a:gd name="T5" fmla="*/ 114 h 114"/>
                <a:gd name="T6" fmla="*/ 0 w 209"/>
                <a:gd name="T7" fmla="*/ 0 h 114"/>
                <a:gd name="T8" fmla="*/ 209 w 209"/>
                <a:gd name="T9" fmla="*/ 114 h 114"/>
                <a:gd name="T10" fmla="*/ 209 w 209"/>
                <a:gd name="T11" fmla="*/ 114 h 114"/>
              </a:gdLst>
              <a:ahLst/>
              <a:cxnLst>
                <a:cxn ang="0">
                  <a:pos x="T0" y="T1"/>
                </a:cxn>
                <a:cxn ang="0">
                  <a:pos x="T2" y="T3"/>
                </a:cxn>
                <a:cxn ang="0">
                  <a:pos x="T4" y="T5"/>
                </a:cxn>
                <a:cxn ang="0">
                  <a:pos x="T6" y="T7"/>
                </a:cxn>
                <a:cxn ang="0">
                  <a:pos x="T8" y="T9"/>
                </a:cxn>
                <a:cxn ang="0">
                  <a:pos x="T10" y="T11"/>
                </a:cxn>
              </a:cxnLst>
              <a:rect l="0" t="0" r="r" b="b"/>
              <a:pathLst>
                <a:path w="209" h="114">
                  <a:moveTo>
                    <a:pt x="209" y="114"/>
                  </a:moveTo>
                  <a:lnTo>
                    <a:pt x="209" y="114"/>
                  </a:lnTo>
                  <a:lnTo>
                    <a:pt x="0" y="114"/>
                  </a:lnTo>
                  <a:lnTo>
                    <a:pt x="0" y="0"/>
                  </a:lnTo>
                  <a:cubicBezTo>
                    <a:pt x="44" y="53"/>
                    <a:pt x="96" y="114"/>
                    <a:pt x="209" y="114"/>
                  </a:cubicBezTo>
                  <a:lnTo>
                    <a:pt x="209" y="114"/>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316"/>
            <p:cNvSpPr>
              <a:spLocks/>
            </p:cNvSpPr>
            <p:nvPr/>
          </p:nvSpPr>
          <p:spPr bwMode="auto">
            <a:xfrm>
              <a:off x="2200274" y="4810922"/>
              <a:ext cx="400050" cy="219075"/>
            </a:xfrm>
            <a:custGeom>
              <a:avLst/>
              <a:gdLst>
                <a:gd name="T0" fmla="*/ 209 w 209"/>
                <a:gd name="T1" fmla="*/ 114 h 114"/>
                <a:gd name="T2" fmla="*/ 209 w 209"/>
                <a:gd name="T3" fmla="*/ 114 h 114"/>
                <a:gd name="T4" fmla="*/ 0 w 209"/>
                <a:gd name="T5" fmla="*/ 114 h 114"/>
                <a:gd name="T6" fmla="*/ 0 w 209"/>
                <a:gd name="T7" fmla="*/ 0 h 114"/>
                <a:gd name="T8" fmla="*/ 209 w 209"/>
                <a:gd name="T9" fmla="*/ 114 h 114"/>
                <a:gd name="T10" fmla="*/ 209 w 209"/>
                <a:gd name="T11" fmla="*/ 114 h 114"/>
              </a:gdLst>
              <a:ahLst/>
              <a:cxnLst>
                <a:cxn ang="0">
                  <a:pos x="T0" y="T1"/>
                </a:cxn>
                <a:cxn ang="0">
                  <a:pos x="T2" y="T3"/>
                </a:cxn>
                <a:cxn ang="0">
                  <a:pos x="T4" y="T5"/>
                </a:cxn>
                <a:cxn ang="0">
                  <a:pos x="T6" y="T7"/>
                </a:cxn>
                <a:cxn ang="0">
                  <a:pos x="T8" y="T9"/>
                </a:cxn>
                <a:cxn ang="0">
                  <a:pos x="T10" y="T11"/>
                </a:cxn>
              </a:cxnLst>
              <a:rect l="0" t="0" r="r" b="b"/>
              <a:pathLst>
                <a:path w="209" h="114">
                  <a:moveTo>
                    <a:pt x="209" y="114"/>
                  </a:moveTo>
                  <a:lnTo>
                    <a:pt x="209" y="114"/>
                  </a:lnTo>
                  <a:lnTo>
                    <a:pt x="0" y="114"/>
                  </a:lnTo>
                  <a:lnTo>
                    <a:pt x="0" y="0"/>
                  </a:lnTo>
                  <a:cubicBezTo>
                    <a:pt x="44" y="53"/>
                    <a:pt x="96" y="114"/>
                    <a:pt x="209" y="114"/>
                  </a:cubicBezTo>
                  <a:lnTo>
                    <a:pt x="209" y="114"/>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Freeform 317"/>
            <p:cNvSpPr>
              <a:spLocks noEditPoints="1"/>
            </p:cNvSpPr>
            <p:nvPr/>
          </p:nvSpPr>
          <p:spPr bwMode="auto">
            <a:xfrm>
              <a:off x="2200274" y="4810922"/>
              <a:ext cx="400050" cy="207963"/>
            </a:xfrm>
            <a:custGeom>
              <a:avLst/>
              <a:gdLst>
                <a:gd name="T0" fmla="*/ 0 w 209"/>
                <a:gd name="T1" fmla="*/ 0 h 108"/>
                <a:gd name="T2" fmla="*/ 0 w 209"/>
                <a:gd name="T3" fmla="*/ 0 h 108"/>
                <a:gd name="T4" fmla="*/ 4 w 209"/>
                <a:gd name="T5" fmla="*/ 0 h 108"/>
                <a:gd name="T6" fmla="*/ 17 w 209"/>
                <a:gd name="T7" fmla="*/ 0 h 108"/>
                <a:gd name="T8" fmla="*/ 17 w 209"/>
                <a:gd name="T9" fmla="*/ 0 h 108"/>
                <a:gd name="T10" fmla="*/ 33 w 209"/>
                <a:gd name="T11" fmla="*/ 0 h 108"/>
                <a:gd name="T12" fmla="*/ 47 w 209"/>
                <a:gd name="T13" fmla="*/ 0 h 108"/>
                <a:gd name="T14" fmla="*/ 47 w 209"/>
                <a:gd name="T15" fmla="*/ 0 h 108"/>
                <a:gd name="T16" fmla="*/ 63 w 209"/>
                <a:gd name="T17" fmla="*/ 0 h 108"/>
                <a:gd name="T18" fmla="*/ 76 w 209"/>
                <a:gd name="T19" fmla="*/ 0 h 108"/>
                <a:gd name="T20" fmla="*/ 76 w 209"/>
                <a:gd name="T21" fmla="*/ 0 h 108"/>
                <a:gd name="T22" fmla="*/ 92 w 209"/>
                <a:gd name="T23" fmla="*/ 0 h 108"/>
                <a:gd name="T24" fmla="*/ 105 w 209"/>
                <a:gd name="T25" fmla="*/ 0 h 108"/>
                <a:gd name="T26" fmla="*/ 105 w 209"/>
                <a:gd name="T27" fmla="*/ 0 h 108"/>
                <a:gd name="T28" fmla="*/ 121 w 209"/>
                <a:gd name="T29" fmla="*/ 0 h 108"/>
                <a:gd name="T30" fmla="*/ 135 w 209"/>
                <a:gd name="T31" fmla="*/ 0 h 108"/>
                <a:gd name="T32" fmla="*/ 135 w 209"/>
                <a:gd name="T33" fmla="*/ 0 h 108"/>
                <a:gd name="T34" fmla="*/ 151 w 209"/>
                <a:gd name="T35" fmla="*/ 0 h 108"/>
                <a:gd name="T36" fmla="*/ 164 w 209"/>
                <a:gd name="T37" fmla="*/ 0 h 108"/>
                <a:gd name="T38" fmla="*/ 164 w 209"/>
                <a:gd name="T39" fmla="*/ 0 h 108"/>
                <a:gd name="T40" fmla="*/ 180 w 209"/>
                <a:gd name="T41" fmla="*/ 0 h 108"/>
                <a:gd name="T42" fmla="*/ 193 w 209"/>
                <a:gd name="T43" fmla="*/ 0 h 108"/>
                <a:gd name="T44" fmla="*/ 193 w 209"/>
                <a:gd name="T45" fmla="*/ 0 h 108"/>
                <a:gd name="T46" fmla="*/ 209 w 209"/>
                <a:gd name="T47" fmla="*/ 0 h 108"/>
                <a:gd name="T48" fmla="*/ 209 w 209"/>
                <a:gd name="T49" fmla="*/ 1 h 108"/>
                <a:gd name="T50" fmla="*/ 209 w 209"/>
                <a:gd name="T51" fmla="*/ 14 h 108"/>
                <a:gd name="T52" fmla="*/ 209 w 209"/>
                <a:gd name="T53" fmla="*/ 14 h 108"/>
                <a:gd name="T54" fmla="*/ 209 w 209"/>
                <a:gd name="T55" fmla="*/ 30 h 108"/>
                <a:gd name="T56" fmla="*/ 209 w 209"/>
                <a:gd name="T57" fmla="*/ 44 h 108"/>
                <a:gd name="T58" fmla="*/ 209 w 209"/>
                <a:gd name="T59" fmla="*/ 44 h 108"/>
                <a:gd name="T60" fmla="*/ 209 w 209"/>
                <a:gd name="T61" fmla="*/ 60 h 108"/>
                <a:gd name="T62" fmla="*/ 209 w 209"/>
                <a:gd name="T63" fmla="*/ 73 h 108"/>
                <a:gd name="T64" fmla="*/ 209 w 209"/>
                <a:gd name="T65" fmla="*/ 73 h 108"/>
                <a:gd name="T66" fmla="*/ 209 w 209"/>
                <a:gd name="T67" fmla="*/ 89 h 108"/>
                <a:gd name="T68" fmla="*/ 209 w 209"/>
                <a:gd name="T69" fmla="*/ 102 h 108"/>
                <a:gd name="T70" fmla="*/ 209 w 209"/>
                <a:gd name="T71" fmla="*/ 102 h 108"/>
                <a:gd name="T72" fmla="*/ 209 w 209"/>
                <a:gd name="T7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 h="108">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lnTo>
                    <a:pt x="209" y="1"/>
                  </a:lnTo>
                  <a:moveTo>
                    <a:pt x="209" y="14"/>
                  </a:moveTo>
                  <a:lnTo>
                    <a:pt x="209" y="14"/>
                  </a:lnTo>
                  <a:lnTo>
                    <a:pt x="209" y="30"/>
                  </a:lnTo>
                  <a:moveTo>
                    <a:pt x="209" y="44"/>
                  </a:moveTo>
                  <a:lnTo>
                    <a:pt x="209" y="44"/>
                  </a:lnTo>
                  <a:lnTo>
                    <a:pt x="209" y="60"/>
                  </a:lnTo>
                  <a:moveTo>
                    <a:pt x="209" y="73"/>
                  </a:moveTo>
                  <a:lnTo>
                    <a:pt x="209" y="73"/>
                  </a:lnTo>
                  <a:lnTo>
                    <a:pt x="209" y="89"/>
                  </a:lnTo>
                  <a:moveTo>
                    <a:pt x="209" y="102"/>
                  </a:moveTo>
                  <a:lnTo>
                    <a:pt x="209" y="102"/>
                  </a:lnTo>
                  <a:lnTo>
                    <a:pt x="209" y="108"/>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73" name="Group 472"/>
          <p:cNvGrpSpPr/>
          <p:nvPr/>
        </p:nvGrpSpPr>
        <p:grpSpPr>
          <a:xfrm>
            <a:off x="5549258" y="4203560"/>
            <a:ext cx="1841054" cy="368440"/>
            <a:chOff x="3248024" y="5587209"/>
            <a:chExt cx="2554288" cy="511175"/>
          </a:xfrm>
        </p:grpSpPr>
        <p:sp>
          <p:nvSpPr>
            <p:cNvPr id="472" name="Rectangle 471"/>
            <p:cNvSpPr/>
            <p:nvPr/>
          </p:nvSpPr>
          <p:spPr>
            <a:xfrm>
              <a:off x="3248024" y="5587209"/>
              <a:ext cx="2554288" cy="511175"/>
            </a:xfrm>
            <a:prstGeom prst="rect">
              <a:avLst/>
            </a:prstGeom>
            <a:solidFill>
              <a:srgbClr val="E89B6E"/>
            </a:solidFill>
            <a:ln>
              <a:solidFill>
                <a:srgbClr val="E059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Freeform 370"/>
            <p:cNvSpPr>
              <a:spLocks/>
            </p:cNvSpPr>
            <p:nvPr/>
          </p:nvSpPr>
          <p:spPr bwMode="auto">
            <a:xfrm>
              <a:off x="3291231" y="5626896"/>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371"/>
            <p:cNvSpPr>
              <a:spLocks/>
            </p:cNvSpPr>
            <p:nvPr/>
          </p:nvSpPr>
          <p:spPr bwMode="auto">
            <a:xfrm>
              <a:off x="3291231" y="5626896"/>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Freeform 372"/>
            <p:cNvSpPr>
              <a:spLocks/>
            </p:cNvSpPr>
            <p:nvPr/>
          </p:nvSpPr>
          <p:spPr bwMode="auto">
            <a:xfrm>
              <a:off x="3413469" y="5644359"/>
              <a:ext cx="182563" cy="396875"/>
            </a:xfrm>
            <a:custGeom>
              <a:avLst/>
              <a:gdLst>
                <a:gd name="T0" fmla="*/ 1 w 95"/>
                <a:gd name="T1" fmla="*/ 206 h 206"/>
                <a:gd name="T2" fmla="*/ 1 w 95"/>
                <a:gd name="T3" fmla="*/ 206 h 206"/>
                <a:gd name="T4" fmla="*/ 1 w 95"/>
                <a:gd name="T5" fmla="*/ 0 h 206"/>
                <a:gd name="T6" fmla="*/ 95 w 95"/>
                <a:gd name="T7" fmla="*/ 0 h 206"/>
                <a:gd name="T8" fmla="*/ 1 w 95"/>
                <a:gd name="T9" fmla="*/ 206 h 206"/>
                <a:gd name="T10" fmla="*/ 1 w 95"/>
                <a:gd name="T11" fmla="*/ 206 h 206"/>
              </a:gdLst>
              <a:ahLst/>
              <a:cxnLst>
                <a:cxn ang="0">
                  <a:pos x="T0" y="T1"/>
                </a:cxn>
                <a:cxn ang="0">
                  <a:pos x="T2" y="T3"/>
                </a:cxn>
                <a:cxn ang="0">
                  <a:pos x="T4" y="T5"/>
                </a:cxn>
                <a:cxn ang="0">
                  <a:pos x="T6" y="T7"/>
                </a:cxn>
                <a:cxn ang="0">
                  <a:pos x="T8" y="T9"/>
                </a:cxn>
                <a:cxn ang="0">
                  <a:pos x="T10" y="T11"/>
                </a:cxn>
              </a:cxnLst>
              <a:rect l="0" t="0" r="r" b="b"/>
              <a:pathLst>
                <a:path w="95" h="206">
                  <a:moveTo>
                    <a:pt x="1" y="206"/>
                  </a:moveTo>
                  <a:lnTo>
                    <a:pt x="1" y="206"/>
                  </a:lnTo>
                  <a:lnTo>
                    <a:pt x="1" y="0"/>
                  </a:lnTo>
                  <a:lnTo>
                    <a:pt x="95" y="0"/>
                  </a:lnTo>
                  <a:cubicBezTo>
                    <a:pt x="50" y="69"/>
                    <a:pt x="0" y="140"/>
                    <a:pt x="1" y="206"/>
                  </a:cubicBezTo>
                  <a:lnTo>
                    <a:pt x="1" y="206"/>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373"/>
            <p:cNvSpPr>
              <a:spLocks/>
            </p:cNvSpPr>
            <p:nvPr/>
          </p:nvSpPr>
          <p:spPr bwMode="auto">
            <a:xfrm>
              <a:off x="3413469" y="5644359"/>
              <a:ext cx="182563" cy="396875"/>
            </a:xfrm>
            <a:custGeom>
              <a:avLst/>
              <a:gdLst>
                <a:gd name="T0" fmla="*/ 1 w 95"/>
                <a:gd name="T1" fmla="*/ 206 h 206"/>
                <a:gd name="T2" fmla="*/ 1 w 95"/>
                <a:gd name="T3" fmla="*/ 206 h 206"/>
                <a:gd name="T4" fmla="*/ 1 w 95"/>
                <a:gd name="T5" fmla="*/ 0 h 206"/>
                <a:gd name="T6" fmla="*/ 95 w 95"/>
                <a:gd name="T7" fmla="*/ 0 h 206"/>
                <a:gd name="T8" fmla="*/ 1 w 95"/>
                <a:gd name="T9" fmla="*/ 206 h 206"/>
                <a:gd name="T10" fmla="*/ 1 w 95"/>
                <a:gd name="T11" fmla="*/ 206 h 206"/>
              </a:gdLst>
              <a:ahLst/>
              <a:cxnLst>
                <a:cxn ang="0">
                  <a:pos x="T0" y="T1"/>
                </a:cxn>
                <a:cxn ang="0">
                  <a:pos x="T2" y="T3"/>
                </a:cxn>
                <a:cxn ang="0">
                  <a:pos x="T4" y="T5"/>
                </a:cxn>
                <a:cxn ang="0">
                  <a:pos x="T6" y="T7"/>
                </a:cxn>
                <a:cxn ang="0">
                  <a:pos x="T8" y="T9"/>
                </a:cxn>
                <a:cxn ang="0">
                  <a:pos x="T10" y="T11"/>
                </a:cxn>
              </a:cxnLst>
              <a:rect l="0" t="0" r="r" b="b"/>
              <a:pathLst>
                <a:path w="95" h="206">
                  <a:moveTo>
                    <a:pt x="1" y="206"/>
                  </a:moveTo>
                  <a:lnTo>
                    <a:pt x="1" y="206"/>
                  </a:lnTo>
                  <a:lnTo>
                    <a:pt x="1" y="0"/>
                  </a:lnTo>
                  <a:lnTo>
                    <a:pt x="95" y="0"/>
                  </a:lnTo>
                  <a:cubicBezTo>
                    <a:pt x="50" y="69"/>
                    <a:pt x="0" y="140"/>
                    <a:pt x="1" y="206"/>
                  </a:cubicBezTo>
                  <a:lnTo>
                    <a:pt x="1" y="206"/>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Freeform 374"/>
            <p:cNvSpPr>
              <a:spLocks noEditPoints="1"/>
            </p:cNvSpPr>
            <p:nvPr/>
          </p:nvSpPr>
          <p:spPr bwMode="auto">
            <a:xfrm>
              <a:off x="3416644" y="5644359"/>
              <a:ext cx="179388" cy="396875"/>
            </a:xfrm>
            <a:custGeom>
              <a:avLst/>
              <a:gdLst>
                <a:gd name="T0" fmla="*/ 0 w 94"/>
                <a:gd name="T1" fmla="*/ 206 h 206"/>
                <a:gd name="T2" fmla="*/ 0 w 94"/>
                <a:gd name="T3" fmla="*/ 206 h 206"/>
                <a:gd name="T4" fmla="*/ 16 w 94"/>
                <a:gd name="T5" fmla="*/ 206 h 206"/>
                <a:gd name="T6" fmla="*/ 29 w 94"/>
                <a:gd name="T7" fmla="*/ 206 h 206"/>
                <a:gd name="T8" fmla="*/ 29 w 94"/>
                <a:gd name="T9" fmla="*/ 206 h 206"/>
                <a:gd name="T10" fmla="*/ 45 w 94"/>
                <a:gd name="T11" fmla="*/ 206 h 206"/>
                <a:gd name="T12" fmla="*/ 58 w 94"/>
                <a:gd name="T13" fmla="*/ 206 h 206"/>
                <a:gd name="T14" fmla="*/ 58 w 94"/>
                <a:gd name="T15" fmla="*/ 206 h 206"/>
                <a:gd name="T16" fmla="*/ 74 w 94"/>
                <a:gd name="T17" fmla="*/ 206 h 206"/>
                <a:gd name="T18" fmla="*/ 88 w 94"/>
                <a:gd name="T19" fmla="*/ 206 h 206"/>
                <a:gd name="T20" fmla="*/ 88 w 94"/>
                <a:gd name="T21" fmla="*/ 206 h 206"/>
                <a:gd name="T22" fmla="*/ 94 w 94"/>
                <a:gd name="T23" fmla="*/ 206 h 206"/>
                <a:gd name="T24" fmla="*/ 94 w 94"/>
                <a:gd name="T25" fmla="*/ 197 h 206"/>
                <a:gd name="T26" fmla="*/ 94 w 94"/>
                <a:gd name="T27" fmla="*/ 183 h 206"/>
                <a:gd name="T28" fmla="*/ 94 w 94"/>
                <a:gd name="T29" fmla="*/ 183 h 206"/>
                <a:gd name="T30" fmla="*/ 94 w 94"/>
                <a:gd name="T31" fmla="*/ 167 h 206"/>
                <a:gd name="T32" fmla="*/ 94 w 94"/>
                <a:gd name="T33" fmla="*/ 154 h 206"/>
                <a:gd name="T34" fmla="*/ 94 w 94"/>
                <a:gd name="T35" fmla="*/ 154 h 206"/>
                <a:gd name="T36" fmla="*/ 94 w 94"/>
                <a:gd name="T37" fmla="*/ 138 h 206"/>
                <a:gd name="T38" fmla="*/ 94 w 94"/>
                <a:gd name="T39" fmla="*/ 125 h 206"/>
                <a:gd name="T40" fmla="*/ 94 w 94"/>
                <a:gd name="T41" fmla="*/ 125 h 206"/>
                <a:gd name="T42" fmla="*/ 94 w 94"/>
                <a:gd name="T43" fmla="*/ 109 h 206"/>
                <a:gd name="T44" fmla="*/ 94 w 94"/>
                <a:gd name="T45" fmla="*/ 95 h 206"/>
                <a:gd name="T46" fmla="*/ 94 w 94"/>
                <a:gd name="T47" fmla="*/ 95 h 206"/>
                <a:gd name="T48" fmla="*/ 94 w 94"/>
                <a:gd name="T49" fmla="*/ 79 h 206"/>
                <a:gd name="T50" fmla="*/ 94 w 94"/>
                <a:gd name="T51" fmla="*/ 66 h 206"/>
                <a:gd name="T52" fmla="*/ 94 w 94"/>
                <a:gd name="T53" fmla="*/ 66 h 206"/>
                <a:gd name="T54" fmla="*/ 94 w 94"/>
                <a:gd name="T55" fmla="*/ 50 h 206"/>
                <a:gd name="T56" fmla="*/ 94 w 94"/>
                <a:gd name="T57" fmla="*/ 37 h 206"/>
                <a:gd name="T58" fmla="*/ 94 w 94"/>
                <a:gd name="T59" fmla="*/ 37 h 206"/>
                <a:gd name="T60" fmla="*/ 94 w 94"/>
                <a:gd name="T61" fmla="*/ 21 h 206"/>
                <a:gd name="T62" fmla="*/ 94 w 94"/>
                <a:gd name="T63" fmla="*/ 7 h 206"/>
                <a:gd name="T64" fmla="*/ 94 w 94"/>
                <a:gd name="T65" fmla="*/ 7 h 206"/>
                <a:gd name="T66" fmla="*/ 94 w 94"/>
                <a:gd name="T6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206">
                  <a:moveTo>
                    <a:pt x="0" y="206"/>
                  </a:moveTo>
                  <a:lnTo>
                    <a:pt x="0" y="206"/>
                  </a:lnTo>
                  <a:lnTo>
                    <a:pt x="16" y="206"/>
                  </a:lnTo>
                  <a:moveTo>
                    <a:pt x="29" y="206"/>
                  </a:moveTo>
                  <a:lnTo>
                    <a:pt x="29" y="206"/>
                  </a:lnTo>
                  <a:lnTo>
                    <a:pt x="45" y="206"/>
                  </a:lnTo>
                  <a:moveTo>
                    <a:pt x="58" y="206"/>
                  </a:moveTo>
                  <a:lnTo>
                    <a:pt x="58" y="206"/>
                  </a:lnTo>
                  <a:lnTo>
                    <a:pt x="74" y="206"/>
                  </a:lnTo>
                  <a:moveTo>
                    <a:pt x="88" y="206"/>
                  </a:moveTo>
                  <a:lnTo>
                    <a:pt x="88" y="206"/>
                  </a:lnTo>
                  <a:lnTo>
                    <a:pt x="94" y="206"/>
                  </a:lnTo>
                  <a:lnTo>
                    <a:pt x="94" y="197"/>
                  </a:lnTo>
                  <a:moveTo>
                    <a:pt x="94" y="183"/>
                  </a:moveTo>
                  <a:lnTo>
                    <a:pt x="94" y="183"/>
                  </a:lnTo>
                  <a:lnTo>
                    <a:pt x="94" y="167"/>
                  </a:lnTo>
                  <a:moveTo>
                    <a:pt x="94" y="154"/>
                  </a:moveTo>
                  <a:lnTo>
                    <a:pt x="94" y="154"/>
                  </a:lnTo>
                  <a:lnTo>
                    <a:pt x="94" y="138"/>
                  </a:lnTo>
                  <a:moveTo>
                    <a:pt x="94" y="125"/>
                  </a:moveTo>
                  <a:lnTo>
                    <a:pt x="94" y="125"/>
                  </a:lnTo>
                  <a:lnTo>
                    <a:pt x="94" y="109"/>
                  </a:lnTo>
                  <a:moveTo>
                    <a:pt x="94" y="95"/>
                  </a:moveTo>
                  <a:lnTo>
                    <a:pt x="94" y="95"/>
                  </a:lnTo>
                  <a:lnTo>
                    <a:pt x="94" y="79"/>
                  </a:lnTo>
                  <a:moveTo>
                    <a:pt x="94" y="66"/>
                  </a:moveTo>
                  <a:lnTo>
                    <a:pt x="94" y="66"/>
                  </a:lnTo>
                  <a:lnTo>
                    <a:pt x="94" y="50"/>
                  </a:lnTo>
                  <a:moveTo>
                    <a:pt x="94" y="37"/>
                  </a:moveTo>
                  <a:lnTo>
                    <a:pt x="94" y="37"/>
                  </a:lnTo>
                  <a:lnTo>
                    <a:pt x="94" y="21"/>
                  </a:lnTo>
                  <a:moveTo>
                    <a:pt x="94" y="7"/>
                  </a:moveTo>
                  <a:lnTo>
                    <a:pt x="94" y="7"/>
                  </a:lnTo>
                  <a:lnTo>
                    <a:pt x="94"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Freeform 377"/>
            <p:cNvSpPr>
              <a:spLocks/>
            </p:cNvSpPr>
            <p:nvPr/>
          </p:nvSpPr>
          <p:spPr bwMode="auto">
            <a:xfrm>
              <a:off x="3800819" y="5626896"/>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378"/>
            <p:cNvSpPr>
              <a:spLocks/>
            </p:cNvSpPr>
            <p:nvPr/>
          </p:nvSpPr>
          <p:spPr bwMode="auto">
            <a:xfrm>
              <a:off x="3800819" y="5626896"/>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Freeform 379"/>
            <p:cNvSpPr>
              <a:spLocks noEditPoints="1"/>
            </p:cNvSpPr>
            <p:nvPr/>
          </p:nvSpPr>
          <p:spPr bwMode="auto">
            <a:xfrm>
              <a:off x="3919882" y="5650709"/>
              <a:ext cx="193675" cy="384175"/>
            </a:xfrm>
            <a:custGeom>
              <a:avLst/>
              <a:gdLst>
                <a:gd name="T0" fmla="*/ 0 w 101"/>
                <a:gd name="T1" fmla="*/ 0 h 200"/>
                <a:gd name="T2" fmla="*/ 0 w 101"/>
                <a:gd name="T3" fmla="*/ 0 h 200"/>
                <a:gd name="T4" fmla="*/ 16 w 101"/>
                <a:gd name="T5" fmla="*/ 0 h 200"/>
                <a:gd name="T6" fmla="*/ 29 w 101"/>
                <a:gd name="T7" fmla="*/ 0 h 200"/>
                <a:gd name="T8" fmla="*/ 29 w 101"/>
                <a:gd name="T9" fmla="*/ 0 h 200"/>
                <a:gd name="T10" fmla="*/ 45 w 101"/>
                <a:gd name="T11" fmla="*/ 0 h 200"/>
                <a:gd name="T12" fmla="*/ 58 w 101"/>
                <a:gd name="T13" fmla="*/ 0 h 200"/>
                <a:gd name="T14" fmla="*/ 58 w 101"/>
                <a:gd name="T15" fmla="*/ 0 h 200"/>
                <a:gd name="T16" fmla="*/ 74 w 101"/>
                <a:gd name="T17" fmla="*/ 0 h 200"/>
                <a:gd name="T18" fmla="*/ 88 w 101"/>
                <a:gd name="T19" fmla="*/ 0 h 200"/>
                <a:gd name="T20" fmla="*/ 88 w 101"/>
                <a:gd name="T21" fmla="*/ 0 h 200"/>
                <a:gd name="T22" fmla="*/ 101 w 101"/>
                <a:gd name="T23" fmla="*/ 0 h 200"/>
                <a:gd name="T24" fmla="*/ 101 w 101"/>
                <a:gd name="T25" fmla="*/ 3 h 200"/>
                <a:gd name="T26" fmla="*/ 101 w 101"/>
                <a:gd name="T27" fmla="*/ 16 h 200"/>
                <a:gd name="T28" fmla="*/ 101 w 101"/>
                <a:gd name="T29" fmla="*/ 16 h 200"/>
                <a:gd name="T30" fmla="*/ 101 w 101"/>
                <a:gd name="T31" fmla="*/ 32 h 200"/>
                <a:gd name="T32" fmla="*/ 101 w 101"/>
                <a:gd name="T33" fmla="*/ 45 h 200"/>
                <a:gd name="T34" fmla="*/ 101 w 101"/>
                <a:gd name="T35" fmla="*/ 45 h 200"/>
                <a:gd name="T36" fmla="*/ 101 w 101"/>
                <a:gd name="T37" fmla="*/ 61 h 200"/>
                <a:gd name="T38" fmla="*/ 101 w 101"/>
                <a:gd name="T39" fmla="*/ 75 h 200"/>
                <a:gd name="T40" fmla="*/ 101 w 101"/>
                <a:gd name="T41" fmla="*/ 75 h 200"/>
                <a:gd name="T42" fmla="*/ 101 w 101"/>
                <a:gd name="T43" fmla="*/ 91 h 200"/>
                <a:gd name="T44" fmla="*/ 101 w 101"/>
                <a:gd name="T45" fmla="*/ 104 h 200"/>
                <a:gd name="T46" fmla="*/ 101 w 101"/>
                <a:gd name="T47" fmla="*/ 104 h 200"/>
                <a:gd name="T48" fmla="*/ 101 w 101"/>
                <a:gd name="T49" fmla="*/ 120 h 200"/>
                <a:gd name="T50" fmla="*/ 101 w 101"/>
                <a:gd name="T51" fmla="*/ 133 h 200"/>
                <a:gd name="T52" fmla="*/ 101 w 101"/>
                <a:gd name="T53" fmla="*/ 133 h 200"/>
                <a:gd name="T54" fmla="*/ 101 w 101"/>
                <a:gd name="T55" fmla="*/ 149 h 200"/>
                <a:gd name="T56" fmla="*/ 101 w 101"/>
                <a:gd name="T57" fmla="*/ 163 h 200"/>
                <a:gd name="T58" fmla="*/ 101 w 101"/>
                <a:gd name="T59" fmla="*/ 163 h 200"/>
                <a:gd name="T60" fmla="*/ 101 w 101"/>
                <a:gd name="T61" fmla="*/ 179 h 200"/>
                <a:gd name="T62" fmla="*/ 101 w 101"/>
                <a:gd name="T63" fmla="*/ 192 h 200"/>
                <a:gd name="T64" fmla="*/ 101 w 101"/>
                <a:gd name="T65" fmla="*/ 192 h 200"/>
                <a:gd name="T66" fmla="*/ 101 w 101"/>
                <a:gd name="T6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200">
                  <a:moveTo>
                    <a:pt x="0" y="0"/>
                  </a:moveTo>
                  <a:lnTo>
                    <a:pt x="0" y="0"/>
                  </a:lnTo>
                  <a:lnTo>
                    <a:pt x="16" y="0"/>
                  </a:lnTo>
                  <a:moveTo>
                    <a:pt x="29" y="0"/>
                  </a:moveTo>
                  <a:lnTo>
                    <a:pt x="29" y="0"/>
                  </a:lnTo>
                  <a:lnTo>
                    <a:pt x="45" y="0"/>
                  </a:lnTo>
                  <a:moveTo>
                    <a:pt x="58" y="0"/>
                  </a:moveTo>
                  <a:lnTo>
                    <a:pt x="58" y="0"/>
                  </a:lnTo>
                  <a:lnTo>
                    <a:pt x="74" y="0"/>
                  </a:lnTo>
                  <a:moveTo>
                    <a:pt x="88" y="0"/>
                  </a:moveTo>
                  <a:lnTo>
                    <a:pt x="88" y="0"/>
                  </a:lnTo>
                  <a:lnTo>
                    <a:pt x="101" y="0"/>
                  </a:lnTo>
                  <a:lnTo>
                    <a:pt x="101" y="3"/>
                  </a:lnTo>
                  <a:moveTo>
                    <a:pt x="101" y="16"/>
                  </a:moveTo>
                  <a:lnTo>
                    <a:pt x="101" y="16"/>
                  </a:lnTo>
                  <a:lnTo>
                    <a:pt x="101" y="32"/>
                  </a:lnTo>
                  <a:moveTo>
                    <a:pt x="101" y="45"/>
                  </a:moveTo>
                  <a:lnTo>
                    <a:pt x="101" y="45"/>
                  </a:lnTo>
                  <a:lnTo>
                    <a:pt x="101" y="61"/>
                  </a:lnTo>
                  <a:moveTo>
                    <a:pt x="101" y="75"/>
                  </a:moveTo>
                  <a:lnTo>
                    <a:pt x="101" y="75"/>
                  </a:lnTo>
                  <a:lnTo>
                    <a:pt x="101" y="91"/>
                  </a:lnTo>
                  <a:moveTo>
                    <a:pt x="101" y="104"/>
                  </a:moveTo>
                  <a:lnTo>
                    <a:pt x="101" y="104"/>
                  </a:lnTo>
                  <a:lnTo>
                    <a:pt x="101" y="120"/>
                  </a:lnTo>
                  <a:moveTo>
                    <a:pt x="101" y="133"/>
                  </a:moveTo>
                  <a:lnTo>
                    <a:pt x="101" y="133"/>
                  </a:lnTo>
                  <a:lnTo>
                    <a:pt x="101" y="149"/>
                  </a:lnTo>
                  <a:moveTo>
                    <a:pt x="101" y="163"/>
                  </a:moveTo>
                  <a:lnTo>
                    <a:pt x="101" y="163"/>
                  </a:lnTo>
                  <a:lnTo>
                    <a:pt x="101" y="179"/>
                  </a:lnTo>
                  <a:moveTo>
                    <a:pt x="101" y="192"/>
                  </a:moveTo>
                  <a:lnTo>
                    <a:pt x="101" y="192"/>
                  </a:lnTo>
                  <a:lnTo>
                    <a:pt x="101" y="20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Freeform 380"/>
            <p:cNvSpPr>
              <a:spLocks/>
            </p:cNvSpPr>
            <p:nvPr/>
          </p:nvSpPr>
          <p:spPr bwMode="auto">
            <a:xfrm>
              <a:off x="3919882" y="5652296"/>
              <a:ext cx="195263" cy="382588"/>
            </a:xfrm>
            <a:custGeom>
              <a:avLst/>
              <a:gdLst>
                <a:gd name="T0" fmla="*/ 0 w 102"/>
                <a:gd name="T1" fmla="*/ 199 h 199"/>
                <a:gd name="T2" fmla="*/ 0 w 102"/>
                <a:gd name="T3" fmla="*/ 199 h 199"/>
                <a:gd name="T4" fmla="*/ 0 w 102"/>
                <a:gd name="T5" fmla="*/ 0 h 199"/>
                <a:gd name="T6" fmla="*/ 102 w 102"/>
                <a:gd name="T7" fmla="*/ 199 h 199"/>
                <a:gd name="T8" fmla="*/ 0 w 102"/>
                <a:gd name="T9" fmla="*/ 199 h 199"/>
              </a:gdLst>
              <a:ahLst/>
              <a:cxnLst>
                <a:cxn ang="0">
                  <a:pos x="T0" y="T1"/>
                </a:cxn>
                <a:cxn ang="0">
                  <a:pos x="T2" y="T3"/>
                </a:cxn>
                <a:cxn ang="0">
                  <a:pos x="T4" y="T5"/>
                </a:cxn>
                <a:cxn ang="0">
                  <a:pos x="T6" y="T7"/>
                </a:cxn>
                <a:cxn ang="0">
                  <a:pos x="T8" y="T9"/>
                </a:cxn>
              </a:cxnLst>
              <a:rect l="0" t="0" r="r" b="b"/>
              <a:pathLst>
                <a:path w="102" h="199">
                  <a:moveTo>
                    <a:pt x="0" y="199"/>
                  </a:moveTo>
                  <a:lnTo>
                    <a:pt x="0" y="199"/>
                  </a:lnTo>
                  <a:lnTo>
                    <a:pt x="0" y="0"/>
                  </a:lnTo>
                  <a:cubicBezTo>
                    <a:pt x="0" y="70"/>
                    <a:pt x="28" y="137"/>
                    <a:pt x="102" y="199"/>
                  </a:cubicBezTo>
                  <a:lnTo>
                    <a:pt x="0" y="199"/>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381"/>
            <p:cNvSpPr>
              <a:spLocks/>
            </p:cNvSpPr>
            <p:nvPr/>
          </p:nvSpPr>
          <p:spPr bwMode="auto">
            <a:xfrm>
              <a:off x="3919882" y="5652296"/>
              <a:ext cx="195263" cy="382588"/>
            </a:xfrm>
            <a:custGeom>
              <a:avLst/>
              <a:gdLst>
                <a:gd name="T0" fmla="*/ 0 w 102"/>
                <a:gd name="T1" fmla="*/ 199 h 199"/>
                <a:gd name="T2" fmla="*/ 0 w 102"/>
                <a:gd name="T3" fmla="*/ 199 h 199"/>
                <a:gd name="T4" fmla="*/ 0 w 102"/>
                <a:gd name="T5" fmla="*/ 0 h 199"/>
                <a:gd name="T6" fmla="*/ 102 w 102"/>
                <a:gd name="T7" fmla="*/ 199 h 199"/>
                <a:gd name="T8" fmla="*/ 0 w 102"/>
                <a:gd name="T9" fmla="*/ 199 h 199"/>
              </a:gdLst>
              <a:ahLst/>
              <a:cxnLst>
                <a:cxn ang="0">
                  <a:pos x="T0" y="T1"/>
                </a:cxn>
                <a:cxn ang="0">
                  <a:pos x="T2" y="T3"/>
                </a:cxn>
                <a:cxn ang="0">
                  <a:pos x="T4" y="T5"/>
                </a:cxn>
                <a:cxn ang="0">
                  <a:pos x="T6" y="T7"/>
                </a:cxn>
                <a:cxn ang="0">
                  <a:pos x="T8" y="T9"/>
                </a:cxn>
              </a:cxnLst>
              <a:rect l="0" t="0" r="r" b="b"/>
              <a:pathLst>
                <a:path w="102" h="199">
                  <a:moveTo>
                    <a:pt x="0" y="199"/>
                  </a:moveTo>
                  <a:lnTo>
                    <a:pt x="0" y="199"/>
                  </a:lnTo>
                  <a:lnTo>
                    <a:pt x="0" y="0"/>
                  </a:lnTo>
                  <a:cubicBezTo>
                    <a:pt x="0" y="70"/>
                    <a:pt x="28" y="137"/>
                    <a:pt x="102" y="199"/>
                  </a:cubicBezTo>
                  <a:lnTo>
                    <a:pt x="0" y="199"/>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Freeform 384"/>
            <p:cNvSpPr>
              <a:spLocks/>
            </p:cNvSpPr>
            <p:nvPr/>
          </p:nvSpPr>
          <p:spPr bwMode="auto">
            <a:xfrm>
              <a:off x="4311994" y="5626896"/>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385"/>
            <p:cNvSpPr>
              <a:spLocks/>
            </p:cNvSpPr>
            <p:nvPr/>
          </p:nvSpPr>
          <p:spPr bwMode="auto">
            <a:xfrm>
              <a:off x="4311994" y="5626896"/>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Freeform 386"/>
            <p:cNvSpPr>
              <a:spLocks/>
            </p:cNvSpPr>
            <p:nvPr/>
          </p:nvSpPr>
          <p:spPr bwMode="auto">
            <a:xfrm>
              <a:off x="4404069" y="5652296"/>
              <a:ext cx="244475" cy="381000"/>
            </a:xfrm>
            <a:custGeom>
              <a:avLst/>
              <a:gdLst>
                <a:gd name="T0" fmla="*/ 128 w 128"/>
                <a:gd name="T1" fmla="*/ 198 h 198"/>
                <a:gd name="T2" fmla="*/ 128 w 128"/>
                <a:gd name="T3" fmla="*/ 198 h 198"/>
                <a:gd name="T4" fmla="*/ 0 w 128"/>
                <a:gd name="T5" fmla="*/ 198 h 198"/>
                <a:gd name="T6" fmla="*/ 1 w 128"/>
                <a:gd name="T7" fmla="*/ 0 h 198"/>
                <a:gd name="T8" fmla="*/ 128 w 128"/>
                <a:gd name="T9" fmla="*/ 198 h 198"/>
                <a:gd name="T10" fmla="*/ 128 w 128"/>
                <a:gd name="T11" fmla="*/ 198 h 198"/>
              </a:gdLst>
              <a:ahLst/>
              <a:cxnLst>
                <a:cxn ang="0">
                  <a:pos x="T0" y="T1"/>
                </a:cxn>
                <a:cxn ang="0">
                  <a:pos x="T2" y="T3"/>
                </a:cxn>
                <a:cxn ang="0">
                  <a:pos x="T4" y="T5"/>
                </a:cxn>
                <a:cxn ang="0">
                  <a:pos x="T6" y="T7"/>
                </a:cxn>
                <a:cxn ang="0">
                  <a:pos x="T8" y="T9"/>
                </a:cxn>
                <a:cxn ang="0">
                  <a:pos x="T10" y="T11"/>
                </a:cxn>
              </a:cxnLst>
              <a:rect l="0" t="0" r="r" b="b"/>
              <a:pathLst>
                <a:path w="128" h="198">
                  <a:moveTo>
                    <a:pt x="128" y="198"/>
                  </a:moveTo>
                  <a:lnTo>
                    <a:pt x="128" y="198"/>
                  </a:lnTo>
                  <a:lnTo>
                    <a:pt x="0" y="198"/>
                  </a:lnTo>
                  <a:lnTo>
                    <a:pt x="1" y="0"/>
                  </a:lnTo>
                  <a:cubicBezTo>
                    <a:pt x="90" y="76"/>
                    <a:pt x="128" y="142"/>
                    <a:pt x="128" y="198"/>
                  </a:cubicBezTo>
                  <a:lnTo>
                    <a:pt x="128" y="198"/>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387"/>
            <p:cNvSpPr>
              <a:spLocks/>
            </p:cNvSpPr>
            <p:nvPr/>
          </p:nvSpPr>
          <p:spPr bwMode="auto">
            <a:xfrm>
              <a:off x="4404069" y="5652296"/>
              <a:ext cx="244475" cy="381000"/>
            </a:xfrm>
            <a:custGeom>
              <a:avLst/>
              <a:gdLst>
                <a:gd name="T0" fmla="*/ 128 w 128"/>
                <a:gd name="T1" fmla="*/ 198 h 198"/>
                <a:gd name="T2" fmla="*/ 128 w 128"/>
                <a:gd name="T3" fmla="*/ 198 h 198"/>
                <a:gd name="T4" fmla="*/ 0 w 128"/>
                <a:gd name="T5" fmla="*/ 198 h 198"/>
                <a:gd name="T6" fmla="*/ 1 w 128"/>
                <a:gd name="T7" fmla="*/ 0 h 198"/>
                <a:gd name="T8" fmla="*/ 128 w 128"/>
                <a:gd name="T9" fmla="*/ 198 h 198"/>
                <a:gd name="T10" fmla="*/ 128 w 128"/>
                <a:gd name="T11" fmla="*/ 198 h 198"/>
              </a:gdLst>
              <a:ahLst/>
              <a:cxnLst>
                <a:cxn ang="0">
                  <a:pos x="T0" y="T1"/>
                </a:cxn>
                <a:cxn ang="0">
                  <a:pos x="T2" y="T3"/>
                </a:cxn>
                <a:cxn ang="0">
                  <a:pos x="T4" y="T5"/>
                </a:cxn>
                <a:cxn ang="0">
                  <a:pos x="T6" y="T7"/>
                </a:cxn>
                <a:cxn ang="0">
                  <a:pos x="T8" y="T9"/>
                </a:cxn>
                <a:cxn ang="0">
                  <a:pos x="T10" y="T11"/>
                </a:cxn>
              </a:cxnLst>
              <a:rect l="0" t="0" r="r" b="b"/>
              <a:pathLst>
                <a:path w="128" h="198">
                  <a:moveTo>
                    <a:pt x="128" y="198"/>
                  </a:moveTo>
                  <a:lnTo>
                    <a:pt x="128" y="198"/>
                  </a:lnTo>
                  <a:lnTo>
                    <a:pt x="0" y="198"/>
                  </a:lnTo>
                  <a:lnTo>
                    <a:pt x="1" y="0"/>
                  </a:lnTo>
                  <a:cubicBezTo>
                    <a:pt x="90" y="76"/>
                    <a:pt x="128" y="142"/>
                    <a:pt x="128" y="198"/>
                  </a:cubicBezTo>
                  <a:lnTo>
                    <a:pt x="128" y="198"/>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Freeform 388"/>
            <p:cNvSpPr>
              <a:spLocks noEditPoints="1"/>
            </p:cNvSpPr>
            <p:nvPr/>
          </p:nvSpPr>
          <p:spPr bwMode="auto">
            <a:xfrm>
              <a:off x="4404069" y="5652296"/>
              <a:ext cx="244475" cy="381000"/>
            </a:xfrm>
            <a:custGeom>
              <a:avLst/>
              <a:gdLst>
                <a:gd name="T0" fmla="*/ 0 w 128"/>
                <a:gd name="T1" fmla="*/ 0 h 198"/>
                <a:gd name="T2" fmla="*/ 0 w 128"/>
                <a:gd name="T3" fmla="*/ 0 h 198"/>
                <a:gd name="T4" fmla="*/ 16 w 128"/>
                <a:gd name="T5" fmla="*/ 0 h 198"/>
                <a:gd name="T6" fmla="*/ 30 w 128"/>
                <a:gd name="T7" fmla="*/ 0 h 198"/>
                <a:gd name="T8" fmla="*/ 30 w 128"/>
                <a:gd name="T9" fmla="*/ 0 h 198"/>
                <a:gd name="T10" fmla="*/ 46 w 128"/>
                <a:gd name="T11" fmla="*/ 0 h 198"/>
                <a:gd name="T12" fmla="*/ 59 w 128"/>
                <a:gd name="T13" fmla="*/ 0 h 198"/>
                <a:gd name="T14" fmla="*/ 59 w 128"/>
                <a:gd name="T15" fmla="*/ 0 h 198"/>
                <a:gd name="T16" fmla="*/ 75 w 128"/>
                <a:gd name="T17" fmla="*/ 0 h 198"/>
                <a:gd name="T18" fmla="*/ 88 w 128"/>
                <a:gd name="T19" fmla="*/ 0 h 198"/>
                <a:gd name="T20" fmla="*/ 88 w 128"/>
                <a:gd name="T21" fmla="*/ 0 h 198"/>
                <a:gd name="T22" fmla="*/ 104 w 128"/>
                <a:gd name="T23" fmla="*/ 0 h 198"/>
                <a:gd name="T24" fmla="*/ 118 w 128"/>
                <a:gd name="T25" fmla="*/ 0 h 198"/>
                <a:gd name="T26" fmla="*/ 118 w 128"/>
                <a:gd name="T27" fmla="*/ 0 h 198"/>
                <a:gd name="T28" fmla="*/ 128 w 128"/>
                <a:gd name="T29" fmla="*/ 0 h 198"/>
                <a:gd name="T30" fmla="*/ 128 w 128"/>
                <a:gd name="T31" fmla="*/ 6 h 198"/>
                <a:gd name="T32" fmla="*/ 128 w 128"/>
                <a:gd name="T33" fmla="*/ 19 h 198"/>
                <a:gd name="T34" fmla="*/ 128 w 128"/>
                <a:gd name="T35" fmla="*/ 19 h 198"/>
                <a:gd name="T36" fmla="*/ 128 w 128"/>
                <a:gd name="T37" fmla="*/ 35 h 198"/>
                <a:gd name="T38" fmla="*/ 128 w 128"/>
                <a:gd name="T39" fmla="*/ 48 h 198"/>
                <a:gd name="T40" fmla="*/ 128 w 128"/>
                <a:gd name="T41" fmla="*/ 48 h 198"/>
                <a:gd name="T42" fmla="*/ 128 w 128"/>
                <a:gd name="T43" fmla="*/ 64 h 198"/>
                <a:gd name="T44" fmla="*/ 128 w 128"/>
                <a:gd name="T45" fmla="*/ 78 h 198"/>
                <a:gd name="T46" fmla="*/ 128 w 128"/>
                <a:gd name="T47" fmla="*/ 78 h 198"/>
                <a:gd name="T48" fmla="*/ 128 w 128"/>
                <a:gd name="T49" fmla="*/ 94 h 198"/>
                <a:gd name="T50" fmla="*/ 128 w 128"/>
                <a:gd name="T51" fmla="*/ 107 h 198"/>
                <a:gd name="T52" fmla="*/ 128 w 128"/>
                <a:gd name="T53" fmla="*/ 107 h 198"/>
                <a:gd name="T54" fmla="*/ 128 w 128"/>
                <a:gd name="T55" fmla="*/ 123 h 198"/>
                <a:gd name="T56" fmla="*/ 128 w 128"/>
                <a:gd name="T57" fmla="*/ 136 h 198"/>
                <a:gd name="T58" fmla="*/ 128 w 128"/>
                <a:gd name="T59" fmla="*/ 136 h 198"/>
                <a:gd name="T60" fmla="*/ 128 w 128"/>
                <a:gd name="T61" fmla="*/ 152 h 198"/>
                <a:gd name="T62" fmla="*/ 128 w 128"/>
                <a:gd name="T63" fmla="*/ 166 h 198"/>
                <a:gd name="T64" fmla="*/ 128 w 128"/>
                <a:gd name="T65" fmla="*/ 166 h 198"/>
                <a:gd name="T66" fmla="*/ 128 w 128"/>
                <a:gd name="T67" fmla="*/ 182 h 198"/>
                <a:gd name="T68" fmla="*/ 128 w 128"/>
                <a:gd name="T69" fmla="*/ 195 h 198"/>
                <a:gd name="T70" fmla="*/ 128 w 128"/>
                <a:gd name="T71" fmla="*/ 195 h 198"/>
                <a:gd name="T72" fmla="*/ 128 w 128"/>
                <a:gd name="T73"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98">
                  <a:moveTo>
                    <a:pt x="0" y="0"/>
                  </a:moveTo>
                  <a:lnTo>
                    <a:pt x="0" y="0"/>
                  </a:lnTo>
                  <a:lnTo>
                    <a:pt x="16" y="0"/>
                  </a:lnTo>
                  <a:moveTo>
                    <a:pt x="30" y="0"/>
                  </a:moveTo>
                  <a:lnTo>
                    <a:pt x="30" y="0"/>
                  </a:lnTo>
                  <a:lnTo>
                    <a:pt x="46" y="0"/>
                  </a:lnTo>
                  <a:moveTo>
                    <a:pt x="59" y="0"/>
                  </a:moveTo>
                  <a:lnTo>
                    <a:pt x="59" y="0"/>
                  </a:lnTo>
                  <a:lnTo>
                    <a:pt x="75" y="0"/>
                  </a:lnTo>
                  <a:moveTo>
                    <a:pt x="88" y="0"/>
                  </a:moveTo>
                  <a:lnTo>
                    <a:pt x="88" y="0"/>
                  </a:lnTo>
                  <a:lnTo>
                    <a:pt x="104" y="0"/>
                  </a:lnTo>
                  <a:moveTo>
                    <a:pt x="118" y="0"/>
                  </a:moveTo>
                  <a:lnTo>
                    <a:pt x="118" y="0"/>
                  </a:lnTo>
                  <a:lnTo>
                    <a:pt x="128" y="0"/>
                  </a:lnTo>
                  <a:lnTo>
                    <a:pt x="128" y="6"/>
                  </a:lnTo>
                  <a:moveTo>
                    <a:pt x="128" y="19"/>
                  </a:moveTo>
                  <a:lnTo>
                    <a:pt x="128" y="19"/>
                  </a:lnTo>
                  <a:lnTo>
                    <a:pt x="128" y="35"/>
                  </a:lnTo>
                  <a:moveTo>
                    <a:pt x="128" y="48"/>
                  </a:moveTo>
                  <a:lnTo>
                    <a:pt x="128" y="48"/>
                  </a:lnTo>
                  <a:lnTo>
                    <a:pt x="128" y="64"/>
                  </a:lnTo>
                  <a:moveTo>
                    <a:pt x="128" y="78"/>
                  </a:moveTo>
                  <a:lnTo>
                    <a:pt x="128" y="78"/>
                  </a:lnTo>
                  <a:lnTo>
                    <a:pt x="128" y="94"/>
                  </a:lnTo>
                  <a:moveTo>
                    <a:pt x="128" y="107"/>
                  </a:moveTo>
                  <a:lnTo>
                    <a:pt x="128" y="107"/>
                  </a:lnTo>
                  <a:lnTo>
                    <a:pt x="128" y="123"/>
                  </a:lnTo>
                  <a:moveTo>
                    <a:pt x="128" y="136"/>
                  </a:moveTo>
                  <a:lnTo>
                    <a:pt x="128" y="136"/>
                  </a:lnTo>
                  <a:lnTo>
                    <a:pt x="128" y="152"/>
                  </a:lnTo>
                  <a:moveTo>
                    <a:pt x="128" y="166"/>
                  </a:moveTo>
                  <a:lnTo>
                    <a:pt x="128" y="166"/>
                  </a:lnTo>
                  <a:lnTo>
                    <a:pt x="128" y="182"/>
                  </a:lnTo>
                  <a:moveTo>
                    <a:pt x="128" y="195"/>
                  </a:moveTo>
                  <a:lnTo>
                    <a:pt x="128" y="195"/>
                  </a:lnTo>
                  <a:lnTo>
                    <a:pt x="128" y="198"/>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Freeform 391"/>
            <p:cNvSpPr>
              <a:spLocks/>
            </p:cNvSpPr>
            <p:nvPr/>
          </p:nvSpPr>
          <p:spPr bwMode="auto">
            <a:xfrm>
              <a:off x="4823169" y="5626896"/>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392"/>
            <p:cNvSpPr>
              <a:spLocks/>
            </p:cNvSpPr>
            <p:nvPr/>
          </p:nvSpPr>
          <p:spPr bwMode="auto">
            <a:xfrm>
              <a:off x="4823169" y="5626896"/>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Freeform 393"/>
            <p:cNvSpPr>
              <a:spLocks/>
            </p:cNvSpPr>
            <p:nvPr/>
          </p:nvSpPr>
          <p:spPr bwMode="auto">
            <a:xfrm>
              <a:off x="4834282" y="5790409"/>
              <a:ext cx="404813" cy="104775"/>
            </a:xfrm>
            <a:custGeom>
              <a:avLst/>
              <a:gdLst>
                <a:gd name="T0" fmla="*/ 211 w 211"/>
                <a:gd name="T1" fmla="*/ 0 h 54"/>
                <a:gd name="T2" fmla="*/ 211 w 211"/>
                <a:gd name="T3" fmla="*/ 0 h 54"/>
                <a:gd name="T4" fmla="*/ 0 w 211"/>
                <a:gd name="T5" fmla="*/ 0 h 54"/>
                <a:gd name="T6" fmla="*/ 0 w 211"/>
                <a:gd name="T7" fmla="*/ 54 h 54"/>
                <a:gd name="T8" fmla="*/ 211 w 211"/>
                <a:gd name="T9" fmla="*/ 0 h 54"/>
                <a:gd name="T10" fmla="*/ 211 w 211"/>
                <a:gd name="T11" fmla="*/ 0 h 54"/>
              </a:gdLst>
              <a:ahLst/>
              <a:cxnLst>
                <a:cxn ang="0">
                  <a:pos x="T0" y="T1"/>
                </a:cxn>
                <a:cxn ang="0">
                  <a:pos x="T2" y="T3"/>
                </a:cxn>
                <a:cxn ang="0">
                  <a:pos x="T4" y="T5"/>
                </a:cxn>
                <a:cxn ang="0">
                  <a:pos x="T6" y="T7"/>
                </a:cxn>
                <a:cxn ang="0">
                  <a:pos x="T8" y="T9"/>
                </a:cxn>
                <a:cxn ang="0">
                  <a:pos x="T10" y="T11"/>
                </a:cxn>
              </a:cxnLst>
              <a:rect l="0" t="0" r="r" b="b"/>
              <a:pathLst>
                <a:path w="211" h="54">
                  <a:moveTo>
                    <a:pt x="211" y="0"/>
                  </a:moveTo>
                  <a:lnTo>
                    <a:pt x="211" y="0"/>
                  </a:lnTo>
                  <a:lnTo>
                    <a:pt x="0" y="0"/>
                  </a:lnTo>
                  <a:lnTo>
                    <a:pt x="0" y="54"/>
                  </a:lnTo>
                  <a:cubicBezTo>
                    <a:pt x="73" y="54"/>
                    <a:pt x="211" y="44"/>
                    <a:pt x="211" y="0"/>
                  </a:cubicBezTo>
                  <a:lnTo>
                    <a:pt x="211"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394"/>
            <p:cNvSpPr>
              <a:spLocks/>
            </p:cNvSpPr>
            <p:nvPr/>
          </p:nvSpPr>
          <p:spPr bwMode="auto">
            <a:xfrm>
              <a:off x="4834282" y="5790409"/>
              <a:ext cx="404813" cy="104775"/>
            </a:xfrm>
            <a:custGeom>
              <a:avLst/>
              <a:gdLst>
                <a:gd name="T0" fmla="*/ 211 w 211"/>
                <a:gd name="T1" fmla="*/ 0 h 54"/>
                <a:gd name="T2" fmla="*/ 211 w 211"/>
                <a:gd name="T3" fmla="*/ 0 h 54"/>
                <a:gd name="T4" fmla="*/ 0 w 211"/>
                <a:gd name="T5" fmla="*/ 0 h 54"/>
                <a:gd name="T6" fmla="*/ 0 w 211"/>
                <a:gd name="T7" fmla="*/ 54 h 54"/>
                <a:gd name="T8" fmla="*/ 211 w 211"/>
                <a:gd name="T9" fmla="*/ 0 h 54"/>
                <a:gd name="T10" fmla="*/ 211 w 211"/>
                <a:gd name="T11" fmla="*/ 0 h 54"/>
              </a:gdLst>
              <a:ahLst/>
              <a:cxnLst>
                <a:cxn ang="0">
                  <a:pos x="T0" y="T1"/>
                </a:cxn>
                <a:cxn ang="0">
                  <a:pos x="T2" y="T3"/>
                </a:cxn>
                <a:cxn ang="0">
                  <a:pos x="T4" y="T5"/>
                </a:cxn>
                <a:cxn ang="0">
                  <a:pos x="T6" y="T7"/>
                </a:cxn>
                <a:cxn ang="0">
                  <a:pos x="T8" y="T9"/>
                </a:cxn>
                <a:cxn ang="0">
                  <a:pos x="T10" y="T11"/>
                </a:cxn>
              </a:cxnLst>
              <a:rect l="0" t="0" r="r" b="b"/>
              <a:pathLst>
                <a:path w="211" h="54">
                  <a:moveTo>
                    <a:pt x="211" y="0"/>
                  </a:moveTo>
                  <a:lnTo>
                    <a:pt x="211" y="0"/>
                  </a:lnTo>
                  <a:lnTo>
                    <a:pt x="0" y="0"/>
                  </a:lnTo>
                  <a:lnTo>
                    <a:pt x="0" y="54"/>
                  </a:lnTo>
                  <a:cubicBezTo>
                    <a:pt x="73" y="54"/>
                    <a:pt x="211" y="44"/>
                    <a:pt x="211" y="0"/>
                  </a:cubicBezTo>
                  <a:lnTo>
                    <a:pt x="211" y="0"/>
                  </a:lnTo>
                  <a:close/>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Freeform 395"/>
            <p:cNvSpPr>
              <a:spLocks noEditPoints="1"/>
            </p:cNvSpPr>
            <p:nvPr/>
          </p:nvSpPr>
          <p:spPr bwMode="auto">
            <a:xfrm>
              <a:off x="4834282" y="5790409"/>
              <a:ext cx="404813" cy="104775"/>
            </a:xfrm>
            <a:custGeom>
              <a:avLst/>
              <a:gdLst>
                <a:gd name="T0" fmla="*/ 0 w 211"/>
                <a:gd name="T1" fmla="*/ 54 h 54"/>
                <a:gd name="T2" fmla="*/ 0 w 211"/>
                <a:gd name="T3" fmla="*/ 54 h 54"/>
                <a:gd name="T4" fmla="*/ 16 w 211"/>
                <a:gd name="T5" fmla="*/ 54 h 54"/>
                <a:gd name="T6" fmla="*/ 30 w 211"/>
                <a:gd name="T7" fmla="*/ 54 h 54"/>
                <a:gd name="T8" fmla="*/ 30 w 211"/>
                <a:gd name="T9" fmla="*/ 54 h 54"/>
                <a:gd name="T10" fmla="*/ 46 w 211"/>
                <a:gd name="T11" fmla="*/ 54 h 54"/>
                <a:gd name="T12" fmla="*/ 59 w 211"/>
                <a:gd name="T13" fmla="*/ 54 h 54"/>
                <a:gd name="T14" fmla="*/ 59 w 211"/>
                <a:gd name="T15" fmla="*/ 54 h 54"/>
                <a:gd name="T16" fmla="*/ 75 w 211"/>
                <a:gd name="T17" fmla="*/ 54 h 54"/>
                <a:gd name="T18" fmla="*/ 88 w 211"/>
                <a:gd name="T19" fmla="*/ 54 h 54"/>
                <a:gd name="T20" fmla="*/ 88 w 211"/>
                <a:gd name="T21" fmla="*/ 54 h 54"/>
                <a:gd name="T22" fmla="*/ 104 w 211"/>
                <a:gd name="T23" fmla="*/ 54 h 54"/>
                <a:gd name="T24" fmla="*/ 118 w 211"/>
                <a:gd name="T25" fmla="*/ 54 h 54"/>
                <a:gd name="T26" fmla="*/ 118 w 211"/>
                <a:gd name="T27" fmla="*/ 54 h 54"/>
                <a:gd name="T28" fmla="*/ 134 w 211"/>
                <a:gd name="T29" fmla="*/ 54 h 54"/>
                <a:gd name="T30" fmla="*/ 147 w 211"/>
                <a:gd name="T31" fmla="*/ 54 h 54"/>
                <a:gd name="T32" fmla="*/ 147 w 211"/>
                <a:gd name="T33" fmla="*/ 54 h 54"/>
                <a:gd name="T34" fmla="*/ 163 w 211"/>
                <a:gd name="T35" fmla="*/ 54 h 54"/>
                <a:gd name="T36" fmla="*/ 176 w 211"/>
                <a:gd name="T37" fmla="*/ 54 h 54"/>
                <a:gd name="T38" fmla="*/ 176 w 211"/>
                <a:gd name="T39" fmla="*/ 54 h 54"/>
                <a:gd name="T40" fmla="*/ 192 w 211"/>
                <a:gd name="T41" fmla="*/ 54 h 54"/>
                <a:gd name="T42" fmla="*/ 206 w 211"/>
                <a:gd name="T43" fmla="*/ 54 h 54"/>
                <a:gd name="T44" fmla="*/ 206 w 211"/>
                <a:gd name="T45" fmla="*/ 54 h 54"/>
                <a:gd name="T46" fmla="*/ 211 w 211"/>
                <a:gd name="T47" fmla="*/ 54 h 54"/>
                <a:gd name="T48" fmla="*/ 211 w 211"/>
                <a:gd name="T49" fmla="*/ 44 h 54"/>
                <a:gd name="T50" fmla="*/ 211 w 211"/>
                <a:gd name="T51" fmla="*/ 30 h 54"/>
                <a:gd name="T52" fmla="*/ 211 w 211"/>
                <a:gd name="T53" fmla="*/ 30 h 54"/>
                <a:gd name="T54" fmla="*/ 211 w 211"/>
                <a:gd name="T55" fmla="*/ 14 h 54"/>
                <a:gd name="T56" fmla="*/ 211 w 211"/>
                <a:gd name="T57" fmla="*/ 1 h 54"/>
                <a:gd name="T58" fmla="*/ 211 w 211"/>
                <a:gd name="T59" fmla="*/ 1 h 54"/>
                <a:gd name="T60" fmla="*/ 211 w 211"/>
                <a:gd name="T6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1" h="54">
                  <a:moveTo>
                    <a:pt x="0" y="54"/>
                  </a:moveTo>
                  <a:lnTo>
                    <a:pt x="0" y="54"/>
                  </a:lnTo>
                  <a:lnTo>
                    <a:pt x="16" y="54"/>
                  </a:lnTo>
                  <a:moveTo>
                    <a:pt x="30" y="54"/>
                  </a:moveTo>
                  <a:lnTo>
                    <a:pt x="30" y="54"/>
                  </a:lnTo>
                  <a:lnTo>
                    <a:pt x="46" y="54"/>
                  </a:lnTo>
                  <a:moveTo>
                    <a:pt x="59" y="54"/>
                  </a:moveTo>
                  <a:lnTo>
                    <a:pt x="59" y="54"/>
                  </a:lnTo>
                  <a:lnTo>
                    <a:pt x="75" y="54"/>
                  </a:lnTo>
                  <a:moveTo>
                    <a:pt x="88" y="54"/>
                  </a:moveTo>
                  <a:lnTo>
                    <a:pt x="88" y="54"/>
                  </a:lnTo>
                  <a:lnTo>
                    <a:pt x="104" y="54"/>
                  </a:lnTo>
                  <a:moveTo>
                    <a:pt x="118" y="54"/>
                  </a:moveTo>
                  <a:lnTo>
                    <a:pt x="118" y="54"/>
                  </a:lnTo>
                  <a:lnTo>
                    <a:pt x="134" y="54"/>
                  </a:lnTo>
                  <a:moveTo>
                    <a:pt x="147" y="54"/>
                  </a:moveTo>
                  <a:lnTo>
                    <a:pt x="147" y="54"/>
                  </a:lnTo>
                  <a:lnTo>
                    <a:pt x="163" y="54"/>
                  </a:lnTo>
                  <a:moveTo>
                    <a:pt x="176" y="54"/>
                  </a:moveTo>
                  <a:lnTo>
                    <a:pt x="176" y="54"/>
                  </a:lnTo>
                  <a:lnTo>
                    <a:pt x="192" y="54"/>
                  </a:lnTo>
                  <a:moveTo>
                    <a:pt x="206" y="54"/>
                  </a:moveTo>
                  <a:lnTo>
                    <a:pt x="206" y="54"/>
                  </a:lnTo>
                  <a:lnTo>
                    <a:pt x="211" y="54"/>
                  </a:lnTo>
                  <a:lnTo>
                    <a:pt x="211" y="44"/>
                  </a:lnTo>
                  <a:moveTo>
                    <a:pt x="211" y="30"/>
                  </a:moveTo>
                  <a:lnTo>
                    <a:pt x="211" y="30"/>
                  </a:lnTo>
                  <a:lnTo>
                    <a:pt x="211" y="14"/>
                  </a:lnTo>
                  <a:moveTo>
                    <a:pt x="211" y="1"/>
                  </a:moveTo>
                  <a:lnTo>
                    <a:pt x="211" y="1"/>
                  </a:lnTo>
                  <a:lnTo>
                    <a:pt x="211" y="0"/>
                  </a:lnTo>
                </a:path>
              </a:pathLst>
            </a:custGeom>
            <a:noFill/>
            <a:ln w="952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Freeform 398"/>
            <p:cNvSpPr>
              <a:spLocks/>
            </p:cNvSpPr>
            <p:nvPr/>
          </p:nvSpPr>
          <p:spPr bwMode="auto">
            <a:xfrm>
              <a:off x="5327164" y="5627687"/>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399"/>
            <p:cNvSpPr>
              <a:spLocks/>
            </p:cNvSpPr>
            <p:nvPr/>
          </p:nvSpPr>
          <p:spPr bwMode="auto">
            <a:xfrm>
              <a:off x="5327164" y="5627687"/>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Freeform 400"/>
            <p:cNvSpPr>
              <a:spLocks/>
            </p:cNvSpPr>
            <p:nvPr/>
          </p:nvSpPr>
          <p:spPr bwMode="auto">
            <a:xfrm>
              <a:off x="5339864" y="5768975"/>
              <a:ext cx="406400" cy="152400"/>
            </a:xfrm>
            <a:custGeom>
              <a:avLst/>
              <a:gdLst>
                <a:gd name="T0" fmla="*/ 0 w 212"/>
                <a:gd name="T1" fmla="*/ 79 h 79"/>
                <a:gd name="T2" fmla="*/ 0 w 212"/>
                <a:gd name="T3" fmla="*/ 79 h 79"/>
                <a:gd name="T4" fmla="*/ 0 w 212"/>
                <a:gd name="T5" fmla="*/ 0 h 79"/>
                <a:gd name="T6" fmla="*/ 212 w 212"/>
                <a:gd name="T7" fmla="*/ 79 h 79"/>
                <a:gd name="T8" fmla="*/ 0 w 212"/>
                <a:gd name="T9" fmla="*/ 79 h 79"/>
              </a:gdLst>
              <a:ahLst/>
              <a:cxnLst>
                <a:cxn ang="0">
                  <a:pos x="T0" y="T1"/>
                </a:cxn>
                <a:cxn ang="0">
                  <a:pos x="T2" y="T3"/>
                </a:cxn>
                <a:cxn ang="0">
                  <a:pos x="T4" y="T5"/>
                </a:cxn>
                <a:cxn ang="0">
                  <a:pos x="T6" y="T7"/>
                </a:cxn>
                <a:cxn ang="0">
                  <a:pos x="T8" y="T9"/>
                </a:cxn>
              </a:cxnLst>
              <a:rect l="0" t="0" r="r" b="b"/>
              <a:pathLst>
                <a:path w="212" h="79">
                  <a:moveTo>
                    <a:pt x="0" y="79"/>
                  </a:moveTo>
                  <a:lnTo>
                    <a:pt x="0" y="79"/>
                  </a:lnTo>
                  <a:lnTo>
                    <a:pt x="0" y="0"/>
                  </a:lnTo>
                  <a:cubicBezTo>
                    <a:pt x="50" y="56"/>
                    <a:pt x="153" y="79"/>
                    <a:pt x="212" y="79"/>
                  </a:cubicBezTo>
                  <a:lnTo>
                    <a:pt x="0" y="79"/>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401"/>
            <p:cNvSpPr>
              <a:spLocks/>
            </p:cNvSpPr>
            <p:nvPr/>
          </p:nvSpPr>
          <p:spPr bwMode="auto">
            <a:xfrm>
              <a:off x="5339864" y="5768975"/>
              <a:ext cx="406400" cy="152400"/>
            </a:xfrm>
            <a:custGeom>
              <a:avLst/>
              <a:gdLst>
                <a:gd name="T0" fmla="*/ 0 w 212"/>
                <a:gd name="T1" fmla="*/ 79 h 79"/>
                <a:gd name="T2" fmla="*/ 0 w 212"/>
                <a:gd name="T3" fmla="*/ 79 h 79"/>
                <a:gd name="T4" fmla="*/ 0 w 212"/>
                <a:gd name="T5" fmla="*/ 0 h 79"/>
                <a:gd name="T6" fmla="*/ 212 w 212"/>
                <a:gd name="T7" fmla="*/ 79 h 79"/>
                <a:gd name="T8" fmla="*/ 0 w 212"/>
                <a:gd name="T9" fmla="*/ 79 h 79"/>
              </a:gdLst>
              <a:ahLst/>
              <a:cxnLst>
                <a:cxn ang="0">
                  <a:pos x="T0" y="T1"/>
                </a:cxn>
                <a:cxn ang="0">
                  <a:pos x="T2" y="T3"/>
                </a:cxn>
                <a:cxn ang="0">
                  <a:pos x="T4" y="T5"/>
                </a:cxn>
                <a:cxn ang="0">
                  <a:pos x="T6" y="T7"/>
                </a:cxn>
                <a:cxn ang="0">
                  <a:pos x="T8" y="T9"/>
                </a:cxn>
              </a:cxnLst>
              <a:rect l="0" t="0" r="r" b="b"/>
              <a:pathLst>
                <a:path w="212" h="79">
                  <a:moveTo>
                    <a:pt x="0" y="79"/>
                  </a:moveTo>
                  <a:lnTo>
                    <a:pt x="0" y="79"/>
                  </a:lnTo>
                  <a:lnTo>
                    <a:pt x="0" y="0"/>
                  </a:lnTo>
                  <a:cubicBezTo>
                    <a:pt x="50" y="56"/>
                    <a:pt x="153" y="79"/>
                    <a:pt x="212" y="79"/>
                  </a:cubicBezTo>
                  <a:lnTo>
                    <a:pt x="0" y="79"/>
                  </a:lnTo>
                  <a:close/>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Freeform 402"/>
            <p:cNvSpPr>
              <a:spLocks noEditPoints="1"/>
            </p:cNvSpPr>
            <p:nvPr/>
          </p:nvSpPr>
          <p:spPr bwMode="auto">
            <a:xfrm>
              <a:off x="5339864" y="5770563"/>
              <a:ext cx="406400" cy="130175"/>
            </a:xfrm>
            <a:custGeom>
              <a:avLst/>
              <a:gdLst>
                <a:gd name="T0" fmla="*/ 0 w 212"/>
                <a:gd name="T1" fmla="*/ 0 h 68"/>
                <a:gd name="T2" fmla="*/ 0 w 212"/>
                <a:gd name="T3" fmla="*/ 0 h 68"/>
                <a:gd name="T4" fmla="*/ 16 w 212"/>
                <a:gd name="T5" fmla="*/ 0 h 68"/>
                <a:gd name="T6" fmla="*/ 29 w 212"/>
                <a:gd name="T7" fmla="*/ 0 h 68"/>
                <a:gd name="T8" fmla="*/ 29 w 212"/>
                <a:gd name="T9" fmla="*/ 0 h 68"/>
                <a:gd name="T10" fmla="*/ 45 w 212"/>
                <a:gd name="T11" fmla="*/ 0 h 68"/>
                <a:gd name="T12" fmla="*/ 59 w 212"/>
                <a:gd name="T13" fmla="*/ 0 h 68"/>
                <a:gd name="T14" fmla="*/ 59 w 212"/>
                <a:gd name="T15" fmla="*/ 0 h 68"/>
                <a:gd name="T16" fmla="*/ 75 w 212"/>
                <a:gd name="T17" fmla="*/ 0 h 68"/>
                <a:gd name="T18" fmla="*/ 88 w 212"/>
                <a:gd name="T19" fmla="*/ 0 h 68"/>
                <a:gd name="T20" fmla="*/ 88 w 212"/>
                <a:gd name="T21" fmla="*/ 0 h 68"/>
                <a:gd name="T22" fmla="*/ 104 w 212"/>
                <a:gd name="T23" fmla="*/ 0 h 68"/>
                <a:gd name="T24" fmla="*/ 117 w 212"/>
                <a:gd name="T25" fmla="*/ 0 h 68"/>
                <a:gd name="T26" fmla="*/ 117 w 212"/>
                <a:gd name="T27" fmla="*/ 0 h 68"/>
                <a:gd name="T28" fmla="*/ 133 w 212"/>
                <a:gd name="T29" fmla="*/ 0 h 68"/>
                <a:gd name="T30" fmla="*/ 147 w 212"/>
                <a:gd name="T31" fmla="*/ 0 h 68"/>
                <a:gd name="T32" fmla="*/ 147 w 212"/>
                <a:gd name="T33" fmla="*/ 0 h 68"/>
                <a:gd name="T34" fmla="*/ 163 w 212"/>
                <a:gd name="T35" fmla="*/ 0 h 68"/>
                <a:gd name="T36" fmla="*/ 176 w 212"/>
                <a:gd name="T37" fmla="*/ 0 h 68"/>
                <a:gd name="T38" fmla="*/ 176 w 212"/>
                <a:gd name="T39" fmla="*/ 0 h 68"/>
                <a:gd name="T40" fmla="*/ 192 w 212"/>
                <a:gd name="T41" fmla="*/ 0 h 68"/>
                <a:gd name="T42" fmla="*/ 205 w 212"/>
                <a:gd name="T43" fmla="*/ 0 h 68"/>
                <a:gd name="T44" fmla="*/ 205 w 212"/>
                <a:gd name="T45" fmla="*/ 0 h 68"/>
                <a:gd name="T46" fmla="*/ 212 w 212"/>
                <a:gd name="T47" fmla="*/ 0 h 68"/>
                <a:gd name="T48" fmla="*/ 212 w 212"/>
                <a:gd name="T49" fmla="*/ 9 h 68"/>
                <a:gd name="T50" fmla="*/ 212 w 212"/>
                <a:gd name="T51" fmla="*/ 22 h 68"/>
                <a:gd name="T52" fmla="*/ 212 w 212"/>
                <a:gd name="T53" fmla="*/ 22 h 68"/>
                <a:gd name="T54" fmla="*/ 212 w 212"/>
                <a:gd name="T55" fmla="*/ 38 h 68"/>
                <a:gd name="T56" fmla="*/ 212 w 212"/>
                <a:gd name="T57" fmla="*/ 52 h 68"/>
                <a:gd name="T58" fmla="*/ 212 w 212"/>
                <a:gd name="T59" fmla="*/ 52 h 68"/>
                <a:gd name="T60" fmla="*/ 212 w 212"/>
                <a:gd name="T6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68">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12" y="0"/>
                  </a:lnTo>
                  <a:lnTo>
                    <a:pt x="212" y="9"/>
                  </a:lnTo>
                  <a:moveTo>
                    <a:pt x="212" y="22"/>
                  </a:moveTo>
                  <a:lnTo>
                    <a:pt x="212" y="22"/>
                  </a:lnTo>
                  <a:lnTo>
                    <a:pt x="212" y="38"/>
                  </a:lnTo>
                  <a:moveTo>
                    <a:pt x="212" y="52"/>
                  </a:moveTo>
                  <a:lnTo>
                    <a:pt x="212" y="52"/>
                  </a:lnTo>
                  <a:lnTo>
                    <a:pt x="212" y="68"/>
                  </a:lnTo>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75" name="Group 474"/>
          <p:cNvGrpSpPr/>
          <p:nvPr/>
        </p:nvGrpSpPr>
        <p:grpSpPr>
          <a:xfrm>
            <a:off x="7411301" y="4203560"/>
            <a:ext cx="742250" cy="368440"/>
            <a:chOff x="5543064" y="5123659"/>
            <a:chExt cx="1029802" cy="511175"/>
          </a:xfrm>
        </p:grpSpPr>
        <p:sp>
          <p:nvSpPr>
            <p:cNvPr id="474" name="Rectangle 473"/>
            <p:cNvSpPr/>
            <p:nvPr/>
          </p:nvSpPr>
          <p:spPr>
            <a:xfrm>
              <a:off x="5543064" y="5123659"/>
              <a:ext cx="1029802" cy="511175"/>
            </a:xfrm>
            <a:prstGeom prst="rect">
              <a:avLst/>
            </a:prstGeom>
            <a:solidFill>
              <a:srgbClr val="FF95E0"/>
            </a:solidFill>
            <a:ln>
              <a:solidFill>
                <a:srgbClr val="B4158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Freeform 320"/>
            <p:cNvSpPr>
              <a:spLocks/>
            </p:cNvSpPr>
            <p:nvPr/>
          </p:nvSpPr>
          <p:spPr bwMode="auto">
            <a:xfrm>
              <a:off x="5584825" y="5163346"/>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21"/>
            <p:cNvSpPr>
              <a:spLocks/>
            </p:cNvSpPr>
            <p:nvPr/>
          </p:nvSpPr>
          <p:spPr bwMode="auto">
            <a:xfrm>
              <a:off x="5584825" y="5163346"/>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Freeform 322"/>
            <p:cNvSpPr>
              <a:spLocks/>
            </p:cNvSpPr>
            <p:nvPr/>
          </p:nvSpPr>
          <p:spPr bwMode="auto">
            <a:xfrm>
              <a:off x="5724525" y="5179221"/>
              <a:ext cx="149225" cy="400050"/>
            </a:xfrm>
            <a:custGeom>
              <a:avLst/>
              <a:gdLst>
                <a:gd name="T0" fmla="*/ 0 w 78"/>
                <a:gd name="T1" fmla="*/ 0 h 208"/>
                <a:gd name="T2" fmla="*/ 0 w 78"/>
                <a:gd name="T3" fmla="*/ 0 h 208"/>
                <a:gd name="T4" fmla="*/ 0 w 78"/>
                <a:gd name="T5" fmla="*/ 208 h 208"/>
                <a:gd name="T6" fmla="*/ 78 w 78"/>
                <a:gd name="T7" fmla="*/ 208 h 208"/>
                <a:gd name="T8" fmla="*/ 0 w 78"/>
                <a:gd name="T9" fmla="*/ 0 h 208"/>
                <a:gd name="T10" fmla="*/ 0 w 78"/>
                <a:gd name="T11" fmla="*/ 0 h 208"/>
              </a:gdLst>
              <a:ahLst/>
              <a:cxnLst>
                <a:cxn ang="0">
                  <a:pos x="T0" y="T1"/>
                </a:cxn>
                <a:cxn ang="0">
                  <a:pos x="T2" y="T3"/>
                </a:cxn>
                <a:cxn ang="0">
                  <a:pos x="T4" y="T5"/>
                </a:cxn>
                <a:cxn ang="0">
                  <a:pos x="T6" y="T7"/>
                </a:cxn>
                <a:cxn ang="0">
                  <a:pos x="T8" y="T9"/>
                </a:cxn>
                <a:cxn ang="0">
                  <a:pos x="T10" y="T11"/>
                </a:cxn>
              </a:cxnLst>
              <a:rect l="0" t="0" r="r" b="b"/>
              <a:pathLst>
                <a:path w="78" h="208">
                  <a:moveTo>
                    <a:pt x="0" y="0"/>
                  </a:moveTo>
                  <a:lnTo>
                    <a:pt x="0" y="0"/>
                  </a:lnTo>
                  <a:lnTo>
                    <a:pt x="0" y="208"/>
                  </a:lnTo>
                  <a:lnTo>
                    <a:pt x="78" y="208"/>
                  </a:lnTo>
                  <a:cubicBezTo>
                    <a:pt x="26" y="149"/>
                    <a:pt x="0" y="72"/>
                    <a:pt x="0" y="0"/>
                  </a:cubicBez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23"/>
            <p:cNvSpPr>
              <a:spLocks/>
            </p:cNvSpPr>
            <p:nvPr/>
          </p:nvSpPr>
          <p:spPr bwMode="auto">
            <a:xfrm>
              <a:off x="5724525" y="5179221"/>
              <a:ext cx="149225" cy="400050"/>
            </a:xfrm>
            <a:custGeom>
              <a:avLst/>
              <a:gdLst>
                <a:gd name="T0" fmla="*/ 0 w 78"/>
                <a:gd name="T1" fmla="*/ 0 h 208"/>
                <a:gd name="T2" fmla="*/ 0 w 78"/>
                <a:gd name="T3" fmla="*/ 0 h 208"/>
                <a:gd name="T4" fmla="*/ 0 w 78"/>
                <a:gd name="T5" fmla="*/ 208 h 208"/>
                <a:gd name="T6" fmla="*/ 78 w 78"/>
                <a:gd name="T7" fmla="*/ 208 h 208"/>
                <a:gd name="T8" fmla="*/ 0 w 78"/>
                <a:gd name="T9" fmla="*/ 0 h 208"/>
                <a:gd name="T10" fmla="*/ 0 w 78"/>
                <a:gd name="T11" fmla="*/ 0 h 208"/>
              </a:gdLst>
              <a:ahLst/>
              <a:cxnLst>
                <a:cxn ang="0">
                  <a:pos x="T0" y="T1"/>
                </a:cxn>
                <a:cxn ang="0">
                  <a:pos x="T2" y="T3"/>
                </a:cxn>
                <a:cxn ang="0">
                  <a:pos x="T4" y="T5"/>
                </a:cxn>
                <a:cxn ang="0">
                  <a:pos x="T6" y="T7"/>
                </a:cxn>
                <a:cxn ang="0">
                  <a:pos x="T8" y="T9"/>
                </a:cxn>
                <a:cxn ang="0">
                  <a:pos x="T10" y="T11"/>
                </a:cxn>
              </a:cxnLst>
              <a:rect l="0" t="0" r="r" b="b"/>
              <a:pathLst>
                <a:path w="78" h="208">
                  <a:moveTo>
                    <a:pt x="0" y="0"/>
                  </a:moveTo>
                  <a:lnTo>
                    <a:pt x="0" y="0"/>
                  </a:lnTo>
                  <a:lnTo>
                    <a:pt x="0" y="208"/>
                  </a:lnTo>
                  <a:lnTo>
                    <a:pt x="78" y="208"/>
                  </a:lnTo>
                  <a:cubicBezTo>
                    <a:pt x="26" y="149"/>
                    <a:pt x="0" y="72"/>
                    <a:pt x="0" y="0"/>
                  </a:cubicBezTo>
                  <a:lnTo>
                    <a:pt x="0" y="0"/>
                  </a:lnTo>
                  <a:close/>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Freeform 324"/>
            <p:cNvSpPr>
              <a:spLocks noEditPoints="1"/>
            </p:cNvSpPr>
            <p:nvPr/>
          </p:nvSpPr>
          <p:spPr bwMode="auto">
            <a:xfrm>
              <a:off x="5724525" y="5180809"/>
              <a:ext cx="152400" cy="376238"/>
            </a:xfrm>
            <a:custGeom>
              <a:avLst/>
              <a:gdLst>
                <a:gd name="T0" fmla="*/ 0 w 79"/>
                <a:gd name="T1" fmla="*/ 0 h 195"/>
                <a:gd name="T2" fmla="*/ 0 w 79"/>
                <a:gd name="T3" fmla="*/ 0 h 195"/>
                <a:gd name="T4" fmla="*/ 15 w 79"/>
                <a:gd name="T5" fmla="*/ 0 h 195"/>
                <a:gd name="T6" fmla="*/ 29 w 79"/>
                <a:gd name="T7" fmla="*/ 0 h 195"/>
                <a:gd name="T8" fmla="*/ 29 w 79"/>
                <a:gd name="T9" fmla="*/ 0 h 195"/>
                <a:gd name="T10" fmla="*/ 44 w 79"/>
                <a:gd name="T11" fmla="*/ 0 h 195"/>
                <a:gd name="T12" fmla="*/ 57 w 79"/>
                <a:gd name="T13" fmla="*/ 0 h 195"/>
                <a:gd name="T14" fmla="*/ 57 w 79"/>
                <a:gd name="T15" fmla="*/ 0 h 195"/>
                <a:gd name="T16" fmla="*/ 73 w 79"/>
                <a:gd name="T17" fmla="*/ 0 h 195"/>
                <a:gd name="T18" fmla="*/ 79 w 79"/>
                <a:gd name="T19" fmla="*/ 7 h 195"/>
                <a:gd name="T20" fmla="*/ 79 w 79"/>
                <a:gd name="T21" fmla="*/ 7 h 195"/>
                <a:gd name="T22" fmla="*/ 79 w 79"/>
                <a:gd name="T23" fmla="*/ 23 h 195"/>
                <a:gd name="T24" fmla="*/ 79 w 79"/>
                <a:gd name="T25" fmla="*/ 36 h 195"/>
                <a:gd name="T26" fmla="*/ 79 w 79"/>
                <a:gd name="T27" fmla="*/ 36 h 195"/>
                <a:gd name="T28" fmla="*/ 79 w 79"/>
                <a:gd name="T29" fmla="*/ 51 h 195"/>
                <a:gd name="T30" fmla="*/ 79 w 79"/>
                <a:gd name="T31" fmla="*/ 65 h 195"/>
                <a:gd name="T32" fmla="*/ 79 w 79"/>
                <a:gd name="T33" fmla="*/ 65 h 195"/>
                <a:gd name="T34" fmla="*/ 79 w 79"/>
                <a:gd name="T35" fmla="*/ 80 h 195"/>
                <a:gd name="T36" fmla="*/ 79 w 79"/>
                <a:gd name="T37" fmla="*/ 93 h 195"/>
                <a:gd name="T38" fmla="*/ 79 w 79"/>
                <a:gd name="T39" fmla="*/ 93 h 195"/>
                <a:gd name="T40" fmla="*/ 79 w 79"/>
                <a:gd name="T41" fmla="*/ 109 h 195"/>
                <a:gd name="T42" fmla="*/ 79 w 79"/>
                <a:gd name="T43" fmla="*/ 122 h 195"/>
                <a:gd name="T44" fmla="*/ 79 w 79"/>
                <a:gd name="T45" fmla="*/ 122 h 195"/>
                <a:gd name="T46" fmla="*/ 79 w 79"/>
                <a:gd name="T47" fmla="*/ 137 h 195"/>
                <a:gd name="T48" fmla="*/ 79 w 79"/>
                <a:gd name="T49" fmla="*/ 151 h 195"/>
                <a:gd name="T50" fmla="*/ 79 w 79"/>
                <a:gd name="T51" fmla="*/ 151 h 195"/>
                <a:gd name="T52" fmla="*/ 79 w 79"/>
                <a:gd name="T53" fmla="*/ 166 h 195"/>
                <a:gd name="T54" fmla="*/ 79 w 79"/>
                <a:gd name="T55" fmla="*/ 180 h 195"/>
                <a:gd name="T56" fmla="*/ 79 w 79"/>
                <a:gd name="T57" fmla="*/ 180 h 195"/>
                <a:gd name="T58" fmla="*/ 79 w 79"/>
                <a:gd name="T5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195">
                  <a:moveTo>
                    <a:pt x="0" y="0"/>
                  </a:moveTo>
                  <a:lnTo>
                    <a:pt x="0" y="0"/>
                  </a:lnTo>
                  <a:lnTo>
                    <a:pt x="15" y="0"/>
                  </a:lnTo>
                  <a:moveTo>
                    <a:pt x="29" y="0"/>
                  </a:moveTo>
                  <a:lnTo>
                    <a:pt x="29" y="0"/>
                  </a:lnTo>
                  <a:lnTo>
                    <a:pt x="44" y="0"/>
                  </a:lnTo>
                  <a:moveTo>
                    <a:pt x="57" y="0"/>
                  </a:moveTo>
                  <a:lnTo>
                    <a:pt x="57" y="0"/>
                  </a:lnTo>
                  <a:lnTo>
                    <a:pt x="73" y="0"/>
                  </a:lnTo>
                  <a:moveTo>
                    <a:pt x="79" y="7"/>
                  </a:moveTo>
                  <a:lnTo>
                    <a:pt x="79" y="7"/>
                  </a:lnTo>
                  <a:lnTo>
                    <a:pt x="79" y="23"/>
                  </a:lnTo>
                  <a:moveTo>
                    <a:pt x="79" y="36"/>
                  </a:moveTo>
                  <a:lnTo>
                    <a:pt x="79" y="36"/>
                  </a:lnTo>
                  <a:lnTo>
                    <a:pt x="79" y="51"/>
                  </a:lnTo>
                  <a:moveTo>
                    <a:pt x="79" y="65"/>
                  </a:moveTo>
                  <a:lnTo>
                    <a:pt x="79" y="65"/>
                  </a:lnTo>
                  <a:lnTo>
                    <a:pt x="79" y="80"/>
                  </a:lnTo>
                  <a:moveTo>
                    <a:pt x="79" y="93"/>
                  </a:moveTo>
                  <a:lnTo>
                    <a:pt x="79" y="93"/>
                  </a:lnTo>
                  <a:lnTo>
                    <a:pt x="79" y="109"/>
                  </a:lnTo>
                  <a:moveTo>
                    <a:pt x="79" y="122"/>
                  </a:moveTo>
                  <a:lnTo>
                    <a:pt x="79" y="122"/>
                  </a:lnTo>
                  <a:lnTo>
                    <a:pt x="79" y="137"/>
                  </a:lnTo>
                  <a:moveTo>
                    <a:pt x="79" y="151"/>
                  </a:moveTo>
                  <a:lnTo>
                    <a:pt x="79" y="151"/>
                  </a:lnTo>
                  <a:lnTo>
                    <a:pt x="79" y="166"/>
                  </a:lnTo>
                  <a:moveTo>
                    <a:pt x="79" y="180"/>
                  </a:moveTo>
                  <a:lnTo>
                    <a:pt x="79" y="180"/>
                  </a:lnTo>
                  <a:lnTo>
                    <a:pt x="79" y="195"/>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Freeform 325"/>
            <p:cNvSpPr>
              <a:spLocks noEditPoints="1"/>
            </p:cNvSpPr>
            <p:nvPr/>
          </p:nvSpPr>
          <p:spPr bwMode="auto">
            <a:xfrm>
              <a:off x="5724525" y="5180809"/>
              <a:ext cx="152400" cy="376238"/>
            </a:xfrm>
            <a:custGeom>
              <a:avLst/>
              <a:gdLst>
                <a:gd name="T0" fmla="*/ 0 w 79"/>
                <a:gd name="T1" fmla="*/ 0 h 195"/>
                <a:gd name="T2" fmla="*/ 0 w 79"/>
                <a:gd name="T3" fmla="*/ 0 h 195"/>
                <a:gd name="T4" fmla="*/ 15 w 79"/>
                <a:gd name="T5" fmla="*/ 0 h 195"/>
                <a:gd name="T6" fmla="*/ 29 w 79"/>
                <a:gd name="T7" fmla="*/ 0 h 195"/>
                <a:gd name="T8" fmla="*/ 29 w 79"/>
                <a:gd name="T9" fmla="*/ 0 h 195"/>
                <a:gd name="T10" fmla="*/ 44 w 79"/>
                <a:gd name="T11" fmla="*/ 0 h 195"/>
                <a:gd name="T12" fmla="*/ 57 w 79"/>
                <a:gd name="T13" fmla="*/ 0 h 195"/>
                <a:gd name="T14" fmla="*/ 57 w 79"/>
                <a:gd name="T15" fmla="*/ 0 h 195"/>
                <a:gd name="T16" fmla="*/ 73 w 79"/>
                <a:gd name="T17" fmla="*/ 0 h 195"/>
                <a:gd name="T18" fmla="*/ 79 w 79"/>
                <a:gd name="T19" fmla="*/ 7 h 195"/>
                <a:gd name="T20" fmla="*/ 79 w 79"/>
                <a:gd name="T21" fmla="*/ 7 h 195"/>
                <a:gd name="T22" fmla="*/ 79 w 79"/>
                <a:gd name="T23" fmla="*/ 23 h 195"/>
                <a:gd name="T24" fmla="*/ 79 w 79"/>
                <a:gd name="T25" fmla="*/ 36 h 195"/>
                <a:gd name="T26" fmla="*/ 79 w 79"/>
                <a:gd name="T27" fmla="*/ 36 h 195"/>
                <a:gd name="T28" fmla="*/ 79 w 79"/>
                <a:gd name="T29" fmla="*/ 51 h 195"/>
                <a:gd name="T30" fmla="*/ 79 w 79"/>
                <a:gd name="T31" fmla="*/ 65 h 195"/>
                <a:gd name="T32" fmla="*/ 79 w 79"/>
                <a:gd name="T33" fmla="*/ 65 h 195"/>
                <a:gd name="T34" fmla="*/ 79 w 79"/>
                <a:gd name="T35" fmla="*/ 80 h 195"/>
                <a:gd name="T36" fmla="*/ 79 w 79"/>
                <a:gd name="T37" fmla="*/ 93 h 195"/>
                <a:gd name="T38" fmla="*/ 79 w 79"/>
                <a:gd name="T39" fmla="*/ 93 h 195"/>
                <a:gd name="T40" fmla="*/ 79 w 79"/>
                <a:gd name="T41" fmla="*/ 109 h 195"/>
                <a:gd name="T42" fmla="*/ 79 w 79"/>
                <a:gd name="T43" fmla="*/ 122 h 195"/>
                <a:gd name="T44" fmla="*/ 79 w 79"/>
                <a:gd name="T45" fmla="*/ 122 h 195"/>
                <a:gd name="T46" fmla="*/ 79 w 79"/>
                <a:gd name="T47" fmla="*/ 137 h 195"/>
                <a:gd name="T48" fmla="*/ 79 w 79"/>
                <a:gd name="T49" fmla="*/ 151 h 195"/>
                <a:gd name="T50" fmla="*/ 79 w 79"/>
                <a:gd name="T51" fmla="*/ 151 h 195"/>
                <a:gd name="T52" fmla="*/ 79 w 79"/>
                <a:gd name="T53" fmla="*/ 166 h 195"/>
                <a:gd name="T54" fmla="*/ 79 w 79"/>
                <a:gd name="T55" fmla="*/ 180 h 195"/>
                <a:gd name="T56" fmla="*/ 79 w 79"/>
                <a:gd name="T57" fmla="*/ 180 h 195"/>
                <a:gd name="T58" fmla="*/ 79 w 79"/>
                <a:gd name="T5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195">
                  <a:moveTo>
                    <a:pt x="0" y="0"/>
                  </a:moveTo>
                  <a:lnTo>
                    <a:pt x="0" y="0"/>
                  </a:lnTo>
                  <a:lnTo>
                    <a:pt x="15" y="0"/>
                  </a:lnTo>
                  <a:moveTo>
                    <a:pt x="29" y="0"/>
                  </a:moveTo>
                  <a:lnTo>
                    <a:pt x="29" y="0"/>
                  </a:lnTo>
                  <a:lnTo>
                    <a:pt x="44" y="0"/>
                  </a:lnTo>
                  <a:moveTo>
                    <a:pt x="57" y="0"/>
                  </a:moveTo>
                  <a:lnTo>
                    <a:pt x="57" y="0"/>
                  </a:lnTo>
                  <a:lnTo>
                    <a:pt x="73" y="0"/>
                  </a:lnTo>
                  <a:moveTo>
                    <a:pt x="79" y="7"/>
                  </a:moveTo>
                  <a:lnTo>
                    <a:pt x="79" y="7"/>
                  </a:lnTo>
                  <a:lnTo>
                    <a:pt x="79" y="23"/>
                  </a:lnTo>
                  <a:moveTo>
                    <a:pt x="79" y="36"/>
                  </a:moveTo>
                  <a:lnTo>
                    <a:pt x="79" y="36"/>
                  </a:lnTo>
                  <a:lnTo>
                    <a:pt x="79" y="51"/>
                  </a:lnTo>
                  <a:moveTo>
                    <a:pt x="79" y="65"/>
                  </a:moveTo>
                  <a:lnTo>
                    <a:pt x="79" y="65"/>
                  </a:lnTo>
                  <a:lnTo>
                    <a:pt x="79" y="80"/>
                  </a:lnTo>
                  <a:moveTo>
                    <a:pt x="79" y="93"/>
                  </a:moveTo>
                  <a:lnTo>
                    <a:pt x="79" y="93"/>
                  </a:lnTo>
                  <a:lnTo>
                    <a:pt x="79" y="109"/>
                  </a:lnTo>
                  <a:moveTo>
                    <a:pt x="79" y="122"/>
                  </a:moveTo>
                  <a:lnTo>
                    <a:pt x="79" y="122"/>
                  </a:lnTo>
                  <a:lnTo>
                    <a:pt x="79" y="137"/>
                  </a:lnTo>
                  <a:moveTo>
                    <a:pt x="79" y="151"/>
                  </a:moveTo>
                  <a:lnTo>
                    <a:pt x="79" y="151"/>
                  </a:lnTo>
                  <a:lnTo>
                    <a:pt x="79" y="166"/>
                  </a:lnTo>
                  <a:moveTo>
                    <a:pt x="79" y="180"/>
                  </a:moveTo>
                  <a:lnTo>
                    <a:pt x="79" y="180"/>
                  </a:lnTo>
                  <a:lnTo>
                    <a:pt x="79" y="195"/>
                  </a:lnTo>
                </a:path>
              </a:pathLst>
            </a:custGeom>
            <a:noFill/>
            <a:ln w="952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Freeform 405"/>
            <p:cNvSpPr>
              <a:spLocks/>
            </p:cNvSpPr>
            <p:nvPr/>
          </p:nvSpPr>
          <p:spPr bwMode="auto">
            <a:xfrm>
              <a:off x="6095999" y="5163346"/>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406"/>
            <p:cNvSpPr>
              <a:spLocks/>
            </p:cNvSpPr>
            <p:nvPr/>
          </p:nvSpPr>
          <p:spPr bwMode="auto">
            <a:xfrm>
              <a:off x="6095999" y="5163346"/>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Freeform 407"/>
            <p:cNvSpPr>
              <a:spLocks/>
            </p:cNvSpPr>
            <p:nvPr/>
          </p:nvSpPr>
          <p:spPr bwMode="auto">
            <a:xfrm>
              <a:off x="6108699" y="5304634"/>
              <a:ext cx="406400" cy="150813"/>
            </a:xfrm>
            <a:custGeom>
              <a:avLst/>
              <a:gdLst>
                <a:gd name="T0" fmla="*/ 0 w 212"/>
                <a:gd name="T1" fmla="*/ 79 h 79"/>
                <a:gd name="T2" fmla="*/ 0 w 212"/>
                <a:gd name="T3" fmla="*/ 79 h 79"/>
                <a:gd name="T4" fmla="*/ 0 w 212"/>
                <a:gd name="T5" fmla="*/ 0 h 79"/>
                <a:gd name="T6" fmla="*/ 212 w 212"/>
                <a:gd name="T7" fmla="*/ 79 h 79"/>
                <a:gd name="T8" fmla="*/ 0 w 212"/>
                <a:gd name="T9" fmla="*/ 79 h 79"/>
              </a:gdLst>
              <a:ahLst/>
              <a:cxnLst>
                <a:cxn ang="0">
                  <a:pos x="T0" y="T1"/>
                </a:cxn>
                <a:cxn ang="0">
                  <a:pos x="T2" y="T3"/>
                </a:cxn>
                <a:cxn ang="0">
                  <a:pos x="T4" y="T5"/>
                </a:cxn>
                <a:cxn ang="0">
                  <a:pos x="T6" y="T7"/>
                </a:cxn>
                <a:cxn ang="0">
                  <a:pos x="T8" y="T9"/>
                </a:cxn>
              </a:cxnLst>
              <a:rect l="0" t="0" r="r" b="b"/>
              <a:pathLst>
                <a:path w="212" h="79">
                  <a:moveTo>
                    <a:pt x="0" y="79"/>
                  </a:moveTo>
                  <a:lnTo>
                    <a:pt x="0" y="79"/>
                  </a:lnTo>
                  <a:lnTo>
                    <a:pt x="0" y="0"/>
                  </a:lnTo>
                  <a:cubicBezTo>
                    <a:pt x="50" y="56"/>
                    <a:pt x="153" y="79"/>
                    <a:pt x="212" y="79"/>
                  </a:cubicBezTo>
                  <a:lnTo>
                    <a:pt x="0" y="79"/>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408"/>
            <p:cNvSpPr>
              <a:spLocks/>
            </p:cNvSpPr>
            <p:nvPr/>
          </p:nvSpPr>
          <p:spPr bwMode="auto">
            <a:xfrm>
              <a:off x="6108699" y="5304634"/>
              <a:ext cx="406400" cy="150813"/>
            </a:xfrm>
            <a:custGeom>
              <a:avLst/>
              <a:gdLst>
                <a:gd name="T0" fmla="*/ 0 w 212"/>
                <a:gd name="T1" fmla="*/ 79 h 79"/>
                <a:gd name="T2" fmla="*/ 0 w 212"/>
                <a:gd name="T3" fmla="*/ 79 h 79"/>
                <a:gd name="T4" fmla="*/ 0 w 212"/>
                <a:gd name="T5" fmla="*/ 0 h 79"/>
                <a:gd name="T6" fmla="*/ 212 w 212"/>
                <a:gd name="T7" fmla="*/ 79 h 79"/>
                <a:gd name="T8" fmla="*/ 0 w 212"/>
                <a:gd name="T9" fmla="*/ 79 h 79"/>
              </a:gdLst>
              <a:ahLst/>
              <a:cxnLst>
                <a:cxn ang="0">
                  <a:pos x="T0" y="T1"/>
                </a:cxn>
                <a:cxn ang="0">
                  <a:pos x="T2" y="T3"/>
                </a:cxn>
                <a:cxn ang="0">
                  <a:pos x="T4" y="T5"/>
                </a:cxn>
                <a:cxn ang="0">
                  <a:pos x="T6" y="T7"/>
                </a:cxn>
                <a:cxn ang="0">
                  <a:pos x="T8" y="T9"/>
                </a:cxn>
              </a:cxnLst>
              <a:rect l="0" t="0" r="r" b="b"/>
              <a:pathLst>
                <a:path w="212" h="79">
                  <a:moveTo>
                    <a:pt x="0" y="79"/>
                  </a:moveTo>
                  <a:lnTo>
                    <a:pt x="0" y="79"/>
                  </a:lnTo>
                  <a:lnTo>
                    <a:pt x="0" y="0"/>
                  </a:lnTo>
                  <a:cubicBezTo>
                    <a:pt x="50" y="56"/>
                    <a:pt x="153" y="79"/>
                    <a:pt x="212" y="79"/>
                  </a:cubicBezTo>
                  <a:lnTo>
                    <a:pt x="0" y="79"/>
                  </a:lnTo>
                  <a:close/>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 name="Freeform 409"/>
            <p:cNvSpPr>
              <a:spLocks noEditPoints="1"/>
            </p:cNvSpPr>
            <p:nvPr/>
          </p:nvSpPr>
          <p:spPr bwMode="auto">
            <a:xfrm>
              <a:off x="6108699" y="5304634"/>
              <a:ext cx="406400" cy="131763"/>
            </a:xfrm>
            <a:custGeom>
              <a:avLst/>
              <a:gdLst>
                <a:gd name="T0" fmla="*/ 0 w 212"/>
                <a:gd name="T1" fmla="*/ 0 h 69"/>
                <a:gd name="T2" fmla="*/ 0 w 212"/>
                <a:gd name="T3" fmla="*/ 0 h 69"/>
                <a:gd name="T4" fmla="*/ 16 w 212"/>
                <a:gd name="T5" fmla="*/ 0 h 69"/>
                <a:gd name="T6" fmla="*/ 29 w 212"/>
                <a:gd name="T7" fmla="*/ 0 h 69"/>
                <a:gd name="T8" fmla="*/ 29 w 212"/>
                <a:gd name="T9" fmla="*/ 0 h 69"/>
                <a:gd name="T10" fmla="*/ 45 w 212"/>
                <a:gd name="T11" fmla="*/ 0 h 69"/>
                <a:gd name="T12" fmla="*/ 59 w 212"/>
                <a:gd name="T13" fmla="*/ 0 h 69"/>
                <a:gd name="T14" fmla="*/ 59 w 212"/>
                <a:gd name="T15" fmla="*/ 0 h 69"/>
                <a:gd name="T16" fmla="*/ 75 w 212"/>
                <a:gd name="T17" fmla="*/ 0 h 69"/>
                <a:gd name="T18" fmla="*/ 88 w 212"/>
                <a:gd name="T19" fmla="*/ 0 h 69"/>
                <a:gd name="T20" fmla="*/ 88 w 212"/>
                <a:gd name="T21" fmla="*/ 0 h 69"/>
                <a:gd name="T22" fmla="*/ 104 w 212"/>
                <a:gd name="T23" fmla="*/ 0 h 69"/>
                <a:gd name="T24" fmla="*/ 117 w 212"/>
                <a:gd name="T25" fmla="*/ 0 h 69"/>
                <a:gd name="T26" fmla="*/ 117 w 212"/>
                <a:gd name="T27" fmla="*/ 0 h 69"/>
                <a:gd name="T28" fmla="*/ 133 w 212"/>
                <a:gd name="T29" fmla="*/ 0 h 69"/>
                <a:gd name="T30" fmla="*/ 147 w 212"/>
                <a:gd name="T31" fmla="*/ 0 h 69"/>
                <a:gd name="T32" fmla="*/ 147 w 212"/>
                <a:gd name="T33" fmla="*/ 0 h 69"/>
                <a:gd name="T34" fmla="*/ 163 w 212"/>
                <a:gd name="T35" fmla="*/ 0 h 69"/>
                <a:gd name="T36" fmla="*/ 176 w 212"/>
                <a:gd name="T37" fmla="*/ 0 h 69"/>
                <a:gd name="T38" fmla="*/ 176 w 212"/>
                <a:gd name="T39" fmla="*/ 0 h 69"/>
                <a:gd name="T40" fmla="*/ 192 w 212"/>
                <a:gd name="T41" fmla="*/ 0 h 69"/>
                <a:gd name="T42" fmla="*/ 205 w 212"/>
                <a:gd name="T43" fmla="*/ 0 h 69"/>
                <a:gd name="T44" fmla="*/ 205 w 212"/>
                <a:gd name="T45" fmla="*/ 0 h 69"/>
                <a:gd name="T46" fmla="*/ 212 w 212"/>
                <a:gd name="T47" fmla="*/ 0 h 69"/>
                <a:gd name="T48" fmla="*/ 212 w 212"/>
                <a:gd name="T49" fmla="*/ 10 h 69"/>
                <a:gd name="T50" fmla="*/ 212 w 212"/>
                <a:gd name="T51" fmla="*/ 23 h 69"/>
                <a:gd name="T52" fmla="*/ 212 w 212"/>
                <a:gd name="T53" fmla="*/ 23 h 69"/>
                <a:gd name="T54" fmla="*/ 212 w 212"/>
                <a:gd name="T55" fmla="*/ 39 h 69"/>
                <a:gd name="T56" fmla="*/ 212 w 212"/>
                <a:gd name="T57" fmla="*/ 53 h 69"/>
                <a:gd name="T58" fmla="*/ 212 w 212"/>
                <a:gd name="T59" fmla="*/ 53 h 69"/>
                <a:gd name="T60" fmla="*/ 212 w 212"/>
                <a:gd name="T61"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69">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12" y="0"/>
                  </a:lnTo>
                  <a:lnTo>
                    <a:pt x="212" y="10"/>
                  </a:lnTo>
                  <a:moveTo>
                    <a:pt x="212" y="23"/>
                  </a:moveTo>
                  <a:lnTo>
                    <a:pt x="212" y="23"/>
                  </a:lnTo>
                  <a:lnTo>
                    <a:pt x="212" y="39"/>
                  </a:lnTo>
                  <a:moveTo>
                    <a:pt x="212" y="53"/>
                  </a:moveTo>
                  <a:lnTo>
                    <a:pt x="212" y="53"/>
                  </a:lnTo>
                  <a:lnTo>
                    <a:pt x="212" y="69"/>
                  </a:lnTo>
                </a:path>
              </a:pathLst>
            </a:custGeom>
            <a:noFill/>
            <a:ln w="952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71" name="Group 470"/>
          <p:cNvGrpSpPr/>
          <p:nvPr/>
        </p:nvGrpSpPr>
        <p:grpSpPr>
          <a:xfrm>
            <a:off x="2930483" y="4203560"/>
            <a:ext cx="2602804" cy="368440"/>
            <a:chOff x="2062582" y="5509421"/>
            <a:chExt cx="3611143" cy="511175"/>
          </a:xfrm>
        </p:grpSpPr>
        <p:sp>
          <p:nvSpPr>
            <p:cNvPr id="470" name="Rectangle 469"/>
            <p:cNvSpPr/>
            <p:nvPr/>
          </p:nvSpPr>
          <p:spPr>
            <a:xfrm>
              <a:off x="2062582" y="5509421"/>
              <a:ext cx="3611143" cy="511175"/>
            </a:xfrm>
            <a:prstGeom prst="rect">
              <a:avLst/>
            </a:prstGeom>
            <a:solidFill>
              <a:srgbClr val="B1E8A1"/>
            </a:solidFill>
            <a:ln>
              <a:solidFill>
                <a:srgbClr val="4593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Freeform 328"/>
            <p:cNvSpPr>
              <a:spLocks/>
            </p:cNvSpPr>
            <p:nvPr/>
          </p:nvSpPr>
          <p:spPr bwMode="auto">
            <a:xfrm>
              <a:off x="2639781"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29"/>
            <p:cNvSpPr>
              <a:spLocks/>
            </p:cNvSpPr>
            <p:nvPr/>
          </p:nvSpPr>
          <p:spPr bwMode="auto">
            <a:xfrm>
              <a:off x="2639781"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Freeform 330"/>
            <p:cNvSpPr>
              <a:spLocks/>
            </p:cNvSpPr>
            <p:nvPr/>
          </p:nvSpPr>
          <p:spPr bwMode="auto">
            <a:xfrm>
              <a:off x="2657243" y="5685633"/>
              <a:ext cx="396875" cy="160338"/>
            </a:xfrm>
            <a:custGeom>
              <a:avLst/>
              <a:gdLst>
                <a:gd name="T0" fmla="*/ 0 w 208"/>
                <a:gd name="T1" fmla="*/ 0 h 83"/>
                <a:gd name="T2" fmla="*/ 0 w 208"/>
                <a:gd name="T3" fmla="*/ 0 h 83"/>
                <a:gd name="T4" fmla="*/ 0 w 208"/>
                <a:gd name="T5" fmla="*/ 83 h 83"/>
                <a:gd name="T6" fmla="*/ 208 w 208"/>
                <a:gd name="T7" fmla="*/ 0 h 83"/>
                <a:gd name="T8" fmla="*/ 0 w 208"/>
                <a:gd name="T9" fmla="*/ 0 h 83"/>
              </a:gdLst>
              <a:ahLst/>
              <a:cxnLst>
                <a:cxn ang="0">
                  <a:pos x="T0" y="T1"/>
                </a:cxn>
                <a:cxn ang="0">
                  <a:pos x="T2" y="T3"/>
                </a:cxn>
                <a:cxn ang="0">
                  <a:pos x="T4" y="T5"/>
                </a:cxn>
                <a:cxn ang="0">
                  <a:pos x="T6" y="T7"/>
                </a:cxn>
                <a:cxn ang="0">
                  <a:pos x="T8" y="T9"/>
                </a:cxn>
              </a:cxnLst>
              <a:rect l="0" t="0" r="r" b="b"/>
              <a:pathLst>
                <a:path w="208" h="83">
                  <a:moveTo>
                    <a:pt x="0" y="0"/>
                  </a:moveTo>
                  <a:lnTo>
                    <a:pt x="0" y="0"/>
                  </a:lnTo>
                  <a:lnTo>
                    <a:pt x="0" y="83"/>
                  </a:lnTo>
                  <a:cubicBezTo>
                    <a:pt x="65" y="83"/>
                    <a:pt x="136" y="43"/>
                    <a:pt x="208"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331"/>
            <p:cNvSpPr>
              <a:spLocks/>
            </p:cNvSpPr>
            <p:nvPr/>
          </p:nvSpPr>
          <p:spPr bwMode="auto">
            <a:xfrm>
              <a:off x="2657243" y="5685633"/>
              <a:ext cx="396875" cy="160338"/>
            </a:xfrm>
            <a:custGeom>
              <a:avLst/>
              <a:gdLst>
                <a:gd name="T0" fmla="*/ 0 w 208"/>
                <a:gd name="T1" fmla="*/ 0 h 83"/>
                <a:gd name="T2" fmla="*/ 0 w 208"/>
                <a:gd name="T3" fmla="*/ 0 h 83"/>
                <a:gd name="T4" fmla="*/ 0 w 208"/>
                <a:gd name="T5" fmla="*/ 83 h 83"/>
                <a:gd name="T6" fmla="*/ 208 w 208"/>
                <a:gd name="T7" fmla="*/ 0 h 83"/>
                <a:gd name="T8" fmla="*/ 0 w 208"/>
                <a:gd name="T9" fmla="*/ 0 h 83"/>
              </a:gdLst>
              <a:ahLst/>
              <a:cxnLst>
                <a:cxn ang="0">
                  <a:pos x="T0" y="T1"/>
                </a:cxn>
                <a:cxn ang="0">
                  <a:pos x="T2" y="T3"/>
                </a:cxn>
                <a:cxn ang="0">
                  <a:pos x="T4" y="T5"/>
                </a:cxn>
                <a:cxn ang="0">
                  <a:pos x="T6" y="T7"/>
                </a:cxn>
                <a:cxn ang="0">
                  <a:pos x="T8" y="T9"/>
                </a:cxn>
              </a:cxnLst>
              <a:rect l="0" t="0" r="r" b="b"/>
              <a:pathLst>
                <a:path w="208" h="83">
                  <a:moveTo>
                    <a:pt x="0" y="0"/>
                  </a:moveTo>
                  <a:lnTo>
                    <a:pt x="0" y="0"/>
                  </a:lnTo>
                  <a:lnTo>
                    <a:pt x="0" y="83"/>
                  </a:lnTo>
                  <a:cubicBezTo>
                    <a:pt x="65" y="83"/>
                    <a:pt x="136" y="43"/>
                    <a:pt x="208"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Freeform 332"/>
            <p:cNvSpPr>
              <a:spLocks noEditPoints="1"/>
            </p:cNvSpPr>
            <p:nvPr/>
          </p:nvSpPr>
          <p:spPr bwMode="auto">
            <a:xfrm>
              <a:off x="2657243" y="5685633"/>
              <a:ext cx="396875" cy="160338"/>
            </a:xfrm>
            <a:custGeom>
              <a:avLst/>
              <a:gdLst>
                <a:gd name="T0" fmla="*/ 0 w 208"/>
                <a:gd name="T1" fmla="*/ 83 h 83"/>
                <a:gd name="T2" fmla="*/ 0 w 208"/>
                <a:gd name="T3" fmla="*/ 83 h 83"/>
                <a:gd name="T4" fmla="*/ 4 w 208"/>
                <a:gd name="T5" fmla="*/ 83 h 83"/>
                <a:gd name="T6" fmla="*/ 17 w 208"/>
                <a:gd name="T7" fmla="*/ 83 h 83"/>
                <a:gd name="T8" fmla="*/ 17 w 208"/>
                <a:gd name="T9" fmla="*/ 83 h 83"/>
                <a:gd name="T10" fmla="*/ 33 w 208"/>
                <a:gd name="T11" fmla="*/ 83 h 83"/>
                <a:gd name="T12" fmla="*/ 47 w 208"/>
                <a:gd name="T13" fmla="*/ 83 h 83"/>
                <a:gd name="T14" fmla="*/ 47 w 208"/>
                <a:gd name="T15" fmla="*/ 83 h 83"/>
                <a:gd name="T16" fmla="*/ 63 w 208"/>
                <a:gd name="T17" fmla="*/ 83 h 83"/>
                <a:gd name="T18" fmla="*/ 76 w 208"/>
                <a:gd name="T19" fmla="*/ 83 h 83"/>
                <a:gd name="T20" fmla="*/ 76 w 208"/>
                <a:gd name="T21" fmla="*/ 83 h 83"/>
                <a:gd name="T22" fmla="*/ 92 w 208"/>
                <a:gd name="T23" fmla="*/ 83 h 83"/>
                <a:gd name="T24" fmla="*/ 105 w 208"/>
                <a:gd name="T25" fmla="*/ 83 h 83"/>
                <a:gd name="T26" fmla="*/ 105 w 208"/>
                <a:gd name="T27" fmla="*/ 83 h 83"/>
                <a:gd name="T28" fmla="*/ 121 w 208"/>
                <a:gd name="T29" fmla="*/ 83 h 83"/>
                <a:gd name="T30" fmla="*/ 135 w 208"/>
                <a:gd name="T31" fmla="*/ 83 h 83"/>
                <a:gd name="T32" fmla="*/ 135 w 208"/>
                <a:gd name="T33" fmla="*/ 83 h 83"/>
                <a:gd name="T34" fmla="*/ 151 w 208"/>
                <a:gd name="T35" fmla="*/ 83 h 83"/>
                <a:gd name="T36" fmla="*/ 164 w 208"/>
                <a:gd name="T37" fmla="*/ 83 h 83"/>
                <a:gd name="T38" fmla="*/ 164 w 208"/>
                <a:gd name="T39" fmla="*/ 83 h 83"/>
                <a:gd name="T40" fmla="*/ 180 w 208"/>
                <a:gd name="T41" fmla="*/ 83 h 83"/>
                <a:gd name="T42" fmla="*/ 193 w 208"/>
                <a:gd name="T43" fmla="*/ 83 h 83"/>
                <a:gd name="T44" fmla="*/ 193 w 208"/>
                <a:gd name="T45" fmla="*/ 83 h 83"/>
                <a:gd name="T46" fmla="*/ 208 w 208"/>
                <a:gd name="T47" fmla="*/ 83 h 83"/>
                <a:gd name="T48" fmla="*/ 208 w 208"/>
                <a:gd name="T49" fmla="*/ 81 h 83"/>
                <a:gd name="T50" fmla="*/ 208 w 208"/>
                <a:gd name="T51" fmla="*/ 68 h 83"/>
                <a:gd name="T52" fmla="*/ 208 w 208"/>
                <a:gd name="T53" fmla="*/ 68 h 83"/>
                <a:gd name="T54" fmla="*/ 208 w 208"/>
                <a:gd name="T55" fmla="*/ 52 h 83"/>
                <a:gd name="T56" fmla="*/ 208 w 208"/>
                <a:gd name="T57" fmla="*/ 39 h 83"/>
                <a:gd name="T58" fmla="*/ 208 w 208"/>
                <a:gd name="T59" fmla="*/ 39 h 83"/>
                <a:gd name="T60" fmla="*/ 208 w 208"/>
                <a:gd name="T61" fmla="*/ 23 h 83"/>
                <a:gd name="T62" fmla="*/ 208 w 208"/>
                <a:gd name="T63" fmla="*/ 9 h 83"/>
                <a:gd name="T64" fmla="*/ 208 w 208"/>
                <a:gd name="T65" fmla="*/ 9 h 83"/>
                <a:gd name="T66" fmla="*/ 208 w 208"/>
                <a:gd name="T6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83">
                  <a:moveTo>
                    <a:pt x="0" y="83"/>
                  </a:moveTo>
                  <a:lnTo>
                    <a:pt x="0" y="83"/>
                  </a:lnTo>
                  <a:lnTo>
                    <a:pt x="4" y="83"/>
                  </a:lnTo>
                  <a:moveTo>
                    <a:pt x="17" y="83"/>
                  </a:moveTo>
                  <a:lnTo>
                    <a:pt x="17" y="83"/>
                  </a:lnTo>
                  <a:lnTo>
                    <a:pt x="33" y="83"/>
                  </a:lnTo>
                  <a:moveTo>
                    <a:pt x="47" y="83"/>
                  </a:moveTo>
                  <a:lnTo>
                    <a:pt x="47" y="83"/>
                  </a:lnTo>
                  <a:lnTo>
                    <a:pt x="63" y="83"/>
                  </a:lnTo>
                  <a:moveTo>
                    <a:pt x="76" y="83"/>
                  </a:moveTo>
                  <a:lnTo>
                    <a:pt x="76" y="83"/>
                  </a:lnTo>
                  <a:lnTo>
                    <a:pt x="92" y="83"/>
                  </a:lnTo>
                  <a:moveTo>
                    <a:pt x="105" y="83"/>
                  </a:moveTo>
                  <a:lnTo>
                    <a:pt x="105" y="83"/>
                  </a:lnTo>
                  <a:lnTo>
                    <a:pt x="121" y="83"/>
                  </a:lnTo>
                  <a:moveTo>
                    <a:pt x="135" y="83"/>
                  </a:moveTo>
                  <a:lnTo>
                    <a:pt x="135" y="83"/>
                  </a:lnTo>
                  <a:lnTo>
                    <a:pt x="151" y="83"/>
                  </a:lnTo>
                  <a:moveTo>
                    <a:pt x="164" y="83"/>
                  </a:moveTo>
                  <a:lnTo>
                    <a:pt x="164" y="83"/>
                  </a:lnTo>
                  <a:lnTo>
                    <a:pt x="180" y="83"/>
                  </a:lnTo>
                  <a:moveTo>
                    <a:pt x="193" y="83"/>
                  </a:moveTo>
                  <a:lnTo>
                    <a:pt x="193" y="83"/>
                  </a:lnTo>
                  <a:lnTo>
                    <a:pt x="208" y="83"/>
                  </a:lnTo>
                  <a:lnTo>
                    <a:pt x="208" y="81"/>
                  </a:lnTo>
                  <a:moveTo>
                    <a:pt x="208" y="68"/>
                  </a:moveTo>
                  <a:lnTo>
                    <a:pt x="208" y="68"/>
                  </a:lnTo>
                  <a:lnTo>
                    <a:pt x="208" y="52"/>
                  </a:lnTo>
                  <a:moveTo>
                    <a:pt x="208" y="39"/>
                  </a:moveTo>
                  <a:lnTo>
                    <a:pt x="208" y="39"/>
                  </a:lnTo>
                  <a:lnTo>
                    <a:pt x="208" y="23"/>
                  </a:lnTo>
                  <a:moveTo>
                    <a:pt x="208" y="9"/>
                  </a:moveTo>
                  <a:lnTo>
                    <a:pt x="208" y="9"/>
                  </a:lnTo>
                  <a:lnTo>
                    <a:pt x="208"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Freeform 335"/>
            <p:cNvSpPr>
              <a:spLocks/>
            </p:cNvSpPr>
            <p:nvPr/>
          </p:nvSpPr>
          <p:spPr bwMode="auto">
            <a:xfrm>
              <a:off x="3150956"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336"/>
            <p:cNvSpPr>
              <a:spLocks/>
            </p:cNvSpPr>
            <p:nvPr/>
          </p:nvSpPr>
          <p:spPr bwMode="auto">
            <a:xfrm>
              <a:off x="3150956"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Freeform 337"/>
            <p:cNvSpPr>
              <a:spLocks/>
            </p:cNvSpPr>
            <p:nvPr/>
          </p:nvSpPr>
          <p:spPr bwMode="auto">
            <a:xfrm>
              <a:off x="3165244" y="5677696"/>
              <a:ext cx="400050" cy="176213"/>
            </a:xfrm>
            <a:custGeom>
              <a:avLst/>
              <a:gdLst>
                <a:gd name="T0" fmla="*/ 0 w 209"/>
                <a:gd name="T1" fmla="*/ 0 h 91"/>
                <a:gd name="T2" fmla="*/ 0 w 209"/>
                <a:gd name="T3" fmla="*/ 0 h 91"/>
                <a:gd name="T4" fmla="*/ 0 w 209"/>
                <a:gd name="T5" fmla="*/ 91 h 91"/>
                <a:gd name="T6" fmla="*/ 209 w 209"/>
                <a:gd name="T7" fmla="*/ 0 h 91"/>
                <a:gd name="T8" fmla="*/ 0 w 209"/>
                <a:gd name="T9" fmla="*/ 0 h 91"/>
              </a:gdLst>
              <a:ahLst/>
              <a:cxnLst>
                <a:cxn ang="0">
                  <a:pos x="T0" y="T1"/>
                </a:cxn>
                <a:cxn ang="0">
                  <a:pos x="T2" y="T3"/>
                </a:cxn>
                <a:cxn ang="0">
                  <a:pos x="T4" y="T5"/>
                </a:cxn>
                <a:cxn ang="0">
                  <a:pos x="T6" y="T7"/>
                </a:cxn>
                <a:cxn ang="0">
                  <a:pos x="T8" y="T9"/>
                </a:cxn>
              </a:cxnLst>
              <a:rect l="0" t="0" r="r" b="b"/>
              <a:pathLst>
                <a:path w="209" h="91">
                  <a:moveTo>
                    <a:pt x="0" y="0"/>
                  </a:moveTo>
                  <a:lnTo>
                    <a:pt x="0" y="0"/>
                  </a:lnTo>
                  <a:lnTo>
                    <a:pt x="0" y="91"/>
                  </a:lnTo>
                  <a:cubicBezTo>
                    <a:pt x="71" y="48"/>
                    <a:pt x="143" y="0"/>
                    <a:pt x="209"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338"/>
            <p:cNvSpPr>
              <a:spLocks/>
            </p:cNvSpPr>
            <p:nvPr/>
          </p:nvSpPr>
          <p:spPr bwMode="auto">
            <a:xfrm>
              <a:off x="3165244" y="5677696"/>
              <a:ext cx="400050" cy="176213"/>
            </a:xfrm>
            <a:custGeom>
              <a:avLst/>
              <a:gdLst>
                <a:gd name="T0" fmla="*/ 0 w 209"/>
                <a:gd name="T1" fmla="*/ 0 h 91"/>
                <a:gd name="T2" fmla="*/ 0 w 209"/>
                <a:gd name="T3" fmla="*/ 0 h 91"/>
                <a:gd name="T4" fmla="*/ 0 w 209"/>
                <a:gd name="T5" fmla="*/ 91 h 91"/>
                <a:gd name="T6" fmla="*/ 209 w 209"/>
                <a:gd name="T7" fmla="*/ 0 h 91"/>
                <a:gd name="T8" fmla="*/ 0 w 209"/>
                <a:gd name="T9" fmla="*/ 0 h 91"/>
              </a:gdLst>
              <a:ahLst/>
              <a:cxnLst>
                <a:cxn ang="0">
                  <a:pos x="T0" y="T1"/>
                </a:cxn>
                <a:cxn ang="0">
                  <a:pos x="T2" y="T3"/>
                </a:cxn>
                <a:cxn ang="0">
                  <a:pos x="T4" y="T5"/>
                </a:cxn>
                <a:cxn ang="0">
                  <a:pos x="T6" y="T7"/>
                </a:cxn>
                <a:cxn ang="0">
                  <a:pos x="T8" y="T9"/>
                </a:cxn>
              </a:cxnLst>
              <a:rect l="0" t="0" r="r" b="b"/>
              <a:pathLst>
                <a:path w="209" h="91">
                  <a:moveTo>
                    <a:pt x="0" y="0"/>
                  </a:moveTo>
                  <a:lnTo>
                    <a:pt x="0" y="0"/>
                  </a:lnTo>
                  <a:lnTo>
                    <a:pt x="0" y="91"/>
                  </a:lnTo>
                  <a:cubicBezTo>
                    <a:pt x="71" y="48"/>
                    <a:pt x="143" y="0"/>
                    <a:pt x="209"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Freeform 339"/>
            <p:cNvSpPr>
              <a:spLocks noEditPoints="1"/>
            </p:cNvSpPr>
            <p:nvPr/>
          </p:nvSpPr>
          <p:spPr bwMode="auto">
            <a:xfrm>
              <a:off x="3165244" y="5682458"/>
              <a:ext cx="400050" cy="171450"/>
            </a:xfrm>
            <a:custGeom>
              <a:avLst/>
              <a:gdLst>
                <a:gd name="T0" fmla="*/ 0 w 209"/>
                <a:gd name="T1" fmla="*/ 89 h 89"/>
                <a:gd name="T2" fmla="*/ 0 w 209"/>
                <a:gd name="T3" fmla="*/ 89 h 89"/>
                <a:gd name="T4" fmla="*/ 4 w 209"/>
                <a:gd name="T5" fmla="*/ 89 h 89"/>
                <a:gd name="T6" fmla="*/ 18 w 209"/>
                <a:gd name="T7" fmla="*/ 89 h 89"/>
                <a:gd name="T8" fmla="*/ 18 w 209"/>
                <a:gd name="T9" fmla="*/ 89 h 89"/>
                <a:gd name="T10" fmla="*/ 34 w 209"/>
                <a:gd name="T11" fmla="*/ 89 h 89"/>
                <a:gd name="T12" fmla="*/ 47 w 209"/>
                <a:gd name="T13" fmla="*/ 89 h 89"/>
                <a:gd name="T14" fmla="*/ 47 w 209"/>
                <a:gd name="T15" fmla="*/ 89 h 89"/>
                <a:gd name="T16" fmla="*/ 63 w 209"/>
                <a:gd name="T17" fmla="*/ 89 h 89"/>
                <a:gd name="T18" fmla="*/ 76 w 209"/>
                <a:gd name="T19" fmla="*/ 89 h 89"/>
                <a:gd name="T20" fmla="*/ 76 w 209"/>
                <a:gd name="T21" fmla="*/ 89 h 89"/>
                <a:gd name="T22" fmla="*/ 92 w 209"/>
                <a:gd name="T23" fmla="*/ 89 h 89"/>
                <a:gd name="T24" fmla="*/ 106 w 209"/>
                <a:gd name="T25" fmla="*/ 89 h 89"/>
                <a:gd name="T26" fmla="*/ 106 w 209"/>
                <a:gd name="T27" fmla="*/ 89 h 89"/>
                <a:gd name="T28" fmla="*/ 122 w 209"/>
                <a:gd name="T29" fmla="*/ 89 h 89"/>
                <a:gd name="T30" fmla="*/ 135 w 209"/>
                <a:gd name="T31" fmla="*/ 89 h 89"/>
                <a:gd name="T32" fmla="*/ 135 w 209"/>
                <a:gd name="T33" fmla="*/ 89 h 89"/>
                <a:gd name="T34" fmla="*/ 151 w 209"/>
                <a:gd name="T35" fmla="*/ 89 h 89"/>
                <a:gd name="T36" fmla="*/ 164 w 209"/>
                <a:gd name="T37" fmla="*/ 89 h 89"/>
                <a:gd name="T38" fmla="*/ 164 w 209"/>
                <a:gd name="T39" fmla="*/ 89 h 89"/>
                <a:gd name="T40" fmla="*/ 180 w 209"/>
                <a:gd name="T41" fmla="*/ 89 h 89"/>
                <a:gd name="T42" fmla="*/ 194 w 209"/>
                <a:gd name="T43" fmla="*/ 89 h 89"/>
                <a:gd name="T44" fmla="*/ 194 w 209"/>
                <a:gd name="T45" fmla="*/ 89 h 89"/>
                <a:gd name="T46" fmla="*/ 209 w 209"/>
                <a:gd name="T47" fmla="*/ 89 h 89"/>
                <a:gd name="T48" fmla="*/ 209 w 209"/>
                <a:gd name="T49" fmla="*/ 88 h 89"/>
                <a:gd name="T50" fmla="*/ 209 w 209"/>
                <a:gd name="T51" fmla="*/ 75 h 89"/>
                <a:gd name="T52" fmla="*/ 209 w 209"/>
                <a:gd name="T53" fmla="*/ 75 h 89"/>
                <a:gd name="T54" fmla="*/ 209 w 209"/>
                <a:gd name="T55" fmla="*/ 59 h 89"/>
                <a:gd name="T56" fmla="*/ 209 w 209"/>
                <a:gd name="T57" fmla="*/ 46 h 89"/>
                <a:gd name="T58" fmla="*/ 209 w 209"/>
                <a:gd name="T59" fmla="*/ 46 h 89"/>
                <a:gd name="T60" fmla="*/ 209 w 209"/>
                <a:gd name="T61" fmla="*/ 30 h 89"/>
                <a:gd name="T62" fmla="*/ 209 w 209"/>
                <a:gd name="T63" fmla="*/ 16 h 89"/>
                <a:gd name="T64" fmla="*/ 209 w 209"/>
                <a:gd name="T65" fmla="*/ 16 h 89"/>
                <a:gd name="T66" fmla="*/ 209 w 209"/>
                <a:gd name="T6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89">
                  <a:moveTo>
                    <a:pt x="0" y="89"/>
                  </a:moveTo>
                  <a:lnTo>
                    <a:pt x="0" y="89"/>
                  </a:lnTo>
                  <a:lnTo>
                    <a:pt x="4" y="89"/>
                  </a:lnTo>
                  <a:moveTo>
                    <a:pt x="18" y="89"/>
                  </a:moveTo>
                  <a:lnTo>
                    <a:pt x="18" y="89"/>
                  </a:lnTo>
                  <a:lnTo>
                    <a:pt x="34" y="89"/>
                  </a:lnTo>
                  <a:moveTo>
                    <a:pt x="47" y="89"/>
                  </a:moveTo>
                  <a:lnTo>
                    <a:pt x="47" y="89"/>
                  </a:lnTo>
                  <a:lnTo>
                    <a:pt x="63" y="89"/>
                  </a:lnTo>
                  <a:moveTo>
                    <a:pt x="76" y="89"/>
                  </a:moveTo>
                  <a:lnTo>
                    <a:pt x="76" y="89"/>
                  </a:lnTo>
                  <a:lnTo>
                    <a:pt x="92" y="89"/>
                  </a:lnTo>
                  <a:moveTo>
                    <a:pt x="106" y="89"/>
                  </a:moveTo>
                  <a:lnTo>
                    <a:pt x="106" y="89"/>
                  </a:lnTo>
                  <a:lnTo>
                    <a:pt x="122" y="89"/>
                  </a:lnTo>
                  <a:moveTo>
                    <a:pt x="135" y="89"/>
                  </a:moveTo>
                  <a:lnTo>
                    <a:pt x="135" y="89"/>
                  </a:lnTo>
                  <a:lnTo>
                    <a:pt x="151" y="89"/>
                  </a:lnTo>
                  <a:moveTo>
                    <a:pt x="164" y="89"/>
                  </a:moveTo>
                  <a:lnTo>
                    <a:pt x="164" y="89"/>
                  </a:lnTo>
                  <a:lnTo>
                    <a:pt x="180" y="89"/>
                  </a:lnTo>
                  <a:moveTo>
                    <a:pt x="194" y="89"/>
                  </a:moveTo>
                  <a:lnTo>
                    <a:pt x="194" y="89"/>
                  </a:lnTo>
                  <a:lnTo>
                    <a:pt x="209" y="89"/>
                  </a:lnTo>
                  <a:lnTo>
                    <a:pt x="209" y="88"/>
                  </a:lnTo>
                  <a:moveTo>
                    <a:pt x="209" y="75"/>
                  </a:moveTo>
                  <a:lnTo>
                    <a:pt x="209" y="75"/>
                  </a:lnTo>
                  <a:lnTo>
                    <a:pt x="209" y="59"/>
                  </a:lnTo>
                  <a:moveTo>
                    <a:pt x="209" y="46"/>
                  </a:moveTo>
                  <a:lnTo>
                    <a:pt x="209" y="46"/>
                  </a:lnTo>
                  <a:lnTo>
                    <a:pt x="209" y="30"/>
                  </a:lnTo>
                  <a:moveTo>
                    <a:pt x="209" y="16"/>
                  </a:moveTo>
                  <a:lnTo>
                    <a:pt x="209" y="16"/>
                  </a:lnTo>
                  <a:lnTo>
                    <a:pt x="209"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 name="Freeform 342"/>
            <p:cNvSpPr>
              <a:spLocks/>
            </p:cNvSpPr>
            <p:nvPr/>
          </p:nvSpPr>
          <p:spPr bwMode="auto">
            <a:xfrm>
              <a:off x="365895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43"/>
            <p:cNvSpPr>
              <a:spLocks/>
            </p:cNvSpPr>
            <p:nvPr/>
          </p:nvSpPr>
          <p:spPr bwMode="auto">
            <a:xfrm>
              <a:off x="365895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 name="Freeform 344"/>
            <p:cNvSpPr>
              <a:spLocks/>
            </p:cNvSpPr>
            <p:nvPr/>
          </p:nvSpPr>
          <p:spPr bwMode="auto">
            <a:xfrm>
              <a:off x="3681181" y="5695158"/>
              <a:ext cx="387350" cy="141288"/>
            </a:xfrm>
            <a:custGeom>
              <a:avLst/>
              <a:gdLst>
                <a:gd name="T0" fmla="*/ 203 w 203"/>
                <a:gd name="T1" fmla="*/ 73 h 73"/>
                <a:gd name="T2" fmla="*/ 203 w 203"/>
                <a:gd name="T3" fmla="*/ 73 h 73"/>
                <a:gd name="T4" fmla="*/ 0 w 203"/>
                <a:gd name="T5" fmla="*/ 73 h 73"/>
                <a:gd name="T6" fmla="*/ 0 w 203"/>
                <a:gd name="T7" fmla="*/ 0 h 73"/>
                <a:gd name="T8" fmla="*/ 203 w 203"/>
                <a:gd name="T9" fmla="*/ 73 h 73"/>
                <a:gd name="T10" fmla="*/ 203 w 203"/>
                <a:gd name="T11" fmla="*/ 73 h 73"/>
              </a:gdLst>
              <a:ahLst/>
              <a:cxnLst>
                <a:cxn ang="0">
                  <a:pos x="T0" y="T1"/>
                </a:cxn>
                <a:cxn ang="0">
                  <a:pos x="T2" y="T3"/>
                </a:cxn>
                <a:cxn ang="0">
                  <a:pos x="T4" y="T5"/>
                </a:cxn>
                <a:cxn ang="0">
                  <a:pos x="T6" y="T7"/>
                </a:cxn>
                <a:cxn ang="0">
                  <a:pos x="T8" y="T9"/>
                </a:cxn>
                <a:cxn ang="0">
                  <a:pos x="T10" y="T11"/>
                </a:cxn>
              </a:cxnLst>
              <a:rect l="0" t="0" r="r" b="b"/>
              <a:pathLst>
                <a:path w="203" h="73">
                  <a:moveTo>
                    <a:pt x="203" y="73"/>
                  </a:moveTo>
                  <a:lnTo>
                    <a:pt x="203" y="73"/>
                  </a:lnTo>
                  <a:lnTo>
                    <a:pt x="0" y="73"/>
                  </a:lnTo>
                  <a:lnTo>
                    <a:pt x="0" y="0"/>
                  </a:lnTo>
                  <a:cubicBezTo>
                    <a:pt x="71" y="0"/>
                    <a:pt x="139" y="21"/>
                    <a:pt x="203" y="73"/>
                  </a:cubicBezTo>
                  <a:lnTo>
                    <a:pt x="203" y="73"/>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45"/>
            <p:cNvSpPr>
              <a:spLocks/>
            </p:cNvSpPr>
            <p:nvPr/>
          </p:nvSpPr>
          <p:spPr bwMode="auto">
            <a:xfrm>
              <a:off x="3681181" y="5695158"/>
              <a:ext cx="387350" cy="141288"/>
            </a:xfrm>
            <a:custGeom>
              <a:avLst/>
              <a:gdLst>
                <a:gd name="T0" fmla="*/ 203 w 203"/>
                <a:gd name="T1" fmla="*/ 73 h 73"/>
                <a:gd name="T2" fmla="*/ 203 w 203"/>
                <a:gd name="T3" fmla="*/ 73 h 73"/>
                <a:gd name="T4" fmla="*/ 0 w 203"/>
                <a:gd name="T5" fmla="*/ 73 h 73"/>
                <a:gd name="T6" fmla="*/ 0 w 203"/>
                <a:gd name="T7" fmla="*/ 0 h 73"/>
                <a:gd name="T8" fmla="*/ 203 w 203"/>
                <a:gd name="T9" fmla="*/ 73 h 73"/>
                <a:gd name="T10" fmla="*/ 203 w 203"/>
                <a:gd name="T11" fmla="*/ 73 h 73"/>
              </a:gdLst>
              <a:ahLst/>
              <a:cxnLst>
                <a:cxn ang="0">
                  <a:pos x="T0" y="T1"/>
                </a:cxn>
                <a:cxn ang="0">
                  <a:pos x="T2" y="T3"/>
                </a:cxn>
                <a:cxn ang="0">
                  <a:pos x="T4" y="T5"/>
                </a:cxn>
                <a:cxn ang="0">
                  <a:pos x="T6" y="T7"/>
                </a:cxn>
                <a:cxn ang="0">
                  <a:pos x="T8" y="T9"/>
                </a:cxn>
                <a:cxn ang="0">
                  <a:pos x="T10" y="T11"/>
                </a:cxn>
              </a:cxnLst>
              <a:rect l="0" t="0" r="r" b="b"/>
              <a:pathLst>
                <a:path w="203" h="73">
                  <a:moveTo>
                    <a:pt x="203" y="73"/>
                  </a:moveTo>
                  <a:lnTo>
                    <a:pt x="203" y="73"/>
                  </a:lnTo>
                  <a:lnTo>
                    <a:pt x="0" y="73"/>
                  </a:lnTo>
                  <a:lnTo>
                    <a:pt x="0" y="0"/>
                  </a:lnTo>
                  <a:cubicBezTo>
                    <a:pt x="71" y="0"/>
                    <a:pt x="139" y="21"/>
                    <a:pt x="203" y="73"/>
                  </a:cubicBezTo>
                  <a:lnTo>
                    <a:pt x="203" y="73"/>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Freeform 346"/>
            <p:cNvSpPr>
              <a:spLocks noEditPoints="1"/>
            </p:cNvSpPr>
            <p:nvPr/>
          </p:nvSpPr>
          <p:spPr bwMode="auto">
            <a:xfrm>
              <a:off x="3681181" y="5695158"/>
              <a:ext cx="385763" cy="141288"/>
            </a:xfrm>
            <a:custGeom>
              <a:avLst/>
              <a:gdLst>
                <a:gd name="T0" fmla="*/ 0 w 202"/>
                <a:gd name="T1" fmla="*/ 0 h 73"/>
                <a:gd name="T2" fmla="*/ 0 w 202"/>
                <a:gd name="T3" fmla="*/ 0 h 73"/>
                <a:gd name="T4" fmla="*/ 16 w 202"/>
                <a:gd name="T5" fmla="*/ 0 h 73"/>
                <a:gd name="T6" fmla="*/ 30 w 202"/>
                <a:gd name="T7" fmla="*/ 0 h 73"/>
                <a:gd name="T8" fmla="*/ 30 w 202"/>
                <a:gd name="T9" fmla="*/ 0 h 73"/>
                <a:gd name="T10" fmla="*/ 46 w 202"/>
                <a:gd name="T11" fmla="*/ 0 h 73"/>
                <a:gd name="T12" fmla="*/ 59 w 202"/>
                <a:gd name="T13" fmla="*/ 0 h 73"/>
                <a:gd name="T14" fmla="*/ 59 w 202"/>
                <a:gd name="T15" fmla="*/ 0 h 73"/>
                <a:gd name="T16" fmla="*/ 75 w 202"/>
                <a:gd name="T17" fmla="*/ 0 h 73"/>
                <a:gd name="T18" fmla="*/ 88 w 202"/>
                <a:gd name="T19" fmla="*/ 0 h 73"/>
                <a:gd name="T20" fmla="*/ 88 w 202"/>
                <a:gd name="T21" fmla="*/ 0 h 73"/>
                <a:gd name="T22" fmla="*/ 104 w 202"/>
                <a:gd name="T23" fmla="*/ 0 h 73"/>
                <a:gd name="T24" fmla="*/ 118 w 202"/>
                <a:gd name="T25" fmla="*/ 0 h 73"/>
                <a:gd name="T26" fmla="*/ 118 w 202"/>
                <a:gd name="T27" fmla="*/ 0 h 73"/>
                <a:gd name="T28" fmla="*/ 134 w 202"/>
                <a:gd name="T29" fmla="*/ 0 h 73"/>
                <a:gd name="T30" fmla="*/ 147 w 202"/>
                <a:gd name="T31" fmla="*/ 0 h 73"/>
                <a:gd name="T32" fmla="*/ 147 w 202"/>
                <a:gd name="T33" fmla="*/ 0 h 73"/>
                <a:gd name="T34" fmla="*/ 163 w 202"/>
                <a:gd name="T35" fmla="*/ 0 h 73"/>
                <a:gd name="T36" fmla="*/ 176 w 202"/>
                <a:gd name="T37" fmla="*/ 0 h 73"/>
                <a:gd name="T38" fmla="*/ 176 w 202"/>
                <a:gd name="T39" fmla="*/ 0 h 73"/>
                <a:gd name="T40" fmla="*/ 192 w 202"/>
                <a:gd name="T41" fmla="*/ 0 h 73"/>
                <a:gd name="T42" fmla="*/ 202 w 202"/>
                <a:gd name="T43" fmla="*/ 3 h 73"/>
                <a:gd name="T44" fmla="*/ 202 w 202"/>
                <a:gd name="T45" fmla="*/ 3 h 73"/>
                <a:gd name="T46" fmla="*/ 202 w 202"/>
                <a:gd name="T47" fmla="*/ 19 h 73"/>
                <a:gd name="T48" fmla="*/ 202 w 202"/>
                <a:gd name="T49" fmla="*/ 33 h 73"/>
                <a:gd name="T50" fmla="*/ 202 w 202"/>
                <a:gd name="T51" fmla="*/ 33 h 73"/>
                <a:gd name="T52" fmla="*/ 202 w 202"/>
                <a:gd name="T53" fmla="*/ 49 h 73"/>
                <a:gd name="T54" fmla="*/ 202 w 202"/>
                <a:gd name="T55" fmla="*/ 62 h 73"/>
                <a:gd name="T56" fmla="*/ 202 w 202"/>
                <a:gd name="T57" fmla="*/ 62 h 73"/>
                <a:gd name="T58" fmla="*/ 202 w 202"/>
                <a:gd name="T5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73">
                  <a:moveTo>
                    <a:pt x="0" y="0"/>
                  </a:moveTo>
                  <a:lnTo>
                    <a:pt x="0" y="0"/>
                  </a:lnTo>
                  <a:lnTo>
                    <a:pt x="16" y="0"/>
                  </a:lnTo>
                  <a:moveTo>
                    <a:pt x="30" y="0"/>
                  </a:moveTo>
                  <a:lnTo>
                    <a:pt x="30" y="0"/>
                  </a:lnTo>
                  <a:lnTo>
                    <a:pt x="46" y="0"/>
                  </a:lnTo>
                  <a:moveTo>
                    <a:pt x="59" y="0"/>
                  </a:moveTo>
                  <a:lnTo>
                    <a:pt x="59" y="0"/>
                  </a:lnTo>
                  <a:lnTo>
                    <a:pt x="75" y="0"/>
                  </a:lnTo>
                  <a:moveTo>
                    <a:pt x="88" y="0"/>
                  </a:moveTo>
                  <a:lnTo>
                    <a:pt x="88" y="0"/>
                  </a:lnTo>
                  <a:lnTo>
                    <a:pt x="104" y="0"/>
                  </a:lnTo>
                  <a:moveTo>
                    <a:pt x="118" y="0"/>
                  </a:moveTo>
                  <a:lnTo>
                    <a:pt x="118" y="0"/>
                  </a:lnTo>
                  <a:lnTo>
                    <a:pt x="134" y="0"/>
                  </a:lnTo>
                  <a:moveTo>
                    <a:pt x="147" y="0"/>
                  </a:moveTo>
                  <a:lnTo>
                    <a:pt x="147" y="0"/>
                  </a:lnTo>
                  <a:lnTo>
                    <a:pt x="163" y="0"/>
                  </a:lnTo>
                  <a:moveTo>
                    <a:pt x="176" y="0"/>
                  </a:moveTo>
                  <a:lnTo>
                    <a:pt x="176" y="0"/>
                  </a:lnTo>
                  <a:lnTo>
                    <a:pt x="192" y="0"/>
                  </a:lnTo>
                  <a:moveTo>
                    <a:pt x="202" y="3"/>
                  </a:moveTo>
                  <a:lnTo>
                    <a:pt x="202" y="3"/>
                  </a:lnTo>
                  <a:lnTo>
                    <a:pt x="202" y="19"/>
                  </a:lnTo>
                  <a:moveTo>
                    <a:pt x="202" y="33"/>
                  </a:moveTo>
                  <a:lnTo>
                    <a:pt x="202" y="33"/>
                  </a:lnTo>
                  <a:lnTo>
                    <a:pt x="202" y="49"/>
                  </a:lnTo>
                  <a:moveTo>
                    <a:pt x="202" y="62"/>
                  </a:moveTo>
                  <a:lnTo>
                    <a:pt x="202" y="62"/>
                  </a:lnTo>
                  <a:lnTo>
                    <a:pt x="202" y="73"/>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 name="Freeform 349"/>
            <p:cNvSpPr>
              <a:spLocks/>
            </p:cNvSpPr>
            <p:nvPr/>
          </p:nvSpPr>
          <p:spPr bwMode="auto">
            <a:xfrm>
              <a:off x="4170131"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350"/>
            <p:cNvSpPr>
              <a:spLocks/>
            </p:cNvSpPr>
            <p:nvPr/>
          </p:nvSpPr>
          <p:spPr bwMode="auto">
            <a:xfrm>
              <a:off x="4170131"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Freeform 351"/>
            <p:cNvSpPr>
              <a:spLocks noEditPoints="1"/>
            </p:cNvSpPr>
            <p:nvPr/>
          </p:nvSpPr>
          <p:spPr bwMode="auto">
            <a:xfrm>
              <a:off x="4287606" y="5576096"/>
              <a:ext cx="196850" cy="379413"/>
            </a:xfrm>
            <a:custGeom>
              <a:avLst/>
              <a:gdLst>
                <a:gd name="T0" fmla="*/ 0 w 103"/>
                <a:gd name="T1" fmla="*/ 0 h 197"/>
                <a:gd name="T2" fmla="*/ 0 w 103"/>
                <a:gd name="T3" fmla="*/ 0 h 197"/>
                <a:gd name="T4" fmla="*/ 16 w 103"/>
                <a:gd name="T5" fmla="*/ 0 h 197"/>
                <a:gd name="T6" fmla="*/ 30 w 103"/>
                <a:gd name="T7" fmla="*/ 0 h 197"/>
                <a:gd name="T8" fmla="*/ 30 w 103"/>
                <a:gd name="T9" fmla="*/ 0 h 197"/>
                <a:gd name="T10" fmla="*/ 46 w 103"/>
                <a:gd name="T11" fmla="*/ 0 h 197"/>
                <a:gd name="T12" fmla="*/ 59 w 103"/>
                <a:gd name="T13" fmla="*/ 0 h 197"/>
                <a:gd name="T14" fmla="*/ 59 w 103"/>
                <a:gd name="T15" fmla="*/ 0 h 197"/>
                <a:gd name="T16" fmla="*/ 75 w 103"/>
                <a:gd name="T17" fmla="*/ 0 h 197"/>
                <a:gd name="T18" fmla="*/ 88 w 103"/>
                <a:gd name="T19" fmla="*/ 0 h 197"/>
                <a:gd name="T20" fmla="*/ 88 w 103"/>
                <a:gd name="T21" fmla="*/ 0 h 197"/>
                <a:gd name="T22" fmla="*/ 103 w 103"/>
                <a:gd name="T23" fmla="*/ 0 h 197"/>
                <a:gd name="T24" fmla="*/ 103 w 103"/>
                <a:gd name="T25" fmla="*/ 1 h 197"/>
                <a:gd name="T26" fmla="*/ 103 w 103"/>
                <a:gd name="T27" fmla="*/ 14 h 197"/>
                <a:gd name="T28" fmla="*/ 103 w 103"/>
                <a:gd name="T29" fmla="*/ 14 h 197"/>
                <a:gd name="T30" fmla="*/ 103 w 103"/>
                <a:gd name="T31" fmla="*/ 30 h 197"/>
                <a:gd name="T32" fmla="*/ 103 w 103"/>
                <a:gd name="T33" fmla="*/ 44 h 197"/>
                <a:gd name="T34" fmla="*/ 103 w 103"/>
                <a:gd name="T35" fmla="*/ 44 h 197"/>
                <a:gd name="T36" fmla="*/ 103 w 103"/>
                <a:gd name="T37" fmla="*/ 60 h 197"/>
                <a:gd name="T38" fmla="*/ 103 w 103"/>
                <a:gd name="T39" fmla="*/ 73 h 197"/>
                <a:gd name="T40" fmla="*/ 103 w 103"/>
                <a:gd name="T41" fmla="*/ 73 h 197"/>
                <a:gd name="T42" fmla="*/ 103 w 103"/>
                <a:gd name="T43" fmla="*/ 89 h 197"/>
                <a:gd name="T44" fmla="*/ 103 w 103"/>
                <a:gd name="T45" fmla="*/ 102 h 197"/>
                <a:gd name="T46" fmla="*/ 103 w 103"/>
                <a:gd name="T47" fmla="*/ 102 h 197"/>
                <a:gd name="T48" fmla="*/ 103 w 103"/>
                <a:gd name="T49" fmla="*/ 118 h 197"/>
                <a:gd name="T50" fmla="*/ 103 w 103"/>
                <a:gd name="T51" fmla="*/ 132 h 197"/>
                <a:gd name="T52" fmla="*/ 103 w 103"/>
                <a:gd name="T53" fmla="*/ 132 h 197"/>
                <a:gd name="T54" fmla="*/ 103 w 103"/>
                <a:gd name="T55" fmla="*/ 148 h 197"/>
                <a:gd name="T56" fmla="*/ 103 w 103"/>
                <a:gd name="T57" fmla="*/ 161 h 197"/>
                <a:gd name="T58" fmla="*/ 103 w 103"/>
                <a:gd name="T59" fmla="*/ 161 h 197"/>
                <a:gd name="T60" fmla="*/ 103 w 103"/>
                <a:gd name="T61" fmla="*/ 177 h 197"/>
                <a:gd name="T62" fmla="*/ 103 w 103"/>
                <a:gd name="T63" fmla="*/ 190 h 197"/>
                <a:gd name="T64" fmla="*/ 103 w 103"/>
                <a:gd name="T65" fmla="*/ 190 h 197"/>
                <a:gd name="T66" fmla="*/ 103 w 103"/>
                <a:gd name="T67"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97">
                  <a:moveTo>
                    <a:pt x="0" y="0"/>
                  </a:moveTo>
                  <a:lnTo>
                    <a:pt x="0" y="0"/>
                  </a:lnTo>
                  <a:lnTo>
                    <a:pt x="16" y="0"/>
                  </a:lnTo>
                  <a:moveTo>
                    <a:pt x="30" y="0"/>
                  </a:moveTo>
                  <a:lnTo>
                    <a:pt x="30" y="0"/>
                  </a:lnTo>
                  <a:lnTo>
                    <a:pt x="46" y="0"/>
                  </a:lnTo>
                  <a:moveTo>
                    <a:pt x="59" y="0"/>
                  </a:moveTo>
                  <a:lnTo>
                    <a:pt x="59" y="0"/>
                  </a:lnTo>
                  <a:lnTo>
                    <a:pt x="75" y="0"/>
                  </a:lnTo>
                  <a:moveTo>
                    <a:pt x="88" y="0"/>
                  </a:moveTo>
                  <a:lnTo>
                    <a:pt x="88" y="0"/>
                  </a:lnTo>
                  <a:lnTo>
                    <a:pt x="103" y="0"/>
                  </a:lnTo>
                  <a:lnTo>
                    <a:pt x="103" y="1"/>
                  </a:lnTo>
                  <a:moveTo>
                    <a:pt x="103" y="14"/>
                  </a:moveTo>
                  <a:lnTo>
                    <a:pt x="103" y="14"/>
                  </a:lnTo>
                  <a:lnTo>
                    <a:pt x="103" y="30"/>
                  </a:lnTo>
                  <a:moveTo>
                    <a:pt x="103" y="44"/>
                  </a:moveTo>
                  <a:lnTo>
                    <a:pt x="103" y="44"/>
                  </a:lnTo>
                  <a:lnTo>
                    <a:pt x="103" y="60"/>
                  </a:lnTo>
                  <a:moveTo>
                    <a:pt x="103" y="73"/>
                  </a:moveTo>
                  <a:lnTo>
                    <a:pt x="103" y="73"/>
                  </a:lnTo>
                  <a:lnTo>
                    <a:pt x="103" y="89"/>
                  </a:lnTo>
                  <a:moveTo>
                    <a:pt x="103" y="102"/>
                  </a:moveTo>
                  <a:lnTo>
                    <a:pt x="103" y="102"/>
                  </a:lnTo>
                  <a:lnTo>
                    <a:pt x="103" y="118"/>
                  </a:lnTo>
                  <a:moveTo>
                    <a:pt x="103" y="132"/>
                  </a:moveTo>
                  <a:lnTo>
                    <a:pt x="103" y="132"/>
                  </a:lnTo>
                  <a:lnTo>
                    <a:pt x="103" y="148"/>
                  </a:lnTo>
                  <a:moveTo>
                    <a:pt x="103" y="161"/>
                  </a:moveTo>
                  <a:lnTo>
                    <a:pt x="103" y="161"/>
                  </a:lnTo>
                  <a:lnTo>
                    <a:pt x="103" y="177"/>
                  </a:lnTo>
                  <a:moveTo>
                    <a:pt x="103" y="190"/>
                  </a:moveTo>
                  <a:lnTo>
                    <a:pt x="103" y="190"/>
                  </a:lnTo>
                  <a:lnTo>
                    <a:pt x="103" y="197"/>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Freeform 352"/>
            <p:cNvSpPr>
              <a:spLocks/>
            </p:cNvSpPr>
            <p:nvPr/>
          </p:nvSpPr>
          <p:spPr bwMode="auto">
            <a:xfrm>
              <a:off x="4287606" y="5576096"/>
              <a:ext cx="196850" cy="379413"/>
            </a:xfrm>
            <a:custGeom>
              <a:avLst/>
              <a:gdLst>
                <a:gd name="T0" fmla="*/ 0 w 103"/>
                <a:gd name="T1" fmla="*/ 197 h 197"/>
                <a:gd name="T2" fmla="*/ 0 w 103"/>
                <a:gd name="T3" fmla="*/ 197 h 197"/>
                <a:gd name="T4" fmla="*/ 0 w 103"/>
                <a:gd name="T5" fmla="*/ 0 h 197"/>
                <a:gd name="T6" fmla="*/ 103 w 103"/>
                <a:gd name="T7" fmla="*/ 196 h 197"/>
                <a:gd name="T8" fmla="*/ 0 w 103"/>
                <a:gd name="T9" fmla="*/ 197 h 197"/>
              </a:gdLst>
              <a:ahLst/>
              <a:cxnLst>
                <a:cxn ang="0">
                  <a:pos x="T0" y="T1"/>
                </a:cxn>
                <a:cxn ang="0">
                  <a:pos x="T2" y="T3"/>
                </a:cxn>
                <a:cxn ang="0">
                  <a:pos x="T4" y="T5"/>
                </a:cxn>
                <a:cxn ang="0">
                  <a:pos x="T6" y="T7"/>
                </a:cxn>
                <a:cxn ang="0">
                  <a:pos x="T8" y="T9"/>
                </a:cxn>
              </a:cxnLst>
              <a:rect l="0" t="0" r="r" b="b"/>
              <a:pathLst>
                <a:path w="103" h="197">
                  <a:moveTo>
                    <a:pt x="0" y="197"/>
                  </a:moveTo>
                  <a:lnTo>
                    <a:pt x="0" y="197"/>
                  </a:lnTo>
                  <a:lnTo>
                    <a:pt x="0" y="0"/>
                  </a:lnTo>
                  <a:cubicBezTo>
                    <a:pt x="74" y="59"/>
                    <a:pt x="103" y="125"/>
                    <a:pt x="103" y="196"/>
                  </a:cubicBezTo>
                  <a:lnTo>
                    <a:pt x="0" y="197"/>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353"/>
            <p:cNvSpPr>
              <a:spLocks/>
            </p:cNvSpPr>
            <p:nvPr/>
          </p:nvSpPr>
          <p:spPr bwMode="auto">
            <a:xfrm>
              <a:off x="4287606" y="5576096"/>
              <a:ext cx="196850" cy="379413"/>
            </a:xfrm>
            <a:custGeom>
              <a:avLst/>
              <a:gdLst>
                <a:gd name="T0" fmla="*/ 0 w 103"/>
                <a:gd name="T1" fmla="*/ 197 h 197"/>
                <a:gd name="T2" fmla="*/ 0 w 103"/>
                <a:gd name="T3" fmla="*/ 197 h 197"/>
                <a:gd name="T4" fmla="*/ 0 w 103"/>
                <a:gd name="T5" fmla="*/ 0 h 197"/>
                <a:gd name="T6" fmla="*/ 103 w 103"/>
                <a:gd name="T7" fmla="*/ 196 h 197"/>
                <a:gd name="T8" fmla="*/ 0 w 103"/>
                <a:gd name="T9" fmla="*/ 197 h 197"/>
              </a:gdLst>
              <a:ahLst/>
              <a:cxnLst>
                <a:cxn ang="0">
                  <a:pos x="T0" y="T1"/>
                </a:cxn>
                <a:cxn ang="0">
                  <a:pos x="T2" y="T3"/>
                </a:cxn>
                <a:cxn ang="0">
                  <a:pos x="T4" y="T5"/>
                </a:cxn>
                <a:cxn ang="0">
                  <a:pos x="T6" y="T7"/>
                </a:cxn>
                <a:cxn ang="0">
                  <a:pos x="T8" y="T9"/>
                </a:cxn>
              </a:cxnLst>
              <a:rect l="0" t="0" r="r" b="b"/>
              <a:pathLst>
                <a:path w="103" h="197">
                  <a:moveTo>
                    <a:pt x="0" y="197"/>
                  </a:moveTo>
                  <a:lnTo>
                    <a:pt x="0" y="197"/>
                  </a:lnTo>
                  <a:lnTo>
                    <a:pt x="0" y="0"/>
                  </a:lnTo>
                  <a:cubicBezTo>
                    <a:pt x="74" y="59"/>
                    <a:pt x="103" y="125"/>
                    <a:pt x="103" y="196"/>
                  </a:cubicBezTo>
                  <a:lnTo>
                    <a:pt x="0" y="197"/>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Freeform 356"/>
            <p:cNvSpPr>
              <a:spLocks/>
            </p:cNvSpPr>
            <p:nvPr/>
          </p:nvSpPr>
          <p:spPr bwMode="auto">
            <a:xfrm>
              <a:off x="468130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357"/>
            <p:cNvSpPr>
              <a:spLocks/>
            </p:cNvSpPr>
            <p:nvPr/>
          </p:nvSpPr>
          <p:spPr bwMode="auto">
            <a:xfrm>
              <a:off x="468130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Freeform 358"/>
            <p:cNvSpPr>
              <a:spLocks/>
            </p:cNvSpPr>
            <p:nvPr/>
          </p:nvSpPr>
          <p:spPr bwMode="auto">
            <a:xfrm>
              <a:off x="4809894" y="5568158"/>
              <a:ext cx="174625" cy="393700"/>
            </a:xfrm>
            <a:custGeom>
              <a:avLst/>
              <a:gdLst>
                <a:gd name="T0" fmla="*/ 0 w 91"/>
                <a:gd name="T1" fmla="*/ 0 h 204"/>
                <a:gd name="T2" fmla="*/ 0 w 91"/>
                <a:gd name="T3" fmla="*/ 0 h 204"/>
                <a:gd name="T4" fmla="*/ 91 w 91"/>
                <a:gd name="T5" fmla="*/ 0 h 204"/>
                <a:gd name="T6" fmla="*/ 0 w 91"/>
                <a:gd name="T7" fmla="*/ 204 h 204"/>
                <a:gd name="T8" fmla="*/ 0 w 91"/>
                <a:gd name="T9" fmla="*/ 0 h 204"/>
              </a:gdLst>
              <a:ahLst/>
              <a:cxnLst>
                <a:cxn ang="0">
                  <a:pos x="T0" y="T1"/>
                </a:cxn>
                <a:cxn ang="0">
                  <a:pos x="T2" y="T3"/>
                </a:cxn>
                <a:cxn ang="0">
                  <a:pos x="T4" y="T5"/>
                </a:cxn>
                <a:cxn ang="0">
                  <a:pos x="T6" y="T7"/>
                </a:cxn>
                <a:cxn ang="0">
                  <a:pos x="T8" y="T9"/>
                </a:cxn>
              </a:cxnLst>
              <a:rect l="0" t="0" r="r" b="b"/>
              <a:pathLst>
                <a:path w="91" h="204">
                  <a:moveTo>
                    <a:pt x="0" y="0"/>
                  </a:moveTo>
                  <a:lnTo>
                    <a:pt x="0" y="0"/>
                  </a:lnTo>
                  <a:lnTo>
                    <a:pt x="91" y="0"/>
                  </a:lnTo>
                  <a:cubicBezTo>
                    <a:pt x="91" y="63"/>
                    <a:pt x="47" y="132"/>
                    <a:pt x="0" y="204"/>
                  </a:cubicBez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359"/>
            <p:cNvSpPr>
              <a:spLocks/>
            </p:cNvSpPr>
            <p:nvPr/>
          </p:nvSpPr>
          <p:spPr bwMode="auto">
            <a:xfrm>
              <a:off x="4809894" y="5568158"/>
              <a:ext cx="174625" cy="393700"/>
            </a:xfrm>
            <a:custGeom>
              <a:avLst/>
              <a:gdLst>
                <a:gd name="T0" fmla="*/ 0 w 91"/>
                <a:gd name="T1" fmla="*/ 0 h 204"/>
                <a:gd name="T2" fmla="*/ 0 w 91"/>
                <a:gd name="T3" fmla="*/ 0 h 204"/>
                <a:gd name="T4" fmla="*/ 91 w 91"/>
                <a:gd name="T5" fmla="*/ 0 h 204"/>
                <a:gd name="T6" fmla="*/ 0 w 91"/>
                <a:gd name="T7" fmla="*/ 204 h 204"/>
                <a:gd name="T8" fmla="*/ 0 w 91"/>
                <a:gd name="T9" fmla="*/ 0 h 204"/>
              </a:gdLst>
              <a:ahLst/>
              <a:cxnLst>
                <a:cxn ang="0">
                  <a:pos x="T0" y="T1"/>
                </a:cxn>
                <a:cxn ang="0">
                  <a:pos x="T2" y="T3"/>
                </a:cxn>
                <a:cxn ang="0">
                  <a:pos x="T4" y="T5"/>
                </a:cxn>
                <a:cxn ang="0">
                  <a:pos x="T6" y="T7"/>
                </a:cxn>
                <a:cxn ang="0">
                  <a:pos x="T8" y="T9"/>
                </a:cxn>
              </a:cxnLst>
              <a:rect l="0" t="0" r="r" b="b"/>
              <a:pathLst>
                <a:path w="91" h="204">
                  <a:moveTo>
                    <a:pt x="0" y="0"/>
                  </a:moveTo>
                  <a:lnTo>
                    <a:pt x="0" y="0"/>
                  </a:lnTo>
                  <a:lnTo>
                    <a:pt x="91" y="0"/>
                  </a:lnTo>
                  <a:cubicBezTo>
                    <a:pt x="91" y="63"/>
                    <a:pt x="47" y="132"/>
                    <a:pt x="0" y="204"/>
                  </a:cubicBezTo>
                  <a:lnTo>
                    <a:pt x="0" y="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Freeform 360"/>
            <p:cNvSpPr>
              <a:spLocks noEditPoints="1"/>
            </p:cNvSpPr>
            <p:nvPr/>
          </p:nvSpPr>
          <p:spPr bwMode="auto">
            <a:xfrm>
              <a:off x="4809894" y="5568158"/>
              <a:ext cx="174625" cy="393700"/>
            </a:xfrm>
            <a:custGeom>
              <a:avLst/>
              <a:gdLst>
                <a:gd name="T0" fmla="*/ 0 w 91"/>
                <a:gd name="T1" fmla="*/ 204 h 204"/>
                <a:gd name="T2" fmla="*/ 0 w 91"/>
                <a:gd name="T3" fmla="*/ 204 h 204"/>
                <a:gd name="T4" fmla="*/ 16 w 91"/>
                <a:gd name="T5" fmla="*/ 204 h 204"/>
                <a:gd name="T6" fmla="*/ 29 w 91"/>
                <a:gd name="T7" fmla="*/ 204 h 204"/>
                <a:gd name="T8" fmla="*/ 29 w 91"/>
                <a:gd name="T9" fmla="*/ 204 h 204"/>
                <a:gd name="T10" fmla="*/ 45 w 91"/>
                <a:gd name="T11" fmla="*/ 204 h 204"/>
                <a:gd name="T12" fmla="*/ 58 w 91"/>
                <a:gd name="T13" fmla="*/ 204 h 204"/>
                <a:gd name="T14" fmla="*/ 58 w 91"/>
                <a:gd name="T15" fmla="*/ 204 h 204"/>
                <a:gd name="T16" fmla="*/ 74 w 91"/>
                <a:gd name="T17" fmla="*/ 204 h 204"/>
                <a:gd name="T18" fmla="*/ 88 w 91"/>
                <a:gd name="T19" fmla="*/ 204 h 204"/>
                <a:gd name="T20" fmla="*/ 88 w 91"/>
                <a:gd name="T21" fmla="*/ 204 h 204"/>
                <a:gd name="T22" fmla="*/ 91 w 91"/>
                <a:gd name="T23" fmla="*/ 204 h 204"/>
                <a:gd name="T24" fmla="*/ 91 w 91"/>
                <a:gd name="T25" fmla="*/ 191 h 204"/>
                <a:gd name="T26" fmla="*/ 91 w 91"/>
                <a:gd name="T27" fmla="*/ 178 h 204"/>
                <a:gd name="T28" fmla="*/ 91 w 91"/>
                <a:gd name="T29" fmla="*/ 178 h 204"/>
                <a:gd name="T30" fmla="*/ 91 w 91"/>
                <a:gd name="T31" fmla="*/ 162 h 204"/>
                <a:gd name="T32" fmla="*/ 91 w 91"/>
                <a:gd name="T33" fmla="*/ 148 h 204"/>
                <a:gd name="T34" fmla="*/ 91 w 91"/>
                <a:gd name="T35" fmla="*/ 148 h 204"/>
                <a:gd name="T36" fmla="*/ 91 w 91"/>
                <a:gd name="T37" fmla="*/ 132 h 204"/>
                <a:gd name="T38" fmla="*/ 91 w 91"/>
                <a:gd name="T39" fmla="*/ 119 h 204"/>
                <a:gd name="T40" fmla="*/ 91 w 91"/>
                <a:gd name="T41" fmla="*/ 119 h 204"/>
                <a:gd name="T42" fmla="*/ 91 w 91"/>
                <a:gd name="T43" fmla="*/ 103 h 204"/>
                <a:gd name="T44" fmla="*/ 91 w 91"/>
                <a:gd name="T45" fmla="*/ 90 h 204"/>
                <a:gd name="T46" fmla="*/ 91 w 91"/>
                <a:gd name="T47" fmla="*/ 90 h 204"/>
                <a:gd name="T48" fmla="*/ 91 w 91"/>
                <a:gd name="T49" fmla="*/ 74 h 204"/>
                <a:gd name="T50" fmla="*/ 91 w 91"/>
                <a:gd name="T51" fmla="*/ 60 h 204"/>
                <a:gd name="T52" fmla="*/ 91 w 91"/>
                <a:gd name="T53" fmla="*/ 60 h 204"/>
                <a:gd name="T54" fmla="*/ 91 w 91"/>
                <a:gd name="T55" fmla="*/ 44 h 204"/>
                <a:gd name="T56" fmla="*/ 91 w 91"/>
                <a:gd name="T57" fmla="*/ 31 h 204"/>
                <a:gd name="T58" fmla="*/ 91 w 91"/>
                <a:gd name="T59" fmla="*/ 31 h 204"/>
                <a:gd name="T60" fmla="*/ 91 w 91"/>
                <a:gd name="T61" fmla="*/ 15 h 204"/>
                <a:gd name="T62" fmla="*/ 91 w 91"/>
                <a:gd name="T63" fmla="*/ 2 h 204"/>
                <a:gd name="T64" fmla="*/ 91 w 91"/>
                <a:gd name="T65" fmla="*/ 2 h 204"/>
                <a:gd name="T66" fmla="*/ 91 w 91"/>
                <a:gd name="T6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204">
                  <a:moveTo>
                    <a:pt x="0" y="204"/>
                  </a:moveTo>
                  <a:lnTo>
                    <a:pt x="0" y="204"/>
                  </a:lnTo>
                  <a:lnTo>
                    <a:pt x="16" y="204"/>
                  </a:lnTo>
                  <a:moveTo>
                    <a:pt x="29" y="204"/>
                  </a:moveTo>
                  <a:lnTo>
                    <a:pt x="29" y="204"/>
                  </a:lnTo>
                  <a:lnTo>
                    <a:pt x="45" y="204"/>
                  </a:lnTo>
                  <a:moveTo>
                    <a:pt x="58" y="204"/>
                  </a:moveTo>
                  <a:lnTo>
                    <a:pt x="58" y="204"/>
                  </a:lnTo>
                  <a:lnTo>
                    <a:pt x="74" y="204"/>
                  </a:lnTo>
                  <a:moveTo>
                    <a:pt x="88" y="204"/>
                  </a:moveTo>
                  <a:lnTo>
                    <a:pt x="88" y="204"/>
                  </a:lnTo>
                  <a:lnTo>
                    <a:pt x="91" y="204"/>
                  </a:lnTo>
                  <a:lnTo>
                    <a:pt x="91" y="191"/>
                  </a:lnTo>
                  <a:moveTo>
                    <a:pt x="91" y="178"/>
                  </a:moveTo>
                  <a:lnTo>
                    <a:pt x="91" y="178"/>
                  </a:lnTo>
                  <a:lnTo>
                    <a:pt x="91" y="162"/>
                  </a:lnTo>
                  <a:moveTo>
                    <a:pt x="91" y="148"/>
                  </a:moveTo>
                  <a:lnTo>
                    <a:pt x="91" y="148"/>
                  </a:lnTo>
                  <a:lnTo>
                    <a:pt x="91" y="132"/>
                  </a:lnTo>
                  <a:moveTo>
                    <a:pt x="91" y="119"/>
                  </a:moveTo>
                  <a:lnTo>
                    <a:pt x="91" y="119"/>
                  </a:lnTo>
                  <a:lnTo>
                    <a:pt x="91" y="103"/>
                  </a:lnTo>
                  <a:moveTo>
                    <a:pt x="91" y="90"/>
                  </a:moveTo>
                  <a:lnTo>
                    <a:pt x="91" y="90"/>
                  </a:lnTo>
                  <a:lnTo>
                    <a:pt x="91" y="74"/>
                  </a:lnTo>
                  <a:moveTo>
                    <a:pt x="91" y="60"/>
                  </a:moveTo>
                  <a:lnTo>
                    <a:pt x="91" y="60"/>
                  </a:lnTo>
                  <a:lnTo>
                    <a:pt x="91" y="44"/>
                  </a:lnTo>
                  <a:moveTo>
                    <a:pt x="91" y="31"/>
                  </a:moveTo>
                  <a:lnTo>
                    <a:pt x="91" y="31"/>
                  </a:lnTo>
                  <a:lnTo>
                    <a:pt x="91" y="15"/>
                  </a:lnTo>
                  <a:moveTo>
                    <a:pt x="91" y="2"/>
                  </a:moveTo>
                  <a:lnTo>
                    <a:pt x="91" y="2"/>
                  </a:lnTo>
                  <a:lnTo>
                    <a:pt x="91"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Freeform 363"/>
            <p:cNvSpPr>
              <a:spLocks/>
            </p:cNvSpPr>
            <p:nvPr/>
          </p:nvSpPr>
          <p:spPr bwMode="auto">
            <a:xfrm>
              <a:off x="519326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364"/>
            <p:cNvSpPr>
              <a:spLocks/>
            </p:cNvSpPr>
            <p:nvPr/>
          </p:nvSpPr>
          <p:spPr bwMode="auto">
            <a:xfrm>
              <a:off x="519326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Freeform 365"/>
            <p:cNvSpPr>
              <a:spLocks/>
            </p:cNvSpPr>
            <p:nvPr/>
          </p:nvSpPr>
          <p:spPr bwMode="auto">
            <a:xfrm>
              <a:off x="5315501" y="5566572"/>
              <a:ext cx="182563" cy="398463"/>
            </a:xfrm>
            <a:custGeom>
              <a:avLst/>
              <a:gdLst>
                <a:gd name="T0" fmla="*/ 1 w 95"/>
                <a:gd name="T1" fmla="*/ 207 h 207"/>
                <a:gd name="T2" fmla="*/ 1 w 95"/>
                <a:gd name="T3" fmla="*/ 207 h 207"/>
                <a:gd name="T4" fmla="*/ 1 w 95"/>
                <a:gd name="T5" fmla="*/ 0 h 207"/>
                <a:gd name="T6" fmla="*/ 95 w 95"/>
                <a:gd name="T7" fmla="*/ 0 h 207"/>
                <a:gd name="T8" fmla="*/ 1 w 95"/>
                <a:gd name="T9" fmla="*/ 207 h 207"/>
                <a:gd name="T10" fmla="*/ 1 w 95"/>
                <a:gd name="T11" fmla="*/ 207 h 207"/>
              </a:gdLst>
              <a:ahLst/>
              <a:cxnLst>
                <a:cxn ang="0">
                  <a:pos x="T0" y="T1"/>
                </a:cxn>
                <a:cxn ang="0">
                  <a:pos x="T2" y="T3"/>
                </a:cxn>
                <a:cxn ang="0">
                  <a:pos x="T4" y="T5"/>
                </a:cxn>
                <a:cxn ang="0">
                  <a:pos x="T6" y="T7"/>
                </a:cxn>
                <a:cxn ang="0">
                  <a:pos x="T8" y="T9"/>
                </a:cxn>
                <a:cxn ang="0">
                  <a:pos x="T10" y="T11"/>
                </a:cxn>
              </a:cxnLst>
              <a:rect l="0" t="0" r="r" b="b"/>
              <a:pathLst>
                <a:path w="95" h="207">
                  <a:moveTo>
                    <a:pt x="1" y="207"/>
                  </a:moveTo>
                  <a:lnTo>
                    <a:pt x="1" y="207"/>
                  </a:lnTo>
                  <a:lnTo>
                    <a:pt x="1" y="0"/>
                  </a:lnTo>
                  <a:lnTo>
                    <a:pt x="95" y="0"/>
                  </a:lnTo>
                  <a:cubicBezTo>
                    <a:pt x="50" y="69"/>
                    <a:pt x="0" y="140"/>
                    <a:pt x="1" y="207"/>
                  </a:cubicBezTo>
                  <a:lnTo>
                    <a:pt x="1" y="207"/>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366"/>
            <p:cNvSpPr>
              <a:spLocks/>
            </p:cNvSpPr>
            <p:nvPr/>
          </p:nvSpPr>
          <p:spPr bwMode="auto">
            <a:xfrm>
              <a:off x="5315501" y="5566572"/>
              <a:ext cx="182563" cy="398463"/>
            </a:xfrm>
            <a:custGeom>
              <a:avLst/>
              <a:gdLst>
                <a:gd name="T0" fmla="*/ 1 w 95"/>
                <a:gd name="T1" fmla="*/ 207 h 207"/>
                <a:gd name="T2" fmla="*/ 1 w 95"/>
                <a:gd name="T3" fmla="*/ 207 h 207"/>
                <a:gd name="T4" fmla="*/ 1 w 95"/>
                <a:gd name="T5" fmla="*/ 0 h 207"/>
                <a:gd name="T6" fmla="*/ 95 w 95"/>
                <a:gd name="T7" fmla="*/ 0 h 207"/>
                <a:gd name="T8" fmla="*/ 1 w 95"/>
                <a:gd name="T9" fmla="*/ 207 h 207"/>
                <a:gd name="T10" fmla="*/ 1 w 95"/>
                <a:gd name="T11" fmla="*/ 207 h 207"/>
              </a:gdLst>
              <a:ahLst/>
              <a:cxnLst>
                <a:cxn ang="0">
                  <a:pos x="T0" y="T1"/>
                </a:cxn>
                <a:cxn ang="0">
                  <a:pos x="T2" y="T3"/>
                </a:cxn>
                <a:cxn ang="0">
                  <a:pos x="T4" y="T5"/>
                </a:cxn>
                <a:cxn ang="0">
                  <a:pos x="T6" y="T7"/>
                </a:cxn>
                <a:cxn ang="0">
                  <a:pos x="T8" y="T9"/>
                </a:cxn>
                <a:cxn ang="0">
                  <a:pos x="T10" y="T11"/>
                </a:cxn>
              </a:cxnLst>
              <a:rect l="0" t="0" r="r" b="b"/>
              <a:pathLst>
                <a:path w="95" h="207">
                  <a:moveTo>
                    <a:pt x="1" y="207"/>
                  </a:moveTo>
                  <a:lnTo>
                    <a:pt x="1" y="207"/>
                  </a:lnTo>
                  <a:lnTo>
                    <a:pt x="1" y="0"/>
                  </a:lnTo>
                  <a:lnTo>
                    <a:pt x="95" y="0"/>
                  </a:lnTo>
                  <a:cubicBezTo>
                    <a:pt x="50" y="69"/>
                    <a:pt x="0" y="140"/>
                    <a:pt x="1" y="207"/>
                  </a:cubicBezTo>
                  <a:lnTo>
                    <a:pt x="1" y="207"/>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Freeform 367"/>
            <p:cNvSpPr>
              <a:spLocks noEditPoints="1"/>
            </p:cNvSpPr>
            <p:nvPr/>
          </p:nvSpPr>
          <p:spPr bwMode="auto">
            <a:xfrm>
              <a:off x="5318676" y="5566572"/>
              <a:ext cx="179388" cy="398463"/>
            </a:xfrm>
            <a:custGeom>
              <a:avLst/>
              <a:gdLst>
                <a:gd name="T0" fmla="*/ 0 w 94"/>
                <a:gd name="T1" fmla="*/ 207 h 207"/>
                <a:gd name="T2" fmla="*/ 0 w 94"/>
                <a:gd name="T3" fmla="*/ 207 h 207"/>
                <a:gd name="T4" fmla="*/ 16 w 94"/>
                <a:gd name="T5" fmla="*/ 207 h 207"/>
                <a:gd name="T6" fmla="*/ 29 w 94"/>
                <a:gd name="T7" fmla="*/ 207 h 207"/>
                <a:gd name="T8" fmla="*/ 29 w 94"/>
                <a:gd name="T9" fmla="*/ 207 h 207"/>
                <a:gd name="T10" fmla="*/ 45 w 94"/>
                <a:gd name="T11" fmla="*/ 207 h 207"/>
                <a:gd name="T12" fmla="*/ 58 w 94"/>
                <a:gd name="T13" fmla="*/ 207 h 207"/>
                <a:gd name="T14" fmla="*/ 58 w 94"/>
                <a:gd name="T15" fmla="*/ 207 h 207"/>
                <a:gd name="T16" fmla="*/ 74 w 94"/>
                <a:gd name="T17" fmla="*/ 207 h 207"/>
                <a:gd name="T18" fmla="*/ 88 w 94"/>
                <a:gd name="T19" fmla="*/ 207 h 207"/>
                <a:gd name="T20" fmla="*/ 88 w 94"/>
                <a:gd name="T21" fmla="*/ 207 h 207"/>
                <a:gd name="T22" fmla="*/ 94 w 94"/>
                <a:gd name="T23" fmla="*/ 207 h 207"/>
                <a:gd name="T24" fmla="*/ 94 w 94"/>
                <a:gd name="T25" fmla="*/ 197 h 207"/>
                <a:gd name="T26" fmla="*/ 94 w 94"/>
                <a:gd name="T27" fmla="*/ 184 h 207"/>
                <a:gd name="T28" fmla="*/ 94 w 94"/>
                <a:gd name="T29" fmla="*/ 184 h 207"/>
                <a:gd name="T30" fmla="*/ 94 w 94"/>
                <a:gd name="T31" fmla="*/ 168 h 207"/>
                <a:gd name="T32" fmla="*/ 94 w 94"/>
                <a:gd name="T33" fmla="*/ 154 h 207"/>
                <a:gd name="T34" fmla="*/ 94 w 94"/>
                <a:gd name="T35" fmla="*/ 154 h 207"/>
                <a:gd name="T36" fmla="*/ 94 w 94"/>
                <a:gd name="T37" fmla="*/ 138 h 207"/>
                <a:gd name="T38" fmla="*/ 94 w 94"/>
                <a:gd name="T39" fmla="*/ 125 h 207"/>
                <a:gd name="T40" fmla="*/ 94 w 94"/>
                <a:gd name="T41" fmla="*/ 125 h 207"/>
                <a:gd name="T42" fmla="*/ 94 w 94"/>
                <a:gd name="T43" fmla="*/ 109 h 207"/>
                <a:gd name="T44" fmla="*/ 94 w 94"/>
                <a:gd name="T45" fmla="*/ 96 h 207"/>
                <a:gd name="T46" fmla="*/ 94 w 94"/>
                <a:gd name="T47" fmla="*/ 96 h 207"/>
                <a:gd name="T48" fmla="*/ 94 w 94"/>
                <a:gd name="T49" fmla="*/ 80 h 207"/>
                <a:gd name="T50" fmla="*/ 94 w 94"/>
                <a:gd name="T51" fmla="*/ 66 h 207"/>
                <a:gd name="T52" fmla="*/ 94 w 94"/>
                <a:gd name="T53" fmla="*/ 66 h 207"/>
                <a:gd name="T54" fmla="*/ 94 w 94"/>
                <a:gd name="T55" fmla="*/ 50 h 207"/>
                <a:gd name="T56" fmla="*/ 94 w 94"/>
                <a:gd name="T57" fmla="*/ 37 h 207"/>
                <a:gd name="T58" fmla="*/ 94 w 94"/>
                <a:gd name="T59" fmla="*/ 37 h 207"/>
                <a:gd name="T60" fmla="*/ 94 w 94"/>
                <a:gd name="T61" fmla="*/ 21 h 207"/>
                <a:gd name="T62" fmla="*/ 94 w 94"/>
                <a:gd name="T63" fmla="*/ 8 h 207"/>
                <a:gd name="T64" fmla="*/ 94 w 94"/>
                <a:gd name="T65" fmla="*/ 8 h 207"/>
                <a:gd name="T66" fmla="*/ 94 w 94"/>
                <a:gd name="T6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207">
                  <a:moveTo>
                    <a:pt x="0" y="207"/>
                  </a:moveTo>
                  <a:lnTo>
                    <a:pt x="0" y="207"/>
                  </a:lnTo>
                  <a:lnTo>
                    <a:pt x="16" y="207"/>
                  </a:lnTo>
                  <a:moveTo>
                    <a:pt x="29" y="207"/>
                  </a:moveTo>
                  <a:lnTo>
                    <a:pt x="29" y="207"/>
                  </a:lnTo>
                  <a:lnTo>
                    <a:pt x="45" y="207"/>
                  </a:lnTo>
                  <a:moveTo>
                    <a:pt x="58" y="207"/>
                  </a:moveTo>
                  <a:lnTo>
                    <a:pt x="58" y="207"/>
                  </a:lnTo>
                  <a:lnTo>
                    <a:pt x="74" y="207"/>
                  </a:lnTo>
                  <a:moveTo>
                    <a:pt x="88" y="207"/>
                  </a:moveTo>
                  <a:lnTo>
                    <a:pt x="88" y="207"/>
                  </a:lnTo>
                  <a:lnTo>
                    <a:pt x="94" y="207"/>
                  </a:lnTo>
                  <a:lnTo>
                    <a:pt x="94" y="197"/>
                  </a:lnTo>
                  <a:moveTo>
                    <a:pt x="94" y="184"/>
                  </a:moveTo>
                  <a:lnTo>
                    <a:pt x="94" y="184"/>
                  </a:lnTo>
                  <a:lnTo>
                    <a:pt x="94" y="168"/>
                  </a:lnTo>
                  <a:moveTo>
                    <a:pt x="94" y="154"/>
                  </a:moveTo>
                  <a:lnTo>
                    <a:pt x="94" y="154"/>
                  </a:lnTo>
                  <a:lnTo>
                    <a:pt x="94" y="138"/>
                  </a:lnTo>
                  <a:moveTo>
                    <a:pt x="94" y="125"/>
                  </a:moveTo>
                  <a:lnTo>
                    <a:pt x="94" y="125"/>
                  </a:lnTo>
                  <a:lnTo>
                    <a:pt x="94" y="109"/>
                  </a:lnTo>
                  <a:moveTo>
                    <a:pt x="94" y="96"/>
                  </a:moveTo>
                  <a:lnTo>
                    <a:pt x="94" y="96"/>
                  </a:lnTo>
                  <a:lnTo>
                    <a:pt x="94" y="80"/>
                  </a:lnTo>
                  <a:moveTo>
                    <a:pt x="94" y="66"/>
                  </a:moveTo>
                  <a:lnTo>
                    <a:pt x="94" y="66"/>
                  </a:lnTo>
                  <a:lnTo>
                    <a:pt x="94" y="50"/>
                  </a:lnTo>
                  <a:moveTo>
                    <a:pt x="94" y="37"/>
                  </a:moveTo>
                  <a:lnTo>
                    <a:pt x="94" y="37"/>
                  </a:lnTo>
                  <a:lnTo>
                    <a:pt x="94" y="21"/>
                  </a:lnTo>
                  <a:moveTo>
                    <a:pt x="94" y="8"/>
                  </a:moveTo>
                  <a:lnTo>
                    <a:pt x="94" y="8"/>
                  </a:lnTo>
                  <a:lnTo>
                    <a:pt x="94"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 name="Freeform 412"/>
            <p:cNvSpPr>
              <a:spLocks/>
            </p:cNvSpPr>
            <p:nvPr/>
          </p:nvSpPr>
          <p:spPr bwMode="auto">
            <a:xfrm>
              <a:off x="211749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413"/>
            <p:cNvSpPr>
              <a:spLocks/>
            </p:cNvSpPr>
            <p:nvPr/>
          </p:nvSpPr>
          <p:spPr bwMode="auto">
            <a:xfrm>
              <a:off x="211749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Freeform 414"/>
            <p:cNvSpPr>
              <a:spLocks/>
            </p:cNvSpPr>
            <p:nvPr/>
          </p:nvSpPr>
          <p:spPr bwMode="auto">
            <a:xfrm>
              <a:off x="2133368" y="5657059"/>
              <a:ext cx="400050" cy="219075"/>
            </a:xfrm>
            <a:custGeom>
              <a:avLst/>
              <a:gdLst>
                <a:gd name="T0" fmla="*/ 209 w 209"/>
                <a:gd name="T1" fmla="*/ 114 h 114"/>
                <a:gd name="T2" fmla="*/ 209 w 209"/>
                <a:gd name="T3" fmla="*/ 114 h 114"/>
                <a:gd name="T4" fmla="*/ 0 w 209"/>
                <a:gd name="T5" fmla="*/ 114 h 114"/>
                <a:gd name="T6" fmla="*/ 0 w 209"/>
                <a:gd name="T7" fmla="*/ 0 h 114"/>
                <a:gd name="T8" fmla="*/ 209 w 209"/>
                <a:gd name="T9" fmla="*/ 114 h 114"/>
                <a:gd name="T10" fmla="*/ 209 w 209"/>
                <a:gd name="T11" fmla="*/ 114 h 114"/>
              </a:gdLst>
              <a:ahLst/>
              <a:cxnLst>
                <a:cxn ang="0">
                  <a:pos x="T0" y="T1"/>
                </a:cxn>
                <a:cxn ang="0">
                  <a:pos x="T2" y="T3"/>
                </a:cxn>
                <a:cxn ang="0">
                  <a:pos x="T4" y="T5"/>
                </a:cxn>
                <a:cxn ang="0">
                  <a:pos x="T6" y="T7"/>
                </a:cxn>
                <a:cxn ang="0">
                  <a:pos x="T8" y="T9"/>
                </a:cxn>
                <a:cxn ang="0">
                  <a:pos x="T10" y="T11"/>
                </a:cxn>
              </a:cxnLst>
              <a:rect l="0" t="0" r="r" b="b"/>
              <a:pathLst>
                <a:path w="209" h="114">
                  <a:moveTo>
                    <a:pt x="209" y="114"/>
                  </a:moveTo>
                  <a:lnTo>
                    <a:pt x="209" y="114"/>
                  </a:lnTo>
                  <a:lnTo>
                    <a:pt x="0" y="114"/>
                  </a:lnTo>
                  <a:lnTo>
                    <a:pt x="0" y="0"/>
                  </a:lnTo>
                  <a:cubicBezTo>
                    <a:pt x="44" y="53"/>
                    <a:pt x="96" y="114"/>
                    <a:pt x="209" y="114"/>
                  </a:cubicBezTo>
                  <a:lnTo>
                    <a:pt x="209" y="114"/>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415"/>
            <p:cNvSpPr>
              <a:spLocks/>
            </p:cNvSpPr>
            <p:nvPr/>
          </p:nvSpPr>
          <p:spPr bwMode="auto">
            <a:xfrm>
              <a:off x="2133368" y="5657059"/>
              <a:ext cx="400050" cy="219075"/>
            </a:xfrm>
            <a:custGeom>
              <a:avLst/>
              <a:gdLst>
                <a:gd name="T0" fmla="*/ 209 w 209"/>
                <a:gd name="T1" fmla="*/ 114 h 114"/>
                <a:gd name="T2" fmla="*/ 209 w 209"/>
                <a:gd name="T3" fmla="*/ 114 h 114"/>
                <a:gd name="T4" fmla="*/ 0 w 209"/>
                <a:gd name="T5" fmla="*/ 114 h 114"/>
                <a:gd name="T6" fmla="*/ 0 w 209"/>
                <a:gd name="T7" fmla="*/ 0 h 114"/>
                <a:gd name="T8" fmla="*/ 209 w 209"/>
                <a:gd name="T9" fmla="*/ 114 h 114"/>
                <a:gd name="T10" fmla="*/ 209 w 209"/>
                <a:gd name="T11" fmla="*/ 114 h 114"/>
              </a:gdLst>
              <a:ahLst/>
              <a:cxnLst>
                <a:cxn ang="0">
                  <a:pos x="T0" y="T1"/>
                </a:cxn>
                <a:cxn ang="0">
                  <a:pos x="T2" y="T3"/>
                </a:cxn>
                <a:cxn ang="0">
                  <a:pos x="T4" y="T5"/>
                </a:cxn>
                <a:cxn ang="0">
                  <a:pos x="T6" y="T7"/>
                </a:cxn>
                <a:cxn ang="0">
                  <a:pos x="T8" y="T9"/>
                </a:cxn>
                <a:cxn ang="0">
                  <a:pos x="T10" y="T11"/>
                </a:cxn>
              </a:cxnLst>
              <a:rect l="0" t="0" r="r" b="b"/>
              <a:pathLst>
                <a:path w="209" h="114">
                  <a:moveTo>
                    <a:pt x="209" y="114"/>
                  </a:moveTo>
                  <a:lnTo>
                    <a:pt x="209" y="114"/>
                  </a:lnTo>
                  <a:lnTo>
                    <a:pt x="0" y="114"/>
                  </a:lnTo>
                  <a:lnTo>
                    <a:pt x="0" y="0"/>
                  </a:lnTo>
                  <a:cubicBezTo>
                    <a:pt x="44" y="53"/>
                    <a:pt x="96" y="114"/>
                    <a:pt x="209" y="114"/>
                  </a:cubicBezTo>
                  <a:lnTo>
                    <a:pt x="209" y="114"/>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Freeform 416"/>
            <p:cNvSpPr>
              <a:spLocks noEditPoints="1"/>
            </p:cNvSpPr>
            <p:nvPr/>
          </p:nvSpPr>
          <p:spPr bwMode="auto">
            <a:xfrm>
              <a:off x="2133368" y="5657059"/>
              <a:ext cx="400050" cy="207963"/>
            </a:xfrm>
            <a:custGeom>
              <a:avLst/>
              <a:gdLst>
                <a:gd name="T0" fmla="*/ 0 w 209"/>
                <a:gd name="T1" fmla="*/ 0 h 108"/>
                <a:gd name="T2" fmla="*/ 0 w 209"/>
                <a:gd name="T3" fmla="*/ 0 h 108"/>
                <a:gd name="T4" fmla="*/ 4 w 209"/>
                <a:gd name="T5" fmla="*/ 0 h 108"/>
                <a:gd name="T6" fmla="*/ 17 w 209"/>
                <a:gd name="T7" fmla="*/ 0 h 108"/>
                <a:gd name="T8" fmla="*/ 17 w 209"/>
                <a:gd name="T9" fmla="*/ 0 h 108"/>
                <a:gd name="T10" fmla="*/ 33 w 209"/>
                <a:gd name="T11" fmla="*/ 0 h 108"/>
                <a:gd name="T12" fmla="*/ 47 w 209"/>
                <a:gd name="T13" fmla="*/ 0 h 108"/>
                <a:gd name="T14" fmla="*/ 47 w 209"/>
                <a:gd name="T15" fmla="*/ 0 h 108"/>
                <a:gd name="T16" fmla="*/ 63 w 209"/>
                <a:gd name="T17" fmla="*/ 0 h 108"/>
                <a:gd name="T18" fmla="*/ 76 w 209"/>
                <a:gd name="T19" fmla="*/ 0 h 108"/>
                <a:gd name="T20" fmla="*/ 76 w 209"/>
                <a:gd name="T21" fmla="*/ 0 h 108"/>
                <a:gd name="T22" fmla="*/ 92 w 209"/>
                <a:gd name="T23" fmla="*/ 0 h 108"/>
                <a:gd name="T24" fmla="*/ 105 w 209"/>
                <a:gd name="T25" fmla="*/ 0 h 108"/>
                <a:gd name="T26" fmla="*/ 105 w 209"/>
                <a:gd name="T27" fmla="*/ 0 h 108"/>
                <a:gd name="T28" fmla="*/ 121 w 209"/>
                <a:gd name="T29" fmla="*/ 0 h 108"/>
                <a:gd name="T30" fmla="*/ 135 w 209"/>
                <a:gd name="T31" fmla="*/ 0 h 108"/>
                <a:gd name="T32" fmla="*/ 135 w 209"/>
                <a:gd name="T33" fmla="*/ 0 h 108"/>
                <a:gd name="T34" fmla="*/ 151 w 209"/>
                <a:gd name="T35" fmla="*/ 0 h 108"/>
                <a:gd name="T36" fmla="*/ 164 w 209"/>
                <a:gd name="T37" fmla="*/ 0 h 108"/>
                <a:gd name="T38" fmla="*/ 164 w 209"/>
                <a:gd name="T39" fmla="*/ 0 h 108"/>
                <a:gd name="T40" fmla="*/ 180 w 209"/>
                <a:gd name="T41" fmla="*/ 0 h 108"/>
                <a:gd name="T42" fmla="*/ 193 w 209"/>
                <a:gd name="T43" fmla="*/ 0 h 108"/>
                <a:gd name="T44" fmla="*/ 193 w 209"/>
                <a:gd name="T45" fmla="*/ 0 h 108"/>
                <a:gd name="T46" fmla="*/ 209 w 209"/>
                <a:gd name="T47" fmla="*/ 0 h 108"/>
                <a:gd name="T48" fmla="*/ 209 w 209"/>
                <a:gd name="T49" fmla="*/ 1 h 108"/>
                <a:gd name="T50" fmla="*/ 209 w 209"/>
                <a:gd name="T51" fmla="*/ 14 h 108"/>
                <a:gd name="T52" fmla="*/ 209 w 209"/>
                <a:gd name="T53" fmla="*/ 14 h 108"/>
                <a:gd name="T54" fmla="*/ 209 w 209"/>
                <a:gd name="T55" fmla="*/ 30 h 108"/>
                <a:gd name="T56" fmla="*/ 209 w 209"/>
                <a:gd name="T57" fmla="*/ 43 h 108"/>
                <a:gd name="T58" fmla="*/ 209 w 209"/>
                <a:gd name="T59" fmla="*/ 43 h 108"/>
                <a:gd name="T60" fmla="*/ 209 w 209"/>
                <a:gd name="T61" fmla="*/ 59 h 108"/>
                <a:gd name="T62" fmla="*/ 209 w 209"/>
                <a:gd name="T63" fmla="*/ 73 h 108"/>
                <a:gd name="T64" fmla="*/ 209 w 209"/>
                <a:gd name="T65" fmla="*/ 73 h 108"/>
                <a:gd name="T66" fmla="*/ 209 w 209"/>
                <a:gd name="T67" fmla="*/ 89 h 108"/>
                <a:gd name="T68" fmla="*/ 209 w 209"/>
                <a:gd name="T69" fmla="*/ 102 h 108"/>
                <a:gd name="T70" fmla="*/ 209 w 209"/>
                <a:gd name="T71" fmla="*/ 102 h 108"/>
                <a:gd name="T72" fmla="*/ 209 w 209"/>
                <a:gd name="T7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 h="108">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lnTo>
                    <a:pt x="209" y="1"/>
                  </a:lnTo>
                  <a:moveTo>
                    <a:pt x="209" y="14"/>
                  </a:moveTo>
                  <a:lnTo>
                    <a:pt x="209" y="14"/>
                  </a:lnTo>
                  <a:lnTo>
                    <a:pt x="209" y="30"/>
                  </a:lnTo>
                  <a:moveTo>
                    <a:pt x="209" y="43"/>
                  </a:moveTo>
                  <a:lnTo>
                    <a:pt x="209" y="43"/>
                  </a:lnTo>
                  <a:lnTo>
                    <a:pt x="209" y="59"/>
                  </a:lnTo>
                  <a:moveTo>
                    <a:pt x="209" y="73"/>
                  </a:moveTo>
                  <a:lnTo>
                    <a:pt x="209" y="73"/>
                  </a:lnTo>
                  <a:lnTo>
                    <a:pt x="209" y="89"/>
                  </a:lnTo>
                  <a:moveTo>
                    <a:pt x="209" y="102"/>
                  </a:moveTo>
                  <a:lnTo>
                    <a:pt x="209" y="102"/>
                  </a:lnTo>
                  <a:lnTo>
                    <a:pt x="209" y="108"/>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95" name="Group 594"/>
          <p:cNvGrpSpPr/>
          <p:nvPr/>
        </p:nvGrpSpPr>
        <p:grpSpPr>
          <a:xfrm>
            <a:off x="1854412" y="3733800"/>
            <a:ext cx="5632157" cy="300627"/>
            <a:chOff x="1854412" y="3733800"/>
            <a:chExt cx="5632157" cy="300627"/>
          </a:xfrm>
        </p:grpSpPr>
        <p:sp>
          <p:nvSpPr>
            <p:cNvPr id="479" name="Down Arrow 478"/>
            <p:cNvSpPr/>
            <p:nvPr/>
          </p:nvSpPr>
          <p:spPr>
            <a:xfrm>
              <a:off x="1854412"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Down Arrow 479"/>
            <p:cNvSpPr/>
            <p:nvPr/>
          </p:nvSpPr>
          <p:spPr>
            <a:xfrm>
              <a:off x="2249915"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Down Arrow 480"/>
            <p:cNvSpPr/>
            <p:nvPr/>
          </p:nvSpPr>
          <p:spPr>
            <a:xfrm>
              <a:off x="2645419"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Down Arrow 481"/>
            <p:cNvSpPr/>
            <p:nvPr/>
          </p:nvSpPr>
          <p:spPr>
            <a:xfrm>
              <a:off x="3040922"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Down Arrow 482"/>
            <p:cNvSpPr/>
            <p:nvPr/>
          </p:nvSpPr>
          <p:spPr>
            <a:xfrm>
              <a:off x="3436426"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Down Arrow 483"/>
            <p:cNvSpPr/>
            <p:nvPr/>
          </p:nvSpPr>
          <p:spPr>
            <a:xfrm>
              <a:off x="3831929"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Down Arrow 484"/>
            <p:cNvSpPr/>
            <p:nvPr/>
          </p:nvSpPr>
          <p:spPr>
            <a:xfrm>
              <a:off x="4227432"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Down Arrow 485"/>
            <p:cNvSpPr/>
            <p:nvPr/>
          </p:nvSpPr>
          <p:spPr>
            <a:xfrm>
              <a:off x="4622936"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Down Arrow 486"/>
            <p:cNvSpPr/>
            <p:nvPr/>
          </p:nvSpPr>
          <p:spPr>
            <a:xfrm>
              <a:off x="5018439"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Down Arrow 487"/>
            <p:cNvSpPr/>
            <p:nvPr/>
          </p:nvSpPr>
          <p:spPr>
            <a:xfrm>
              <a:off x="5413942"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Down Arrow 488"/>
            <p:cNvSpPr/>
            <p:nvPr/>
          </p:nvSpPr>
          <p:spPr>
            <a:xfrm>
              <a:off x="5809446"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0" name="Down Arrow 489"/>
            <p:cNvSpPr/>
            <p:nvPr/>
          </p:nvSpPr>
          <p:spPr>
            <a:xfrm>
              <a:off x="6204949"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1" name="Down Arrow 490"/>
            <p:cNvSpPr/>
            <p:nvPr/>
          </p:nvSpPr>
          <p:spPr>
            <a:xfrm>
              <a:off x="6600453"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Down Arrow 491"/>
            <p:cNvSpPr/>
            <p:nvPr/>
          </p:nvSpPr>
          <p:spPr>
            <a:xfrm>
              <a:off x="6995956"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Down Arrow 492"/>
            <p:cNvSpPr/>
            <p:nvPr/>
          </p:nvSpPr>
          <p:spPr>
            <a:xfrm>
              <a:off x="7391457" y="3733800"/>
              <a:ext cx="95112" cy="300627"/>
            </a:xfrm>
            <a:prstGeom prst="downArrow">
              <a:avLst>
                <a:gd name="adj1" fmla="val 2435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8" name="Group 577"/>
          <p:cNvGrpSpPr/>
          <p:nvPr/>
        </p:nvGrpSpPr>
        <p:grpSpPr>
          <a:xfrm>
            <a:off x="1676400" y="5105400"/>
            <a:ext cx="1262748" cy="860590"/>
            <a:chOff x="1618541" y="5273182"/>
            <a:chExt cx="1262748" cy="860590"/>
          </a:xfrm>
        </p:grpSpPr>
        <p:sp>
          <p:nvSpPr>
            <p:cNvPr id="495" name="Freeform 494"/>
            <p:cNvSpPr>
              <a:spLocks/>
            </p:cNvSpPr>
            <p:nvPr/>
          </p:nvSpPr>
          <p:spPr bwMode="auto">
            <a:xfrm>
              <a:off x="1622907" y="5357969"/>
              <a:ext cx="697404" cy="675119"/>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A2FF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495"/>
            <p:cNvSpPr>
              <a:spLocks/>
            </p:cNvSpPr>
            <p:nvPr/>
          </p:nvSpPr>
          <p:spPr bwMode="auto">
            <a:xfrm>
              <a:off x="1622907" y="5357969"/>
              <a:ext cx="697404" cy="675119"/>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70C0B8"/>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 name="Freeform 496"/>
            <p:cNvSpPr>
              <a:spLocks noEditPoints="1"/>
            </p:cNvSpPr>
            <p:nvPr/>
          </p:nvSpPr>
          <p:spPr bwMode="auto">
            <a:xfrm>
              <a:off x="1697122" y="5694998"/>
              <a:ext cx="200817" cy="227866"/>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497"/>
            <p:cNvSpPr>
              <a:spLocks noEditPoints="1"/>
            </p:cNvSpPr>
            <p:nvPr/>
          </p:nvSpPr>
          <p:spPr bwMode="auto">
            <a:xfrm>
              <a:off x="1697122" y="5694998"/>
              <a:ext cx="200817" cy="227866"/>
            </a:xfrm>
            <a:custGeom>
              <a:avLst/>
              <a:gdLst>
                <a:gd name="T0" fmla="*/ 200 w 200"/>
                <a:gd name="T1" fmla="*/ 0 h 233"/>
                <a:gd name="T2" fmla="*/ 200 w 200"/>
                <a:gd name="T3" fmla="*/ 0 h 233"/>
                <a:gd name="T4" fmla="*/ 1 w 200"/>
                <a:gd name="T5" fmla="*/ 0 h 233"/>
                <a:gd name="T6" fmla="*/ 1 w 200"/>
                <a:gd name="T7" fmla="*/ 233 h 233"/>
                <a:gd name="T8" fmla="*/ 200 w 200"/>
                <a:gd name="T9" fmla="*/ 0 h 233"/>
                <a:gd name="T10" fmla="*/ 200 w 200"/>
                <a:gd name="T11" fmla="*/ 0 h 233"/>
                <a:gd name="T12" fmla="*/ 200 w 200"/>
                <a:gd name="T13" fmla="*/ 0 h 233"/>
                <a:gd name="T14" fmla="*/ 200 w 200"/>
                <a:gd name="T15" fmla="*/ 0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33">
                  <a:moveTo>
                    <a:pt x="200" y="0"/>
                  </a:moveTo>
                  <a:lnTo>
                    <a:pt x="200" y="0"/>
                  </a:lnTo>
                  <a:lnTo>
                    <a:pt x="1" y="0"/>
                  </a:lnTo>
                  <a:lnTo>
                    <a:pt x="1" y="233"/>
                  </a:lnTo>
                  <a:cubicBezTo>
                    <a:pt x="0" y="111"/>
                    <a:pt x="67" y="1"/>
                    <a:pt x="200" y="0"/>
                  </a:cubicBezTo>
                  <a:lnTo>
                    <a:pt x="200" y="0"/>
                  </a:lnTo>
                  <a:close/>
                  <a:moveTo>
                    <a:pt x="200" y="0"/>
                  </a:moveTo>
                  <a:lnTo>
                    <a:pt x="20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 name="Freeform 498"/>
            <p:cNvSpPr>
              <a:spLocks noEditPoints="1"/>
            </p:cNvSpPr>
            <p:nvPr/>
          </p:nvSpPr>
          <p:spPr bwMode="auto">
            <a:xfrm>
              <a:off x="1697122" y="5701357"/>
              <a:ext cx="200817" cy="222566"/>
            </a:xfrm>
            <a:custGeom>
              <a:avLst/>
              <a:gdLst>
                <a:gd name="T0" fmla="*/ 0 w 199"/>
                <a:gd name="T1" fmla="*/ 228 h 228"/>
                <a:gd name="T2" fmla="*/ 0 w 199"/>
                <a:gd name="T3" fmla="*/ 228 h 228"/>
                <a:gd name="T4" fmla="*/ 16 w 199"/>
                <a:gd name="T5" fmla="*/ 228 h 228"/>
                <a:gd name="T6" fmla="*/ 29 w 199"/>
                <a:gd name="T7" fmla="*/ 228 h 228"/>
                <a:gd name="T8" fmla="*/ 29 w 199"/>
                <a:gd name="T9" fmla="*/ 228 h 228"/>
                <a:gd name="T10" fmla="*/ 45 w 199"/>
                <a:gd name="T11" fmla="*/ 228 h 228"/>
                <a:gd name="T12" fmla="*/ 58 w 199"/>
                <a:gd name="T13" fmla="*/ 228 h 228"/>
                <a:gd name="T14" fmla="*/ 58 w 199"/>
                <a:gd name="T15" fmla="*/ 228 h 228"/>
                <a:gd name="T16" fmla="*/ 74 w 199"/>
                <a:gd name="T17" fmla="*/ 228 h 228"/>
                <a:gd name="T18" fmla="*/ 88 w 199"/>
                <a:gd name="T19" fmla="*/ 228 h 228"/>
                <a:gd name="T20" fmla="*/ 88 w 199"/>
                <a:gd name="T21" fmla="*/ 228 h 228"/>
                <a:gd name="T22" fmla="*/ 104 w 199"/>
                <a:gd name="T23" fmla="*/ 228 h 228"/>
                <a:gd name="T24" fmla="*/ 117 w 199"/>
                <a:gd name="T25" fmla="*/ 228 h 228"/>
                <a:gd name="T26" fmla="*/ 117 w 199"/>
                <a:gd name="T27" fmla="*/ 228 h 228"/>
                <a:gd name="T28" fmla="*/ 133 w 199"/>
                <a:gd name="T29" fmla="*/ 228 h 228"/>
                <a:gd name="T30" fmla="*/ 146 w 199"/>
                <a:gd name="T31" fmla="*/ 228 h 228"/>
                <a:gd name="T32" fmla="*/ 146 w 199"/>
                <a:gd name="T33" fmla="*/ 228 h 228"/>
                <a:gd name="T34" fmla="*/ 162 w 199"/>
                <a:gd name="T35" fmla="*/ 228 h 228"/>
                <a:gd name="T36" fmla="*/ 176 w 199"/>
                <a:gd name="T37" fmla="*/ 228 h 228"/>
                <a:gd name="T38" fmla="*/ 176 w 199"/>
                <a:gd name="T39" fmla="*/ 228 h 228"/>
                <a:gd name="T40" fmla="*/ 192 w 199"/>
                <a:gd name="T41" fmla="*/ 228 h 228"/>
                <a:gd name="T42" fmla="*/ 199 w 199"/>
                <a:gd name="T43" fmla="*/ 222 h 228"/>
                <a:gd name="T44" fmla="*/ 199 w 199"/>
                <a:gd name="T45" fmla="*/ 222 h 228"/>
                <a:gd name="T46" fmla="*/ 199 w 199"/>
                <a:gd name="T47" fmla="*/ 206 h 228"/>
                <a:gd name="T48" fmla="*/ 199 w 199"/>
                <a:gd name="T49" fmla="*/ 192 h 228"/>
                <a:gd name="T50" fmla="*/ 199 w 199"/>
                <a:gd name="T51" fmla="*/ 192 h 228"/>
                <a:gd name="T52" fmla="*/ 199 w 199"/>
                <a:gd name="T53" fmla="*/ 176 h 228"/>
                <a:gd name="T54" fmla="*/ 199 w 199"/>
                <a:gd name="T55" fmla="*/ 163 h 228"/>
                <a:gd name="T56" fmla="*/ 199 w 199"/>
                <a:gd name="T57" fmla="*/ 163 h 228"/>
                <a:gd name="T58" fmla="*/ 199 w 199"/>
                <a:gd name="T59" fmla="*/ 147 h 228"/>
                <a:gd name="T60" fmla="*/ 199 w 199"/>
                <a:gd name="T61" fmla="*/ 134 h 228"/>
                <a:gd name="T62" fmla="*/ 199 w 199"/>
                <a:gd name="T63" fmla="*/ 134 h 228"/>
                <a:gd name="T64" fmla="*/ 199 w 199"/>
                <a:gd name="T65" fmla="*/ 118 h 228"/>
                <a:gd name="T66" fmla="*/ 199 w 199"/>
                <a:gd name="T67" fmla="*/ 104 h 228"/>
                <a:gd name="T68" fmla="*/ 199 w 199"/>
                <a:gd name="T69" fmla="*/ 104 h 228"/>
                <a:gd name="T70" fmla="*/ 199 w 199"/>
                <a:gd name="T71" fmla="*/ 88 h 228"/>
                <a:gd name="T72" fmla="*/ 199 w 199"/>
                <a:gd name="T73" fmla="*/ 75 h 228"/>
                <a:gd name="T74" fmla="*/ 199 w 199"/>
                <a:gd name="T75" fmla="*/ 75 h 228"/>
                <a:gd name="T76" fmla="*/ 199 w 199"/>
                <a:gd name="T77" fmla="*/ 59 h 228"/>
                <a:gd name="T78" fmla="*/ 199 w 199"/>
                <a:gd name="T79" fmla="*/ 46 h 228"/>
                <a:gd name="T80" fmla="*/ 199 w 199"/>
                <a:gd name="T81" fmla="*/ 46 h 228"/>
                <a:gd name="T82" fmla="*/ 199 w 199"/>
                <a:gd name="T83" fmla="*/ 30 h 228"/>
                <a:gd name="T84" fmla="*/ 199 w 199"/>
                <a:gd name="T85" fmla="*/ 16 h 228"/>
                <a:gd name="T86" fmla="*/ 199 w 199"/>
                <a:gd name="T87" fmla="*/ 16 h 228"/>
                <a:gd name="T88" fmla="*/ 199 w 199"/>
                <a:gd name="T8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228">
                  <a:moveTo>
                    <a:pt x="0" y="228"/>
                  </a:moveTo>
                  <a:lnTo>
                    <a:pt x="0" y="228"/>
                  </a:lnTo>
                  <a:lnTo>
                    <a:pt x="16" y="228"/>
                  </a:lnTo>
                  <a:moveTo>
                    <a:pt x="29" y="228"/>
                  </a:moveTo>
                  <a:lnTo>
                    <a:pt x="29" y="228"/>
                  </a:lnTo>
                  <a:lnTo>
                    <a:pt x="45" y="228"/>
                  </a:lnTo>
                  <a:moveTo>
                    <a:pt x="58" y="228"/>
                  </a:moveTo>
                  <a:lnTo>
                    <a:pt x="58" y="228"/>
                  </a:lnTo>
                  <a:lnTo>
                    <a:pt x="74" y="228"/>
                  </a:lnTo>
                  <a:moveTo>
                    <a:pt x="88" y="228"/>
                  </a:moveTo>
                  <a:lnTo>
                    <a:pt x="88" y="228"/>
                  </a:lnTo>
                  <a:lnTo>
                    <a:pt x="104" y="228"/>
                  </a:lnTo>
                  <a:moveTo>
                    <a:pt x="117" y="228"/>
                  </a:moveTo>
                  <a:lnTo>
                    <a:pt x="117" y="228"/>
                  </a:lnTo>
                  <a:lnTo>
                    <a:pt x="133" y="228"/>
                  </a:lnTo>
                  <a:moveTo>
                    <a:pt x="146" y="228"/>
                  </a:moveTo>
                  <a:lnTo>
                    <a:pt x="146" y="228"/>
                  </a:lnTo>
                  <a:lnTo>
                    <a:pt x="162" y="228"/>
                  </a:lnTo>
                  <a:moveTo>
                    <a:pt x="176" y="228"/>
                  </a:moveTo>
                  <a:lnTo>
                    <a:pt x="176" y="228"/>
                  </a:lnTo>
                  <a:lnTo>
                    <a:pt x="192" y="228"/>
                  </a:lnTo>
                  <a:moveTo>
                    <a:pt x="199" y="222"/>
                  </a:moveTo>
                  <a:lnTo>
                    <a:pt x="199" y="222"/>
                  </a:lnTo>
                  <a:lnTo>
                    <a:pt x="199" y="206"/>
                  </a:lnTo>
                  <a:moveTo>
                    <a:pt x="199" y="192"/>
                  </a:moveTo>
                  <a:lnTo>
                    <a:pt x="199" y="192"/>
                  </a:lnTo>
                  <a:lnTo>
                    <a:pt x="199" y="176"/>
                  </a:lnTo>
                  <a:moveTo>
                    <a:pt x="199" y="163"/>
                  </a:moveTo>
                  <a:lnTo>
                    <a:pt x="199" y="163"/>
                  </a:lnTo>
                  <a:lnTo>
                    <a:pt x="199" y="147"/>
                  </a:lnTo>
                  <a:moveTo>
                    <a:pt x="199" y="134"/>
                  </a:moveTo>
                  <a:lnTo>
                    <a:pt x="199" y="134"/>
                  </a:lnTo>
                  <a:lnTo>
                    <a:pt x="199" y="118"/>
                  </a:lnTo>
                  <a:moveTo>
                    <a:pt x="199" y="104"/>
                  </a:moveTo>
                  <a:lnTo>
                    <a:pt x="199" y="104"/>
                  </a:lnTo>
                  <a:lnTo>
                    <a:pt x="199" y="88"/>
                  </a:lnTo>
                  <a:moveTo>
                    <a:pt x="199" y="75"/>
                  </a:moveTo>
                  <a:lnTo>
                    <a:pt x="199" y="75"/>
                  </a:lnTo>
                  <a:lnTo>
                    <a:pt x="199" y="59"/>
                  </a:lnTo>
                  <a:moveTo>
                    <a:pt x="199" y="46"/>
                  </a:moveTo>
                  <a:lnTo>
                    <a:pt x="199" y="46"/>
                  </a:lnTo>
                  <a:lnTo>
                    <a:pt x="199" y="30"/>
                  </a:lnTo>
                  <a:moveTo>
                    <a:pt x="199" y="16"/>
                  </a:moveTo>
                  <a:lnTo>
                    <a:pt x="199" y="16"/>
                  </a:lnTo>
                  <a:lnTo>
                    <a:pt x="199" y="0"/>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Freeform 499"/>
            <p:cNvSpPr>
              <a:spLocks noEditPoints="1"/>
            </p:cNvSpPr>
            <p:nvPr/>
          </p:nvSpPr>
          <p:spPr bwMode="auto">
            <a:xfrm>
              <a:off x="1897939" y="5694998"/>
              <a:ext cx="111323" cy="21197"/>
            </a:xfrm>
            <a:custGeom>
              <a:avLst/>
              <a:gdLst>
                <a:gd name="T0" fmla="*/ 0 w 111"/>
                <a:gd name="T1" fmla="*/ 0 h 21"/>
                <a:gd name="T2" fmla="*/ 0 w 111"/>
                <a:gd name="T3" fmla="*/ 0 h 21"/>
                <a:gd name="T4" fmla="*/ 16 w 111"/>
                <a:gd name="T5" fmla="*/ 0 h 21"/>
                <a:gd name="T6" fmla="*/ 29 w 111"/>
                <a:gd name="T7" fmla="*/ 0 h 21"/>
                <a:gd name="T8" fmla="*/ 29 w 111"/>
                <a:gd name="T9" fmla="*/ 0 h 21"/>
                <a:gd name="T10" fmla="*/ 45 w 111"/>
                <a:gd name="T11" fmla="*/ 0 h 21"/>
                <a:gd name="T12" fmla="*/ 59 w 111"/>
                <a:gd name="T13" fmla="*/ 0 h 21"/>
                <a:gd name="T14" fmla="*/ 59 w 111"/>
                <a:gd name="T15" fmla="*/ 0 h 21"/>
                <a:gd name="T16" fmla="*/ 75 w 111"/>
                <a:gd name="T17" fmla="*/ 0 h 21"/>
                <a:gd name="T18" fmla="*/ 88 w 111"/>
                <a:gd name="T19" fmla="*/ 0 h 21"/>
                <a:gd name="T20" fmla="*/ 88 w 111"/>
                <a:gd name="T21" fmla="*/ 0 h 21"/>
                <a:gd name="T22" fmla="*/ 104 w 111"/>
                <a:gd name="T23" fmla="*/ 0 h 21"/>
                <a:gd name="T24" fmla="*/ 111 w 111"/>
                <a:gd name="T25" fmla="*/ 6 h 21"/>
                <a:gd name="T26" fmla="*/ 111 w 111"/>
                <a:gd name="T27" fmla="*/ 6 h 21"/>
                <a:gd name="T28" fmla="*/ 111 w 111"/>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21">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1" y="6"/>
                  </a:moveTo>
                  <a:lnTo>
                    <a:pt x="111" y="6"/>
                  </a:lnTo>
                  <a:lnTo>
                    <a:pt x="111" y="21"/>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 name="Freeform 500"/>
            <p:cNvSpPr>
              <a:spLocks noEditPoints="1"/>
            </p:cNvSpPr>
            <p:nvPr/>
          </p:nvSpPr>
          <p:spPr bwMode="auto">
            <a:xfrm>
              <a:off x="1897939" y="5694998"/>
              <a:ext cx="111323" cy="21197"/>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501"/>
            <p:cNvSpPr>
              <a:spLocks noEditPoints="1"/>
            </p:cNvSpPr>
            <p:nvPr/>
          </p:nvSpPr>
          <p:spPr bwMode="auto">
            <a:xfrm>
              <a:off x="1897939" y="5694998"/>
              <a:ext cx="111323" cy="21197"/>
            </a:xfrm>
            <a:custGeom>
              <a:avLst/>
              <a:gdLst>
                <a:gd name="T0" fmla="*/ 24 w 111"/>
                <a:gd name="T1" fmla="*/ 1 h 21"/>
                <a:gd name="T2" fmla="*/ 24 w 111"/>
                <a:gd name="T3" fmla="*/ 1 h 21"/>
                <a:gd name="T4" fmla="*/ 111 w 111"/>
                <a:gd name="T5" fmla="*/ 21 h 21"/>
                <a:gd name="T6" fmla="*/ 0 w 111"/>
                <a:gd name="T7" fmla="*/ 21 h 21"/>
                <a:gd name="T8" fmla="*/ 0 w 111"/>
                <a:gd name="T9" fmla="*/ 0 h 21"/>
                <a:gd name="T10" fmla="*/ 24 w 111"/>
                <a:gd name="T11" fmla="*/ 1 h 21"/>
                <a:gd name="T12" fmla="*/ 24 w 111"/>
                <a:gd name="T13" fmla="*/ 1 h 21"/>
                <a:gd name="T14" fmla="*/ 24 w 111"/>
                <a:gd name="T15" fmla="*/ 1 h 21"/>
                <a:gd name="T16" fmla="*/ 24 w 11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1">
                  <a:moveTo>
                    <a:pt x="24" y="1"/>
                  </a:moveTo>
                  <a:lnTo>
                    <a:pt x="24" y="1"/>
                  </a:lnTo>
                  <a:cubicBezTo>
                    <a:pt x="51" y="3"/>
                    <a:pt x="80" y="10"/>
                    <a:pt x="111" y="21"/>
                  </a:cubicBezTo>
                  <a:lnTo>
                    <a:pt x="0" y="21"/>
                  </a:lnTo>
                  <a:lnTo>
                    <a:pt x="0" y="0"/>
                  </a:lnTo>
                  <a:cubicBezTo>
                    <a:pt x="8" y="0"/>
                    <a:pt x="16" y="0"/>
                    <a:pt x="24" y="1"/>
                  </a:cubicBezTo>
                  <a:lnTo>
                    <a:pt x="24" y="1"/>
                  </a:lnTo>
                  <a:close/>
                  <a:moveTo>
                    <a:pt x="24" y="1"/>
                  </a:moveTo>
                  <a:lnTo>
                    <a:pt x="24" y="1"/>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Freeform 502"/>
            <p:cNvSpPr>
              <a:spLocks noEditPoints="1"/>
            </p:cNvSpPr>
            <p:nvPr/>
          </p:nvSpPr>
          <p:spPr bwMode="auto">
            <a:xfrm>
              <a:off x="1697122" y="5922863"/>
              <a:ext cx="81855" cy="210909"/>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503"/>
            <p:cNvSpPr>
              <a:spLocks noEditPoints="1"/>
            </p:cNvSpPr>
            <p:nvPr/>
          </p:nvSpPr>
          <p:spPr bwMode="auto">
            <a:xfrm>
              <a:off x="1697122" y="5922863"/>
              <a:ext cx="81855" cy="210909"/>
            </a:xfrm>
            <a:custGeom>
              <a:avLst/>
              <a:gdLst>
                <a:gd name="T0" fmla="*/ 0 w 81"/>
                <a:gd name="T1" fmla="*/ 0 h 217"/>
                <a:gd name="T2" fmla="*/ 0 w 81"/>
                <a:gd name="T3" fmla="*/ 0 h 217"/>
                <a:gd name="T4" fmla="*/ 0 w 81"/>
                <a:gd name="T5" fmla="*/ 217 h 217"/>
                <a:gd name="T6" fmla="*/ 81 w 81"/>
                <a:gd name="T7" fmla="*/ 217 h 217"/>
                <a:gd name="T8" fmla="*/ 0 w 81"/>
                <a:gd name="T9" fmla="*/ 0 h 217"/>
                <a:gd name="T10" fmla="*/ 0 w 81"/>
                <a:gd name="T11" fmla="*/ 0 h 217"/>
                <a:gd name="T12" fmla="*/ 0 w 81"/>
                <a:gd name="T13" fmla="*/ 0 h 217"/>
                <a:gd name="T14" fmla="*/ 0 w 81"/>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7">
                  <a:moveTo>
                    <a:pt x="0" y="0"/>
                  </a:moveTo>
                  <a:lnTo>
                    <a:pt x="0" y="0"/>
                  </a:lnTo>
                  <a:lnTo>
                    <a:pt x="0" y="217"/>
                  </a:lnTo>
                  <a:lnTo>
                    <a:pt x="81" y="217"/>
                  </a:lnTo>
                  <a:cubicBezTo>
                    <a:pt x="27" y="156"/>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Freeform 504"/>
            <p:cNvSpPr>
              <a:spLocks noEditPoints="1"/>
            </p:cNvSpPr>
            <p:nvPr/>
          </p:nvSpPr>
          <p:spPr bwMode="auto">
            <a:xfrm>
              <a:off x="1697122" y="5923923"/>
              <a:ext cx="81855" cy="209849"/>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5 h 216"/>
                <a:gd name="T26" fmla="*/ 81 w 81"/>
                <a:gd name="T27" fmla="*/ 35 h 216"/>
                <a:gd name="T28" fmla="*/ 81 w 81"/>
                <a:gd name="T29" fmla="*/ 51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3 h 216"/>
                <a:gd name="T44" fmla="*/ 81 w 81"/>
                <a:gd name="T45" fmla="*/ 123 h 216"/>
                <a:gd name="T46" fmla="*/ 81 w 81"/>
                <a:gd name="T47" fmla="*/ 139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1 h 216"/>
                <a:gd name="T62" fmla="*/ 81 w 81"/>
                <a:gd name="T63" fmla="*/ 211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5"/>
                  </a:moveTo>
                  <a:lnTo>
                    <a:pt x="81" y="35"/>
                  </a:lnTo>
                  <a:lnTo>
                    <a:pt x="81" y="51"/>
                  </a:lnTo>
                  <a:moveTo>
                    <a:pt x="81" y="65"/>
                  </a:moveTo>
                  <a:lnTo>
                    <a:pt x="81" y="65"/>
                  </a:lnTo>
                  <a:lnTo>
                    <a:pt x="81" y="81"/>
                  </a:lnTo>
                  <a:moveTo>
                    <a:pt x="81" y="94"/>
                  </a:moveTo>
                  <a:lnTo>
                    <a:pt x="81" y="94"/>
                  </a:lnTo>
                  <a:lnTo>
                    <a:pt x="81" y="110"/>
                  </a:lnTo>
                  <a:moveTo>
                    <a:pt x="81" y="123"/>
                  </a:moveTo>
                  <a:lnTo>
                    <a:pt x="81" y="123"/>
                  </a:lnTo>
                  <a:lnTo>
                    <a:pt x="81" y="139"/>
                  </a:lnTo>
                  <a:moveTo>
                    <a:pt x="81" y="153"/>
                  </a:moveTo>
                  <a:lnTo>
                    <a:pt x="81" y="153"/>
                  </a:lnTo>
                  <a:lnTo>
                    <a:pt x="81" y="169"/>
                  </a:lnTo>
                  <a:moveTo>
                    <a:pt x="81" y="182"/>
                  </a:moveTo>
                  <a:lnTo>
                    <a:pt x="81" y="182"/>
                  </a:lnTo>
                  <a:lnTo>
                    <a:pt x="81" y="198"/>
                  </a:lnTo>
                  <a:moveTo>
                    <a:pt x="81" y="211"/>
                  </a:moveTo>
                  <a:lnTo>
                    <a:pt x="81" y="211"/>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Freeform 505"/>
            <p:cNvSpPr>
              <a:spLocks/>
            </p:cNvSpPr>
            <p:nvPr/>
          </p:nvSpPr>
          <p:spPr bwMode="auto">
            <a:xfrm>
              <a:off x="2361783" y="5298618"/>
              <a:ext cx="0" cy="636964"/>
            </a:xfrm>
            <a:custGeom>
              <a:avLst/>
              <a:gdLst>
                <a:gd name="T0" fmla="*/ 653 h 653"/>
                <a:gd name="T1" fmla="*/ 653 h 653"/>
                <a:gd name="T2" fmla="*/ 0 h 653"/>
              </a:gdLst>
              <a:ahLst/>
              <a:cxnLst>
                <a:cxn ang="0">
                  <a:pos x="0" y="T0"/>
                </a:cxn>
                <a:cxn ang="0">
                  <a:pos x="0" y="T1"/>
                </a:cxn>
                <a:cxn ang="0">
                  <a:pos x="0" y="T2"/>
                </a:cxn>
              </a:cxnLst>
              <a:rect l="0" t="0" r="r" b="b"/>
              <a:pathLst>
                <a:path h="653">
                  <a:moveTo>
                    <a:pt x="0" y="653"/>
                  </a:moveTo>
                  <a:lnTo>
                    <a:pt x="0" y="653"/>
                  </a:lnTo>
                  <a:lnTo>
                    <a:pt x="0"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Freeform 506"/>
            <p:cNvSpPr>
              <a:spLocks noEditPoints="1"/>
            </p:cNvSpPr>
            <p:nvPr/>
          </p:nvSpPr>
          <p:spPr bwMode="auto">
            <a:xfrm>
              <a:off x="2348687" y="5292259"/>
              <a:ext cx="26194" cy="33915"/>
            </a:xfrm>
            <a:custGeom>
              <a:avLst/>
              <a:gdLst>
                <a:gd name="T0" fmla="*/ 0 w 26"/>
                <a:gd name="T1" fmla="*/ 35 h 35"/>
                <a:gd name="T2" fmla="*/ 0 w 26"/>
                <a:gd name="T3" fmla="*/ 35 h 35"/>
                <a:gd name="T4" fmla="*/ 13 w 26"/>
                <a:gd name="T5" fmla="*/ 0 h 35"/>
                <a:gd name="T6" fmla="*/ 26 w 26"/>
                <a:gd name="T7" fmla="*/ 35 h 35"/>
                <a:gd name="T8" fmla="*/ 0 w 26"/>
                <a:gd name="T9" fmla="*/ 35 h 35"/>
                <a:gd name="T10" fmla="*/ 0 w 26"/>
                <a:gd name="T11" fmla="*/ 35 h 35"/>
                <a:gd name="T12" fmla="*/ 0 w 26"/>
                <a:gd name="T13" fmla="*/ 35 h 35"/>
                <a:gd name="T14" fmla="*/ 0 w 2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0" y="35"/>
                  </a:moveTo>
                  <a:lnTo>
                    <a:pt x="0" y="35"/>
                  </a:lnTo>
                  <a:lnTo>
                    <a:pt x="13" y="0"/>
                  </a:lnTo>
                  <a:lnTo>
                    <a:pt x="26" y="35"/>
                  </a:lnTo>
                  <a:cubicBezTo>
                    <a:pt x="18" y="30"/>
                    <a:pt x="8" y="30"/>
                    <a:pt x="0" y="35"/>
                  </a:cubicBezTo>
                  <a:lnTo>
                    <a:pt x="0" y="35"/>
                  </a:lnTo>
                  <a:close/>
                  <a:moveTo>
                    <a:pt x="0" y="35"/>
                  </a:moveTo>
                  <a:lnTo>
                    <a:pt x="0"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507"/>
            <p:cNvSpPr>
              <a:spLocks noEditPoints="1"/>
            </p:cNvSpPr>
            <p:nvPr/>
          </p:nvSpPr>
          <p:spPr bwMode="auto">
            <a:xfrm>
              <a:off x="2401074" y="5388704"/>
              <a:ext cx="480215" cy="73129"/>
            </a:xfrm>
            <a:custGeom>
              <a:avLst/>
              <a:gdLst>
                <a:gd name="T0" fmla="*/ 19 w 478"/>
                <a:gd name="T1" fmla="*/ 53 h 75"/>
                <a:gd name="T2" fmla="*/ 7 w 478"/>
                <a:gd name="T3" fmla="*/ 28 h 75"/>
                <a:gd name="T4" fmla="*/ 33 w 478"/>
                <a:gd name="T5" fmla="*/ 8 h 75"/>
                <a:gd name="T6" fmla="*/ 7 w 478"/>
                <a:gd name="T7" fmla="*/ 15 h 75"/>
                <a:gd name="T8" fmla="*/ 35 w 478"/>
                <a:gd name="T9" fmla="*/ 51 h 75"/>
                <a:gd name="T10" fmla="*/ 42 w 478"/>
                <a:gd name="T11" fmla="*/ 58 h 75"/>
                <a:gd name="T12" fmla="*/ 58 w 478"/>
                <a:gd name="T13" fmla="*/ 16 h 75"/>
                <a:gd name="T14" fmla="*/ 62 w 478"/>
                <a:gd name="T15" fmla="*/ 24 h 75"/>
                <a:gd name="T16" fmla="*/ 74 w 478"/>
                <a:gd name="T17" fmla="*/ 38 h 75"/>
                <a:gd name="T18" fmla="*/ 101 w 478"/>
                <a:gd name="T19" fmla="*/ 54 h 75"/>
                <a:gd name="T20" fmla="*/ 80 w 478"/>
                <a:gd name="T21" fmla="*/ 38 h 75"/>
                <a:gd name="T22" fmla="*/ 90 w 478"/>
                <a:gd name="T23" fmla="*/ 22 h 75"/>
                <a:gd name="T24" fmla="*/ 110 w 478"/>
                <a:gd name="T25" fmla="*/ 17 h 75"/>
                <a:gd name="T26" fmla="*/ 127 w 478"/>
                <a:gd name="T27" fmla="*/ 25 h 75"/>
                <a:gd name="T28" fmla="*/ 110 w 478"/>
                <a:gd name="T29" fmla="*/ 58 h 75"/>
                <a:gd name="T30" fmla="*/ 132 w 478"/>
                <a:gd name="T31" fmla="*/ 54 h 75"/>
                <a:gd name="T32" fmla="*/ 132 w 478"/>
                <a:gd name="T33" fmla="*/ 7 h 75"/>
                <a:gd name="T34" fmla="*/ 137 w 478"/>
                <a:gd name="T35" fmla="*/ 47 h 75"/>
                <a:gd name="T36" fmla="*/ 170 w 478"/>
                <a:gd name="T37" fmla="*/ 43 h 75"/>
                <a:gd name="T38" fmla="*/ 150 w 478"/>
                <a:gd name="T39" fmla="*/ 21 h 75"/>
                <a:gd name="T40" fmla="*/ 162 w 478"/>
                <a:gd name="T41" fmla="*/ 22 h 75"/>
                <a:gd name="T42" fmla="*/ 170 w 478"/>
                <a:gd name="T43" fmla="*/ 43 h 75"/>
                <a:gd name="T44" fmla="*/ 190 w 478"/>
                <a:gd name="T45" fmla="*/ 59 h 75"/>
                <a:gd name="T46" fmla="*/ 184 w 478"/>
                <a:gd name="T47" fmla="*/ 40 h 75"/>
                <a:gd name="T48" fmla="*/ 200 w 478"/>
                <a:gd name="T49" fmla="*/ 17 h 75"/>
                <a:gd name="T50" fmla="*/ 226 w 478"/>
                <a:gd name="T51" fmla="*/ 58 h 75"/>
                <a:gd name="T52" fmla="*/ 209 w 478"/>
                <a:gd name="T53" fmla="*/ 22 h 75"/>
                <a:gd name="T54" fmla="*/ 225 w 478"/>
                <a:gd name="T55" fmla="*/ 17 h 75"/>
                <a:gd name="T56" fmla="*/ 225 w 478"/>
                <a:gd name="T57" fmla="*/ 52 h 75"/>
                <a:gd name="T58" fmla="*/ 259 w 478"/>
                <a:gd name="T59" fmla="*/ 54 h 75"/>
                <a:gd name="T60" fmla="*/ 246 w 478"/>
                <a:gd name="T61" fmla="*/ 34 h 75"/>
                <a:gd name="T62" fmla="*/ 271 w 478"/>
                <a:gd name="T63" fmla="*/ 28 h 75"/>
                <a:gd name="T64" fmla="*/ 259 w 478"/>
                <a:gd name="T65" fmla="*/ 33 h 75"/>
                <a:gd name="T66" fmla="*/ 244 w 478"/>
                <a:gd name="T67" fmla="*/ 46 h 75"/>
                <a:gd name="T68" fmla="*/ 291 w 478"/>
                <a:gd name="T69" fmla="*/ 59 h 75"/>
                <a:gd name="T70" fmla="*/ 306 w 478"/>
                <a:gd name="T71" fmla="*/ 38 h 75"/>
                <a:gd name="T72" fmla="*/ 300 w 478"/>
                <a:gd name="T73" fmla="*/ 45 h 75"/>
                <a:gd name="T74" fmla="*/ 284 w 478"/>
                <a:gd name="T75" fmla="*/ 25 h 75"/>
                <a:gd name="T76" fmla="*/ 318 w 478"/>
                <a:gd name="T77" fmla="*/ 68 h 75"/>
                <a:gd name="T78" fmla="*/ 323 w 478"/>
                <a:gd name="T79" fmla="*/ 58 h 75"/>
                <a:gd name="T80" fmla="*/ 329 w 478"/>
                <a:gd name="T81" fmla="*/ 18 h 75"/>
                <a:gd name="T82" fmla="*/ 332 w 478"/>
                <a:gd name="T83" fmla="*/ 73 h 75"/>
                <a:gd name="T84" fmla="*/ 315 w 478"/>
                <a:gd name="T85" fmla="*/ 37 h 75"/>
                <a:gd name="T86" fmla="*/ 324 w 478"/>
                <a:gd name="T87" fmla="*/ 22 h 75"/>
                <a:gd name="T88" fmla="*/ 345 w 478"/>
                <a:gd name="T89" fmla="*/ 17 h 75"/>
                <a:gd name="T90" fmla="*/ 370 w 478"/>
                <a:gd name="T91" fmla="*/ 23 h 75"/>
                <a:gd name="T92" fmla="*/ 386 w 478"/>
                <a:gd name="T93" fmla="*/ 58 h 75"/>
                <a:gd name="T94" fmla="*/ 371 w 478"/>
                <a:gd name="T95" fmla="*/ 34 h 75"/>
                <a:gd name="T96" fmla="*/ 353 w 478"/>
                <a:gd name="T97" fmla="*/ 25 h 75"/>
                <a:gd name="T98" fmla="*/ 426 w 478"/>
                <a:gd name="T99" fmla="*/ 46 h 75"/>
                <a:gd name="T100" fmla="*/ 410 w 478"/>
                <a:gd name="T101" fmla="*/ 16 h 75"/>
                <a:gd name="T102" fmla="*/ 411 w 478"/>
                <a:gd name="T103" fmla="*/ 54 h 75"/>
                <a:gd name="T104" fmla="*/ 417 w 478"/>
                <a:gd name="T105" fmla="*/ 26 h 75"/>
                <a:gd name="T106" fmla="*/ 430 w 478"/>
                <a:gd name="T107" fmla="*/ 58 h 75"/>
                <a:gd name="T108" fmla="*/ 451 w 478"/>
                <a:gd name="T109" fmla="*/ 17 h 75"/>
                <a:gd name="T110" fmla="*/ 452 w 478"/>
                <a:gd name="T111" fmla="*/ 33 h 75"/>
                <a:gd name="T112" fmla="*/ 436 w 478"/>
                <a:gd name="T113" fmla="*/ 58 h 75"/>
                <a:gd name="T114" fmla="*/ 469 w 478"/>
                <a:gd name="T115" fmla="*/ 58 h 75"/>
                <a:gd name="T116" fmla="*/ 466 w 478"/>
                <a:gd name="T117" fmla="*/ 17 h 75"/>
                <a:gd name="T118" fmla="*/ 472 w 478"/>
                <a:gd name="T119" fmla="*/ 22 h 75"/>
                <a:gd name="T120" fmla="*/ 477 w 478"/>
                <a:gd name="T121" fmla="*/ 5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8" h="75">
                  <a:moveTo>
                    <a:pt x="0" y="40"/>
                  </a:moveTo>
                  <a:lnTo>
                    <a:pt x="0" y="40"/>
                  </a:lnTo>
                  <a:lnTo>
                    <a:pt x="5" y="39"/>
                  </a:lnTo>
                  <a:cubicBezTo>
                    <a:pt x="6" y="43"/>
                    <a:pt x="7" y="45"/>
                    <a:pt x="8" y="47"/>
                  </a:cubicBezTo>
                  <a:cubicBezTo>
                    <a:pt x="9" y="49"/>
                    <a:pt x="10" y="50"/>
                    <a:pt x="12" y="51"/>
                  </a:cubicBezTo>
                  <a:cubicBezTo>
                    <a:pt x="14" y="52"/>
                    <a:pt x="17" y="53"/>
                    <a:pt x="19" y="53"/>
                  </a:cubicBezTo>
                  <a:cubicBezTo>
                    <a:pt x="23" y="53"/>
                    <a:pt x="26" y="52"/>
                    <a:pt x="28" y="50"/>
                  </a:cubicBezTo>
                  <a:cubicBezTo>
                    <a:pt x="30" y="48"/>
                    <a:pt x="31" y="46"/>
                    <a:pt x="31" y="43"/>
                  </a:cubicBezTo>
                  <a:cubicBezTo>
                    <a:pt x="31" y="41"/>
                    <a:pt x="31" y="40"/>
                    <a:pt x="30" y="38"/>
                  </a:cubicBezTo>
                  <a:cubicBezTo>
                    <a:pt x="29" y="37"/>
                    <a:pt x="28" y="36"/>
                    <a:pt x="26" y="35"/>
                  </a:cubicBezTo>
                  <a:cubicBezTo>
                    <a:pt x="25" y="34"/>
                    <a:pt x="22" y="33"/>
                    <a:pt x="17" y="32"/>
                  </a:cubicBezTo>
                  <a:cubicBezTo>
                    <a:pt x="12" y="31"/>
                    <a:pt x="9" y="29"/>
                    <a:pt x="7" y="28"/>
                  </a:cubicBezTo>
                  <a:cubicBezTo>
                    <a:pt x="5" y="27"/>
                    <a:pt x="4" y="25"/>
                    <a:pt x="3" y="23"/>
                  </a:cubicBezTo>
                  <a:cubicBezTo>
                    <a:pt x="2" y="21"/>
                    <a:pt x="1" y="19"/>
                    <a:pt x="1" y="16"/>
                  </a:cubicBezTo>
                  <a:cubicBezTo>
                    <a:pt x="1" y="11"/>
                    <a:pt x="3" y="8"/>
                    <a:pt x="6" y="5"/>
                  </a:cubicBezTo>
                  <a:cubicBezTo>
                    <a:pt x="9" y="2"/>
                    <a:pt x="13" y="0"/>
                    <a:pt x="18" y="0"/>
                  </a:cubicBezTo>
                  <a:cubicBezTo>
                    <a:pt x="22" y="0"/>
                    <a:pt x="25" y="1"/>
                    <a:pt x="27" y="2"/>
                  </a:cubicBezTo>
                  <a:cubicBezTo>
                    <a:pt x="30" y="4"/>
                    <a:pt x="32" y="6"/>
                    <a:pt x="33" y="8"/>
                  </a:cubicBezTo>
                  <a:cubicBezTo>
                    <a:pt x="35" y="11"/>
                    <a:pt x="35" y="14"/>
                    <a:pt x="36" y="17"/>
                  </a:cubicBezTo>
                  <a:lnTo>
                    <a:pt x="30" y="18"/>
                  </a:lnTo>
                  <a:cubicBezTo>
                    <a:pt x="29" y="14"/>
                    <a:pt x="28" y="11"/>
                    <a:pt x="26" y="9"/>
                  </a:cubicBezTo>
                  <a:cubicBezTo>
                    <a:pt x="24" y="8"/>
                    <a:pt x="22" y="7"/>
                    <a:pt x="18" y="7"/>
                  </a:cubicBezTo>
                  <a:cubicBezTo>
                    <a:pt x="15" y="7"/>
                    <a:pt x="12" y="8"/>
                    <a:pt x="10" y="9"/>
                  </a:cubicBezTo>
                  <a:cubicBezTo>
                    <a:pt x="8" y="11"/>
                    <a:pt x="7" y="13"/>
                    <a:pt x="7" y="15"/>
                  </a:cubicBezTo>
                  <a:cubicBezTo>
                    <a:pt x="7" y="18"/>
                    <a:pt x="8" y="19"/>
                    <a:pt x="9" y="21"/>
                  </a:cubicBezTo>
                  <a:cubicBezTo>
                    <a:pt x="11" y="22"/>
                    <a:pt x="14" y="23"/>
                    <a:pt x="18" y="25"/>
                  </a:cubicBezTo>
                  <a:cubicBezTo>
                    <a:pt x="23" y="26"/>
                    <a:pt x="26" y="27"/>
                    <a:pt x="28" y="28"/>
                  </a:cubicBezTo>
                  <a:cubicBezTo>
                    <a:pt x="31" y="29"/>
                    <a:pt x="33" y="31"/>
                    <a:pt x="35" y="34"/>
                  </a:cubicBezTo>
                  <a:cubicBezTo>
                    <a:pt x="36" y="36"/>
                    <a:pt x="37" y="39"/>
                    <a:pt x="37" y="42"/>
                  </a:cubicBezTo>
                  <a:cubicBezTo>
                    <a:pt x="37" y="45"/>
                    <a:pt x="36" y="49"/>
                    <a:pt x="35" y="51"/>
                  </a:cubicBezTo>
                  <a:cubicBezTo>
                    <a:pt x="33" y="54"/>
                    <a:pt x="31" y="56"/>
                    <a:pt x="28" y="57"/>
                  </a:cubicBezTo>
                  <a:cubicBezTo>
                    <a:pt x="26" y="59"/>
                    <a:pt x="23" y="59"/>
                    <a:pt x="19" y="59"/>
                  </a:cubicBezTo>
                  <a:cubicBezTo>
                    <a:pt x="13" y="59"/>
                    <a:pt x="8" y="58"/>
                    <a:pt x="5" y="54"/>
                  </a:cubicBezTo>
                  <a:cubicBezTo>
                    <a:pt x="1" y="51"/>
                    <a:pt x="0" y="46"/>
                    <a:pt x="0" y="40"/>
                  </a:cubicBezTo>
                  <a:lnTo>
                    <a:pt x="0" y="40"/>
                  </a:lnTo>
                  <a:close/>
                  <a:moveTo>
                    <a:pt x="42" y="58"/>
                  </a:moveTo>
                  <a:lnTo>
                    <a:pt x="42" y="58"/>
                  </a:lnTo>
                  <a:lnTo>
                    <a:pt x="42" y="1"/>
                  </a:lnTo>
                  <a:lnTo>
                    <a:pt x="47" y="1"/>
                  </a:lnTo>
                  <a:lnTo>
                    <a:pt x="47" y="22"/>
                  </a:lnTo>
                  <a:cubicBezTo>
                    <a:pt x="49" y="20"/>
                    <a:pt x="50" y="18"/>
                    <a:pt x="52" y="17"/>
                  </a:cubicBezTo>
                  <a:cubicBezTo>
                    <a:pt x="54" y="16"/>
                    <a:pt x="56" y="16"/>
                    <a:pt x="58" y="16"/>
                  </a:cubicBezTo>
                  <a:cubicBezTo>
                    <a:pt x="61" y="16"/>
                    <a:pt x="64" y="17"/>
                    <a:pt x="66" y="19"/>
                  </a:cubicBezTo>
                  <a:cubicBezTo>
                    <a:pt x="68" y="22"/>
                    <a:pt x="69" y="26"/>
                    <a:pt x="69" y="32"/>
                  </a:cubicBezTo>
                  <a:lnTo>
                    <a:pt x="69" y="58"/>
                  </a:lnTo>
                  <a:lnTo>
                    <a:pt x="64" y="58"/>
                  </a:lnTo>
                  <a:lnTo>
                    <a:pt x="64" y="32"/>
                  </a:lnTo>
                  <a:cubicBezTo>
                    <a:pt x="64" y="29"/>
                    <a:pt x="63" y="26"/>
                    <a:pt x="62" y="24"/>
                  </a:cubicBezTo>
                  <a:cubicBezTo>
                    <a:pt x="60" y="23"/>
                    <a:pt x="59" y="22"/>
                    <a:pt x="56" y="22"/>
                  </a:cubicBezTo>
                  <a:cubicBezTo>
                    <a:pt x="54" y="22"/>
                    <a:pt x="52" y="23"/>
                    <a:pt x="50" y="25"/>
                  </a:cubicBezTo>
                  <a:cubicBezTo>
                    <a:pt x="48" y="27"/>
                    <a:pt x="47" y="31"/>
                    <a:pt x="47" y="36"/>
                  </a:cubicBezTo>
                  <a:lnTo>
                    <a:pt x="47" y="58"/>
                  </a:lnTo>
                  <a:lnTo>
                    <a:pt x="42" y="58"/>
                  </a:lnTo>
                  <a:close/>
                  <a:moveTo>
                    <a:pt x="74" y="38"/>
                  </a:moveTo>
                  <a:lnTo>
                    <a:pt x="74" y="38"/>
                  </a:lnTo>
                  <a:cubicBezTo>
                    <a:pt x="74" y="30"/>
                    <a:pt x="75" y="25"/>
                    <a:pt x="78" y="22"/>
                  </a:cubicBezTo>
                  <a:cubicBezTo>
                    <a:pt x="81" y="18"/>
                    <a:pt x="85" y="16"/>
                    <a:pt x="90" y="16"/>
                  </a:cubicBezTo>
                  <a:cubicBezTo>
                    <a:pt x="94" y="16"/>
                    <a:pt x="98" y="18"/>
                    <a:pt x="101" y="22"/>
                  </a:cubicBezTo>
                  <a:cubicBezTo>
                    <a:pt x="104" y="25"/>
                    <a:pt x="106" y="30"/>
                    <a:pt x="106" y="37"/>
                  </a:cubicBezTo>
                  <a:cubicBezTo>
                    <a:pt x="106" y="45"/>
                    <a:pt x="104" y="50"/>
                    <a:pt x="101" y="54"/>
                  </a:cubicBezTo>
                  <a:cubicBezTo>
                    <a:pt x="98" y="58"/>
                    <a:pt x="94" y="59"/>
                    <a:pt x="90" y="59"/>
                  </a:cubicBezTo>
                  <a:cubicBezTo>
                    <a:pt x="85" y="59"/>
                    <a:pt x="81" y="58"/>
                    <a:pt x="78" y="54"/>
                  </a:cubicBezTo>
                  <a:cubicBezTo>
                    <a:pt x="75" y="50"/>
                    <a:pt x="74" y="45"/>
                    <a:pt x="74" y="38"/>
                  </a:cubicBezTo>
                  <a:lnTo>
                    <a:pt x="74" y="38"/>
                  </a:lnTo>
                  <a:close/>
                  <a:moveTo>
                    <a:pt x="80" y="38"/>
                  </a:moveTo>
                  <a:lnTo>
                    <a:pt x="80" y="38"/>
                  </a:lnTo>
                  <a:cubicBezTo>
                    <a:pt x="80" y="43"/>
                    <a:pt x="80" y="47"/>
                    <a:pt x="82" y="50"/>
                  </a:cubicBezTo>
                  <a:cubicBezTo>
                    <a:pt x="84" y="52"/>
                    <a:pt x="87" y="54"/>
                    <a:pt x="90" y="54"/>
                  </a:cubicBezTo>
                  <a:cubicBezTo>
                    <a:pt x="93" y="54"/>
                    <a:pt x="95" y="52"/>
                    <a:pt x="97" y="50"/>
                  </a:cubicBezTo>
                  <a:cubicBezTo>
                    <a:pt x="99" y="47"/>
                    <a:pt x="100" y="43"/>
                    <a:pt x="100" y="38"/>
                  </a:cubicBezTo>
                  <a:cubicBezTo>
                    <a:pt x="100" y="32"/>
                    <a:pt x="99" y="28"/>
                    <a:pt x="97" y="26"/>
                  </a:cubicBezTo>
                  <a:cubicBezTo>
                    <a:pt x="95" y="23"/>
                    <a:pt x="92" y="22"/>
                    <a:pt x="90" y="22"/>
                  </a:cubicBezTo>
                  <a:cubicBezTo>
                    <a:pt x="87" y="22"/>
                    <a:pt x="84" y="23"/>
                    <a:pt x="82" y="26"/>
                  </a:cubicBezTo>
                  <a:cubicBezTo>
                    <a:pt x="80" y="28"/>
                    <a:pt x="80" y="32"/>
                    <a:pt x="80" y="38"/>
                  </a:cubicBezTo>
                  <a:lnTo>
                    <a:pt x="80" y="38"/>
                  </a:lnTo>
                  <a:close/>
                  <a:moveTo>
                    <a:pt x="110" y="58"/>
                  </a:moveTo>
                  <a:lnTo>
                    <a:pt x="110" y="58"/>
                  </a:lnTo>
                  <a:lnTo>
                    <a:pt x="110" y="17"/>
                  </a:lnTo>
                  <a:lnTo>
                    <a:pt x="115" y="17"/>
                  </a:lnTo>
                  <a:lnTo>
                    <a:pt x="115" y="23"/>
                  </a:lnTo>
                  <a:cubicBezTo>
                    <a:pt x="116" y="20"/>
                    <a:pt x="118" y="18"/>
                    <a:pt x="119" y="17"/>
                  </a:cubicBezTo>
                  <a:cubicBezTo>
                    <a:pt x="120" y="16"/>
                    <a:pt x="121" y="16"/>
                    <a:pt x="123" y="16"/>
                  </a:cubicBezTo>
                  <a:cubicBezTo>
                    <a:pt x="125" y="16"/>
                    <a:pt x="126" y="17"/>
                    <a:pt x="128" y="18"/>
                  </a:cubicBezTo>
                  <a:lnTo>
                    <a:pt x="127" y="25"/>
                  </a:lnTo>
                  <a:cubicBezTo>
                    <a:pt x="125" y="24"/>
                    <a:pt x="124" y="23"/>
                    <a:pt x="122" y="23"/>
                  </a:cubicBezTo>
                  <a:cubicBezTo>
                    <a:pt x="121" y="23"/>
                    <a:pt x="120" y="24"/>
                    <a:pt x="119" y="25"/>
                  </a:cubicBezTo>
                  <a:cubicBezTo>
                    <a:pt x="118" y="25"/>
                    <a:pt x="117" y="27"/>
                    <a:pt x="117" y="28"/>
                  </a:cubicBezTo>
                  <a:cubicBezTo>
                    <a:pt x="116" y="31"/>
                    <a:pt x="116" y="34"/>
                    <a:pt x="116" y="37"/>
                  </a:cubicBezTo>
                  <a:lnTo>
                    <a:pt x="116" y="58"/>
                  </a:lnTo>
                  <a:lnTo>
                    <a:pt x="110" y="58"/>
                  </a:lnTo>
                  <a:close/>
                  <a:moveTo>
                    <a:pt x="143" y="52"/>
                  </a:moveTo>
                  <a:lnTo>
                    <a:pt x="143" y="52"/>
                  </a:lnTo>
                  <a:lnTo>
                    <a:pt x="144" y="58"/>
                  </a:lnTo>
                  <a:cubicBezTo>
                    <a:pt x="142" y="59"/>
                    <a:pt x="141" y="59"/>
                    <a:pt x="140" y="59"/>
                  </a:cubicBezTo>
                  <a:cubicBezTo>
                    <a:pt x="138" y="59"/>
                    <a:pt x="136" y="59"/>
                    <a:pt x="135" y="58"/>
                  </a:cubicBezTo>
                  <a:cubicBezTo>
                    <a:pt x="134" y="57"/>
                    <a:pt x="133" y="56"/>
                    <a:pt x="132" y="54"/>
                  </a:cubicBezTo>
                  <a:cubicBezTo>
                    <a:pt x="132" y="53"/>
                    <a:pt x="132" y="50"/>
                    <a:pt x="132" y="46"/>
                  </a:cubicBezTo>
                  <a:lnTo>
                    <a:pt x="132" y="22"/>
                  </a:lnTo>
                  <a:lnTo>
                    <a:pt x="127" y="22"/>
                  </a:lnTo>
                  <a:lnTo>
                    <a:pt x="127" y="17"/>
                  </a:lnTo>
                  <a:lnTo>
                    <a:pt x="132" y="17"/>
                  </a:lnTo>
                  <a:lnTo>
                    <a:pt x="132" y="7"/>
                  </a:lnTo>
                  <a:lnTo>
                    <a:pt x="137" y="2"/>
                  </a:lnTo>
                  <a:lnTo>
                    <a:pt x="137" y="17"/>
                  </a:lnTo>
                  <a:lnTo>
                    <a:pt x="143" y="17"/>
                  </a:lnTo>
                  <a:lnTo>
                    <a:pt x="143" y="22"/>
                  </a:lnTo>
                  <a:lnTo>
                    <a:pt x="137" y="22"/>
                  </a:lnTo>
                  <a:lnTo>
                    <a:pt x="137" y="47"/>
                  </a:lnTo>
                  <a:cubicBezTo>
                    <a:pt x="137" y="49"/>
                    <a:pt x="138" y="50"/>
                    <a:pt x="138" y="51"/>
                  </a:cubicBezTo>
                  <a:cubicBezTo>
                    <a:pt x="138" y="52"/>
                    <a:pt x="139" y="52"/>
                    <a:pt x="141" y="52"/>
                  </a:cubicBezTo>
                  <a:cubicBezTo>
                    <a:pt x="141" y="52"/>
                    <a:pt x="142" y="52"/>
                    <a:pt x="143" y="52"/>
                  </a:cubicBezTo>
                  <a:lnTo>
                    <a:pt x="143" y="52"/>
                  </a:lnTo>
                  <a:close/>
                  <a:moveTo>
                    <a:pt x="170" y="43"/>
                  </a:moveTo>
                  <a:lnTo>
                    <a:pt x="170" y="43"/>
                  </a:lnTo>
                  <a:lnTo>
                    <a:pt x="175" y="44"/>
                  </a:lnTo>
                  <a:cubicBezTo>
                    <a:pt x="175" y="49"/>
                    <a:pt x="173" y="53"/>
                    <a:pt x="170" y="55"/>
                  </a:cubicBezTo>
                  <a:cubicBezTo>
                    <a:pt x="168" y="58"/>
                    <a:pt x="165" y="59"/>
                    <a:pt x="161" y="59"/>
                  </a:cubicBezTo>
                  <a:cubicBezTo>
                    <a:pt x="157" y="59"/>
                    <a:pt x="153" y="58"/>
                    <a:pt x="150" y="54"/>
                  </a:cubicBezTo>
                  <a:cubicBezTo>
                    <a:pt x="147" y="50"/>
                    <a:pt x="146" y="45"/>
                    <a:pt x="146" y="38"/>
                  </a:cubicBezTo>
                  <a:cubicBezTo>
                    <a:pt x="146" y="30"/>
                    <a:pt x="147" y="25"/>
                    <a:pt x="150" y="21"/>
                  </a:cubicBezTo>
                  <a:cubicBezTo>
                    <a:pt x="153" y="18"/>
                    <a:pt x="157" y="16"/>
                    <a:pt x="161" y="16"/>
                  </a:cubicBezTo>
                  <a:cubicBezTo>
                    <a:pt x="165" y="16"/>
                    <a:pt x="168" y="17"/>
                    <a:pt x="170" y="19"/>
                  </a:cubicBezTo>
                  <a:cubicBezTo>
                    <a:pt x="173" y="21"/>
                    <a:pt x="174" y="25"/>
                    <a:pt x="175" y="29"/>
                  </a:cubicBezTo>
                  <a:lnTo>
                    <a:pt x="169" y="30"/>
                  </a:lnTo>
                  <a:cubicBezTo>
                    <a:pt x="169" y="27"/>
                    <a:pt x="168" y="25"/>
                    <a:pt x="166" y="24"/>
                  </a:cubicBezTo>
                  <a:cubicBezTo>
                    <a:pt x="165" y="22"/>
                    <a:pt x="163" y="22"/>
                    <a:pt x="162" y="22"/>
                  </a:cubicBezTo>
                  <a:cubicBezTo>
                    <a:pt x="159" y="22"/>
                    <a:pt x="156" y="23"/>
                    <a:pt x="154" y="25"/>
                  </a:cubicBezTo>
                  <a:cubicBezTo>
                    <a:pt x="153" y="28"/>
                    <a:pt x="152" y="32"/>
                    <a:pt x="152" y="38"/>
                  </a:cubicBezTo>
                  <a:cubicBezTo>
                    <a:pt x="152" y="43"/>
                    <a:pt x="153" y="47"/>
                    <a:pt x="154" y="50"/>
                  </a:cubicBezTo>
                  <a:cubicBezTo>
                    <a:pt x="156" y="52"/>
                    <a:pt x="158" y="54"/>
                    <a:pt x="161" y="54"/>
                  </a:cubicBezTo>
                  <a:cubicBezTo>
                    <a:pt x="163" y="54"/>
                    <a:pt x="165" y="53"/>
                    <a:pt x="167" y="51"/>
                  </a:cubicBezTo>
                  <a:cubicBezTo>
                    <a:pt x="168" y="49"/>
                    <a:pt x="169" y="47"/>
                    <a:pt x="170" y="43"/>
                  </a:cubicBezTo>
                  <a:lnTo>
                    <a:pt x="170" y="43"/>
                  </a:lnTo>
                  <a:close/>
                  <a:moveTo>
                    <a:pt x="200" y="58"/>
                  </a:moveTo>
                  <a:lnTo>
                    <a:pt x="200" y="58"/>
                  </a:lnTo>
                  <a:lnTo>
                    <a:pt x="200" y="52"/>
                  </a:lnTo>
                  <a:cubicBezTo>
                    <a:pt x="199" y="55"/>
                    <a:pt x="197" y="57"/>
                    <a:pt x="196" y="58"/>
                  </a:cubicBezTo>
                  <a:cubicBezTo>
                    <a:pt x="194" y="59"/>
                    <a:pt x="192" y="59"/>
                    <a:pt x="190" y="59"/>
                  </a:cubicBezTo>
                  <a:cubicBezTo>
                    <a:pt x="187" y="59"/>
                    <a:pt x="184" y="59"/>
                    <a:pt x="183" y="57"/>
                  </a:cubicBezTo>
                  <a:cubicBezTo>
                    <a:pt x="181" y="56"/>
                    <a:pt x="179" y="54"/>
                    <a:pt x="179" y="52"/>
                  </a:cubicBezTo>
                  <a:cubicBezTo>
                    <a:pt x="178" y="50"/>
                    <a:pt x="178" y="46"/>
                    <a:pt x="178" y="43"/>
                  </a:cubicBezTo>
                  <a:lnTo>
                    <a:pt x="178" y="17"/>
                  </a:lnTo>
                  <a:lnTo>
                    <a:pt x="184" y="17"/>
                  </a:lnTo>
                  <a:lnTo>
                    <a:pt x="184" y="40"/>
                  </a:lnTo>
                  <a:cubicBezTo>
                    <a:pt x="184" y="44"/>
                    <a:pt x="184" y="47"/>
                    <a:pt x="184" y="49"/>
                  </a:cubicBezTo>
                  <a:cubicBezTo>
                    <a:pt x="185" y="50"/>
                    <a:pt x="185" y="51"/>
                    <a:pt x="187" y="52"/>
                  </a:cubicBezTo>
                  <a:cubicBezTo>
                    <a:pt x="188" y="53"/>
                    <a:pt x="189" y="53"/>
                    <a:pt x="191" y="53"/>
                  </a:cubicBezTo>
                  <a:cubicBezTo>
                    <a:pt x="193" y="53"/>
                    <a:pt x="196" y="52"/>
                    <a:pt x="197" y="50"/>
                  </a:cubicBezTo>
                  <a:cubicBezTo>
                    <a:pt x="199" y="48"/>
                    <a:pt x="200" y="44"/>
                    <a:pt x="200" y="39"/>
                  </a:cubicBezTo>
                  <a:lnTo>
                    <a:pt x="200" y="17"/>
                  </a:lnTo>
                  <a:lnTo>
                    <a:pt x="205" y="17"/>
                  </a:lnTo>
                  <a:lnTo>
                    <a:pt x="205" y="58"/>
                  </a:lnTo>
                  <a:lnTo>
                    <a:pt x="200" y="58"/>
                  </a:lnTo>
                  <a:close/>
                  <a:moveTo>
                    <a:pt x="225" y="52"/>
                  </a:moveTo>
                  <a:lnTo>
                    <a:pt x="225" y="52"/>
                  </a:lnTo>
                  <a:lnTo>
                    <a:pt x="226" y="58"/>
                  </a:lnTo>
                  <a:cubicBezTo>
                    <a:pt x="224" y="59"/>
                    <a:pt x="223" y="59"/>
                    <a:pt x="222" y="59"/>
                  </a:cubicBezTo>
                  <a:cubicBezTo>
                    <a:pt x="220" y="59"/>
                    <a:pt x="218" y="59"/>
                    <a:pt x="217" y="58"/>
                  </a:cubicBezTo>
                  <a:cubicBezTo>
                    <a:pt x="215" y="57"/>
                    <a:pt x="215" y="56"/>
                    <a:pt x="214" y="54"/>
                  </a:cubicBezTo>
                  <a:cubicBezTo>
                    <a:pt x="214" y="53"/>
                    <a:pt x="213" y="50"/>
                    <a:pt x="213" y="46"/>
                  </a:cubicBezTo>
                  <a:lnTo>
                    <a:pt x="213" y="22"/>
                  </a:lnTo>
                  <a:lnTo>
                    <a:pt x="209" y="22"/>
                  </a:lnTo>
                  <a:lnTo>
                    <a:pt x="209" y="17"/>
                  </a:lnTo>
                  <a:lnTo>
                    <a:pt x="213" y="17"/>
                  </a:lnTo>
                  <a:lnTo>
                    <a:pt x="213" y="7"/>
                  </a:lnTo>
                  <a:lnTo>
                    <a:pt x="219" y="2"/>
                  </a:lnTo>
                  <a:lnTo>
                    <a:pt x="219" y="17"/>
                  </a:lnTo>
                  <a:lnTo>
                    <a:pt x="225" y="17"/>
                  </a:lnTo>
                  <a:lnTo>
                    <a:pt x="225" y="22"/>
                  </a:lnTo>
                  <a:lnTo>
                    <a:pt x="219" y="22"/>
                  </a:lnTo>
                  <a:lnTo>
                    <a:pt x="219" y="47"/>
                  </a:lnTo>
                  <a:cubicBezTo>
                    <a:pt x="219" y="49"/>
                    <a:pt x="219" y="50"/>
                    <a:pt x="220" y="51"/>
                  </a:cubicBezTo>
                  <a:cubicBezTo>
                    <a:pt x="220" y="52"/>
                    <a:pt x="221" y="52"/>
                    <a:pt x="223" y="52"/>
                  </a:cubicBezTo>
                  <a:cubicBezTo>
                    <a:pt x="223" y="52"/>
                    <a:pt x="224" y="52"/>
                    <a:pt x="225" y="52"/>
                  </a:cubicBezTo>
                  <a:lnTo>
                    <a:pt x="225" y="52"/>
                  </a:lnTo>
                  <a:close/>
                  <a:moveTo>
                    <a:pt x="244" y="46"/>
                  </a:moveTo>
                  <a:lnTo>
                    <a:pt x="244" y="46"/>
                  </a:lnTo>
                  <a:lnTo>
                    <a:pt x="250" y="45"/>
                  </a:lnTo>
                  <a:cubicBezTo>
                    <a:pt x="250" y="48"/>
                    <a:pt x="251" y="50"/>
                    <a:pt x="253" y="52"/>
                  </a:cubicBezTo>
                  <a:cubicBezTo>
                    <a:pt x="254" y="53"/>
                    <a:pt x="256" y="54"/>
                    <a:pt x="259" y="54"/>
                  </a:cubicBezTo>
                  <a:cubicBezTo>
                    <a:pt x="261" y="54"/>
                    <a:pt x="263" y="53"/>
                    <a:pt x="264" y="52"/>
                  </a:cubicBezTo>
                  <a:cubicBezTo>
                    <a:pt x="266" y="50"/>
                    <a:pt x="266" y="49"/>
                    <a:pt x="266" y="47"/>
                  </a:cubicBezTo>
                  <a:cubicBezTo>
                    <a:pt x="266" y="45"/>
                    <a:pt x="266" y="44"/>
                    <a:pt x="265" y="43"/>
                  </a:cubicBezTo>
                  <a:cubicBezTo>
                    <a:pt x="264" y="43"/>
                    <a:pt x="262" y="42"/>
                    <a:pt x="259" y="41"/>
                  </a:cubicBezTo>
                  <a:cubicBezTo>
                    <a:pt x="254" y="40"/>
                    <a:pt x="251" y="38"/>
                    <a:pt x="250" y="37"/>
                  </a:cubicBezTo>
                  <a:cubicBezTo>
                    <a:pt x="248" y="36"/>
                    <a:pt x="247" y="35"/>
                    <a:pt x="246" y="34"/>
                  </a:cubicBezTo>
                  <a:cubicBezTo>
                    <a:pt x="245" y="32"/>
                    <a:pt x="245" y="30"/>
                    <a:pt x="245" y="28"/>
                  </a:cubicBezTo>
                  <a:cubicBezTo>
                    <a:pt x="245" y="24"/>
                    <a:pt x="246" y="21"/>
                    <a:pt x="248" y="19"/>
                  </a:cubicBezTo>
                  <a:cubicBezTo>
                    <a:pt x="251" y="17"/>
                    <a:pt x="254" y="16"/>
                    <a:pt x="258" y="16"/>
                  </a:cubicBezTo>
                  <a:cubicBezTo>
                    <a:pt x="260" y="16"/>
                    <a:pt x="263" y="16"/>
                    <a:pt x="265" y="17"/>
                  </a:cubicBezTo>
                  <a:cubicBezTo>
                    <a:pt x="267" y="18"/>
                    <a:pt x="268" y="19"/>
                    <a:pt x="269" y="21"/>
                  </a:cubicBezTo>
                  <a:cubicBezTo>
                    <a:pt x="270" y="23"/>
                    <a:pt x="271" y="25"/>
                    <a:pt x="271" y="28"/>
                  </a:cubicBezTo>
                  <a:lnTo>
                    <a:pt x="265" y="29"/>
                  </a:lnTo>
                  <a:cubicBezTo>
                    <a:pt x="265" y="24"/>
                    <a:pt x="262" y="22"/>
                    <a:pt x="258" y="22"/>
                  </a:cubicBezTo>
                  <a:cubicBezTo>
                    <a:pt x="256" y="22"/>
                    <a:pt x="254" y="22"/>
                    <a:pt x="253" y="23"/>
                  </a:cubicBezTo>
                  <a:cubicBezTo>
                    <a:pt x="251" y="24"/>
                    <a:pt x="251" y="26"/>
                    <a:pt x="251" y="27"/>
                  </a:cubicBezTo>
                  <a:cubicBezTo>
                    <a:pt x="251" y="29"/>
                    <a:pt x="251" y="30"/>
                    <a:pt x="253" y="31"/>
                  </a:cubicBezTo>
                  <a:cubicBezTo>
                    <a:pt x="253" y="31"/>
                    <a:pt x="255" y="32"/>
                    <a:pt x="259" y="33"/>
                  </a:cubicBezTo>
                  <a:cubicBezTo>
                    <a:pt x="263" y="35"/>
                    <a:pt x="267" y="36"/>
                    <a:pt x="268" y="37"/>
                  </a:cubicBezTo>
                  <a:cubicBezTo>
                    <a:pt x="269" y="38"/>
                    <a:pt x="270" y="39"/>
                    <a:pt x="271" y="41"/>
                  </a:cubicBezTo>
                  <a:cubicBezTo>
                    <a:pt x="272" y="42"/>
                    <a:pt x="272" y="44"/>
                    <a:pt x="272" y="46"/>
                  </a:cubicBezTo>
                  <a:cubicBezTo>
                    <a:pt x="272" y="50"/>
                    <a:pt x="271" y="53"/>
                    <a:pt x="269" y="56"/>
                  </a:cubicBezTo>
                  <a:cubicBezTo>
                    <a:pt x="266" y="58"/>
                    <a:pt x="263" y="59"/>
                    <a:pt x="258" y="59"/>
                  </a:cubicBezTo>
                  <a:cubicBezTo>
                    <a:pt x="250" y="59"/>
                    <a:pt x="245" y="55"/>
                    <a:pt x="244" y="46"/>
                  </a:cubicBezTo>
                  <a:lnTo>
                    <a:pt x="244" y="46"/>
                  </a:lnTo>
                  <a:close/>
                  <a:moveTo>
                    <a:pt x="300" y="45"/>
                  </a:moveTo>
                  <a:lnTo>
                    <a:pt x="300" y="45"/>
                  </a:lnTo>
                  <a:lnTo>
                    <a:pt x="306" y="46"/>
                  </a:lnTo>
                  <a:cubicBezTo>
                    <a:pt x="305" y="50"/>
                    <a:pt x="303" y="54"/>
                    <a:pt x="301" y="56"/>
                  </a:cubicBezTo>
                  <a:cubicBezTo>
                    <a:pt x="298" y="58"/>
                    <a:pt x="295" y="59"/>
                    <a:pt x="291" y="59"/>
                  </a:cubicBezTo>
                  <a:cubicBezTo>
                    <a:pt x="286" y="59"/>
                    <a:pt x="282" y="58"/>
                    <a:pt x="279" y="54"/>
                  </a:cubicBezTo>
                  <a:cubicBezTo>
                    <a:pt x="276" y="50"/>
                    <a:pt x="275" y="45"/>
                    <a:pt x="275" y="38"/>
                  </a:cubicBezTo>
                  <a:cubicBezTo>
                    <a:pt x="275" y="31"/>
                    <a:pt x="276" y="25"/>
                    <a:pt x="279" y="22"/>
                  </a:cubicBezTo>
                  <a:cubicBezTo>
                    <a:pt x="282" y="18"/>
                    <a:pt x="286" y="16"/>
                    <a:pt x="291" y="16"/>
                  </a:cubicBezTo>
                  <a:cubicBezTo>
                    <a:pt x="295" y="16"/>
                    <a:pt x="299" y="18"/>
                    <a:pt x="302" y="22"/>
                  </a:cubicBezTo>
                  <a:cubicBezTo>
                    <a:pt x="305" y="25"/>
                    <a:pt x="306" y="31"/>
                    <a:pt x="306" y="38"/>
                  </a:cubicBezTo>
                  <a:lnTo>
                    <a:pt x="306" y="39"/>
                  </a:lnTo>
                  <a:lnTo>
                    <a:pt x="281" y="39"/>
                  </a:lnTo>
                  <a:cubicBezTo>
                    <a:pt x="281" y="44"/>
                    <a:pt x="282" y="48"/>
                    <a:pt x="284" y="50"/>
                  </a:cubicBezTo>
                  <a:cubicBezTo>
                    <a:pt x="286" y="52"/>
                    <a:pt x="288" y="54"/>
                    <a:pt x="291" y="54"/>
                  </a:cubicBezTo>
                  <a:cubicBezTo>
                    <a:pt x="296" y="54"/>
                    <a:pt x="299" y="51"/>
                    <a:pt x="300" y="45"/>
                  </a:cubicBezTo>
                  <a:lnTo>
                    <a:pt x="300" y="45"/>
                  </a:lnTo>
                  <a:close/>
                  <a:moveTo>
                    <a:pt x="281" y="34"/>
                  </a:moveTo>
                  <a:lnTo>
                    <a:pt x="281" y="34"/>
                  </a:lnTo>
                  <a:lnTo>
                    <a:pt x="300" y="34"/>
                  </a:lnTo>
                  <a:cubicBezTo>
                    <a:pt x="300" y="30"/>
                    <a:pt x="299" y="27"/>
                    <a:pt x="298" y="26"/>
                  </a:cubicBezTo>
                  <a:cubicBezTo>
                    <a:pt x="296" y="23"/>
                    <a:pt x="294" y="22"/>
                    <a:pt x="291" y="22"/>
                  </a:cubicBezTo>
                  <a:cubicBezTo>
                    <a:pt x="288" y="22"/>
                    <a:pt x="286" y="23"/>
                    <a:pt x="284" y="25"/>
                  </a:cubicBezTo>
                  <a:cubicBezTo>
                    <a:pt x="282" y="27"/>
                    <a:pt x="281" y="30"/>
                    <a:pt x="281" y="34"/>
                  </a:cubicBezTo>
                  <a:lnTo>
                    <a:pt x="281" y="34"/>
                  </a:lnTo>
                  <a:close/>
                  <a:moveTo>
                    <a:pt x="310" y="62"/>
                  </a:moveTo>
                  <a:lnTo>
                    <a:pt x="310" y="62"/>
                  </a:lnTo>
                  <a:lnTo>
                    <a:pt x="316" y="63"/>
                  </a:lnTo>
                  <a:cubicBezTo>
                    <a:pt x="316" y="65"/>
                    <a:pt x="317" y="67"/>
                    <a:pt x="318" y="68"/>
                  </a:cubicBezTo>
                  <a:cubicBezTo>
                    <a:pt x="319" y="69"/>
                    <a:pt x="321" y="69"/>
                    <a:pt x="323" y="69"/>
                  </a:cubicBezTo>
                  <a:cubicBezTo>
                    <a:pt x="326" y="69"/>
                    <a:pt x="328" y="69"/>
                    <a:pt x="329" y="68"/>
                  </a:cubicBezTo>
                  <a:cubicBezTo>
                    <a:pt x="331" y="66"/>
                    <a:pt x="332" y="64"/>
                    <a:pt x="332" y="62"/>
                  </a:cubicBezTo>
                  <a:cubicBezTo>
                    <a:pt x="333" y="61"/>
                    <a:pt x="333" y="58"/>
                    <a:pt x="333" y="53"/>
                  </a:cubicBezTo>
                  <a:cubicBezTo>
                    <a:pt x="332" y="55"/>
                    <a:pt x="330" y="56"/>
                    <a:pt x="329" y="57"/>
                  </a:cubicBezTo>
                  <a:cubicBezTo>
                    <a:pt x="327" y="58"/>
                    <a:pt x="325" y="58"/>
                    <a:pt x="323" y="58"/>
                  </a:cubicBezTo>
                  <a:cubicBezTo>
                    <a:pt x="319" y="58"/>
                    <a:pt x="316" y="57"/>
                    <a:pt x="313" y="53"/>
                  </a:cubicBezTo>
                  <a:cubicBezTo>
                    <a:pt x="310" y="49"/>
                    <a:pt x="309" y="44"/>
                    <a:pt x="309" y="37"/>
                  </a:cubicBezTo>
                  <a:cubicBezTo>
                    <a:pt x="309" y="33"/>
                    <a:pt x="310" y="29"/>
                    <a:pt x="311" y="26"/>
                  </a:cubicBezTo>
                  <a:cubicBezTo>
                    <a:pt x="312" y="22"/>
                    <a:pt x="314" y="20"/>
                    <a:pt x="316" y="18"/>
                  </a:cubicBezTo>
                  <a:cubicBezTo>
                    <a:pt x="318" y="17"/>
                    <a:pt x="321" y="16"/>
                    <a:pt x="323" y="16"/>
                  </a:cubicBezTo>
                  <a:cubicBezTo>
                    <a:pt x="326" y="16"/>
                    <a:pt x="327" y="16"/>
                    <a:pt x="329" y="18"/>
                  </a:cubicBezTo>
                  <a:cubicBezTo>
                    <a:pt x="331" y="19"/>
                    <a:pt x="332" y="20"/>
                    <a:pt x="333" y="22"/>
                  </a:cubicBezTo>
                  <a:lnTo>
                    <a:pt x="333" y="17"/>
                  </a:lnTo>
                  <a:lnTo>
                    <a:pt x="339" y="17"/>
                  </a:lnTo>
                  <a:lnTo>
                    <a:pt x="339" y="53"/>
                  </a:lnTo>
                  <a:cubicBezTo>
                    <a:pt x="339" y="59"/>
                    <a:pt x="338" y="64"/>
                    <a:pt x="337" y="66"/>
                  </a:cubicBezTo>
                  <a:cubicBezTo>
                    <a:pt x="336" y="69"/>
                    <a:pt x="334" y="71"/>
                    <a:pt x="332" y="73"/>
                  </a:cubicBezTo>
                  <a:cubicBezTo>
                    <a:pt x="330" y="74"/>
                    <a:pt x="327" y="75"/>
                    <a:pt x="323" y="75"/>
                  </a:cubicBezTo>
                  <a:cubicBezTo>
                    <a:pt x="319" y="75"/>
                    <a:pt x="316" y="74"/>
                    <a:pt x="313" y="72"/>
                  </a:cubicBezTo>
                  <a:cubicBezTo>
                    <a:pt x="311" y="69"/>
                    <a:pt x="310" y="66"/>
                    <a:pt x="310" y="62"/>
                  </a:cubicBezTo>
                  <a:lnTo>
                    <a:pt x="310" y="62"/>
                  </a:lnTo>
                  <a:close/>
                  <a:moveTo>
                    <a:pt x="315" y="37"/>
                  </a:moveTo>
                  <a:lnTo>
                    <a:pt x="315" y="37"/>
                  </a:lnTo>
                  <a:cubicBezTo>
                    <a:pt x="315" y="42"/>
                    <a:pt x="316" y="46"/>
                    <a:pt x="317" y="49"/>
                  </a:cubicBezTo>
                  <a:cubicBezTo>
                    <a:pt x="319" y="51"/>
                    <a:pt x="321" y="53"/>
                    <a:pt x="324" y="53"/>
                  </a:cubicBezTo>
                  <a:cubicBezTo>
                    <a:pt x="327" y="53"/>
                    <a:pt x="329" y="51"/>
                    <a:pt x="331" y="49"/>
                  </a:cubicBezTo>
                  <a:cubicBezTo>
                    <a:pt x="333" y="47"/>
                    <a:pt x="333" y="43"/>
                    <a:pt x="333" y="37"/>
                  </a:cubicBezTo>
                  <a:cubicBezTo>
                    <a:pt x="333" y="32"/>
                    <a:pt x="333" y="28"/>
                    <a:pt x="331" y="26"/>
                  </a:cubicBezTo>
                  <a:cubicBezTo>
                    <a:pt x="329" y="23"/>
                    <a:pt x="326" y="22"/>
                    <a:pt x="324" y="22"/>
                  </a:cubicBezTo>
                  <a:cubicBezTo>
                    <a:pt x="321" y="22"/>
                    <a:pt x="319" y="23"/>
                    <a:pt x="317" y="26"/>
                  </a:cubicBezTo>
                  <a:cubicBezTo>
                    <a:pt x="316" y="28"/>
                    <a:pt x="315" y="32"/>
                    <a:pt x="315" y="37"/>
                  </a:cubicBezTo>
                  <a:lnTo>
                    <a:pt x="315" y="37"/>
                  </a:lnTo>
                  <a:close/>
                  <a:moveTo>
                    <a:pt x="345" y="58"/>
                  </a:moveTo>
                  <a:lnTo>
                    <a:pt x="345" y="58"/>
                  </a:lnTo>
                  <a:lnTo>
                    <a:pt x="345" y="17"/>
                  </a:lnTo>
                  <a:lnTo>
                    <a:pt x="350" y="17"/>
                  </a:lnTo>
                  <a:lnTo>
                    <a:pt x="350" y="23"/>
                  </a:lnTo>
                  <a:cubicBezTo>
                    <a:pt x="352" y="21"/>
                    <a:pt x="353" y="19"/>
                    <a:pt x="355" y="18"/>
                  </a:cubicBezTo>
                  <a:cubicBezTo>
                    <a:pt x="357" y="17"/>
                    <a:pt x="359" y="16"/>
                    <a:pt x="361" y="16"/>
                  </a:cubicBezTo>
                  <a:cubicBezTo>
                    <a:pt x="363" y="16"/>
                    <a:pt x="365" y="17"/>
                    <a:pt x="367" y="18"/>
                  </a:cubicBezTo>
                  <a:cubicBezTo>
                    <a:pt x="368" y="19"/>
                    <a:pt x="370" y="21"/>
                    <a:pt x="370" y="23"/>
                  </a:cubicBezTo>
                  <a:cubicBezTo>
                    <a:pt x="372" y="21"/>
                    <a:pt x="373" y="19"/>
                    <a:pt x="375" y="18"/>
                  </a:cubicBezTo>
                  <a:cubicBezTo>
                    <a:pt x="377" y="17"/>
                    <a:pt x="379" y="16"/>
                    <a:pt x="381" y="16"/>
                  </a:cubicBezTo>
                  <a:cubicBezTo>
                    <a:pt x="384" y="16"/>
                    <a:pt x="387" y="17"/>
                    <a:pt x="388" y="19"/>
                  </a:cubicBezTo>
                  <a:cubicBezTo>
                    <a:pt x="390" y="21"/>
                    <a:pt x="391" y="25"/>
                    <a:pt x="391" y="30"/>
                  </a:cubicBezTo>
                  <a:lnTo>
                    <a:pt x="391" y="58"/>
                  </a:lnTo>
                  <a:lnTo>
                    <a:pt x="386" y="58"/>
                  </a:lnTo>
                  <a:lnTo>
                    <a:pt x="386" y="32"/>
                  </a:lnTo>
                  <a:cubicBezTo>
                    <a:pt x="386" y="29"/>
                    <a:pt x="385" y="27"/>
                    <a:pt x="385" y="26"/>
                  </a:cubicBezTo>
                  <a:cubicBezTo>
                    <a:pt x="384" y="25"/>
                    <a:pt x="384" y="24"/>
                    <a:pt x="383" y="23"/>
                  </a:cubicBezTo>
                  <a:cubicBezTo>
                    <a:pt x="382" y="23"/>
                    <a:pt x="381" y="22"/>
                    <a:pt x="380" y="22"/>
                  </a:cubicBezTo>
                  <a:cubicBezTo>
                    <a:pt x="377" y="22"/>
                    <a:pt x="375" y="23"/>
                    <a:pt x="373" y="25"/>
                  </a:cubicBezTo>
                  <a:cubicBezTo>
                    <a:pt x="372" y="27"/>
                    <a:pt x="371" y="30"/>
                    <a:pt x="371" y="34"/>
                  </a:cubicBezTo>
                  <a:lnTo>
                    <a:pt x="371" y="58"/>
                  </a:lnTo>
                  <a:lnTo>
                    <a:pt x="366" y="58"/>
                  </a:lnTo>
                  <a:lnTo>
                    <a:pt x="366" y="32"/>
                  </a:lnTo>
                  <a:cubicBezTo>
                    <a:pt x="366" y="28"/>
                    <a:pt x="365" y="26"/>
                    <a:pt x="364" y="24"/>
                  </a:cubicBezTo>
                  <a:cubicBezTo>
                    <a:pt x="363" y="23"/>
                    <a:pt x="361" y="22"/>
                    <a:pt x="359" y="22"/>
                  </a:cubicBezTo>
                  <a:cubicBezTo>
                    <a:pt x="357" y="22"/>
                    <a:pt x="355" y="23"/>
                    <a:pt x="353" y="25"/>
                  </a:cubicBezTo>
                  <a:cubicBezTo>
                    <a:pt x="352" y="27"/>
                    <a:pt x="351" y="31"/>
                    <a:pt x="351" y="37"/>
                  </a:cubicBezTo>
                  <a:lnTo>
                    <a:pt x="351" y="58"/>
                  </a:lnTo>
                  <a:lnTo>
                    <a:pt x="345" y="58"/>
                  </a:lnTo>
                  <a:close/>
                  <a:moveTo>
                    <a:pt x="419" y="45"/>
                  </a:moveTo>
                  <a:lnTo>
                    <a:pt x="419" y="45"/>
                  </a:lnTo>
                  <a:lnTo>
                    <a:pt x="426" y="46"/>
                  </a:lnTo>
                  <a:cubicBezTo>
                    <a:pt x="424" y="50"/>
                    <a:pt x="423" y="54"/>
                    <a:pt x="420" y="56"/>
                  </a:cubicBezTo>
                  <a:cubicBezTo>
                    <a:pt x="417" y="58"/>
                    <a:pt x="414" y="59"/>
                    <a:pt x="411" y="59"/>
                  </a:cubicBezTo>
                  <a:cubicBezTo>
                    <a:pt x="406" y="59"/>
                    <a:pt x="402" y="58"/>
                    <a:pt x="399" y="54"/>
                  </a:cubicBezTo>
                  <a:cubicBezTo>
                    <a:pt x="396" y="50"/>
                    <a:pt x="394" y="45"/>
                    <a:pt x="394" y="38"/>
                  </a:cubicBezTo>
                  <a:cubicBezTo>
                    <a:pt x="394" y="31"/>
                    <a:pt x="396" y="25"/>
                    <a:pt x="399" y="22"/>
                  </a:cubicBezTo>
                  <a:cubicBezTo>
                    <a:pt x="402" y="18"/>
                    <a:pt x="406" y="16"/>
                    <a:pt x="410" y="16"/>
                  </a:cubicBezTo>
                  <a:cubicBezTo>
                    <a:pt x="415" y="16"/>
                    <a:pt x="418" y="18"/>
                    <a:pt x="421" y="22"/>
                  </a:cubicBezTo>
                  <a:cubicBezTo>
                    <a:pt x="424" y="25"/>
                    <a:pt x="426" y="31"/>
                    <a:pt x="426" y="38"/>
                  </a:cubicBezTo>
                  <a:lnTo>
                    <a:pt x="426" y="39"/>
                  </a:lnTo>
                  <a:lnTo>
                    <a:pt x="400" y="39"/>
                  </a:lnTo>
                  <a:cubicBezTo>
                    <a:pt x="400" y="44"/>
                    <a:pt x="401" y="48"/>
                    <a:pt x="403" y="50"/>
                  </a:cubicBezTo>
                  <a:cubicBezTo>
                    <a:pt x="405" y="52"/>
                    <a:pt x="408" y="54"/>
                    <a:pt x="411" y="54"/>
                  </a:cubicBezTo>
                  <a:cubicBezTo>
                    <a:pt x="415" y="54"/>
                    <a:pt x="418" y="51"/>
                    <a:pt x="419" y="45"/>
                  </a:cubicBezTo>
                  <a:lnTo>
                    <a:pt x="419" y="45"/>
                  </a:lnTo>
                  <a:close/>
                  <a:moveTo>
                    <a:pt x="401" y="34"/>
                  </a:moveTo>
                  <a:lnTo>
                    <a:pt x="401" y="34"/>
                  </a:lnTo>
                  <a:lnTo>
                    <a:pt x="419" y="34"/>
                  </a:lnTo>
                  <a:cubicBezTo>
                    <a:pt x="419" y="30"/>
                    <a:pt x="418" y="27"/>
                    <a:pt x="417" y="26"/>
                  </a:cubicBezTo>
                  <a:cubicBezTo>
                    <a:pt x="415" y="23"/>
                    <a:pt x="413" y="22"/>
                    <a:pt x="410" y="22"/>
                  </a:cubicBezTo>
                  <a:cubicBezTo>
                    <a:pt x="408" y="22"/>
                    <a:pt x="405" y="23"/>
                    <a:pt x="403" y="25"/>
                  </a:cubicBezTo>
                  <a:cubicBezTo>
                    <a:pt x="402" y="27"/>
                    <a:pt x="401" y="30"/>
                    <a:pt x="401" y="34"/>
                  </a:cubicBezTo>
                  <a:lnTo>
                    <a:pt x="401" y="34"/>
                  </a:lnTo>
                  <a:close/>
                  <a:moveTo>
                    <a:pt x="430" y="58"/>
                  </a:moveTo>
                  <a:lnTo>
                    <a:pt x="430" y="58"/>
                  </a:lnTo>
                  <a:lnTo>
                    <a:pt x="430" y="17"/>
                  </a:lnTo>
                  <a:lnTo>
                    <a:pt x="435" y="17"/>
                  </a:lnTo>
                  <a:lnTo>
                    <a:pt x="435" y="23"/>
                  </a:lnTo>
                  <a:cubicBezTo>
                    <a:pt x="437" y="21"/>
                    <a:pt x="438" y="19"/>
                    <a:pt x="440" y="18"/>
                  </a:cubicBezTo>
                  <a:cubicBezTo>
                    <a:pt x="442" y="17"/>
                    <a:pt x="444" y="16"/>
                    <a:pt x="446" y="16"/>
                  </a:cubicBezTo>
                  <a:cubicBezTo>
                    <a:pt x="448" y="16"/>
                    <a:pt x="450" y="16"/>
                    <a:pt x="451" y="17"/>
                  </a:cubicBezTo>
                  <a:cubicBezTo>
                    <a:pt x="453" y="18"/>
                    <a:pt x="454" y="19"/>
                    <a:pt x="455" y="20"/>
                  </a:cubicBezTo>
                  <a:cubicBezTo>
                    <a:pt x="456" y="21"/>
                    <a:pt x="457" y="23"/>
                    <a:pt x="457" y="24"/>
                  </a:cubicBezTo>
                  <a:cubicBezTo>
                    <a:pt x="458" y="26"/>
                    <a:pt x="458" y="29"/>
                    <a:pt x="458" y="33"/>
                  </a:cubicBezTo>
                  <a:lnTo>
                    <a:pt x="458" y="58"/>
                  </a:lnTo>
                  <a:lnTo>
                    <a:pt x="452" y="58"/>
                  </a:lnTo>
                  <a:lnTo>
                    <a:pt x="452" y="33"/>
                  </a:lnTo>
                  <a:cubicBezTo>
                    <a:pt x="452" y="30"/>
                    <a:pt x="452" y="28"/>
                    <a:pt x="451" y="27"/>
                  </a:cubicBezTo>
                  <a:cubicBezTo>
                    <a:pt x="451" y="25"/>
                    <a:pt x="450" y="24"/>
                    <a:pt x="449" y="23"/>
                  </a:cubicBezTo>
                  <a:cubicBezTo>
                    <a:pt x="448" y="23"/>
                    <a:pt x="447" y="22"/>
                    <a:pt x="445" y="22"/>
                  </a:cubicBezTo>
                  <a:cubicBezTo>
                    <a:pt x="442" y="22"/>
                    <a:pt x="440" y="23"/>
                    <a:pt x="438" y="25"/>
                  </a:cubicBezTo>
                  <a:cubicBezTo>
                    <a:pt x="437" y="27"/>
                    <a:pt x="436" y="31"/>
                    <a:pt x="436" y="36"/>
                  </a:cubicBezTo>
                  <a:lnTo>
                    <a:pt x="436" y="58"/>
                  </a:lnTo>
                  <a:lnTo>
                    <a:pt x="430" y="58"/>
                  </a:lnTo>
                  <a:close/>
                  <a:moveTo>
                    <a:pt x="477" y="52"/>
                  </a:moveTo>
                  <a:lnTo>
                    <a:pt x="477" y="52"/>
                  </a:lnTo>
                  <a:lnTo>
                    <a:pt x="478" y="58"/>
                  </a:lnTo>
                  <a:cubicBezTo>
                    <a:pt x="477" y="59"/>
                    <a:pt x="475" y="59"/>
                    <a:pt x="474" y="59"/>
                  </a:cubicBezTo>
                  <a:cubicBezTo>
                    <a:pt x="472" y="59"/>
                    <a:pt x="470" y="59"/>
                    <a:pt x="469" y="58"/>
                  </a:cubicBezTo>
                  <a:cubicBezTo>
                    <a:pt x="468" y="57"/>
                    <a:pt x="467" y="56"/>
                    <a:pt x="466" y="54"/>
                  </a:cubicBezTo>
                  <a:cubicBezTo>
                    <a:pt x="466" y="53"/>
                    <a:pt x="466" y="50"/>
                    <a:pt x="466" y="46"/>
                  </a:cubicBezTo>
                  <a:lnTo>
                    <a:pt x="466" y="22"/>
                  </a:lnTo>
                  <a:lnTo>
                    <a:pt x="462" y="22"/>
                  </a:lnTo>
                  <a:lnTo>
                    <a:pt x="462" y="17"/>
                  </a:lnTo>
                  <a:lnTo>
                    <a:pt x="466" y="17"/>
                  </a:lnTo>
                  <a:lnTo>
                    <a:pt x="466" y="7"/>
                  </a:lnTo>
                  <a:lnTo>
                    <a:pt x="472" y="2"/>
                  </a:lnTo>
                  <a:lnTo>
                    <a:pt x="472" y="17"/>
                  </a:lnTo>
                  <a:lnTo>
                    <a:pt x="477" y="17"/>
                  </a:lnTo>
                  <a:lnTo>
                    <a:pt x="477" y="22"/>
                  </a:lnTo>
                  <a:lnTo>
                    <a:pt x="472" y="22"/>
                  </a:lnTo>
                  <a:lnTo>
                    <a:pt x="472" y="47"/>
                  </a:lnTo>
                  <a:cubicBezTo>
                    <a:pt x="472" y="49"/>
                    <a:pt x="472" y="50"/>
                    <a:pt x="472" y="51"/>
                  </a:cubicBezTo>
                  <a:cubicBezTo>
                    <a:pt x="472" y="52"/>
                    <a:pt x="473" y="52"/>
                    <a:pt x="475" y="52"/>
                  </a:cubicBezTo>
                  <a:cubicBezTo>
                    <a:pt x="475" y="52"/>
                    <a:pt x="476" y="52"/>
                    <a:pt x="477" y="52"/>
                  </a:cubicBezTo>
                  <a:lnTo>
                    <a:pt x="477" y="52"/>
                  </a:lnTo>
                  <a:close/>
                  <a:moveTo>
                    <a:pt x="477" y="52"/>
                  </a:moveTo>
                  <a:lnTo>
                    <a:pt x="477" y="52"/>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508"/>
            <p:cNvSpPr>
              <a:spLocks noEditPoints="1"/>
            </p:cNvSpPr>
            <p:nvPr/>
          </p:nvSpPr>
          <p:spPr bwMode="auto">
            <a:xfrm>
              <a:off x="1618541" y="5273182"/>
              <a:ext cx="588264" cy="72069"/>
            </a:xfrm>
            <a:custGeom>
              <a:avLst/>
              <a:gdLst>
                <a:gd name="T0" fmla="*/ 15 w 585"/>
                <a:gd name="T1" fmla="*/ 50 h 74"/>
                <a:gd name="T2" fmla="*/ 46 w 585"/>
                <a:gd name="T3" fmla="*/ 37 h 74"/>
                <a:gd name="T4" fmla="*/ 30 w 585"/>
                <a:gd name="T5" fmla="*/ 7 h 74"/>
                <a:gd name="T6" fmla="*/ 61 w 585"/>
                <a:gd name="T7" fmla="*/ 0 h 74"/>
                <a:gd name="T8" fmla="*/ 61 w 585"/>
                <a:gd name="T9" fmla="*/ 16 h 74"/>
                <a:gd name="T10" fmla="*/ 74 w 585"/>
                <a:gd name="T11" fmla="*/ 16 h 74"/>
                <a:gd name="T12" fmla="*/ 99 w 585"/>
                <a:gd name="T13" fmla="*/ 19 h 74"/>
                <a:gd name="T14" fmla="*/ 95 w 585"/>
                <a:gd name="T15" fmla="*/ 26 h 74"/>
                <a:gd name="T16" fmla="*/ 74 w 585"/>
                <a:gd name="T17" fmla="*/ 58 h 74"/>
                <a:gd name="T18" fmla="*/ 111 w 585"/>
                <a:gd name="T19" fmla="*/ 53 h 74"/>
                <a:gd name="T20" fmla="*/ 130 w 585"/>
                <a:gd name="T21" fmla="*/ 21 h 74"/>
                <a:gd name="T22" fmla="*/ 112 w 585"/>
                <a:gd name="T23" fmla="*/ 37 h 74"/>
                <a:gd name="T24" fmla="*/ 121 w 585"/>
                <a:gd name="T25" fmla="*/ 21 h 74"/>
                <a:gd name="T26" fmla="*/ 142 w 585"/>
                <a:gd name="T27" fmla="*/ 0 h 74"/>
                <a:gd name="T28" fmla="*/ 142 w 585"/>
                <a:gd name="T29" fmla="*/ 16 h 74"/>
                <a:gd name="T30" fmla="*/ 156 w 585"/>
                <a:gd name="T31" fmla="*/ 16 h 74"/>
                <a:gd name="T32" fmla="*/ 181 w 585"/>
                <a:gd name="T33" fmla="*/ 19 h 74"/>
                <a:gd name="T34" fmla="*/ 177 w 585"/>
                <a:gd name="T35" fmla="*/ 26 h 74"/>
                <a:gd name="T36" fmla="*/ 156 w 585"/>
                <a:gd name="T37" fmla="*/ 58 h 74"/>
                <a:gd name="T38" fmla="*/ 208 w 585"/>
                <a:gd name="T39" fmla="*/ 67 h 74"/>
                <a:gd name="T40" fmla="*/ 188 w 585"/>
                <a:gd name="T41" fmla="*/ 37 h 74"/>
                <a:gd name="T42" fmla="*/ 213 w 585"/>
                <a:gd name="T43" fmla="*/ 16 h 74"/>
                <a:gd name="T44" fmla="*/ 192 w 585"/>
                <a:gd name="T45" fmla="*/ 71 h 74"/>
                <a:gd name="T46" fmla="*/ 203 w 585"/>
                <a:gd name="T47" fmla="*/ 52 h 74"/>
                <a:gd name="T48" fmla="*/ 194 w 585"/>
                <a:gd name="T49" fmla="*/ 36 h 74"/>
                <a:gd name="T50" fmla="*/ 247 w 585"/>
                <a:gd name="T51" fmla="*/ 8 h 74"/>
                <a:gd name="T52" fmla="*/ 247 w 585"/>
                <a:gd name="T53" fmla="*/ 58 h 74"/>
                <a:gd name="T54" fmla="*/ 260 w 585"/>
                <a:gd name="T55" fmla="*/ 22 h 74"/>
                <a:gd name="T56" fmla="*/ 283 w 585"/>
                <a:gd name="T57" fmla="*/ 32 h 74"/>
                <a:gd name="T58" fmla="*/ 270 w 585"/>
                <a:gd name="T59" fmla="*/ 21 h 74"/>
                <a:gd name="T60" fmla="*/ 311 w 585"/>
                <a:gd name="T61" fmla="*/ 42 h 74"/>
                <a:gd name="T62" fmla="*/ 292 w 585"/>
                <a:gd name="T63" fmla="*/ 21 h 74"/>
                <a:gd name="T64" fmla="*/ 303 w 585"/>
                <a:gd name="T65" fmla="*/ 21 h 74"/>
                <a:gd name="T66" fmla="*/ 311 w 585"/>
                <a:gd name="T67" fmla="*/ 42 h 74"/>
                <a:gd name="T68" fmla="*/ 325 w 585"/>
                <a:gd name="T69" fmla="*/ 22 h 74"/>
                <a:gd name="T70" fmla="*/ 329 w 585"/>
                <a:gd name="T71" fmla="*/ 24 h 74"/>
                <a:gd name="T72" fmla="*/ 363 w 585"/>
                <a:gd name="T73" fmla="*/ 44 h 74"/>
                <a:gd name="T74" fmla="*/ 343 w 585"/>
                <a:gd name="T75" fmla="*/ 21 h 74"/>
                <a:gd name="T76" fmla="*/ 347 w 585"/>
                <a:gd name="T77" fmla="*/ 49 h 74"/>
                <a:gd name="T78" fmla="*/ 363 w 585"/>
                <a:gd name="T79" fmla="*/ 33 h 74"/>
                <a:gd name="T80" fmla="*/ 374 w 585"/>
                <a:gd name="T81" fmla="*/ 58 h 74"/>
                <a:gd name="T82" fmla="*/ 390 w 585"/>
                <a:gd name="T83" fmla="*/ 15 h 74"/>
                <a:gd name="T84" fmla="*/ 420 w 585"/>
                <a:gd name="T85" fmla="*/ 29 h 74"/>
                <a:gd name="T86" fmla="*/ 409 w 585"/>
                <a:gd name="T87" fmla="*/ 21 h 74"/>
                <a:gd name="T88" fmla="*/ 393 w 585"/>
                <a:gd name="T89" fmla="*/ 23 h 74"/>
                <a:gd name="T90" fmla="*/ 449 w 585"/>
                <a:gd name="T91" fmla="*/ 44 h 74"/>
                <a:gd name="T92" fmla="*/ 423 w 585"/>
                <a:gd name="T93" fmla="*/ 37 h 74"/>
                <a:gd name="T94" fmla="*/ 429 w 585"/>
                <a:gd name="T95" fmla="*/ 39 h 74"/>
                <a:gd name="T96" fmla="*/ 430 w 585"/>
                <a:gd name="T97" fmla="*/ 33 h 74"/>
                <a:gd name="T98" fmla="*/ 430 w 585"/>
                <a:gd name="T99" fmla="*/ 33 h 74"/>
                <a:gd name="T100" fmla="*/ 469 w 585"/>
                <a:gd name="T101" fmla="*/ 17 h 74"/>
                <a:gd name="T102" fmla="*/ 487 w 585"/>
                <a:gd name="T103" fmla="*/ 58 h 74"/>
                <a:gd name="T104" fmla="*/ 467 w 585"/>
                <a:gd name="T105" fmla="*/ 24 h 74"/>
                <a:gd name="T106" fmla="*/ 507 w 585"/>
                <a:gd name="T107" fmla="*/ 58 h 74"/>
                <a:gd name="T108" fmla="*/ 491 w 585"/>
                <a:gd name="T109" fmla="*/ 22 h 74"/>
                <a:gd name="T110" fmla="*/ 506 w 585"/>
                <a:gd name="T111" fmla="*/ 16 h 74"/>
                <a:gd name="T112" fmla="*/ 506 w 585"/>
                <a:gd name="T113" fmla="*/ 51 h 74"/>
                <a:gd name="T114" fmla="*/ 519 w 585"/>
                <a:gd name="T115" fmla="*/ 24 h 74"/>
                <a:gd name="T116" fmla="*/ 519 w 585"/>
                <a:gd name="T117" fmla="*/ 58 h 74"/>
                <a:gd name="T118" fmla="*/ 560 w 585"/>
                <a:gd name="T119" fmla="*/ 40 h 74"/>
                <a:gd name="T120" fmla="*/ 574 w 585"/>
                <a:gd name="T121" fmla="*/ 18 h 74"/>
                <a:gd name="T122" fmla="*/ 585 w 585"/>
                <a:gd name="T123" fmla="*/ 5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74">
                  <a:moveTo>
                    <a:pt x="12" y="58"/>
                  </a:moveTo>
                  <a:lnTo>
                    <a:pt x="12" y="58"/>
                  </a:lnTo>
                  <a:lnTo>
                    <a:pt x="0" y="0"/>
                  </a:lnTo>
                  <a:lnTo>
                    <a:pt x="6" y="0"/>
                  </a:lnTo>
                  <a:lnTo>
                    <a:pt x="13" y="38"/>
                  </a:lnTo>
                  <a:cubicBezTo>
                    <a:pt x="14" y="42"/>
                    <a:pt x="15" y="46"/>
                    <a:pt x="15" y="50"/>
                  </a:cubicBezTo>
                  <a:lnTo>
                    <a:pt x="17" y="39"/>
                  </a:lnTo>
                  <a:lnTo>
                    <a:pt x="26" y="0"/>
                  </a:lnTo>
                  <a:lnTo>
                    <a:pt x="34" y="0"/>
                  </a:lnTo>
                  <a:lnTo>
                    <a:pt x="40" y="29"/>
                  </a:lnTo>
                  <a:cubicBezTo>
                    <a:pt x="42" y="36"/>
                    <a:pt x="43" y="43"/>
                    <a:pt x="44" y="50"/>
                  </a:cubicBezTo>
                  <a:cubicBezTo>
                    <a:pt x="45" y="46"/>
                    <a:pt x="45" y="42"/>
                    <a:pt x="46" y="37"/>
                  </a:cubicBezTo>
                  <a:lnTo>
                    <a:pt x="54" y="0"/>
                  </a:lnTo>
                  <a:lnTo>
                    <a:pt x="60" y="0"/>
                  </a:lnTo>
                  <a:lnTo>
                    <a:pt x="47" y="58"/>
                  </a:lnTo>
                  <a:lnTo>
                    <a:pt x="41" y="58"/>
                  </a:lnTo>
                  <a:lnTo>
                    <a:pt x="31" y="14"/>
                  </a:lnTo>
                  <a:lnTo>
                    <a:pt x="30" y="7"/>
                  </a:lnTo>
                  <a:cubicBezTo>
                    <a:pt x="29" y="10"/>
                    <a:pt x="29" y="12"/>
                    <a:pt x="28" y="14"/>
                  </a:cubicBezTo>
                  <a:lnTo>
                    <a:pt x="19" y="58"/>
                  </a:lnTo>
                  <a:lnTo>
                    <a:pt x="12" y="58"/>
                  </a:lnTo>
                  <a:close/>
                  <a:moveTo>
                    <a:pt x="61" y="8"/>
                  </a:moveTo>
                  <a:lnTo>
                    <a:pt x="61" y="8"/>
                  </a:lnTo>
                  <a:lnTo>
                    <a:pt x="61" y="0"/>
                  </a:lnTo>
                  <a:lnTo>
                    <a:pt x="66" y="0"/>
                  </a:lnTo>
                  <a:lnTo>
                    <a:pt x="66" y="8"/>
                  </a:lnTo>
                  <a:lnTo>
                    <a:pt x="61" y="8"/>
                  </a:lnTo>
                  <a:close/>
                  <a:moveTo>
                    <a:pt x="61" y="58"/>
                  </a:moveTo>
                  <a:lnTo>
                    <a:pt x="61" y="58"/>
                  </a:lnTo>
                  <a:lnTo>
                    <a:pt x="61" y="16"/>
                  </a:lnTo>
                  <a:lnTo>
                    <a:pt x="66" y="16"/>
                  </a:lnTo>
                  <a:lnTo>
                    <a:pt x="66" y="58"/>
                  </a:lnTo>
                  <a:lnTo>
                    <a:pt x="61" y="58"/>
                  </a:lnTo>
                  <a:close/>
                  <a:moveTo>
                    <a:pt x="74" y="58"/>
                  </a:moveTo>
                  <a:lnTo>
                    <a:pt x="74" y="58"/>
                  </a:lnTo>
                  <a:lnTo>
                    <a:pt x="74" y="16"/>
                  </a:lnTo>
                  <a:lnTo>
                    <a:pt x="79" y="16"/>
                  </a:lnTo>
                  <a:lnTo>
                    <a:pt x="79" y="22"/>
                  </a:lnTo>
                  <a:cubicBezTo>
                    <a:pt x="81" y="20"/>
                    <a:pt x="82" y="18"/>
                    <a:pt x="84" y="17"/>
                  </a:cubicBezTo>
                  <a:cubicBezTo>
                    <a:pt x="86" y="16"/>
                    <a:pt x="88" y="15"/>
                    <a:pt x="90" y="15"/>
                  </a:cubicBezTo>
                  <a:cubicBezTo>
                    <a:pt x="92" y="15"/>
                    <a:pt x="94" y="16"/>
                    <a:pt x="95" y="16"/>
                  </a:cubicBezTo>
                  <a:cubicBezTo>
                    <a:pt x="97" y="17"/>
                    <a:pt x="98" y="18"/>
                    <a:pt x="99" y="19"/>
                  </a:cubicBezTo>
                  <a:cubicBezTo>
                    <a:pt x="100" y="20"/>
                    <a:pt x="101" y="22"/>
                    <a:pt x="101" y="24"/>
                  </a:cubicBezTo>
                  <a:cubicBezTo>
                    <a:pt x="102" y="25"/>
                    <a:pt x="102" y="28"/>
                    <a:pt x="102" y="32"/>
                  </a:cubicBezTo>
                  <a:lnTo>
                    <a:pt x="102" y="58"/>
                  </a:lnTo>
                  <a:lnTo>
                    <a:pt x="96" y="58"/>
                  </a:lnTo>
                  <a:lnTo>
                    <a:pt x="96" y="32"/>
                  </a:lnTo>
                  <a:cubicBezTo>
                    <a:pt x="96" y="29"/>
                    <a:pt x="96" y="27"/>
                    <a:pt x="95" y="26"/>
                  </a:cubicBezTo>
                  <a:cubicBezTo>
                    <a:pt x="95" y="24"/>
                    <a:pt x="94" y="23"/>
                    <a:pt x="93" y="23"/>
                  </a:cubicBezTo>
                  <a:cubicBezTo>
                    <a:pt x="92" y="22"/>
                    <a:pt x="91" y="21"/>
                    <a:pt x="89" y="21"/>
                  </a:cubicBezTo>
                  <a:cubicBezTo>
                    <a:pt x="86" y="21"/>
                    <a:pt x="84" y="22"/>
                    <a:pt x="82" y="24"/>
                  </a:cubicBezTo>
                  <a:cubicBezTo>
                    <a:pt x="81" y="26"/>
                    <a:pt x="80" y="30"/>
                    <a:pt x="80" y="35"/>
                  </a:cubicBezTo>
                  <a:lnTo>
                    <a:pt x="80" y="58"/>
                  </a:lnTo>
                  <a:lnTo>
                    <a:pt x="74" y="58"/>
                  </a:lnTo>
                  <a:close/>
                  <a:moveTo>
                    <a:pt x="130" y="58"/>
                  </a:moveTo>
                  <a:lnTo>
                    <a:pt x="130" y="58"/>
                  </a:lnTo>
                  <a:lnTo>
                    <a:pt x="130" y="52"/>
                  </a:lnTo>
                  <a:cubicBezTo>
                    <a:pt x="129" y="54"/>
                    <a:pt x="128" y="56"/>
                    <a:pt x="126" y="57"/>
                  </a:cubicBezTo>
                  <a:cubicBezTo>
                    <a:pt x="125" y="58"/>
                    <a:pt x="123" y="59"/>
                    <a:pt x="121" y="59"/>
                  </a:cubicBezTo>
                  <a:cubicBezTo>
                    <a:pt x="117" y="59"/>
                    <a:pt x="114" y="57"/>
                    <a:pt x="111" y="53"/>
                  </a:cubicBezTo>
                  <a:cubicBezTo>
                    <a:pt x="108" y="49"/>
                    <a:pt x="106" y="44"/>
                    <a:pt x="106" y="37"/>
                  </a:cubicBezTo>
                  <a:cubicBezTo>
                    <a:pt x="106" y="32"/>
                    <a:pt x="107" y="28"/>
                    <a:pt x="108" y="25"/>
                  </a:cubicBezTo>
                  <a:cubicBezTo>
                    <a:pt x="109" y="22"/>
                    <a:pt x="111" y="19"/>
                    <a:pt x="113" y="18"/>
                  </a:cubicBezTo>
                  <a:cubicBezTo>
                    <a:pt x="116" y="16"/>
                    <a:pt x="118" y="15"/>
                    <a:pt x="121" y="15"/>
                  </a:cubicBezTo>
                  <a:cubicBezTo>
                    <a:pt x="123" y="15"/>
                    <a:pt x="124" y="16"/>
                    <a:pt x="126" y="17"/>
                  </a:cubicBezTo>
                  <a:cubicBezTo>
                    <a:pt x="128" y="18"/>
                    <a:pt x="129" y="19"/>
                    <a:pt x="130" y="21"/>
                  </a:cubicBezTo>
                  <a:lnTo>
                    <a:pt x="130" y="0"/>
                  </a:lnTo>
                  <a:lnTo>
                    <a:pt x="136" y="0"/>
                  </a:lnTo>
                  <a:lnTo>
                    <a:pt x="136" y="58"/>
                  </a:lnTo>
                  <a:lnTo>
                    <a:pt x="130" y="58"/>
                  </a:lnTo>
                  <a:close/>
                  <a:moveTo>
                    <a:pt x="112" y="37"/>
                  </a:moveTo>
                  <a:lnTo>
                    <a:pt x="112" y="37"/>
                  </a:lnTo>
                  <a:cubicBezTo>
                    <a:pt x="112" y="42"/>
                    <a:pt x="113" y="46"/>
                    <a:pt x="115" y="49"/>
                  </a:cubicBezTo>
                  <a:cubicBezTo>
                    <a:pt x="117" y="52"/>
                    <a:pt x="119" y="53"/>
                    <a:pt x="121" y="53"/>
                  </a:cubicBezTo>
                  <a:cubicBezTo>
                    <a:pt x="124" y="53"/>
                    <a:pt x="126" y="52"/>
                    <a:pt x="128" y="49"/>
                  </a:cubicBezTo>
                  <a:cubicBezTo>
                    <a:pt x="130" y="47"/>
                    <a:pt x="131" y="43"/>
                    <a:pt x="131" y="38"/>
                  </a:cubicBezTo>
                  <a:cubicBezTo>
                    <a:pt x="131" y="32"/>
                    <a:pt x="130" y="28"/>
                    <a:pt x="128" y="25"/>
                  </a:cubicBezTo>
                  <a:cubicBezTo>
                    <a:pt x="126" y="22"/>
                    <a:pt x="124" y="21"/>
                    <a:pt x="121" y="21"/>
                  </a:cubicBezTo>
                  <a:cubicBezTo>
                    <a:pt x="119" y="21"/>
                    <a:pt x="117" y="22"/>
                    <a:pt x="115" y="25"/>
                  </a:cubicBezTo>
                  <a:cubicBezTo>
                    <a:pt x="113" y="27"/>
                    <a:pt x="112" y="31"/>
                    <a:pt x="112" y="37"/>
                  </a:cubicBezTo>
                  <a:lnTo>
                    <a:pt x="112" y="37"/>
                  </a:lnTo>
                  <a:close/>
                  <a:moveTo>
                    <a:pt x="142" y="8"/>
                  </a:moveTo>
                  <a:lnTo>
                    <a:pt x="142" y="8"/>
                  </a:lnTo>
                  <a:lnTo>
                    <a:pt x="142" y="0"/>
                  </a:lnTo>
                  <a:lnTo>
                    <a:pt x="148" y="0"/>
                  </a:lnTo>
                  <a:lnTo>
                    <a:pt x="148" y="8"/>
                  </a:lnTo>
                  <a:lnTo>
                    <a:pt x="142" y="8"/>
                  </a:lnTo>
                  <a:close/>
                  <a:moveTo>
                    <a:pt x="142" y="58"/>
                  </a:moveTo>
                  <a:lnTo>
                    <a:pt x="142" y="58"/>
                  </a:lnTo>
                  <a:lnTo>
                    <a:pt x="142" y="16"/>
                  </a:lnTo>
                  <a:lnTo>
                    <a:pt x="148" y="16"/>
                  </a:lnTo>
                  <a:lnTo>
                    <a:pt x="148" y="58"/>
                  </a:lnTo>
                  <a:lnTo>
                    <a:pt x="142" y="58"/>
                  </a:lnTo>
                  <a:close/>
                  <a:moveTo>
                    <a:pt x="156" y="58"/>
                  </a:moveTo>
                  <a:lnTo>
                    <a:pt x="156" y="58"/>
                  </a:lnTo>
                  <a:lnTo>
                    <a:pt x="156" y="16"/>
                  </a:lnTo>
                  <a:lnTo>
                    <a:pt x="161" y="16"/>
                  </a:lnTo>
                  <a:lnTo>
                    <a:pt x="161" y="22"/>
                  </a:lnTo>
                  <a:cubicBezTo>
                    <a:pt x="162" y="20"/>
                    <a:pt x="164" y="18"/>
                    <a:pt x="166" y="17"/>
                  </a:cubicBezTo>
                  <a:cubicBezTo>
                    <a:pt x="168" y="16"/>
                    <a:pt x="170" y="15"/>
                    <a:pt x="172" y="15"/>
                  </a:cubicBezTo>
                  <a:cubicBezTo>
                    <a:pt x="174" y="15"/>
                    <a:pt x="176" y="16"/>
                    <a:pt x="177" y="16"/>
                  </a:cubicBezTo>
                  <a:cubicBezTo>
                    <a:pt x="179" y="17"/>
                    <a:pt x="180" y="18"/>
                    <a:pt x="181" y="19"/>
                  </a:cubicBezTo>
                  <a:cubicBezTo>
                    <a:pt x="182" y="20"/>
                    <a:pt x="182" y="22"/>
                    <a:pt x="183" y="24"/>
                  </a:cubicBezTo>
                  <a:cubicBezTo>
                    <a:pt x="183" y="25"/>
                    <a:pt x="184" y="28"/>
                    <a:pt x="184" y="32"/>
                  </a:cubicBezTo>
                  <a:lnTo>
                    <a:pt x="184" y="58"/>
                  </a:lnTo>
                  <a:lnTo>
                    <a:pt x="178" y="58"/>
                  </a:lnTo>
                  <a:lnTo>
                    <a:pt x="178" y="32"/>
                  </a:lnTo>
                  <a:cubicBezTo>
                    <a:pt x="178" y="29"/>
                    <a:pt x="178" y="27"/>
                    <a:pt x="177" y="26"/>
                  </a:cubicBezTo>
                  <a:cubicBezTo>
                    <a:pt x="177" y="24"/>
                    <a:pt x="176" y="23"/>
                    <a:pt x="175" y="23"/>
                  </a:cubicBezTo>
                  <a:cubicBezTo>
                    <a:pt x="174" y="22"/>
                    <a:pt x="172" y="21"/>
                    <a:pt x="171" y="21"/>
                  </a:cubicBezTo>
                  <a:cubicBezTo>
                    <a:pt x="168" y="21"/>
                    <a:pt x="166" y="22"/>
                    <a:pt x="164" y="24"/>
                  </a:cubicBezTo>
                  <a:cubicBezTo>
                    <a:pt x="163" y="26"/>
                    <a:pt x="162" y="30"/>
                    <a:pt x="162" y="35"/>
                  </a:cubicBezTo>
                  <a:lnTo>
                    <a:pt x="162" y="58"/>
                  </a:lnTo>
                  <a:lnTo>
                    <a:pt x="156" y="58"/>
                  </a:lnTo>
                  <a:close/>
                  <a:moveTo>
                    <a:pt x="189" y="61"/>
                  </a:moveTo>
                  <a:lnTo>
                    <a:pt x="189" y="61"/>
                  </a:lnTo>
                  <a:lnTo>
                    <a:pt x="195" y="62"/>
                  </a:lnTo>
                  <a:cubicBezTo>
                    <a:pt x="195" y="64"/>
                    <a:pt x="196" y="66"/>
                    <a:pt x="197" y="67"/>
                  </a:cubicBezTo>
                  <a:cubicBezTo>
                    <a:pt x="198" y="68"/>
                    <a:pt x="200" y="69"/>
                    <a:pt x="202" y="69"/>
                  </a:cubicBezTo>
                  <a:cubicBezTo>
                    <a:pt x="205" y="69"/>
                    <a:pt x="207" y="68"/>
                    <a:pt x="208" y="67"/>
                  </a:cubicBezTo>
                  <a:cubicBezTo>
                    <a:pt x="210" y="66"/>
                    <a:pt x="211" y="64"/>
                    <a:pt x="212" y="61"/>
                  </a:cubicBezTo>
                  <a:cubicBezTo>
                    <a:pt x="212" y="60"/>
                    <a:pt x="212" y="57"/>
                    <a:pt x="212" y="52"/>
                  </a:cubicBezTo>
                  <a:cubicBezTo>
                    <a:pt x="211" y="54"/>
                    <a:pt x="209" y="55"/>
                    <a:pt x="208" y="56"/>
                  </a:cubicBezTo>
                  <a:cubicBezTo>
                    <a:pt x="206" y="57"/>
                    <a:pt x="205" y="58"/>
                    <a:pt x="203" y="58"/>
                  </a:cubicBezTo>
                  <a:cubicBezTo>
                    <a:pt x="199" y="58"/>
                    <a:pt x="195" y="56"/>
                    <a:pt x="193" y="52"/>
                  </a:cubicBezTo>
                  <a:cubicBezTo>
                    <a:pt x="190" y="49"/>
                    <a:pt x="188" y="43"/>
                    <a:pt x="188" y="37"/>
                  </a:cubicBezTo>
                  <a:cubicBezTo>
                    <a:pt x="188" y="32"/>
                    <a:pt x="189" y="28"/>
                    <a:pt x="190" y="25"/>
                  </a:cubicBezTo>
                  <a:cubicBezTo>
                    <a:pt x="191" y="22"/>
                    <a:pt x="193" y="19"/>
                    <a:pt x="195" y="18"/>
                  </a:cubicBezTo>
                  <a:cubicBezTo>
                    <a:pt x="198" y="16"/>
                    <a:pt x="200" y="15"/>
                    <a:pt x="203" y="15"/>
                  </a:cubicBezTo>
                  <a:cubicBezTo>
                    <a:pt x="205" y="15"/>
                    <a:pt x="207" y="16"/>
                    <a:pt x="208" y="17"/>
                  </a:cubicBezTo>
                  <a:cubicBezTo>
                    <a:pt x="210" y="18"/>
                    <a:pt x="211" y="19"/>
                    <a:pt x="213" y="21"/>
                  </a:cubicBezTo>
                  <a:lnTo>
                    <a:pt x="213" y="16"/>
                  </a:lnTo>
                  <a:lnTo>
                    <a:pt x="218" y="16"/>
                  </a:lnTo>
                  <a:lnTo>
                    <a:pt x="218" y="52"/>
                  </a:lnTo>
                  <a:cubicBezTo>
                    <a:pt x="218" y="58"/>
                    <a:pt x="217" y="63"/>
                    <a:pt x="216" y="66"/>
                  </a:cubicBezTo>
                  <a:cubicBezTo>
                    <a:pt x="215" y="68"/>
                    <a:pt x="214" y="70"/>
                    <a:pt x="211" y="72"/>
                  </a:cubicBezTo>
                  <a:cubicBezTo>
                    <a:pt x="209" y="74"/>
                    <a:pt x="206" y="74"/>
                    <a:pt x="203" y="74"/>
                  </a:cubicBezTo>
                  <a:cubicBezTo>
                    <a:pt x="198" y="74"/>
                    <a:pt x="195" y="73"/>
                    <a:pt x="192" y="71"/>
                  </a:cubicBezTo>
                  <a:cubicBezTo>
                    <a:pt x="190" y="69"/>
                    <a:pt x="189" y="65"/>
                    <a:pt x="189" y="61"/>
                  </a:cubicBezTo>
                  <a:lnTo>
                    <a:pt x="189" y="61"/>
                  </a:lnTo>
                  <a:close/>
                  <a:moveTo>
                    <a:pt x="194" y="36"/>
                  </a:moveTo>
                  <a:lnTo>
                    <a:pt x="194" y="36"/>
                  </a:lnTo>
                  <a:cubicBezTo>
                    <a:pt x="194" y="42"/>
                    <a:pt x="195" y="46"/>
                    <a:pt x="197" y="48"/>
                  </a:cubicBezTo>
                  <a:cubicBezTo>
                    <a:pt x="198" y="51"/>
                    <a:pt x="201" y="52"/>
                    <a:pt x="203" y="52"/>
                  </a:cubicBezTo>
                  <a:cubicBezTo>
                    <a:pt x="206" y="52"/>
                    <a:pt x="208" y="51"/>
                    <a:pt x="210" y="48"/>
                  </a:cubicBezTo>
                  <a:cubicBezTo>
                    <a:pt x="212" y="46"/>
                    <a:pt x="213" y="42"/>
                    <a:pt x="213" y="36"/>
                  </a:cubicBezTo>
                  <a:cubicBezTo>
                    <a:pt x="213" y="31"/>
                    <a:pt x="212" y="27"/>
                    <a:pt x="210" y="25"/>
                  </a:cubicBezTo>
                  <a:cubicBezTo>
                    <a:pt x="208" y="22"/>
                    <a:pt x="206" y="21"/>
                    <a:pt x="203" y="21"/>
                  </a:cubicBezTo>
                  <a:cubicBezTo>
                    <a:pt x="200" y="21"/>
                    <a:pt x="198" y="22"/>
                    <a:pt x="197" y="25"/>
                  </a:cubicBezTo>
                  <a:cubicBezTo>
                    <a:pt x="195" y="27"/>
                    <a:pt x="194" y="31"/>
                    <a:pt x="194" y="36"/>
                  </a:cubicBezTo>
                  <a:lnTo>
                    <a:pt x="194" y="36"/>
                  </a:lnTo>
                  <a:close/>
                  <a:moveTo>
                    <a:pt x="241" y="8"/>
                  </a:moveTo>
                  <a:lnTo>
                    <a:pt x="241" y="8"/>
                  </a:lnTo>
                  <a:lnTo>
                    <a:pt x="241" y="0"/>
                  </a:lnTo>
                  <a:lnTo>
                    <a:pt x="247" y="0"/>
                  </a:lnTo>
                  <a:lnTo>
                    <a:pt x="247" y="8"/>
                  </a:lnTo>
                  <a:lnTo>
                    <a:pt x="241" y="8"/>
                  </a:lnTo>
                  <a:close/>
                  <a:moveTo>
                    <a:pt x="241" y="58"/>
                  </a:moveTo>
                  <a:lnTo>
                    <a:pt x="241" y="58"/>
                  </a:lnTo>
                  <a:lnTo>
                    <a:pt x="241" y="16"/>
                  </a:lnTo>
                  <a:lnTo>
                    <a:pt x="247" y="16"/>
                  </a:lnTo>
                  <a:lnTo>
                    <a:pt x="247" y="58"/>
                  </a:lnTo>
                  <a:lnTo>
                    <a:pt x="241" y="58"/>
                  </a:lnTo>
                  <a:close/>
                  <a:moveTo>
                    <a:pt x="255" y="58"/>
                  </a:moveTo>
                  <a:lnTo>
                    <a:pt x="255" y="58"/>
                  </a:lnTo>
                  <a:lnTo>
                    <a:pt x="255" y="16"/>
                  </a:lnTo>
                  <a:lnTo>
                    <a:pt x="260" y="16"/>
                  </a:lnTo>
                  <a:lnTo>
                    <a:pt x="260" y="22"/>
                  </a:lnTo>
                  <a:cubicBezTo>
                    <a:pt x="261" y="20"/>
                    <a:pt x="263" y="18"/>
                    <a:pt x="265" y="17"/>
                  </a:cubicBezTo>
                  <a:cubicBezTo>
                    <a:pt x="266" y="16"/>
                    <a:pt x="269" y="15"/>
                    <a:pt x="271" y="15"/>
                  </a:cubicBezTo>
                  <a:cubicBezTo>
                    <a:pt x="273" y="15"/>
                    <a:pt x="274" y="16"/>
                    <a:pt x="276" y="16"/>
                  </a:cubicBezTo>
                  <a:cubicBezTo>
                    <a:pt x="278" y="17"/>
                    <a:pt x="279" y="18"/>
                    <a:pt x="280" y="19"/>
                  </a:cubicBezTo>
                  <a:cubicBezTo>
                    <a:pt x="281" y="20"/>
                    <a:pt x="281" y="22"/>
                    <a:pt x="282" y="24"/>
                  </a:cubicBezTo>
                  <a:cubicBezTo>
                    <a:pt x="282" y="25"/>
                    <a:pt x="283" y="28"/>
                    <a:pt x="283" y="32"/>
                  </a:cubicBezTo>
                  <a:lnTo>
                    <a:pt x="283" y="58"/>
                  </a:lnTo>
                  <a:lnTo>
                    <a:pt x="277" y="58"/>
                  </a:lnTo>
                  <a:lnTo>
                    <a:pt x="277" y="32"/>
                  </a:lnTo>
                  <a:cubicBezTo>
                    <a:pt x="277" y="29"/>
                    <a:pt x="276" y="27"/>
                    <a:pt x="276" y="26"/>
                  </a:cubicBezTo>
                  <a:cubicBezTo>
                    <a:pt x="276" y="24"/>
                    <a:pt x="275" y="23"/>
                    <a:pt x="274" y="23"/>
                  </a:cubicBezTo>
                  <a:cubicBezTo>
                    <a:pt x="272" y="22"/>
                    <a:pt x="271" y="21"/>
                    <a:pt x="270" y="21"/>
                  </a:cubicBezTo>
                  <a:cubicBezTo>
                    <a:pt x="267" y="21"/>
                    <a:pt x="265" y="22"/>
                    <a:pt x="263" y="24"/>
                  </a:cubicBezTo>
                  <a:cubicBezTo>
                    <a:pt x="261" y="26"/>
                    <a:pt x="261" y="30"/>
                    <a:pt x="261" y="35"/>
                  </a:cubicBezTo>
                  <a:lnTo>
                    <a:pt x="261" y="58"/>
                  </a:lnTo>
                  <a:lnTo>
                    <a:pt x="255" y="58"/>
                  </a:lnTo>
                  <a:close/>
                  <a:moveTo>
                    <a:pt x="311" y="42"/>
                  </a:moveTo>
                  <a:lnTo>
                    <a:pt x="311" y="42"/>
                  </a:lnTo>
                  <a:lnTo>
                    <a:pt x="317" y="43"/>
                  </a:lnTo>
                  <a:cubicBezTo>
                    <a:pt x="316" y="48"/>
                    <a:pt x="315" y="52"/>
                    <a:pt x="312" y="55"/>
                  </a:cubicBezTo>
                  <a:cubicBezTo>
                    <a:pt x="309" y="57"/>
                    <a:pt x="306" y="59"/>
                    <a:pt x="303" y="59"/>
                  </a:cubicBezTo>
                  <a:cubicBezTo>
                    <a:pt x="298" y="59"/>
                    <a:pt x="295" y="57"/>
                    <a:pt x="292" y="53"/>
                  </a:cubicBezTo>
                  <a:cubicBezTo>
                    <a:pt x="289" y="49"/>
                    <a:pt x="287" y="44"/>
                    <a:pt x="287" y="37"/>
                  </a:cubicBezTo>
                  <a:cubicBezTo>
                    <a:pt x="287" y="30"/>
                    <a:pt x="289" y="24"/>
                    <a:pt x="292" y="21"/>
                  </a:cubicBezTo>
                  <a:cubicBezTo>
                    <a:pt x="295" y="17"/>
                    <a:pt x="298" y="15"/>
                    <a:pt x="303" y="15"/>
                  </a:cubicBezTo>
                  <a:cubicBezTo>
                    <a:pt x="306" y="15"/>
                    <a:pt x="309" y="16"/>
                    <a:pt x="312" y="18"/>
                  </a:cubicBezTo>
                  <a:cubicBezTo>
                    <a:pt x="314" y="21"/>
                    <a:pt x="316" y="24"/>
                    <a:pt x="316" y="28"/>
                  </a:cubicBezTo>
                  <a:lnTo>
                    <a:pt x="311" y="29"/>
                  </a:lnTo>
                  <a:cubicBezTo>
                    <a:pt x="310" y="27"/>
                    <a:pt x="309" y="24"/>
                    <a:pt x="308" y="23"/>
                  </a:cubicBezTo>
                  <a:cubicBezTo>
                    <a:pt x="307" y="22"/>
                    <a:pt x="305" y="21"/>
                    <a:pt x="303" y="21"/>
                  </a:cubicBezTo>
                  <a:cubicBezTo>
                    <a:pt x="300" y="21"/>
                    <a:pt x="298" y="22"/>
                    <a:pt x="296" y="25"/>
                  </a:cubicBezTo>
                  <a:cubicBezTo>
                    <a:pt x="294" y="27"/>
                    <a:pt x="293" y="31"/>
                    <a:pt x="293" y="37"/>
                  </a:cubicBezTo>
                  <a:cubicBezTo>
                    <a:pt x="293" y="42"/>
                    <a:pt x="294" y="46"/>
                    <a:pt x="296" y="49"/>
                  </a:cubicBezTo>
                  <a:cubicBezTo>
                    <a:pt x="298" y="52"/>
                    <a:pt x="300" y="53"/>
                    <a:pt x="303" y="53"/>
                  </a:cubicBezTo>
                  <a:cubicBezTo>
                    <a:pt x="305" y="53"/>
                    <a:pt x="307" y="52"/>
                    <a:pt x="308" y="50"/>
                  </a:cubicBezTo>
                  <a:cubicBezTo>
                    <a:pt x="310" y="49"/>
                    <a:pt x="311" y="46"/>
                    <a:pt x="311" y="42"/>
                  </a:cubicBezTo>
                  <a:lnTo>
                    <a:pt x="311" y="42"/>
                  </a:lnTo>
                  <a:close/>
                  <a:moveTo>
                    <a:pt x="320" y="58"/>
                  </a:moveTo>
                  <a:lnTo>
                    <a:pt x="320" y="58"/>
                  </a:lnTo>
                  <a:lnTo>
                    <a:pt x="320" y="16"/>
                  </a:lnTo>
                  <a:lnTo>
                    <a:pt x="325" y="16"/>
                  </a:lnTo>
                  <a:lnTo>
                    <a:pt x="325" y="22"/>
                  </a:lnTo>
                  <a:cubicBezTo>
                    <a:pt x="326" y="19"/>
                    <a:pt x="327" y="18"/>
                    <a:pt x="329" y="17"/>
                  </a:cubicBezTo>
                  <a:cubicBezTo>
                    <a:pt x="330" y="16"/>
                    <a:pt x="331" y="15"/>
                    <a:pt x="332" y="15"/>
                  </a:cubicBezTo>
                  <a:cubicBezTo>
                    <a:pt x="334" y="15"/>
                    <a:pt x="336" y="16"/>
                    <a:pt x="338" y="17"/>
                  </a:cubicBezTo>
                  <a:lnTo>
                    <a:pt x="336" y="24"/>
                  </a:lnTo>
                  <a:cubicBezTo>
                    <a:pt x="335" y="23"/>
                    <a:pt x="333" y="22"/>
                    <a:pt x="332" y="22"/>
                  </a:cubicBezTo>
                  <a:cubicBezTo>
                    <a:pt x="331" y="22"/>
                    <a:pt x="330" y="23"/>
                    <a:pt x="329" y="24"/>
                  </a:cubicBezTo>
                  <a:cubicBezTo>
                    <a:pt x="328" y="25"/>
                    <a:pt x="327" y="26"/>
                    <a:pt x="326" y="27"/>
                  </a:cubicBezTo>
                  <a:cubicBezTo>
                    <a:pt x="326" y="30"/>
                    <a:pt x="325" y="33"/>
                    <a:pt x="325" y="36"/>
                  </a:cubicBezTo>
                  <a:lnTo>
                    <a:pt x="325" y="58"/>
                  </a:lnTo>
                  <a:lnTo>
                    <a:pt x="320" y="58"/>
                  </a:lnTo>
                  <a:close/>
                  <a:moveTo>
                    <a:pt x="363" y="44"/>
                  </a:moveTo>
                  <a:lnTo>
                    <a:pt x="363" y="44"/>
                  </a:lnTo>
                  <a:lnTo>
                    <a:pt x="369" y="45"/>
                  </a:lnTo>
                  <a:cubicBezTo>
                    <a:pt x="368" y="50"/>
                    <a:pt x="366" y="53"/>
                    <a:pt x="364" y="55"/>
                  </a:cubicBezTo>
                  <a:cubicBezTo>
                    <a:pt x="361" y="58"/>
                    <a:pt x="358" y="59"/>
                    <a:pt x="354" y="59"/>
                  </a:cubicBezTo>
                  <a:cubicBezTo>
                    <a:pt x="350" y="59"/>
                    <a:pt x="346" y="57"/>
                    <a:pt x="343" y="53"/>
                  </a:cubicBezTo>
                  <a:cubicBezTo>
                    <a:pt x="340" y="49"/>
                    <a:pt x="338" y="44"/>
                    <a:pt x="338" y="37"/>
                  </a:cubicBezTo>
                  <a:cubicBezTo>
                    <a:pt x="338" y="30"/>
                    <a:pt x="340" y="25"/>
                    <a:pt x="343" y="21"/>
                  </a:cubicBezTo>
                  <a:cubicBezTo>
                    <a:pt x="346" y="17"/>
                    <a:pt x="349" y="15"/>
                    <a:pt x="354" y="15"/>
                  </a:cubicBezTo>
                  <a:cubicBezTo>
                    <a:pt x="358" y="15"/>
                    <a:pt x="362" y="17"/>
                    <a:pt x="365" y="21"/>
                  </a:cubicBezTo>
                  <a:cubicBezTo>
                    <a:pt x="368" y="24"/>
                    <a:pt x="369" y="30"/>
                    <a:pt x="369" y="37"/>
                  </a:cubicBezTo>
                  <a:lnTo>
                    <a:pt x="369" y="39"/>
                  </a:lnTo>
                  <a:lnTo>
                    <a:pt x="344" y="39"/>
                  </a:lnTo>
                  <a:cubicBezTo>
                    <a:pt x="344" y="43"/>
                    <a:pt x="345" y="47"/>
                    <a:pt x="347" y="49"/>
                  </a:cubicBezTo>
                  <a:cubicBezTo>
                    <a:pt x="349" y="52"/>
                    <a:pt x="352" y="53"/>
                    <a:pt x="354" y="53"/>
                  </a:cubicBezTo>
                  <a:cubicBezTo>
                    <a:pt x="359" y="53"/>
                    <a:pt x="362" y="50"/>
                    <a:pt x="363" y="44"/>
                  </a:cubicBezTo>
                  <a:lnTo>
                    <a:pt x="363" y="44"/>
                  </a:lnTo>
                  <a:close/>
                  <a:moveTo>
                    <a:pt x="344" y="33"/>
                  </a:moveTo>
                  <a:lnTo>
                    <a:pt x="344" y="33"/>
                  </a:lnTo>
                  <a:lnTo>
                    <a:pt x="363" y="33"/>
                  </a:lnTo>
                  <a:cubicBezTo>
                    <a:pt x="363" y="29"/>
                    <a:pt x="362" y="27"/>
                    <a:pt x="361" y="25"/>
                  </a:cubicBezTo>
                  <a:cubicBezTo>
                    <a:pt x="359" y="22"/>
                    <a:pt x="357" y="21"/>
                    <a:pt x="354" y="21"/>
                  </a:cubicBezTo>
                  <a:cubicBezTo>
                    <a:pt x="351" y="21"/>
                    <a:pt x="349" y="22"/>
                    <a:pt x="347" y="24"/>
                  </a:cubicBezTo>
                  <a:cubicBezTo>
                    <a:pt x="346" y="26"/>
                    <a:pt x="345" y="29"/>
                    <a:pt x="344" y="33"/>
                  </a:cubicBezTo>
                  <a:lnTo>
                    <a:pt x="344" y="33"/>
                  </a:lnTo>
                  <a:close/>
                  <a:moveTo>
                    <a:pt x="374" y="58"/>
                  </a:moveTo>
                  <a:lnTo>
                    <a:pt x="374" y="58"/>
                  </a:lnTo>
                  <a:lnTo>
                    <a:pt x="374" y="16"/>
                  </a:lnTo>
                  <a:lnTo>
                    <a:pt x="379" y="16"/>
                  </a:lnTo>
                  <a:lnTo>
                    <a:pt x="379" y="22"/>
                  </a:lnTo>
                  <a:cubicBezTo>
                    <a:pt x="381" y="20"/>
                    <a:pt x="382" y="18"/>
                    <a:pt x="384" y="17"/>
                  </a:cubicBezTo>
                  <a:cubicBezTo>
                    <a:pt x="386" y="16"/>
                    <a:pt x="388" y="15"/>
                    <a:pt x="390" y="15"/>
                  </a:cubicBezTo>
                  <a:cubicBezTo>
                    <a:pt x="392" y="15"/>
                    <a:pt x="394" y="16"/>
                    <a:pt x="396" y="17"/>
                  </a:cubicBezTo>
                  <a:cubicBezTo>
                    <a:pt x="397" y="18"/>
                    <a:pt x="399" y="20"/>
                    <a:pt x="399" y="22"/>
                  </a:cubicBezTo>
                  <a:cubicBezTo>
                    <a:pt x="401" y="20"/>
                    <a:pt x="402" y="18"/>
                    <a:pt x="404" y="17"/>
                  </a:cubicBezTo>
                  <a:cubicBezTo>
                    <a:pt x="406" y="16"/>
                    <a:pt x="408" y="15"/>
                    <a:pt x="410" y="15"/>
                  </a:cubicBezTo>
                  <a:cubicBezTo>
                    <a:pt x="413" y="15"/>
                    <a:pt x="416" y="16"/>
                    <a:pt x="417" y="18"/>
                  </a:cubicBezTo>
                  <a:cubicBezTo>
                    <a:pt x="419" y="21"/>
                    <a:pt x="420" y="24"/>
                    <a:pt x="420" y="29"/>
                  </a:cubicBezTo>
                  <a:lnTo>
                    <a:pt x="420" y="58"/>
                  </a:lnTo>
                  <a:lnTo>
                    <a:pt x="415" y="58"/>
                  </a:lnTo>
                  <a:lnTo>
                    <a:pt x="415" y="32"/>
                  </a:lnTo>
                  <a:cubicBezTo>
                    <a:pt x="415" y="29"/>
                    <a:pt x="414" y="26"/>
                    <a:pt x="414" y="25"/>
                  </a:cubicBezTo>
                  <a:cubicBezTo>
                    <a:pt x="414" y="24"/>
                    <a:pt x="413" y="23"/>
                    <a:pt x="412" y="22"/>
                  </a:cubicBezTo>
                  <a:cubicBezTo>
                    <a:pt x="411" y="22"/>
                    <a:pt x="410" y="21"/>
                    <a:pt x="409" y="21"/>
                  </a:cubicBezTo>
                  <a:cubicBezTo>
                    <a:pt x="406" y="21"/>
                    <a:pt x="404" y="22"/>
                    <a:pt x="402" y="24"/>
                  </a:cubicBezTo>
                  <a:cubicBezTo>
                    <a:pt x="401" y="26"/>
                    <a:pt x="400" y="29"/>
                    <a:pt x="400" y="33"/>
                  </a:cubicBezTo>
                  <a:lnTo>
                    <a:pt x="400" y="58"/>
                  </a:lnTo>
                  <a:lnTo>
                    <a:pt x="395" y="58"/>
                  </a:lnTo>
                  <a:lnTo>
                    <a:pt x="395" y="31"/>
                  </a:lnTo>
                  <a:cubicBezTo>
                    <a:pt x="395" y="27"/>
                    <a:pt x="394" y="25"/>
                    <a:pt x="393" y="23"/>
                  </a:cubicBezTo>
                  <a:cubicBezTo>
                    <a:pt x="392" y="22"/>
                    <a:pt x="390" y="21"/>
                    <a:pt x="389" y="21"/>
                  </a:cubicBezTo>
                  <a:cubicBezTo>
                    <a:pt x="386" y="21"/>
                    <a:pt x="384" y="22"/>
                    <a:pt x="382" y="24"/>
                  </a:cubicBezTo>
                  <a:cubicBezTo>
                    <a:pt x="381" y="27"/>
                    <a:pt x="380" y="30"/>
                    <a:pt x="380" y="36"/>
                  </a:cubicBezTo>
                  <a:lnTo>
                    <a:pt x="380" y="58"/>
                  </a:lnTo>
                  <a:lnTo>
                    <a:pt x="374" y="58"/>
                  </a:lnTo>
                  <a:close/>
                  <a:moveTo>
                    <a:pt x="449" y="44"/>
                  </a:moveTo>
                  <a:lnTo>
                    <a:pt x="449" y="44"/>
                  </a:lnTo>
                  <a:lnTo>
                    <a:pt x="455" y="45"/>
                  </a:lnTo>
                  <a:cubicBezTo>
                    <a:pt x="453" y="50"/>
                    <a:pt x="452" y="53"/>
                    <a:pt x="449" y="55"/>
                  </a:cubicBezTo>
                  <a:cubicBezTo>
                    <a:pt x="446" y="58"/>
                    <a:pt x="443" y="59"/>
                    <a:pt x="440" y="59"/>
                  </a:cubicBezTo>
                  <a:cubicBezTo>
                    <a:pt x="435" y="59"/>
                    <a:pt x="431" y="57"/>
                    <a:pt x="428" y="53"/>
                  </a:cubicBezTo>
                  <a:cubicBezTo>
                    <a:pt x="425" y="49"/>
                    <a:pt x="423" y="44"/>
                    <a:pt x="423" y="37"/>
                  </a:cubicBezTo>
                  <a:cubicBezTo>
                    <a:pt x="423" y="30"/>
                    <a:pt x="425" y="25"/>
                    <a:pt x="428" y="21"/>
                  </a:cubicBezTo>
                  <a:cubicBezTo>
                    <a:pt x="431" y="17"/>
                    <a:pt x="435" y="15"/>
                    <a:pt x="439" y="15"/>
                  </a:cubicBezTo>
                  <a:cubicBezTo>
                    <a:pt x="444" y="15"/>
                    <a:pt x="447" y="17"/>
                    <a:pt x="450" y="21"/>
                  </a:cubicBezTo>
                  <a:cubicBezTo>
                    <a:pt x="453" y="24"/>
                    <a:pt x="455" y="30"/>
                    <a:pt x="455" y="37"/>
                  </a:cubicBezTo>
                  <a:lnTo>
                    <a:pt x="455" y="39"/>
                  </a:lnTo>
                  <a:lnTo>
                    <a:pt x="429" y="39"/>
                  </a:lnTo>
                  <a:cubicBezTo>
                    <a:pt x="429" y="43"/>
                    <a:pt x="431" y="47"/>
                    <a:pt x="432" y="49"/>
                  </a:cubicBezTo>
                  <a:cubicBezTo>
                    <a:pt x="434" y="52"/>
                    <a:pt x="437" y="53"/>
                    <a:pt x="440" y="53"/>
                  </a:cubicBezTo>
                  <a:cubicBezTo>
                    <a:pt x="444" y="53"/>
                    <a:pt x="447" y="50"/>
                    <a:pt x="449" y="44"/>
                  </a:cubicBezTo>
                  <a:lnTo>
                    <a:pt x="449" y="44"/>
                  </a:lnTo>
                  <a:close/>
                  <a:moveTo>
                    <a:pt x="430" y="33"/>
                  </a:moveTo>
                  <a:lnTo>
                    <a:pt x="430" y="33"/>
                  </a:lnTo>
                  <a:lnTo>
                    <a:pt x="449" y="33"/>
                  </a:lnTo>
                  <a:cubicBezTo>
                    <a:pt x="448" y="29"/>
                    <a:pt x="447" y="27"/>
                    <a:pt x="446" y="25"/>
                  </a:cubicBezTo>
                  <a:cubicBezTo>
                    <a:pt x="444" y="22"/>
                    <a:pt x="442" y="21"/>
                    <a:pt x="439" y="21"/>
                  </a:cubicBezTo>
                  <a:cubicBezTo>
                    <a:pt x="437" y="21"/>
                    <a:pt x="434" y="22"/>
                    <a:pt x="432" y="24"/>
                  </a:cubicBezTo>
                  <a:cubicBezTo>
                    <a:pt x="431" y="26"/>
                    <a:pt x="430" y="29"/>
                    <a:pt x="430" y="33"/>
                  </a:cubicBezTo>
                  <a:lnTo>
                    <a:pt x="430" y="33"/>
                  </a:lnTo>
                  <a:close/>
                  <a:moveTo>
                    <a:pt x="459" y="58"/>
                  </a:moveTo>
                  <a:lnTo>
                    <a:pt x="459" y="58"/>
                  </a:lnTo>
                  <a:lnTo>
                    <a:pt x="459" y="16"/>
                  </a:lnTo>
                  <a:lnTo>
                    <a:pt x="465" y="16"/>
                  </a:lnTo>
                  <a:lnTo>
                    <a:pt x="465" y="22"/>
                  </a:lnTo>
                  <a:cubicBezTo>
                    <a:pt x="466" y="20"/>
                    <a:pt x="467" y="18"/>
                    <a:pt x="469" y="17"/>
                  </a:cubicBezTo>
                  <a:cubicBezTo>
                    <a:pt x="471" y="16"/>
                    <a:pt x="473" y="15"/>
                    <a:pt x="475" y="15"/>
                  </a:cubicBezTo>
                  <a:cubicBezTo>
                    <a:pt x="477" y="15"/>
                    <a:pt x="479" y="16"/>
                    <a:pt x="480" y="16"/>
                  </a:cubicBezTo>
                  <a:cubicBezTo>
                    <a:pt x="482" y="17"/>
                    <a:pt x="483" y="18"/>
                    <a:pt x="484" y="19"/>
                  </a:cubicBezTo>
                  <a:cubicBezTo>
                    <a:pt x="485" y="20"/>
                    <a:pt x="486" y="22"/>
                    <a:pt x="486" y="24"/>
                  </a:cubicBezTo>
                  <a:cubicBezTo>
                    <a:pt x="487" y="25"/>
                    <a:pt x="487" y="28"/>
                    <a:pt x="487" y="32"/>
                  </a:cubicBezTo>
                  <a:lnTo>
                    <a:pt x="487" y="58"/>
                  </a:lnTo>
                  <a:lnTo>
                    <a:pt x="481" y="58"/>
                  </a:lnTo>
                  <a:lnTo>
                    <a:pt x="481" y="32"/>
                  </a:lnTo>
                  <a:cubicBezTo>
                    <a:pt x="481" y="29"/>
                    <a:pt x="481" y="27"/>
                    <a:pt x="480" y="26"/>
                  </a:cubicBezTo>
                  <a:cubicBezTo>
                    <a:pt x="480" y="24"/>
                    <a:pt x="479" y="23"/>
                    <a:pt x="478" y="23"/>
                  </a:cubicBezTo>
                  <a:cubicBezTo>
                    <a:pt x="477" y="22"/>
                    <a:pt x="476" y="21"/>
                    <a:pt x="474" y="21"/>
                  </a:cubicBezTo>
                  <a:cubicBezTo>
                    <a:pt x="471" y="21"/>
                    <a:pt x="469" y="22"/>
                    <a:pt x="467" y="24"/>
                  </a:cubicBezTo>
                  <a:cubicBezTo>
                    <a:pt x="466" y="26"/>
                    <a:pt x="465" y="30"/>
                    <a:pt x="465" y="35"/>
                  </a:cubicBezTo>
                  <a:lnTo>
                    <a:pt x="465" y="58"/>
                  </a:lnTo>
                  <a:lnTo>
                    <a:pt x="459" y="58"/>
                  </a:lnTo>
                  <a:close/>
                  <a:moveTo>
                    <a:pt x="506" y="51"/>
                  </a:moveTo>
                  <a:lnTo>
                    <a:pt x="506" y="51"/>
                  </a:lnTo>
                  <a:lnTo>
                    <a:pt x="507" y="58"/>
                  </a:lnTo>
                  <a:cubicBezTo>
                    <a:pt x="506" y="58"/>
                    <a:pt x="504" y="58"/>
                    <a:pt x="503" y="58"/>
                  </a:cubicBezTo>
                  <a:cubicBezTo>
                    <a:pt x="501" y="58"/>
                    <a:pt x="499" y="58"/>
                    <a:pt x="498" y="57"/>
                  </a:cubicBezTo>
                  <a:cubicBezTo>
                    <a:pt x="497" y="56"/>
                    <a:pt x="496" y="55"/>
                    <a:pt x="495" y="54"/>
                  </a:cubicBezTo>
                  <a:cubicBezTo>
                    <a:pt x="495" y="52"/>
                    <a:pt x="495" y="50"/>
                    <a:pt x="495" y="46"/>
                  </a:cubicBezTo>
                  <a:lnTo>
                    <a:pt x="495" y="22"/>
                  </a:lnTo>
                  <a:lnTo>
                    <a:pt x="491" y="22"/>
                  </a:lnTo>
                  <a:lnTo>
                    <a:pt x="491" y="16"/>
                  </a:lnTo>
                  <a:lnTo>
                    <a:pt x="495" y="16"/>
                  </a:lnTo>
                  <a:lnTo>
                    <a:pt x="495" y="6"/>
                  </a:lnTo>
                  <a:lnTo>
                    <a:pt x="501" y="2"/>
                  </a:lnTo>
                  <a:lnTo>
                    <a:pt x="501" y="16"/>
                  </a:lnTo>
                  <a:lnTo>
                    <a:pt x="506" y="16"/>
                  </a:lnTo>
                  <a:lnTo>
                    <a:pt x="506" y="22"/>
                  </a:lnTo>
                  <a:lnTo>
                    <a:pt x="501" y="22"/>
                  </a:lnTo>
                  <a:lnTo>
                    <a:pt x="501" y="46"/>
                  </a:lnTo>
                  <a:cubicBezTo>
                    <a:pt x="501" y="48"/>
                    <a:pt x="501" y="50"/>
                    <a:pt x="501" y="50"/>
                  </a:cubicBezTo>
                  <a:cubicBezTo>
                    <a:pt x="501" y="51"/>
                    <a:pt x="502" y="52"/>
                    <a:pt x="504" y="52"/>
                  </a:cubicBezTo>
                  <a:cubicBezTo>
                    <a:pt x="504" y="52"/>
                    <a:pt x="505" y="52"/>
                    <a:pt x="506" y="51"/>
                  </a:cubicBezTo>
                  <a:lnTo>
                    <a:pt x="506" y="51"/>
                  </a:lnTo>
                  <a:close/>
                  <a:moveTo>
                    <a:pt x="512" y="24"/>
                  </a:moveTo>
                  <a:lnTo>
                    <a:pt x="512" y="24"/>
                  </a:lnTo>
                  <a:lnTo>
                    <a:pt x="512" y="16"/>
                  </a:lnTo>
                  <a:lnTo>
                    <a:pt x="519" y="16"/>
                  </a:lnTo>
                  <a:lnTo>
                    <a:pt x="519" y="24"/>
                  </a:lnTo>
                  <a:lnTo>
                    <a:pt x="512" y="24"/>
                  </a:lnTo>
                  <a:close/>
                  <a:moveTo>
                    <a:pt x="512" y="58"/>
                  </a:moveTo>
                  <a:lnTo>
                    <a:pt x="512" y="58"/>
                  </a:lnTo>
                  <a:lnTo>
                    <a:pt x="512" y="50"/>
                  </a:lnTo>
                  <a:lnTo>
                    <a:pt x="519" y="50"/>
                  </a:lnTo>
                  <a:lnTo>
                    <a:pt x="519" y="58"/>
                  </a:lnTo>
                  <a:lnTo>
                    <a:pt x="512" y="58"/>
                  </a:lnTo>
                  <a:close/>
                  <a:moveTo>
                    <a:pt x="543" y="40"/>
                  </a:moveTo>
                  <a:lnTo>
                    <a:pt x="543" y="40"/>
                  </a:lnTo>
                  <a:lnTo>
                    <a:pt x="543" y="33"/>
                  </a:lnTo>
                  <a:lnTo>
                    <a:pt x="560" y="33"/>
                  </a:lnTo>
                  <a:lnTo>
                    <a:pt x="560" y="40"/>
                  </a:lnTo>
                  <a:lnTo>
                    <a:pt x="543" y="40"/>
                  </a:lnTo>
                  <a:close/>
                  <a:moveTo>
                    <a:pt x="585" y="58"/>
                  </a:moveTo>
                  <a:lnTo>
                    <a:pt x="585" y="58"/>
                  </a:lnTo>
                  <a:lnTo>
                    <a:pt x="579" y="58"/>
                  </a:lnTo>
                  <a:lnTo>
                    <a:pt x="579" y="13"/>
                  </a:lnTo>
                  <a:cubicBezTo>
                    <a:pt x="578" y="14"/>
                    <a:pt x="576" y="16"/>
                    <a:pt x="574" y="18"/>
                  </a:cubicBezTo>
                  <a:cubicBezTo>
                    <a:pt x="572" y="19"/>
                    <a:pt x="570" y="21"/>
                    <a:pt x="568" y="21"/>
                  </a:cubicBezTo>
                  <a:lnTo>
                    <a:pt x="568" y="14"/>
                  </a:lnTo>
                  <a:cubicBezTo>
                    <a:pt x="571" y="13"/>
                    <a:pt x="574" y="10"/>
                    <a:pt x="576" y="8"/>
                  </a:cubicBezTo>
                  <a:cubicBezTo>
                    <a:pt x="579" y="5"/>
                    <a:pt x="581" y="3"/>
                    <a:pt x="582" y="0"/>
                  </a:cubicBezTo>
                  <a:lnTo>
                    <a:pt x="585" y="0"/>
                  </a:lnTo>
                  <a:lnTo>
                    <a:pt x="585" y="58"/>
                  </a:lnTo>
                  <a:close/>
                  <a:moveTo>
                    <a:pt x="585" y="58"/>
                  </a:moveTo>
                  <a:lnTo>
                    <a:pt x="585"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509"/>
            <p:cNvSpPr>
              <a:spLocks noEditPoints="1"/>
            </p:cNvSpPr>
            <p:nvPr/>
          </p:nvSpPr>
          <p:spPr bwMode="auto">
            <a:xfrm>
              <a:off x="2009261" y="5715135"/>
              <a:ext cx="98226" cy="82667"/>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510"/>
            <p:cNvSpPr>
              <a:spLocks noEditPoints="1"/>
            </p:cNvSpPr>
            <p:nvPr/>
          </p:nvSpPr>
          <p:spPr bwMode="auto">
            <a:xfrm>
              <a:off x="2009261" y="5715135"/>
              <a:ext cx="98226" cy="82667"/>
            </a:xfrm>
            <a:custGeom>
              <a:avLst/>
              <a:gdLst>
                <a:gd name="T0" fmla="*/ 0 w 97"/>
                <a:gd name="T1" fmla="*/ 85 h 85"/>
                <a:gd name="T2" fmla="*/ 0 w 97"/>
                <a:gd name="T3" fmla="*/ 85 h 85"/>
                <a:gd name="T4" fmla="*/ 0 w 97"/>
                <a:gd name="T5" fmla="*/ 0 h 85"/>
                <a:gd name="T6" fmla="*/ 97 w 97"/>
                <a:gd name="T7" fmla="*/ 85 h 85"/>
                <a:gd name="T8" fmla="*/ 0 w 97"/>
                <a:gd name="T9" fmla="*/ 85 h 85"/>
                <a:gd name="T10" fmla="*/ 0 w 97"/>
                <a:gd name="T11" fmla="*/ 85 h 85"/>
                <a:gd name="T12" fmla="*/ 0 w 97"/>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7" h="85">
                  <a:moveTo>
                    <a:pt x="0" y="85"/>
                  </a:moveTo>
                  <a:lnTo>
                    <a:pt x="0" y="85"/>
                  </a:lnTo>
                  <a:lnTo>
                    <a:pt x="0" y="0"/>
                  </a:lnTo>
                  <a:cubicBezTo>
                    <a:pt x="38" y="14"/>
                    <a:pt x="65" y="47"/>
                    <a:pt x="97" y="85"/>
                  </a:cubicBezTo>
                  <a:lnTo>
                    <a:pt x="0" y="85"/>
                  </a:lnTo>
                  <a:close/>
                  <a:moveTo>
                    <a:pt x="0" y="85"/>
                  </a:moveTo>
                  <a:lnTo>
                    <a:pt x="0" y="8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Freeform 511"/>
            <p:cNvSpPr>
              <a:spLocks noEditPoints="1"/>
            </p:cNvSpPr>
            <p:nvPr/>
          </p:nvSpPr>
          <p:spPr bwMode="auto">
            <a:xfrm>
              <a:off x="2009261" y="5715135"/>
              <a:ext cx="98226" cy="82667"/>
            </a:xfrm>
            <a:custGeom>
              <a:avLst/>
              <a:gdLst>
                <a:gd name="T0" fmla="*/ 0 w 97"/>
                <a:gd name="T1" fmla="*/ 0 h 85"/>
                <a:gd name="T2" fmla="*/ 0 w 97"/>
                <a:gd name="T3" fmla="*/ 0 h 85"/>
                <a:gd name="T4" fmla="*/ 16 w 97"/>
                <a:gd name="T5" fmla="*/ 0 h 85"/>
                <a:gd name="T6" fmla="*/ 30 w 97"/>
                <a:gd name="T7" fmla="*/ 0 h 85"/>
                <a:gd name="T8" fmla="*/ 30 w 97"/>
                <a:gd name="T9" fmla="*/ 0 h 85"/>
                <a:gd name="T10" fmla="*/ 46 w 97"/>
                <a:gd name="T11" fmla="*/ 0 h 85"/>
                <a:gd name="T12" fmla="*/ 59 w 97"/>
                <a:gd name="T13" fmla="*/ 0 h 85"/>
                <a:gd name="T14" fmla="*/ 59 w 97"/>
                <a:gd name="T15" fmla="*/ 0 h 85"/>
                <a:gd name="T16" fmla="*/ 75 w 97"/>
                <a:gd name="T17" fmla="*/ 0 h 85"/>
                <a:gd name="T18" fmla="*/ 88 w 97"/>
                <a:gd name="T19" fmla="*/ 0 h 85"/>
                <a:gd name="T20" fmla="*/ 88 w 97"/>
                <a:gd name="T21" fmla="*/ 0 h 85"/>
                <a:gd name="T22" fmla="*/ 97 w 97"/>
                <a:gd name="T23" fmla="*/ 0 h 85"/>
                <a:gd name="T24" fmla="*/ 97 w 97"/>
                <a:gd name="T25" fmla="*/ 8 h 85"/>
                <a:gd name="T26" fmla="*/ 97 w 97"/>
                <a:gd name="T27" fmla="*/ 21 h 85"/>
                <a:gd name="T28" fmla="*/ 97 w 97"/>
                <a:gd name="T29" fmla="*/ 21 h 85"/>
                <a:gd name="T30" fmla="*/ 97 w 97"/>
                <a:gd name="T31" fmla="*/ 37 h 85"/>
                <a:gd name="T32" fmla="*/ 97 w 97"/>
                <a:gd name="T33" fmla="*/ 50 h 85"/>
                <a:gd name="T34" fmla="*/ 97 w 97"/>
                <a:gd name="T35" fmla="*/ 50 h 85"/>
                <a:gd name="T36" fmla="*/ 97 w 97"/>
                <a:gd name="T37" fmla="*/ 66 h 85"/>
                <a:gd name="T38" fmla="*/ 97 w 97"/>
                <a:gd name="T39" fmla="*/ 80 h 85"/>
                <a:gd name="T40" fmla="*/ 97 w 97"/>
                <a:gd name="T41" fmla="*/ 80 h 85"/>
                <a:gd name="T42" fmla="*/ 97 w 97"/>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8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7" y="0"/>
                  </a:lnTo>
                  <a:lnTo>
                    <a:pt x="97" y="8"/>
                  </a:lnTo>
                  <a:moveTo>
                    <a:pt x="97" y="21"/>
                  </a:moveTo>
                  <a:lnTo>
                    <a:pt x="97" y="21"/>
                  </a:lnTo>
                  <a:lnTo>
                    <a:pt x="97" y="37"/>
                  </a:lnTo>
                  <a:moveTo>
                    <a:pt x="97" y="50"/>
                  </a:moveTo>
                  <a:lnTo>
                    <a:pt x="97" y="50"/>
                  </a:lnTo>
                  <a:lnTo>
                    <a:pt x="97" y="66"/>
                  </a:lnTo>
                  <a:moveTo>
                    <a:pt x="97" y="80"/>
                  </a:moveTo>
                  <a:lnTo>
                    <a:pt x="97" y="80"/>
                  </a:lnTo>
                  <a:lnTo>
                    <a:pt x="97" y="8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 name="Freeform 512"/>
            <p:cNvSpPr>
              <a:spLocks noEditPoints="1"/>
            </p:cNvSpPr>
            <p:nvPr/>
          </p:nvSpPr>
          <p:spPr bwMode="auto">
            <a:xfrm>
              <a:off x="2107487" y="5798863"/>
              <a:ext cx="254296" cy="134600"/>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513"/>
            <p:cNvSpPr>
              <a:spLocks noEditPoints="1"/>
            </p:cNvSpPr>
            <p:nvPr/>
          </p:nvSpPr>
          <p:spPr bwMode="auto">
            <a:xfrm>
              <a:off x="2107487" y="5798863"/>
              <a:ext cx="254296" cy="134600"/>
            </a:xfrm>
            <a:custGeom>
              <a:avLst/>
              <a:gdLst>
                <a:gd name="T0" fmla="*/ 252 w 252"/>
                <a:gd name="T1" fmla="*/ 138 h 138"/>
                <a:gd name="T2" fmla="*/ 252 w 252"/>
                <a:gd name="T3" fmla="*/ 138 h 138"/>
                <a:gd name="T4" fmla="*/ 0 w 252"/>
                <a:gd name="T5" fmla="*/ 138 h 138"/>
                <a:gd name="T6" fmla="*/ 0 w 252"/>
                <a:gd name="T7" fmla="*/ 0 h 138"/>
                <a:gd name="T8" fmla="*/ 252 w 252"/>
                <a:gd name="T9" fmla="*/ 138 h 138"/>
                <a:gd name="T10" fmla="*/ 252 w 252"/>
                <a:gd name="T11" fmla="*/ 138 h 138"/>
                <a:gd name="T12" fmla="*/ 252 w 252"/>
                <a:gd name="T13" fmla="*/ 138 h 138"/>
                <a:gd name="T14" fmla="*/ 252 w 25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8">
                  <a:moveTo>
                    <a:pt x="252" y="138"/>
                  </a:moveTo>
                  <a:lnTo>
                    <a:pt x="252" y="138"/>
                  </a:lnTo>
                  <a:lnTo>
                    <a:pt x="0" y="138"/>
                  </a:lnTo>
                  <a:lnTo>
                    <a:pt x="0" y="0"/>
                  </a:lnTo>
                  <a:cubicBezTo>
                    <a:pt x="53" y="64"/>
                    <a:pt x="116" y="138"/>
                    <a:pt x="252" y="138"/>
                  </a:cubicBezTo>
                  <a:lnTo>
                    <a:pt x="252" y="138"/>
                  </a:lnTo>
                  <a:close/>
                  <a:moveTo>
                    <a:pt x="252" y="138"/>
                  </a:moveTo>
                  <a:lnTo>
                    <a:pt x="252" y="138"/>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Freeform 514"/>
            <p:cNvSpPr>
              <a:spLocks noEditPoints="1"/>
            </p:cNvSpPr>
            <p:nvPr/>
          </p:nvSpPr>
          <p:spPr bwMode="auto">
            <a:xfrm>
              <a:off x="2107487" y="5798863"/>
              <a:ext cx="254296" cy="0"/>
            </a:xfrm>
            <a:custGeom>
              <a:avLst/>
              <a:gdLst>
                <a:gd name="T0" fmla="*/ 0 w 252"/>
                <a:gd name="T1" fmla="*/ 0 w 252"/>
                <a:gd name="T2" fmla="*/ 4 w 252"/>
                <a:gd name="T3" fmla="*/ 18 w 252"/>
                <a:gd name="T4" fmla="*/ 18 w 252"/>
                <a:gd name="T5" fmla="*/ 34 w 252"/>
                <a:gd name="T6" fmla="*/ 47 w 252"/>
                <a:gd name="T7" fmla="*/ 47 w 252"/>
                <a:gd name="T8" fmla="*/ 63 w 252"/>
                <a:gd name="T9" fmla="*/ 76 w 252"/>
                <a:gd name="T10" fmla="*/ 76 w 252"/>
                <a:gd name="T11" fmla="*/ 92 w 252"/>
                <a:gd name="T12" fmla="*/ 106 w 252"/>
                <a:gd name="T13" fmla="*/ 106 w 252"/>
                <a:gd name="T14" fmla="*/ 122 w 252"/>
                <a:gd name="T15" fmla="*/ 135 w 252"/>
                <a:gd name="T16" fmla="*/ 135 w 252"/>
                <a:gd name="T17" fmla="*/ 151 w 252"/>
                <a:gd name="T18" fmla="*/ 164 w 252"/>
                <a:gd name="T19" fmla="*/ 164 w 252"/>
                <a:gd name="T20" fmla="*/ 180 w 252"/>
                <a:gd name="T21" fmla="*/ 194 w 252"/>
                <a:gd name="T22" fmla="*/ 194 w 252"/>
                <a:gd name="T23" fmla="*/ 210 w 252"/>
                <a:gd name="T24" fmla="*/ 223 w 252"/>
                <a:gd name="T25" fmla="*/ 223 w 252"/>
                <a:gd name="T26" fmla="*/ 239 w 252"/>
                <a:gd name="T27" fmla="*/ 252 w 252"/>
                <a:gd name="T28" fmla="*/ 252 w 252"/>
                <a:gd name="T29" fmla="*/ 252 w 25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52">
                  <a:moveTo>
                    <a:pt x="0" y="0"/>
                  </a:moveTo>
                  <a:lnTo>
                    <a:pt x="0" y="0"/>
                  </a:lnTo>
                  <a:lnTo>
                    <a:pt x="4" y="0"/>
                  </a:lnTo>
                  <a:moveTo>
                    <a:pt x="18" y="0"/>
                  </a:moveTo>
                  <a:lnTo>
                    <a:pt x="18" y="0"/>
                  </a:lnTo>
                  <a:lnTo>
                    <a:pt x="34" y="0"/>
                  </a:lnTo>
                  <a:moveTo>
                    <a:pt x="47" y="0"/>
                  </a:moveTo>
                  <a:lnTo>
                    <a:pt x="47" y="0"/>
                  </a:lnTo>
                  <a:lnTo>
                    <a:pt x="63" y="0"/>
                  </a:lnTo>
                  <a:moveTo>
                    <a:pt x="76" y="0"/>
                  </a:moveTo>
                  <a:lnTo>
                    <a:pt x="76" y="0"/>
                  </a:lnTo>
                  <a:lnTo>
                    <a:pt x="92" y="0"/>
                  </a:lnTo>
                  <a:moveTo>
                    <a:pt x="106" y="0"/>
                  </a:moveTo>
                  <a:lnTo>
                    <a:pt x="106" y="0"/>
                  </a:lnTo>
                  <a:lnTo>
                    <a:pt x="122" y="0"/>
                  </a:lnTo>
                  <a:moveTo>
                    <a:pt x="135" y="0"/>
                  </a:moveTo>
                  <a:lnTo>
                    <a:pt x="135" y="0"/>
                  </a:lnTo>
                  <a:lnTo>
                    <a:pt x="151" y="0"/>
                  </a:lnTo>
                  <a:moveTo>
                    <a:pt x="164" y="0"/>
                  </a:moveTo>
                  <a:lnTo>
                    <a:pt x="164" y="0"/>
                  </a:lnTo>
                  <a:lnTo>
                    <a:pt x="180" y="0"/>
                  </a:lnTo>
                  <a:moveTo>
                    <a:pt x="194" y="0"/>
                  </a:moveTo>
                  <a:lnTo>
                    <a:pt x="194" y="0"/>
                  </a:lnTo>
                  <a:lnTo>
                    <a:pt x="210" y="0"/>
                  </a:lnTo>
                  <a:moveTo>
                    <a:pt x="223" y="0"/>
                  </a:moveTo>
                  <a:lnTo>
                    <a:pt x="223" y="0"/>
                  </a:lnTo>
                  <a:lnTo>
                    <a:pt x="239" y="0"/>
                  </a:lnTo>
                  <a:moveTo>
                    <a:pt x="252" y="0"/>
                  </a:moveTo>
                  <a:lnTo>
                    <a:pt x="252" y="0"/>
                  </a:lnTo>
                  <a:lnTo>
                    <a:pt x="252"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16" name="Group 515"/>
          <p:cNvGrpSpPr/>
          <p:nvPr/>
        </p:nvGrpSpPr>
        <p:grpSpPr>
          <a:xfrm>
            <a:off x="3657600" y="5223549"/>
            <a:ext cx="895213" cy="720051"/>
            <a:chOff x="4540251" y="2139950"/>
            <a:chExt cx="1322388" cy="1138237"/>
          </a:xfrm>
        </p:grpSpPr>
        <p:sp>
          <p:nvSpPr>
            <p:cNvPr id="517" name="Freeform 516"/>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solidFill>
              <a:srgbClr val="B1E8A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517"/>
            <p:cNvSpPr>
              <a:spLocks/>
            </p:cNvSpPr>
            <p:nvPr/>
          </p:nvSpPr>
          <p:spPr bwMode="auto">
            <a:xfrm>
              <a:off x="4848226" y="2139950"/>
              <a:ext cx="1014413" cy="1011238"/>
            </a:xfrm>
            <a:custGeom>
              <a:avLst/>
              <a:gdLst>
                <a:gd name="T0" fmla="*/ 0 w 693"/>
                <a:gd name="T1" fmla="*/ 0 h 693"/>
                <a:gd name="T2" fmla="*/ 0 w 693"/>
                <a:gd name="T3" fmla="*/ 0 h 693"/>
                <a:gd name="T4" fmla="*/ 693 w 693"/>
                <a:gd name="T5" fmla="*/ 0 h 693"/>
                <a:gd name="T6" fmla="*/ 693 w 693"/>
                <a:gd name="T7" fmla="*/ 693 h 693"/>
                <a:gd name="T8" fmla="*/ 0 w 693"/>
                <a:gd name="T9" fmla="*/ 693 h 693"/>
                <a:gd name="T10" fmla="*/ 0 w 693"/>
                <a:gd name="T11" fmla="*/ 0 h 693"/>
              </a:gdLst>
              <a:ahLst/>
              <a:cxnLst>
                <a:cxn ang="0">
                  <a:pos x="T0" y="T1"/>
                </a:cxn>
                <a:cxn ang="0">
                  <a:pos x="T2" y="T3"/>
                </a:cxn>
                <a:cxn ang="0">
                  <a:pos x="T4" y="T5"/>
                </a:cxn>
                <a:cxn ang="0">
                  <a:pos x="T6" y="T7"/>
                </a:cxn>
                <a:cxn ang="0">
                  <a:pos x="T8" y="T9"/>
                </a:cxn>
                <a:cxn ang="0">
                  <a:pos x="T10" y="T11"/>
                </a:cxn>
              </a:cxnLst>
              <a:rect l="0" t="0" r="r" b="b"/>
              <a:pathLst>
                <a:path w="693" h="693">
                  <a:moveTo>
                    <a:pt x="0" y="0"/>
                  </a:moveTo>
                  <a:lnTo>
                    <a:pt x="0" y="0"/>
                  </a:lnTo>
                  <a:lnTo>
                    <a:pt x="693" y="0"/>
                  </a:lnTo>
                  <a:lnTo>
                    <a:pt x="693" y="693"/>
                  </a:lnTo>
                  <a:lnTo>
                    <a:pt x="0" y="693"/>
                  </a:lnTo>
                  <a:lnTo>
                    <a:pt x="0" y="0"/>
                  </a:lnTo>
                  <a:close/>
                </a:path>
              </a:pathLst>
            </a:custGeom>
            <a:noFill/>
            <a:ln w="14288" cap="flat">
              <a:solidFill>
                <a:srgbClr val="45932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 name="Freeform 518"/>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519"/>
            <p:cNvSpPr>
              <a:spLocks noEditPoints="1"/>
            </p:cNvSpPr>
            <p:nvPr/>
          </p:nvSpPr>
          <p:spPr bwMode="auto">
            <a:xfrm>
              <a:off x="5608639" y="2711450"/>
              <a:ext cx="142875" cy="50800"/>
            </a:xfrm>
            <a:custGeom>
              <a:avLst/>
              <a:gdLst>
                <a:gd name="T0" fmla="*/ 98 w 98"/>
                <a:gd name="T1" fmla="*/ 35 h 35"/>
                <a:gd name="T2" fmla="*/ 98 w 98"/>
                <a:gd name="T3" fmla="*/ 35 h 35"/>
                <a:gd name="T4" fmla="*/ 0 w 98"/>
                <a:gd name="T5" fmla="*/ 35 h 35"/>
                <a:gd name="T6" fmla="*/ 0 w 98"/>
                <a:gd name="T7" fmla="*/ 0 h 35"/>
                <a:gd name="T8" fmla="*/ 98 w 98"/>
                <a:gd name="T9" fmla="*/ 35 h 35"/>
                <a:gd name="T10" fmla="*/ 98 w 98"/>
                <a:gd name="T11" fmla="*/ 35 h 35"/>
                <a:gd name="T12" fmla="*/ 98 w 98"/>
                <a:gd name="T13" fmla="*/ 35 h 35"/>
                <a:gd name="T14" fmla="*/ 98 w 9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35">
                  <a:moveTo>
                    <a:pt x="98" y="35"/>
                  </a:moveTo>
                  <a:lnTo>
                    <a:pt x="98" y="35"/>
                  </a:lnTo>
                  <a:lnTo>
                    <a:pt x="0" y="35"/>
                  </a:lnTo>
                  <a:lnTo>
                    <a:pt x="0" y="0"/>
                  </a:lnTo>
                  <a:cubicBezTo>
                    <a:pt x="35" y="0"/>
                    <a:pt x="67" y="10"/>
                    <a:pt x="98" y="35"/>
                  </a:cubicBezTo>
                  <a:lnTo>
                    <a:pt x="98" y="35"/>
                  </a:lnTo>
                  <a:close/>
                  <a:moveTo>
                    <a:pt x="98" y="35"/>
                  </a:moveTo>
                  <a:lnTo>
                    <a:pt x="98" y="35"/>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 name="Freeform 520"/>
            <p:cNvSpPr>
              <a:spLocks noEditPoints="1"/>
            </p:cNvSpPr>
            <p:nvPr/>
          </p:nvSpPr>
          <p:spPr bwMode="auto">
            <a:xfrm>
              <a:off x="5608639" y="2711450"/>
              <a:ext cx="142875" cy="50800"/>
            </a:xfrm>
            <a:custGeom>
              <a:avLst/>
              <a:gdLst>
                <a:gd name="T0" fmla="*/ 0 w 98"/>
                <a:gd name="T1" fmla="*/ 0 h 35"/>
                <a:gd name="T2" fmla="*/ 0 w 98"/>
                <a:gd name="T3" fmla="*/ 0 h 35"/>
                <a:gd name="T4" fmla="*/ 16 w 98"/>
                <a:gd name="T5" fmla="*/ 0 h 35"/>
                <a:gd name="T6" fmla="*/ 30 w 98"/>
                <a:gd name="T7" fmla="*/ 0 h 35"/>
                <a:gd name="T8" fmla="*/ 30 w 98"/>
                <a:gd name="T9" fmla="*/ 0 h 35"/>
                <a:gd name="T10" fmla="*/ 46 w 98"/>
                <a:gd name="T11" fmla="*/ 0 h 35"/>
                <a:gd name="T12" fmla="*/ 59 w 98"/>
                <a:gd name="T13" fmla="*/ 0 h 35"/>
                <a:gd name="T14" fmla="*/ 59 w 98"/>
                <a:gd name="T15" fmla="*/ 0 h 35"/>
                <a:gd name="T16" fmla="*/ 75 w 98"/>
                <a:gd name="T17" fmla="*/ 0 h 35"/>
                <a:gd name="T18" fmla="*/ 88 w 98"/>
                <a:gd name="T19" fmla="*/ 0 h 35"/>
                <a:gd name="T20" fmla="*/ 88 w 98"/>
                <a:gd name="T21" fmla="*/ 0 h 35"/>
                <a:gd name="T22" fmla="*/ 98 w 98"/>
                <a:gd name="T23" fmla="*/ 0 h 35"/>
                <a:gd name="T24" fmla="*/ 98 w 98"/>
                <a:gd name="T25" fmla="*/ 6 h 35"/>
                <a:gd name="T26" fmla="*/ 98 w 98"/>
                <a:gd name="T27" fmla="*/ 19 h 35"/>
                <a:gd name="T28" fmla="*/ 98 w 98"/>
                <a:gd name="T29" fmla="*/ 19 h 35"/>
                <a:gd name="T30" fmla="*/ 98 w 98"/>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5">
                  <a:moveTo>
                    <a:pt x="0" y="0"/>
                  </a:moveTo>
                  <a:lnTo>
                    <a:pt x="0" y="0"/>
                  </a:lnTo>
                  <a:lnTo>
                    <a:pt x="16" y="0"/>
                  </a:lnTo>
                  <a:moveTo>
                    <a:pt x="30" y="0"/>
                  </a:moveTo>
                  <a:lnTo>
                    <a:pt x="30" y="0"/>
                  </a:lnTo>
                  <a:lnTo>
                    <a:pt x="46" y="0"/>
                  </a:lnTo>
                  <a:moveTo>
                    <a:pt x="59" y="0"/>
                  </a:moveTo>
                  <a:lnTo>
                    <a:pt x="59" y="0"/>
                  </a:lnTo>
                  <a:lnTo>
                    <a:pt x="75" y="0"/>
                  </a:lnTo>
                  <a:moveTo>
                    <a:pt x="88" y="0"/>
                  </a:moveTo>
                  <a:lnTo>
                    <a:pt x="88" y="0"/>
                  </a:lnTo>
                  <a:lnTo>
                    <a:pt x="98" y="0"/>
                  </a:lnTo>
                  <a:lnTo>
                    <a:pt x="98" y="6"/>
                  </a:lnTo>
                  <a:moveTo>
                    <a:pt x="98" y="19"/>
                  </a:moveTo>
                  <a:lnTo>
                    <a:pt x="98" y="19"/>
                  </a:lnTo>
                  <a:lnTo>
                    <a:pt x="98" y="3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Freeform 521"/>
            <p:cNvSpPr>
              <a:spLocks noEditPoints="1"/>
            </p:cNvSpPr>
            <p:nvPr/>
          </p:nvSpPr>
          <p:spPr bwMode="auto">
            <a:xfrm>
              <a:off x="5751514" y="2762250"/>
              <a:ext cx="49213" cy="93663"/>
            </a:xfrm>
            <a:custGeom>
              <a:avLst/>
              <a:gdLst>
                <a:gd name="T0" fmla="*/ 0 w 34"/>
                <a:gd name="T1" fmla="*/ 0 h 64"/>
                <a:gd name="T2" fmla="*/ 0 w 34"/>
                <a:gd name="T3" fmla="*/ 0 h 64"/>
                <a:gd name="T4" fmla="*/ 16 w 34"/>
                <a:gd name="T5" fmla="*/ 0 h 64"/>
                <a:gd name="T6" fmla="*/ 30 w 34"/>
                <a:gd name="T7" fmla="*/ 0 h 64"/>
                <a:gd name="T8" fmla="*/ 30 w 34"/>
                <a:gd name="T9" fmla="*/ 0 h 64"/>
                <a:gd name="T10" fmla="*/ 34 w 34"/>
                <a:gd name="T11" fmla="*/ 0 h 64"/>
                <a:gd name="T12" fmla="*/ 34 w 34"/>
                <a:gd name="T13" fmla="*/ 12 h 64"/>
                <a:gd name="T14" fmla="*/ 34 w 34"/>
                <a:gd name="T15" fmla="*/ 25 h 64"/>
                <a:gd name="T16" fmla="*/ 34 w 34"/>
                <a:gd name="T17" fmla="*/ 25 h 64"/>
                <a:gd name="T18" fmla="*/ 34 w 34"/>
                <a:gd name="T19" fmla="*/ 41 h 64"/>
                <a:gd name="T20" fmla="*/ 34 w 34"/>
                <a:gd name="T21" fmla="*/ 55 h 64"/>
                <a:gd name="T22" fmla="*/ 34 w 34"/>
                <a:gd name="T23" fmla="*/ 55 h 64"/>
                <a:gd name="T24" fmla="*/ 34 w 34"/>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0" y="0"/>
                  </a:moveTo>
                  <a:lnTo>
                    <a:pt x="0" y="0"/>
                  </a:lnTo>
                  <a:lnTo>
                    <a:pt x="16" y="0"/>
                  </a:lnTo>
                  <a:moveTo>
                    <a:pt x="30" y="0"/>
                  </a:moveTo>
                  <a:lnTo>
                    <a:pt x="30" y="0"/>
                  </a:lnTo>
                  <a:lnTo>
                    <a:pt x="34" y="0"/>
                  </a:lnTo>
                  <a:lnTo>
                    <a:pt x="34" y="12"/>
                  </a:lnTo>
                  <a:moveTo>
                    <a:pt x="34" y="25"/>
                  </a:moveTo>
                  <a:lnTo>
                    <a:pt x="34" y="25"/>
                  </a:lnTo>
                  <a:lnTo>
                    <a:pt x="34" y="41"/>
                  </a:lnTo>
                  <a:moveTo>
                    <a:pt x="34" y="55"/>
                  </a:moveTo>
                  <a:lnTo>
                    <a:pt x="34" y="55"/>
                  </a:lnTo>
                  <a:lnTo>
                    <a:pt x="34" y="64"/>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 name="Freeform 522"/>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523"/>
            <p:cNvSpPr>
              <a:spLocks noEditPoints="1"/>
            </p:cNvSpPr>
            <p:nvPr/>
          </p:nvSpPr>
          <p:spPr bwMode="auto">
            <a:xfrm>
              <a:off x="5751514" y="2762250"/>
              <a:ext cx="49213" cy="93663"/>
            </a:xfrm>
            <a:custGeom>
              <a:avLst/>
              <a:gdLst>
                <a:gd name="T0" fmla="*/ 0 w 34"/>
                <a:gd name="T1" fmla="*/ 64 h 64"/>
                <a:gd name="T2" fmla="*/ 0 w 34"/>
                <a:gd name="T3" fmla="*/ 64 h 64"/>
                <a:gd name="T4" fmla="*/ 0 w 34"/>
                <a:gd name="T5" fmla="*/ 0 h 64"/>
                <a:gd name="T6" fmla="*/ 34 w 34"/>
                <a:gd name="T7" fmla="*/ 64 h 64"/>
                <a:gd name="T8" fmla="*/ 0 w 34"/>
                <a:gd name="T9" fmla="*/ 64 h 64"/>
                <a:gd name="T10" fmla="*/ 0 w 34"/>
                <a:gd name="T11" fmla="*/ 64 h 64"/>
                <a:gd name="T12" fmla="*/ 0 w 3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4" h="64">
                  <a:moveTo>
                    <a:pt x="0" y="64"/>
                  </a:moveTo>
                  <a:lnTo>
                    <a:pt x="0" y="64"/>
                  </a:lnTo>
                  <a:lnTo>
                    <a:pt x="0" y="0"/>
                  </a:lnTo>
                  <a:cubicBezTo>
                    <a:pt x="24" y="20"/>
                    <a:pt x="34" y="41"/>
                    <a:pt x="34" y="64"/>
                  </a:cubicBezTo>
                  <a:lnTo>
                    <a:pt x="0" y="64"/>
                  </a:lnTo>
                  <a:close/>
                  <a:moveTo>
                    <a:pt x="0" y="64"/>
                  </a:moveTo>
                  <a:lnTo>
                    <a:pt x="0" y="64"/>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 name="Freeform 524"/>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525"/>
            <p:cNvSpPr>
              <a:spLocks noEditPoints="1"/>
            </p:cNvSpPr>
            <p:nvPr/>
          </p:nvSpPr>
          <p:spPr bwMode="auto">
            <a:xfrm>
              <a:off x="4540251" y="2801937"/>
              <a:ext cx="368300" cy="200025"/>
            </a:xfrm>
            <a:custGeom>
              <a:avLst/>
              <a:gdLst>
                <a:gd name="T0" fmla="*/ 252 w 252"/>
                <a:gd name="T1" fmla="*/ 137 h 137"/>
                <a:gd name="T2" fmla="*/ 252 w 252"/>
                <a:gd name="T3" fmla="*/ 137 h 137"/>
                <a:gd name="T4" fmla="*/ 0 w 252"/>
                <a:gd name="T5" fmla="*/ 137 h 137"/>
                <a:gd name="T6" fmla="*/ 0 w 252"/>
                <a:gd name="T7" fmla="*/ 0 h 137"/>
                <a:gd name="T8" fmla="*/ 252 w 252"/>
                <a:gd name="T9" fmla="*/ 137 h 137"/>
                <a:gd name="T10" fmla="*/ 252 w 252"/>
                <a:gd name="T11" fmla="*/ 137 h 137"/>
                <a:gd name="T12" fmla="*/ 252 w 252"/>
                <a:gd name="T13" fmla="*/ 137 h 137"/>
                <a:gd name="T14" fmla="*/ 252 w 25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37">
                  <a:moveTo>
                    <a:pt x="252" y="137"/>
                  </a:moveTo>
                  <a:lnTo>
                    <a:pt x="252" y="137"/>
                  </a:lnTo>
                  <a:lnTo>
                    <a:pt x="0" y="137"/>
                  </a:lnTo>
                  <a:lnTo>
                    <a:pt x="0" y="0"/>
                  </a:lnTo>
                  <a:cubicBezTo>
                    <a:pt x="53" y="64"/>
                    <a:pt x="116" y="137"/>
                    <a:pt x="252" y="137"/>
                  </a:cubicBezTo>
                  <a:lnTo>
                    <a:pt x="252" y="137"/>
                  </a:lnTo>
                  <a:close/>
                  <a:moveTo>
                    <a:pt x="252" y="137"/>
                  </a:moveTo>
                  <a:lnTo>
                    <a:pt x="252" y="137"/>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 name="Freeform 526"/>
            <p:cNvSpPr>
              <a:spLocks noEditPoints="1"/>
            </p:cNvSpPr>
            <p:nvPr/>
          </p:nvSpPr>
          <p:spPr bwMode="auto">
            <a:xfrm>
              <a:off x="4540251" y="2801937"/>
              <a:ext cx="368300" cy="65088"/>
            </a:xfrm>
            <a:custGeom>
              <a:avLst/>
              <a:gdLst>
                <a:gd name="T0" fmla="*/ 0 w 252"/>
                <a:gd name="T1" fmla="*/ 0 h 45"/>
                <a:gd name="T2" fmla="*/ 0 w 252"/>
                <a:gd name="T3" fmla="*/ 0 h 45"/>
                <a:gd name="T4" fmla="*/ 4 w 252"/>
                <a:gd name="T5" fmla="*/ 0 h 45"/>
                <a:gd name="T6" fmla="*/ 17 w 252"/>
                <a:gd name="T7" fmla="*/ 0 h 45"/>
                <a:gd name="T8" fmla="*/ 17 w 252"/>
                <a:gd name="T9" fmla="*/ 0 h 45"/>
                <a:gd name="T10" fmla="*/ 33 w 252"/>
                <a:gd name="T11" fmla="*/ 0 h 45"/>
                <a:gd name="T12" fmla="*/ 46 w 252"/>
                <a:gd name="T13" fmla="*/ 0 h 45"/>
                <a:gd name="T14" fmla="*/ 46 w 252"/>
                <a:gd name="T15" fmla="*/ 0 h 45"/>
                <a:gd name="T16" fmla="*/ 62 w 252"/>
                <a:gd name="T17" fmla="*/ 0 h 45"/>
                <a:gd name="T18" fmla="*/ 76 w 252"/>
                <a:gd name="T19" fmla="*/ 0 h 45"/>
                <a:gd name="T20" fmla="*/ 76 w 252"/>
                <a:gd name="T21" fmla="*/ 0 h 45"/>
                <a:gd name="T22" fmla="*/ 92 w 252"/>
                <a:gd name="T23" fmla="*/ 0 h 45"/>
                <a:gd name="T24" fmla="*/ 105 w 252"/>
                <a:gd name="T25" fmla="*/ 0 h 45"/>
                <a:gd name="T26" fmla="*/ 105 w 252"/>
                <a:gd name="T27" fmla="*/ 0 h 45"/>
                <a:gd name="T28" fmla="*/ 121 w 252"/>
                <a:gd name="T29" fmla="*/ 0 h 45"/>
                <a:gd name="T30" fmla="*/ 134 w 252"/>
                <a:gd name="T31" fmla="*/ 0 h 45"/>
                <a:gd name="T32" fmla="*/ 134 w 252"/>
                <a:gd name="T33" fmla="*/ 0 h 45"/>
                <a:gd name="T34" fmla="*/ 150 w 252"/>
                <a:gd name="T35" fmla="*/ 0 h 45"/>
                <a:gd name="T36" fmla="*/ 164 w 252"/>
                <a:gd name="T37" fmla="*/ 0 h 45"/>
                <a:gd name="T38" fmla="*/ 164 w 252"/>
                <a:gd name="T39" fmla="*/ 0 h 45"/>
                <a:gd name="T40" fmla="*/ 180 w 252"/>
                <a:gd name="T41" fmla="*/ 0 h 45"/>
                <a:gd name="T42" fmla="*/ 193 w 252"/>
                <a:gd name="T43" fmla="*/ 0 h 45"/>
                <a:gd name="T44" fmla="*/ 193 w 252"/>
                <a:gd name="T45" fmla="*/ 0 h 45"/>
                <a:gd name="T46" fmla="*/ 209 w 252"/>
                <a:gd name="T47" fmla="*/ 0 h 45"/>
                <a:gd name="T48" fmla="*/ 222 w 252"/>
                <a:gd name="T49" fmla="*/ 0 h 45"/>
                <a:gd name="T50" fmla="*/ 222 w 252"/>
                <a:gd name="T51" fmla="*/ 0 h 45"/>
                <a:gd name="T52" fmla="*/ 238 w 252"/>
                <a:gd name="T53" fmla="*/ 0 h 45"/>
                <a:gd name="T54" fmla="*/ 252 w 252"/>
                <a:gd name="T55" fmla="*/ 0 h 45"/>
                <a:gd name="T56" fmla="*/ 252 w 252"/>
                <a:gd name="T57" fmla="*/ 0 h 45"/>
                <a:gd name="T58" fmla="*/ 252 w 252"/>
                <a:gd name="T59" fmla="*/ 0 h 45"/>
                <a:gd name="T60" fmla="*/ 252 w 252"/>
                <a:gd name="T61" fmla="*/ 15 h 45"/>
                <a:gd name="T62" fmla="*/ 252 w 252"/>
                <a:gd name="T63" fmla="*/ 29 h 45"/>
                <a:gd name="T64" fmla="*/ 252 w 252"/>
                <a:gd name="T65" fmla="*/ 29 h 45"/>
                <a:gd name="T66" fmla="*/ 252 w 252"/>
                <a:gd name="T6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45">
                  <a:moveTo>
                    <a:pt x="0" y="0"/>
                  </a:moveTo>
                  <a:lnTo>
                    <a:pt x="0" y="0"/>
                  </a:lnTo>
                  <a:lnTo>
                    <a:pt x="4" y="0"/>
                  </a:lnTo>
                  <a:moveTo>
                    <a:pt x="17" y="0"/>
                  </a:moveTo>
                  <a:lnTo>
                    <a:pt x="17" y="0"/>
                  </a:lnTo>
                  <a:lnTo>
                    <a:pt x="33" y="0"/>
                  </a:lnTo>
                  <a:moveTo>
                    <a:pt x="46" y="0"/>
                  </a:moveTo>
                  <a:lnTo>
                    <a:pt x="46" y="0"/>
                  </a:lnTo>
                  <a:lnTo>
                    <a:pt x="62" y="0"/>
                  </a:lnTo>
                  <a:moveTo>
                    <a:pt x="76" y="0"/>
                  </a:moveTo>
                  <a:lnTo>
                    <a:pt x="76" y="0"/>
                  </a:lnTo>
                  <a:lnTo>
                    <a:pt x="92" y="0"/>
                  </a:lnTo>
                  <a:moveTo>
                    <a:pt x="105" y="0"/>
                  </a:moveTo>
                  <a:lnTo>
                    <a:pt x="105" y="0"/>
                  </a:lnTo>
                  <a:lnTo>
                    <a:pt x="121" y="0"/>
                  </a:lnTo>
                  <a:moveTo>
                    <a:pt x="134" y="0"/>
                  </a:moveTo>
                  <a:lnTo>
                    <a:pt x="134" y="0"/>
                  </a:lnTo>
                  <a:lnTo>
                    <a:pt x="150" y="0"/>
                  </a:lnTo>
                  <a:moveTo>
                    <a:pt x="164" y="0"/>
                  </a:moveTo>
                  <a:lnTo>
                    <a:pt x="164" y="0"/>
                  </a:lnTo>
                  <a:lnTo>
                    <a:pt x="180" y="0"/>
                  </a:lnTo>
                  <a:moveTo>
                    <a:pt x="193" y="0"/>
                  </a:moveTo>
                  <a:lnTo>
                    <a:pt x="193" y="0"/>
                  </a:lnTo>
                  <a:lnTo>
                    <a:pt x="209" y="0"/>
                  </a:lnTo>
                  <a:moveTo>
                    <a:pt x="222" y="0"/>
                  </a:moveTo>
                  <a:lnTo>
                    <a:pt x="222" y="0"/>
                  </a:lnTo>
                  <a:lnTo>
                    <a:pt x="238" y="0"/>
                  </a:lnTo>
                  <a:moveTo>
                    <a:pt x="252" y="0"/>
                  </a:moveTo>
                  <a:lnTo>
                    <a:pt x="252" y="0"/>
                  </a:lnTo>
                  <a:lnTo>
                    <a:pt x="252" y="0"/>
                  </a:lnTo>
                  <a:lnTo>
                    <a:pt x="252" y="15"/>
                  </a:lnTo>
                  <a:moveTo>
                    <a:pt x="252" y="29"/>
                  </a:moveTo>
                  <a:lnTo>
                    <a:pt x="252" y="29"/>
                  </a:lnTo>
                  <a:lnTo>
                    <a:pt x="252" y="45"/>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 name="Freeform 527"/>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528"/>
            <p:cNvSpPr>
              <a:spLocks noEditPoints="1"/>
            </p:cNvSpPr>
            <p:nvPr/>
          </p:nvSpPr>
          <p:spPr bwMode="auto">
            <a:xfrm>
              <a:off x="5222876" y="2711450"/>
              <a:ext cx="385763" cy="166688"/>
            </a:xfrm>
            <a:custGeom>
              <a:avLst/>
              <a:gdLst>
                <a:gd name="T0" fmla="*/ 0 w 263"/>
                <a:gd name="T1" fmla="*/ 0 h 114"/>
                <a:gd name="T2" fmla="*/ 0 w 263"/>
                <a:gd name="T3" fmla="*/ 0 h 114"/>
                <a:gd name="T4" fmla="*/ 0 w 263"/>
                <a:gd name="T5" fmla="*/ 114 h 114"/>
                <a:gd name="T6" fmla="*/ 263 w 263"/>
                <a:gd name="T7" fmla="*/ 0 h 114"/>
                <a:gd name="T8" fmla="*/ 0 w 263"/>
                <a:gd name="T9" fmla="*/ 0 h 114"/>
                <a:gd name="T10" fmla="*/ 0 w 263"/>
                <a:gd name="T11" fmla="*/ 0 h 114"/>
                <a:gd name="T12" fmla="*/ 0 w 263"/>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3" h="114">
                  <a:moveTo>
                    <a:pt x="0" y="0"/>
                  </a:moveTo>
                  <a:lnTo>
                    <a:pt x="0" y="0"/>
                  </a:lnTo>
                  <a:lnTo>
                    <a:pt x="0" y="114"/>
                  </a:lnTo>
                  <a:cubicBezTo>
                    <a:pt x="90" y="60"/>
                    <a:pt x="180" y="0"/>
                    <a:pt x="263"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 name="Freeform 529"/>
            <p:cNvSpPr>
              <a:spLocks noEditPoints="1"/>
            </p:cNvSpPr>
            <p:nvPr/>
          </p:nvSpPr>
          <p:spPr bwMode="auto">
            <a:xfrm>
              <a:off x="5222876" y="2711450"/>
              <a:ext cx="385763" cy="166688"/>
            </a:xfrm>
            <a:custGeom>
              <a:avLst/>
              <a:gdLst>
                <a:gd name="T0" fmla="*/ 0 w 263"/>
                <a:gd name="T1" fmla="*/ 114 h 114"/>
                <a:gd name="T2" fmla="*/ 0 w 263"/>
                <a:gd name="T3" fmla="*/ 114 h 114"/>
                <a:gd name="T4" fmla="*/ 4 w 263"/>
                <a:gd name="T5" fmla="*/ 114 h 114"/>
                <a:gd name="T6" fmla="*/ 18 w 263"/>
                <a:gd name="T7" fmla="*/ 114 h 114"/>
                <a:gd name="T8" fmla="*/ 18 w 263"/>
                <a:gd name="T9" fmla="*/ 114 h 114"/>
                <a:gd name="T10" fmla="*/ 34 w 263"/>
                <a:gd name="T11" fmla="*/ 114 h 114"/>
                <a:gd name="T12" fmla="*/ 47 w 263"/>
                <a:gd name="T13" fmla="*/ 114 h 114"/>
                <a:gd name="T14" fmla="*/ 47 w 263"/>
                <a:gd name="T15" fmla="*/ 114 h 114"/>
                <a:gd name="T16" fmla="*/ 63 w 263"/>
                <a:gd name="T17" fmla="*/ 114 h 114"/>
                <a:gd name="T18" fmla="*/ 76 w 263"/>
                <a:gd name="T19" fmla="*/ 114 h 114"/>
                <a:gd name="T20" fmla="*/ 76 w 263"/>
                <a:gd name="T21" fmla="*/ 114 h 114"/>
                <a:gd name="T22" fmla="*/ 92 w 263"/>
                <a:gd name="T23" fmla="*/ 114 h 114"/>
                <a:gd name="T24" fmla="*/ 106 w 263"/>
                <a:gd name="T25" fmla="*/ 114 h 114"/>
                <a:gd name="T26" fmla="*/ 106 w 263"/>
                <a:gd name="T27" fmla="*/ 114 h 114"/>
                <a:gd name="T28" fmla="*/ 122 w 263"/>
                <a:gd name="T29" fmla="*/ 114 h 114"/>
                <a:gd name="T30" fmla="*/ 135 w 263"/>
                <a:gd name="T31" fmla="*/ 114 h 114"/>
                <a:gd name="T32" fmla="*/ 135 w 263"/>
                <a:gd name="T33" fmla="*/ 114 h 114"/>
                <a:gd name="T34" fmla="*/ 151 w 263"/>
                <a:gd name="T35" fmla="*/ 114 h 114"/>
                <a:gd name="T36" fmla="*/ 164 w 263"/>
                <a:gd name="T37" fmla="*/ 114 h 114"/>
                <a:gd name="T38" fmla="*/ 164 w 263"/>
                <a:gd name="T39" fmla="*/ 114 h 114"/>
                <a:gd name="T40" fmla="*/ 180 w 263"/>
                <a:gd name="T41" fmla="*/ 114 h 114"/>
                <a:gd name="T42" fmla="*/ 194 w 263"/>
                <a:gd name="T43" fmla="*/ 114 h 114"/>
                <a:gd name="T44" fmla="*/ 194 w 263"/>
                <a:gd name="T45" fmla="*/ 114 h 114"/>
                <a:gd name="T46" fmla="*/ 210 w 263"/>
                <a:gd name="T47" fmla="*/ 114 h 114"/>
                <a:gd name="T48" fmla="*/ 223 w 263"/>
                <a:gd name="T49" fmla="*/ 114 h 114"/>
                <a:gd name="T50" fmla="*/ 223 w 263"/>
                <a:gd name="T51" fmla="*/ 114 h 114"/>
                <a:gd name="T52" fmla="*/ 239 w 263"/>
                <a:gd name="T53" fmla="*/ 114 h 114"/>
                <a:gd name="T54" fmla="*/ 252 w 263"/>
                <a:gd name="T55" fmla="*/ 114 h 114"/>
                <a:gd name="T56" fmla="*/ 252 w 263"/>
                <a:gd name="T57" fmla="*/ 114 h 114"/>
                <a:gd name="T58" fmla="*/ 263 w 263"/>
                <a:gd name="T59" fmla="*/ 114 h 114"/>
                <a:gd name="T60" fmla="*/ 263 w 263"/>
                <a:gd name="T61" fmla="*/ 108 h 114"/>
                <a:gd name="T62" fmla="*/ 263 w 263"/>
                <a:gd name="T63" fmla="*/ 95 h 114"/>
                <a:gd name="T64" fmla="*/ 263 w 263"/>
                <a:gd name="T65" fmla="*/ 95 h 114"/>
                <a:gd name="T66" fmla="*/ 263 w 263"/>
                <a:gd name="T67" fmla="*/ 79 h 114"/>
                <a:gd name="T68" fmla="*/ 263 w 263"/>
                <a:gd name="T69" fmla="*/ 66 h 114"/>
                <a:gd name="T70" fmla="*/ 263 w 263"/>
                <a:gd name="T71" fmla="*/ 66 h 114"/>
                <a:gd name="T72" fmla="*/ 263 w 263"/>
                <a:gd name="T73" fmla="*/ 50 h 114"/>
                <a:gd name="T74" fmla="*/ 263 w 263"/>
                <a:gd name="T75" fmla="*/ 36 h 114"/>
                <a:gd name="T76" fmla="*/ 263 w 263"/>
                <a:gd name="T77" fmla="*/ 36 h 114"/>
                <a:gd name="T78" fmla="*/ 263 w 263"/>
                <a:gd name="T79" fmla="*/ 20 h 114"/>
                <a:gd name="T80" fmla="*/ 263 w 263"/>
                <a:gd name="T81" fmla="*/ 7 h 114"/>
                <a:gd name="T82" fmla="*/ 263 w 263"/>
                <a:gd name="T83" fmla="*/ 7 h 114"/>
                <a:gd name="T84" fmla="*/ 263 w 263"/>
                <a:gd name="T8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14">
                  <a:moveTo>
                    <a:pt x="0" y="114"/>
                  </a:moveTo>
                  <a:lnTo>
                    <a:pt x="0" y="114"/>
                  </a:lnTo>
                  <a:lnTo>
                    <a:pt x="4" y="114"/>
                  </a:lnTo>
                  <a:moveTo>
                    <a:pt x="18" y="114"/>
                  </a:moveTo>
                  <a:lnTo>
                    <a:pt x="18" y="114"/>
                  </a:lnTo>
                  <a:lnTo>
                    <a:pt x="34" y="114"/>
                  </a:lnTo>
                  <a:moveTo>
                    <a:pt x="47" y="114"/>
                  </a:moveTo>
                  <a:lnTo>
                    <a:pt x="47" y="114"/>
                  </a:lnTo>
                  <a:lnTo>
                    <a:pt x="63" y="114"/>
                  </a:lnTo>
                  <a:moveTo>
                    <a:pt x="76" y="114"/>
                  </a:moveTo>
                  <a:lnTo>
                    <a:pt x="76" y="114"/>
                  </a:lnTo>
                  <a:lnTo>
                    <a:pt x="92" y="114"/>
                  </a:lnTo>
                  <a:moveTo>
                    <a:pt x="106" y="114"/>
                  </a:moveTo>
                  <a:lnTo>
                    <a:pt x="106" y="114"/>
                  </a:lnTo>
                  <a:lnTo>
                    <a:pt x="122" y="114"/>
                  </a:lnTo>
                  <a:moveTo>
                    <a:pt x="135" y="114"/>
                  </a:moveTo>
                  <a:lnTo>
                    <a:pt x="135" y="114"/>
                  </a:lnTo>
                  <a:lnTo>
                    <a:pt x="151" y="114"/>
                  </a:lnTo>
                  <a:moveTo>
                    <a:pt x="164" y="114"/>
                  </a:moveTo>
                  <a:lnTo>
                    <a:pt x="164" y="114"/>
                  </a:lnTo>
                  <a:lnTo>
                    <a:pt x="180" y="114"/>
                  </a:lnTo>
                  <a:moveTo>
                    <a:pt x="194" y="114"/>
                  </a:moveTo>
                  <a:lnTo>
                    <a:pt x="194" y="114"/>
                  </a:lnTo>
                  <a:lnTo>
                    <a:pt x="210" y="114"/>
                  </a:lnTo>
                  <a:moveTo>
                    <a:pt x="223" y="114"/>
                  </a:moveTo>
                  <a:lnTo>
                    <a:pt x="223" y="114"/>
                  </a:lnTo>
                  <a:lnTo>
                    <a:pt x="239" y="114"/>
                  </a:lnTo>
                  <a:moveTo>
                    <a:pt x="252" y="114"/>
                  </a:moveTo>
                  <a:lnTo>
                    <a:pt x="252" y="114"/>
                  </a:lnTo>
                  <a:lnTo>
                    <a:pt x="263" y="114"/>
                  </a:lnTo>
                  <a:lnTo>
                    <a:pt x="263" y="108"/>
                  </a:lnTo>
                  <a:moveTo>
                    <a:pt x="263" y="95"/>
                  </a:moveTo>
                  <a:lnTo>
                    <a:pt x="263" y="95"/>
                  </a:lnTo>
                  <a:lnTo>
                    <a:pt x="263" y="79"/>
                  </a:lnTo>
                  <a:moveTo>
                    <a:pt x="263" y="66"/>
                  </a:moveTo>
                  <a:lnTo>
                    <a:pt x="263" y="66"/>
                  </a:lnTo>
                  <a:lnTo>
                    <a:pt x="263" y="50"/>
                  </a:lnTo>
                  <a:moveTo>
                    <a:pt x="263" y="36"/>
                  </a:moveTo>
                  <a:lnTo>
                    <a:pt x="263" y="36"/>
                  </a:lnTo>
                  <a:lnTo>
                    <a:pt x="263" y="20"/>
                  </a:lnTo>
                  <a:moveTo>
                    <a:pt x="263" y="7"/>
                  </a:moveTo>
                  <a:lnTo>
                    <a:pt x="263" y="7"/>
                  </a:lnTo>
                  <a:lnTo>
                    <a:pt x="263"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 name="Freeform 530"/>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531"/>
            <p:cNvSpPr>
              <a:spLocks noEditPoints="1"/>
            </p:cNvSpPr>
            <p:nvPr/>
          </p:nvSpPr>
          <p:spPr bwMode="auto">
            <a:xfrm>
              <a:off x="4908551" y="2878137"/>
              <a:ext cx="314325" cy="125413"/>
            </a:xfrm>
            <a:custGeom>
              <a:avLst/>
              <a:gdLst>
                <a:gd name="T0" fmla="*/ 0 w 215"/>
                <a:gd name="T1" fmla="*/ 0 h 86"/>
                <a:gd name="T2" fmla="*/ 0 w 215"/>
                <a:gd name="T3" fmla="*/ 0 h 86"/>
                <a:gd name="T4" fmla="*/ 0 w 215"/>
                <a:gd name="T5" fmla="*/ 85 h 86"/>
                <a:gd name="T6" fmla="*/ 215 w 215"/>
                <a:gd name="T7" fmla="*/ 0 h 86"/>
                <a:gd name="T8" fmla="*/ 0 w 215"/>
                <a:gd name="T9" fmla="*/ 0 h 86"/>
                <a:gd name="T10" fmla="*/ 0 w 215"/>
                <a:gd name="T11" fmla="*/ 0 h 86"/>
                <a:gd name="T12" fmla="*/ 0 w 21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 h="86">
                  <a:moveTo>
                    <a:pt x="0" y="0"/>
                  </a:moveTo>
                  <a:lnTo>
                    <a:pt x="0" y="0"/>
                  </a:lnTo>
                  <a:lnTo>
                    <a:pt x="0" y="85"/>
                  </a:lnTo>
                  <a:cubicBezTo>
                    <a:pt x="68" y="86"/>
                    <a:pt x="141" y="45"/>
                    <a:pt x="215" y="0"/>
                  </a:cubicBezTo>
                  <a:lnTo>
                    <a:pt x="0" y="0"/>
                  </a:lnTo>
                  <a:close/>
                  <a:moveTo>
                    <a:pt x="0" y="0"/>
                  </a:moveTo>
                  <a:lnTo>
                    <a:pt x="0" y="0"/>
                  </a:lnTo>
                  <a:close/>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 name="Freeform 532"/>
            <p:cNvSpPr>
              <a:spLocks noEditPoints="1"/>
            </p:cNvSpPr>
            <p:nvPr/>
          </p:nvSpPr>
          <p:spPr bwMode="auto">
            <a:xfrm>
              <a:off x="4908551" y="2881312"/>
              <a:ext cx="314325" cy="120650"/>
            </a:xfrm>
            <a:custGeom>
              <a:avLst/>
              <a:gdLst>
                <a:gd name="T0" fmla="*/ 0 w 215"/>
                <a:gd name="T1" fmla="*/ 82 h 82"/>
                <a:gd name="T2" fmla="*/ 0 w 215"/>
                <a:gd name="T3" fmla="*/ 82 h 82"/>
                <a:gd name="T4" fmla="*/ 4 w 215"/>
                <a:gd name="T5" fmla="*/ 82 h 82"/>
                <a:gd name="T6" fmla="*/ 17 w 215"/>
                <a:gd name="T7" fmla="*/ 82 h 82"/>
                <a:gd name="T8" fmla="*/ 17 w 215"/>
                <a:gd name="T9" fmla="*/ 82 h 82"/>
                <a:gd name="T10" fmla="*/ 33 w 215"/>
                <a:gd name="T11" fmla="*/ 82 h 82"/>
                <a:gd name="T12" fmla="*/ 47 w 215"/>
                <a:gd name="T13" fmla="*/ 82 h 82"/>
                <a:gd name="T14" fmla="*/ 47 w 215"/>
                <a:gd name="T15" fmla="*/ 82 h 82"/>
                <a:gd name="T16" fmla="*/ 63 w 215"/>
                <a:gd name="T17" fmla="*/ 82 h 82"/>
                <a:gd name="T18" fmla="*/ 76 w 215"/>
                <a:gd name="T19" fmla="*/ 82 h 82"/>
                <a:gd name="T20" fmla="*/ 76 w 215"/>
                <a:gd name="T21" fmla="*/ 82 h 82"/>
                <a:gd name="T22" fmla="*/ 92 w 215"/>
                <a:gd name="T23" fmla="*/ 82 h 82"/>
                <a:gd name="T24" fmla="*/ 105 w 215"/>
                <a:gd name="T25" fmla="*/ 82 h 82"/>
                <a:gd name="T26" fmla="*/ 105 w 215"/>
                <a:gd name="T27" fmla="*/ 82 h 82"/>
                <a:gd name="T28" fmla="*/ 121 w 215"/>
                <a:gd name="T29" fmla="*/ 82 h 82"/>
                <a:gd name="T30" fmla="*/ 135 w 215"/>
                <a:gd name="T31" fmla="*/ 82 h 82"/>
                <a:gd name="T32" fmla="*/ 135 w 215"/>
                <a:gd name="T33" fmla="*/ 82 h 82"/>
                <a:gd name="T34" fmla="*/ 151 w 215"/>
                <a:gd name="T35" fmla="*/ 82 h 82"/>
                <a:gd name="T36" fmla="*/ 164 w 215"/>
                <a:gd name="T37" fmla="*/ 82 h 82"/>
                <a:gd name="T38" fmla="*/ 164 w 215"/>
                <a:gd name="T39" fmla="*/ 82 h 82"/>
                <a:gd name="T40" fmla="*/ 180 w 215"/>
                <a:gd name="T41" fmla="*/ 82 h 82"/>
                <a:gd name="T42" fmla="*/ 193 w 215"/>
                <a:gd name="T43" fmla="*/ 82 h 82"/>
                <a:gd name="T44" fmla="*/ 193 w 215"/>
                <a:gd name="T45" fmla="*/ 82 h 82"/>
                <a:gd name="T46" fmla="*/ 209 w 215"/>
                <a:gd name="T47" fmla="*/ 82 h 82"/>
                <a:gd name="T48" fmla="*/ 215 w 215"/>
                <a:gd name="T49" fmla="*/ 75 h 82"/>
                <a:gd name="T50" fmla="*/ 215 w 215"/>
                <a:gd name="T51" fmla="*/ 75 h 82"/>
                <a:gd name="T52" fmla="*/ 215 w 215"/>
                <a:gd name="T53" fmla="*/ 59 h 82"/>
                <a:gd name="T54" fmla="*/ 215 w 215"/>
                <a:gd name="T55" fmla="*/ 45 h 82"/>
                <a:gd name="T56" fmla="*/ 215 w 215"/>
                <a:gd name="T57" fmla="*/ 45 h 82"/>
                <a:gd name="T58" fmla="*/ 215 w 215"/>
                <a:gd name="T59" fmla="*/ 29 h 82"/>
                <a:gd name="T60" fmla="*/ 215 w 215"/>
                <a:gd name="T61" fmla="*/ 16 h 82"/>
                <a:gd name="T62" fmla="*/ 215 w 215"/>
                <a:gd name="T63" fmla="*/ 16 h 82"/>
                <a:gd name="T64" fmla="*/ 215 w 215"/>
                <a:gd name="T6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82">
                  <a:moveTo>
                    <a:pt x="0" y="82"/>
                  </a:moveTo>
                  <a:lnTo>
                    <a:pt x="0" y="82"/>
                  </a:lnTo>
                  <a:lnTo>
                    <a:pt x="4" y="82"/>
                  </a:lnTo>
                  <a:moveTo>
                    <a:pt x="17" y="82"/>
                  </a:moveTo>
                  <a:lnTo>
                    <a:pt x="17" y="82"/>
                  </a:lnTo>
                  <a:lnTo>
                    <a:pt x="33" y="82"/>
                  </a:lnTo>
                  <a:moveTo>
                    <a:pt x="47" y="82"/>
                  </a:moveTo>
                  <a:lnTo>
                    <a:pt x="47" y="82"/>
                  </a:lnTo>
                  <a:lnTo>
                    <a:pt x="63" y="82"/>
                  </a:lnTo>
                  <a:moveTo>
                    <a:pt x="76" y="82"/>
                  </a:moveTo>
                  <a:lnTo>
                    <a:pt x="76" y="82"/>
                  </a:lnTo>
                  <a:lnTo>
                    <a:pt x="92" y="82"/>
                  </a:lnTo>
                  <a:moveTo>
                    <a:pt x="105" y="82"/>
                  </a:moveTo>
                  <a:lnTo>
                    <a:pt x="105" y="82"/>
                  </a:lnTo>
                  <a:lnTo>
                    <a:pt x="121" y="82"/>
                  </a:lnTo>
                  <a:moveTo>
                    <a:pt x="135" y="82"/>
                  </a:moveTo>
                  <a:lnTo>
                    <a:pt x="135" y="82"/>
                  </a:lnTo>
                  <a:lnTo>
                    <a:pt x="151" y="82"/>
                  </a:lnTo>
                  <a:moveTo>
                    <a:pt x="164" y="82"/>
                  </a:moveTo>
                  <a:lnTo>
                    <a:pt x="164" y="82"/>
                  </a:lnTo>
                  <a:lnTo>
                    <a:pt x="180" y="82"/>
                  </a:lnTo>
                  <a:moveTo>
                    <a:pt x="193" y="82"/>
                  </a:moveTo>
                  <a:lnTo>
                    <a:pt x="193" y="82"/>
                  </a:lnTo>
                  <a:lnTo>
                    <a:pt x="209" y="82"/>
                  </a:lnTo>
                  <a:moveTo>
                    <a:pt x="215" y="75"/>
                  </a:moveTo>
                  <a:lnTo>
                    <a:pt x="215" y="75"/>
                  </a:lnTo>
                  <a:lnTo>
                    <a:pt x="215" y="59"/>
                  </a:lnTo>
                  <a:moveTo>
                    <a:pt x="215" y="45"/>
                  </a:moveTo>
                  <a:lnTo>
                    <a:pt x="215" y="45"/>
                  </a:lnTo>
                  <a:lnTo>
                    <a:pt x="215" y="29"/>
                  </a:lnTo>
                  <a:moveTo>
                    <a:pt x="215" y="16"/>
                  </a:moveTo>
                  <a:lnTo>
                    <a:pt x="215" y="16"/>
                  </a:lnTo>
                  <a:lnTo>
                    <a:pt x="215" y="0"/>
                  </a:lnTo>
                </a:path>
              </a:pathLst>
            </a:custGeom>
            <a:noFill/>
            <a:ln w="793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 name="Freeform 533"/>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534"/>
            <p:cNvSpPr>
              <a:spLocks noEditPoints="1"/>
            </p:cNvSpPr>
            <p:nvPr/>
          </p:nvSpPr>
          <p:spPr bwMode="auto">
            <a:xfrm>
              <a:off x="5716589" y="2855912"/>
              <a:ext cx="84138" cy="187325"/>
            </a:xfrm>
            <a:custGeom>
              <a:avLst/>
              <a:gdLst>
                <a:gd name="T0" fmla="*/ 0 w 58"/>
                <a:gd name="T1" fmla="*/ 0 h 129"/>
                <a:gd name="T2" fmla="*/ 0 w 58"/>
                <a:gd name="T3" fmla="*/ 0 h 129"/>
                <a:gd name="T4" fmla="*/ 58 w 58"/>
                <a:gd name="T5" fmla="*/ 0 h 129"/>
                <a:gd name="T6" fmla="*/ 0 w 58"/>
                <a:gd name="T7" fmla="*/ 129 h 129"/>
                <a:gd name="T8" fmla="*/ 0 w 58"/>
                <a:gd name="T9" fmla="*/ 0 h 129"/>
                <a:gd name="T10" fmla="*/ 0 w 58"/>
                <a:gd name="T11" fmla="*/ 0 h 129"/>
                <a:gd name="T12" fmla="*/ 0 w 58"/>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58" h="129">
                  <a:moveTo>
                    <a:pt x="0" y="0"/>
                  </a:moveTo>
                  <a:lnTo>
                    <a:pt x="0" y="0"/>
                  </a:lnTo>
                  <a:lnTo>
                    <a:pt x="58" y="0"/>
                  </a:lnTo>
                  <a:cubicBezTo>
                    <a:pt x="58" y="40"/>
                    <a:pt x="30" y="84"/>
                    <a:pt x="0" y="129"/>
                  </a:cubicBezTo>
                  <a:lnTo>
                    <a:pt x="0" y="0"/>
                  </a:lnTo>
                  <a:close/>
                  <a:moveTo>
                    <a:pt x="0" y="0"/>
                  </a:moveTo>
                  <a:lnTo>
                    <a:pt x="0" y="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 name="Freeform 535"/>
            <p:cNvSpPr>
              <a:spLocks noEditPoints="1"/>
            </p:cNvSpPr>
            <p:nvPr/>
          </p:nvSpPr>
          <p:spPr bwMode="auto">
            <a:xfrm>
              <a:off x="5716589" y="2855912"/>
              <a:ext cx="84138" cy="187325"/>
            </a:xfrm>
            <a:custGeom>
              <a:avLst/>
              <a:gdLst>
                <a:gd name="T0" fmla="*/ 0 w 58"/>
                <a:gd name="T1" fmla="*/ 129 h 129"/>
                <a:gd name="T2" fmla="*/ 0 w 58"/>
                <a:gd name="T3" fmla="*/ 129 h 129"/>
                <a:gd name="T4" fmla="*/ 16 w 58"/>
                <a:gd name="T5" fmla="*/ 129 h 129"/>
                <a:gd name="T6" fmla="*/ 30 w 58"/>
                <a:gd name="T7" fmla="*/ 129 h 129"/>
                <a:gd name="T8" fmla="*/ 30 w 58"/>
                <a:gd name="T9" fmla="*/ 129 h 129"/>
                <a:gd name="T10" fmla="*/ 46 w 58"/>
                <a:gd name="T11" fmla="*/ 129 h 129"/>
                <a:gd name="T12" fmla="*/ 58 w 58"/>
                <a:gd name="T13" fmla="*/ 127 h 129"/>
                <a:gd name="T14" fmla="*/ 58 w 58"/>
                <a:gd name="T15" fmla="*/ 127 h 129"/>
                <a:gd name="T16" fmla="*/ 58 w 58"/>
                <a:gd name="T17" fmla="*/ 111 h 129"/>
                <a:gd name="T18" fmla="*/ 58 w 58"/>
                <a:gd name="T19" fmla="*/ 98 h 129"/>
                <a:gd name="T20" fmla="*/ 58 w 58"/>
                <a:gd name="T21" fmla="*/ 98 h 129"/>
                <a:gd name="T22" fmla="*/ 58 w 58"/>
                <a:gd name="T23" fmla="*/ 82 h 129"/>
                <a:gd name="T24" fmla="*/ 58 w 58"/>
                <a:gd name="T25" fmla="*/ 68 h 129"/>
                <a:gd name="T26" fmla="*/ 58 w 58"/>
                <a:gd name="T27" fmla="*/ 68 h 129"/>
                <a:gd name="T28" fmla="*/ 58 w 58"/>
                <a:gd name="T29" fmla="*/ 52 h 129"/>
                <a:gd name="T30" fmla="*/ 58 w 58"/>
                <a:gd name="T31" fmla="*/ 39 h 129"/>
                <a:gd name="T32" fmla="*/ 58 w 58"/>
                <a:gd name="T33" fmla="*/ 39 h 129"/>
                <a:gd name="T34" fmla="*/ 58 w 58"/>
                <a:gd name="T35" fmla="*/ 23 h 129"/>
                <a:gd name="T36" fmla="*/ 58 w 58"/>
                <a:gd name="T37" fmla="*/ 10 h 129"/>
                <a:gd name="T38" fmla="*/ 58 w 58"/>
                <a:gd name="T39" fmla="*/ 10 h 129"/>
                <a:gd name="T40" fmla="*/ 58 w 5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129">
                  <a:moveTo>
                    <a:pt x="0" y="129"/>
                  </a:moveTo>
                  <a:lnTo>
                    <a:pt x="0" y="129"/>
                  </a:lnTo>
                  <a:lnTo>
                    <a:pt x="16" y="129"/>
                  </a:lnTo>
                  <a:moveTo>
                    <a:pt x="30" y="129"/>
                  </a:moveTo>
                  <a:lnTo>
                    <a:pt x="30" y="129"/>
                  </a:lnTo>
                  <a:lnTo>
                    <a:pt x="46" y="129"/>
                  </a:lnTo>
                  <a:moveTo>
                    <a:pt x="58" y="127"/>
                  </a:moveTo>
                  <a:lnTo>
                    <a:pt x="58" y="127"/>
                  </a:lnTo>
                  <a:lnTo>
                    <a:pt x="58" y="111"/>
                  </a:lnTo>
                  <a:moveTo>
                    <a:pt x="58" y="98"/>
                  </a:moveTo>
                  <a:lnTo>
                    <a:pt x="58" y="98"/>
                  </a:lnTo>
                  <a:lnTo>
                    <a:pt x="58" y="82"/>
                  </a:lnTo>
                  <a:moveTo>
                    <a:pt x="58" y="68"/>
                  </a:moveTo>
                  <a:lnTo>
                    <a:pt x="58" y="68"/>
                  </a:lnTo>
                  <a:lnTo>
                    <a:pt x="58" y="52"/>
                  </a:lnTo>
                  <a:moveTo>
                    <a:pt x="58" y="39"/>
                  </a:moveTo>
                  <a:lnTo>
                    <a:pt x="58" y="39"/>
                  </a:lnTo>
                  <a:lnTo>
                    <a:pt x="58" y="23"/>
                  </a:lnTo>
                  <a:moveTo>
                    <a:pt x="58" y="10"/>
                  </a:moveTo>
                  <a:lnTo>
                    <a:pt x="58" y="10"/>
                  </a:lnTo>
                  <a:lnTo>
                    <a:pt x="58"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 name="Freeform 536"/>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537"/>
            <p:cNvSpPr>
              <a:spLocks noEditPoints="1"/>
            </p:cNvSpPr>
            <p:nvPr/>
          </p:nvSpPr>
          <p:spPr bwMode="auto">
            <a:xfrm>
              <a:off x="5608639" y="304323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3"/>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 name="Freeform 538"/>
            <p:cNvSpPr>
              <a:spLocks noEditPoints="1"/>
            </p:cNvSpPr>
            <p:nvPr/>
          </p:nvSpPr>
          <p:spPr bwMode="auto">
            <a:xfrm>
              <a:off x="5608639" y="306228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8 w 73"/>
                <a:gd name="T13" fmla="*/ 148 h 148"/>
                <a:gd name="T14" fmla="*/ 58 w 73"/>
                <a:gd name="T15" fmla="*/ 148 h 148"/>
                <a:gd name="T16" fmla="*/ 73 w 73"/>
                <a:gd name="T17" fmla="*/ 148 h 148"/>
                <a:gd name="T18" fmla="*/ 73 w 73"/>
                <a:gd name="T19" fmla="*/ 147 h 148"/>
                <a:gd name="T20" fmla="*/ 73 w 73"/>
                <a:gd name="T21" fmla="*/ 133 h 148"/>
                <a:gd name="T22" fmla="*/ 73 w 73"/>
                <a:gd name="T23" fmla="*/ 133 h 148"/>
                <a:gd name="T24" fmla="*/ 73 w 73"/>
                <a:gd name="T25" fmla="*/ 117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5 h 148"/>
                <a:gd name="T40" fmla="*/ 73 w 73"/>
                <a:gd name="T41" fmla="*/ 45 h 148"/>
                <a:gd name="T42" fmla="*/ 73 w 73"/>
                <a:gd name="T43" fmla="*/ 29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8" y="148"/>
                  </a:moveTo>
                  <a:lnTo>
                    <a:pt x="58" y="148"/>
                  </a:lnTo>
                  <a:lnTo>
                    <a:pt x="73" y="148"/>
                  </a:lnTo>
                  <a:lnTo>
                    <a:pt x="73" y="147"/>
                  </a:lnTo>
                  <a:moveTo>
                    <a:pt x="73" y="133"/>
                  </a:moveTo>
                  <a:lnTo>
                    <a:pt x="73" y="133"/>
                  </a:lnTo>
                  <a:lnTo>
                    <a:pt x="73" y="117"/>
                  </a:lnTo>
                  <a:moveTo>
                    <a:pt x="73" y="104"/>
                  </a:moveTo>
                  <a:lnTo>
                    <a:pt x="73" y="104"/>
                  </a:lnTo>
                  <a:lnTo>
                    <a:pt x="73" y="88"/>
                  </a:lnTo>
                  <a:moveTo>
                    <a:pt x="73" y="75"/>
                  </a:moveTo>
                  <a:lnTo>
                    <a:pt x="73" y="75"/>
                  </a:lnTo>
                  <a:lnTo>
                    <a:pt x="73" y="59"/>
                  </a:lnTo>
                  <a:moveTo>
                    <a:pt x="73" y="45"/>
                  </a:moveTo>
                  <a:lnTo>
                    <a:pt x="73" y="45"/>
                  </a:lnTo>
                  <a:lnTo>
                    <a:pt x="73" y="29"/>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40" name="Group 539"/>
          <p:cNvGrpSpPr/>
          <p:nvPr/>
        </p:nvGrpSpPr>
        <p:grpSpPr>
          <a:xfrm>
            <a:off x="5704192" y="5156645"/>
            <a:ext cx="1077608" cy="710755"/>
            <a:chOff x="4060826" y="5335587"/>
            <a:chExt cx="1801813" cy="1120775"/>
          </a:xfrm>
        </p:grpSpPr>
        <p:sp>
          <p:nvSpPr>
            <p:cNvPr id="541" name="Freeform 540"/>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E89B6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541"/>
            <p:cNvSpPr>
              <a:spLocks/>
            </p:cNvSpPr>
            <p:nvPr/>
          </p:nvSpPr>
          <p:spPr bwMode="auto">
            <a:xfrm>
              <a:off x="4848226" y="5443537"/>
              <a:ext cx="1014413" cy="1012825"/>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E0591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 name="Freeform 542"/>
            <p:cNvSpPr>
              <a:spLocks noEditPoints="1"/>
            </p:cNvSpPr>
            <p:nvPr/>
          </p:nvSpPr>
          <p:spPr bwMode="auto">
            <a:xfrm>
              <a:off x="5608639" y="5570537"/>
              <a:ext cx="60325" cy="117475"/>
            </a:xfrm>
            <a:custGeom>
              <a:avLst/>
              <a:gdLst>
                <a:gd name="T0" fmla="*/ 0 w 41"/>
                <a:gd name="T1" fmla="*/ 0 h 80"/>
                <a:gd name="T2" fmla="*/ 0 w 41"/>
                <a:gd name="T3" fmla="*/ 0 h 80"/>
                <a:gd name="T4" fmla="*/ 16 w 41"/>
                <a:gd name="T5" fmla="*/ 0 h 80"/>
                <a:gd name="T6" fmla="*/ 29 w 41"/>
                <a:gd name="T7" fmla="*/ 0 h 80"/>
                <a:gd name="T8" fmla="*/ 29 w 41"/>
                <a:gd name="T9" fmla="*/ 0 h 80"/>
                <a:gd name="T10" fmla="*/ 41 w 41"/>
                <a:gd name="T11" fmla="*/ 0 h 80"/>
                <a:gd name="T12" fmla="*/ 41 w 41"/>
                <a:gd name="T13" fmla="*/ 5 h 80"/>
                <a:gd name="T14" fmla="*/ 41 w 41"/>
                <a:gd name="T15" fmla="*/ 18 h 80"/>
                <a:gd name="T16" fmla="*/ 41 w 41"/>
                <a:gd name="T17" fmla="*/ 18 h 80"/>
                <a:gd name="T18" fmla="*/ 41 w 41"/>
                <a:gd name="T19" fmla="*/ 34 h 80"/>
                <a:gd name="T20" fmla="*/ 41 w 41"/>
                <a:gd name="T21" fmla="*/ 47 h 80"/>
                <a:gd name="T22" fmla="*/ 41 w 41"/>
                <a:gd name="T23" fmla="*/ 47 h 80"/>
                <a:gd name="T24" fmla="*/ 41 w 41"/>
                <a:gd name="T25" fmla="*/ 63 h 80"/>
                <a:gd name="T26" fmla="*/ 41 w 41"/>
                <a:gd name="T27" fmla="*/ 77 h 80"/>
                <a:gd name="T28" fmla="*/ 41 w 41"/>
                <a:gd name="T29" fmla="*/ 77 h 80"/>
                <a:gd name="T30" fmla="*/ 41 w 41"/>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80">
                  <a:moveTo>
                    <a:pt x="0" y="0"/>
                  </a:moveTo>
                  <a:lnTo>
                    <a:pt x="0" y="0"/>
                  </a:lnTo>
                  <a:lnTo>
                    <a:pt x="16" y="0"/>
                  </a:lnTo>
                  <a:moveTo>
                    <a:pt x="29" y="0"/>
                  </a:moveTo>
                  <a:lnTo>
                    <a:pt x="29" y="0"/>
                  </a:lnTo>
                  <a:lnTo>
                    <a:pt x="41" y="0"/>
                  </a:lnTo>
                  <a:lnTo>
                    <a:pt x="41" y="5"/>
                  </a:lnTo>
                  <a:moveTo>
                    <a:pt x="41" y="18"/>
                  </a:moveTo>
                  <a:lnTo>
                    <a:pt x="41" y="18"/>
                  </a:lnTo>
                  <a:lnTo>
                    <a:pt x="41" y="34"/>
                  </a:lnTo>
                  <a:moveTo>
                    <a:pt x="41" y="47"/>
                  </a:moveTo>
                  <a:lnTo>
                    <a:pt x="41" y="47"/>
                  </a:lnTo>
                  <a:lnTo>
                    <a:pt x="41" y="63"/>
                  </a:lnTo>
                  <a:moveTo>
                    <a:pt x="41" y="77"/>
                  </a:moveTo>
                  <a:lnTo>
                    <a:pt x="41" y="77"/>
                  </a:lnTo>
                  <a:lnTo>
                    <a:pt x="41" y="8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 name="Freeform 543"/>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544"/>
            <p:cNvSpPr>
              <a:spLocks noEditPoints="1"/>
            </p:cNvSpPr>
            <p:nvPr/>
          </p:nvSpPr>
          <p:spPr bwMode="auto">
            <a:xfrm>
              <a:off x="5608639" y="5570537"/>
              <a:ext cx="60325" cy="117475"/>
            </a:xfrm>
            <a:custGeom>
              <a:avLst/>
              <a:gdLst>
                <a:gd name="T0" fmla="*/ 0 w 41"/>
                <a:gd name="T1" fmla="*/ 80 h 80"/>
                <a:gd name="T2" fmla="*/ 0 w 41"/>
                <a:gd name="T3" fmla="*/ 80 h 80"/>
                <a:gd name="T4" fmla="*/ 0 w 41"/>
                <a:gd name="T5" fmla="*/ 0 h 80"/>
                <a:gd name="T6" fmla="*/ 41 w 41"/>
                <a:gd name="T7" fmla="*/ 80 h 80"/>
                <a:gd name="T8" fmla="*/ 0 w 41"/>
                <a:gd name="T9" fmla="*/ 80 h 80"/>
                <a:gd name="T10" fmla="*/ 0 w 41"/>
                <a:gd name="T11" fmla="*/ 80 h 80"/>
                <a:gd name="T12" fmla="*/ 0 w 41"/>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41" h="80">
                  <a:moveTo>
                    <a:pt x="0" y="80"/>
                  </a:moveTo>
                  <a:lnTo>
                    <a:pt x="0" y="80"/>
                  </a:lnTo>
                  <a:lnTo>
                    <a:pt x="0" y="0"/>
                  </a:lnTo>
                  <a:cubicBezTo>
                    <a:pt x="0" y="28"/>
                    <a:pt x="11" y="55"/>
                    <a:pt x="41" y="80"/>
                  </a:cubicBezTo>
                  <a:lnTo>
                    <a:pt x="0" y="80"/>
                  </a:lnTo>
                  <a:close/>
                  <a:moveTo>
                    <a:pt x="0" y="80"/>
                  </a:moveTo>
                  <a:lnTo>
                    <a:pt x="0" y="80"/>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 name="Freeform 545"/>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546"/>
            <p:cNvSpPr>
              <a:spLocks noEditPoints="1"/>
            </p:cNvSpPr>
            <p:nvPr/>
          </p:nvSpPr>
          <p:spPr bwMode="auto">
            <a:xfrm>
              <a:off x="5668964" y="5688012"/>
              <a:ext cx="69850" cy="106363"/>
            </a:xfrm>
            <a:custGeom>
              <a:avLst/>
              <a:gdLst>
                <a:gd name="T0" fmla="*/ 46 w 47"/>
                <a:gd name="T1" fmla="*/ 73 h 73"/>
                <a:gd name="T2" fmla="*/ 46 w 47"/>
                <a:gd name="T3" fmla="*/ 73 h 73"/>
                <a:gd name="T4" fmla="*/ 0 w 47"/>
                <a:gd name="T5" fmla="*/ 73 h 73"/>
                <a:gd name="T6" fmla="*/ 0 w 47"/>
                <a:gd name="T7" fmla="*/ 0 h 73"/>
                <a:gd name="T8" fmla="*/ 46 w 47"/>
                <a:gd name="T9" fmla="*/ 73 h 73"/>
                <a:gd name="T10" fmla="*/ 46 w 47"/>
                <a:gd name="T11" fmla="*/ 73 h 73"/>
                <a:gd name="T12" fmla="*/ 46 w 47"/>
                <a:gd name="T13" fmla="*/ 73 h 73"/>
                <a:gd name="T14" fmla="*/ 46 w 47"/>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3">
                  <a:moveTo>
                    <a:pt x="46" y="73"/>
                  </a:moveTo>
                  <a:lnTo>
                    <a:pt x="46" y="73"/>
                  </a:lnTo>
                  <a:lnTo>
                    <a:pt x="0" y="73"/>
                  </a:lnTo>
                  <a:lnTo>
                    <a:pt x="0" y="0"/>
                  </a:lnTo>
                  <a:cubicBezTo>
                    <a:pt x="33" y="28"/>
                    <a:pt x="47" y="52"/>
                    <a:pt x="46" y="73"/>
                  </a:cubicBezTo>
                  <a:lnTo>
                    <a:pt x="46" y="73"/>
                  </a:lnTo>
                  <a:close/>
                  <a:moveTo>
                    <a:pt x="46" y="73"/>
                  </a:moveTo>
                  <a:lnTo>
                    <a:pt x="46" y="73"/>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 name="Freeform 547"/>
            <p:cNvSpPr>
              <a:spLocks noEditPoints="1"/>
            </p:cNvSpPr>
            <p:nvPr/>
          </p:nvSpPr>
          <p:spPr bwMode="auto">
            <a:xfrm>
              <a:off x="5668964" y="5688012"/>
              <a:ext cx="68263" cy="106363"/>
            </a:xfrm>
            <a:custGeom>
              <a:avLst/>
              <a:gdLst>
                <a:gd name="T0" fmla="*/ 0 w 46"/>
                <a:gd name="T1" fmla="*/ 0 h 73"/>
                <a:gd name="T2" fmla="*/ 0 w 46"/>
                <a:gd name="T3" fmla="*/ 0 h 73"/>
                <a:gd name="T4" fmla="*/ 16 w 46"/>
                <a:gd name="T5" fmla="*/ 0 h 73"/>
                <a:gd name="T6" fmla="*/ 29 w 46"/>
                <a:gd name="T7" fmla="*/ 0 h 73"/>
                <a:gd name="T8" fmla="*/ 29 w 46"/>
                <a:gd name="T9" fmla="*/ 0 h 73"/>
                <a:gd name="T10" fmla="*/ 45 w 46"/>
                <a:gd name="T11" fmla="*/ 0 h 73"/>
                <a:gd name="T12" fmla="*/ 46 w 46"/>
                <a:gd name="T13" fmla="*/ 12 h 73"/>
                <a:gd name="T14" fmla="*/ 46 w 46"/>
                <a:gd name="T15" fmla="*/ 12 h 73"/>
                <a:gd name="T16" fmla="*/ 46 w 46"/>
                <a:gd name="T17" fmla="*/ 28 h 73"/>
                <a:gd name="T18" fmla="*/ 46 w 46"/>
                <a:gd name="T19" fmla="*/ 42 h 73"/>
                <a:gd name="T20" fmla="*/ 46 w 46"/>
                <a:gd name="T21" fmla="*/ 42 h 73"/>
                <a:gd name="T22" fmla="*/ 46 w 46"/>
                <a:gd name="T23" fmla="*/ 58 h 73"/>
                <a:gd name="T24" fmla="*/ 46 w 46"/>
                <a:gd name="T25" fmla="*/ 71 h 73"/>
                <a:gd name="T26" fmla="*/ 46 w 46"/>
                <a:gd name="T27" fmla="*/ 71 h 73"/>
                <a:gd name="T28" fmla="*/ 46 w 46"/>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3">
                  <a:moveTo>
                    <a:pt x="0" y="0"/>
                  </a:moveTo>
                  <a:lnTo>
                    <a:pt x="0" y="0"/>
                  </a:lnTo>
                  <a:lnTo>
                    <a:pt x="16" y="0"/>
                  </a:lnTo>
                  <a:moveTo>
                    <a:pt x="29" y="0"/>
                  </a:moveTo>
                  <a:lnTo>
                    <a:pt x="29" y="0"/>
                  </a:lnTo>
                  <a:lnTo>
                    <a:pt x="45" y="0"/>
                  </a:lnTo>
                  <a:moveTo>
                    <a:pt x="46" y="12"/>
                  </a:moveTo>
                  <a:lnTo>
                    <a:pt x="46" y="12"/>
                  </a:lnTo>
                  <a:lnTo>
                    <a:pt x="46" y="28"/>
                  </a:lnTo>
                  <a:moveTo>
                    <a:pt x="46" y="42"/>
                  </a:moveTo>
                  <a:lnTo>
                    <a:pt x="46" y="42"/>
                  </a:lnTo>
                  <a:lnTo>
                    <a:pt x="46" y="58"/>
                  </a:lnTo>
                  <a:moveTo>
                    <a:pt x="46" y="71"/>
                  </a:moveTo>
                  <a:lnTo>
                    <a:pt x="46" y="71"/>
                  </a:lnTo>
                  <a:lnTo>
                    <a:pt x="46" y="73"/>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 name="Freeform 548"/>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549"/>
            <p:cNvSpPr>
              <a:spLocks noEditPoints="1"/>
            </p:cNvSpPr>
            <p:nvPr/>
          </p:nvSpPr>
          <p:spPr bwMode="auto">
            <a:xfrm>
              <a:off x="5067301" y="5794375"/>
              <a:ext cx="669925" cy="171450"/>
            </a:xfrm>
            <a:custGeom>
              <a:avLst/>
              <a:gdLst>
                <a:gd name="T0" fmla="*/ 458 w 458"/>
                <a:gd name="T1" fmla="*/ 0 h 118"/>
                <a:gd name="T2" fmla="*/ 458 w 458"/>
                <a:gd name="T3" fmla="*/ 0 h 118"/>
                <a:gd name="T4" fmla="*/ 0 w 458"/>
                <a:gd name="T5" fmla="*/ 0 h 118"/>
                <a:gd name="T6" fmla="*/ 0 w 458"/>
                <a:gd name="T7" fmla="*/ 118 h 118"/>
                <a:gd name="T8" fmla="*/ 458 w 458"/>
                <a:gd name="T9" fmla="*/ 0 h 118"/>
                <a:gd name="T10" fmla="*/ 458 w 458"/>
                <a:gd name="T11" fmla="*/ 0 h 118"/>
                <a:gd name="T12" fmla="*/ 458 w 458"/>
                <a:gd name="T13" fmla="*/ 0 h 118"/>
                <a:gd name="T14" fmla="*/ 458 w 458"/>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18">
                  <a:moveTo>
                    <a:pt x="458" y="0"/>
                  </a:moveTo>
                  <a:lnTo>
                    <a:pt x="458" y="0"/>
                  </a:lnTo>
                  <a:lnTo>
                    <a:pt x="0" y="0"/>
                  </a:lnTo>
                  <a:lnTo>
                    <a:pt x="0" y="118"/>
                  </a:lnTo>
                  <a:cubicBezTo>
                    <a:pt x="157" y="118"/>
                    <a:pt x="457" y="95"/>
                    <a:pt x="458" y="0"/>
                  </a:cubicBezTo>
                  <a:lnTo>
                    <a:pt x="458" y="0"/>
                  </a:lnTo>
                  <a:close/>
                  <a:moveTo>
                    <a:pt x="458" y="0"/>
                  </a:moveTo>
                  <a:lnTo>
                    <a:pt x="458" y="0"/>
                  </a:lnTo>
                  <a:close/>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 name="Freeform 550"/>
            <p:cNvSpPr>
              <a:spLocks noEditPoints="1"/>
            </p:cNvSpPr>
            <p:nvPr/>
          </p:nvSpPr>
          <p:spPr bwMode="auto">
            <a:xfrm>
              <a:off x="5067301" y="5799137"/>
              <a:ext cx="669925" cy="166688"/>
            </a:xfrm>
            <a:custGeom>
              <a:avLst/>
              <a:gdLst>
                <a:gd name="T0" fmla="*/ 0 w 458"/>
                <a:gd name="T1" fmla="*/ 115 h 115"/>
                <a:gd name="T2" fmla="*/ 0 w 458"/>
                <a:gd name="T3" fmla="*/ 115 h 115"/>
                <a:gd name="T4" fmla="*/ 16 w 458"/>
                <a:gd name="T5" fmla="*/ 115 h 115"/>
                <a:gd name="T6" fmla="*/ 29 w 458"/>
                <a:gd name="T7" fmla="*/ 115 h 115"/>
                <a:gd name="T8" fmla="*/ 29 w 458"/>
                <a:gd name="T9" fmla="*/ 115 h 115"/>
                <a:gd name="T10" fmla="*/ 45 w 458"/>
                <a:gd name="T11" fmla="*/ 115 h 115"/>
                <a:gd name="T12" fmla="*/ 59 w 458"/>
                <a:gd name="T13" fmla="*/ 115 h 115"/>
                <a:gd name="T14" fmla="*/ 59 w 458"/>
                <a:gd name="T15" fmla="*/ 115 h 115"/>
                <a:gd name="T16" fmla="*/ 75 w 458"/>
                <a:gd name="T17" fmla="*/ 115 h 115"/>
                <a:gd name="T18" fmla="*/ 88 w 458"/>
                <a:gd name="T19" fmla="*/ 115 h 115"/>
                <a:gd name="T20" fmla="*/ 88 w 458"/>
                <a:gd name="T21" fmla="*/ 115 h 115"/>
                <a:gd name="T22" fmla="*/ 104 w 458"/>
                <a:gd name="T23" fmla="*/ 115 h 115"/>
                <a:gd name="T24" fmla="*/ 117 w 458"/>
                <a:gd name="T25" fmla="*/ 115 h 115"/>
                <a:gd name="T26" fmla="*/ 117 w 458"/>
                <a:gd name="T27" fmla="*/ 115 h 115"/>
                <a:gd name="T28" fmla="*/ 133 w 458"/>
                <a:gd name="T29" fmla="*/ 115 h 115"/>
                <a:gd name="T30" fmla="*/ 147 w 458"/>
                <a:gd name="T31" fmla="*/ 115 h 115"/>
                <a:gd name="T32" fmla="*/ 147 w 458"/>
                <a:gd name="T33" fmla="*/ 115 h 115"/>
                <a:gd name="T34" fmla="*/ 163 w 458"/>
                <a:gd name="T35" fmla="*/ 115 h 115"/>
                <a:gd name="T36" fmla="*/ 176 w 458"/>
                <a:gd name="T37" fmla="*/ 115 h 115"/>
                <a:gd name="T38" fmla="*/ 176 w 458"/>
                <a:gd name="T39" fmla="*/ 115 h 115"/>
                <a:gd name="T40" fmla="*/ 192 w 458"/>
                <a:gd name="T41" fmla="*/ 115 h 115"/>
                <a:gd name="T42" fmla="*/ 205 w 458"/>
                <a:gd name="T43" fmla="*/ 115 h 115"/>
                <a:gd name="T44" fmla="*/ 205 w 458"/>
                <a:gd name="T45" fmla="*/ 115 h 115"/>
                <a:gd name="T46" fmla="*/ 221 w 458"/>
                <a:gd name="T47" fmla="*/ 115 h 115"/>
                <a:gd name="T48" fmla="*/ 235 w 458"/>
                <a:gd name="T49" fmla="*/ 115 h 115"/>
                <a:gd name="T50" fmla="*/ 235 w 458"/>
                <a:gd name="T51" fmla="*/ 115 h 115"/>
                <a:gd name="T52" fmla="*/ 251 w 458"/>
                <a:gd name="T53" fmla="*/ 115 h 115"/>
                <a:gd name="T54" fmla="*/ 264 w 458"/>
                <a:gd name="T55" fmla="*/ 115 h 115"/>
                <a:gd name="T56" fmla="*/ 264 w 458"/>
                <a:gd name="T57" fmla="*/ 115 h 115"/>
                <a:gd name="T58" fmla="*/ 280 w 458"/>
                <a:gd name="T59" fmla="*/ 115 h 115"/>
                <a:gd name="T60" fmla="*/ 293 w 458"/>
                <a:gd name="T61" fmla="*/ 115 h 115"/>
                <a:gd name="T62" fmla="*/ 293 w 458"/>
                <a:gd name="T63" fmla="*/ 115 h 115"/>
                <a:gd name="T64" fmla="*/ 309 w 458"/>
                <a:gd name="T65" fmla="*/ 115 h 115"/>
                <a:gd name="T66" fmla="*/ 323 w 458"/>
                <a:gd name="T67" fmla="*/ 115 h 115"/>
                <a:gd name="T68" fmla="*/ 323 w 458"/>
                <a:gd name="T69" fmla="*/ 115 h 115"/>
                <a:gd name="T70" fmla="*/ 339 w 458"/>
                <a:gd name="T71" fmla="*/ 115 h 115"/>
                <a:gd name="T72" fmla="*/ 352 w 458"/>
                <a:gd name="T73" fmla="*/ 115 h 115"/>
                <a:gd name="T74" fmla="*/ 352 w 458"/>
                <a:gd name="T75" fmla="*/ 115 h 115"/>
                <a:gd name="T76" fmla="*/ 368 w 458"/>
                <a:gd name="T77" fmla="*/ 115 h 115"/>
                <a:gd name="T78" fmla="*/ 381 w 458"/>
                <a:gd name="T79" fmla="*/ 115 h 115"/>
                <a:gd name="T80" fmla="*/ 381 w 458"/>
                <a:gd name="T81" fmla="*/ 115 h 115"/>
                <a:gd name="T82" fmla="*/ 397 w 458"/>
                <a:gd name="T83" fmla="*/ 115 h 115"/>
                <a:gd name="T84" fmla="*/ 411 w 458"/>
                <a:gd name="T85" fmla="*/ 115 h 115"/>
                <a:gd name="T86" fmla="*/ 411 w 458"/>
                <a:gd name="T87" fmla="*/ 115 h 115"/>
                <a:gd name="T88" fmla="*/ 427 w 458"/>
                <a:gd name="T89" fmla="*/ 115 h 115"/>
                <a:gd name="T90" fmla="*/ 440 w 458"/>
                <a:gd name="T91" fmla="*/ 115 h 115"/>
                <a:gd name="T92" fmla="*/ 440 w 458"/>
                <a:gd name="T93" fmla="*/ 115 h 115"/>
                <a:gd name="T94" fmla="*/ 456 w 458"/>
                <a:gd name="T95" fmla="*/ 115 h 115"/>
                <a:gd name="T96" fmla="*/ 458 w 458"/>
                <a:gd name="T97" fmla="*/ 104 h 115"/>
                <a:gd name="T98" fmla="*/ 458 w 458"/>
                <a:gd name="T99" fmla="*/ 104 h 115"/>
                <a:gd name="T100" fmla="*/ 458 w 458"/>
                <a:gd name="T101" fmla="*/ 88 h 115"/>
                <a:gd name="T102" fmla="*/ 458 w 458"/>
                <a:gd name="T103" fmla="*/ 75 h 115"/>
                <a:gd name="T104" fmla="*/ 458 w 458"/>
                <a:gd name="T105" fmla="*/ 75 h 115"/>
                <a:gd name="T106" fmla="*/ 458 w 458"/>
                <a:gd name="T107" fmla="*/ 59 h 115"/>
                <a:gd name="T108" fmla="*/ 458 w 458"/>
                <a:gd name="T109" fmla="*/ 46 h 115"/>
                <a:gd name="T110" fmla="*/ 458 w 458"/>
                <a:gd name="T111" fmla="*/ 46 h 115"/>
                <a:gd name="T112" fmla="*/ 458 w 458"/>
                <a:gd name="T113" fmla="*/ 30 h 115"/>
                <a:gd name="T114" fmla="*/ 458 w 458"/>
                <a:gd name="T115" fmla="*/ 16 h 115"/>
                <a:gd name="T116" fmla="*/ 458 w 458"/>
                <a:gd name="T117" fmla="*/ 16 h 115"/>
                <a:gd name="T118" fmla="*/ 458 w 458"/>
                <a:gd name="T1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8" h="115">
                  <a:moveTo>
                    <a:pt x="0" y="115"/>
                  </a:moveTo>
                  <a:lnTo>
                    <a:pt x="0" y="115"/>
                  </a:lnTo>
                  <a:lnTo>
                    <a:pt x="16" y="115"/>
                  </a:lnTo>
                  <a:moveTo>
                    <a:pt x="29" y="115"/>
                  </a:moveTo>
                  <a:lnTo>
                    <a:pt x="29" y="115"/>
                  </a:lnTo>
                  <a:lnTo>
                    <a:pt x="45" y="115"/>
                  </a:lnTo>
                  <a:moveTo>
                    <a:pt x="59" y="115"/>
                  </a:moveTo>
                  <a:lnTo>
                    <a:pt x="59" y="115"/>
                  </a:lnTo>
                  <a:lnTo>
                    <a:pt x="75" y="115"/>
                  </a:lnTo>
                  <a:moveTo>
                    <a:pt x="88" y="115"/>
                  </a:moveTo>
                  <a:lnTo>
                    <a:pt x="88" y="115"/>
                  </a:lnTo>
                  <a:lnTo>
                    <a:pt x="104" y="115"/>
                  </a:lnTo>
                  <a:moveTo>
                    <a:pt x="117" y="115"/>
                  </a:moveTo>
                  <a:lnTo>
                    <a:pt x="117" y="115"/>
                  </a:lnTo>
                  <a:lnTo>
                    <a:pt x="133" y="115"/>
                  </a:lnTo>
                  <a:moveTo>
                    <a:pt x="147" y="115"/>
                  </a:moveTo>
                  <a:lnTo>
                    <a:pt x="147" y="115"/>
                  </a:lnTo>
                  <a:lnTo>
                    <a:pt x="163" y="115"/>
                  </a:lnTo>
                  <a:moveTo>
                    <a:pt x="176" y="115"/>
                  </a:moveTo>
                  <a:lnTo>
                    <a:pt x="176" y="115"/>
                  </a:lnTo>
                  <a:lnTo>
                    <a:pt x="192" y="115"/>
                  </a:lnTo>
                  <a:moveTo>
                    <a:pt x="205" y="115"/>
                  </a:moveTo>
                  <a:lnTo>
                    <a:pt x="205" y="115"/>
                  </a:lnTo>
                  <a:lnTo>
                    <a:pt x="221" y="115"/>
                  </a:lnTo>
                  <a:moveTo>
                    <a:pt x="235" y="115"/>
                  </a:moveTo>
                  <a:lnTo>
                    <a:pt x="235" y="115"/>
                  </a:lnTo>
                  <a:lnTo>
                    <a:pt x="251" y="115"/>
                  </a:lnTo>
                  <a:moveTo>
                    <a:pt x="264" y="115"/>
                  </a:moveTo>
                  <a:lnTo>
                    <a:pt x="264" y="115"/>
                  </a:lnTo>
                  <a:lnTo>
                    <a:pt x="280" y="115"/>
                  </a:lnTo>
                  <a:moveTo>
                    <a:pt x="293" y="115"/>
                  </a:moveTo>
                  <a:lnTo>
                    <a:pt x="293" y="115"/>
                  </a:lnTo>
                  <a:lnTo>
                    <a:pt x="309" y="115"/>
                  </a:lnTo>
                  <a:moveTo>
                    <a:pt x="323" y="115"/>
                  </a:moveTo>
                  <a:lnTo>
                    <a:pt x="323" y="115"/>
                  </a:lnTo>
                  <a:lnTo>
                    <a:pt x="339" y="115"/>
                  </a:lnTo>
                  <a:moveTo>
                    <a:pt x="352" y="115"/>
                  </a:moveTo>
                  <a:lnTo>
                    <a:pt x="352" y="115"/>
                  </a:lnTo>
                  <a:lnTo>
                    <a:pt x="368" y="115"/>
                  </a:lnTo>
                  <a:moveTo>
                    <a:pt x="381" y="115"/>
                  </a:moveTo>
                  <a:lnTo>
                    <a:pt x="381" y="115"/>
                  </a:lnTo>
                  <a:lnTo>
                    <a:pt x="397" y="115"/>
                  </a:lnTo>
                  <a:moveTo>
                    <a:pt x="411" y="115"/>
                  </a:moveTo>
                  <a:lnTo>
                    <a:pt x="411" y="115"/>
                  </a:lnTo>
                  <a:lnTo>
                    <a:pt x="427" y="115"/>
                  </a:lnTo>
                  <a:moveTo>
                    <a:pt x="440" y="115"/>
                  </a:moveTo>
                  <a:lnTo>
                    <a:pt x="440" y="115"/>
                  </a:lnTo>
                  <a:lnTo>
                    <a:pt x="456" y="115"/>
                  </a:lnTo>
                  <a:moveTo>
                    <a:pt x="458" y="104"/>
                  </a:moveTo>
                  <a:lnTo>
                    <a:pt x="458" y="104"/>
                  </a:lnTo>
                  <a:lnTo>
                    <a:pt x="458" y="88"/>
                  </a:lnTo>
                  <a:moveTo>
                    <a:pt x="458" y="75"/>
                  </a:moveTo>
                  <a:lnTo>
                    <a:pt x="458" y="75"/>
                  </a:lnTo>
                  <a:lnTo>
                    <a:pt x="458" y="59"/>
                  </a:lnTo>
                  <a:moveTo>
                    <a:pt x="458" y="46"/>
                  </a:moveTo>
                  <a:lnTo>
                    <a:pt x="458" y="46"/>
                  </a:lnTo>
                  <a:lnTo>
                    <a:pt x="458" y="30"/>
                  </a:lnTo>
                  <a:moveTo>
                    <a:pt x="458" y="16"/>
                  </a:moveTo>
                  <a:lnTo>
                    <a:pt x="458" y="16"/>
                  </a:lnTo>
                  <a:lnTo>
                    <a:pt x="458" y="0"/>
                  </a:lnTo>
                </a:path>
              </a:pathLst>
            </a:custGeom>
            <a:noFill/>
            <a:ln w="7938"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 name="Freeform 551"/>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552"/>
            <p:cNvSpPr>
              <a:spLocks noEditPoints="1"/>
            </p:cNvSpPr>
            <p:nvPr/>
          </p:nvSpPr>
          <p:spPr bwMode="auto">
            <a:xfrm>
              <a:off x="4060826" y="5594350"/>
              <a:ext cx="1006475" cy="373063"/>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5"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 name="Freeform 553"/>
            <p:cNvSpPr>
              <a:spLocks noEditPoints="1"/>
            </p:cNvSpPr>
            <p:nvPr/>
          </p:nvSpPr>
          <p:spPr bwMode="auto">
            <a:xfrm>
              <a:off x="4060826" y="5594350"/>
              <a:ext cx="1006475" cy="371475"/>
            </a:xfrm>
            <a:custGeom>
              <a:avLst/>
              <a:gdLst>
                <a:gd name="T0" fmla="*/ 0 w 687"/>
                <a:gd name="T1" fmla="*/ 0 h 255"/>
                <a:gd name="T2" fmla="*/ 29 w 687"/>
                <a:gd name="T3" fmla="*/ 0 h 255"/>
                <a:gd name="T4" fmla="*/ 45 w 687"/>
                <a:gd name="T5" fmla="*/ 0 h 255"/>
                <a:gd name="T6" fmla="*/ 59 w 687"/>
                <a:gd name="T7" fmla="*/ 0 h 255"/>
                <a:gd name="T8" fmla="*/ 88 w 687"/>
                <a:gd name="T9" fmla="*/ 0 h 255"/>
                <a:gd name="T10" fmla="*/ 104 w 687"/>
                <a:gd name="T11" fmla="*/ 0 h 255"/>
                <a:gd name="T12" fmla="*/ 117 w 687"/>
                <a:gd name="T13" fmla="*/ 0 h 255"/>
                <a:gd name="T14" fmla="*/ 147 w 687"/>
                <a:gd name="T15" fmla="*/ 0 h 255"/>
                <a:gd name="T16" fmla="*/ 163 w 687"/>
                <a:gd name="T17" fmla="*/ 0 h 255"/>
                <a:gd name="T18" fmla="*/ 176 w 687"/>
                <a:gd name="T19" fmla="*/ 0 h 255"/>
                <a:gd name="T20" fmla="*/ 205 w 687"/>
                <a:gd name="T21" fmla="*/ 0 h 255"/>
                <a:gd name="T22" fmla="*/ 221 w 687"/>
                <a:gd name="T23" fmla="*/ 0 h 255"/>
                <a:gd name="T24" fmla="*/ 235 w 687"/>
                <a:gd name="T25" fmla="*/ 0 h 255"/>
                <a:gd name="T26" fmla="*/ 264 w 687"/>
                <a:gd name="T27" fmla="*/ 0 h 255"/>
                <a:gd name="T28" fmla="*/ 280 w 687"/>
                <a:gd name="T29" fmla="*/ 0 h 255"/>
                <a:gd name="T30" fmla="*/ 293 w 687"/>
                <a:gd name="T31" fmla="*/ 0 h 255"/>
                <a:gd name="T32" fmla="*/ 323 w 687"/>
                <a:gd name="T33" fmla="*/ 0 h 255"/>
                <a:gd name="T34" fmla="*/ 339 w 687"/>
                <a:gd name="T35" fmla="*/ 0 h 255"/>
                <a:gd name="T36" fmla="*/ 352 w 687"/>
                <a:gd name="T37" fmla="*/ 0 h 255"/>
                <a:gd name="T38" fmla="*/ 381 w 687"/>
                <a:gd name="T39" fmla="*/ 0 h 255"/>
                <a:gd name="T40" fmla="*/ 397 w 687"/>
                <a:gd name="T41" fmla="*/ 0 h 255"/>
                <a:gd name="T42" fmla="*/ 411 w 687"/>
                <a:gd name="T43" fmla="*/ 0 h 255"/>
                <a:gd name="T44" fmla="*/ 440 w 687"/>
                <a:gd name="T45" fmla="*/ 0 h 255"/>
                <a:gd name="T46" fmla="*/ 456 w 687"/>
                <a:gd name="T47" fmla="*/ 0 h 255"/>
                <a:gd name="T48" fmla="*/ 469 w 687"/>
                <a:gd name="T49" fmla="*/ 0 h 255"/>
                <a:gd name="T50" fmla="*/ 499 w 687"/>
                <a:gd name="T51" fmla="*/ 0 h 255"/>
                <a:gd name="T52" fmla="*/ 515 w 687"/>
                <a:gd name="T53" fmla="*/ 0 h 255"/>
                <a:gd name="T54" fmla="*/ 528 w 687"/>
                <a:gd name="T55" fmla="*/ 0 h 255"/>
                <a:gd name="T56" fmla="*/ 557 w 687"/>
                <a:gd name="T57" fmla="*/ 0 h 255"/>
                <a:gd name="T58" fmla="*/ 573 w 687"/>
                <a:gd name="T59" fmla="*/ 0 h 255"/>
                <a:gd name="T60" fmla="*/ 587 w 687"/>
                <a:gd name="T61" fmla="*/ 0 h 255"/>
                <a:gd name="T62" fmla="*/ 616 w 687"/>
                <a:gd name="T63" fmla="*/ 0 h 255"/>
                <a:gd name="T64" fmla="*/ 632 w 687"/>
                <a:gd name="T65" fmla="*/ 0 h 255"/>
                <a:gd name="T66" fmla="*/ 645 w 687"/>
                <a:gd name="T67" fmla="*/ 0 h 255"/>
                <a:gd name="T68" fmla="*/ 675 w 687"/>
                <a:gd name="T69" fmla="*/ 0 h 255"/>
                <a:gd name="T70" fmla="*/ 687 w 687"/>
                <a:gd name="T71" fmla="*/ 0 h 255"/>
                <a:gd name="T72" fmla="*/ 687 w 687"/>
                <a:gd name="T73" fmla="*/ 17 h 255"/>
                <a:gd name="T74" fmla="*/ 687 w 687"/>
                <a:gd name="T75" fmla="*/ 33 h 255"/>
                <a:gd name="T76" fmla="*/ 687 w 687"/>
                <a:gd name="T77" fmla="*/ 46 h 255"/>
                <a:gd name="T78" fmla="*/ 687 w 687"/>
                <a:gd name="T79" fmla="*/ 76 h 255"/>
                <a:gd name="T80" fmla="*/ 687 w 687"/>
                <a:gd name="T81" fmla="*/ 92 h 255"/>
                <a:gd name="T82" fmla="*/ 687 w 687"/>
                <a:gd name="T83" fmla="*/ 105 h 255"/>
                <a:gd name="T84" fmla="*/ 687 w 687"/>
                <a:gd name="T85" fmla="*/ 134 h 255"/>
                <a:gd name="T86" fmla="*/ 687 w 687"/>
                <a:gd name="T87" fmla="*/ 150 h 255"/>
                <a:gd name="T88" fmla="*/ 687 w 687"/>
                <a:gd name="T89" fmla="*/ 164 h 255"/>
                <a:gd name="T90" fmla="*/ 687 w 687"/>
                <a:gd name="T91" fmla="*/ 193 h 255"/>
                <a:gd name="T92" fmla="*/ 687 w 687"/>
                <a:gd name="T93" fmla="*/ 209 h 255"/>
                <a:gd name="T94" fmla="*/ 687 w 687"/>
                <a:gd name="T95" fmla="*/ 222 h 255"/>
                <a:gd name="T96" fmla="*/ 687 w 687"/>
                <a:gd name="T97" fmla="*/ 252 h 255"/>
                <a:gd name="T98" fmla="*/ 687 w 687"/>
                <a:gd name="T9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7" h="255">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lnTo>
                    <a:pt x="687" y="4"/>
                  </a:lnTo>
                  <a:moveTo>
                    <a:pt x="687" y="17"/>
                  </a:moveTo>
                  <a:lnTo>
                    <a:pt x="687" y="17"/>
                  </a:lnTo>
                  <a:lnTo>
                    <a:pt x="687" y="33"/>
                  </a:lnTo>
                  <a:moveTo>
                    <a:pt x="687" y="46"/>
                  </a:moveTo>
                  <a:lnTo>
                    <a:pt x="687" y="46"/>
                  </a:lnTo>
                  <a:lnTo>
                    <a:pt x="687" y="62"/>
                  </a:lnTo>
                  <a:moveTo>
                    <a:pt x="687" y="76"/>
                  </a:moveTo>
                  <a:lnTo>
                    <a:pt x="687" y="76"/>
                  </a:lnTo>
                  <a:lnTo>
                    <a:pt x="687" y="92"/>
                  </a:lnTo>
                  <a:moveTo>
                    <a:pt x="687" y="105"/>
                  </a:moveTo>
                  <a:lnTo>
                    <a:pt x="687" y="105"/>
                  </a:lnTo>
                  <a:lnTo>
                    <a:pt x="687" y="121"/>
                  </a:lnTo>
                  <a:moveTo>
                    <a:pt x="687" y="134"/>
                  </a:moveTo>
                  <a:lnTo>
                    <a:pt x="687" y="134"/>
                  </a:lnTo>
                  <a:lnTo>
                    <a:pt x="687" y="150"/>
                  </a:lnTo>
                  <a:moveTo>
                    <a:pt x="687" y="164"/>
                  </a:moveTo>
                  <a:lnTo>
                    <a:pt x="687" y="164"/>
                  </a:lnTo>
                  <a:lnTo>
                    <a:pt x="687" y="180"/>
                  </a:lnTo>
                  <a:moveTo>
                    <a:pt x="687" y="193"/>
                  </a:moveTo>
                  <a:lnTo>
                    <a:pt x="687" y="193"/>
                  </a:lnTo>
                  <a:lnTo>
                    <a:pt x="687" y="209"/>
                  </a:lnTo>
                  <a:moveTo>
                    <a:pt x="687" y="222"/>
                  </a:moveTo>
                  <a:lnTo>
                    <a:pt x="687" y="222"/>
                  </a:lnTo>
                  <a:lnTo>
                    <a:pt x="687" y="238"/>
                  </a:lnTo>
                  <a:moveTo>
                    <a:pt x="687" y="252"/>
                  </a:moveTo>
                  <a:lnTo>
                    <a:pt x="687" y="252"/>
                  </a:lnTo>
                  <a:lnTo>
                    <a:pt x="687" y="255"/>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 name="Freeform 554"/>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555"/>
            <p:cNvSpPr>
              <a:spLocks noEditPoints="1"/>
            </p:cNvSpPr>
            <p:nvPr/>
          </p:nvSpPr>
          <p:spPr bwMode="auto">
            <a:xfrm>
              <a:off x="5608639" y="5335587"/>
              <a:ext cx="107950" cy="234950"/>
            </a:xfrm>
            <a:custGeom>
              <a:avLst/>
              <a:gdLst>
                <a:gd name="T0" fmla="*/ 0 w 73"/>
                <a:gd name="T1" fmla="*/ 161 h 161"/>
                <a:gd name="T2" fmla="*/ 0 w 73"/>
                <a:gd name="T3" fmla="*/ 161 h 161"/>
                <a:gd name="T4" fmla="*/ 0 w 73"/>
                <a:gd name="T5" fmla="*/ 0 h 161"/>
                <a:gd name="T6" fmla="*/ 73 w 73"/>
                <a:gd name="T7" fmla="*/ 0 h 161"/>
                <a:gd name="T8" fmla="*/ 0 w 73"/>
                <a:gd name="T9" fmla="*/ 161 h 161"/>
                <a:gd name="T10" fmla="*/ 0 w 73"/>
                <a:gd name="T11" fmla="*/ 161 h 161"/>
                <a:gd name="T12" fmla="*/ 0 w 73"/>
                <a:gd name="T13" fmla="*/ 161 h 161"/>
                <a:gd name="T14" fmla="*/ 0 w 73"/>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61">
                  <a:moveTo>
                    <a:pt x="0" y="161"/>
                  </a:moveTo>
                  <a:lnTo>
                    <a:pt x="0" y="161"/>
                  </a:lnTo>
                  <a:lnTo>
                    <a:pt x="0" y="0"/>
                  </a:lnTo>
                  <a:lnTo>
                    <a:pt x="73" y="0"/>
                  </a:lnTo>
                  <a:cubicBezTo>
                    <a:pt x="38" y="54"/>
                    <a:pt x="0" y="109"/>
                    <a:pt x="0" y="161"/>
                  </a:cubicBezTo>
                  <a:lnTo>
                    <a:pt x="0" y="161"/>
                  </a:lnTo>
                  <a:close/>
                  <a:moveTo>
                    <a:pt x="0" y="161"/>
                  </a:moveTo>
                  <a:lnTo>
                    <a:pt x="0" y="161"/>
                  </a:lnTo>
                  <a:close/>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 name="Freeform 556"/>
            <p:cNvSpPr>
              <a:spLocks noEditPoints="1"/>
            </p:cNvSpPr>
            <p:nvPr/>
          </p:nvSpPr>
          <p:spPr bwMode="auto">
            <a:xfrm>
              <a:off x="5608639" y="5354637"/>
              <a:ext cx="107950" cy="215900"/>
            </a:xfrm>
            <a:custGeom>
              <a:avLst/>
              <a:gdLst>
                <a:gd name="T0" fmla="*/ 0 w 73"/>
                <a:gd name="T1" fmla="*/ 148 h 148"/>
                <a:gd name="T2" fmla="*/ 0 w 73"/>
                <a:gd name="T3" fmla="*/ 148 h 148"/>
                <a:gd name="T4" fmla="*/ 16 w 73"/>
                <a:gd name="T5" fmla="*/ 148 h 148"/>
                <a:gd name="T6" fmla="*/ 29 w 73"/>
                <a:gd name="T7" fmla="*/ 148 h 148"/>
                <a:gd name="T8" fmla="*/ 29 w 73"/>
                <a:gd name="T9" fmla="*/ 148 h 148"/>
                <a:gd name="T10" fmla="*/ 45 w 73"/>
                <a:gd name="T11" fmla="*/ 148 h 148"/>
                <a:gd name="T12" fmla="*/ 59 w 73"/>
                <a:gd name="T13" fmla="*/ 148 h 148"/>
                <a:gd name="T14" fmla="*/ 59 w 73"/>
                <a:gd name="T15" fmla="*/ 148 h 148"/>
                <a:gd name="T16" fmla="*/ 73 w 73"/>
                <a:gd name="T17" fmla="*/ 148 h 148"/>
                <a:gd name="T18" fmla="*/ 73 w 73"/>
                <a:gd name="T19" fmla="*/ 147 h 148"/>
                <a:gd name="T20" fmla="*/ 73 w 73"/>
                <a:gd name="T21" fmla="*/ 134 h 148"/>
                <a:gd name="T22" fmla="*/ 73 w 73"/>
                <a:gd name="T23" fmla="*/ 134 h 148"/>
                <a:gd name="T24" fmla="*/ 73 w 73"/>
                <a:gd name="T25" fmla="*/ 118 h 148"/>
                <a:gd name="T26" fmla="*/ 73 w 73"/>
                <a:gd name="T27" fmla="*/ 104 h 148"/>
                <a:gd name="T28" fmla="*/ 73 w 73"/>
                <a:gd name="T29" fmla="*/ 104 h 148"/>
                <a:gd name="T30" fmla="*/ 73 w 73"/>
                <a:gd name="T31" fmla="*/ 88 h 148"/>
                <a:gd name="T32" fmla="*/ 73 w 73"/>
                <a:gd name="T33" fmla="*/ 75 h 148"/>
                <a:gd name="T34" fmla="*/ 73 w 73"/>
                <a:gd name="T35" fmla="*/ 75 h 148"/>
                <a:gd name="T36" fmla="*/ 73 w 73"/>
                <a:gd name="T37" fmla="*/ 59 h 148"/>
                <a:gd name="T38" fmla="*/ 73 w 73"/>
                <a:gd name="T39" fmla="*/ 46 h 148"/>
                <a:gd name="T40" fmla="*/ 73 w 73"/>
                <a:gd name="T41" fmla="*/ 46 h 148"/>
                <a:gd name="T42" fmla="*/ 73 w 73"/>
                <a:gd name="T43" fmla="*/ 30 h 148"/>
                <a:gd name="T44" fmla="*/ 73 w 73"/>
                <a:gd name="T45" fmla="*/ 16 h 148"/>
                <a:gd name="T46" fmla="*/ 73 w 73"/>
                <a:gd name="T47" fmla="*/ 16 h 148"/>
                <a:gd name="T48" fmla="*/ 73 w 73"/>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48">
                  <a:moveTo>
                    <a:pt x="0" y="148"/>
                  </a:moveTo>
                  <a:lnTo>
                    <a:pt x="0" y="148"/>
                  </a:lnTo>
                  <a:lnTo>
                    <a:pt x="16" y="148"/>
                  </a:lnTo>
                  <a:moveTo>
                    <a:pt x="29" y="148"/>
                  </a:moveTo>
                  <a:lnTo>
                    <a:pt x="29" y="148"/>
                  </a:lnTo>
                  <a:lnTo>
                    <a:pt x="45" y="148"/>
                  </a:lnTo>
                  <a:moveTo>
                    <a:pt x="59" y="148"/>
                  </a:moveTo>
                  <a:lnTo>
                    <a:pt x="59" y="148"/>
                  </a:lnTo>
                  <a:lnTo>
                    <a:pt x="73" y="148"/>
                  </a:lnTo>
                  <a:lnTo>
                    <a:pt x="73" y="147"/>
                  </a:lnTo>
                  <a:moveTo>
                    <a:pt x="73" y="134"/>
                  </a:moveTo>
                  <a:lnTo>
                    <a:pt x="73" y="134"/>
                  </a:lnTo>
                  <a:lnTo>
                    <a:pt x="73" y="118"/>
                  </a:lnTo>
                  <a:moveTo>
                    <a:pt x="73" y="104"/>
                  </a:moveTo>
                  <a:lnTo>
                    <a:pt x="73" y="104"/>
                  </a:lnTo>
                  <a:lnTo>
                    <a:pt x="73" y="88"/>
                  </a:lnTo>
                  <a:moveTo>
                    <a:pt x="73" y="75"/>
                  </a:moveTo>
                  <a:lnTo>
                    <a:pt x="73" y="75"/>
                  </a:lnTo>
                  <a:lnTo>
                    <a:pt x="73" y="59"/>
                  </a:lnTo>
                  <a:moveTo>
                    <a:pt x="73" y="46"/>
                  </a:moveTo>
                  <a:lnTo>
                    <a:pt x="73" y="46"/>
                  </a:lnTo>
                  <a:lnTo>
                    <a:pt x="73" y="30"/>
                  </a:lnTo>
                  <a:moveTo>
                    <a:pt x="73" y="16"/>
                  </a:moveTo>
                  <a:lnTo>
                    <a:pt x="73" y="16"/>
                  </a:lnTo>
                  <a:lnTo>
                    <a:pt x="73" y="0"/>
                  </a:lnTo>
                </a:path>
              </a:pathLst>
            </a:custGeom>
            <a:noFill/>
            <a:ln w="7938"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58" name="Group 557"/>
          <p:cNvGrpSpPr/>
          <p:nvPr/>
        </p:nvGrpSpPr>
        <p:grpSpPr>
          <a:xfrm>
            <a:off x="7467600" y="5163125"/>
            <a:ext cx="1186447" cy="704275"/>
            <a:chOff x="2179377" y="4108012"/>
            <a:chExt cx="2709431" cy="1608318"/>
          </a:xfrm>
        </p:grpSpPr>
        <p:sp>
          <p:nvSpPr>
            <p:cNvPr id="559" name="Freeform 558"/>
            <p:cNvSpPr>
              <a:spLocks/>
            </p:cNvSpPr>
            <p:nvPr/>
          </p:nvSpPr>
          <p:spPr bwMode="auto">
            <a:xfrm>
              <a:off x="2179377" y="433343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noFill/>
            <a:ln w="14288" cap="flat">
              <a:solidFill>
                <a:srgbClr val="B41587"/>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 name="Freeform 559"/>
            <p:cNvSpPr>
              <a:spLocks noEditPoints="1"/>
            </p:cNvSpPr>
            <p:nvPr/>
          </p:nvSpPr>
          <p:spPr bwMode="auto">
            <a:xfrm>
              <a:off x="2489337" y="453935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 name="Freeform 560"/>
            <p:cNvSpPr>
              <a:spLocks noEditPoints="1"/>
            </p:cNvSpPr>
            <p:nvPr/>
          </p:nvSpPr>
          <p:spPr bwMode="auto">
            <a:xfrm>
              <a:off x="2489337" y="4539354"/>
              <a:ext cx="1372057" cy="0"/>
            </a:xfrm>
            <a:custGeom>
              <a:avLst/>
              <a:gdLst>
                <a:gd name="T0" fmla="*/ 0 w 687"/>
                <a:gd name="T1" fmla="*/ 29 w 687"/>
                <a:gd name="T2" fmla="*/ 45 w 687"/>
                <a:gd name="T3" fmla="*/ 59 w 687"/>
                <a:gd name="T4" fmla="*/ 88 w 687"/>
                <a:gd name="T5" fmla="*/ 104 w 687"/>
                <a:gd name="T6" fmla="*/ 117 w 687"/>
                <a:gd name="T7" fmla="*/ 147 w 687"/>
                <a:gd name="T8" fmla="*/ 163 w 687"/>
                <a:gd name="T9" fmla="*/ 176 w 687"/>
                <a:gd name="T10" fmla="*/ 205 w 687"/>
                <a:gd name="T11" fmla="*/ 221 w 687"/>
                <a:gd name="T12" fmla="*/ 235 w 687"/>
                <a:gd name="T13" fmla="*/ 264 w 687"/>
                <a:gd name="T14" fmla="*/ 280 w 687"/>
                <a:gd name="T15" fmla="*/ 293 w 687"/>
                <a:gd name="T16" fmla="*/ 323 w 687"/>
                <a:gd name="T17" fmla="*/ 339 w 687"/>
                <a:gd name="T18" fmla="*/ 352 w 687"/>
                <a:gd name="T19" fmla="*/ 381 w 687"/>
                <a:gd name="T20" fmla="*/ 397 w 687"/>
                <a:gd name="T21" fmla="*/ 411 w 687"/>
                <a:gd name="T22" fmla="*/ 440 w 687"/>
                <a:gd name="T23" fmla="*/ 456 w 687"/>
                <a:gd name="T24" fmla="*/ 469 w 687"/>
                <a:gd name="T25" fmla="*/ 499 w 687"/>
                <a:gd name="T26" fmla="*/ 515 w 687"/>
                <a:gd name="T27" fmla="*/ 528 w 687"/>
                <a:gd name="T28" fmla="*/ 557 w 687"/>
                <a:gd name="T29" fmla="*/ 573 w 687"/>
                <a:gd name="T30" fmla="*/ 587 w 687"/>
                <a:gd name="T31" fmla="*/ 616 w 687"/>
                <a:gd name="T32" fmla="*/ 632 w 687"/>
                <a:gd name="T33" fmla="*/ 645 w 687"/>
                <a:gd name="T34" fmla="*/ 675 w 687"/>
                <a:gd name="T35" fmla="*/ 687 w 68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Lst>
              <a:rect l="0" t="0" r="r" b="b"/>
              <a:pathLst>
                <a:path w="687">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87" y="0"/>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 name="Freeform 561"/>
            <p:cNvSpPr>
              <a:spLocks noEditPoints="1"/>
            </p:cNvSpPr>
            <p:nvPr/>
          </p:nvSpPr>
          <p:spPr bwMode="auto">
            <a:xfrm>
              <a:off x="2326770" y="410801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562"/>
            <p:cNvSpPr>
              <a:spLocks noEditPoints="1"/>
            </p:cNvSpPr>
            <p:nvPr/>
          </p:nvSpPr>
          <p:spPr bwMode="auto">
            <a:xfrm>
              <a:off x="2326770" y="410801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 name="Freeform 563"/>
            <p:cNvSpPr>
              <a:spLocks noEditPoints="1"/>
            </p:cNvSpPr>
            <p:nvPr/>
          </p:nvSpPr>
          <p:spPr bwMode="auto">
            <a:xfrm>
              <a:off x="2326770" y="4108012"/>
              <a:ext cx="162567" cy="431342"/>
            </a:xfrm>
            <a:custGeom>
              <a:avLst/>
              <a:gdLst>
                <a:gd name="T0" fmla="*/ 0 w 81"/>
                <a:gd name="T1" fmla="*/ 0 h 216"/>
                <a:gd name="T2" fmla="*/ 0 w 81"/>
                <a:gd name="T3" fmla="*/ 0 h 216"/>
                <a:gd name="T4" fmla="*/ 16 w 81"/>
                <a:gd name="T5" fmla="*/ 0 h 216"/>
                <a:gd name="T6" fmla="*/ 29 w 81"/>
                <a:gd name="T7" fmla="*/ 0 h 216"/>
                <a:gd name="T8" fmla="*/ 29 w 81"/>
                <a:gd name="T9" fmla="*/ 0 h 216"/>
                <a:gd name="T10" fmla="*/ 45 w 81"/>
                <a:gd name="T11" fmla="*/ 0 h 216"/>
                <a:gd name="T12" fmla="*/ 58 w 81"/>
                <a:gd name="T13" fmla="*/ 0 h 216"/>
                <a:gd name="T14" fmla="*/ 58 w 81"/>
                <a:gd name="T15" fmla="*/ 0 h 216"/>
                <a:gd name="T16" fmla="*/ 74 w 81"/>
                <a:gd name="T17" fmla="*/ 0 h 216"/>
                <a:gd name="T18" fmla="*/ 81 w 81"/>
                <a:gd name="T19" fmla="*/ 6 h 216"/>
                <a:gd name="T20" fmla="*/ 81 w 81"/>
                <a:gd name="T21" fmla="*/ 6 h 216"/>
                <a:gd name="T22" fmla="*/ 81 w 81"/>
                <a:gd name="T23" fmla="*/ 22 h 216"/>
                <a:gd name="T24" fmla="*/ 81 w 81"/>
                <a:gd name="T25" fmla="*/ 36 h 216"/>
                <a:gd name="T26" fmla="*/ 81 w 81"/>
                <a:gd name="T27" fmla="*/ 36 h 216"/>
                <a:gd name="T28" fmla="*/ 81 w 81"/>
                <a:gd name="T29" fmla="*/ 52 h 216"/>
                <a:gd name="T30" fmla="*/ 81 w 81"/>
                <a:gd name="T31" fmla="*/ 65 h 216"/>
                <a:gd name="T32" fmla="*/ 81 w 81"/>
                <a:gd name="T33" fmla="*/ 65 h 216"/>
                <a:gd name="T34" fmla="*/ 81 w 81"/>
                <a:gd name="T35" fmla="*/ 81 h 216"/>
                <a:gd name="T36" fmla="*/ 81 w 81"/>
                <a:gd name="T37" fmla="*/ 94 h 216"/>
                <a:gd name="T38" fmla="*/ 81 w 81"/>
                <a:gd name="T39" fmla="*/ 94 h 216"/>
                <a:gd name="T40" fmla="*/ 81 w 81"/>
                <a:gd name="T41" fmla="*/ 110 h 216"/>
                <a:gd name="T42" fmla="*/ 81 w 81"/>
                <a:gd name="T43" fmla="*/ 124 h 216"/>
                <a:gd name="T44" fmla="*/ 81 w 81"/>
                <a:gd name="T45" fmla="*/ 124 h 216"/>
                <a:gd name="T46" fmla="*/ 81 w 81"/>
                <a:gd name="T47" fmla="*/ 140 h 216"/>
                <a:gd name="T48" fmla="*/ 81 w 81"/>
                <a:gd name="T49" fmla="*/ 153 h 216"/>
                <a:gd name="T50" fmla="*/ 81 w 81"/>
                <a:gd name="T51" fmla="*/ 153 h 216"/>
                <a:gd name="T52" fmla="*/ 81 w 81"/>
                <a:gd name="T53" fmla="*/ 169 h 216"/>
                <a:gd name="T54" fmla="*/ 81 w 81"/>
                <a:gd name="T55" fmla="*/ 182 h 216"/>
                <a:gd name="T56" fmla="*/ 81 w 81"/>
                <a:gd name="T57" fmla="*/ 182 h 216"/>
                <a:gd name="T58" fmla="*/ 81 w 81"/>
                <a:gd name="T59" fmla="*/ 198 h 216"/>
                <a:gd name="T60" fmla="*/ 81 w 81"/>
                <a:gd name="T61" fmla="*/ 212 h 216"/>
                <a:gd name="T62" fmla="*/ 81 w 81"/>
                <a:gd name="T63" fmla="*/ 212 h 216"/>
                <a:gd name="T64" fmla="*/ 81 w 81"/>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6">
                  <a:moveTo>
                    <a:pt x="0" y="0"/>
                  </a:moveTo>
                  <a:lnTo>
                    <a:pt x="0" y="0"/>
                  </a:lnTo>
                  <a:lnTo>
                    <a:pt x="16" y="0"/>
                  </a:lnTo>
                  <a:moveTo>
                    <a:pt x="29" y="0"/>
                  </a:moveTo>
                  <a:lnTo>
                    <a:pt x="29" y="0"/>
                  </a:lnTo>
                  <a:lnTo>
                    <a:pt x="45" y="0"/>
                  </a:lnTo>
                  <a:moveTo>
                    <a:pt x="58" y="0"/>
                  </a:moveTo>
                  <a:lnTo>
                    <a:pt x="58" y="0"/>
                  </a:lnTo>
                  <a:lnTo>
                    <a:pt x="74" y="0"/>
                  </a:lnTo>
                  <a:moveTo>
                    <a:pt x="81" y="6"/>
                  </a:moveTo>
                  <a:lnTo>
                    <a:pt x="81" y="6"/>
                  </a:lnTo>
                  <a:lnTo>
                    <a:pt x="81" y="22"/>
                  </a:lnTo>
                  <a:moveTo>
                    <a:pt x="81" y="36"/>
                  </a:moveTo>
                  <a:lnTo>
                    <a:pt x="81" y="36"/>
                  </a:lnTo>
                  <a:lnTo>
                    <a:pt x="81" y="52"/>
                  </a:lnTo>
                  <a:moveTo>
                    <a:pt x="81" y="65"/>
                  </a:moveTo>
                  <a:lnTo>
                    <a:pt x="81" y="65"/>
                  </a:lnTo>
                  <a:lnTo>
                    <a:pt x="81" y="81"/>
                  </a:lnTo>
                  <a:moveTo>
                    <a:pt x="81" y="94"/>
                  </a:moveTo>
                  <a:lnTo>
                    <a:pt x="81" y="94"/>
                  </a:lnTo>
                  <a:lnTo>
                    <a:pt x="81" y="110"/>
                  </a:lnTo>
                  <a:moveTo>
                    <a:pt x="81" y="124"/>
                  </a:moveTo>
                  <a:lnTo>
                    <a:pt x="81" y="124"/>
                  </a:lnTo>
                  <a:lnTo>
                    <a:pt x="81" y="140"/>
                  </a:lnTo>
                  <a:moveTo>
                    <a:pt x="81" y="153"/>
                  </a:moveTo>
                  <a:lnTo>
                    <a:pt x="81" y="153"/>
                  </a:lnTo>
                  <a:lnTo>
                    <a:pt x="81" y="169"/>
                  </a:lnTo>
                  <a:moveTo>
                    <a:pt x="81" y="182"/>
                  </a:moveTo>
                  <a:lnTo>
                    <a:pt x="81" y="182"/>
                  </a:lnTo>
                  <a:lnTo>
                    <a:pt x="81" y="198"/>
                  </a:lnTo>
                  <a:moveTo>
                    <a:pt x="81" y="212"/>
                  </a:moveTo>
                  <a:lnTo>
                    <a:pt x="81" y="212"/>
                  </a:lnTo>
                  <a:lnTo>
                    <a:pt x="81" y="216"/>
                  </a:lnTo>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 name="Freeform 564"/>
            <p:cNvSpPr>
              <a:spLocks noEditPoints="1"/>
            </p:cNvSpPr>
            <p:nvPr/>
          </p:nvSpPr>
          <p:spPr bwMode="auto">
            <a:xfrm>
              <a:off x="3835381" y="4981533"/>
              <a:ext cx="52021" cy="69361"/>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6"/>
                    <a:pt x="18" y="6"/>
                    <a:pt x="26" y="0"/>
                  </a:cubicBezTo>
                  <a:lnTo>
                    <a:pt x="26" y="0"/>
                  </a:lnTo>
                  <a:close/>
                  <a:moveTo>
                    <a:pt x="26" y="0"/>
                  </a:moveTo>
                  <a:lnTo>
                    <a:pt x="26" y="0"/>
                  </a:lnTo>
                  <a:close/>
                </a:path>
              </a:pathLst>
            </a:custGeom>
            <a:solidFill>
              <a:srgbClr val="00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565"/>
            <p:cNvSpPr>
              <a:spLocks noEditPoints="1"/>
            </p:cNvSpPr>
            <p:nvPr/>
          </p:nvSpPr>
          <p:spPr bwMode="auto">
            <a:xfrm>
              <a:off x="3835381" y="4981533"/>
              <a:ext cx="52021" cy="69361"/>
            </a:xfrm>
            <a:custGeom>
              <a:avLst/>
              <a:gdLst>
                <a:gd name="T0" fmla="*/ 26 w 26"/>
                <a:gd name="T1" fmla="*/ 0 h 35"/>
                <a:gd name="T2" fmla="*/ 26 w 26"/>
                <a:gd name="T3" fmla="*/ 0 h 35"/>
                <a:gd name="T4" fmla="*/ 13 w 26"/>
                <a:gd name="T5" fmla="*/ 35 h 35"/>
                <a:gd name="T6" fmla="*/ 0 w 26"/>
                <a:gd name="T7" fmla="*/ 0 h 35"/>
                <a:gd name="T8" fmla="*/ 26 w 26"/>
                <a:gd name="T9" fmla="*/ 0 h 35"/>
                <a:gd name="T10" fmla="*/ 26 w 26"/>
                <a:gd name="T11" fmla="*/ 0 h 35"/>
                <a:gd name="T12" fmla="*/ 26 w 26"/>
                <a:gd name="T13" fmla="*/ 0 h 35"/>
                <a:gd name="T14" fmla="*/ 26 w 26"/>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5">
                  <a:moveTo>
                    <a:pt x="26" y="0"/>
                  </a:moveTo>
                  <a:lnTo>
                    <a:pt x="26" y="0"/>
                  </a:lnTo>
                  <a:lnTo>
                    <a:pt x="13" y="35"/>
                  </a:lnTo>
                  <a:lnTo>
                    <a:pt x="0" y="0"/>
                  </a:lnTo>
                  <a:cubicBezTo>
                    <a:pt x="8" y="6"/>
                    <a:pt x="18" y="6"/>
                    <a:pt x="26" y="0"/>
                  </a:cubicBezTo>
                  <a:lnTo>
                    <a:pt x="26" y="0"/>
                  </a:lnTo>
                  <a:close/>
                  <a:moveTo>
                    <a:pt x="26" y="0"/>
                  </a:moveTo>
                  <a:lnTo>
                    <a:pt x="26" y="0"/>
                  </a:lnTo>
                  <a:close/>
                </a:path>
              </a:pathLst>
            </a:custGeom>
            <a:noFill/>
            <a:ln w="3175" cap="flat">
              <a:solidFill>
                <a:srgbClr val="008000"/>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67" name="Group 171"/>
            <p:cNvGrpSpPr/>
            <p:nvPr/>
          </p:nvGrpSpPr>
          <p:grpSpPr>
            <a:xfrm>
              <a:off x="2179377" y="4108012"/>
              <a:ext cx="2709431" cy="1608318"/>
              <a:chOff x="2179377" y="4108012"/>
              <a:chExt cx="2709431" cy="1608318"/>
            </a:xfrm>
          </p:grpSpPr>
          <p:sp>
            <p:nvSpPr>
              <p:cNvPr id="568" name="Freeform 567"/>
              <p:cNvSpPr>
                <a:spLocks/>
              </p:cNvSpPr>
              <p:nvPr/>
            </p:nvSpPr>
            <p:spPr bwMode="auto">
              <a:xfrm>
                <a:off x="2179377" y="4333437"/>
                <a:ext cx="1385062" cy="1382893"/>
              </a:xfrm>
              <a:custGeom>
                <a:avLst/>
                <a:gdLst>
                  <a:gd name="T0" fmla="*/ 0 w 693"/>
                  <a:gd name="T1" fmla="*/ 0 h 694"/>
                  <a:gd name="T2" fmla="*/ 0 w 693"/>
                  <a:gd name="T3" fmla="*/ 0 h 694"/>
                  <a:gd name="T4" fmla="*/ 693 w 693"/>
                  <a:gd name="T5" fmla="*/ 0 h 694"/>
                  <a:gd name="T6" fmla="*/ 693 w 693"/>
                  <a:gd name="T7" fmla="*/ 694 h 694"/>
                  <a:gd name="T8" fmla="*/ 0 w 693"/>
                  <a:gd name="T9" fmla="*/ 694 h 694"/>
                  <a:gd name="T10" fmla="*/ 0 w 693"/>
                  <a:gd name="T11" fmla="*/ 0 h 694"/>
                </a:gdLst>
                <a:ahLst/>
                <a:cxnLst>
                  <a:cxn ang="0">
                    <a:pos x="T0" y="T1"/>
                  </a:cxn>
                  <a:cxn ang="0">
                    <a:pos x="T2" y="T3"/>
                  </a:cxn>
                  <a:cxn ang="0">
                    <a:pos x="T4" y="T5"/>
                  </a:cxn>
                  <a:cxn ang="0">
                    <a:pos x="T6" y="T7"/>
                  </a:cxn>
                  <a:cxn ang="0">
                    <a:pos x="T8" y="T9"/>
                  </a:cxn>
                  <a:cxn ang="0">
                    <a:pos x="T10" y="T11"/>
                  </a:cxn>
                </a:cxnLst>
                <a:rect l="0" t="0" r="r" b="b"/>
                <a:pathLst>
                  <a:path w="693" h="694">
                    <a:moveTo>
                      <a:pt x="0" y="0"/>
                    </a:moveTo>
                    <a:lnTo>
                      <a:pt x="0" y="0"/>
                    </a:lnTo>
                    <a:lnTo>
                      <a:pt x="693" y="0"/>
                    </a:lnTo>
                    <a:lnTo>
                      <a:pt x="693" y="694"/>
                    </a:lnTo>
                    <a:lnTo>
                      <a:pt x="0" y="694"/>
                    </a:lnTo>
                    <a:lnTo>
                      <a:pt x="0" y="0"/>
                    </a:lnTo>
                    <a:close/>
                  </a:path>
                </a:pathLst>
              </a:custGeom>
              <a:solidFill>
                <a:srgbClr val="FF95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568"/>
              <p:cNvSpPr>
                <a:spLocks noEditPoints="1"/>
              </p:cNvSpPr>
              <p:nvPr/>
            </p:nvSpPr>
            <p:spPr bwMode="auto">
              <a:xfrm>
                <a:off x="2489337" y="4539354"/>
                <a:ext cx="1372057" cy="509374"/>
              </a:xfrm>
              <a:custGeom>
                <a:avLst/>
                <a:gdLst>
                  <a:gd name="T0" fmla="*/ 0 w 687"/>
                  <a:gd name="T1" fmla="*/ 255 h 256"/>
                  <a:gd name="T2" fmla="*/ 0 w 687"/>
                  <a:gd name="T3" fmla="*/ 255 h 256"/>
                  <a:gd name="T4" fmla="*/ 0 w 687"/>
                  <a:gd name="T5" fmla="*/ 0 h 256"/>
                  <a:gd name="T6" fmla="*/ 687 w 687"/>
                  <a:gd name="T7" fmla="*/ 255 h 256"/>
                  <a:gd name="T8" fmla="*/ 0 w 687"/>
                  <a:gd name="T9" fmla="*/ 255 h 256"/>
                  <a:gd name="T10" fmla="*/ 0 w 687"/>
                  <a:gd name="T11" fmla="*/ 255 h 256"/>
                  <a:gd name="T12" fmla="*/ 0 w 687"/>
                  <a:gd name="T13" fmla="*/ 255 h 256"/>
                </a:gdLst>
                <a:ahLst/>
                <a:cxnLst>
                  <a:cxn ang="0">
                    <a:pos x="T0" y="T1"/>
                  </a:cxn>
                  <a:cxn ang="0">
                    <a:pos x="T2" y="T3"/>
                  </a:cxn>
                  <a:cxn ang="0">
                    <a:pos x="T4" y="T5"/>
                  </a:cxn>
                  <a:cxn ang="0">
                    <a:pos x="T6" y="T7"/>
                  </a:cxn>
                  <a:cxn ang="0">
                    <a:pos x="T8" y="T9"/>
                  </a:cxn>
                  <a:cxn ang="0">
                    <a:pos x="T10" y="T11"/>
                  </a:cxn>
                  <a:cxn ang="0">
                    <a:pos x="T12" y="T13"/>
                  </a:cxn>
                </a:cxnLst>
                <a:rect l="0" t="0" r="r" b="b"/>
                <a:pathLst>
                  <a:path w="687" h="256">
                    <a:moveTo>
                      <a:pt x="0" y="255"/>
                    </a:moveTo>
                    <a:lnTo>
                      <a:pt x="0" y="255"/>
                    </a:lnTo>
                    <a:lnTo>
                      <a:pt x="0" y="0"/>
                    </a:lnTo>
                    <a:cubicBezTo>
                      <a:pt x="162" y="182"/>
                      <a:pt x="496" y="256"/>
                      <a:pt x="687" y="255"/>
                    </a:cubicBezTo>
                    <a:lnTo>
                      <a:pt x="0" y="255"/>
                    </a:lnTo>
                    <a:close/>
                    <a:moveTo>
                      <a:pt x="0" y="255"/>
                    </a:moveTo>
                    <a:lnTo>
                      <a:pt x="0" y="25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569"/>
              <p:cNvSpPr>
                <a:spLocks noEditPoints="1"/>
              </p:cNvSpPr>
              <p:nvPr/>
            </p:nvSpPr>
            <p:spPr bwMode="auto">
              <a:xfrm>
                <a:off x="2326770" y="4108012"/>
                <a:ext cx="162567" cy="431342"/>
              </a:xfrm>
              <a:custGeom>
                <a:avLst/>
                <a:gdLst>
                  <a:gd name="T0" fmla="*/ 0 w 81"/>
                  <a:gd name="T1" fmla="*/ 0 h 216"/>
                  <a:gd name="T2" fmla="*/ 0 w 81"/>
                  <a:gd name="T3" fmla="*/ 0 h 216"/>
                  <a:gd name="T4" fmla="*/ 0 w 81"/>
                  <a:gd name="T5" fmla="*/ 216 h 216"/>
                  <a:gd name="T6" fmla="*/ 81 w 81"/>
                  <a:gd name="T7" fmla="*/ 216 h 216"/>
                  <a:gd name="T8" fmla="*/ 0 w 81"/>
                  <a:gd name="T9" fmla="*/ 0 h 216"/>
                  <a:gd name="T10" fmla="*/ 0 w 81"/>
                  <a:gd name="T11" fmla="*/ 0 h 216"/>
                  <a:gd name="T12" fmla="*/ 0 w 81"/>
                  <a:gd name="T13" fmla="*/ 0 h 216"/>
                  <a:gd name="T14" fmla="*/ 0 w 81"/>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6">
                    <a:moveTo>
                      <a:pt x="0" y="0"/>
                    </a:moveTo>
                    <a:lnTo>
                      <a:pt x="0" y="0"/>
                    </a:lnTo>
                    <a:lnTo>
                      <a:pt x="0" y="216"/>
                    </a:lnTo>
                    <a:lnTo>
                      <a:pt x="81" y="216"/>
                    </a:lnTo>
                    <a:cubicBezTo>
                      <a:pt x="27" y="155"/>
                      <a:pt x="0" y="75"/>
                      <a:pt x="0" y="0"/>
                    </a:cubicBezTo>
                    <a:lnTo>
                      <a:pt x="0" y="0"/>
                    </a:lnTo>
                    <a:close/>
                    <a:moveTo>
                      <a:pt x="0" y="0"/>
                    </a:moveTo>
                    <a:lnTo>
                      <a:pt x="0" y="0"/>
                    </a:lnTo>
                    <a:close/>
                  </a:path>
                </a:pathLst>
              </a:custGeom>
              <a:noFill/>
              <a:ln w="7938"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 name="Freeform 570"/>
              <p:cNvSpPr>
                <a:spLocks/>
              </p:cNvSpPr>
              <p:nvPr/>
            </p:nvSpPr>
            <p:spPr bwMode="auto">
              <a:xfrm>
                <a:off x="3861392" y="4253238"/>
                <a:ext cx="0" cy="784651"/>
              </a:xfrm>
              <a:custGeom>
                <a:avLst/>
                <a:gdLst>
                  <a:gd name="T0" fmla="*/ 0 h 394"/>
                  <a:gd name="T1" fmla="*/ 0 h 394"/>
                  <a:gd name="T2" fmla="*/ 394 h 394"/>
                </a:gdLst>
                <a:ahLst/>
                <a:cxnLst>
                  <a:cxn ang="0">
                    <a:pos x="0" y="T0"/>
                  </a:cxn>
                  <a:cxn ang="0">
                    <a:pos x="0" y="T1"/>
                  </a:cxn>
                  <a:cxn ang="0">
                    <a:pos x="0" y="T2"/>
                  </a:cxn>
                </a:cxnLst>
                <a:rect l="0" t="0" r="r" b="b"/>
                <a:pathLst>
                  <a:path h="394">
                    <a:moveTo>
                      <a:pt x="0" y="0"/>
                    </a:moveTo>
                    <a:lnTo>
                      <a:pt x="0" y="0"/>
                    </a:lnTo>
                    <a:lnTo>
                      <a:pt x="0" y="394"/>
                    </a:lnTo>
                  </a:path>
                </a:pathLst>
              </a:custGeom>
              <a:noFill/>
              <a:ln w="7938"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 name="Freeform 571"/>
              <p:cNvSpPr>
                <a:spLocks noEditPoints="1"/>
              </p:cNvSpPr>
              <p:nvPr/>
            </p:nvSpPr>
            <p:spPr bwMode="auto">
              <a:xfrm>
                <a:off x="3930753" y="4417972"/>
                <a:ext cx="958055" cy="149561"/>
              </a:xfrm>
              <a:custGeom>
                <a:avLst/>
                <a:gdLst>
                  <a:gd name="T0" fmla="*/ 20 w 479"/>
                  <a:gd name="T1" fmla="*/ 52 h 75"/>
                  <a:gd name="T2" fmla="*/ 8 w 479"/>
                  <a:gd name="T3" fmla="*/ 27 h 75"/>
                  <a:gd name="T4" fmla="*/ 33 w 479"/>
                  <a:gd name="T5" fmla="*/ 8 h 75"/>
                  <a:gd name="T6" fmla="*/ 8 w 479"/>
                  <a:gd name="T7" fmla="*/ 15 h 75"/>
                  <a:gd name="T8" fmla="*/ 35 w 479"/>
                  <a:gd name="T9" fmla="*/ 51 h 75"/>
                  <a:gd name="T10" fmla="*/ 42 w 479"/>
                  <a:gd name="T11" fmla="*/ 58 h 75"/>
                  <a:gd name="T12" fmla="*/ 58 w 479"/>
                  <a:gd name="T13" fmla="*/ 15 h 75"/>
                  <a:gd name="T14" fmla="*/ 62 w 479"/>
                  <a:gd name="T15" fmla="*/ 24 h 75"/>
                  <a:gd name="T16" fmla="*/ 74 w 479"/>
                  <a:gd name="T17" fmla="*/ 37 h 75"/>
                  <a:gd name="T18" fmla="*/ 101 w 479"/>
                  <a:gd name="T19" fmla="*/ 53 h 75"/>
                  <a:gd name="T20" fmla="*/ 80 w 479"/>
                  <a:gd name="T21" fmla="*/ 37 h 75"/>
                  <a:gd name="T22" fmla="*/ 90 w 479"/>
                  <a:gd name="T23" fmla="*/ 21 h 75"/>
                  <a:gd name="T24" fmla="*/ 110 w 479"/>
                  <a:gd name="T25" fmla="*/ 16 h 75"/>
                  <a:gd name="T26" fmla="*/ 127 w 479"/>
                  <a:gd name="T27" fmla="*/ 24 h 75"/>
                  <a:gd name="T28" fmla="*/ 110 w 479"/>
                  <a:gd name="T29" fmla="*/ 58 h 75"/>
                  <a:gd name="T30" fmla="*/ 133 w 479"/>
                  <a:gd name="T31" fmla="*/ 54 h 75"/>
                  <a:gd name="T32" fmla="*/ 132 w 479"/>
                  <a:gd name="T33" fmla="*/ 6 h 75"/>
                  <a:gd name="T34" fmla="*/ 138 w 479"/>
                  <a:gd name="T35" fmla="*/ 46 h 75"/>
                  <a:gd name="T36" fmla="*/ 170 w 479"/>
                  <a:gd name="T37" fmla="*/ 43 h 75"/>
                  <a:gd name="T38" fmla="*/ 150 w 479"/>
                  <a:gd name="T39" fmla="*/ 21 h 75"/>
                  <a:gd name="T40" fmla="*/ 162 w 479"/>
                  <a:gd name="T41" fmla="*/ 21 h 75"/>
                  <a:gd name="T42" fmla="*/ 170 w 479"/>
                  <a:gd name="T43" fmla="*/ 43 h 75"/>
                  <a:gd name="T44" fmla="*/ 190 w 479"/>
                  <a:gd name="T45" fmla="*/ 59 h 75"/>
                  <a:gd name="T46" fmla="*/ 184 w 479"/>
                  <a:gd name="T47" fmla="*/ 39 h 75"/>
                  <a:gd name="T48" fmla="*/ 200 w 479"/>
                  <a:gd name="T49" fmla="*/ 16 h 75"/>
                  <a:gd name="T50" fmla="*/ 226 w 479"/>
                  <a:gd name="T51" fmla="*/ 58 h 75"/>
                  <a:gd name="T52" fmla="*/ 210 w 479"/>
                  <a:gd name="T53" fmla="*/ 22 h 75"/>
                  <a:gd name="T54" fmla="*/ 225 w 479"/>
                  <a:gd name="T55" fmla="*/ 16 h 75"/>
                  <a:gd name="T56" fmla="*/ 225 w 479"/>
                  <a:gd name="T57" fmla="*/ 52 h 75"/>
                  <a:gd name="T58" fmla="*/ 259 w 479"/>
                  <a:gd name="T59" fmla="*/ 53 h 75"/>
                  <a:gd name="T60" fmla="*/ 247 w 479"/>
                  <a:gd name="T61" fmla="*/ 33 h 75"/>
                  <a:gd name="T62" fmla="*/ 271 w 479"/>
                  <a:gd name="T63" fmla="*/ 27 h 75"/>
                  <a:gd name="T64" fmla="*/ 259 w 479"/>
                  <a:gd name="T65" fmla="*/ 33 h 75"/>
                  <a:gd name="T66" fmla="*/ 244 w 479"/>
                  <a:gd name="T67" fmla="*/ 46 h 75"/>
                  <a:gd name="T68" fmla="*/ 292 w 479"/>
                  <a:gd name="T69" fmla="*/ 59 h 75"/>
                  <a:gd name="T70" fmla="*/ 307 w 479"/>
                  <a:gd name="T71" fmla="*/ 37 h 75"/>
                  <a:gd name="T72" fmla="*/ 301 w 479"/>
                  <a:gd name="T73" fmla="*/ 45 h 75"/>
                  <a:gd name="T74" fmla="*/ 284 w 479"/>
                  <a:gd name="T75" fmla="*/ 25 h 75"/>
                  <a:gd name="T76" fmla="*/ 318 w 479"/>
                  <a:gd name="T77" fmla="*/ 67 h 75"/>
                  <a:gd name="T78" fmla="*/ 324 w 479"/>
                  <a:gd name="T79" fmla="*/ 58 h 75"/>
                  <a:gd name="T80" fmla="*/ 329 w 479"/>
                  <a:gd name="T81" fmla="*/ 17 h 75"/>
                  <a:gd name="T82" fmla="*/ 332 w 479"/>
                  <a:gd name="T83" fmla="*/ 72 h 75"/>
                  <a:gd name="T84" fmla="*/ 315 w 479"/>
                  <a:gd name="T85" fmla="*/ 36 h 75"/>
                  <a:gd name="T86" fmla="*/ 324 w 479"/>
                  <a:gd name="T87" fmla="*/ 21 h 75"/>
                  <a:gd name="T88" fmla="*/ 346 w 479"/>
                  <a:gd name="T89" fmla="*/ 16 h 75"/>
                  <a:gd name="T90" fmla="*/ 371 w 479"/>
                  <a:gd name="T91" fmla="*/ 23 h 75"/>
                  <a:gd name="T92" fmla="*/ 386 w 479"/>
                  <a:gd name="T93" fmla="*/ 58 h 75"/>
                  <a:gd name="T94" fmla="*/ 372 w 479"/>
                  <a:gd name="T95" fmla="*/ 34 h 75"/>
                  <a:gd name="T96" fmla="*/ 354 w 479"/>
                  <a:gd name="T97" fmla="*/ 25 h 75"/>
                  <a:gd name="T98" fmla="*/ 426 w 479"/>
                  <a:gd name="T99" fmla="*/ 45 h 75"/>
                  <a:gd name="T100" fmla="*/ 410 w 479"/>
                  <a:gd name="T101" fmla="*/ 15 h 75"/>
                  <a:gd name="T102" fmla="*/ 411 w 479"/>
                  <a:gd name="T103" fmla="*/ 53 h 75"/>
                  <a:gd name="T104" fmla="*/ 418 w 479"/>
                  <a:gd name="T105" fmla="*/ 25 h 75"/>
                  <a:gd name="T106" fmla="*/ 431 w 479"/>
                  <a:gd name="T107" fmla="*/ 58 h 75"/>
                  <a:gd name="T108" fmla="*/ 452 w 479"/>
                  <a:gd name="T109" fmla="*/ 17 h 75"/>
                  <a:gd name="T110" fmla="*/ 453 w 479"/>
                  <a:gd name="T111" fmla="*/ 33 h 75"/>
                  <a:gd name="T112" fmla="*/ 436 w 479"/>
                  <a:gd name="T113" fmla="*/ 58 h 75"/>
                  <a:gd name="T114" fmla="*/ 469 w 479"/>
                  <a:gd name="T115" fmla="*/ 57 h 75"/>
                  <a:gd name="T116" fmla="*/ 466 w 479"/>
                  <a:gd name="T117" fmla="*/ 16 h 75"/>
                  <a:gd name="T118" fmla="*/ 472 w 479"/>
                  <a:gd name="T119" fmla="*/ 22 h 75"/>
                  <a:gd name="T120" fmla="*/ 478 w 479"/>
                  <a:gd name="T121" fmla="*/ 5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9" h="75">
                    <a:moveTo>
                      <a:pt x="0" y="40"/>
                    </a:moveTo>
                    <a:lnTo>
                      <a:pt x="0" y="40"/>
                    </a:lnTo>
                    <a:lnTo>
                      <a:pt x="6" y="39"/>
                    </a:lnTo>
                    <a:cubicBezTo>
                      <a:pt x="6" y="42"/>
                      <a:pt x="7" y="44"/>
                      <a:pt x="8" y="46"/>
                    </a:cubicBezTo>
                    <a:cubicBezTo>
                      <a:pt x="9" y="48"/>
                      <a:pt x="11" y="49"/>
                      <a:pt x="13" y="51"/>
                    </a:cubicBezTo>
                    <a:cubicBezTo>
                      <a:pt x="15" y="52"/>
                      <a:pt x="17" y="52"/>
                      <a:pt x="20" y="52"/>
                    </a:cubicBezTo>
                    <a:cubicBezTo>
                      <a:pt x="23" y="52"/>
                      <a:pt x="26" y="51"/>
                      <a:pt x="28" y="49"/>
                    </a:cubicBezTo>
                    <a:cubicBezTo>
                      <a:pt x="30" y="48"/>
                      <a:pt x="31" y="45"/>
                      <a:pt x="31" y="42"/>
                    </a:cubicBezTo>
                    <a:cubicBezTo>
                      <a:pt x="31" y="41"/>
                      <a:pt x="31" y="39"/>
                      <a:pt x="30" y="38"/>
                    </a:cubicBezTo>
                    <a:cubicBezTo>
                      <a:pt x="29" y="37"/>
                      <a:pt x="28" y="36"/>
                      <a:pt x="27" y="35"/>
                    </a:cubicBezTo>
                    <a:cubicBezTo>
                      <a:pt x="25" y="34"/>
                      <a:pt x="22" y="33"/>
                      <a:pt x="17" y="31"/>
                    </a:cubicBezTo>
                    <a:cubicBezTo>
                      <a:pt x="13" y="30"/>
                      <a:pt x="10" y="29"/>
                      <a:pt x="8" y="27"/>
                    </a:cubicBezTo>
                    <a:cubicBezTo>
                      <a:pt x="6" y="26"/>
                      <a:pt x="4" y="24"/>
                      <a:pt x="3" y="22"/>
                    </a:cubicBezTo>
                    <a:cubicBezTo>
                      <a:pt x="2" y="20"/>
                      <a:pt x="2" y="18"/>
                      <a:pt x="2" y="15"/>
                    </a:cubicBezTo>
                    <a:cubicBezTo>
                      <a:pt x="2" y="11"/>
                      <a:pt x="3" y="7"/>
                      <a:pt x="6" y="4"/>
                    </a:cubicBezTo>
                    <a:cubicBezTo>
                      <a:pt x="9" y="1"/>
                      <a:pt x="13" y="0"/>
                      <a:pt x="18" y="0"/>
                    </a:cubicBezTo>
                    <a:cubicBezTo>
                      <a:pt x="22" y="0"/>
                      <a:pt x="25" y="0"/>
                      <a:pt x="27" y="2"/>
                    </a:cubicBezTo>
                    <a:cubicBezTo>
                      <a:pt x="30" y="3"/>
                      <a:pt x="32" y="5"/>
                      <a:pt x="33" y="8"/>
                    </a:cubicBezTo>
                    <a:cubicBezTo>
                      <a:pt x="35" y="10"/>
                      <a:pt x="36" y="13"/>
                      <a:pt x="36" y="17"/>
                    </a:cubicBezTo>
                    <a:lnTo>
                      <a:pt x="30" y="17"/>
                    </a:lnTo>
                    <a:cubicBezTo>
                      <a:pt x="30" y="13"/>
                      <a:pt x="29" y="11"/>
                      <a:pt x="27" y="9"/>
                    </a:cubicBezTo>
                    <a:cubicBezTo>
                      <a:pt x="25" y="7"/>
                      <a:pt x="22" y="6"/>
                      <a:pt x="19" y="6"/>
                    </a:cubicBezTo>
                    <a:cubicBezTo>
                      <a:pt x="15" y="6"/>
                      <a:pt x="12" y="7"/>
                      <a:pt x="11" y="9"/>
                    </a:cubicBezTo>
                    <a:cubicBezTo>
                      <a:pt x="9" y="10"/>
                      <a:pt x="8" y="12"/>
                      <a:pt x="8" y="15"/>
                    </a:cubicBezTo>
                    <a:cubicBezTo>
                      <a:pt x="8" y="17"/>
                      <a:pt x="8" y="19"/>
                      <a:pt x="10" y="20"/>
                    </a:cubicBezTo>
                    <a:cubicBezTo>
                      <a:pt x="11" y="21"/>
                      <a:pt x="14" y="23"/>
                      <a:pt x="19" y="24"/>
                    </a:cubicBezTo>
                    <a:cubicBezTo>
                      <a:pt x="24" y="25"/>
                      <a:pt x="27" y="26"/>
                      <a:pt x="29" y="27"/>
                    </a:cubicBezTo>
                    <a:cubicBezTo>
                      <a:pt x="32" y="29"/>
                      <a:pt x="34" y="31"/>
                      <a:pt x="35" y="33"/>
                    </a:cubicBezTo>
                    <a:cubicBezTo>
                      <a:pt x="37" y="35"/>
                      <a:pt x="37" y="38"/>
                      <a:pt x="37" y="42"/>
                    </a:cubicBezTo>
                    <a:cubicBezTo>
                      <a:pt x="37" y="45"/>
                      <a:pt x="37" y="48"/>
                      <a:pt x="35" y="51"/>
                    </a:cubicBezTo>
                    <a:cubicBezTo>
                      <a:pt x="34" y="53"/>
                      <a:pt x="31" y="55"/>
                      <a:pt x="29" y="57"/>
                    </a:cubicBezTo>
                    <a:cubicBezTo>
                      <a:pt x="26" y="58"/>
                      <a:pt x="23" y="59"/>
                      <a:pt x="19" y="59"/>
                    </a:cubicBezTo>
                    <a:cubicBezTo>
                      <a:pt x="13" y="59"/>
                      <a:pt x="9" y="57"/>
                      <a:pt x="5" y="54"/>
                    </a:cubicBezTo>
                    <a:cubicBezTo>
                      <a:pt x="2" y="50"/>
                      <a:pt x="0" y="45"/>
                      <a:pt x="0" y="40"/>
                    </a:cubicBezTo>
                    <a:lnTo>
                      <a:pt x="0" y="40"/>
                    </a:lnTo>
                    <a:close/>
                    <a:moveTo>
                      <a:pt x="42" y="58"/>
                    </a:moveTo>
                    <a:lnTo>
                      <a:pt x="42" y="58"/>
                    </a:lnTo>
                    <a:lnTo>
                      <a:pt x="42" y="1"/>
                    </a:lnTo>
                    <a:lnTo>
                      <a:pt x="48" y="1"/>
                    </a:lnTo>
                    <a:lnTo>
                      <a:pt x="48" y="21"/>
                    </a:lnTo>
                    <a:cubicBezTo>
                      <a:pt x="49" y="19"/>
                      <a:pt x="51" y="18"/>
                      <a:pt x="52" y="17"/>
                    </a:cubicBezTo>
                    <a:cubicBezTo>
                      <a:pt x="54" y="16"/>
                      <a:pt x="56" y="15"/>
                      <a:pt x="58" y="15"/>
                    </a:cubicBezTo>
                    <a:cubicBezTo>
                      <a:pt x="62" y="15"/>
                      <a:pt x="64" y="17"/>
                      <a:pt x="67" y="19"/>
                    </a:cubicBezTo>
                    <a:cubicBezTo>
                      <a:pt x="69" y="21"/>
                      <a:pt x="70" y="25"/>
                      <a:pt x="70" y="32"/>
                    </a:cubicBezTo>
                    <a:lnTo>
                      <a:pt x="70" y="58"/>
                    </a:lnTo>
                    <a:lnTo>
                      <a:pt x="64" y="58"/>
                    </a:lnTo>
                    <a:lnTo>
                      <a:pt x="64" y="32"/>
                    </a:lnTo>
                    <a:cubicBezTo>
                      <a:pt x="64" y="28"/>
                      <a:pt x="63" y="25"/>
                      <a:pt x="62" y="24"/>
                    </a:cubicBezTo>
                    <a:cubicBezTo>
                      <a:pt x="61" y="22"/>
                      <a:pt x="59" y="21"/>
                      <a:pt x="57" y="21"/>
                    </a:cubicBezTo>
                    <a:cubicBezTo>
                      <a:pt x="54" y="21"/>
                      <a:pt x="52" y="22"/>
                      <a:pt x="50" y="25"/>
                    </a:cubicBezTo>
                    <a:cubicBezTo>
                      <a:pt x="49" y="26"/>
                      <a:pt x="48" y="30"/>
                      <a:pt x="48" y="35"/>
                    </a:cubicBezTo>
                    <a:lnTo>
                      <a:pt x="48" y="58"/>
                    </a:lnTo>
                    <a:lnTo>
                      <a:pt x="42" y="58"/>
                    </a:lnTo>
                    <a:close/>
                    <a:moveTo>
                      <a:pt x="74" y="37"/>
                    </a:moveTo>
                    <a:lnTo>
                      <a:pt x="74" y="37"/>
                    </a:lnTo>
                    <a:cubicBezTo>
                      <a:pt x="74" y="30"/>
                      <a:pt x="75" y="25"/>
                      <a:pt x="78" y="21"/>
                    </a:cubicBezTo>
                    <a:cubicBezTo>
                      <a:pt x="81" y="17"/>
                      <a:pt x="85" y="15"/>
                      <a:pt x="90" y="15"/>
                    </a:cubicBezTo>
                    <a:cubicBezTo>
                      <a:pt x="94" y="15"/>
                      <a:pt x="98" y="17"/>
                      <a:pt x="101" y="21"/>
                    </a:cubicBezTo>
                    <a:cubicBezTo>
                      <a:pt x="104" y="25"/>
                      <a:pt x="106" y="30"/>
                      <a:pt x="106" y="37"/>
                    </a:cubicBezTo>
                    <a:cubicBezTo>
                      <a:pt x="106" y="44"/>
                      <a:pt x="104" y="50"/>
                      <a:pt x="101" y="53"/>
                    </a:cubicBezTo>
                    <a:cubicBezTo>
                      <a:pt x="98" y="57"/>
                      <a:pt x="95" y="59"/>
                      <a:pt x="90" y="59"/>
                    </a:cubicBezTo>
                    <a:cubicBezTo>
                      <a:pt x="85" y="59"/>
                      <a:pt x="82" y="57"/>
                      <a:pt x="79" y="53"/>
                    </a:cubicBezTo>
                    <a:cubicBezTo>
                      <a:pt x="76" y="50"/>
                      <a:pt x="74" y="44"/>
                      <a:pt x="74" y="37"/>
                    </a:cubicBezTo>
                    <a:lnTo>
                      <a:pt x="74" y="37"/>
                    </a:lnTo>
                    <a:close/>
                    <a:moveTo>
                      <a:pt x="80" y="37"/>
                    </a:moveTo>
                    <a:lnTo>
                      <a:pt x="80" y="37"/>
                    </a:lnTo>
                    <a:cubicBezTo>
                      <a:pt x="80" y="42"/>
                      <a:pt x="81" y="46"/>
                      <a:pt x="83" y="49"/>
                    </a:cubicBezTo>
                    <a:cubicBezTo>
                      <a:pt x="85" y="52"/>
                      <a:pt x="87" y="53"/>
                      <a:pt x="90" y="53"/>
                    </a:cubicBezTo>
                    <a:cubicBezTo>
                      <a:pt x="93" y="53"/>
                      <a:pt x="95" y="52"/>
                      <a:pt x="97" y="49"/>
                    </a:cubicBezTo>
                    <a:cubicBezTo>
                      <a:pt x="99" y="46"/>
                      <a:pt x="100" y="42"/>
                      <a:pt x="100" y="37"/>
                    </a:cubicBezTo>
                    <a:cubicBezTo>
                      <a:pt x="100" y="32"/>
                      <a:pt x="99" y="28"/>
                      <a:pt x="97" y="25"/>
                    </a:cubicBezTo>
                    <a:cubicBezTo>
                      <a:pt x="95" y="23"/>
                      <a:pt x="93" y="21"/>
                      <a:pt x="90" y="21"/>
                    </a:cubicBezTo>
                    <a:cubicBezTo>
                      <a:pt x="87" y="21"/>
                      <a:pt x="85" y="23"/>
                      <a:pt x="83" y="25"/>
                    </a:cubicBezTo>
                    <a:cubicBezTo>
                      <a:pt x="81" y="28"/>
                      <a:pt x="80" y="32"/>
                      <a:pt x="80" y="37"/>
                    </a:cubicBezTo>
                    <a:lnTo>
                      <a:pt x="80" y="37"/>
                    </a:lnTo>
                    <a:close/>
                    <a:moveTo>
                      <a:pt x="110" y="58"/>
                    </a:moveTo>
                    <a:lnTo>
                      <a:pt x="110" y="58"/>
                    </a:lnTo>
                    <a:lnTo>
                      <a:pt x="110" y="16"/>
                    </a:lnTo>
                    <a:lnTo>
                      <a:pt x="115" y="16"/>
                    </a:lnTo>
                    <a:lnTo>
                      <a:pt x="115" y="23"/>
                    </a:lnTo>
                    <a:cubicBezTo>
                      <a:pt x="117" y="20"/>
                      <a:pt x="118" y="18"/>
                      <a:pt x="119" y="17"/>
                    </a:cubicBezTo>
                    <a:cubicBezTo>
                      <a:pt x="120" y="16"/>
                      <a:pt x="122" y="15"/>
                      <a:pt x="123" y="15"/>
                    </a:cubicBezTo>
                    <a:cubicBezTo>
                      <a:pt x="125" y="15"/>
                      <a:pt x="127" y="16"/>
                      <a:pt x="129" y="18"/>
                    </a:cubicBezTo>
                    <a:lnTo>
                      <a:pt x="127" y="24"/>
                    </a:lnTo>
                    <a:cubicBezTo>
                      <a:pt x="125" y="23"/>
                      <a:pt x="124" y="23"/>
                      <a:pt x="123" y="23"/>
                    </a:cubicBezTo>
                    <a:cubicBezTo>
                      <a:pt x="121" y="23"/>
                      <a:pt x="120" y="23"/>
                      <a:pt x="119" y="24"/>
                    </a:cubicBezTo>
                    <a:cubicBezTo>
                      <a:pt x="118" y="25"/>
                      <a:pt x="118" y="26"/>
                      <a:pt x="117" y="28"/>
                    </a:cubicBezTo>
                    <a:cubicBezTo>
                      <a:pt x="116" y="30"/>
                      <a:pt x="116" y="33"/>
                      <a:pt x="116" y="36"/>
                    </a:cubicBezTo>
                    <a:lnTo>
                      <a:pt x="116" y="58"/>
                    </a:lnTo>
                    <a:lnTo>
                      <a:pt x="110" y="58"/>
                    </a:lnTo>
                    <a:close/>
                    <a:moveTo>
                      <a:pt x="144" y="52"/>
                    </a:moveTo>
                    <a:lnTo>
                      <a:pt x="144" y="52"/>
                    </a:lnTo>
                    <a:lnTo>
                      <a:pt x="144" y="58"/>
                    </a:lnTo>
                    <a:cubicBezTo>
                      <a:pt x="143" y="58"/>
                      <a:pt x="141" y="58"/>
                      <a:pt x="140" y="58"/>
                    </a:cubicBezTo>
                    <a:cubicBezTo>
                      <a:pt x="138" y="58"/>
                      <a:pt x="136" y="58"/>
                      <a:pt x="135" y="57"/>
                    </a:cubicBezTo>
                    <a:cubicBezTo>
                      <a:pt x="134" y="56"/>
                      <a:pt x="133" y="55"/>
                      <a:pt x="133" y="54"/>
                    </a:cubicBezTo>
                    <a:cubicBezTo>
                      <a:pt x="132" y="53"/>
                      <a:pt x="132" y="50"/>
                      <a:pt x="132" y="46"/>
                    </a:cubicBezTo>
                    <a:lnTo>
                      <a:pt x="132" y="22"/>
                    </a:lnTo>
                    <a:lnTo>
                      <a:pt x="128" y="22"/>
                    </a:lnTo>
                    <a:lnTo>
                      <a:pt x="128" y="16"/>
                    </a:lnTo>
                    <a:lnTo>
                      <a:pt x="132" y="16"/>
                    </a:lnTo>
                    <a:lnTo>
                      <a:pt x="132" y="6"/>
                    </a:lnTo>
                    <a:lnTo>
                      <a:pt x="138" y="2"/>
                    </a:lnTo>
                    <a:lnTo>
                      <a:pt x="138" y="16"/>
                    </a:lnTo>
                    <a:lnTo>
                      <a:pt x="144" y="16"/>
                    </a:lnTo>
                    <a:lnTo>
                      <a:pt x="144" y="22"/>
                    </a:lnTo>
                    <a:lnTo>
                      <a:pt x="138" y="22"/>
                    </a:lnTo>
                    <a:lnTo>
                      <a:pt x="138" y="46"/>
                    </a:lnTo>
                    <a:cubicBezTo>
                      <a:pt x="138" y="48"/>
                      <a:pt x="138" y="50"/>
                      <a:pt x="138" y="50"/>
                    </a:cubicBezTo>
                    <a:cubicBezTo>
                      <a:pt x="139" y="51"/>
                      <a:pt x="140" y="52"/>
                      <a:pt x="141" y="52"/>
                    </a:cubicBezTo>
                    <a:cubicBezTo>
                      <a:pt x="142" y="52"/>
                      <a:pt x="142" y="52"/>
                      <a:pt x="144" y="52"/>
                    </a:cubicBezTo>
                    <a:lnTo>
                      <a:pt x="144" y="52"/>
                    </a:lnTo>
                    <a:close/>
                    <a:moveTo>
                      <a:pt x="170" y="43"/>
                    </a:moveTo>
                    <a:lnTo>
                      <a:pt x="170" y="43"/>
                    </a:lnTo>
                    <a:lnTo>
                      <a:pt x="176" y="43"/>
                    </a:lnTo>
                    <a:cubicBezTo>
                      <a:pt x="175" y="48"/>
                      <a:pt x="173" y="52"/>
                      <a:pt x="171" y="55"/>
                    </a:cubicBezTo>
                    <a:cubicBezTo>
                      <a:pt x="168" y="58"/>
                      <a:pt x="165" y="59"/>
                      <a:pt x="161" y="59"/>
                    </a:cubicBezTo>
                    <a:cubicBezTo>
                      <a:pt x="157" y="59"/>
                      <a:pt x="153" y="57"/>
                      <a:pt x="150" y="53"/>
                    </a:cubicBezTo>
                    <a:cubicBezTo>
                      <a:pt x="148" y="50"/>
                      <a:pt x="146" y="44"/>
                      <a:pt x="146" y="37"/>
                    </a:cubicBezTo>
                    <a:cubicBezTo>
                      <a:pt x="146" y="30"/>
                      <a:pt x="148" y="24"/>
                      <a:pt x="150" y="21"/>
                    </a:cubicBezTo>
                    <a:cubicBezTo>
                      <a:pt x="153" y="17"/>
                      <a:pt x="157" y="15"/>
                      <a:pt x="162" y="15"/>
                    </a:cubicBezTo>
                    <a:cubicBezTo>
                      <a:pt x="165" y="15"/>
                      <a:pt x="168" y="16"/>
                      <a:pt x="170" y="19"/>
                    </a:cubicBezTo>
                    <a:cubicBezTo>
                      <a:pt x="173" y="21"/>
                      <a:pt x="174" y="24"/>
                      <a:pt x="175" y="28"/>
                    </a:cubicBezTo>
                    <a:lnTo>
                      <a:pt x="170" y="30"/>
                    </a:lnTo>
                    <a:cubicBezTo>
                      <a:pt x="169" y="27"/>
                      <a:pt x="168" y="25"/>
                      <a:pt x="167" y="23"/>
                    </a:cubicBezTo>
                    <a:cubicBezTo>
                      <a:pt x="165" y="22"/>
                      <a:pt x="164" y="21"/>
                      <a:pt x="162" y="21"/>
                    </a:cubicBezTo>
                    <a:cubicBezTo>
                      <a:pt x="159" y="21"/>
                      <a:pt x="157" y="22"/>
                      <a:pt x="155" y="25"/>
                    </a:cubicBezTo>
                    <a:cubicBezTo>
                      <a:pt x="153" y="27"/>
                      <a:pt x="152" y="31"/>
                      <a:pt x="152" y="37"/>
                    </a:cubicBezTo>
                    <a:cubicBezTo>
                      <a:pt x="152" y="43"/>
                      <a:pt x="153" y="47"/>
                      <a:pt x="155" y="49"/>
                    </a:cubicBezTo>
                    <a:cubicBezTo>
                      <a:pt x="156" y="52"/>
                      <a:pt x="159" y="53"/>
                      <a:pt x="161" y="53"/>
                    </a:cubicBezTo>
                    <a:cubicBezTo>
                      <a:pt x="164" y="53"/>
                      <a:pt x="166" y="52"/>
                      <a:pt x="167" y="51"/>
                    </a:cubicBezTo>
                    <a:cubicBezTo>
                      <a:pt x="169" y="49"/>
                      <a:pt x="170" y="46"/>
                      <a:pt x="170" y="43"/>
                    </a:cubicBezTo>
                    <a:lnTo>
                      <a:pt x="170" y="43"/>
                    </a:lnTo>
                    <a:close/>
                    <a:moveTo>
                      <a:pt x="201" y="58"/>
                    </a:moveTo>
                    <a:lnTo>
                      <a:pt x="201" y="58"/>
                    </a:lnTo>
                    <a:lnTo>
                      <a:pt x="201" y="52"/>
                    </a:lnTo>
                    <a:cubicBezTo>
                      <a:pt x="199" y="54"/>
                      <a:pt x="198" y="56"/>
                      <a:pt x="196" y="57"/>
                    </a:cubicBezTo>
                    <a:cubicBezTo>
                      <a:pt x="194" y="58"/>
                      <a:pt x="192" y="59"/>
                      <a:pt x="190" y="59"/>
                    </a:cubicBezTo>
                    <a:cubicBezTo>
                      <a:pt x="187" y="59"/>
                      <a:pt x="185" y="58"/>
                      <a:pt x="183" y="57"/>
                    </a:cubicBezTo>
                    <a:cubicBezTo>
                      <a:pt x="181" y="55"/>
                      <a:pt x="180" y="53"/>
                      <a:pt x="179" y="51"/>
                    </a:cubicBezTo>
                    <a:cubicBezTo>
                      <a:pt x="179" y="49"/>
                      <a:pt x="178" y="46"/>
                      <a:pt x="178" y="42"/>
                    </a:cubicBezTo>
                    <a:lnTo>
                      <a:pt x="178" y="16"/>
                    </a:lnTo>
                    <a:lnTo>
                      <a:pt x="184" y="16"/>
                    </a:lnTo>
                    <a:lnTo>
                      <a:pt x="184" y="39"/>
                    </a:lnTo>
                    <a:cubicBezTo>
                      <a:pt x="184" y="44"/>
                      <a:pt x="184" y="47"/>
                      <a:pt x="185" y="48"/>
                    </a:cubicBezTo>
                    <a:cubicBezTo>
                      <a:pt x="185" y="49"/>
                      <a:pt x="186" y="51"/>
                      <a:pt x="187" y="51"/>
                    </a:cubicBezTo>
                    <a:cubicBezTo>
                      <a:pt x="188" y="52"/>
                      <a:pt x="189" y="53"/>
                      <a:pt x="191" y="53"/>
                    </a:cubicBezTo>
                    <a:cubicBezTo>
                      <a:pt x="194" y="53"/>
                      <a:pt x="196" y="52"/>
                      <a:pt x="198" y="49"/>
                    </a:cubicBezTo>
                    <a:cubicBezTo>
                      <a:pt x="199" y="47"/>
                      <a:pt x="200" y="44"/>
                      <a:pt x="200" y="39"/>
                    </a:cubicBezTo>
                    <a:lnTo>
                      <a:pt x="200" y="16"/>
                    </a:lnTo>
                    <a:lnTo>
                      <a:pt x="206" y="16"/>
                    </a:lnTo>
                    <a:lnTo>
                      <a:pt x="206" y="58"/>
                    </a:lnTo>
                    <a:lnTo>
                      <a:pt x="201" y="58"/>
                    </a:lnTo>
                    <a:close/>
                    <a:moveTo>
                      <a:pt x="225" y="52"/>
                    </a:moveTo>
                    <a:lnTo>
                      <a:pt x="225" y="52"/>
                    </a:lnTo>
                    <a:lnTo>
                      <a:pt x="226" y="58"/>
                    </a:lnTo>
                    <a:cubicBezTo>
                      <a:pt x="225" y="58"/>
                      <a:pt x="223" y="58"/>
                      <a:pt x="222" y="58"/>
                    </a:cubicBezTo>
                    <a:cubicBezTo>
                      <a:pt x="220" y="58"/>
                      <a:pt x="218" y="58"/>
                      <a:pt x="217" y="57"/>
                    </a:cubicBezTo>
                    <a:cubicBezTo>
                      <a:pt x="216" y="56"/>
                      <a:pt x="215" y="55"/>
                      <a:pt x="214" y="54"/>
                    </a:cubicBezTo>
                    <a:cubicBezTo>
                      <a:pt x="214" y="53"/>
                      <a:pt x="214" y="50"/>
                      <a:pt x="214" y="46"/>
                    </a:cubicBezTo>
                    <a:lnTo>
                      <a:pt x="214" y="22"/>
                    </a:lnTo>
                    <a:lnTo>
                      <a:pt x="210" y="22"/>
                    </a:lnTo>
                    <a:lnTo>
                      <a:pt x="210" y="16"/>
                    </a:lnTo>
                    <a:lnTo>
                      <a:pt x="214" y="16"/>
                    </a:lnTo>
                    <a:lnTo>
                      <a:pt x="214" y="6"/>
                    </a:lnTo>
                    <a:lnTo>
                      <a:pt x="220" y="2"/>
                    </a:lnTo>
                    <a:lnTo>
                      <a:pt x="220" y="16"/>
                    </a:lnTo>
                    <a:lnTo>
                      <a:pt x="225" y="16"/>
                    </a:lnTo>
                    <a:lnTo>
                      <a:pt x="225" y="22"/>
                    </a:lnTo>
                    <a:lnTo>
                      <a:pt x="220" y="22"/>
                    </a:lnTo>
                    <a:lnTo>
                      <a:pt x="220" y="46"/>
                    </a:lnTo>
                    <a:cubicBezTo>
                      <a:pt x="220" y="48"/>
                      <a:pt x="220" y="50"/>
                      <a:pt x="220" y="50"/>
                    </a:cubicBezTo>
                    <a:cubicBezTo>
                      <a:pt x="220" y="51"/>
                      <a:pt x="221" y="52"/>
                      <a:pt x="223" y="52"/>
                    </a:cubicBezTo>
                    <a:cubicBezTo>
                      <a:pt x="223" y="52"/>
                      <a:pt x="224" y="52"/>
                      <a:pt x="225" y="52"/>
                    </a:cubicBezTo>
                    <a:lnTo>
                      <a:pt x="225" y="52"/>
                    </a:lnTo>
                    <a:close/>
                    <a:moveTo>
                      <a:pt x="244" y="46"/>
                    </a:moveTo>
                    <a:lnTo>
                      <a:pt x="244" y="46"/>
                    </a:lnTo>
                    <a:lnTo>
                      <a:pt x="250" y="44"/>
                    </a:lnTo>
                    <a:cubicBezTo>
                      <a:pt x="251" y="47"/>
                      <a:pt x="251" y="49"/>
                      <a:pt x="253" y="51"/>
                    </a:cubicBezTo>
                    <a:cubicBezTo>
                      <a:pt x="254" y="52"/>
                      <a:pt x="256" y="53"/>
                      <a:pt x="259" y="53"/>
                    </a:cubicBezTo>
                    <a:cubicBezTo>
                      <a:pt x="261" y="53"/>
                      <a:pt x="263" y="52"/>
                      <a:pt x="265" y="51"/>
                    </a:cubicBezTo>
                    <a:cubicBezTo>
                      <a:pt x="266" y="50"/>
                      <a:pt x="267" y="48"/>
                      <a:pt x="267" y="46"/>
                    </a:cubicBezTo>
                    <a:cubicBezTo>
                      <a:pt x="267" y="45"/>
                      <a:pt x="266" y="43"/>
                      <a:pt x="265" y="43"/>
                    </a:cubicBezTo>
                    <a:cubicBezTo>
                      <a:pt x="264" y="42"/>
                      <a:pt x="262" y="41"/>
                      <a:pt x="259" y="40"/>
                    </a:cubicBezTo>
                    <a:cubicBezTo>
                      <a:pt x="255" y="39"/>
                      <a:pt x="252" y="38"/>
                      <a:pt x="250" y="37"/>
                    </a:cubicBezTo>
                    <a:cubicBezTo>
                      <a:pt x="249" y="36"/>
                      <a:pt x="247" y="35"/>
                      <a:pt x="247" y="33"/>
                    </a:cubicBezTo>
                    <a:cubicBezTo>
                      <a:pt x="246" y="31"/>
                      <a:pt x="245" y="30"/>
                      <a:pt x="245" y="27"/>
                    </a:cubicBezTo>
                    <a:cubicBezTo>
                      <a:pt x="245" y="24"/>
                      <a:pt x="246" y="21"/>
                      <a:pt x="249" y="19"/>
                    </a:cubicBezTo>
                    <a:cubicBezTo>
                      <a:pt x="251" y="16"/>
                      <a:pt x="254" y="15"/>
                      <a:pt x="258" y="15"/>
                    </a:cubicBezTo>
                    <a:cubicBezTo>
                      <a:pt x="261" y="15"/>
                      <a:pt x="263" y="16"/>
                      <a:pt x="265" y="17"/>
                    </a:cubicBezTo>
                    <a:cubicBezTo>
                      <a:pt x="267" y="18"/>
                      <a:pt x="268" y="19"/>
                      <a:pt x="269" y="21"/>
                    </a:cubicBezTo>
                    <a:cubicBezTo>
                      <a:pt x="270" y="22"/>
                      <a:pt x="271" y="24"/>
                      <a:pt x="271" y="27"/>
                    </a:cubicBezTo>
                    <a:lnTo>
                      <a:pt x="266" y="28"/>
                    </a:lnTo>
                    <a:cubicBezTo>
                      <a:pt x="265" y="23"/>
                      <a:pt x="263" y="21"/>
                      <a:pt x="258" y="21"/>
                    </a:cubicBezTo>
                    <a:cubicBezTo>
                      <a:pt x="256" y="21"/>
                      <a:pt x="254" y="22"/>
                      <a:pt x="253" y="23"/>
                    </a:cubicBezTo>
                    <a:cubicBezTo>
                      <a:pt x="252" y="24"/>
                      <a:pt x="251" y="25"/>
                      <a:pt x="251" y="27"/>
                    </a:cubicBezTo>
                    <a:cubicBezTo>
                      <a:pt x="251" y="28"/>
                      <a:pt x="252" y="29"/>
                      <a:pt x="253" y="30"/>
                    </a:cubicBezTo>
                    <a:cubicBezTo>
                      <a:pt x="254" y="31"/>
                      <a:pt x="256" y="32"/>
                      <a:pt x="259" y="33"/>
                    </a:cubicBezTo>
                    <a:cubicBezTo>
                      <a:pt x="264" y="34"/>
                      <a:pt x="267" y="35"/>
                      <a:pt x="268" y="36"/>
                    </a:cubicBezTo>
                    <a:cubicBezTo>
                      <a:pt x="270" y="37"/>
                      <a:pt x="271" y="38"/>
                      <a:pt x="271" y="40"/>
                    </a:cubicBezTo>
                    <a:cubicBezTo>
                      <a:pt x="272" y="42"/>
                      <a:pt x="273" y="43"/>
                      <a:pt x="273" y="46"/>
                    </a:cubicBezTo>
                    <a:cubicBezTo>
                      <a:pt x="273" y="49"/>
                      <a:pt x="271" y="53"/>
                      <a:pt x="269" y="55"/>
                    </a:cubicBezTo>
                    <a:cubicBezTo>
                      <a:pt x="266" y="58"/>
                      <a:pt x="263" y="59"/>
                      <a:pt x="259" y="59"/>
                    </a:cubicBezTo>
                    <a:cubicBezTo>
                      <a:pt x="250" y="59"/>
                      <a:pt x="246" y="54"/>
                      <a:pt x="244" y="46"/>
                    </a:cubicBezTo>
                    <a:lnTo>
                      <a:pt x="244" y="46"/>
                    </a:lnTo>
                    <a:close/>
                    <a:moveTo>
                      <a:pt x="301" y="45"/>
                    </a:moveTo>
                    <a:lnTo>
                      <a:pt x="301" y="45"/>
                    </a:lnTo>
                    <a:lnTo>
                      <a:pt x="307" y="45"/>
                    </a:lnTo>
                    <a:cubicBezTo>
                      <a:pt x="305" y="50"/>
                      <a:pt x="304" y="53"/>
                      <a:pt x="301" y="56"/>
                    </a:cubicBezTo>
                    <a:cubicBezTo>
                      <a:pt x="298" y="58"/>
                      <a:pt x="295" y="59"/>
                      <a:pt x="292" y="59"/>
                    </a:cubicBezTo>
                    <a:cubicBezTo>
                      <a:pt x="287" y="59"/>
                      <a:pt x="283" y="57"/>
                      <a:pt x="280" y="53"/>
                    </a:cubicBezTo>
                    <a:cubicBezTo>
                      <a:pt x="277" y="50"/>
                      <a:pt x="275" y="44"/>
                      <a:pt x="275" y="37"/>
                    </a:cubicBezTo>
                    <a:cubicBezTo>
                      <a:pt x="275" y="30"/>
                      <a:pt x="277" y="25"/>
                      <a:pt x="280" y="21"/>
                    </a:cubicBezTo>
                    <a:cubicBezTo>
                      <a:pt x="283" y="17"/>
                      <a:pt x="287" y="15"/>
                      <a:pt x="291" y="15"/>
                    </a:cubicBezTo>
                    <a:cubicBezTo>
                      <a:pt x="296" y="15"/>
                      <a:pt x="299" y="17"/>
                      <a:pt x="302" y="21"/>
                    </a:cubicBezTo>
                    <a:cubicBezTo>
                      <a:pt x="305" y="25"/>
                      <a:pt x="307" y="30"/>
                      <a:pt x="307" y="37"/>
                    </a:cubicBezTo>
                    <a:lnTo>
                      <a:pt x="307" y="39"/>
                    </a:lnTo>
                    <a:lnTo>
                      <a:pt x="281" y="39"/>
                    </a:lnTo>
                    <a:cubicBezTo>
                      <a:pt x="281" y="44"/>
                      <a:pt x="283" y="47"/>
                      <a:pt x="284" y="50"/>
                    </a:cubicBezTo>
                    <a:cubicBezTo>
                      <a:pt x="286" y="52"/>
                      <a:pt x="289" y="53"/>
                      <a:pt x="292" y="53"/>
                    </a:cubicBezTo>
                    <a:cubicBezTo>
                      <a:pt x="296" y="53"/>
                      <a:pt x="299" y="50"/>
                      <a:pt x="301" y="45"/>
                    </a:cubicBezTo>
                    <a:lnTo>
                      <a:pt x="301" y="45"/>
                    </a:lnTo>
                    <a:close/>
                    <a:moveTo>
                      <a:pt x="282" y="33"/>
                    </a:moveTo>
                    <a:lnTo>
                      <a:pt x="282" y="33"/>
                    </a:lnTo>
                    <a:lnTo>
                      <a:pt x="301" y="33"/>
                    </a:lnTo>
                    <a:cubicBezTo>
                      <a:pt x="300" y="29"/>
                      <a:pt x="299" y="27"/>
                      <a:pt x="298" y="25"/>
                    </a:cubicBezTo>
                    <a:cubicBezTo>
                      <a:pt x="296" y="23"/>
                      <a:pt x="294" y="21"/>
                      <a:pt x="291" y="21"/>
                    </a:cubicBezTo>
                    <a:cubicBezTo>
                      <a:pt x="289" y="21"/>
                      <a:pt x="286" y="22"/>
                      <a:pt x="284" y="25"/>
                    </a:cubicBezTo>
                    <a:cubicBezTo>
                      <a:pt x="283" y="27"/>
                      <a:pt x="282" y="29"/>
                      <a:pt x="282" y="33"/>
                    </a:cubicBezTo>
                    <a:lnTo>
                      <a:pt x="282" y="33"/>
                    </a:lnTo>
                    <a:close/>
                    <a:moveTo>
                      <a:pt x="310" y="61"/>
                    </a:moveTo>
                    <a:lnTo>
                      <a:pt x="310" y="61"/>
                    </a:lnTo>
                    <a:lnTo>
                      <a:pt x="316" y="62"/>
                    </a:lnTo>
                    <a:cubicBezTo>
                      <a:pt x="316" y="64"/>
                      <a:pt x="317" y="66"/>
                      <a:pt x="318" y="67"/>
                    </a:cubicBezTo>
                    <a:cubicBezTo>
                      <a:pt x="320" y="68"/>
                      <a:pt x="321" y="69"/>
                      <a:pt x="324" y="69"/>
                    </a:cubicBezTo>
                    <a:cubicBezTo>
                      <a:pt x="326" y="69"/>
                      <a:pt x="328" y="68"/>
                      <a:pt x="330" y="67"/>
                    </a:cubicBezTo>
                    <a:cubicBezTo>
                      <a:pt x="331" y="66"/>
                      <a:pt x="332" y="64"/>
                      <a:pt x="333" y="62"/>
                    </a:cubicBezTo>
                    <a:cubicBezTo>
                      <a:pt x="333" y="60"/>
                      <a:pt x="333" y="57"/>
                      <a:pt x="333" y="52"/>
                    </a:cubicBezTo>
                    <a:cubicBezTo>
                      <a:pt x="332" y="54"/>
                      <a:pt x="331" y="56"/>
                      <a:pt x="329" y="57"/>
                    </a:cubicBezTo>
                    <a:cubicBezTo>
                      <a:pt x="327" y="57"/>
                      <a:pt x="326" y="58"/>
                      <a:pt x="324" y="58"/>
                    </a:cubicBezTo>
                    <a:cubicBezTo>
                      <a:pt x="320" y="58"/>
                      <a:pt x="316" y="56"/>
                      <a:pt x="314" y="53"/>
                    </a:cubicBezTo>
                    <a:cubicBezTo>
                      <a:pt x="311" y="49"/>
                      <a:pt x="309" y="43"/>
                      <a:pt x="309" y="37"/>
                    </a:cubicBezTo>
                    <a:cubicBezTo>
                      <a:pt x="309" y="32"/>
                      <a:pt x="310" y="28"/>
                      <a:pt x="311" y="25"/>
                    </a:cubicBezTo>
                    <a:cubicBezTo>
                      <a:pt x="312" y="22"/>
                      <a:pt x="314" y="19"/>
                      <a:pt x="317" y="18"/>
                    </a:cubicBezTo>
                    <a:cubicBezTo>
                      <a:pt x="319" y="16"/>
                      <a:pt x="321" y="15"/>
                      <a:pt x="324" y="15"/>
                    </a:cubicBezTo>
                    <a:cubicBezTo>
                      <a:pt x="326" y="15"/>
                      <a:pt x="328" y="16"/>
                      <a:pt x="329" y="17"/>
                    </a:cubicBezTo>
                    <a:cubicBezTo>
                      <a:pt x="331" y="18"/>
                      <a:pt x="333" y="19"/>
                      <a:pt x="334" y="21"/>
                    </a:cubicBezTo>
                    <a:lnTo>
                      <a:pt x="334" y="16"/>
                    </a:lnTo>
                    <a:lnTo>
                      <a:pt x="339" y="16"/>
                    </a:lnTo>
                    <a:lnTo>
                      <a:pt x="339" y="52"/>
                    </a:lnTo>
                    <a:cubicBezTo>
                      <a:pt x="339" y="59"/>
                      <a:pt x="338" y="63"/>
                      <a:pt x="337" y="66"/>
                    </a:cubicBezTo>
                    <a:cubicBezTo>
                      <a:pt x="336" y="69"/>
                      <a:pt x="335" y="71"/>
                      <a:pt x="332" y="72"/>
                    </a:cubicBezTo>
                    <a:cubicBezTo>
                      <a:pt x="330" y="74"/>
                      <a:pt x="327" y="75"/>
                      <a:pt x="324" y="75"/>
                    </a:cubicBezTo>
                    <a:cubicBezTo>
                      <a:pt x="319" y="75"/>
                      <a:pt x="316" y="74"/>
                      <a:pt x="314" y="71"/>
                    </a:cubicBezTo>
                    <a:cubicBezTo>
                      <a:pt x="311" y="69"/>
                      <a:pt x="310" y="66"/>
                      <a:pt x="310" y="61"/>
                    </a:cubicBezTo>
                    <a:lnTo>
                      <a:pt x="310" y="61"/>
                    </a:lnTo>
                    <a:close/>
                    <a:moveTo>
                      <a:pt x="315" y="36"/>
                    </a:moveTo>
                    <a:lnTo>
                      <a:pt x="315" y="36"/>
                    </a:lnTo>
                    <a:cubicBezTo>
                      <a:pt x="315" y="42"/>
                      <a:pt x="316" y="46"/>
                      <a:pt x="318" y="48"/>
                    </a:cubicBezTo>
                    <a:cubicBezTo>
                      <a:pt x="320" y="51"/>
                      <a:pt x="322" y="52"/>
                      <a:pt x="324" y="52"/>
                    </a:cubicBezTo>
                    <a:cubicBezTo>
                      <a:pt x="327" y="52"/>
                      <a:pt x="329" y="51"/>
                      <a:pt x="331" y="48"/>
                    </a:cubicBezTo>
                    <a:cubicBezTo>
                      <a:pt x="333" y="46"/>
                      <a:pt x="334" y="42"/>
                      <a:pt x="334" y="37"/>
                    </a:cubicBezTo>
                    <a:cubicBezTo>
                      <a:pt x="334" y="31"/>
                      <a:pt x="333" y="28"/>
                      <a:pt x="331" y="25"/>
                    </a:cubicBezTo>
                    <a:cubicBezTo>
                      <a:pt x="329" y="23"/>
                      <a:pt x="327" y="21"/>
                      <a:pt x="324" y="21"/>
                    </a:cubicBezTo>
                    <a:cubicBezTo>
                      <a:pt x="322" y="21"/>
                      <a:pt x="320" y="23"/>
                      <a:pt x="318" y="25"/>
                    </a:cubicBezTo>
                    <a:cubicBezTo>
                      <a:pt x="316" y="28"/>
                      <a:pt x="315" y="31"/>
                      <a:pt x="315" y="36"/>
                    </a:cubicBezTo>
                    <a:lnTo>
                      <a:pt x="315" y="36"/>
                    </a:lnTo>
                    <a:close/>
                    <a:moveTo>
                      <a:pt x="346" y="58"/>
                    </a:moveTo>
                    <a:lnTo>
                      <a:pt x="346" y="58"/>
                    </a:lnTo>
                    <a:lnTo>
                      <a:pt x="346" y="16"/>
                    </a:lnTo>
                    <a:lnTo>
                      <a:pt x="351" y="16"/>
                    </a:lnTo>
                    <a:lnTo>
                      <a:pt x="351" y="22"/>
                    </a:lnTo>
                    <a:cubicBezTo>
                      <a:pt x="352" y="20"/>
                      <a:pt x="353" y="18"/>
                      <a:pt x="355" y="17"/>
                    </a:cubicBezTo>
                    <a:cubicBezTo>
                      <a:pt x="357" y="16"/>
                      <a:pt x="359" y="15"/>
                      <a:pt x="361" y="15"/>
                    </a:cubicBezTo>
                    <a:cubicBezTo>
                      <a:pt x="363" y="15"/>
                      <a:pt x="365" y="16"/>
                      <a:pt x="367" y="17"/>
                    </a:cubicBezTo>
                    <a:cubicBezTo>
                      <a:pt x="369" y="18"/>
                      <a:pt x="370" y="20"/>
                      <a:pt x="371" y="23"/>
                    </a:cubicBezTo>
                    <a:cubicBezTo>
                      <a:pt x="372" y="20"/>
                      <a:pt x="374" y="18"/>
                      <a:pt x="375" y="17"/>
                    </a:cubicBezTo>
                    <a:cubicBezTo>
                      <a:pt x="377" y="16"/>
                      <a:pt x="379" y="15"/>
                      <a:pt x="381" y="15"/>
                    </a:cubicBezTo>
                    <a:cubicBezTo>
                      <a:pt x="384" y="15"/>
                      <a:pt x="387" y="16"/>
                      <a:pt x="389" y="19"/>
                    </a:cubicBezTo>
                    <a:cubicBezTo>
                      <a:pt x="391" y="21"/>
                      <a:pt x="392" y="24"/>
                      <a:pt x="392" y="29"/>
                    </a:cubicBezTo>
                    <a:lnTo>
                      <a:pt x="392" y="58"/>
                    </a:lnTo>
                    <a:lnTo>
                      <a:pt x="386" y="58"/>
                    </a:lnTo>
                    <a:lnTo>
                      <a:pt x="386" y="32"/>
                    </a:lnTo>
                    <a:cubicBezTo>
                      <a:pt x="386" y="29"/>
                      <a:pt x="386" y="27"/>
                      <a:pt x="385" y="25"/>
                    </a:cubicBezTo>
                    <a:cubicBezTo>
                      <a:pt x="385" y="24"/>
                      <a:pt x="384" y="23"/>
                      <a:pt x="383" y="23"/>
                    </a:cubicBezTo>
                    <a:cubicBezTo>
                      <a:pt x="382" y="22"/>
                      <a:pt x="381" y="22"/>
                      <a:pt x="380" y="22"/>
                    </a:cubicBezTo>
                    <a:cubicBezTo>
                      <a:pt x="378" y="22"/>
                      <a:pt x="375" y="23"/>
                      <a:pt x="374" y="25"/>
                    </a:cubicBezTo>
                    <a:cubicBezTo>
                      <a:pt x="372" y="26"/>
                      <a:pt x="372" y="30"/>
                      <a:pt x="372" y="34"/>
                    </a:cubicBezTo>
                    <a:lnTo>
                      <a:pt x="372" y="58"/>
                    </a:lnTo>
                    <a:lnTo>
                      <a:pt x="366" y="58"/>
                    </a:lnTo>
                    <a:lnTo>
                      <a:pt x="366" y="31"/>
                    </a:lnTo>
                    <a:cubicBezTo>
                      <a:pt x="366" y="28"/>
                      <a:pt x="365" y="25"/>
                      <a:pt x="364" y="24"/>
                    </a:cubicBezTo>
                    <a:cubicBezTo>
                      <a:pt x="363" y="22"/>
                      <a:pt x="362" y="22"/>
                      <a:pt x="360" y="22"/>
                    </a:cubicBezTo>
                    <a:cubicBezTo>
                      <a:pt x="357" y="22"/>
                      <a:pt x="355" y="23"/>
                      <a:pt x="354" y="25"/>
                    </a:cubicBezTo>
                    <a:cubicBezTo>
                      <a:pt x="352" y="27"/>
                      <a:pt x="351" y="31"/>
                      <a:pt x="351" y="36"/>
                    </a:cubicBezTo>
                    <a:lnTo>
                      <a:pt x="351" y="58"/>
                    </a:lnTo>
                    <a:lnTo>
                      <a:pt x="346" y="58"/>
                    </a:lnTo>
                    <a:close/>
                    <a:moveTo>
                      <a:pt x="420" y="45"/>
                    </a:moveTo>
                    <a:lnTo>
                      <a:pt x="420" y="45"/>
                    </a:lnTo>
                    <a:lnTo>
                      <a:pt x="426" y="45"/>
                    </a:lnTo>
                    <a:cubicBezTo>
                      <a:pt x="425" y="50"/>
                      <a:pt x="423" y="53"/>
                      <a:pt x="420" y="56"/>
                    </a:cubicBezTo>
                    <a:cubicBezTo>
                      <a:pt x="418" y="58"/>
                      <a:pt x="415" y="59"/>
                      <a:pt x="411" y="59"/>
                    </a:cubicBezTo>
                    <a:cubicBezTo>
                      <a:pt x="406" y="59"/>
                      <a:pt x="402" y="57"/>
                      <a:pt x="399" y="53"/>
                    </a:cubicBezTo>
                    <a:cubicBezTo>
                      <a:pt x="396" y="50"/>
                      <a:pt x="395" y="44"/>
                      <a:pt x="395" y="37"/>
                    </a:cubicBezTo>
                    <a:cubicBezTo>
                      <a:pt x="395" y="30"/>
                      <a:pt x="396" y="25"/>
                      <a:pt x="399" y="21"/>
                    </a:cubicBezTo>
                    <a:cubicBezTo>
                      <a:pt x="402" y="17"/>
                      <a:pt x="406" y="15"/>
                      <a:pt x="410" y="15"/>
                    </a:cubicBezTo>
                    <a:cubicBezTo>
                      <a:pt x="415" y="15"/>
                      <a:pt x="419" y="17"/>
                      <a:pt x="422" y="21"/>
                    </a:cubicBezTo>
                    <a:cubicBezTo>
                      <a:pt x="424" y="25"/>
                      <a:pt x="426" y="30"/>
                      <a:pt x="426" y="37"/>
                    </a:cubicBezTo>
                    <a:lnTo>
                      <a:pt x="426" y="39"/>
                    </a:lnTo>
                    <a:lnTo>
                      <a:pt x="400" y="39"/>
                    </a:lnTo>
                    <a:cubicBezTo>
                      <a:pt x="401" y="44"/>
                      <a:pt x="402" y="47"/>
                      <a:pt x="404" y="50"/>
                    </a:cubicBezTo>
                    <a:cubicBezTo>
                      <a:pt x="406" y="52"/>
                      <a:pt x="408" y="53"/>
                      <a:pt x="411" y="53"/>
                    </a:cubicBezTo>
                    <a:cubicBezTo>
                      <a:pt x="415" y="53"/>
                      <a:pt x="418" y="50"/>
                      <a:pt x="420" y="45"/>
                    </a:cubicBezTo>
                    <a:lnTo>
                      <a:pt x="420" y="45"/>
                    </a:lnTo>
                    <a:close/>
                    <a:moveTo>
                      <a:pt x="401" y="33"/>
                    </a:moveTo>
                    <a:lnTo>
                      <a:pt x="401" y="33"/>
                    </a:lnTo>
                    <a:lnTo>
                      <a:pt x="420" y="33"/>
                    </a:lnTo>
                    <a:cubicBezTo>
                      <a:pt x="420" y="29"/>
                      <a:pt x="419" y="27"/>
                      <a:pt x="418" y="25"/>
                    </a:cubicBezTo>
                    <a:cubicBezTo>
                      <a:pt x="416" y="23"/>
                      <a:pt x="413" y="21"/>
                      <a:pt x="410" y="21"/>
                    </a:cubicBezTo>
                    <a:cubicBezTo>
                      <a:pt x="408" y="21"/>
                      <a:pt x="406" y="22"/>
                      <a:pt x="404" y="25"/>
                    </a:cubicBezTo>
                    <a:cubicBezTo>
                      <a:pt x="402" y="27"/>
                      <a:pt x="401" y="29"/>
                      <a:pt x="401" y="33"/>
                    </a:cubicBezTo>
                    <a:lnTo>
                      <a:pt x="401" y="33"/>
                    </a:lnTo>
                    <a:close/>
                    <a:moveTo>
                      <a:pt x="431" y="58"/>
                    </a:moveTo>
                    <a:lnTo>
                      <a:pt x="431" y="58"/>
                    </a:lnTo>
                    <a:lnTo>
                      <a:pt x="431" y="16"/>
                    </a:lnTo>
                    <a:lnTo>
                      <a:pt x="436" y="16"/>
                    </a:lnTo>
                    <a:lnTo>
                      <a:pt x="436" y="22"/>
                    </a:lnTo>
                    <a:cubicBezTo>
                      <a:pt x="437" y="20"/>
                      <a:pt x="439" y="18"/>
                      <a:pt x="440" y="17"/>
                    </a:cubicBezTo>
                    <a:cubicBezTo>
                      <a:pt x="442" y="16"/>
                      <a:pt x="444" y="15"/>
                      <a:pt x="447" y="15"/>
                    </a:cubicBezTo>
                    <a:cubicBezTo>
                      <a:pt x="448" y="15"/>
                      <a:pt x="450" y="16"/>
                      <a:pt x="452" y="17"/>
                    </a:cubicBezTo>
                    <a:cubicBezTo>
                      <a:pt x="453" y="17"/>
                      <a:pt x="455" y="18"/>
                      <a:pt x="455" y="19"/>
                    </a:cubicBezTo>
                    <a:cubicBezTo>
                      <a:pt x="456" y="20"/>
                      <a:pt x="457" y="22"/>
                      <a:pt x="458" y="24"/>
                    </a:cubicBezTo>
                    <a:cubicBezTo>
                      <a:pt x="458" y="26"/>
                      <a:pt x="458" y="29"/>
                      <a:pt x="458" y="32"/>
                    </a:cubicBezTo>
                    <a:lnTo>
                      <a:pt x="458" y="58"/>
                    </a:lnTo>
                    <a:lnTo>
                      <a:pt x="453" y="58"/>
                    </a:lnTo>
                    <a:lnTo>
                      <a:pt x="453" y="33"/>
                    </a:lnTo>
                    <a:cubicBezTo>
                      <a:pt x="453" y="30"/>
                      <a:pt x="452" y="27"/>
                      <a:pt x="452" y="26"/>
                    </a:cubicBezTo>
                    <a:cubicBezTo>
                      <a:pt x="451" y="25"/>
                      <a:pt x="450" y="24"/>
                      <a:pt x="449" y="23"/>
                    </a:cubicBezTo>
                    <a:cubicBezTo>
                      <a:pt x="448" y="22"/>
                      <a:pt x="447" y="22"/>
                      <a:pt x="445" y="22"/>
                    </a:cubicBezTo>
                    <a:cubicBezTo>
                      <a:pt x="443" y="22"/>
                      <a:pt x="440" y="23"/>
                      <a:pt x="439" y="25"/>
                    </a:cubicBezTo>
                    <a:cubicBezTo>
                      <a:pt x="437" y="27"/>
                      <a:pt x="436" y="30"/>
                      <a:pt x="436" y="35"/>
                    </a:cubicBezTo>
                    <a:lnTo>
                      <a:pt x="436" y="58"/>
                    </a:lnTo>
                    <a:lnTo>
                      <a:pt x="431" y="58"/>
                    </a:lnTo>
                    <a:close/>
                    <a:moveTo>
                      <a:pt x="478" y="52"/>
                    </a:moveTo>
                    <a:lnTo>
                      <a:pt x="478" y="52"/>
                    </a:lnTo>
                    <a:lnTo>
                      <a:pt x="479" y="58"/>
                    </a:lnTo>
                    <a:cubicBezTo>
                      <a:pt x="477" y="58"/>
                      <a:pt x="475" y="58"/>
                      <a:pt x="474" y="58"/>
                    </a:cubicBezTo>
                    <a:cubicBezTo>
                      <a:pt x="472" y="58"/>
                      <a:pt x="471" y="58"/>
                      <a:pt x="469" y="57"/>
                    </a:cubicBezTo>
                    <a:cubicBezTo>
                      <a:pt x="468" y="56"/>
                      <a:pt x="467" y="55"/>
                      <a:pt x="467" y="54"/>
                    </a:cubicBezTo>
                    <a:cubicBezTo>
                      <a:pt x="466" y="53"/>
                      <a:pt x="466" y="50"/>
                      <a:pt x="466" y="46"/>
                    </a:cubicBezTo>
                    <a:lnTo>
                      <a:pt x="466" y="22"/>
                    </a:lnTo>
                    <a:lnTo>
                      <a:pt x="462" y="22"/>
                    </a:lnTo>
                    <a:lnTo>
                      <a:pt x="462" y="16"/>
                    </a:lnTo>
                    <a:lnTo>
                      <a:pt x="466" y="16"/>
                    </a:lnTo>
                    <a:lnTo>
                      <a:pt x="466" y="6"/>
                    </a:lnTo>
                    <a:lnTo>
                      <a:pt x="472" y="2"/>
                    </a:lnTo>
                    <a:lnTo>
                      <a:pt x="472" y="16"/>
                    </a:lnTo>
                    <a:lnTo>
                      <a:pt x="478" y="16"/>
                    </a:lnTo>
                    <a:lnTo>
                      <a:pt x="478" y="22"/>
                    </a:lnTo>
                    <a:lnTo>
                      <a:pt x="472" y="22"/>
                    </a:lnTo>
                    <a:lnTo>
                      <a:pt x="472" y="46"/>
                    </a:lnTo>
                    <a:cubicBezTo>
                      <a:pt x="472" y="48"/>
                      <a:pt x="472" y="50"/>
                      <a:pt x="472" y="50"/>
                    </a:cubicBezTo>
                    <a:cubicBezTo>
                      <a:pt x="473" y="51"/>
                      <a:pt x="474" y="52"/>
                      <a:pt x="475" y="52"/>
                    </a:cubicBezTo>
                    <a:cubicBezTo>
                      <a:pt x="476" y="52"/>
                      <a:pt x="477" y="52"/>
                      <a:pt x="478" y="52"/>
                    </a:cubicBezTo>
                    <a:lnTo>
                      <a:pt x="478" y="52"/>
                    </a:lnTo>
                    <a:close/>
                    <a:moveTo>
                      <a:pt x="478" y="52"/>
                    </a:moveTo>
                    <a:lnTo>
                      <a:pt x="478"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96" name="Group 595"/>
          <p:cNvGrpSpPr/>
          <p:nvPr/>
        </p:nvGrpSpPr>
        <p:grpSpPr>
          <a:xfrm>
            <a:off x="8305800" y="4350134"/>
            <a:ext cx="304800" cy="75406"/>
            <a:chOff x="152400" y="3261519"/>
            <a:chExt cx="304800" cy="75406"/>
          </a:xfrm>
          <a:solidFill>
            <a:schemeClr val="bg1">
              <a:lumMod val="50000"/>
            </a:schemeClr>
          </a:solidFill>
        </p:grpSpPr>
        <p:sp>
          <p:nvSpPr>
            <p:cNvPr id="597" name="Oval 596"/>
            <p:cNvSpPr/>
            <p:nvPr/>
          </p:nvSpPr>
          <p:spPr>
            <a:xfrm>
              <a:off x="152400" y="3262312"/>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8" name="Oval 597"/>
            <p:cNvSpPr/>
            <p:nvPr/>
          </p:nvSpPr>
          <p:spPr>
            <a:xfrm>
              <a:off x="267493"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9" name="Oval 598"/>
            <p:cNvSpPr/>
            <p:nvPr/>
          </p:nvSpPr>
          <p:spPr>
            <a:xfrm>
              <a:off x="382587"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0" name="Group 599"/>
          <p:cNvGrpSpPr/>
          <p:nvPr/>
        </p:nvGrpSpPr>
        <p:grpSpPr>
          <a:xfrm>
            <a:off x="609600" y="4338691"/>
            <a:ext cx="304800" cy="75406"/>
            <a:chOff x="152400" y="3261519"/>
            <a:chExt cx="304800" cy="75406"/>
          </a:xfrm>
          <a:solidFill>
            <a:schemeClr val="bg1">
              <a:lumMod val="50000"/>
            </a:schemeClr>
          </a:solidFill>
        </p:grpSpPr>
        <p:sp>
          <p:nvSpPr>
            <p:cNvPr id="601" name="Oval 600"/>
            <p:cNvSpPr/>
            <p:nvPr/>
          </p:nvSpPr>
          <p:spPr>
            <a:xfrm>
              <a:off x="152400" y="3262312"/>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2" name="Oval 601"/>
            <p:cNvSpPr/>
            <p:nvPr/>
          </p:nvSpPr>
          <p:spPr>
            <a:xfrm>
              <a:off x="267493"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Oval 602"/>
            <p:cNvSpPr/>
            <p:nvPr/>
          </p:nvSpPr>
          <p:spPr>
            <a:xfrm>
              <a:off x="382587" y="3261519"/>
              <a:ext cx="74613" cy="7461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4" name="TextBox 603"/>
          <p:cNvSpPr txBox="1"/>
          <p:nvPr/>
        </p:nvSpPr>
        <p:spPr>
          <a:xfrm>
            <a:off x="7628467" y="2950633"/>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Preprocessing time (smallest is best)</a:t>
            </a:r>
            <a:endParaRPr lang="en-US" dirty="0"/>
          </a:p>
        </p:txBody>
      </p:sp>
      <p:pic>
        <p:nvPicPr>
          <p:cNvPr id="4" name="Picture 3" descr="contour-ours-4x4x32.png"/>
          <p:cNvPicPr>
            <a:picLocks noChangeAspect="1"/>
          </p:cNvPicPr>
          <p:nvPr/>
        </p:nvPicPr>
        <p:blipFill>
          <a:blip r:embed="rId3"/>
          <a:stretch>
            <a:fillRect/>
          </a:stretch>
        </p:blipFill>
        <p:spPr>
          <a:xfrm>
            <a:off x="5466773" y="5008023"/>
            <a:ext cx="1315027" cy="1315027"/>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5" name="Picture 4" descr="paris-30k-ours-4x4x32.png"/>
          <p:cNvPicPr>
            <a:picLocks noChangeAspect="1"/>
          </p:cNvPicPr>
          <p:nvPr/>
        </p:nvPicPr>
        <p:blipFill>
          <a:blip r:embed="rId4"/>
          <a:stretch>
            <a:fillRect/>
          </a:stretch>
        </p:blipFill>
        <p:spPr>
          <a:xfrm>
            <a:off x="7010400" y="5008023"/>
            <a:ext cx="1351122" cy="1306952"/>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8" name="Picture 7" descr="paper-1-ours-4x4x32.png"/>
          <p:cNvPicPr>
            <a:picLocks noChangeAspect="1"/>
          </p:cNvPicPr>
          <p:nvPr/>
        </p:nvPicPr>
        <p:blipFill>
          <a:blip r:embed="rId5"/>
          <a:stretch>
            <a:fillRect/>
          </a:stretch>
        </p:blipFill>
        <p:spPr>
          <a:xfrm>
            <a:off x="4038600" y="5008023"/>
            <a:ext cx="1011696" cy="1309325"/>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9" name="Picture 8" descr="drops-ours-4x4x32.png"/>
          <p:cNvPicPr>
            <a:picLocks noChangeAspect="1"/>
          </p:cNvPicPr>
          <p:nvPr/>
        </p:nvPicPr>
        <p:blipFill>
          <a:blip r:embed="rId6"/>
          <a:stretch>
            <a:fillRect/>
          </a:stretch>
        </p:blipFill>
        <p:spPr>
          <a:xfrm>
            <a:off x="2362200" y="5008023"/>
            <a:ext cx="1168618" cy="1304504"/>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10" name="Picture 9" descr="car-ours-4x4x32.png"/>
          <p:cNvPicPr>
            <a:picLocks noChangeAspect="1"/>
          </p:cNvPicPr>
          <p:nvPr/>
        </p:nvPicPr>
        <p:blipFill>
          <a:blip r:embed="rId7"/>
          <a:stretch>
            <a:fillRect/>
          </a:stretch>
        </p:blipFill>
        <p:spPr>
          <a:xfrm>
            <a:off x="640771" y="5008023"/>
            <a:ext cx="1492829" cy="995738"/>
          </a:xfrm>
          <a:prstGeom prst="rect">
            <a:avLst/>
          </a:prstGeom>
          <a:ln w="3175" cmpd="sng">
            <a:solidFill>
              <a:schemeClr val="tx1"/>
            </a:solidFill>
          </a:ln>
          <a:effectLst>
            <a:outerShdw blurRad="50800" dist="38100" dir="2700000" algn="tl" rotWithShape="0">
              <a:srgbClr val="000000">
                <a:alpha val="43000"/>
              </a:srgbClr>
            </a:outerShdw>
          </a:effectLst>
        </p:spPr>
      </p:pic>
      <p:graphicFrame>
        <p:nvGraphicFramePr>
          <p:cNvPr id="13" name="Chart 12"/>
          <p:cNvGraphicFramePr/>
          <p:nvPr/>
        </p:nvGraphicFramePr>
        <p:xfrm>
          <a:off x="173281" y="1295400"/>
          <a:ext cx="8797438" cy="3738293"/>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p:cNvSpPr txBox="1"/>
          <p:nvPr/>
        </p:nvSpPr>
        <p:spPr>
          <a:xfrm>
            <a:off x="1553954" y="3962400"/>
            <a:ext cx="1133644" cy="276999"/>
          </a:xfrm>
          <a:prstGeom prst="rect">
            <a:avLst/>
          </a:prstGeom>
          <a:noFill/>
        </p:spPr>
        <p:txBody>
          <a:bodyPr wrap="none" rtlCol="0">
            <a:spAutoFit/>
          </a:bodyPr>
          <a:lstStyle/>
          <a:p>
            <a:r>
              <a:rPr lang="en-US" sz="1200" dirty="0" smtClean="0"/>
              <a:t>low complexity</a:t>
            </a:r>
            <a:endParaRPr lang="en-US" sz="1200" dirty="0"/>
          </a:p>
        </p:txBody>
      </p:sp>
      <p:sp>
        <p:nvSpPr>
          <p:cNvPr id="12" name="TextBox 11"/>
          <p:cNvSpPr txBox="1"/>
          <p:nvPr/>
        </p:nvSpPr>
        <p:spPr>
          <a:xfrm>
            <a:off x="3561773" y="3581400"/>
            <a:ext cx="1905000" cy="276999"/>
          </a:xfrm>
          <a:prstGeom prst="rect">
            <a:avLst/>
          </a:prstGeom>
          <a:noFill/>
        </p:spPr>
        <p:txBody>
          <a:bodyPr wrap="square" rtlCol="0">
            <a:spAutoFit/>
          </a:bodyPr>
          <a:lstStyle/>
          <a:p>
            <a:pPr algn="ctr"/>
            <a:r>
              <a:rPr lang="en-US" sz="1200" dirty="0" smtClean="0"/>
              <a:t>medium complexity</a:t>
            </a:r>
            <a:endParaRPr lang="en-US" sz="1200" dirty="0"/>
          </a:p>
        </p:txBody>
      </p:sp>
      <p:sp>
        <p:nvSpPr>
          <p:cNvPr id="14" name="TextBox 13"/>
          <p:cNvSpPr txBox="1"/>
          <p:nvPr/>
        </p:nvSpPr>
        <p:spPr>
          <a:xfrm>
            <a:off x="6019800" y="2438400"/>
            <a:ext cx="1172116" cy="276999"/>
          </a:xfrm>
          <a:prstGeom prst="rect">
            <a:avLst/>
          </a:prstGeom>
          <a:noFill/>
        </p:spPr>
        <p:txBody>
          <a:bodyPr wrap="none" rtlCol="0">
            <a:spAutoFit/>
          </a:bodyPr>
          <a:lstStyle/>
          <a:p>
            <a:r>
              <a:rPr lang="en-US" sz="1200" dirty="0" smtClean="0"/>
              <a:t>high complexity</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 name="Freeform 106"/>
          <p:cNvSpPr>
            <a:spLocks/>
          </p:cNvSpPr>
          <p:nvPr/>
        </p:nvSpPr>
        <p:spPr bwMode="auto">
          <a:xfrm>
            <a:off x="730435" y="2438797"/>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6" name="Group 155"/>
          <p:cNvGrpSpPr/>
          <p:nvPr/>
        </p:nvGrpSpPr>
        <p:grpSpPr>
          <a:xfrm>
            <a:off x="4057650" y="2209800"/>
            <a:ext cx="95250" cy="2970213"/>
            <a:chOff x="2938464" y="2542381"/>
            <a:chExt cx="95250" cy="2970213"/>
          </a:xfrm>
        </p:grpSpPr>
        <p:sp>
          <p:nvSpPr>
            <p:cNvPr id="157" name="Freeform 156"/>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9" name="Group 148"/>
          <p:cNvGrpSpPr/>
          <p:nvPr/>
        </p:nvGrpSpPr>
        <p:grpSpPr>
          <a:xfrm>
            <a:off x="2938464" y="2209800"/>
            <a:ext cx="95250" cy="2970213"/>
            <a:chOff x="2938464" y="2542381"/>
            <a:chExt cx="95250" cy="2970213"/>
          </a:xfrm>
        </p:grpSpPr>
        <p:sp>
          <p:nvSpPr>
            <p:cNvPr id="150" name="Freeform 149"/>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solidFill>
              <a:schemeClr val="bg1">
                <a:lumMod val="50000"/>
              </a:schemeClr>
            </a:solidFill>
            <a:ln w="1746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 name="Group 95"/>
          <p:cNvGrpSpPr/>
          <p:nvPr/>
        </p:nvGrpSpPr>
        <p:grpSpPr>
          <a:xfrm>
            <a:off x="5334000" y="5133975"/>
            <a:ext cx="871960" cy="89324"/>
            <a:chOff x="4309640" y="5473276"/>
            <a:chExt cx="871960" cy="89324"/>
          </a:xfrm>
        </p:grpSpPr>
        <p:sp>
          <p:nvSpPr>
            <p:cNvPr id="121" name="Oval 120"/>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Freeform 85"/>
          <p:cNvSpPr>
            <a:spLocks/>
          </p:cNvSpPr>
          <p:nvPr/>
        </p:nvSpPr>
        <p:spPr bwMode="auto">
          <a:xfrm>
            <a:off x="2981621" y="2437884"/>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1851025" y="2441391"/>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p:cNvSpPr>
          <p:nvPr/>
        </p:nvSpPr>
        <p:spPr bwMode="auto">
          <a:xfrm>
            <a:off x="1851025" y="2441391"/>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25400" cap="flat">
            <a:solidFill>
              <a:srgbClr val="E0591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err="1" smtClean="0"/>
              <a:t>Antialiasing</a:t>
            </a:r>
            <a:r>
              <a:rPr lang="en-US" dirty="0" smtClean="0"/>
              <a:t> by </a:t>
            </a:r>
            <a:r>
              <a:rPr lang="en-US" dirty="0" err="1" smtClean="0"/>
              <a:t>supersampling</a:t>
            </a:r>
            <a:endParaRPr lang="en-US" dirty="0"/>
          </a:p>
        </p:txBody>
      </p:sp>
      <p:sp>
        <p:nvSpPr>
          <p:cNvPr id="11" name="Freeform 10"/>
          <p:cNvSpPr>
            <a:spLocks/>
          </p:cNvSpPr>
          <p:nvPr/>
        </p:nvSpPr>
        <p:spPr bwMode="auto">
          <a:xfrm>
            <a:off x="728664"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95250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11795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14033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16287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1854201"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207962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23050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25304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27543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2981326"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32051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343058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36560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388143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4106864"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433228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45577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47815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50085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5232401"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545782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56832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59086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613410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6359526"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65833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68103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70342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725963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7485064"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771048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79359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816133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83867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8610601"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619126" y="5275262"/>
            <a:ext cx="303213"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-2</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8"/>
          <p:cNvSpPr>
            <a:spLocks noChangeArrowheads="1"/>
          </p:cNvSpPr>
          <p:nvPr/>
        </p:nvSpPr>
        <p:spPr bwMode="auto">
          <a:xfrm>
            <a:off x="1852614" y="5275262"/>
            <a:ext cx="303213"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0" name="Rectangle 49"/>
          <p:cNvSpPr>
            <a:spLocks noChangeArrowheads="1"/>
          </p:cNvSpPr>
          <p:nvPr/>
        </p:nvSpPr>
        <p:spPr bwMode="auto">
          <a:xfrm>
            <a:off x="2973389"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50"/>
          <p:cNvSpPr>
            <a:spLocks noChangeArrowheads="1"/>
          </p:cNvSpPr>
          <p:nvPr/>
        </p:nvSpPr>
        <p:spPr bwMode="auto">
          <a:xfrm>
            <a:off x="409416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51"/>
          <p:cNvSpPr>
            <a:spLocks noChangeArrowheads="1"/>
          </p:cNvSpPr>
          <p:nvPr/>
        </p:nvSpPr>
        <p:spPr bwMode="auto">
          <a:xfrm>
            <a:off x="5214939"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itchFamily="34" charset="0"/>
                <a:cs typeface="Arial" pitchFamily="34" charset="0"/>
              </a:rPr>
              <a:t>2</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52"/>
          <p:cNvSpPr>
            <a:spLocks noChangeArrowheads="1"/>
          </p:cNvSpPr>
          <p:nvPr/>
        </p:nvSpPr>
        <p:spPr bwMode="auto">
          <a:xfrm>
            <a:off x="633571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3</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53"/>
          <p:cNvSpPr>
            <a:spLocks noChangeArrowheads="1"/>
          </p:cNvSpPr>
          <p:nvPr/>
        </p:nvSpPr>
        <p:spPr bwMode="auto">
          <a:xfrm>
            <a:off x="734536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4</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4"/>
          <p:cNvSpPr>
            <a:spLocks noChangeArrowheads="1"/>
          </p:cNvSpPr>
          <p:nvPr/>
        </p:nvSpPr>
        <p:spPr bwMode="auto">
          <a:xfrm>
            <a:off x="824071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Freeform 9"/>
          <p:cNvSpPr>
            <a:spLocks/>
          </p:cNvSpPr>
          <p:nvPr/>
        </p:nvSpPr>
        <p:spPr bwMode="auto">
          <a:xfrm>
            <a:off x="730435" y="2438797"/>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25400"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8" name="Group 147"/>
          <p:cNvGrpSpPr/>
          <p:nvPr/>
        </p:nvGrpSpPr>
        <p:grpSpPr>
          <a:xfrm>
            <a:off x="2938464" y="2209800"/>
            <a:ext cx="95250" cy="2970213"/>
            <a:chOff x="2938464" y="2542381"/>
            <a:chExt cx="95250" cy="2970213"/>
          </a:xfrm>
        </p:grpSpPr>
        <p:sp>
          <p:nvSpPr>
            <p:cNvPr id="56" name="Freeform 55"/>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95"/>
          <p:cNvGrpSpPr/>
          <p:nvPr/>
        </p:nvGrpSpPr>
        <p:grpSpPr>
          <a:xfrm>
            <a:off x="4191000" y="5140695"/>
            <a:ext cx="871960" cy="89324"/>
            <a:chOff x="4309640" y="5473276"/>
            <a:chExt cx="871960" cy="89324"/>
          </a:xfrm>
        </p:grpSpPr>
        <p:sp>
          <p:nvSpPr>
            <p:cNvPr id="92" name="Oval 91"/>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95"/>
          <p:cNvGrpSpPr/>
          <p:nvPr/>
        </p:nvGrpSpPr>
        <p:grpSpPr>
          <a:xfrm>
            <a:off x="3048000" y="5141701"/>
            <a:ext cx="871960" cy="89324"/>
            <a:chOff x="4309640" y="5473276"/>
            <a:chExt cx="871960" cy="89324"/>
          </a:xfrm>
        </p:grpSpPr>
        <p:sp>
          <p:nvSpPr>
            <p:cNvPr id="83" name="Oval 82"/>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7" name="Group 95"/>
          <p:cNvGrpSpPr/>
          <p:nvPr/>
        </p:nvGrpSpPr>
        <p:grpSpPr>
          <a:xfrm>
            <a:off x="1905000" y="5137639"/>
            <a:ext cx="871960" cy="89324"/>
            <a:chOff x="4309640" y="5473276"/>
            <a:chExt cx="871960" cy="89324"/>
          </a:xfrm>
        </p:grpSpPr>
        <p:sp>
          <p:nvSpPr>
            <p:cNvPr id="98" name="Oval 97"/>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 name="Group 95"/>
          <p:cNvGrpSpPr/>
          <p:nvPr/>
        </p:nvGrpSpPr>
        <p:grpSpPr>
          <a:xfrm>
            <a:off x="762000" y="5140695"/>
            <a:ext cx="871960" cy="89324"/>
            <a:chOff x="4309640" y="5473276"/>
            <a:chExt cx="871960" cy="89324"/>
          </a:xfrm>
        </p:grpSpPr>
        <p:sp>
          <p:nvSpPr>
            <p:cNvPr id="103" name="Oval 102"/>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95"/>
          <p:cNvGrpSpPr/>
          <p:nvPr/>
        </p:nvGrpSpPr>
        <p:grpSpPr>
          <a:xfrm>
            <a:off x="762000" y="5140695"/>
            <a:ext cx="871960" cy="89324"/>
            <a:chOff x="4309640" y="5473276"/>
            <a:chExt cx="871960" cy="89324"/>
          </a:xfrm>
          <a:solidFill>
            <a:schemeClr val="bg1">
              <a:lumMod val="50000"/>
            </a:schemeClr>
          </a:solidFill>
        </p:grpSpPr>
        <p:sp>
          <p:nvSpPr>
            <p:cNvPr id="115" name="Oval 114"/>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95"/>
          <p:cNvGrpSpPr/>
          <p:nvPr/>
        </p:nvGrpSpPr>
        <p:grpSpPr>
          <a:xfrm>
            <a:off x="6519440" y="5135351"/>
            <a:ext cx="871960" cy="89324"/>
            <a:chOff x="4309640" y="5473276"/>
            <a:chExt cx="871960" cy="89324"/>
          </a:xfrm>
        </p:grpSpPr>
        <p:sp>
          <p:nvSpPr>
            <p:cNvPr id="90" name="Oval 89"/>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95"/>
          <p:cNvGrpSpPr/>
          <p:nvPr/>
        </p:nvGrpSpPr>
        <p:grpSpPr>
          <a:xfrm>
            <a:off x="3048000" y="5138432"/>
            <a:ext cx="871960" cy="89324"/>
            <a:chOff x="4309640" y="5473276"/>
            <a:chExt cx="871960" cy="89324"/>
          </a:xfrm>
          <a:solidFill>
            <a:schemeClr val="bg1">
              <a:lumMod val="50000"/>
            </a:schemeClr>
          </a:solidFill>
        </p:grpSpPr>
        <p:sp>
          <p:nvSpPr>
            <p:cNvPr id="112" name="Oval 111"/>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7" name="Group 95"/>
          <p:cNvGrpSpPr/>
          <p:nvPr/>
        </p:nvGrpSpPr>
        <p:grpSpPr>
          <a:xfrm>
            <a:off x="7586240" y="5133611"/>
            <a:ext cx="871960" cy="89324"/>
            <a:chOff x="4309640" y="5473276"/>
            <a:chExt cx="871960" cy="89324"/>
          </a:xfrm>
        </p:grpSpPr>
        <p:sp>
          <p:nvSpPr>
            <p:cNvPr id="128" name="Oval 127"/>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 name="Group 95"/>
          <p:cNvGrpSpPr/>
          <p:nvPr/>
        </p:nvGrpSpPr>
        <p:grpSpPr>
          <a:xfrm>
            <a:off x="1905000" y="5133975"/>
            <a:ext cx="871960" cy="89324"/>
            <a:chOff x="4309640" y="5473276"/>
            <a:chExt cx="871960" cy="89324"/>
          </a:xfrm>
          <a:solidFill>
            <a:schemeClr val="bg1">
              <a:lumMod val="50000"/>
            </a:schemeClr>
          </a:solidFill>
        </p:grpSpPr>
        <p:sp>
          <p:nvSpPr>
            <p:cNvPr id="143" name="Oval 142"/>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Freeform 46"/>
          <p:cNvSpPr>
            <a:spLocks/>
          </p:cNvSpPr>
          <p:nvPr/>
        </p:nvSpPr>
        <p:spPr bwMode="auto">
          <a:xfrm>
            <a:off x="563564" y="5186362"/>
            <a:ext cx="8212138" cy="0"/>
          </a:xfrm>
          <a:custGeom>
            <a:avLst/>
            <a:gdLst>
              <a:gd name="T0" fmla="*/ 0 w 7815"/>
              <a:gd name="T1" fmla="*/ 0 w 7815"/>
              <a:gd name="T2" fmla="*/ 7815 w 7815"/>
            </a:gdLst>
            <a:ahLst/>
            <a:cxnLst>
              <a:cxn ang="0">
                <a:pos x="T0" y="0"/>
              </a:cxn>
              <a:cxn ang="0">
                <a:pos x="T1" y="0"/>
              </a:cxn>
              <a:cxn ang="0">
                <a:pos x="T2" y="0"/>
              </a:cxn>
            </a:cxnLst>
            <a:rect l="0" t="0" r="r" b="b"/>
            <a:pathLst>
              <a:path w="7815">
                <a:moveTo>
                  <a:pt x="0" y="0"/>
                </a:moveTo>
                <a:lnTo>
                  <a:pt x="0" y="0"/>
                </a:lnTo>
                <a:lnTo>
                  <a:pt x="7815"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2" name="Group 151"/>
          <p:cNvGrpSpPr/>
          <p:nvPr/>
        </p:nvGrpSpPr>
        <p:grpSpPr>
          <a:xfrm>
            <a:off x="4057650" y="2209800"/>
            <a:ext cx="95250" cy="2970213"/>
            <a:chOff x="2938464" y="2542381"/>
            <a:chExt cx="95250" cy="2970213"/>
          </a:xfrm>
        </p:grpSpPr>
        <p:sp>
          <p:nvSpPr>
            <p:cNvPr id="153" name="Freeform 152"/>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solidFill>
              <a:schemeClr val="bg1">
                <a:lumMod val="50000"/>
              </a:schemeClr>
            </a:solidFill>
            <a:ln w="1746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3"/>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5" name="Freeform 154"/>
          <p:cNvSpPr>
            <a:spLocks/>
          </p:cNvSpPr>
          <p:nvPr/>
        </p:nvSpPr>
        <p:spPr bwMode="auto">
          <a:xfrm>
            <a:off x="4100512"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9" name="Group 158"/>
          <p:cNvGrpSpPr/>
          <p:nvPr/>
        </p:nvGrpSpPr>
        <p:grpSpPr>
          <a:xfrm>
            <a:off x="5184776" y="2215356"/>
            <a:ext cx="95250" cy="2970213"/>
            <a:chOff x="2938464" y="2542381"/>
            <a:chExt cx="95250" cy="2970213"/>
          </a:xfrm>
        </p:grpSpPr>
        <p:sp>
          <p:nvSpPr>
            <p:cNvPr id="160" name="Freeform 159"/>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2" name="Group 161"/>
          <p:cNvGrpSpPr/>
          <p:nvPr/>
        </p:nvGrpSpPr>
        <p:grpSpPr>
          <a:xfrm>
            <a:off x="5184776" y="2216150"/>
            <a:ext cx="95250" cy="2970213"/>
            <a:chOff x="2938464" y="2542381"/>
            <a:chExt cx="95250" cy="2970213"/>
          </a:xfrm>
        </p:grpSpPr>
        <p:sp>
          <p:nvSpPr>
            <p:cNvPr id="163" name="Freeform 162"/>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solidFill>
              <a:schemeClr val="bg1">
                <a:lumMod val="50000"/>
              </a:schemeClr>
            </a:solidFill>
            <a:ln w="1746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5" name="Group 164"/>
          <p:cNvGrpSpPr/>
          <p:nvPr/>
        </p:nvGrpSpPr>
        <p:grpSpPr>
          <a:xfrm>
            <a:off x="6311900" y="2222500"/>
            <a:ext cx="95250" cy="2970213"/>
            <a:chOff x="2938464" y="2542381"/>
            <a:chExt cx="95250" cy="2970213"/>
          </a:xfrm>
        </p:grpSpPr>
        <p:sp>
          <p:nvSpPr>
            <p:cNvPr id="166" name="Freeform 165"/>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66"/>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5" name="Freeform 84"/>
          <p:cNvSpPr>
            <a:spLocks/>
          </p:cNvSpPr>
          <p:nvPr/>
        </p:nvSpPr>
        <p:spPr bwMode="auto">
          <a:xfrm>
            <a:off x="2982912" y="2439194"/>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25400" cap="flat">
            <a:solidFill>
              <a:srgbClr val="B41587"/>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4106070" y="2440781"/>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25400"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4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5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8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86" grpId="0" animBg="1"/>
      <p:bldP spid="84" grpId="0" animBg="1"/>
      <p:bldP spid="119" grpId="0" animBg="1"/>
      <p:bldP spid="119" grpId="1" animBg="1"/>
      <p:bldP spid="10" grpId="0" animBg="1"/>
      <p:bldP spid="85" grpId="0" animBg="1"/>
      <p:bldP spid="85" grpId="1" animBg="1"/>
      <p:bldP spid="88"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 name="Freeform 84"/>
          <p:cNvSpPr>
            <a:spLocks/>
          </p:cNvSpPr>
          <p:nvPr/>
        </p:nvSpPr>
        <p:spPr bwMode="auto">
          <a:xfrm>
            <a:off x="2982912" y="2439194"/>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rgbClr val="B41587"/>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p:cNvSpPr>
          <p:nvPr/>
        </p:nvSpPr>
        <p:spPr bwMode="auto">
          <a:xfrm>
            <a:off x="1851025" y="2441391"/>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rgbClr val="E0591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155"/>
          <p:cNvGrpSpPr/>
          <p:nvPr/>
        </p:nvGrpSpPr>
        <p:grpSpPr>
          <a:xfrm>
            <a:off x="4057650" y="2209800"/>
            <a:ext cx="95250" cy="2970213"/>
            <a:chOff x="2938464" y="2542381"/>
            <a:chExt cx="95250" cy="2970213"/>
          </a:xfrm>
        </p:grpSpPr>
        <p:sp>
          <p:nvSpPr>
            <p:cNvPr id="157" name="Freeform 156"/>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148"/>
          <p:cNvGrpSpPr/>
          <p:nvPr/>
        </p:nvGrpSpPr>
        <p:grpSpPr>
          <a:xfrm>
            <a:off x="2938464" y="2209800"/>
            <a:ext cx="95250" cy="2970213"/>
            <a:chOff x="2938464" y="2542381"/>
            <a:chExt cx="95250" cy="2970213"/>
          </a:xfrm>
        </p:grpSpPr>
        <p:sp>
          <p:nvSpPr>
            <p:cNvPr id="150" name="Freeform 149"/>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solidFill>
              <a:schemeClr val="bg1">
                <a:lumMod val="50000"/>
              </a:schemeClr>
            </a:solidFill>
            <a:ln w="1746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8" name="Freeform 87"/>
          <p:cNvSpPr>
            <a:spLocks/>
          </p:cNvSpPr>
          <p:nvPr/>
        </p:nvSpPr>
        <p:spPr bwMode="auto">
          <a:xfrm>
            <a:off x="4106070" y="2440781"/>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Antialiasing by supersampling</a:t>
            </a:r>
            <a:endParaRPr lang="en-US" dirty="0"/>
          </a:p>
        </p:txBody>
      </p:sp>
      <p:sp>
        <p:nvSpPr>
          <p:cNvPr id="11" name="Freeform 10"/>
          <p:cNvSpPr>
            <a:spLocks/>
          </p:cNvSpPr>
          <p:nvPr/>
        </p:nvSpPr>
        <p:spPr bwMode="auto">
          <a:xfrm>
            <a:off x="728664"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95250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11795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14033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16287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1854201"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207962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23050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25304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27543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2981326"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32051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343058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36560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388143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4106864"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433228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45577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47815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50085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5232401"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545782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568325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59086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6134101"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6359526"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65833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6810376"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70342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725963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7485064"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771048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793591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8161339"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8386764" y="5154612"/>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8610601"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619126" y="5275262"/>
            <a:ext cx="303213"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-2</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8"/>
          <p:cNvSpPr>
            <a:spLocks noChangeArrowheads="1"/>
          </p:cNvSpPr>
          <p:nvPr/>
        </p:nvSpPr>
        <p:spPr bwMode="auto">
          <a:xfrm>
            <a:off x="1852614" y="5275262"/>
            <a:ext cx="303213"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0" name="Rectangle 49"/>
          <p:cNvSpPr>
            <a:spLocks noChangeArrowheads="1"/>
          </p:cNvSpPr>
          <p:nvPr/>
        </p:nvSpPr>
        <p:spPr bwMode="auto">
          <a:xfrm>
            <a:off x="2973389"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50"/>
          <p:cNvSpPr>
            <a:spLocks noChangeArrowheads="1"/>
          </p:cNvSpPr>
          <p:nvPr/>
        </p:nvSpPr>
        <p:spPr bwMode="auto">
          <a:xfrm>
            <a:off x="409416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51"/>
          <p:cNvSpPr>
            <a:spLocks noChangeArrowheads="1"/>
          </p:cNvSpPr>
          <p:nvPr/>
        </p:nvSpPr>
        <p:spPr bwMode="auto">
          <a:xfrm>
            <a:off x="5214939"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itchFamily="34" charset="0"/>
                <a:cs typeface="Arial" pitchFamily="34" charset="0"/>
              </a:rPr>
              <a:t>2</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52"/>
          <p:cNvSpPr>
            <a:spLocks noChangeArrowheads="1"/>
          </p:cNvSpPr>
          <p:nvPr/>
        </p:nvSpPr>
        <p:spPr bwMode="auto">
          <a:xfrm>
            <a:off x="633571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3</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53"/>
          <p:cNvSpPr>
            <a:spLocks noChangeArrowheads="1"/>
          </p:cNvSpPr>
          <p:nvPr/>
        </p:nvSpPr>
        <p:spPr bwMode="auto">
          <a:xfrm>
            <a:off x="734536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4</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4"/>
          <p:cNvSpPr>
            <a:spLocks noChangeArrowheads="1"/>
          </p:cNvSpPr>
          <p:nvPr/>
        </p:nvSpPr>
        <p:spPr bwMode="auto">
          <a:xfrm>
            <a:off x="8240714" y="5275262"/>
            <a:ext cx="228600" cy="306388"/>
          </a:xfrm>
          <a:prstGeom prst="rect">
            <a:avLst/>
          </a:prstGeom>
          <a:noFill/>
          <a:ln>
            <a:noFill/>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 uri="{91240B29-F687-4F45-9708-019B960494DF}">
              <a14:hiddenLine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cs typeface="Arial" pitchFamily="34" charset="0"/>
              </a:rPr>
              <a:t>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Freeform 9"/>
          <p:cNvSpPr>
            <a:spLocks/>
          </p:cNvSpPr>
          <p:nvPr/>
        </p:nvSpPr>
        <p:spPr bwMode="auto">
          <a:xfrm>
            <a:off x="730435" y="2438797"/>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76"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147"/>
          <p:cNvGrpSpPr/>
          <p:nvPr/>
        </p:nvGrpSpPr>
        <p:grpSpPr>
          <a:xfrm>
            <a:off x="2938464" y="2209800"/>
            <a:ext cx="95250" cy="2970213"/>
            <a:chOff x="2938464" y="2542381"/>
            <a:chExt cx="95250" cy="2970213"/>
          </a:xfrm>
        </p:grpSpPr>
        <p:sp>
          <p:nvSpPr>
            <p:cNvPr id="56" name="Freeform 55"/>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95"/>
          <p:cNvGrpSpPr/>
          <p:nvPr/>
        </p:nvGrpSpPr>
        <p:grpSpPr>
          <a:xfrm>
            <a:off x="4191000" y="5140695"/>
            <a:ext cx="871960" cy="89324"/>
            <a:chOff x="4309640" y="5473276"/>
            <a:chExt cx="871960" cy="89324"/>
          </a:xfrm>
        </p:grpSpPr>
        <p:sp>
          <p:nvSpPr>
            <p:cNvPr id="92" name="Oval 91"/>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Freeform 46"/>
          <p:cNvSpPr>
            <a:spLocks/>
          </p:cNvSpPr>
          <p:nvPr/>
        </p:nvSpPr>
        <p:spPr bwMode="auto">
          <a:xfrm>
            <a:off x="563564" y="5186362"/>
            <a:ext cx="8212138" cy="0"/>
          </a:xfrm>
          <a:custGeom>
            <a:avLst/>
            <a:gdLst>
              <a:gd name="T0" fmla="*/ 0 w 7815"/>
              <a:gd name="T1" fmla="*/ 0 w 7815"/>
              <a:gd name="T2" fmla="*/ 7815 w 7815"/>
            </a:gdLst>
            <a:ahLst/>
            <a:cxnLst>
              <a:cxn ang="0">
                <a:pos x="T0" y="0"/>
              </a:cxn>
              <a:cxn ang="0">
                <a:pos x="T1" y="0"/>
              </a:cxn>
              <a:cxn ang="0">
                <a:pos x="T2" y="0"/>
              </a:cxn>
            </a:cxnLst>
            <a:rect l="0" t="0" r="r" b="b"/>
            <a:pathLst>
              <a:path w="7815">
                <a:moveTo>
                  <a:pt x="0" y="0"/>
                </a:moveTo>
                <a:lnTo>
                  <a:pt x="0" y="0"/>
                </a:lnTo>
                <a:lnTo>
                  <a:pt x="7815"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54"/>
          <p:cNvSpPr>
            <a:spLocks/>
          </p:cNvSpPr>
          <p:nvPr/>
        </p:nvSpPr>
        <p:spPr bwMode="auto">
          <a:xfrm>
            <a:off x="4100512" y="5133975"/>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5" name="Group 158"/>
          <p:cNvGrpSpPr/>
          <p:nvPr/>
        </p:nvGrpSpPr>
        <p:grpSpPr>
          <a:xfrm>
            <a:off x="5184776" y="2215356"/>
            <a:ext cx="95250" cy="2970213"/>
            <a:chOff x="2938464" y="2542381"/>
            <a:chExt cx="95250" cy="2970213"/>
          </a:xfrm>
        </p:grpSpPr>
        <p:sp>
          <p:nvSpPr>
            <p:cNvPr id="160" name="Freeform 159"/>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7" name="Group 164"/>
          <p:cNvGrpSpPr/>
          <p:nvPr/>
        </p:nvGrpSpPr>
        <p:grpSpPr>
          <a:xfrm>
            <a:off x="6311900" y="2222500"/>
            <a:ext cx="95250" cy="2970213"/>
            <a:chOff x="2938464" y="2542381"/>
            <a:chExt cx="95250" cy="2970213"/>
          </a:xfrm>
        </p:grpSpPr>
        <p:sp>
          <p:nvSpPr>
            <p:cNvPr id="166" name="Freeform 165"/>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66"/>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 name="Group 95"/>
          <p:cNvGrpSpPr/>
          <p:nvPr/>
        </p:nvGrpSpPr>
        <p:grpSpPr>
          <a:xfrm>
            <a:off x="762000" y="5140695"/>
            <a:ext cx="871960" cy="89324"/>
            <a:chOff x="4309640" y="5473276"/>
            <a:chExt cx="871960" cy="89324"/>
          </a:xfrm>
          <a:solidFill>
            <a:schemeClr val="bg1">
              <a:lumMod val="50000"/>
            </a:schemeClr>
          </a:solidFill>
        </p:grpSpPr>
        <p:sp>
          <p:nvSpPr>
            <p:cNvPr id="115" name="Oval 114"/>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95"/>
          <p:cNvGrpSpPr/>
          <p:nvPr/>
        </p:nvGrpSpPr>
        <p:grpSpPr>
          <a:xfrm>
            <a:off x="1905000" y="5133975"/>
            <a:ext cx="871960" cy="89324"/>
            <a:chOff x="4309640" y="5473276"/>
            <a:chExt cx="871960" cy="89324"/>
          </a:xfrm>
          <a:solidFill>
            <a:schemeClr val="bg1">
              <a:lumMod val="50000"/>
            </a:schemeClr>
          </a:solidFill>
        </p:grpSpPr>
        <p:sp>
          <p:nvSpPr>
            <p:cNvPr id="143" name="Oval 142"/>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95"/>
          <p:cNvGrpSpPr/>
          <p:nvPr/>
        </p:nvGrpSpPr>
        <p:grpSpPr>
          <a:xfrm>
            <a:off x="3048000" y="5138432"/>
            <a:ext cx="871960" cy="89324"/>
            <a:chOff x="4309640" y="5473276"/>
            <a:chExt cx="871960" cy="89324"/>
          </a:xfrm>
          <a:solidFill>
            <a:schemeClr val="bg1">
              <a:lumMod val="50000"/>
            </a:schemeClr>
          </a:solidFill>
        </p:grpSpPr>
        <p:sp>
          <p:nvSpPr>
            <p:cNvPr id="112" name="Oval 111"/>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95"/>
          <p:cNvGrpSpPr/>
          <p:nvPr/>
        </p:nvGrpSpPr>
        <p:grpSpPr>
          <a:xfrm>
            <a:off x="5334000" y="5133975"/>
            <a:ext cx="871960" cy="89324"/>
            <a:chOff x="4309640" y="5473276"/>
            <a:chExt cx="871960" cy="89324"/>
          </a:xfrm>
          <a:solidFill>
            <a:schemeClr val="bg1">
              <a:lumMod val="50000"/>
            </a:schemeClr>
          </a:solidFill>
        </p:grpSpPr>
        <p:sp>
          <p:nvSpPr>
            <p:cNvPr id="121" name="Oval 120"/>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95"/>
          <p:cNvGrpSpPr/>
          <p:nvPr/>
        </p:nvGrpSpPr>
        <p:grpSpPr>
          <a:xfrm>
            <a:off x="6519440" y="5135351"/>
            <a:ext cx="871960" cy="89324"/>
            <a:chOff x="4309640" y="5473276"/>
            <a:chExt cx="871960" cy="89324"/>
          </a:xfrm>
          <a:solidFill>
            <a:schemeClr val="bg1">
              <a:lumMod val="50000"/>
            </a:schemeClr>
          </a:solidFill>
        </p:grpSpPr>
        <p:sp>
          <p:nvSpPr>
            <p:cNvPr id="90" name="Oval 89"/>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95"/>
          <p:cNvGrpSpPr/>
          <p:nvPr/>
        </p:nvGrpSpPr>
        <p:grpSpPr>
          <a:xfrm>
            <a:off x="7586240" y="5133611"/>
            <a:ext cx="871960" cy="89324"/>
            <a:chOff x="4309640" y="5473276"/>
            <a:chExt cx="871960" cy="89324"/>
          </a:xfrm>
          <a:solidFill>
            <a:schemeClr val="bg1">
              <a:lumMod val="50000"/>
            </a:schemeClr>
          </a:solidFill>
        </p:grpSpPr>
        <p:sp>
          <p:nvSpPr>
            <p:cNvPr id="128" name="Oval 127"/>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4" name="Double Bracket 133"/>
          <p:cNvSpPr/>
          <p:nvPr/>
        </p:nvSpPr>
        <p:spPr>
          <a:xfrm>
            <a:off x="4106864" y="5033779"/>
            <a:ext cx="1128715" cy="316706"/>
          </a:xfrm>
          <a:prstGeom prst="bracketPair">
            <a:avLst>
              <a:gd name="adj" fmla="val 32827"/>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5" name="TextBox 134"/>
          <p:cNvSpPr txBox="1"/>
          <p:nvPr/>
        </p:nvSpPr>
        <p:spPr>
          <a:xfrm>
            <a:off x="2776960" y="5914231"/>
            <a:ext cx="3853864" cy="369332"/>
          </a:xfrm>
          <a:prstGeom prst="rect">
            <a:avLst/>
          </a:prstGeom>
          <a:noFill/>
        </p:spPr>
        <p:txBody>
          <a:bodyPr wrap="none" rtlCol="0">
            <a:spAutoFit/>
          </a:bodyPr>
          <a:lstStyle/>
          <a:p>
            <a:r>
              <a:rPr lang="en-US" dirty="0" smtClean="0"/>
              <a:t>samples are shared among many pixels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Sample scheduler</a:t>
            </a:r>
            <a:endParaRPr lang="en-US" dirty="0"/>
          </a:p>
        </p:txBody>
      </p:sp>
      <p:sp>
        <p:nvSpPr>
          <p:cNvPr id="6" name="Freeform 5"/>
          <p:cNvSpPr>
            <a:spLocks/>
          </p:cNvSpPr>
          <p:nvPr/>
        </p:nvSpPr>
        <p:spPr bwMode="auto">
          <a:xfrm>
            <a:off x="1143000" y="1770856"/>
            <a:ext cx="2270125" cy="2266950"/>
          </a:xfrm>
          <a:custGeom>
            <a:avLst/>
            <a:gdLst>
              <a:gd name="T0" fmla="*/ 0 w 746"/>
              <a:gd name="T1" fmla="*/ 0 h 745"/>
              <a:gd name="T2" fmla="*/ 0 w 746"/>
              <a:gd name="T3" fmla="*/ 0 h 745"/>
              <a:gd name="T4" fmla="*/ 746 w 746"/>
              <a:gd name="T5" fmla="*/ 0 h 745"/>
              <a:gd name="T6" fmla="*/ 746 w 746"/>
              <a:gd name="T7" fmla="*/ 745 h 745"/>
              <a:gd name="T8" fmla="*/ 0 w 746"/>
              <a:gd name="T9" fmla="*/ 745 h 745"/>
              <a:gd name="T10" fmla="*/ 0 w 746"/>
              <a:gd name="T11" fmla="*/ 0 h 745"/>
            </a:gdLst>
            <a:ahLst/>
            <a:cxnLst>
              <a:cxn ang="0">
                <a:pos x="T0" y="T1"/>
              </a:cxn>
              <a:cxn ang="0">
                <a:pos x="T2" y="T3"/>
              </a:cxn>
              <a:cxn ang="0">
                <a:pos x="T4" y="T5"/>
              </a:cxn>
              <a:cxn ang="0">
                <a:pos x="T6" y="T7"/>
              </a:cxn>
              <a:cxn ang="0">
                <a:pos x="T8" y="T9"/>
              </a:cxn>
              <a:cxn ang="0">
                <a:pos x="T10" y="T11"/>
              </a:cxn>
            </a:cxnLst>
            <a:rect l="0" t="0" r="r" b="b"/>
            <a:pathLst>
              <a:path w="746" h="745">
                <a:moveTo>
                  <a:pt x="0" y="0"/>
                </a:moveTo>
                <a:lnTo>
                  <a:pt x="0" y="0"/>
                </a:lnTo>
                <a:lnTo>
                  <a:pt x="746" y="0"/>
                </a:lnTo>
                <a:lnTo>
                  <a:pt x="746" y="745"/>
                </a:lnTo>
                <a:lnTo>
                  <a:pt x="0" y="745"/>
                </a:lnTo>
                <a:lnTo>
                  <a:pt x="0" y="0"/>
                </a:lnTo>
                <a:close/>
              </a:path>
            </a:pathLst>
          </a:custGeom>
          <a:solidFill>
            <a:srgbClr val="B1E8A1"/>
          </a:solidFill>
          <a:ln w="0">
            <a:solidFill>
              <a:srgbClr val="45932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3413126" y="1770856"/>
            <a:ext cx="2274888" cy="2266950"/>
          </a:xfrm>
          <a:custGeom>
            <a:avLst/>
            <a:gdLst>
              <a:gd name="T0" fmla="*/ 0 w 747"/>
              <a:gd name="T1" fmla="*/ 0 h 745"/>
              <a:gd name="T2" fmla="*/ 0 w 747"/>
              <a:gd name="T3" fmla="*/ 0 h 745"/>
              <a:gd name="T4" fmla="*/ 747 w 747"/>
              <a:gd name="T5" fmla="*/ 0 h 745"/>
              <a:gd name="T6" fmla="*/ 747 w 747"/>
              <a:gd name="T7" fmla="*/ 745 h 745"/>
              <a:gd name="T8" fmla="*/ 0 w 747"/>
              <a:gd name="T9" fmla="*/ 745 h 745"/>
              <a:gd name="T10" fmla="*/ 0 w 747"/>
              <a:gd name="T11" fmla="*/ 0 h 745"/>
            </a:gdLst>
            <a:ahLst/>
            <a:cxnLst>
              <a:cxn ang="0">
                <a:pos x="T0" y="T1"/>
              </a:cxn>
              <a:cxn ang="0">
                <a:pos x="T2" y="T3"/>
              </a:cxn>
              <a:cxn ang="0">
                <a:pos x="T4" y="T5"/>
              </a:cxn>
              <a:cxn ang="0">
                <a:pos x="T6" y="T7"/>
              </a:cxn>
              <a:cxn ang="0">
                <a:pos x="T8" y="T9"/>
              </a:cxn>
              <a:cxn ang="0">
                <a:pos x="T10" y="T11"/>
              </a:cxn>
            </a:cxnLst>
            <a:rect l="0" t="0" r="r" b="b"/>
            <a:pathLst>
              <a:path w="747" h="745">
                <a:moveTo>
                  <a:pt x="0" y="0"/>
                </a:moveTo>
                <a:lnTo>
                  <a:pt x="0" y="0"/>
                </a:lnTo>
                <a:lnTo>
                  <a:pt x="747" y="0"/>
                </a:lnTo>
                <a:lnTo>
                  <a:pt x="747" y="745"/>
                </a:lnTo>
                <a:lnTo>
                  <a:pt x="0" y="745"/>
                </a:lnTo>
                <a:lnTo>
                  <a:pt x="0" y="0"/>
                </a:lnTo>
                <a:close/>
              </a:path>
            </a:pathLst>
          </a:custGeom>
          <a:solidFill>
            <a:srgbClr val="A2FFF8"/>
          </a:solidFill>
          <a:ln w="0">
            <a:solidFill>
              <a:srgbClr val="70C0B8"/>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3413126" y="4037806"/>
            <a:ext cx="2274888" cy="2273301"/>
          </a:xfrm>
          <a:custGeom>
            <a:avLst/>
            <a:gdLst>
              <a:gd name="T0" fmla="*/ 0 w 747"/>
              <a:gd name="T1" fmla="*/ 0 h 747"/>
              <a:gd name="T2" fmla="*/ 0 w 747"/>
              <a:gd name="T3" fmla="*/ 0 h 747"/>
              <a:gd name="T4" fmla="*/ 747 w 747"/>
              <a:gd name="T5" fmla="*/ 0 h 747"/>
              <a:gd name="T6" fmla="*/ 747 w 747"/>
              <a:gd name="T7" fmla="*/ 747 h 747"/>
              <a:gd name="T8" fmla="*/ 0 w 747"/>
              <a:gd name="T9" fmla="*/ 747 h 747"/>
              <a:gd name="T10" fmla="*/ 0 w 747"/>
              <a:gd name="T11" fmla="*/ 0 h 747"/>
            </a:gdLst>
            <a:ahLst/>
            <a:cxnLst>
              <a:cxn ang="0">
                <a:pos x="T0" y="T1"/>
              </a:cxn>
              <a:cxn ang="0">
                <a:pos x="T2" y="T3"/>
              </a:cxn>
              <a:cxn ang="0">
                <a:pos x="T4" y="T5"/>
              </a:cxn>
              <a:cxn ang="0">
                <a:pos x="T6" y="T7"/>
              </a:cxn>
              <a:cxn ang="0">
                <a:pos x="T8" y="T9"/>
              </a:cxn>
              <a:cxn ang="0">
                <a:pos x="T10" y="T11"/>
              </a:cxn>
            </a:cxnLst>
            <a:rect l="0" t="0" r="r" b="b"/>
            <a:pathLst>
              <a:path w="747" h="747">
                <a:moveTo>
                  <a:pt x="0" y="0"/>
                </a:moveTo>
                <a:lnTo>
                  <a:pt x="0" y="0"/>
                </a:lnTo>
                <a:lnTo>
                  <a:pt x="747" y="0"/>
                </a:lnTo>
                <a:lnTo>
                  <a:pt x="747" y="747"/>
                </a:lnTo>
                <a:lnTo>
                  <a:pt x="0" y="747"/>
                </a:lnTo>
                <a:lnTo>
                  <a:pt x="0" y="0"/>
                </a:lnTo>
                <a:close/>
              </a:path>
            </a:pathLst>
          </a:custGeom>
          <a:solidFill>
            <a:srgbClr val="FF95E0"/>
          </a:solidFill>
          <a:ln w="0">
            <a:solidFill>
              <a:srgbClr val="B4158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1143000" y="4037806"/>
            <a:ext cx="2270125" cy="2273301"/>
          </a:xfrm>
          <a:custGeom>
            <a:avLst/>
            <a:gdLst>
              <a:gd name="T0" fmla="*/ 0 w 746"/>
              <a:gd name="T1" fmla="*/ 0 h 747"/>
              <a:gd name="T2" fmla="*/ 0 w 746"/>
              <a:gd name="T3" fmla="*/ 0 h 747"/>
              <a:gd name="T4" fmla="*/ 746 w 746"/>
              <a:gd name="T5" fmla="*/ 0 h 747"/>
              <a:gd name="T6" fmla="*/ 746 w 746"/>
              <a:gd name="T7" fmla="*/ 747 h 747"/>
              <a:gd name="T8" fmla="*/ 0 w 746"/>
              <a:gd name="T9" fmla="*/ 747 h 747"/>
              <a:gd name="T10" fmla="*/ 0 w 746"/>
              <a:gd name="T11" fmla="*/ 0 h 747"/>
            </a:gdLst>
            <a:ahLst/>
            <a:cxnLst>
              <a:cxn ang="0">
                <a:pos x="T0" y="T1"/>
              </a:cxn>
              <a:cxn ang="0">
                <a:pos x="T2" y="T3"/>
              </a:cxn>
              <a:cxn ang="0">
                <a:pos x="T4" y="T5"/>
              </a:cxn>
              <a:cxn ang="0">
                <a:pos x="T6" y="T7"/>
              </a:cxn>
              <a:cxn ang="0">
                <a:pos x="T8" y="T9"/>
              </a:cxn>
              <a:cxn ang="0">
                <a:pos x="T10" y="T11"/>
              </a:cxn>
            </a:cxnLst>
            <a:rect l="0" t="0" r="r" b="b"/>
            <a:pathLst>
              <a:path w="746" h="747">
                <a:moveTo>
                  <a:pt x="0" y="0"/>
                </a:moveTo>
                <a:lnTo>
                  <a:pt x="0" y="0"/>
                </a:lnTo>
                <a:lnTo>
                  <a:pt x="746" y="0"/>
                </a:lnTo>
                <a:lnTo>
                  <a:pt x="746" y="747"/>
                </a:lnTo>
                <a:lnTo>
                  <a:pt x="0" y="747"/>
                </a:lnTo>
                <a:lnTo>
                  <a:pt x="0" y="0"/>
                </a:lnTo>
                <a:close/>
              </a:path>
            </a:pathLst>
          </a:custGeom>
          <a:solidFill>
            <a:srgbClr val="E89B6E"/>
          </a:solidFill>
          <a:ln w="0">
            <a:solidFill>
              <a:srgbClr val="E0591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1379538" y="2902744"/>
            <a:ext cx="657225" cy="760413"/>
          </a:xfrm>
          <a:custGeom>
            <a:avLst/>
            <a:gdLst>
              <a:gd name="T0" fmla="*/ 216 w 216"/>
              <a:gd name="T1" fmla="*/ 0 h 250"/>
              <a:gd name="T2" fmla="*/ 216 w 216"/>
              <a:gd name="T3" fmla="*/ 0 h 250"/>
              <a:gd name="T4" fmla="*/ 1 w 216"/>
              <a:gd name="T5" fmla="*/ 0 h 250"/>
              <a:gd name="T6" fmla="*/ 1 w 216"/>
              <a:gd name="T7" fmla="*/ 250 h 250"/>
              <a:gd name="T8" fmla="*/ 216 w 216"/>
              <a:gd name="T9" fmla="*/ 0 h 250"/>
              <a:gd name="T10" fmla="*/ 216 w 216"/>
              <a:gd name="T11" fmla="*/ 0 h 250"/>
            </a:gdLst>
            <a:ahLst/>
            <a:cxnLst>
              <a:cxn ang="0">
                <a:pos x="T0" y="T1"/>
              </a:cxn>
              <a:cxn ang="0">
                <a:pos x="T2" y="T3"/>
              </a:cxn>
              <a:cxn ang="0">
                <a:pos x="T4" y="T5"/>
              </a:cxn>
              <a:cxn ang="0">
                <a:pos x="T6" y="T7"/>
              </a:cxn>
              <a:cxn ang="0">
                <a:pos x="T8" y="T9"/>
              </a:cxn>
              <a:cxn ang="0">
                <a:pos x="T10" y="T11"/>
              </a:cxn>
            </a:cxnLst>
            <a:rect l="0" t="0" r="r" b="b"/>
            <a:pathLst>
              <a:path w="216" h="250">
                <a:moveTo>
                  <a:pt x="216" y="0"/>
                </a:moveTo>
                <a:lnTo>
                  <a:pt x="216" y="0"/>
                </a:lnTo>
                <a:lnTo>
                  <a:pt x="1" y="0"/>
                </a:lnTo>
                <a:lnTo>
                  <a:pt x="1" y="250"/>
                </a:lnTo>
                <a:cubicBezTo>
                  <a:pt x="0" y="119"/>
                  <a:pt x="73" y="0"/>
                  <a:pt x="216" y="0"/>
                </a:cubicBezTo>
                <a:lnTo>
                  <a:pt x="216"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1379538" y="2902744"/>
            <a:ext cx="657225" cy="760413"/>
          </a:xfrm>
          <a:custGeom>
            <a:avLst/>
            <a:gdLst>
              <a:gd name="T0" fmla="*/ 216 w 216"/>
              <a:gd name="T1" fmla="*/ 0 h 250"/>
              <a:gd name="T2" fmla="*/ 216 w 216"/>
              <a:gd name="T3" fmla="*/ 0 h 250"/>
              <a:gd name="T4" fmla="*/ 1 w 216"/>
              <a:gd name="T5" fmla="*/ 0 h 250"/>
              <a:gd name="T6" fmla="*/ 1 w 216"/>
              <a:gd name="T7" fmla="*/ 250 h 250"/>
              <a:gd name="T8" fmla="*/ 216 w 216"/>
              <a:gd name="T9" fmla="*/ 0 h 250"/>
              <a:gd name="T10" fmla="*/ 216 w 216"/>
              <a:gd name="T11" fmla="*/ 0 h 250"/>
            </a:gdLst>
            <a:ahLst/>
            <a:cxnLst>
              <a:cxn ang="0">
                <a:pos x="T0" y="T1"/>
              </a:cxn>
              <a:cxn ang="0">
                <a:pos x="T2" y="T3"/>
              </a:cxn>
              <a:cxn ang="0">
                <a:pos x="T4" y="T5"/>
              </a:cxn>
              <a:cxn ang="0">
                <a:pos x="T6" y="T7"/>
              </a:cxn>
              <a:cxn ang="0">
                <a:pos x="T8" y="T9"/>
              </a:cxn>
              <a:cxn ang="0">
                <a:pos x="T10" y="T11"/>
              </a:cxn>
            </a:cxnLst>
            <a:rect l="0" t="0" r="r" b="b"/>
            <a:pathLst>
              <a:path w="216" h="250">
                <a:moveTo>
                  <a:pt x="216" y="0"/>
                </a:moveTo>
                <a:lnTo>
                  <a:pt x="216" y="0"/>
                </a:lnTo>
                <a:lnTo>
                  <a:pt x="1" y="0"/>
                </a:lnTo>
                <a:lnTo>
                  <a:pt x="1" y="250"/>
                </a:lnTo>
                <a:cubicBezTo>
                  <a:pt x="0" y="119"/>
                  <a:pt x="73" y="0"/>
                  <a:pt x="216" y="0"/>
                </a:cubicBezTo>
                <a:lnTo>
                  <a:pt x="216" y="0"/>
                </a:lnTo>
                <a:close/>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1382713" y="2932906"/>
            <a:ext cx="654050" cy="733425"/>
          </a:xfrm>
          <a:custGeom>
            <a:avLst/>
            <a:gdLst>
              <a:gd name="T0" fmla="*/ 0 w 215"/>
              <a:gd name="T1" fmla="*/ 241 h 241"/>
              <a:gd name="T2" fmla="*/ 0 w 215"/>
              <a:gd name="T3" fmla="*/ 241 h 241"/>
              <a:gd name="T4" fmla="*/ 16 w 215"/>
              <a:gd name="T5" fmla="*/ 241 h 241"/>
              <a:gd name="T6" fmla="*/ 30 w 215"/>
              <a:gd name="T7" fmla="*/ 241 h 241"/>
              <a:gd name="T8" fmla="*/ 30 w 215"/>
              <a:gd name="T9" fmla="*/ 241 h 241"/>
              <a:gd name="T10" fmla="*/ 46 w 215"/>
              <a:gd name="T11" fmla="*/ 241 h 241"/>
              <a:gd name="T12" fmla="*/ 59 w 215"/>
              <a:gd name="T13" fmla="*/ 241 h 241"/>
              <a:gd name="T14" fmla="*/ 59 w 215"/>
              <a:gd name="T15" fmla="*/ 241 h 241"/>
              <a:gd name="T16" fmla="*/ 75 w 215"/>
              <a:gd name="T17" fmla="*/ 241 h 241"/>
              <a:gd name="T18" fmla="*/ 88 w 215"/>
              <a:gd name="T19" fmla="*/ 241 h 241"/>
              <a:gd name="T20" fmla="*/ 88 w 215"/>
              <a:gd name="T21" fmla="*/ 241 h 241"/>
              <a:gd name="T22" fmla="*/ 104 w 215"/>
              <a:gd name="T23" fmla="*/ 241 h 241"/>
              <a:gd name="T24" fmla="*/ 118 w 215"/>
              <a:gd name="T25" fmla="*/ 241 h 241"/>
              <a:gd name="T26" fmla="*/ 118 w 215"/>
              <a:gd name="T27" fmla="*/ 241 h 241"/>
              <a:gd name="T28" fmla="*/ 134 w 215"/>
              <a:gd name="T29" fmla="*/ 241 h 241"/>
              <a:gd name="T30" fmla="*/ 147 w 215"/>
              <a:gd name="T31" fmla="*/ 241 h 241"/>
              <a:gd name="T32" fmla="*/ 147 w 215"/>
              <a:gd name="T33" fmla="*/ 241 h 241"/>
              <a:gd name="T34" fmla="*/ 163 w 215"/>
              <a:gd name="T35" fmla="*/ 241 h 241"/>
              <a:gd name="T36" fmla="*/ 176 w 215"/>
              <a:gd name="T37" fmla="*/ 241 h 241"/>
              <a:gd name="T38" fmla="*/ 176 w 215"/>
              <a:gd name="T39" fmla="*/ 241 h 241"/>
              <a:gd name="T40" fmla="*/ 192 w 215"/>
              <a:gd name="T41" fmla="*/ 241 h 241"/>
              <a:gd name="T42" fmla="*/ 206 w 215"/>
              <a:gd name="T43" fmla="*/ 241 h 241"/>
              <a:gd name="T44" fmla="*/ 206 w 215"/>
              <a:gd name="T45" fmla="*/ 241 h 241"/>
              <a:gd name="T46" fmla="*/ 215 w 215"/>
              <a:gd name="T47" fmla="*/ 241 h 241"/>
              <a:gd name="T48" fmla="*/ 215 w 215"/>
              <a:gd name="T49" fmla="*/ 234 h 241"/>
              <a:gd name="T50" fmla="*/ 215 w 215"/>
              <a:gd name="T51" fmla="*/ 221 h 241"/>
              <a:gd name="T52" fmla="*/ 215 w 215"/>
              <a:gd name="T53" fmla="*/ 221 h 241"/>
              <a:gd name="T54" fmla="*/ 215 w 215"/>
              <a:gd name="T55" fmla="*/ 205 h 241"/>
              <a:gd name="T56" fmla="*/ 215 w 215"/>
              <a:gd name="T57" fmla="*/ 192 h 241"/>
              <a:gd name="T58" fmla="*/ 215 w 215"/>
              <a:gd name="T59" fmla="*/ 192 h 241"/>
              <a:gd name="T60" fmla="*/ 215 w 215"/>
              <a:gd name="T61" fmla="*/ 176 h 241"/>
              <a:gd name="T62" fmla="*/ 215 w 215"/>
              <a:gd name="T63" fmla="*/ 162 h 241"/>
              <a:gd name="T64" fmla="*/ 215 w 215"/>
              <a:gd name="T65" fmla="*/ 162 h 241"/>
              <a:gd name="T66" fmla="*/ 215 w 215"/>
              <a:gd name="T67" fmla="*/ 146 h 241"/>
              <a:gd name="T68" fmla="*/ 215 w 215"/>
              <a:gd name="T69" fmla="*/ 133 h 241"/>
              <a:gd name="T70" fmla="*/ 215 w 215"/>
              <a:gd name="T71" fmla="*/ 133 h 241"/>
              <a:gd name="T72" fmla="*/ 215 w 215"/>
              <a:gd name="T73" fmla="*/ 117 h 241"/>
              <a:gd name="T74" fmla="*/ 215 w 215"/>
              <a:gd name="T75" fmla="*/ 104 h 241"/>
              <a:gd name="T76" fmla="*/ 215 w 215"/>
              <a:gd name="T77" fmla="*/ 104 h 241"/>
              <a:gd name="T78" fmla="*/ 215 w 215"/>
              <a:gd name="T79" fmla="*/ 88 h 241"/>
              <a:gd name="T80" fmla="*/ 215 w 215"/>
              <a:gd name="T81" fmla="*/ 74 h 241"/>
              <a:gd name="T82" fmla="*/ 215 w 215"/>
              <a:gd name="T83" fmla="*/ 74 h 241"/>
              <a:gd name="T84" fmla="*/ 215 w 215"/>
              <a:gd name="T85" fmla="*/ 58 h 241"/>
              <a:gd name="T86" fmla="*/ 215 w 215"/>
              <a:gd name="T87" fmla="*/ 45 h 241"/>
              <a:gd name="T88" fmla="*/ 215 w 215"/>
              <a:gd name="T89" fmla="*/ 45 h 241"/>
              <a:gd name="T90" fmla="*/ 215 w 215"/>
              <a:gd name="T91" fmla="*/ 29 h 241"/>
              <a:gd name="T92" fmla="*/ 215 w 215"/>
              <a:gd name="T93" fmla="*/ 16 h 241"/>
              <a:gd name="T94" fmla="*/ 215 w 215"/>
              <a:gd name="T95" fmla="*/ 16 h 241"/>
              <a:gd name="T96" fmla="*/ 215 w 215"/>
              <a:gd name="T9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 h="241">
                <a:moveTo>
                  <a:pt x="0" y="241"/>
                </a:moveTo>
                <a:lnTo>
                  <a:pt x="0" y="241"/>
                </a:lnTo>
                <a:lnTo>
                  <a:pt x="16" y="241"/>
                </a:lnTo>
                <a:moveTo>
                  <a:pt x="30" y="241"/>
                </a:moveTo>
                <a:lnTo>
                  <a:pt x="30" y="241"/>
                </a:lnTo>
                <a:lnTo>
                  <a:pt x="46" y="241"/>
                </a:lnTo>
                <a:moveTo>
                  <a:pt x="59" y="241"/>
                </a:moveTo>
                <a:lnTo>
                  <a:pt x="59" y="241"/>
                </a:lnTo>
                <a:lnTo>
                  <a:pt x="75" y="241"/>
                </a:lnTo>
                <a:moveTo>
                  <a:pt x="88" y="241"/>
                </a:moveTo>
                <a:lnTo>
                  <a:pt x="88" y="241"/>
                </a:lnTo>
                <a:lnTo>
                  <a:pt x="104" y="241"/>
                </a:lnTo>
                <a:moveTo>
                  <a:pt x="118" y="241"/>
                </a:moveTo>
                <a:lnTo>
                  <a:pt x="118" y="241"/>
                </a:lnTo>
                <a:lnTo>
                  <a:pt x="134" y="241"/>
                </a:lnTo>
                <a:moveTo>
                  <a:pt x="147" y="241"/>
                </a:moveTo>
                <a:lnTo>
                  <a:pt x="147" y="241"/>
                </a:lnTo>
                <a:lnTo>
                  <a:pt x="163" y="241"/>
                </a:lnTo>
                <a:moveTo>
                  <a:pt x="176" y="241"/>
                </a:moveTo>
                <a:lnTo>
                  <a:pt x="176" y="241"/>
                </a:lnTo>
                <a:lnTo>
                  <a:pt x="192" y="241"/>
                </a:lnTo>
                <a:moveTo>
                  <a:pt x="206" y="241"/>
                </a:moveTo>
                <a:lnTo>
                  <a:pt x="206" y="241"/>
                </a:lnTo>
                <a:lnTo>
                  <a:pt x="215" y="241"/>
                </a:lnTo>
                <a:lnTo>
                  <a:pt x="215" y="234"/>
                </a:lnTo>
                <a:moveTo>
                  <a:pt x="215" y="221"/>
                </a:moveTo>
                <a:lnTo>
                  <a:pt x="215" y="221"/>
                </a:lnTo>
                <a:lnTo>
                  <a:pt x="215" y="205"/>
                </a:lnTo>
                <a:moveTo>
                  <a:pt x="215" y="192"/>
                </a:moveTo>
                <a:lnTo>
                  <a:pt x="215" y="192"/>
                </a:lnTo>
                <a:lnTo>
                  <a:pt x="215" y="176"/>
                </a:lnTo>
                <a:moveTo>
                  <a:pt x="215" y="162"/>
                </a:moveTo>
                <a:lnTo>
                  <a:pt x="215" y="162"/>
                </a:lnTo>
                <a:lnTo>
                  <a:pt x="215" y="146"/>
                </a:lnTo>
                <a:moveTo>
                  <a:pt x="215" y="133"/>
                </a:moveTo>
                <a:lnTo>
                  <a:pt x="215" y="133"/>
                </a:lnTo>
                <a:lnTo>
                  <a:pt x="215" y="117"/>
                </a:lnTo>
                <a:moveTo>
                  <a:pt x="215" y="104"/>
                </a:moveTo>
                <a:lnTo>
                  <a:pt x="215" y="104"/>
                </a:lnTo>
                <a:lnTo>
                  <a:pt x="215" y="88"/>
                </a:lnTo>
                <a:moveTo>
                  <a:pt x="215" y="74"/>
                </a:moveTo>
                <a:lnTo>
                  <a:pt x="215" y="74"/>
                </a:lnTo>
                <a:lnTo>
                  <a:pt x="215" y="58"/>
                </a:lnTo>
                <a:moveTo>
                  <a:pt x="215" y="45"/>
                </a:moveTo>
                <a:lnTo>
                  <a:pt x="215" y="45"/>
                </a:lnTo>
                <a:lnTo>
                  <a:pt x="215" y="29"/>
                </a:lnTo>
                <a:moveTo>
                  <a:pt x="215" y="16"/>
                </a:moveTo>
                <a:lnTo>
                  <a:pt x="215" y="16"/>
                </a:lnTo>
                <a:lnTo>
                  <a:pt x="215" y="0"/>
                </a:lnTo>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903663" y="4826794"/>
            <a:ext cx="1503363" cy="385763"/>
          </a:xfrm>
          <a:custGeom>
            <a:avLst/>
            <a:gdLst>
              <a:gd name="T0" fmla="*/ 494 w 494"/>
              <a:gd name="T1" fmla="*/ 0 h 127"/>
              <a:gd name="T2" fmla="*/ 494 w 494"/>
              <a:gd name="T3" fmla="*/ 0 h 127"/>
              <a:gd name="T4" fmla="*/ 0 w 494"/>
              <a:gd name="T5" fmla="*/ 0 h 127"/>
              <a:gd name="T6" fmla="*/ 0 w 494"/>
              <a:gd name="T7" fmla="*/ 127 h 127"/>
              <a:gd name="T8" fmla="*/ 494 w 494"/>
              <a:gd name="T9" fmla="*/ 0 h 127"/>
              <a:gd name="T10" fmla="*/ 494 w 494"/>
              <a:gd name="T11" fmla="*/ 0 h 127"/>
            </a:gdLst>
            <a:ahLst/>
            <a:cxnLst>
              <a:cxn ang="0">
                <a:pos x="T0" y="T1"/>
              </a:cxn>
              <a:cxn ang="0">
                <a:pos x="T2" y="T3"/>
              </a:cxn>
              <a:cxn ang="0">
                <a:pos x="T4" y="T5"/>
              </a:cxn>
              <a:cxn ang="0">
                <a:pos x="T6" y="T7"/>
              </a:cxn>
              <a:cxn ang="0">
                <a:pos x="T8" y="T9"/>
              </a:cxn>
              <a:cxn ang="0">
                <a:pos x="T10" y="T11"/>
              </a:cxn>
            </a:cxnLst>
            <a:rect l="0" t="0" r="r" b="b"/>
            <a:pathLst>
              <a:path w="494" h="127">
                <a:moveTo>
                  <a:pt x="494" y="0"/>
                </a:moveTo>
                <a:lnTo>
                  <a:pt x="494" y="0"/>
                </a:lnTo>
                <a:lnTo>
                  <a:pt x="0" y="0"/>
                </a:lnTo>
                <a:lnTo>
                  <a:pt x="0" y="127"/>
                </a:lnTo>
                <a:cubicBezTo>
                  <a:pt x="169" y="127"/>
                  <a:pt x="493" y="102"/>
                  <a:pt x="494" y="0"/>
                </a:cubicBezTo>
                <a:lnTo>
                  <a:pt x="494" y="0"/>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3903663" y="4826794"/>
            <a:ext cx="1503363" cy="385763"/>
          </a:xfrm>
          <a:custGeom>
            <a:avLst/>
            <a:gdLst>
              <a:gd name="T0" fmla="*/ 494 w 494"/>
              <a:gd name="T1" fmla="*/ 0 h 127"/>
              <a:gd name="T2" fmla="*/ 494 w 494"/>
              <a:gd name="T3" fmla="*/ 0 h 127"/>
              <a:gd name="T4" fmla="*/ 0 w 494"/>
              <a:gd name="T5" fmla="*/ 0 h 127"/>
              <a:gd name="T6" fmla="*/ 0 w 494"/>
              <a:gd name="T7" fmla="*/ 127 h 127"/>
              <a:gd name="T8" fmla="*/ 494 w 494"/>
              <a:gd name="T9" fmla="*/ 0 h 127"/>
              <a:gd name="T10" fmla="*/ 494 w 494"/>
              <a:gd name="T11" fmla="*/ 0 h 127"/>
            </a:gdLst>
            <a:ahLst/>
            <a:cxnLst>
              <a:cxn ang="0">
                <a:pos x="T0" y="T1"/>
              </a:cxn>
              <a:cxn ang="0">
                <a:pos x="T2" y="T3"/>
              </a:cxn>
              <a:cxn ang="0">
                <a:pos x="T4" y="T5"/>
              </a:cxn>
              <a:cxn ang="0">
                <a:pos x="T6" y="T7"/>
              </a:cxn>
              <a:cxn ang="0">
                <a:pos x="T8" y="T9"/>
              </a:cxn>
              <a:cxn ang="0">
                <a:pos x="T10" y="T11"/>
              </a:cxn>
            </a:cxnLst>
            <a:rect l="0" t="0" r="r" b="b"/>
            <a:pathLst>
              <a:path w="494" h="127">
                <a:moveTo>
                  <a:pt x="494" y="0"/>
                </a:moveTo>
                <a:lnTo>
                  <a:pt x="494" y="0"/>
                </a:lnTo>
                <a:lnTo>
                  <a:pt x="0" y="0"/>
                </a:lnTo>
                <a:lnTo>
                  <a:pt x="0" y="127"/>
                </a:lnTo>
                <a:cubicBezTo>
                  <a:pt x="169" y="127"/>
                  <a:pt x="493" y="102"/>
                  <a:pt x="494" y="0"/>
                </a:cubicBezTo>
                <a:lnTo>
                  <a:pt x="494" y="0"/>
                </a:lnTo>
                <a:close/>
              </a:path>
            </a:pathLst>
          </a:custGeom>
          <a:noFill/>
          <a:ln w="1587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3903663" y="4826794"/>
            <a:ext cx="1503363" cy="385763"/>
          </a:xfrm>
          <a:custGeom>
            <a:avLst/>
            <a:gdLst>
              <a:gd name="T0" fmla="*/ 0 w 494"/>
              <a:gd name="T1" fmla="*/ 127 h 127"/>
              <a:gd name="T2" fmla="*/ 29 w 494"/>
              <a:gd name="T3" fmla="*/ 127 h 127"/>
              <a:gd name="T4" fmla="*/ 45 w 494"/>
              <a:gd name="T5" fmla="*/ 127 h 127"/>
              <a:gd name="T6" fmla="*/ 59 w 494"/>
              <a:gd name="T7" fmla="*/ 127 h 127"/>
              <a:gd name="T8" fmla="*/ 88 w 494"/>
              <a:gd name="T9" fmla="*/ 127 h 127"/>
              <a:gd name="T10" fmla="*/ 104 w 494"/>
              <a:gd name="T11" fmla="*/ 127 h 127"/>
              <a:gd name="T12" fmla="*/ 117 w 494"/>
              <a:gd name="T13" fmla="*/ 127 h 127"/>
              <a:gd name="T14" fmla="*/ 147 w 494"/>
              <a:gd name="T15" fmla="*/ 127 h 127"/>
              <a:gd name="T16" fmla="*/ 163 w 494"/>
              <a:gd name="T17" fmla="*/ 127 h 127"/>
              <a:gd name="T18" fmla="*/ 176 w 494"/>
              <a:gd name="T19" fmla="*/ 127 h 127"/>
              <a:gd name="T20" fmla="*/ 205 w 494"/>
              <a:gd name="T21" fmla="*/ 127 h 127"/>
              <a:gd name="T22" fmla="*/ 221 w 494"/>
              <a:gd name="T23" fmla="*/ 127 h 127"/>
              <a:gd name="T24" fmla="*/ 235 w 494"/>
              <a:gd name="T25" fmla="*/ 127 h 127"/>
              <a:gd name="T26" fmla="*/ 264 w 494"/>
              <a:gd name="T27" fmla="*/ 127 h 127"/>
              <a:gd name="T28" fmla="*/ 280 w 494"/>
              <a:gd name="T29" fmla="*/ 127 h 127"/>
              <a:gd name="T30" fmla="*/ 293 w 494"/>
              <a:gd name="T31" fmla="*/ 127 h 127"/>
              <a:gd name="T32" fmla="*/ 323 w 494"/>
              <a:gd name="T33" fmla="*/ 127 h 127"/>
              <a:gd name="T34" fmla="*/ 339 w 494"/>
              <a:gd name="T35" fmla="*/ 127 h 127"/>
              <a:gd name="T36" fmla="*/ 352 w 494"/>
              <a:gd name="T37" fmla="*/ 127 h 127"/>
              <a:gd name="T38" fmla="*/ 381 w 494"/>
              <a:gd name="T39" fmla="*/ 127 h 127"/>
              <a:gd name="T40" fmla="*/ 397 w 494"/>
              <a:gd name="T41" fmla="*/ 127 h 127"/>
              <a:gd name="T42" fmla="*/ 411 w 494"/>
              <a:gd name="T43" fmla="*/ 127 h 127"/>
              <a:gd name="T44" fmla="*/ 440 w 494"/>
              <a:gd name="T45" fmla="*/ 127 h 127"/>
              <a:gd name="T46" fmla="*/ 456 w 494"/>
              <a:gd name="T47" fmla="*/ 127 h 127"/>
              <a:gd name="T48" fmla="*/ 469 w 494"/>
              <a:gd name="T49" fmla="*/ 127 h 127"/>
              <a:gd name="T50" fmla="*/ 494 w 494"/>
              <a:gd name="T51" fmla="*/ 122 h 127"/>
              <a:gd name="T52" fmla="*/ 494 w 494"/>
              <a:gd name="T53" fmla="*/ 106 h 127"/>
              <a:gd name="T54" fmla="*/ 494 w 494"/>
              <a:gd name="T55" fmla="*/ 93 h 127"/>
              <a:gd name="T56" fmla="*/ 494 w 494"/>
              <a:gd name="T57" fmla="*/ 63 h 127"/>
              <a:gd name="T58" fmla="*/ 494 w 494"/>
              <a:gd name="T59" fmla="*/ 47 h 127"/>
              <a:gd name="T60" fmla="*/ 494 w 494"/>
              <a:gd name="T61" fmla="*/ 34 h 127"/>
              <a:gd name="T62" fmla="*/ 494 w 494"/>
              <a:gd name="T63" fmla="*/ 5 h 127"/>
              <a:gd name="T64" fmla="*/ 494 w 494"/>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4" h="127">
                <a:moveTo>
                  <a:pt x="0" y="127"/>
                </a:moveTo>
                <a:lnTo>
                  <a:pt x="0" y="127"/>
                </a:lnTo>
                <a:lnTo>
                  <a:pt x="16" y="127"/>
                </a:lnTo>
                <a:moveTo>
                  <a:pt x="29" y="127"/>
                </a:moveTo>
                <a:lnTo>
                  <a:pt x="29" y="127"/>
                </a:lnTo>
                <a:lnTo>
                  <a:pt x="45" y="127"/>
                </a:lnTo>
                <a:moveTo>
                  <a:pt x="59" y="127"/>
                </a:moveTo>
                <a:lnTo>
                  <a:pt x="59" y="127"/>
                </a:lnTo>
                <a:lnTo>
                  <a:pt x="75" y="127"/>
                </a:lnTo>
                <a:moveTo>
                  <a:pt x="88" y="127"/>
                </a:moveTo>
                <a:lnTo>
                  <a:pt x="88" y="127"/>
                </a:lnTo>
                <a:lnTo>
                  <a:pt x="104" y="127"/>
                </a:lnTo>
                <a:moveTo>
                  <a:pt x="117" y="127"/>
                </a:moveTo>
                <a:lnTo>
                  <a:pt x="117" y="127"/>
                </a:lnTo>
                <a:lnTo>
                  <a:pt x="133" y="127"/>
                </a:lnTo>
                <a:moveTo>
                  <a:pt x="147" y="127"/>
                </a:moveTo>
                <a:lnTo>
                  <a:pt x="147" y="127"/>
                </a:lnTo>
                <a:lnTo>
                  <a:pt x="163" y="127"/>
                </a:lnTo>
                <a:moveTo>
                  <a:pt x="176" y="127"/>
                </a:moveTo>
                <a:lnTo>
                  <a:pt x="176" y="127"/>
                </a:lnTo>
                <a:lnTo>
                  <a:pt x="192" y="127"/>
                </a:lnTo>
                <a:moveTo>
                  <a:pt x="205" y="127"/>
                </a:moveTo>
                <a:lnTo>
                  <a:pt x="205" y="127"/>
                </a:lnTo>
                <a:lnTo>
                  <a:pt x="221" y="127"/>
                </a:lnTo>
                <a:moveTo>
                  <a:pt x="235" y="127"/>
                </a:moveTo>
                <a:lnTo>
                  <a:pt x="235" y="127"/>
                </a:lnTo>
                <a:lnTo>
                  <a:pt x="251" y="127"/>
                </a:lnTo>
                <a:moveTo>
                  <a:pt x="264" y="127"/>
                </a:moveTo>
                <a:lnTo>
                  <a:pt x="264" y="127"/>
                </a:lnTo>
                <a:lnTo>
                  <a:pt x="280" y="127"/>
                </a:lnTo>
                <a:moveTo>
                  <a:pt x="293" y="127"/>
                </a:moveTo>
                <a:lnTo>
                  <a:pt x="293" y="127"/>
                </a:lnTo>
                <a:lnTo>
                  <a:pt x="309" y="127"/>
                </a:lnTo>
                <a:moveTo>
                  <a:pt x="323" y="127"/>
                </a:moveTo>
                <a:lnTo>
                  <a:pt x="323" y="127"/>
                </a:lnTo>
                <a:lnTo>
                  <a:pt x="339" y="127"/>
                </a:lnTo>
                <a:moveTo>
                  <a:pt x="352" y="127"/>
                </a:moveTo>
                <a:lnTo>
                  <a:pt x="352" y="127"/>
                </a:lnTo>
                <a:lnTo>
                  <a:pt x="368" y="127"/>
                </a:lnTo>
                <a:moveTo>
                  <a:pt x="381" y="127"/>
                </a:moveTo>
                <a:lnTo>
                  <a:pt x="381" y="127"/>
                </a:lnTo>
                <a:lnTo>
                  <a:pt x="397" y="127"/>
                </a:lnTo>
                <a:moveTo>
                  <a:pt x="411" y="127"/>
                </a:moveTo>
                <a:lnTo>
                  <a:pt x="411" y="127"/>
                </a:lnTo>
                <a:lnTo>
                  <a:pt x="427" y="127"/>
                </a:lnTo>
                <a:moveTo>
                  <a:pt x="440" y="127"/>
                </a:moveTo>
                <a:lnTo>
                  <a:pt x="440" y="127"/>
                </a:lnTo>
                <a:lnTo>
                  <a:pt x="456" y="127"/>
                </a:lnTo>
                <a:moveTo>
                  <a:pt x="469" y="127"/>
                </a:moveTo>
                <a:lnTo>
                  <a:pt x="469" y="127"/>
                </a:lnTo>
                <a:lnTo>
                  <a:pt x="485" y="127"/>
                </a:lnTo>
                <a:moveTo>
                  <a:pt x="494" y="122"/>
                </a:moveTo>
                <a:lnTo>
                  <a:pt x="494" y="122"/>
                </a:lnTo>
                <a:lnTo>
                  <a:pt x="494" y="106"/>
                </a:lnTo>
                <a:moveTo>
                  <a:pt x="494" y="93"/>
                </a:moveTo>
                <a:lnTo>
                  <a:pt x="494" y="93"/>
                </a:lnTo>
                <a:lnTo>
                  <a:pt x="494" y="77"/>
                </a:lnTo>
                <a:moveTo>
                  <a:pt x="494" y="63"/>
                </a:moveTo>
                <a:lnTo>
                  <a:pt x="494" y="63"/>
                </a:lnTo>
                <a:lnTo>
                  <a:pt x="494" y="47"/>
                </a:lnTo>
                <a:moveTo>
                  <a:pt x="494" y="34"/>
                </a:moveTo>
                <a:lnTo>
                  <a:pt x="494" y="34"/>
                </a:lnTo>
                <a:lnTo>
                  <a:pt x="494" y="18"/>
                </a:lnTo>
                <a:moveTo>
                  <a:pt x="494" y="5"/>
                </a:moveTo>
                <a:lnTo>
                  <a:pt x="494" y="5"/>
                </a:lnTo>
                <a:lnTo>
                  <a:pt x="494" y="0"/>
                </a:lnTo>
              </a:path>
            </a:pathLst>
          </a:custGeom>
          <a:noFill/>
          <a:ln w="1587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651000" y="4375944"/>
            <a:ext cx="2252663" cy="839788"/>
          </a:xfrm>
          <a:custGeom>
            <a:avLst/>
            <a:gdLst>
              <a:gd name="T0" fmla="*/ 0 w 740"/>
              <a:gd name="T1" fmla="*/ 275 h 276"/>
              <a:gd name="T2" fmla="*/ 0 w 740"/>
              <a:gd name="T3" fmla="*/ 275 h 276"/>
              <a:gd name="T4" fmla="*/ 0 w 740"/>
              <a:gd name="T5" fmla="*/ 0 h 276"/>
              <a:gd name="T6" fmla="*/ 740 w 740"/>
              <a:gd name="T7" fmla="*/ 275 h 276"/>
              <a:gd name="T8" fmla="*/ 0 w 740"/>
              <a:gd name="T9" fmla="*/ 275 h 276"/>
            </a:gdLst>
            <a:ahLst/>
            <a:cxnLst>
              <a:cxn ang="0">
                <a:pos x="T0" y="T1"/>
              </a:cxn>
              <a:cxn ang="0">
                <a:pos x="T2" y="T3"/>
              </a:cxn>
              <a:cxn ang="0">
                <a:pos x="T4" y="T5"/>
              </a:cxn>
              <a:cxn ang="0">
                <a:pos x="T6" y="T7"/>
              </a:cxn>
              <a:cxn ang="0">
                <a:pos x="T8" y="T9"/>
              </a:cxn>
            </a:cxnLst>
            <a:rect l="0" t="0" r="r" b="b"/>
            <a:pathLst>
              <a:path w="740" h="276">
                <a:moveTo>
                  <a:pt x="0" y="275"/>
                </a:moveTo>
                <a:lnTo>
                  <a:pt x="0" y="275"/>
                </a:lnTo>
                <a:lnTo>
                  <a:pt x="0" y="0"/>
                </a:lnTo>
                <a:cubicBezTo>
                  <a:pt x="174" y="196"/>
                  <a:pt x="534" y="276"/>
                  <a:pt x="740" y="275"/>
                </a:cubicBezTo>
                <a:lnTo>
                  <a:pt x="0" y="275"/>
                </a:lnTo>
                <a:close/>
              </a:path>
            </a:pathLst>
          </a:custGeom>
          <a:solidFill>
            <a:srgbClr val="C6E9A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1651000" y="4375944"/>
            <a:ext cx="2252663" cy="839788"/>
          </a:xfrm>
          <a:custGeom>
            <a:avLst/>
            <a:gdLst>
              <a:gd name="T0" fmla="*/ 0 w 740"/>
              <a:gd name="T1" fmla="*/ 275 h 276"/>
              <a:gd name="T2" fmla="*/ 0 w 740"/>
              <a:gd name="T3" fmla="*/ 275 h 276"/>
              <a:gd name="T4" fmla="*/ 0 w 740"/>
              <a:gd name="T5" fmla="*/ 0 h 276"/>
              <a:gd name="T6" fmla="*/ 740 w 740"/>
              <a:gd name="T7" fmla="*/ 275 h 276"/>
              <a:gd name="T8" fmla="*/ 0 w 740"/>
              <a:gd name="T9" fmla="*/ 275 h 276"/>
            </a:gdLst>
            <a:ahLst/>
            <a:cxnLst>
              <a:cxn ang="0">
                <a:pos x="T0" y="T1"/>
              </a:cxn>
              <a:cxn ang="0">
                <a:pos x="T2" y="T3"/>
              </a:cxn>
              <a:cxn ang="0">
                <a:pos x="T4" y="T5"/>
              </a:cxn>
              <a:cxn ang="0">
                <a:pos x="T6" y="T7"/>
              </a:cxn>
              <a:cxn ang="0">
                <a:pos x="T8" y="T9"/>
              </a:cxn>
            </a:cxnLst>
            <a:rect l="0" t="0" r="r" b="b"/>
            <a:pathLst>
              <a:path w="740" h="276">
                <a:moveTo>
                  <a:pt x="0" y="275"/>
                </a:moveTo>
                <a:lnTo>
                  <a:pt x="0" y="275"/>
                </a:lnTo>
                <a:lnTo>
                  <a:pt x="0" y="0"/>
                </a:lnTo>
                <a:cubicBezTo>
                  <a:pt x="174" y="196"/>
                  <a:pt x="534" y="276"/>
                  <a:pt x="740" y="275"/>
                </a:cubicBezTo>
                <a:lnTo>
                  <a:pt x="0" y="275"/>
                </a:lnTo>
                <a:close/>
              </a:path>
            </a:pathLst>
          </a:custGeom>
          <a:noFill/>
          <a:ln w="1587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p:nvSpPr>
        <p:spPr bwMode="auto">
          <a:xfrm>
            <a:off x="1651000" y="4375944"/>
            <a:ext cx="2252663" cy="833438"/>
          </a:xfrm>
          <a:custGeom>
            <a:avLst/>
            <a:gdLst>
              <a:gd name="T0" fmla="*/ 0 w 740"/>
              <a:gd name="T1" fmla="*/ 0 h 274"/>
              <a:gd name="T2" fmla="*/ 29 w 740"/>
              <a:gd name="T3" fmla="*/ 0 h 274"/>
              <a:gd name="T4" fmla="*/ 45 w 740"/>
              <a:gd name="T5" fmla="*/ 0 h 274"/>
              <a:gd name="T6" fmla="*/ 59 w 740"/>
              <a:gd name="T7" fmla="*/ 0 h 274"/>
              <a:gd name="T8" fmla="*/ 88 w 740"/>
              <a:gd name="T9" fmla="*/ 0 h 274"/>
              <a:gd name="T10" fmla="*/ 104 w 740"/>
              <a:gd name="T11" fmla="*/ 0 h 274"/>
              <a:gd name="T12" fmla="*/ 117 w 740"/>
              <a:gd name="T13" fmla="*/ 0 h 274"/>
              <a:gd name="T14" fmla="*/ 147 w 740"/>
              <a:gd name="T15" fmla="*/ 0 h 274"/>
              <a:gd name="T16" fmla="*/ 163 w 740"/>
              <a:gd name="T17" fmla="*/ 0 h 274"/>
              <a:gd name="T18" fmla="*/ 176 w 740"/>
              <a:gd name="T19" fmla="*/ 0 h 274"/>
              <a:gd name="T20" fmla="*/ 205 w 740"/>
              <a:gd name="T21" fmla="*/ 0 h 274"/>
              <a:gd name="T22" fmla="*/ 221 w 740"/>
              <a:gd name="T23" fmla="*/ 0 h 274"/>
              <a:gd name="T24" fmla="*/ 235 w 740"/>
              <a:gd name="T25" fmla="*/ 0 h 274"/>
              <a:gd name="T26" fmla="*/ 264 w 740"/>
              <a:gd name="T27" fmla="*/ 0 h 274"/>
              <a:gd name="T28" fmla="*/ 280 w 740"/>
              <a:gd name="T29" fmla="*/ 0 h 274"/>
              <a:gd name="T30" fmla="*/ 293 w 740"/>
              <a:gd name="T31" fmla="*/ 0 h 274"/>
              <a:gd name="T32" fmla="*/ 323 w 740"/>
              <a:gd name="T33" fmla="*/ 0 h 274"/>
              <a:gd name="T34" fmla="*/ 339 w 740"/>
              <a:gd name="T35" fmla="*/ 0 h 274"/>
              <a:gd name="T36" fmla="*/ 352 w 740"/>
              <a:gd name="T37" fmla="*/ 0 h 274"/>
              <a:gd name="T38" fmla="*/ 381 w 740"/>
              <a:gd name="T39" fmla="*/ 0 h 274"/>
              <a:gd name="T40" fmla="*/ 397 w 740"/>
              <a:gd name="T41" fmla="*/ 0 h 274"/>
              <a:gd name="T42" fmla="*/ 411 w 740"/>
              <a:gd name="T43" fmla="*/ 0 h 274"/>
              <a:gd name="T44" fmla="*/ 440 w 740"/>
              <a:gd name="T45" fmla="*/ 0 h 274"/>
              <a:gd name="T46" fmla="*/ 456 w 740"/>
              <a:gd name="T47" fmla="*/ 0 h 274"/>
              <a:gd name="T48" fmla="*/ 469 w 740"/>
              <a:gd name="T49" fmla="*/ 0 h 274"/>
              <a:gd name="T50" fmla="*/ 499 w 740"/>
              <a:gd name="T51" fmla="*/ 0 h 274"/>
              <a:gd name="T52" fmla="*/ 515 w 740"/>
              <a:gd name="T53" fmla="*/ 0 h 274"/>
              <a:gd name="T54" fmla="*/ 528 w 740"/>
              <a:gd name="T55" fmla="*/ 0 h 274"/>
              <a:gd name="T56" fmla="*/ 557 w 740"/>
              <a:gd name="T57" fmla="*/ 0 h 274"/>
              <a:gd name="T58" fmla="*/ 573 w 740"/>
              <a:gd name="T59" fmla="*/ 0 h 274"/>
              <a:gd name="T60" fmla="*/ 587 w 740"/>
              <a:gd name="T61" fmla="*/ 0 h 274"/>
              <a:gd name="T62" fmla="*/ 616 w 740"/>
              <a:gd name="T63" fmla="*/ 0 h 274"/>
              <a:gd name="T64" fmla="*/ 632 w 740"/>
              <a:gd name="T65" fmla="*/ 0 h 274"/>
              <a:gd name="T66" fmla="*/ 645 w 740"/>
              <a:gd name="T67" fmla="*/ 0 h 274"/>
              <a:gd name="T68" fmla="*/ 675 w 740"/>
              <a:gd name="T69" fmla="*/ 0 h 274"/>
              <a:gd name="T70" fmla="*/ 691 w 740"/>
              <a:gd name="T71" fmla="*/ 0 h 274"/>
              <a:gd name="T72" fmla="*/ 704 w 740"/>
              <a:gd name="T73" fmla="*/ 0 h 274"/>
              <a:gd name="T74" fmla="*/ 733 w 740"/>
              <a:gd name="T75" fmla="*/ 0 h 274"/>
              <a:gd name="T76" fmla="*/ 740 w 740"/>
              <a:gd name="T77" fmla="*/ 0 h 274"/>
              <a:gd name="T78" fmla="*/ 740 w 740"/>
              <a:gd name="T79" fmla="*/ 23 h 274"/>
              <a:gd name="T80" fmla="*/ 740 w 740"/>
              <a:gd name="T81" fmla="*/ 39 h 274"/>
              <a:gd name="T82" fmla="*/ 740 w 740"/>
              <a:gd name="T83" fmla="*/ 52 h 274"/>
              <a:gd name="T84" fmla="*/ 740 w 740"/>
              <a:gd name="T85" fmla="*/ 82 h 274"/>
              <a:gd name="T86" fmla="*/ 740 w 740"/>
              <a:gd name="T87" fmla="*/ 98 h 274"/>
              <a:gd name="T88" fmla="*/ 740 w 740"/>
              <a:gd name="T89" fmla="*/ 111 h 274"/>
              <a:gd name="T90" fmla="*/ 740 w 740"/>
              <a:gd name="T91" fmla="*/ 140 h 274"/>
              <a:gd name="T92" fmla="*/ 740 w 740"/>
              <a:gd name="T93" fmla="*/ 156 h 274"/>
              <a:gd name="T94" fmla="*/ 740 w 740"/>
              <a:gd name="T95" fmla="*/ 170 h 274"/>
              <a:gd name="T96" fmla="*/ 740 w 740"/>
              <a:gd name="T97" fmla="*/ 199 h 274"/>
              <a:gd name="T98" fmla="*/ 740 w 740"/>
              <a:gd name="T99" fmla="*/ 215 h 274"/>
              <a:gd name="T100" fmla="*/ 740 w 740"/>
              <a:gd name="T101" fmla="*/ 228 h 274"/>
              <a:gd name="T102" fmla="*/ 740 w 740"/>
              <a:gd name="T103" fmla="*/ 258 h 274"/>
              <a:gd name="T104" fmla="*/ 740 w 740"/>
              <a:gd name="T10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0" h="274">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33" y="0"/>
                </a:lnTo>
                <a:moveTo>
                  <a:pt x="147" y="0"/>
                </a:moveTo>
                <a:lnTo>
                  <a:pt x="147" y="0"/>
                </a:lnTo>
                <a:lnTo>
                  <a:pt x="163" y="0"/>
                </a:lnTo>
                <a:moveTo>
                  <a:pt x="176" y="0"/>
                </a:moveTo>
                <a:lnTo>
                  <a:pt x="176" y="0"/>
                </a:lnTo>
                <a:lnTo>
                  <a:pt x="192" y="0"/>
                </a:lnTo>
                <a:moveTo>
                  <a:pt x="205" y="0"/>
                </a:moveTo>
                <a:lnTo>
                  <a:pt x="205" y="0"/>
                </a:lnTo>
                <a:lnTo>
                  <a:pt x="221" y="0"/>
                </a:lnTo>
                <a:moveTo>
                  <a:pt x="235" y="0"/>
                </a:moveTo>
                <a:lnTo>
                  <a:pt x="235" y="0"/>
                </a:lnTo>
                <a:lnTo>
                  <a:pt x="251" y="0"/>
                </a:lnTo>
                <a:moveTo>
                  <a:pt x="264" y="0"/>
                </a:moveTo>
                <a:lnTo>
                  <a:pt x="264" y="0"/>
                </a:lnTo>
                <a:lnTo>
                  <a:pt x="280" y="0"/>
                </a:lnTo>
                <a:moveTo>
                  <a:pt x="293" y="0"/>
                </a:moveTo>
                <a:lnTo>
                  <a:pt x="293" y="0"/>
                </a:lnTo>
                <a:lnTo>
                  <a:pt x="309" y="0"/>
                </a:lnTo>
                <a:moveTo>
                  <a:pt x="323" y="0"/>
                </a:moveTo>
                <a:lnTo>
                  <a:pt x="323" y="0"/>
                </a:lnTo>
                <a:lnTo>
                  <a:pt x="339" y="0"/>
                </a:lnTo>
                <a:moveTo>
                  <a:pt x="352" y="0"/>
                </a:moveTo>
                <a:lnTo>
                  <a:pt x="352" y="0"/>
                </a:lnTo>
                <a:lnTo>
                  <a:pt x="368" y="0"/>
                </a:lnTo>
                <a:moveTo>
                  <a:pt x="381" y="0"/>
                </a:moveTo>
                <a:lnTo>
                  <a:pt x="381" y="0"/>
                </a:lnTo>
                <a:lnTo>
                  <a:pt x="397" y="0"/>
                </a:lnTo>
                <a:moveTo>
                  <a:pt x="411" y="0"/>
                </a:moveTo>
                <a:lnTo>
                  <a:pt x="411" y="0"/>
                </a:lnTo>
                <a:lnTo>
                  <a:pt x="427" y="0"/>
                </a:lnTo>
                <a:moveTo>
                  <a:pt x="440" y="0"/>
                </a:moveTo>
                <a:lnTo>
                  <a:pt x="440" y="0"/>
                </a:lnTo>
                <a:lnTo>
                  <a:pt x="456" y="0"/>
                </a:lnTo>
                <a:moveTo>
                  <a:pt x="469" y="0"/>
                </a:moveTo>
                <a:lnTo>
                  <a:pt x="469" y="0"/>
                </a:lnTo>
                <a:lnTo>
                  <a:pt x="485" y="0"/>
                </a:lnTo>
                <a:moveTo>
                  <a:pt x="499" y="0"/>
                </a:moveTo>
                <a:lnTo>
                  <a:pt x="499" y="0"/>
                </a:lnTo>
                <a:lnTo>
                  <a:pt x="515" y="0"/>
                </a:lnTo>
                <a:moveTo>
                  <a:pt x="528" y="0"/>
                </a:moveTo>
                <a:lnTo>
                  <a:pt x="528" y="0"/>
                </a:lnTo>
                <a:lnTo>
                  <a:pt x="544" y="0"/>
                </a:lnTo>
                <a:moveTo>
                  <a:pt x="557" y="0"/>
                </a:moveTo>
                <a:lnTo>
                  <a:pt x="557" y="0"/>
                </a:lnTo>
                <a:lnTo>
                  <a:pt x="573" y="0"/>
                </a:lnTo>
                <a:moveTo>
                  <a:pt x="587" y="0"/>
                </a:moveTo>
                <a:lnTo>
                  <a:pt x="587" y="0"/>
                </a:lnTo>
                <a:lnTo>
                  <a:pt x="603" y="0"/>
                </a:lnTo>
                <a:moveTo>
                  <a:pt x="616" y="0"/>
                </a:moveTo>
                <a:lnTo>
                  <a:pt x="616" y="0"/>
                </a:lnTo>
                <a:lnTo>
                  <a:pt x="632" y="0"/>
                </a:lnTo>
                <a:moveTo>
                  <a:pt x="645" y="0"/>
                </a:moveTo>
                <a:lnTo>
                  <a:pt x="645" y="0"/>
                </a:lnTo>
                <a:lnTo>
                  <a:pt x="661" y="0"/>
                </a:lnTo>
                <a:moveTo>
                  <a:pt x="675" y="0"/>
                </a:moveTo>
                <a:lnTo>
                  <a:pt x="675" y="0"/>
                </a:lnTo>
                <a:lnTo>
                  <a:pt x="691" y="0"/>
                </a:lnTo>
                <a:moveTo>
                  <a:pt x="704" y="0"/>
                </a:moveTo>
                <a:lnTo>
                  <a:pt x="704" y="0"/>
                </a:lnTo>
                <a:lnTo>
                  <a:pt x="720" y="0"/>
                </a:lnTo>
                <a:moveTo>
                  <a:pt x="733" y="0"/>
                </a:moveTo>
                <a:lnTo>
                  <a:pt x="733" y="0"/>
                </a:lnTo>
                <a:lnTo>
                  <a:pt x="740" y="0"/>
                </a:lnTo>
                <a:lnTo>
                  <a:pt x="740" y="10"/>
                </a:lnTo>
                <a:moveTo>
                  <a:pt x="740" y="23"/>
                </a:moveTo>
                <a:lnTo>
                  <a:pt x="740" y="23"/>
                </a:lnTo>
                <a:lnTo>
                  <a:pt x="740" y="39"/>
                </a:lnTo>
                <a:moveTo>
                  <a:pt x="740" y="52"/>
                </a:moveTo>
                <a:lnTo>
                  <a:pt x="740" y="52"/>
                </a:lnTo>
                <a:lnTo>
                  <a:pt x="740" y="68"/>
                </a:lnTo>
                <a:moveTo>
                  <a:pt x="740" y="82"/>
                </a:moveTo>
                <a:lnTo>
                  <a:pt x="740" y="82"/>
                </a:lnTo>
                <a:lnTo>
                  <a:pt x="740" y="98"/>
                </a:lnTo>
                <a:moveTo>
                  <a:pt x="740" y="111"/>
                </a:moveTo>
                <a:lnTo>
                  <a:pt x="740" y="111"/>
                </a:lnTo>
                <a:lnTo>
                  <a:pt x="740" y="127"/>
                </a:lnTo>
                <a:moveTo>
                  <a:pt x="740" y="140"/>
                </a:moveTo>
                <a:lnTo>
                  <a:pt x="740" y="140"/>
                </a:lnTo>
                <a:lnTo>
                  <a:pt x="740" y="156"/>
                </a:lnTo>
                <a:moveTo>
                  <a:pt x="740" y="170"/>
                </a:moveTo>
                <a:lnTo>
                  <a:pt x="740" y="170"/>
                </a:lnTo>
                <a:lnTo>
                  <a:pt x="740" y="186"/>
                </a:lnTo>
                <a:moveTo>
                  <a:pt x="740" y="199"/>
                </a:moveTo>
                <a:lnTo>
                  <a:pt x="740" y="199"/>
                </a:lnTo>
                <a:lnTo>
                  <a:pt x="740" y="215"/>
                </a:lnTo>
                <a:moveTo>
                  <a:pt x="740" y="228"/>
                </a:moveTo>
                <a:lnTo>
                  <a:pt x="740" y="228"/>
                </a:lnTo>
                <a:lnTo>
                  <a:pt x="740" y="244"/>
                </a:lnTo>
                <a:moveTo>
                  <a:pt x="740" y="258"/>
                </a:moveTo>
                <a:lnTo>
                  <a:pt x="740" y="258"/>
                </a:lnTo>
                <a:lnTo>
                  <a:pt x="740" y="274"/>
                </a:lnTo>
              </a:path>
            </a:pathLst>
          </a:custGeom>
          <a:noFill/>
          <a:ln w="15875"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1382713" y="3666331"/>
            <a:ext cx="268288" cy="709613"/>
          </a:xfrm>
          <a:custGeom>
            <a:avLst/>
            <a:gdLst>
              <a:gd name="T0" fmla="*/ 0 w 88"/>
              <a:gd name="T1" fmla="*/ 0 h 233"/>
              <a:gd name="T2" fmla="*/ 0 w 88"/>
              <a:gd name="T3" fmla="*/ 0 h 233"/>
              <a:gd name="T4" fmla="*/ 0 w 88"/>
              <a:gd name="T5" fmla="*/ 233 h 233"/>
              <a:gd name="T6" fmla="*/ 88 w 88"/>
              <a:gd name="T7" fmla="*/ 233 h 233"/>
              <a:gd name="T8" fmla="*/ 0 w 88"/>
              <a:gd name="T9" fmla="*/ 0 h 233"/>
              <a:gd name="T10" fmla="*/ 0 w 88"/>
              <a:gd name="T11" fmla="*/ 0 h 233"/>
            </a:gdLst>
            <a:ahLst/>
            <a:cxnLst>
              <a:cxn ang="0">
                <a:pos x="T0" y="T1"/>
              </a:cxn>
              <a:cxn ang="0">
                <a:pos x="T2" y="T3"/>
              </a:cxn>
              <a:cxn ang="0">
                <a:pos x="T4" y="T5"/>
              </a:cxn>
              <a:cxn ang="0">
                <a:pos x="T6" y="T7"/>
              </a:cxn>
              <a:cxn ang="0">
                <a:pos x="T8" y="T9"/>
              </a:cxn>
              <a:cxn ang="0">
                <a:pos x="T10" y="T11"/>
              </a:cxn>
            </a:cxnLst>
            <a:rect l="0" t="0" r="r" b="b"/>
            <a:pathLst>
              <a:path w="88" h="233">
                <a:moveTo>
                  <a:pt x="0" y="0"/>
                </a:moveTo>
                <a:lnTo>
                  <a:pt x="0" y="0"/>
                </a:lnTo>
                <a:lnTo>
                  <a:pt x="0" y="233"/>
                </a:lnTo>
                <a:lnTo>
                  <a:pt x="88" y="233"/>
                </a:lnTo>
                <a:cubicBezTo>
                  <a:pt x="30" y="167"/>
                  <a:pt x="1" y="81"/>
                  <a:pt x="0" y="0"/>
                </a:cubicBezTo>
                <a:lnTo>
                  <a:pt x="0" y="0"/>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1382713" y="3666331"/>
            <a:ext cx="268288" cy="709613"/>
          </a:xfrm>
          <a:custGeom>
            <a:avLst/>
            <a:gdLst>
              <a:gd name="T0" fmla="*/ 0 w 88"/>
              <a:gd name="T1" fmla="*/ 0 h 233"/>
              <a:gd name="T2" fmla="*/ 0 w 88"/>
              <a:gd name="T3" fmla="*/ 0 h 233"/>
              <a:gd name="T4" fmla="*/ 0 w 88"/>
              <a:gd name="T5" fmla="*/ 233 h 233"/>
              <a:gd name="T6" fmla="*/ 88 w 88"/>
              <a:gd name="T7" fmla="*/ 233 h 233"/>
              <a:gd name="T8" fmla="*/ 0 w 88"/>
              <a:gd name="T9" fmla="*/ 0 h 233"/>
              <a:gd name="T10" fmla="*/ 0 w 88"/>
              <a:gd name="T11" fmla="*/ 0 h 233"/>
            </a:gdLst>
            <a:ahLst/>
            <a:cxnLst>
              <a:cxn ang="0">
                <a:pos x="T0" y="T1"/>
              </a:cxn>
              <a:cxn ang="0">
                <a:pos x="T2" y="T3"/>
              </a:cxn>
              <a:cxn ang="0">
                <a:pos x="T4" y="T5"/>
              </a:cxn>
              <a:cxn ang="0">
                <a:pos x="T6" y="T7"/>
              </a:cxn>
              <a:cxn ang="0">
                <a:pos x="T8" y="T9"/>
              </a:cxn>
              <a:cxn ang="0">
                <a:pos x="T10" y="T11"/>
              </a:cxn>
            </a:cxnLst>
            <a:rect l="0" t="0" r="r" b="b"/>
            <a:pathLst>
              <a:path w="88" h="233">
                <a:moveTo>
                  <a:pt x="0" y="0"/>
                </a:moveTo>
                <a:lnTo>
                  <a:pt x="0" y="0"/>
                </a:lnTo>
                <a:lnTo>
                  <a:pt x="0" y="233"/>
                </a:lnTo>
                <a:lnTo>
                  <a:pt x="88" y="233"/>
                </a:lnTo>
                <a:cubicBezTo>
                  <a:pt x="30" y="167"/>
                  <a:pt x="1" y="81"/>
                  <a:pt x="0" y="0"/>
                </a:cubicBezTo>
                <a:lnTo>
                  <a:pt x="0" y="0"/>
                </a:lnTo>
                <a:close/>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2036763" y="2902744"/>
            <a:ext cx="366713" cy="42863"/>
          </a:xfrm>
          <a:custGeom>
            <a:avLst/>
            <a:gdLst>
              <a:gd name="T0" fmla="*/ 0 w 120"/>
              <a:gd name="T1" fmla="*/ 0 h 14"/>
              <a:gd name="T2" fmla="*/ 0 w 120"/>
              <a:gd name="T3" fmla="*/ 0 h 14"/>
              <a:gd name="T4" fmla="*/ 16 w 120"/>
              <a:gd name="T5" fmla="*/ 0 h 14"/>
              <a:gd name="T6" fmla="*/ 29 w 120"/>
              <a:gd name="T7" fmla="*/ 0 h 14"/>
              <a:gd name="T8" fmla="*/ 29 w 120"/>
              <a:gd name="T9" fmla="*/ 0 h 14"/>
              <a:gd name="T10" fmla="*/ 45 w 120"/>
              <a:gd name="T11" fmla="*/ 0 h 14"/>
              <a:gd name="T12" fmla="*/ 59 w 120"/>
              <a:gd name="T13" fmla="*/ 0 h 14"/>
              <a:gd name="T14" fmla="*/ 59 w 120"/>
              <a:gd name="T15" fmla="*/ 0 h 14"/>
              <a:gd name="T16" fmla="*/ 75 w 120"/>
              <a:gd name="T17" fmla="*/ 0 h 14"/>
              <a:gd name="T18" fmla="*/ 88 w 120"/>
              <a:gd name="T19" fmla="*/ 0 h 14"/>
              <a:gd name="T20" fmla="*/ 88 w 120"/>
              <a:gd name="T21" fmla="*/ 0 h 14"/>
              <a:gd name="T22" fmla="*/ 104 w 120"/>
              <a:gd name="T23" fmla="*/ 0 h 14"/>
              <a:gd name="T24" fmla="*/ 117 w 120"/>
              <a:gd name="T25" fmla="*/ 0 h 14"/>
              <a:gd name="T26" fmla="*/ 117 w 120"/>
              <a:gd name="T27" fmla="*/ 0 h 14"/>
              <a:gd name="T28" fmla="*/ 120 w 120"/>
              <a:gd name="T29" fmla="*/ 0 h 14"/>
              <a:gd name="T30" fmla="*/ 120 w 120"/>
              <a:gd name="T3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4">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17" y="0"/>
                </a:moveTo>
                <a:lnTo>
                  <a:pt x="117" y="0"/>
                </a:lnTo>
                <a:lnTo>
                  <a:pt x="120" y="0"/>
                </a:lnTo>
                <a:lnTo>
                  <a:pt x="120" y="14"/>
                </a:lnTo>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036763" y="2902744"/>
            <a:ext cx="366713" cy="69850"/>
          </a:xfrm>
          <a:custGeom>
            <a:avLst/>
            <a:gdLst>
              <a:gd name="T0" fmla="*/ 26 w 120"/>
              <a:gd name="T1" fmla="*/ 1 h 23"/>
              <a:gd name="T2" fmla="*/ 26 w 120"/>
              <a:gd name="T3" fmla="*/ 1 h 23"/>
              <a:gd name="T4" fmla="*/ 120 w 120"/>
              <a:gd name="T5" fmla="*/ 23 h 23"/>
              <a:gd name="T6" fmla="*/ 0 w 120"/>
              <a:gd name="T7" fmla="*/ 23 h 23"/>
              <a:gd name="T8" fmla="*/ 0 w 120"/>
              <a:gd name="T9" fmla="*/ 0 h 23"/>
              <a:gd name="T10" fmla="*/ 26 w 120"/>
              <a:gd name="T11" fmla="*/ 1 h 23"/>
              <a:gd name="T12" fmla="*/ 26 w 120"/>
              <a:gd name="T13" fmla="*/ 1 h 23"/>
            </a:gdLst>
            <a:ahLst/>
            <a:cxnLst>
              <a:cxn ang="0">
                <a:pos x="T0" y="T1"/>
              </a:cxn>
              <a:cxn ang="0">
                <a:pos x="T2" y="T3"/>
              </a:cxn>
              <a:cxn ang="0">
                <a:pos x="T4" y="T5"/>
              </a:cxn>
              <a:cxn ang="0">
                <a:pos x="T6" y="T7"/>
              </a:cxn>
              <a:cxn ang="0">
                <a:pos x="T8" y="T9"/>
              </a:cxn>
              <a:cxn ang="0">
                <a:pos x="T10" y="T11"/>
              </a:cxn>
              <a:cxn ang="0">
                <a:pos x="T12" y="T13"/>
              </a:cxn>
            </a:cxnLst>
            <a:rect l="0" t="0" r="r" b="b"/>
            <a:pathLst>
              <a:path w="120" h="23">
                <a:moveTo>
                  <a:pt x="26" y="1"/>
                </a:moveTo>
                <a:lnTo>
                  <a:pt x="26" y="1"/>
                </a:lnTo>
                <a:cubicBezTo>
                  <a:pt x="55" y="4"/>
                  <a:pt x="86" y="11"/>
                  <a:pt x="120" y="23"/>
                </a:cubicBezTo>
                <a:lnTo>
                  <a:pt x="0" y="23"/>
                </a:lnTo>
                <a:lnTo>
                  <a:pt x="0" y="0"/>
                </a:lnTo>
                <a:cubicBezTo>
                  <a:pt x="9" y="0"/>
                  <a:pt x="17" y="0"/>
                  <a:pt x="26" y="1"/>
                </a:cubicBezTo>
                <a:lnTo>
                  <a:pt x="26" y="1"/>
                </a:lnTo>
                <a:close/>
              </a:path>
            </a:pathLst>
          </a:custGeom>
          <a:solidFill>
            <a:srgbClr val="FFAA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2036763" y="2902744"/>
            <a:ext cx="366713" cy="69850"/>
          </a:xfrm>
          <a:custGeom>
            <a:avLst/>
            <a:gdLst>
              <a:gd name="T0" fmla="*/ 26 w 120"/>
              <a:gd name="T1" fmla="*/ 1 h 23"/>
              <a:gd name="T2" fmla="*/ 26 w 120"/>
              <a:gd name="T3" fmla="*/ 1 h 23"/>
              <a:gd name="T4" fmla="*/ 120 w 120"/>
              <a:gd name="T5" fmla="*/ 23 h 23"/>
              <a:gd name="T6" fmla="*/ 0 w 120"/>
              <a:gd name="T7" fmla="*/ 23 h 23"/>
              <a:gd name="T8" fmla="*/ 0 w 120"/>
              <a:gd name="T9" fmla="*/ 0 h 23"/>
              <a:gd name="T10" fmla="*/ 26 w 120"/>
              <a:gd name="T11" fmla="*/ 1 h 23"/>
              <a:gd name="T12" fmla="*/ 26 w 120"/>
              <a:gd name="T13" fmla="*/ 1 h 23"/>
            </a:gdLst>
            <a:ahLst/>
            <a:cxnLst>
              <a:cxn ang="0">
                <a:pos x="T0" y="T1"/>
              </a:cxn>
              <a:cxn ang="0">
                <a:pos x="T2" y="T3"/>
              </a:cxn>
              <a:cxn ang="0">
                <a:pos x="T4" y="T5"/>
              </a:cxn>
              <a:cxn ang="0">
                <a:pos x="T6" y="T7"/>
              </a:cxn>
              <a:cxn ang="0">
                <a:pos x="T8" y="T9"/>
              </a:cxn>
              <a:cxn ang="0">
                <a:pos x="T10" y="T11"/>
              </a:cxn>
              <a:cxn ang="0">
                <a:pos x="T12" y="T13"/>
              </a:cxn>
            </a:cxnLst>
            <a:rect l="0" t="0" r="r" b="b"/>
            <a:pathLst>
              <a:path w="120" h="23">
                <a:moveTo>
                  <a:pt x="26" y="1"/>
                </a:moveTo>
                <a:lnTo>
                  <a:pt x="26" y="1"/>
                </a:lnTo>
                <a:cubicBezTo>
                  <a:pt x="55" y="4"/>
                  <a:pt x="86" y="11"/>
                  <a:pt x="120" y="23"/>
                </a:cubicBezTo>
                <a:lnTo>
                  <a:pt x="0" y="23"/>
                </a:lnTo>
                <a:lnTo>
                  <a:pt x="0" y="0"/>
                </a:lnTo>
                <a:cubicBezTo>
                  <a:pt x="9" y="0"/>
                  <a:pt x="17" y="0"/>
                  <a:pt x="26" y="1"/>
                </a:cubicBezTo>
                <a:lnTo>
                  <a:pt x="26" y="1"/>
                </a:lnTo>
                <a:close/>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5118101" y="3048794"/>
            <a:ext cx="319088" cy="115888"/>
          </a:xfrm>
          <a:custGeom>
            <a:avLst/>
            <a:gdLst>
              <a:gd name="T0" fmla="*/ 105 w 105"/>
              <a:gd name="T1" fmla="*/ 38 h 38"/>
              <a:gd name="T2" fmla="*/ 105 w 105"/>
              <a:gd name="T3" fmla="*/ 38 h 38"/>
              <a:gd name="T4" fmla="*/ 0 w 105"/>
              <a:gd name="T5" fmla="*/ 38 h 38"/>
              <a:gd name="T6" fmla="*/ 0 w 105"/>
              <a:gd name="T7" fmla="*/ 0 h 38"/>
              <a:gd name="T8" fmla="*/ 105 w 105"/>
              <a:gd name="T9" fmla="*/ 38 h 38"/>
              <a:gd name="T10" fmla="*/ 105 w 105"/>
              <a:gd name="T11" fmla="*/ 38 h 38"/>
            </a:gdLst>
            <a:ahLst/>
            <a:cxnLst>
              <a:cxn ang="0">
                <a:pos x="T0" y="T1"/>
              </a:cxn>
              <a:cxn ang="0">
                <a:pos x="T2" y="T3"/>
              </a:cxn>
              <a:cxn ang="0">
                <a:pos x="T4" y="T5"/>
              </a:cxn>
              <a:cxn ang="0">
                <a:pos x="T6" y="T7"/>
              </a:cxn>
              <a:cxn ang="0">
                <a:pos x="T8" y="T9"/>
              </a:cxn>
              <a:cxn ang="0">
                <a:pos x="T10" y="T11"/>
              </a:cxn>
            </a:cxnLst>
            <a:rect l="0" t="0" r="r" b="b"/>
            <a:pathLst>
              <a:path w="105" h="38">
                <a:moveTo>
                  <a:pt x="105" y="38"/>
                </a:moveTo>
                <a:lnTo>
                  <a:pt x="105" y="38"/>
                </a:lnTo>
                <a:lnTo>
                  <a:pt x="0" y="38"/>
                </a:lnTo>
                <a:lnTo>
                  <a:pt x="0" y="0"/>
                </a:lnTo>
                <a:cubicBezTo>
                  <a:pt x="37" y="0"/>
                  <a:pt x="72" y="11"/>
                  <a:pt x="105" y="38"/>
                </a:cubicBezTo>
                <a:lnTo>
                  <a:pt x="105" y="3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5118101" y="3048794"/>
            <a:ext cx="319088" cy="115888"/>
          </a:xfrm>
          <a:custGeom>
            <a:avLst/>
            <a:gdLst>
              <a:gd name="T0" fmla="*/ 105 w 105"/>
              <a:gd name="T1" fmla="*/ 38 h 38"/>
              <a:gd name="T2" fmla="*/ 105 w 105"/>
              <a:gd name="T3" fmla="*/ 38 h 38"/>
              <a:gd name="T4" fmla="*/ 0 w 105"/>
              <a:gd name="T5" fmla="*/ 38 h 38"/>
              <a:gd name="T6" fmla="*/ 0 w 105"/>
              <a:gd name="T7" fmla="*/ 0 h 38"/>
              <a:gd name="T8" fmla="*/ 105 w 105"/>
              <a:gd name="T9" fmla="*/ 38 h 38"/>
              <a:gd name="T10" fmla="*/ 105 w 105"/>
              <a:gd name="T11" fmla="*/ 38 h 38"/>
            </a:gdLst>
            <a:ahLst/>
            <a:cxnLst>
              <a:cxn ang="0">
                <a:pos x="T0" y="T1"/>
              </a:cxn>
              <a:cxn ang="0">
                <a:pos x="T2" y="T3"/>
              </a:cxn>
              <a:cxn ang="0">
                <a:pos x="T4" y="T5"/>
              </a:cxn>
              <a:cxn ang="0">
                <a:pos x="T6" y="T7"/>
              </a:cxn>
              <a:cxn ang="0">
                <a:pos x="T8" y="T9"/>
              </a:cxn>
              <a:cxn ang="0">
                <a:pos x="T10" y="T11"/>
              </a:cxn>
            </a:cxnLst>
            <a:rect l="0" t="0" r="r" b="b"/>
            <a:pathLst>
              <a:path w="105" h="38">
                <a:moveTo>
                  <a:pt x="105" y="38"/>
                </a:moveTo>
                <a:lnTo>
                  <a:pt x="105" y="38"/>
                </a:lnTo>
                <a:lnTo>
                  <a:pt x="0" y="38"/>
                </a:lnTo>
                <a:lnTo>
                  <a:pt x="0" y="0"/>
                </a:lnTo>
                <a:cubicBezTo>
                  <a:pt x="37" y="0"/>
                  <a:pt x="72" y="11"/>
                  <a:pt x="105" y="38"/>
                </a:cubicBezTo>
                <a:lnTo>
                  <a:pt x="105" y="38"/>
                </a:lnTo>
                <a:close/>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5118101" y="3048794"/>
            <a:ext cx="319088" cy="85725"/>
          </a:xfrm>
          <a:custGeom>
            <a:avLst/>
            <a:gdLst>
              <a:gd name="T0" fmla="*/ 0 w 105"/>
              <a:gd name="T1" fmla="*/ 0 h 28"/>
              <a:gd name="T2" fmla="*/ 0 w 105"/>
              <a:gd name="T3" fmla="*/ 0 h 28"/>
              <a:gd name="T4" fmla="*/ 16 w 105"/>
              <a:gd name="T5" fmla="*/ 0 h 28"/>
              <a:gd name="T6" fmla="*/ 29 w 105"/>
              <a:gd name="T7" fmla="*/ 0 h 28"/>
              <a:gd name="T8" fmla="*/ 29 w 105"/>
              <a:gd name="T9" fmla="*/ 0 h 28"/>
              <a:gd name="T10" fmla="*/ 45 w 105"/>
              <a:gd name="T11" fmla="*/ 0 h 28"/>
              <a:gd name="T12" fmla="*/ 59 w 105"/>
              <a:gd name="T13" fmla="*/ 0 h 28"/>
              <a:gd name="T14" fmla="*/ 59 w 105"/>
              <a:gd name="T15" fmla="*/ 0 h 28"/>
              <a:gd name="T16" fmla="*/ 75 w 105"/>
              <a:gd name="T17" fmla="*/ 0 h 28"/>
              <a:gd name="T18" fmla="*/ 88 w 105"/>
              <a:gd name="T19" fmla="*/ 0 h 28"/>
              <a:gd name="T20" fmla="*/ 88 w 105"/>
              <a:gd name="T21" fmla="*/ 0 h 28"/>
              <a:gd name="T22" fmla="*/ 104 w 105"/>
              <a:gd name="T23" fmla="*/ 0 h 28"/>
              <a:gd name="T24" fmla="*/ 105 w 105"/>
              <a:gd name="T25" fmla="*/ 12 h 28"/>
              <a:gd name="T26" fmla="*/ 105 w 105"/>
              <a:gd name="T27" fmla="*/ 12 h 28"/>
              <a:gd name="T28" fmla="*/ 105 w 105"/>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28">
                <a:moveTo>
                  <a:pt x="0" y="0"/>
                </a:moveTo>
                <a:lnTo>
                  <a:pt x="0" y="0"/>
                </a:lnTo>
                <a:lnTo>
                  <a:pt x="16" y="0"/>
                </a:lnTo>
                <a:moveTo>
                  <a:pt x="29" y="0"/>
                </a:moveTo>
                <a:lnTo>
                  <a:pt x="29" y="0"/>
                </a:lnTo>
                <a:lnTo>
                  <a:pt x="45" y="0"/>
                </a:lnTo>
                <a:moveTo>
                  <a:pt x="59" y="0"/>
                </a:moveTo>
                <a:lnTo>
                  <a:pt x="59" y="0"/>
                </a:lnTo>
                <a:lnTo>
                  <a:pt x="75" y="0"/>
                </a:lnTo>
                <a:moveTo>
                  <a:pt x="88" y="0"/>
                </a:moveTo>
                <a:lnTo>
                  <a:pt x="88" y="0"/>
                </a:lnTo>
                <a:lnTo>
                  <a:pt x="104" y="0"/>
                </a:lnTo>
                <a:moveTo>
                  <a:pt x="105" y="12"/>
                </a:moveTo>
                <a:lnTo>
                  <a:pt x="105" y="12"/>
                </a:lnTo>
                <a:lnTo>
                  <a:pt x="105" y="28"/>
                </a:lnTo>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5437188" y="3164681"/>
            <a:ext cx="109538" cy="206375"/>
          </a:xfrm>
          <a:custGeom>
            <a:avLst/>
            <a:gdLst>
              <a:gd name="T0" fmla="*/ 0 w 36"/>
              <a:gd name="T1" fmla="*/ 0 h 68"/>
              <a:gd name="T2" fmla="*/ 0 w 36"/>
              <a:gd name="T3" fmla="*/ 0 h 68"/>
              <a:gd name="T4" fmla="*/ 16 w 36"/>
              <a:gd name="T5" fmla="*/ 0 h 68"/>
              <a:gd name="T6" fmla="*/ 30 w 36"/>
              <a:gd name="T7" fmla="*/ 0 h 68"/>
              <a:gd name="T8" fmla="*/ 30 w 36"/>
              <a:gd name="T9" fmla="*/ 0 h 68"/>
              <a:gd name="T10" fmla="*/ 36 w 36"/>
              <a:gd name="T11" fmla="*/ 0 h 68"/>
              <a:gd name="T12" fmla="*/ 36 w 36"/>
              <a:gd name="T13" fmla="*/ 10 h 68"/>
              <a:gd name="T14" fmla="*/ 36 w 36"/>
              <a:gd name="T15" fmla="*/ 23 h 68"/>
              <a:gd name="T16" fmla="*/ 36 w 36"/>
              <a:gd name="T17" fmla="*/ 23 h 68"/>
              <a:gd name="T18" fmla="*/ 36 w 36"/>
              <a:gd name="T19" fmla="*/ 39 h 68"/>
              <a:gd name="T20" fmla="*/ 36 w 36"/>
              <a:gd name="T21" fmla="*/ 52 h 68"/>
              <a:gd name="T22" fmla="*/ 36 w 36"/>
              <a:gd name="T23" fmla="*/ 52 h 68"/>
              <a:gd name="T24" fmla="*/ 36 w 36"/>
              <a:gd name="T2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8">
                <a:moveTo>
                  <a:pt x="0" y="0"/>
                </a:moveTo>
                <a:lnTo>
                  <a:pt x="0" y="0"/>
                </a:lnTo>
                <a:lnTo>
                  <a:pt x="16" y="0"/>
                </a:lnTo>
                <a:moveTo>
                  <a:pt x="30" y="0"/>
                </a:moveTo>
                <a:lnTo>
                  <a:pt x="30" y="0"/>
                </a:lnTo>
                <a:lnTo>
                  <a:pt x="36" y="0"/>
                </a:lnTo>
                <a:lnTo>
                  <a:pt x="36" y="10"/>
                </a:lnTo>
                <a:moveTo>
                  <a:pt x="36" y="23"/>
                </a:moveTo>
                <a:lnTo>
                  <a:pt x="36" y="23"/>
                </a:lnTo>
                <a:lnTo>
                  <a:pt x="36" y="39"/>
                </a:lnTo>
                <a:moveTo>
                  <a:pt x="36" y="52"/>
                </a:moveTo>
                <a:lnTo>
                  <a:pt x="36" y="52"/>
                </a:lnTo>
                <a:lnTo>
                  <a:pt x="36" y="68"/>
                </a:lnTo>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5437188" y="3164681"/>
            <a:ext cx="109538" cy="209550"/>
          </a:xfrm>
          <a:custGeom>
            <a:avLst/>
            <a:gdLst>
              <a:gd name="T0" fmla="*/ 0 w 36"/>
              <a:gd name="T1" fmla="*/ 69 h 69"/>
              <a:gd name="T2" fmla="*/ 0 w 36"/>
              <a:gd name="T3" fmla="*/ 69 h 69"/>
              <a:gd name="T4" fmla="*/ 0 w 36"/>
              <a:gd name="T5" fmla="*/ 0 h 69"/>
              <a:gd name="T6" fmla="*/ 36 w 36"/>
              <a:gd name="T7" fmla="*/ 69 h 69"/>
              <a:gd name="T8" fmla="*/ 0 w 36"/>
              <a:gd name="T9" fmla="*/ 69 h 69"/>
            </a:gdLst>
            <a:ahLst/>
            <a:cxnLst>
              <a:cxn ang="0">
                <a:pos x="T0" y="T1"/>
              </a:cxn>
              <a:cxn ang="0">
                <a:pos x="T2" y="T3"/>
              </a:cxn>
              <a:cxn ang="0">
                <a:pos x="T4" y="T5"/>
              </a:cxn>
              <a:cxn ang="0">
                <a:pos x="T6" y="T7"/>
              </a:cxn>
              <a:cxn ang="0">
                <a:pos x="T8" y="T9"/>
              </a:cxn>
            </a:cxnLst>
            <a:rect l="0" t="0" r="r" b="b"/>
            <a:pathLst>
              <a:path w="36" h="69">
                <a:moveTo>
                  <a:pt x="0" y="69"/>
                </a:moveTo>
                <a:lnTo>
                  <a:pt x="0" y="69"/>
                </a:lnTo>
                <a:lnTo>
                  <a:pt x="0" y="0"/>
                </a:lnTo>
                <a:cubicBezTo>
                  <a:pt x="26" y="21"/>
                  <a:pt x="36" y="44"/>
                  <a:pt x="36" y="69"/>
                </a:cubicBezTo>
                <a:lnTo>
                  <a:pt x="0" y="69"/>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5437188" y="3164681"/>
            <a:ext cx="109538" cy="209550"/>
          </a:xfrm>
          <a:custGeom>
            <a:avLst/>
            <a:gdLst>
              <a:gd name="T0" fmla="*/ 0 w 36"/>
              <a:gd name="T1" fmla="*/ 69 h 69"/>
              <a:gd name="T2" fmla="*/ 0 w 36"/>
              <a:gd name="T3" fmla="*/ 69 h 69"/>
              <a:gd name="T4" fmla="*/ 0 w 36"/>
              <a:gd name="T5" fmla="*/ 0 h 69"/>
              <a:gd name="T6" fmla="*/ 36 w 36"/>
              <a:gd name="T7" fmla="*/ 69 h 69"/>
              <a:gd name="T8" fmla="*/ 0 w 36"/>
              <a:gd name="T9" fmla="*/ 69 h 69"/>
            </a:gdLst>
            <a:ahLst/>
            <a:cxnLst>
              <a:cxn ang="0">
                <a:pos x="T0" y="T1"/>
              </a:cxn>
              <a:cxn ang="0">
                <a:pos x="T2" y="T3"/>
              </a:cxn>
              <a:cxn ang="0">
                <a:pos x="T4" y="T5"/>
              </a:cxn>
              <a:cxn ang="0">
                <a:pos x="T6" y="T7"/>
              </a:cxn>
              <a:cxn ang="0">
                <a:pos x="T8" y="T9"/>
              </a:cxn>
            </a:cxnLst>
            <a:rect l="0" t="0" r="r" b="b"/>
            <a:pathLst>
              <a:path w="36" h="69">
                <a:moveTo>
                  <a:pt x="0" y="69"/>
                </a:moveTo>
                <a:lnTo>
                  <a:pt x="0" y="69"/>
                </a:lnTo>
                <a:lnTo>
                  <a:pt x="0" y="0"/>
                </a:lnTo>
                <a:cubicBezTo>
                  <a:pt x="26" y="21"/>
                  <a:pt x="36" y="44"/>
                  <a:pt x="36" y="69"/>
                </a:cubicBezTo>
                <a:lnTo>
                  <a:pt x="0" y="69"/>
                </a:lnTo>
                <a:close/>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5118101" y="4323557"/>
            <a:ext cx="133350" cy="261938"/>
          </a:xfrm>
          <a:custGeom>
            <a:avLst/>
            <a:gdLst>
              <a:gd name="T0" fmla="*/ 0 w 44"/>
              <a:gd name="T1" fmla="*/ 0 h 86"/>
              <a:gd name="T2" fmla="*/ 0 w 44"/>
              <a:gd name="T3" fmla="*/ 0 h 86"/>
              <a:gd name="T4" fmla="*/ 16 w 44"/>
              <a:gd name="T5" fmla="*/ 0 h 86"/>
              <a:gd name="T6" fmla="*/ 30 w 44"/>
              <a:gd name="T7" fmla="*/ 0 h 86"/>
              <a:gd name="T8" fmla="*/ 30 w 44"/>
              <a:gd name="T9" fmla="*/ 0 h 86"/>
              <a:gd name="T10" fmla="*/ 44 w 44"/>
              <a:gd name="T11" fmla="*/ 0 h 86"/>
              <a:gd name="T12" fmla="*/ 44 w 44"/>
              <a:gd name="T13" fmla="*/ 1 h 86"/>
              <a:gd name="T14" fmla="*/ 44 w 44"/>
              <a:gd name="T15" fmla="*/ 15 h 86"/>
              <a:gd name="T16" fmla="*/ 44 w 44"/>
              <a:gd name="T17" fmla="*/ 15 h 86"/>
              <a:gd name="T18" fmla="*/ 44 w 44"/>
              <a:gd name="T19" fmla="*/ 31 h 86"/>
              <a:gd name="T20" fmla="*/ 44 w 44"/>
              <a:gd name="T21" fmla="*/ 44 h 86"/>
              <a:gd name="T22" fmla="*/ 44 w 44"/>
              <a:gd name="T23" fmla="*/ 44 h 86"/>
              <a:gd name="T24" fmla="*/ 44 w 44"/>
              <a:gd name="T25" fmla="*/ 60 h 86"/>
              <a:gd name="T26" fmla="*/ 44 w 44"/>
              <a:gd name="T27" fmla="*/ 73 h 86"/>
              <a:gd name="T28" fmla="*/ 44 w 44"/>
              <a:gd name="T29" fmla="*/ 73 h 86"/>
              <a:gd name="T30" fmla="*/ 44 w 44"/>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86">
                <a:moveTo>
                  <a:pt x="0" y="0"/>
                </a:moveTo>
                <a:lnTo>
                  <a:pt x="0" y="0"/>
                </a:lnTo>
                <a:lnTo>
                  <a:pt x="16" y="0"/>
                </a:lnTo>
                <a:moveTo>
                  <a:pt x="30" y="0"/>
                </a:moveTo>
                <a:lnTo>
                  <a:pt x="30" y="0"/>
                </a:lnTo>
                <a:lnTo>
                  <a:pt x="44" y="0"/>
                </a:lnTo>
                <a:lnTo>
                  <a:pt x="44" y="1"/>
                </a:lnTo>
                <a:moveTo>
                  <a:pt x="44" y="15"/>
                </a:moveTo>
                <a:lnTo>
                  <a:pt x="44" y="15"/>
                </a:lnTo>
                <a:lnTo>
                  <a:pt x="44" y="31"/>
                </a:lnTo>
                <a:moveTo>
                  <a:pt x="44" y="44"/>
                </a:moveTo>
                <a:lnTo>
                  <a:pt x="44" y="44"/>
                </a:lnTo>
                <a:lnTo>
                  <a:pt x="44" y="60"/>
                </a:lnTo>
                <a:moveTo>
                  <a:pt x="44" y="73"/>
                </a:moveTo>
                <a:lnTo>
                  <a:pt x="44" y="73"/>
                </a:lnTo>
                <a:lnTo>
                  <a:pt x="44" y="86"/>
                </a:lnTo>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5118101" y="4323557"/>
            <a:ext cx="133350" cy="261938"/>
          </a:xfrm>
          <a:custGeom>
            <a:avLst/>
            <a:gdLst>
              <a:gd name="T0" fmla="*/ 0 w 44"/>
              <a:gd name="T1" fmla="*/ 86 h 86"/>
              <a:gd name="T2" fmla="*/ 0 w 44"/>
              <a:gd name="T3" fmla="*/ 86 h 86"/>
              <a:gd name="T4" fmla="*/ 0 w 44"/>
              <a:gd name="T5" fmla="*/ 0 h 86"/>
              <a:gd name="T6" fmla="*/ 44 w 44"/>
              <a:gd name="T7" fmla="*/ 86 h 86"/>
              <a:gd name="T8" fmla="*/ 0 w 44"/>
              <a:gd name="T9" fmla="*/ 86 h 86"/>
            </a:gdLst>
            <a:ahLst/>
            <a:cxnLst>
              <a:cxn ang="0">
                <a:pos x="T0" y="T1"/>
              </a:cxn>
              <a:cxn ang="0">
                <a:pos x="T2" y="T3"/>
              </a:cxn>
              <a:cxn ang="0">
                <a:pos x="T4" y="T5"/>
              </a:cxn>
              <a:cxn ang="0">
                <a:pos x="T6" y="T7"/>
              </a:cxn>
              <a:cxn ang="0">
                <a:pos x="T8" y="T9"/>
              </a:cxn>
            </a:cxnLst>
            <a:rect l="0" t="0" r="r" b="b"/>
            <a:pathLst>
              <a:path w="44" h="86">
                <a:moveTo>
                  <a:pt x="0" y="86"/>
                </a:moveTo>
                <a:lnTo>
                  <a:pt x="0" y="86"/>
                </a:lnTo>
                <a:lnTo>
                  <a:pt x="0" y="0"/>
                </a:lnTo>
                <a:cubicBezTo>
                  <a:pt x="1" y="30"/>
                  <a:pt x="13" y="59"/>
                  <a:pt x="44" y="86"/>
                </a:cubicBezTo>
                <a:lnTo>
                  <a:pt x="0" y="86"/>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5118101" y="4323557"/>
            <a:ext cx="133350" cy="261938"/>
          </a:xfrm>
          <a:custGeom>
            <a:avLst/>
            <a:gdLst>
              <a:gd name="T0" fmla="*/ 0 w 44"/>
              <a:gd name="T1" fmla="*/ 86 h 86"/>
              <a:gd name="T2" fmla="*/ 0 w 44"/>
              <a:gd name="T3" fmla="*/ 86 h 86"/>
              <a:gd name="T4" fmla="*/ 0 w 44"/>
              <a:gd name="T5" fmla="*/ 0 h 86"/>
              <a:gd name="T6" fmla="*/ 44 w 44"/>
              <a:gd name="T7" fmla="*/ 86 h 86"/>
              <a:gd name="T8" fmla="*/ 0 w 44"/>
              <a:gd name="T9" fmla="*/ 86 h 86"/>
            </a:gdLst>
            <a:ahLst/>
            <a:cxnLst>
              <a:cxn ang="0">
                <a:pos x="T0" y="T1"/>
              </a:cxn>
              <a:cxn ang="0">
                <a:pos x="T2" y="T3"/>
              </a:cxn>
              <a:cxn ang="0">
                <a:pos x="T4" y="T5"/>
              </a:cxn>
              <a:cxn ang="0">
                <a:pos x="T6" y="T7"/>
              </a:cxn>
              <a:cxn ang="0">
                <a:pos x="T8" y="T9"/>
              </a:cxn>
            </a:cxnLst>
            <a:rect l="0" t="0" r="r" b="b"/>
            <a:pathLst>
              <a:path w="44" h="86">
                <a:moveTo>
                  <a:pt x="0" y="86"/>
                </a:moveTo>
                <a:lnTo>
                  <a:pt x="0" y="86"/>
                </a:lnTo>
                <a:lnTo>
                  <a:pt x="0" y="0"/>
                </a:lnTo>
                <a:cubicBezTo>
                  <a:pt x="1" y="30"/>
                  <a:pt x="13" y="59"/>
                  <a:pt x="44" y="86"/>
                </a:cubicBezTo>
                <a:lnTo>
                  <a:pt x="0" y="86"/>
                </a:lnTo>
                <a:close/>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5251451" y="4585494"/>
            <a:ext cx="155575" cy="241300"/>
          </a:xfrm>
          <a:custGeom>
            <a:avLst/>
            <a:gdLst>
              <a:gd name="T0" fmla="*/ 51 w 51"/>
              <a:gd name="T1" fmla="*/ 79 h 79"/>
              <a:gd name="T2" fmla="*/ 51 w 51"/>
              <a:gd name="T3" fmla="*/ 79 h 79"/>
              <a:gd name="T4" fmla="*/ 0 w 51"/>
              <a:gd name="T5" fmla="*/ 79 h 79"/>
              <a:gd name="T6" fmla="*/ 0 w 51"/>
              <a:gd name="T7" fmla="*/ 0 h 79"/>
              <a:gd name="T8" fmla="*/ 51 w 51"/>
              <a:gd name="T9" fmla="*/ 79 h 79"/>
              <a:gd name="T10" fmla="*/ 51 w 51"/>
              <a:gd name="T11" fmla="*/ 79 h 79"/>
            </a:gdLst>
            <a:ahLst/>
            <a:cxnLst>
              <a:cxn ang="0">
                <a:pos x="T0" y="T1"/>
              </a:cxn>
              <a:cxn ang="0">
                <a:pos x="T2" y="T3"/>
              </a:cxn>
              <a:cxn ang="0">
                <a:pos x="T4" y="T5"/>
              </a:cxn>
              <a:cxn ang="0">
                <a:pos x="T6" y="T7"/>
              </a:cxn>
              <a:cxn ang="0">
                <a:pos x="T8" y="T9"/>
              </a:cxn>
              <a:cxn ang="0">
                <a:pos x="T10" y="T11"/>
              </a:cxn>
            </a:cxnLst>
            <a:rect l="0" t="0" r="r" b="b"/>
            <a:pathLst>
              <a:path w="51" h="79">
                <a:moveTo>
                  <a:pt x="51" y="79"/>
                </a:moveTo>
                <a:lnTo>
                  <a:pt x="51" y="79"/>
                </a:lnTo>
                <a:lnTo>
                  <a:pt x="0" y="79"/>
                </a:lnTo>
                <a:lnTo>
                  <a:pt x="0" y="0"/>
                </a:lnTo>
                <a:cubicBezTo>
                  <a:pt x="36" y="30"/>
                  <a:pt x="51" y="56"/>
                  <a:pt x="51" y="79"/>
                </a:cubicBezTo>
                <a:lnTo>
                  <a:pt x="51" y="79"/>
                </a:lnTo>
                <a:close/>
              </a:path>
            </a:pathLst>
          </a:custGeom>
          <a:solidFill>
            <a:srgbClr val="AA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251451" y="4585494"/>
            <a:ext cx="155575" cy="241300"/>
          </a:xfrm>
          <a:custGeom>
            <a:avLst/>
            <a:gdLst>
              <a:gd name="T0" fmla="*/ 51 w 51"/>
              <a:gd name="T1" fmla="*/ 79 h 79"/>
              <a:gd name="T2" fmla="*/ 51 w 51"/>
              <a:gd name="T3" fmla="*/ 79 h 79"/>
              <a:gd name="T4" fmla="*/ 0 w 51"/>
              <a:gd name="T5" fmla="*/ 79 h 79"/>
              <a:gd name="T6" fmla="*/ 0 w 51"/>
              <a:gd name="T7" fmla="*/ 0 h 79"/>
              <a:gd name="T8" fmla="*/ 51 w 51"/>
              <a:gd name="T9" fmla="*/ 79 h 79"/>
              <a:gd name="T10" fmla="*/ 51 w 51"/>
              <a:gd name="T11" fmla="*/ 79 h 79"/>
            </a:gdLst>
            <a:ahLst/>
            <a:cxnLst>
              <a:cxn ang="0">
                <a:pos x="T0" y="T1"/>
              </a:cxn>
              <a:cxn ang="0">
                <a:pos x="T2" y="T3"/>
              </a:cxn>
              <a:cxn ang="0">
                <a:pos x="T4" y="T5"/>
              </a:cxn>
              <a:cxn ang="0">
                <a:pos x="T6" y="T7"/>
              </a:cxn>
              <a:cxn ang="0">
                <a:pos x="T8" y="T9"/>
              </a:cxn>
              <a:cxn ang="0">
                <a:pos x="T10" y="T11"/>
              </a:cxn>
            </a:cxnLst>
            <a:rect l="0" t="0" r="r" b="b"/>
            <a:pathLst>
              <a:path w="51" h="79">
                <a:moveTo>
                  <a:pt x="51" y="79"/>
                </a:moveTo>
                <a:lnTo>
                  <a:pt x="51" y="79"/>
                </a:lnTo>
                <a:lnTo>
                  <a:pt x="0" y="79"/>
                </a:lnTo>
                <a:lnTo>
                  <a:pt x="0" y="0"/>
                </a:lnTo>
                <a:cubicBezTo>
                  <a:pt x="36" y="30"/>
                  <a:pt x="51" y="56"/>
                  <a:pt x="51" y="79"/>
                </a:cubicBezTo>
                <a:lnTo>
                  <a:pt x="51" y="79"/>
                </a:lnTo>
                <a:close/>
              </a:path>
            </a:pathLst>
          </a:custGeom>
          <a:noFill/>
          <a:ln w="1587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5251451" y="4585494"/>
            <a:ext cx="155575" cy="241300"/>
          </a:xfrm>
          <a:custGeom>
            <a:avLst/>
            <a:gdLst>
              <a:gd name="T0" fmla="*/ 0 w 51"/>
              <a:gd name="T1" fmla="*/ 0 h 79"/>
              <a:gd name="T2" fmla="*/ 0 w 51"/>
              <a:gd name="T3" fmla="*/ 0 h 79"/>
              <a:gd name="T4" fmla="*/ 16 w 51"/>
              <a:gd name="T5" fmla="*/ 0 h 79"/>
              <a:gd name="T6" fmla="*/ 30 w 51"/>
              <a:gd name="T7" fmla="*/ 0 h 79"/>
              <a:gd name="T8" fmla="*/ 30 w 51"/>
              <a:gd name="T9" fmla="*/ 0 h 79"/>
              <a:gd name="T10" fmla="*/ 46 w 51"/>
              <a:gd name="T11" fmla="*/ 0 h 79"/>
              <a:gd name="T12" fmla="*/ 51 w 51"/>
              <a:gd name="T13" fmla="*/ 9 h 79"/>
              <a:gd name="T14" fmla="*/ 51 w 51"/>
              <a:gd name="T15" fmla="*/ 9 h 79"/>
              <a:gd name="T16" fmla="*/ 51 w 51"/>
              <a:gd name="T17" fmla="*/ 25 h 79"/>
              <a:gd name="T18" fmla="*/ 51 w 51"/>
              <a:gd name="T19" fmla="*/ 38 h 79"/>
              <a:gd name="T20" fmla="*/ 51 w 51"/>
              <a:gd name="T21" fmla="*/ 38 h 79"/>
              <a:gd name="T22" fmla="*/ 51 w 51"/>
              <a:gd name="T23" fmla="*/ 54 h 79"/>
              <a:gd name="T24" fmla="*/ 51 w 51"/>
              <a:gd name="T25" fmla="*/ 67 h 79"/>
              <a:gd name="T26" fmla="*/ 51 w 51"/>
              <a:gd name="T27" fmla="*/ 67 h 79"/>
              <a:gd name="T28" fmla="*/ 51 w 51"/>
              <a:gd name="T2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79">
                <a:moveTo>
                  <a:pt x="0" y="0"/>
                </a:moveTo>
                <a:lnTo>
                  <a:pt x="0" y="0"/>
                </a:lnTo>
                <a:lnTo>
                  <a:pt x="16" y="0"/>
                </a:lnTo>
                <a:moveTo>
                  <a:pt x="30" y="0"/>
                </a:moveTo>
                <a:lnTo>
                  <a:pt x="30" y="0"/>
                </a:lnTo>
                <a:lnTo>
                  <a:pt x="46" y="0"/>
                </a:lnTo>
                <a:moveTo>
                  <a:pt x="51" y="9"/>
                </a:moveTo>
                <a:lnTo>
                  <a:pt x="51" y="9"/>
                </a:lnTo>
                <a:lnTo>
                  <a:pt x="51" y="25"/>
                </a:lnTo>
                <a:moveTo>
                  <a:pt x="51" y="38"/>
                </a:moveTo>
                <a:lnTo>
                  <a:pt x="51" y="38"/>
                </a:lnTo>
                <a:lnTo>
                  <a:pt x="51" y="54"/>
                </a:lnTo>
                <a:moveTo>
                  <a:pt x="51" y="67"/>
                </a:moveTo>
                <a:lnTo>
                  <a:pt x="51" y="67"/>
                </a:lnTo>
                <a:lnTo>
                  <a:pt x="51" y="79"/>
                </a:lnTo>
              </a:path>
            </a:pathLst>
          </a:custGeom>
          <a:noFill/>
          <a:ln w="15875"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1382713" y="2932906"/>
            <a:ext cx="654050" cy="736600"/>
          </a:xfrm>
          <a:custGeom>
            <a:avLst/>
            <a:gdLst>
              <a:gd name="T0" fmla="*/ 0 w 215"/>
              <a:gd name="T1" fmla="*/ 242 h 242"/>
              <a:gd name="T2" fmla="*/ 0 w 215"/>
              <a:gd name="T3" fmla="*/ 242 h 242"/>
              <a:gd name="T4" fmla="*/ 16 w 215"/>
              <a:gd name="T5" fmla="*/ 242 h 242"/>
              <a:gd name="T6" fmla="*/ 30 w 215"/>
              <a:gd name="T7" fmla="*/ 242 h 242"/>
              <a:gd name="T8" fmla="*/ 30 w 215"/>
              <a:gd name="T9" fmla="*/ 242 h 242"/>
              <a:gd name="T10" fmla="*/ 46 w 215"/>
              <a:gd name="T11" fmla="*/ 242 h 242"/>
              <a:gd name="T12" fmla="*/ 59 w 215"/>
              <a:gd name="T13" fmla="*/ 242 h 242"/>
              <a:gd name="T14" fmla="*/ 59 w 215"/>
              <a:gd name="T15" fmla="*/ 242 h 242"/>
              <a:gd name="T16" fmla="*/ 75 w 215"/>
              <a:gd name="T17" fmla="*/ 242 h 242"/>
              <a:gd name="T18" fmla="*/ 88 w 215"/>
              <a:gd name="T19" fmla="*/ 242 h 242"/>
              <a:gd name="T20" fmla="*/ 88 w 215"/>
              <a:gd name="T21" fmla="*/ 242 h 242"/>
              <a:gd name="T22" fmla="*/ 104 w 215"/>
              <a:gd name="T23" fmla="*/ 242 h 242"/>
              <a:gd name="T24" fmla="*/ 118 w 215"/>
              <a:gd name="T25" fmla="*/ 242 h 242"/>
              <a:gd name="T26" fmla="*/ 118 w 215"/>
              <a:gd name="T27" fmla="*/ 242 h 242"/>
              <a:gd name="T28" fmla="*/ 134 w 215"/>
              <a:gd name="T29" fmla="*/ 242 h 242"/>
              <a:gd name="T30" fmla="*/ 147 w 215"/>
              <a:gd name="T31" fmla="*/ 242 h 242"/>
              <a:gd name="T32" fmla="*/ 147 w 215"/>
              <a:gd name="T33" fmla="*/ 242 h 242"/>
              <a:gd name="T34" fmla="*/ 163 w 215"/>
              <a:gd name="T35" fmla="*/ 242 h 242"/>
              <a:gd name="T36" fmla="*/ 176 w 215"/>
              <a:gd name="T37" fmla="*/ 242 h 242"/>
              <a:gd name="T38" fmla="*/ 176 w 215"/>
              <a:gd name="T39" fmla="*/ 242 h 242"/>
              <a:gd name="T40" fmla="*/ 192 w 215"/>
              <a:gd name="T41" fmla="*/ 242 h 242"/>
              <a:gd name="T42" fmla="*/ 206 w 215"/>
              <a:gd name="T43" fmla="*/ 242 h 242"/>
              <a:gd name="T44" fmla="*/ 206 w 215"/>
              <a:gd name="T45" fmla="*/ 242 h 242"/>
              <a:gd name="T46" fmla="*/ 215 w 215"/>
              <a:gd name="T47" fmla="*/ 242 h 242"/>
              <a:gd name="T48" fmla="*/ 215 w 215"/>
              <a:gd name="T49" fmla="*/ 235 h 242"/>
              <a:gd name="T50" fmla="*/ 215 w 215"/>
              <a:gd name="T51" fmla="*/ 222 h 242"/>
              <a:gd name="T52" fmla="*/ 215 w 215"/>
              <a:gd name="T53" fmla="*/ 222 h 242"/>
              <a:gd name="T54" fmla="*/ 215 w 215"/>
              <a:gd name="T55" fmla="*/ 206 h 242"/>
              <a:gd name="T56" fmla="*/ 215 w 215"/>
              <a:gd name="T57" fmla="*/ 192 h 242"/>
              <a:gd name="T58" fmla="*/ 215 w 215"/>
              <a:gd name="T59" fmla="*/ 192 h 242"/>
              <a:gd name="T60" fmla="*/ 215 w 215"/>
              <a:gd name="T61" fmla="*/ 176 h 242"/>
              <a:gd name="T62" fmla="*/ 215 w 215"/>
              <a:gd name="T63" fmla="*/ 163 h 242"/>
              <a:gd name="T64" fmla="*/ 215 w 215"/>
              <a:gd name="T65" fmla="*/ 163 h 242"/>
              <a:gd name="T66" fmla="*/ 215 w 215"/>
              <a:gd name="T67" fmla="*/ 147 h 242"/>
              <a:gd name="T68" fmla="*/ 215 w 215"/>
              <a:gd name="T69" fmla="*/ 134 h 242"/>
              <a:gd name="T70" fmla="*/ 215 w 215"/>
              <a:gd name="T71" fmla="*/ 134 h 242"/>
              <a:gd name="T72" fmla="*/ 215 w 215"/>
              <a:gd name="T73" fmla="*/ 118 h 242"/>
              <a:gd name="T74" fmla="*/ 215 w 215"/>
              <a:gd name="T75" fmla="*/ 104 h 242"/>
              <a:gd name="T76" fmla="*/ 215 w 215"/>
              <a:gd name="T77" fmla="*/ 104 h 242"/>
              <a:gd name="T78" fmla="*/ 215 w 215"/>
              <a:gd name="T79" fmla="*/ 88 h 242"/>
              <a:gd name="T80" fmla="*/ 215 w 215"/>
              <a:gd name="T81" fmla="*/ 75 h 242"/>
              <a:gd name="T82" fmla="*/ 215 w 215"/>
              <a:gd name="T83" fmla="*/ 75 h 242"/>
              <a:gd name="T84" fmla="*/ 215 w 215"/>
              <a:gd name="T85" fmla="*/ 59 h 242"/>
              <a:gd name="T86" fmla="*/ 215 w 215"/>
              <a:gd name="T87" fmla="*/ 46 h 242"/>
              <a:gd name="T88" fmla="*/ 215 w 215"/>
              <a:gd name="T89" fmla="*/ 46 h 242"/>
              <a:gd name="T90" fmla="*/ 215 w 215"/>
              <a:gd name="T91" fmla="*/ 30 h 242"/>
              <a:gd name="T92" fmla="*/ 215 w 215"/>
              <a:gd name="T93" fmla="*/ 16 h 242"/>
              <a:gd name="T94" fmla="*/ 215 w 215"/>
              <a:gd name="T95" fmla="*/ 16 h 242"/>
              <a:gd name="T96" fmla="*/ 215 w 215"/>
              <a:gd name="T9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 h="242">
                <a:moveTo>
                  <a:pt x="0" y="242"/>
                </a:moveTo>
                <a:lnTo>
                  <a:pt x="0" y="242"/>
                </a:lnTo>
                <a:lnTo>
                  <a:pt x="16" y="242"/>
                </a:lnTo>
                <a:moveTo>
                  <a:pt x="30" y="242"/>
                </a:moveTo>
                <a:lnTo>
                  <a:pt x="30" y="242"/>
                </a:lnTo>
                <a:lnTo>
                  <a:pt x="46" y="242"/>
                </a:lnTo>
                <a:moveTo>
                  <a:pt x="59" y="242"/>
                </a:moveTo>
                <a:lnTo>
                  <a:pt x="59" y="242"/>
                </a:lnTo>
                <a:lnTo>
                  <a:pt x="75" y="242"/>
                </a:lnTo>
                <a:moveTo>
                  <a:pt x="88" y="242"/>
                </a:moveTo>
                <a:lnTo>
                  <a:pt x="88" y="242"/>
                </a:lnTo>
                <a:lnTo>
                  <a:pt x="104" y="242"/>
                </a:lnTo>
                <a:moveTo>
                  <a:pt x="118" y="242"/>
                </a:moveTo>
                <a:lnTo>
                  <a:pt x="118" y="242"/>
                </a:lnTo>
                <a:lnTo>
                  <a:pt x="134" y="242"/>
                </a:lnTo>
                <a:moveTo>
                  <a:pt x="147" y="242"/>
                </a:moveTo>
                <a:lnTo>
                  <a:pt x="147" y="242"/>
                </a:lnTo>
                <a:lnTo>
                  <a:pt x="163" y="242"/>
                </a:lnTo>
                <a:moveTo>
                  <a:pt x="176" y="242"/>
                </a:moveTo>
                <a:lnTo>
                  <a:pt x="176" y="242"/>
                </a:lnTo>
                <a:lnTo>
                  <a:pt x="192" y="242"/>
                </a:lnTo>
                <a:moveTo>
                  <a:pt x="206" y="242"/>
                </a:moveTo>
                <a:lnTo>
                  <a:pt x="206" y="242"/>
                </a:lnTo>
                <a:lnTo>
                  <a:pt x="215" y="242"/>
                </a:lnTo>
                <a:lnTo>
                  <a:pt x="215" y="235"/>
                </a:lnTo>
                <a:moveTo>
                  <a:pt x="215" y="222"/>
                </a:moveTo>
                <a:lnTo>
                  <a:pt x="215" y="222"/>
                </a:lnTo>
                <a:lnTo>
                  <a:pt x="215" y="206"/>
                </a:lnTo>
                <a:moveTo>
                  <a:pt x="215" y="192"/>
                </a:moveTo>
                <a:lnTo>
                  <a:pt x="215" y="192"/>
                </a:lnTo>
                <a:lnTo>
                  <a:pt x="215" y="176"/>
                </a:lnTo>
                <a:moveTo>
                  <a:pt x="215" y="163"/>
                </a:moveTo>
                <a:lnTo>
                  <a:pt x="215" y="163"/>
                </a:lnTo>
                <a:lnTo>
                  <a:pt x="215" y="147"/>
                </a:lnTo>
                <a:moveTo>
                  <a:pt x="215" y="134"/>
                </a:moveTo>
                <a:lnTo>
                  <a:pt x="215" y="134"/>
                </a:lnTo>
                <a:lnTo>
                  <a:pt x="215" y="118"/>
                </a:lnTo>
                <a:moveTo>
                  <a:pt x="215" y="104"/>
                </a:moveTo>
                <a:lnTo>
                  <a:pt x="215" y="104"/>
                </a:lnTo>
                <a:lnTo>
                  <a:pt x="215" y="88"/>
                </a:lnTo>
                <a:moveTo>
                  <a:pt x="215" y="75"/>
                </a:moveTo>
                <a:lnTo>
                  <a:pt x="215" y="75"/>
                </a:lnTo>
                <a:lnTo>
                  <a:pt x="215" y="59"/>
                </a:lnTo>
                <a:moveTo>
                  <a:pt x="215" y="46"/>
                </a:moveTo>
                <a:lnTo>
                  <a:pt x="215" y="46"/>
                </a:lnTo>
                <a:lnTo>
                  <a:pt x="215" y="30"/>
                </a:lnTo>
                <a:moveTo>
                  <a:pt x="215" y="16"/>
                </a:moveTo>
                <a:lnTo>
                  <a:pt x="215" y="16"/>
                </a:lnTo>
                <a:lnTo>
                  <a:pt x="215" y="0"/>
                </a:lnTo>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p:nvSpPr>
        <p:spPr bwMode="auto">
          <a:xfrm>
            <a:off x="1382713" y="3669506"/>
            <a:ext cx="268288" cy="673100"/>
          </a:xfrm>
          <a:custGeom>
            <a:avLst/>
            <a:gdLst>
              <a:gd name="T0" fmla="*/ 0 w 88"/>
              <a:gd name="T1" fmla="*/ 0 h 221"/>
              <a:gd name="T2" fmla="*/ 0 w 88"/>
              <a:gd name="T3" fmla="*/ 0 h 221"/>
              <a:gd name="T4" fmla="*/ 16 w 88"/>
              <a:gd name="T5" fmla="*/ 0 h 221"/>
              <a:gd name="T6" fmla="*/ 30 w 88"/>
              <a:gd name="T7" fmla="*/ 0 h 221"/>
              <a:gd name="T8" fmla="*/ 30 w 88"/>
              <a:gd name="T9" fmla="*/ 0 h 221"/>
              <a:gd name="T10" fmla="*/ 46 w 88"/>
              <a:gd name="T11" fmla="*/ 0 h 221"/>
              <a:gd name="T12" fmla="*/ 59 w 88"/>
              <a:gd name="T13" fmla="*/ 0 h 221"/>
              <a:gd name="T14" fmla="*/ 59 w 88"/>
              <a:gd name="T15" fmla="*/ 0 h 221"/>
              <a:gd name="T16" fmla="*/ 75 w 88"/>
              <a:gd name="T17" fmla="*/ 0 h 221"/>
              <a:gd name="T18" fmla="*/ 88 w 88"/>
              <a:gd name="T19" fmla="*/ 0 h 221"/>
              <a:gd name="T20" fmla="*/ 88 w 88"/>
              <a:gd name="T21" fmla="*/ 0 h 221"/>
              <a:gd name="T22" fmla="*/ 88 w 88"/>
              <a:gd name="T23" fmla="*/ 0 h 221"/>
              <a:gd name="T24" fmla="*/ 88 w 88"/>
              <a:gd name="T25" fmla="*/ 16 h 221"/>
              <a:gd name="T26" fmla="*/ 88 w 88"/>
              <a:gd name="T27" fmla="*/ 29 h 221"/>
              <a:gd name="T28" fmla="*/ 88 w 88"/>
              <a:gd name="T29" fmla="*/ 29 h 221"/>
              <a:gd name="T30" fmla="*/ 88 w 88"/>
              <a:gd name="T31" fmla="*/ 45 h 221"/>
              <a:gd name="T32" fmla="*/ 88 w 88"/>
              <a:gd name="T33" fmla="*/ 58 h 221"/>
              <a:gd name="T34" fmla="*/ 88 w 88"/>
              <a:gd name="T35" fmla="*/ 58 h 221"/>
              <a:gd name="T36" fmla="*/ 88 w 88"/>
              <a:gd name="T37" fmla="*/ 74 h 221"/>
              <a:gd name="T38" fmla="*/ 88 w 88"/>
              <a:gd name="T39" fmla="*/ 88 h 221"/>
              <a:gd name="T40" fmla="*/ 88 w 88"/>
              <a:gd name="T41" fmla="*/ 88 h 221"/>
              <a:gd name="T42" fmla="*/ 88 w 88"/>
              <a:gd name="T43" fmla="*/ 104 h 221"/>
              <a:gd name="T44" fmla="*/ 88 w 88"/>
              <a:gd name="T45" fmla="*/ 117 h 221"/>
              <a:gd name="T46" fmla="*/ 88 w 88"/>
              <a:gd name="T47" fmla="*/ 117 h 221"/>
              <a:gd name="T48" fmla="*/ 88 w 88"/>
              <a:gd name="T49" fmla="*/ 133 h 221"/>
              <a:gd name="T50" fmla="*/ 88 w 88"/>
              <a:gd name="T51" fmla="*/ 146 h 221"/>
              <a:gd name="T52" fmla="*/ 88 w 88"/>
              <a:gd name="T53" fmla="*/ 146 h 221"/>
              <a:gd name="T54" fmla="*/ 88 w 88"/>
              <a:gd name="T55" fmla="*/ 162 h 221"/>
              <a:gd name="T56" fmla="*/ 88 w 88"/>
              <a:gd name="T57" fmla="*/ 176 h 221"/>
              <a:gd name="T58" fmla="*/ 88 w 88"/>
              <a:gd name="T59" fmla="*/ 176 h 221"/>
              <a:gd name="T60" fmla="*/ 88 w 88"/>
              <a:gd name="T61" fmla="*/ 192 h 221"/>
              <a:gd name="T62" fmla="*/ 88 w 88"/>
              <a:gd name="T63" fmla="*/ 205 h 221"/>
              <a:gd name="T64" fmla="*/ 88 w 88"/>
              <a:gd name="T65" fmla="*/ 205 h 221"/>
              <a:gd name="T66" fmla="*/ 88 w 88"/>
              <a:gd name="T67"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221">
                <a:moveTo>
                  <a:pt x="0" y="0"/>
                </a:moveTo>
                <a:lnTo>
                  <a:pt x="0" y="0"/>
                </a:lnTo>
                <a:lnTo>
                  <a:pt x="16" y="0"/>
                </a:lnTo>
                <a:moveTo>
                  <a:pt x="30" y="0"/>
                </a:moveTo>
                <a:lnTo>
                  <a:pt x="30" y="0"/>
                </a:lnTo>
                <a:lnTo>
                  <a:pt x="46" y="0"/>
                </a:lnTo>
                <a:moveTo>
                  <a:pt x="59" y="0"/>
                </a:moveTo>
                <a:lnTo>
                  <a:pt x="59" y="0"/>
                </a:lnTo>
                <a:lnTo>
                  <a:pt x="75" y="0"/>
                </a:lnTo>
                <a:moveTo>
                  <a:pt x="88" y="0"/>
                </a:moveTo>
                <a:lnTo>
                  <a:pt x="88" y="0"/>
                </a:lnTo>
                <a:lnTo>
                  <a:pt x="88" y="0"/>
                </a:lnTo>
                <a:lnTo>
                  <a:pt x="88" y="16"/>
                </a:lnTo>
                <a:moveTo>
                  <a:pt x="88" y="29"/>
                </a:moveTo>
                <a:lnTo>
                  <a:pt x="88" y="29"/>
                </a:lnTo>
                <a:lnTo>
                  <a:pt x="88" y="45"/>
                </a:lnTo>
                <a:moveTo>
                  <a:pt x="88" y="58"/>
                </a:moveTo>
                <a:lnTo>
                  <a:pt x="88" y="58"/>
                </a:lnTo>
                <a:lnTo>
                  <a:pt x="88" y="74"/>
                </a:lnTo>
                <a:moveTo>
                  <a:pt x="88" y="88"/>
                </a:moveTo>
                <a:lnTo>
                  <a:pt x="88" y="88"/>
                </a:lnTo>
                <a:lnTo>
                  <a:pt x="88" y="104"/>
                </a:lnTo>
                <a:moveTo>
                  <a:pt x="88" y="117"/>
                </a:moveTo>
                <a:lnTo>
                  <a:pt x="88" y="117"/>
                </a:lnTo>
                <a:lnTo>
                  <a:pt x="88" y="133"/>
                </a:lnTo>
                <a:moveTo>
                  <a:pt x="88" y="146"/>
                </a:moveTo>
                <a:lnTo>
                  <a:pt x="88" y="146"/>
                </a:lnTo>
                <a:lnTo>
                  <a:pt x="88" y="162"/>
                </a:lnTo>
                <a:moveTo>
                  <a:pt x="88" y="176"/>
                </a:moveTo>
                <a:lnTo>
                  <a:pt x="88" y="176"/>
                </a:lnTo>
                <a:lnTo>
                  <a:pt x="88" y="192"/>
                </a:lnTo>
                <a:moveTo>
                  <a:pt x="88" y="205"/>
                </a:moveTo>
                <a:lnTo>
                  <a:pt x="88" y="205"/>
                </a:lnTo>
                <a:lnTo>
                  <a:pt x="88" y="221"/>
                </a:lnTo>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noEditPoints="1"/>
          </p:cNvSpPr>
          <p:nvPr/>
        </p:nvSpPr>
        <p:spPr bwMode="auto">
          <a:xfrm>
            <a:off x="1382713" y="3669506"/>
            <a:ext cx="268288" cy="673100"/>
          </a:xfrm>
          <a:custGeom>
            <a:avLst/>
            <a:gdLst>
              <a:gd name="T0" fmla="*/ 0 w 88"/>
              <a:gd name="T1" fmla="*/ 0 h 221"/>
              <a:gd name="T2" fmla="*/ 0 w 88"/>
              <a:gd name="T3" fmla="*/ 0 h 221"/>
              <a:gd name="T4" fmla="*/ 16 w 88"/>
              <a:gd name="T5" fmla="*/ 0 h 221"/>
              <a:gd name="T6" fmla="*/ 30 w 88"/>
              <a:gd name="T7" fmla="*/ 0 h 221"/>
              <a:gd name="T8" fmla="*/ 30 w 88"/>
              <a:gd name="T9" fmla="*/ 0 h 221"/>
              <a:gd name="T10" fmla="*/ 46 w 88"/>
              <a:gd name="T11" fmla="*/ 0 h 221"/>
              <a:gd name="T12" fmla="*/ 59 w 88"/>
              <a:gd name="T13" fmla="*/ 0 h 221"/>
              <a:gd name="T14" fmla="*/ 59 w 88"/>
              <a:gd name="T15" fmla="*/ 0 h 221"/>
              <a:gd name="T16" fmla="*/ 75 w 88"/>
              <a:gd name="T17" fmla="*/ 0 h 221"/>
              <a:gd name="T18" fmla="*/ 88 w 88"/>
              <a:gd name="T19" fmla="*/ 0 h 221"/>
              <a:gd name="T20" fmla="*/ 88 w 88"/>
              <a:gd name="T21" fmla="*/ 0 h 221"/>
              <a:gd name="T22" fmla="*/ 88 w 88"/>
              <a:gd name="T23" fmla="*/ 0 h 221"/>
              <a:gd name="T24" fmla="*/ 88 w 88"/>
              <a:gd name="T25" fmla="*/ 16 h 221"/>
              <a:gd name="T26" fmla="*/ 88 w 88"/>
              <a:gd name="T27" fmla="*/ 29 h 221"/>
              <a:gd name="T28" fmla="*/ 88 w 88"/>
              <a:gd name="T29" fmla="*/ 29 h 221"/>
              <a:gd name="T30" fmla="*/ 88 w 88"/>
              <a:gd name="T31" fmla="*/ 45 h 221"/>
              <a:gd name="T32" fmla="*/ 88 w 88"/>
              <a:gd name="T33" fmla="*/ 58 h 221"/>
              <a:gd name="T34" fmla="*/ 88 w 88"/>
              <a:gd name="T35" fmla="*/ 58 h 221"/>
              <a:gd name="T36" fmla="*/ 88 w 88"/>
              <a:gd name="T37" fmla="*/ 74 h 221"/>
              <a:gd name="T38" fmla="*/ 88 w 88"/>
              <a:gd name="T39" fmla="*/ 88 h 221"/>
              <a:gd name="T40" fmla="*/ 88 w 88"/>
              <a:gd name="T41" fmla="*/ 88 h 221"/>
              <a:gd name="T42" fmla="*/ 88 w 88"/>
              <a:gd name="T43" fmla="*/ 104 h 221"/>
              <a:gd name="T44" fmla="*/ 88 w 88"/>
              <a:gd name="T45" fmla="*/ 117 h 221"/>
              <a:gd name="T46" fmla="*/ 88 w 88"/>
              <a:gd name="T47" fmla="*/ 117 h 221"/>
              <a:gd name="T48" fmla="*/ 88 w 88"/>
              <a:gd name="T49" fmla="*/ 133 h 221"/>
              <a:gd name="T50" fmla="*/ 88 w 88"/>
              <a:gd name="T51" fmla="*/ 146 h 221"/>
              <a:gd name="T52" fmla="*/ 88 w 88"/>
              <a:gd name="T53" fmla="*/ 146 h 221"/>
              <a:gd name="T54" fmla="*/ 88 w 88"/>
              <a:gd name="T55" fmla="*/ 162 h 221"/>
              <a:gd name="T56" fmla="*/ 88 w 88"/>
              <a:gd name="T57" fmla="*/ 176 h 221"/>
              <a:gd name="T58" fmla="*/ 88 w 88"/>
              <a:gd name="T59" fmla="*/ 176 h 221"/>
              <a:gd name="T60" fmla="*/ 88 w 88"/>
              <a:gd name="T61" fmla="*/ 192 h 221"/>
              <a:gd name="T62" fmla="*/ 88 w 88"/>
              <a:gd name="T63" fmla="*/ 205 h 221"/>
              <a:gd name="T64" fmla="*/ 88 w 88"/>
              <a:gd name="T65" fmla="*/ 205 h 221"/>
              <a:gd name="T66" fmla="*/ 88 w 88"/>
              <a:gd name="T67"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221">
                <a:moveTo>
                  <a:pt x="0" y="0"/>
                </a:moveTo>
                <a:lnTo>
                  <a:pt x="0" y="0"/>
                </a:lnTo>
                <a:lnTo>
                  <a:pt x="16" y="0"/>
                </a:lnTo>
                <a:moveTo>
                  <a:pt x="30" y="0"/>
                </a:moveTo>
                <a:lnTo>
                  <a:pt x="30" y="0"/>
                </a:lnTo>
                <a:lnTo>
                  <a:pt x="46" y="0"/>
                </a:lnTo>
                <a:moveTo>
                  <a:pt x="59" y="0"/>
                </a:moveTo>
                <a:lnTo>
                  <a:pt x="59" y="0"/>
                </a:lnTo>
                <a:lnTo>
                  <a:pt x="75" y="0"/>
                </a:lnTo>
                <a:moveTo>
                  <a:pt x="88" y="0"/>
                </a:moveTo>
                <a:lnTo>
                  <a:pt x="88" y="0"/>
                </a:lnTo>
                <a:lnTo>
                  <a:pt x="88" y="0"/>
                </a:lnTo>
                <a:lnTo>
                  <a:pt x="88" y="16"/>
                </a:lnTo>
                <a:moveTo>
                  <a:pt x="88" y="29"/>
                </a:moveTo>
                <a:lnTo>
                  <a:pt x="88" y="29"/>
                </a:lnTo>
                <a:lnTo>
                  <a:pt x="88" y="45"/>
                </a:lnTo>
                <a:moveTo>
                  <a:pt x="88" y="58"/>
                </a:moveTo>
                <a:lnTo>
                  <a:pt x="88" y="58"/>
                </a:lnTo>
                <a:lnTo>
                  <a:pt x="88" y="74"/>
                </a:lnTo>
                <a:moveTo>
                  <a:pt x="88" y="88"/>
                </a:moveTo>
                <a:lnTo>
                  <a:pt x="88" y="88"/>
                </a:lnTo>
                <a:lnTo>
                  <a:pt x="88" y="104"/>
                </a:lnTo>
                <a:moveTo>
                  <a:pt x="88" y="117"/>
                </a:moveTo>
                <a:lnTo>
                  <a:pt x="88" y="117"/>
                </a:lnTo>
                <a:lnTo>
                  <a:pt x="88" y="133"/>
                </a:lnTo>
                <a:moveTo>
                  <a:pt x="88" y="146"/>
                </a:moveTo>
                <a:lnTo>
                  <a:pt x="88" y="146"/>
                </a:lnTo>
                <a:lnTo>
                  <a:pt x="88" y="162"/>
                </a:lnTo>
                <a:moveTo>
                  <a:pt x="88" y="176"/>
                </a:moveTo>
                <a:lnTo>
                  <a:pt x="88" y="176"/>
                </a:lnTo>
                <a:lnTo>
                  <a:pt x="88" y="192"/>
                </a:lnTo>
                <a:moveTo>
                  <a:pt x="88" y="205"/>
                </a:moveTo>
                <a:lnTo>
                  <a:pt x="88" y="205"/>
                </a:lnTo>
                <a:lnTo>
                  <a:pt x="88" y="221"/>
                </a:lnTo>
              </a:path>
            </a:pathLst>
          </a:custGeom>
          <a:noFill/>
          <a:ln w="15875" cap="flat">
            <a:solidFill>
              <a:srgbClr val="FF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2403475" y="2972594"/>
            <a:ext cx="315913" cy="274638"/>
          </a:xfrm>
          <a:custGeom>
            <a:avLst/>
            <a:gdLst>
              <a:gd name="T0" fmla="*/ 0 w 104"/>
              <a:gd name="T1" fmla="*/ 90 h 90"/>
              <a:gd name="T2" fmla="*/ 0 w 104"/>
              <a:gd name="T3" fmla="*/ 90 h 90"/>
              <a:gd name="T4" fmla="*/ 0 w 104"/>
              <a:gd name="T5" fmla="*/ 0 h 90"/>
              <a:gd name="T6" fmla="*/ 104 w 104"/>
              <a:gd name="T7" fmla="*/ 90 h 90"/>
              <a:gd name="T8" fmla="*/ 0 w 104"/>
              <a:gd name="T9" fmla="*/ 90 h 90"/>
            </a:gdLst>
            <a:ahLst/>
            <a:cxnLst>
              <a:cxn ang="0">
                <a:pos x="T0" y="T1"/>
              </a:cxn>
              <a:cxn ang="0">
                <a:pos x="T2" y="T3"/>
              </a:cxn>
              <a:cxn ang="0">
                <a:pos x="T4" y="T5"/>
              </a:cxn>
              <a:cxn ang="0">
                <a:pos x="T6" y="T7"/>
              </a:cxn>
              <a:cxn ang="0">
                <a:pos x="T8" y="T9"/>
              </a:cxn>
            </a:cxnLst>
            <a:rect l="0" t="0" r="r" b="b"/>
            <a:pathLst>
              <a:path w="104" h="90">
                <a:moveTo>
                  <a:pt x="0" y="90"/>
                </a:moveTo>
                <a:lnTo>
                  <a:pt x="0" y="90"/>
                </a:lnTo>
                <a:lnTo>
                  <a:pt x="0" y="0"/>
                </a:lnTo>
                <a:cubicBezTo>
                  <a:pt x="41" y="14"/>
                  <a:pt x="70" y="50"/>
                  <a:pt x="104" y="90"/>
                </a:cubicBezTo>
                <a:lnTo>
                  <a:pt x="0" y="9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2403475" y="2972594"/>
            <a:ext cx="315913" cy="274638"/>
          </a:xfrm>
          <a:custGeom>
            <a:avLst/>
            <a:gdLst>
              <a:gd name="T0" fmla="*/ 0 w 104"/>
              <a:gd name="T1" fmla="*/ 90 h 90"/>
              <a:gd name="T2" fmla="*/ 0 w 104"/>
              <a:gd name="T3" fmla="*/ 90 h 90"/>
              <a:gd name="T4" fmla="*/ 0 w 104"/>
              <a:gd name="T5" fmla="*/ 0 h 90"/>
              <a:gd name="T6" fmla="*/ 104 w 104"/>
              <a:gd name="T7" fmla="*/ 90 h 90"/>
              <a:gd name="T8" fmla="*/ 0 w 104"/>
              <a:gd name="T9" fmla="*/ 90 h 90"/>
            </a:gdLst>
            <a:ahLst/>
            <a:cxnLst>
              <a:cxn ang="0">
                <a:pos x="T0" y="T1"/>
              </a:cxn>
              <a:cxn ang="0">
                <a:pos x="T2" y="T3"/>
              </a:cxn>
              <a:cxn ang="0">
                <a:pos x="T4" y="T5"/>
              </a:cxn>
              <a:cxn ang="0">
                <a:pos x="T6" y="T7"/>
              </a:cxn>
              <a:cxn ang="0">
                <a:pos x="T8" y="T9"/>
              </a:cxn>
            </a:cxnLst>
            <a:rect l="0" t="0" r="r" b="b"/>
            <a:pathLst>
              <a:path w="104" h="90">
                <a:moveTo>
                  <a:pt x="0" y="90"/>
                </a:moveTo>
                <a:lnTo>
                  <a:pt x="0" y="90"/>
                </a:lnTo>
                <a:lnTo>
                  <a:pt x="0" y="0"/>
                </a:lnTo>
                <a:cubicBezTo>
                  <a:pt x="41" y="14"/>
                  <a:pt x="70" y="50"/>
                  <a:pt x="104" y="90"/>
                </a:cubicBezTo>
                <a:lnTo>
                  <a:pt x="0" y="90"/>
                </a:lnTo>
                <a:close/>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2403475" y="2972594"/>
            <a:ext cx="315913" cy="268288"/>
          </a:xfrm>
          <a:custGeom>
            <a:avLst/>
            <a:gdLst>
              <a:gd name="T0" fmla="*/ 0 w 104"/>
              <a:gd name="T1" fmla="*/ 0 h 88"/>
              <a:gd name="T2" fmla="*/ 0 w 104"/>
              <a:gd name="T3" fmla="*/ 0 h 88"/>
              <a:gd name="T4" fmla="*/ 16 w 104"/>
              <a:gd name="T5" fmla="*/ 0 h 88"/>
              <a:gd name="T6" fmla="*/ 29 w 104"/>
              <a:gd name="T7" fmla="*/ 0 h 88"/>
              <a:gd name="T8" fmla="*/ 29 w 104"/>
              <a:gd name="T9" fmla="*/ 0 h 88"/>
              <a:gd name="T10" fmla="*/ 45 w 104"/>
              <a:gd name="T11" fmla="*/ 0 h 88"/>
              <a:gd name="T12" fmla="*/ 58 w 104"/>
              <a:gd name="T13" fmla="*/ 0 h 88"/>
              <a:gd name="T14" fmla="*/ 58 w 104"/>
              <a:gd name="T15" fmla="*/ 0 h 88"/>
              <a:gd name="T16" fmla="*/ 74 w 104"/>
              <a:gd name="T17" fmla="*/ 0 h 88"/>
              <a:gd name="T18" fmla="*/ 88 w 104"/>
              <a:gd name="T19" fmla="*/ 0 h 88"/>
              <a:gd name="T20" fmla="*/ 88 w 104"/>
              <a:gd name="T21" fmla="*/ 0 h 88"/>
              <a:gd name="T22" fmla="*/ 104 w 104"/>
              <a:gd name="T23" fmla="*/ 0 h 88"/>
              <a:gd name="T24" fmla="*/ 104 w 104"/>
              <a:gd name="T25" fmla="*/ 0 h 88"/>
              <a:gd name="T26" fmla="*/ 104 w 104"/>
              <a:gd name="T27" fmla="*/ 13 h 88"/>
              <a:gd name="T28" fmla="*/ 104 w 104"/>
              <a:gd name="T29" fmla="*/ 13 h 88"/>
              <a:gd name="T30" fmla="*/ 104 w 104"/>
              <a:gd name="T31" fmla="*/ 29 h 88"/>
              <a:gd name="T32" fmla="*/ 104 w 104"/>
              <a:gd name="T33" fmla="*/ 42 h 88"/>
              <a:gd name="T34" fmla="*/ 104 w 104"/>
              <a:gd name="T35" fmla="*/ 42 h 88"/>
              <a:gd name="T36" fmla="*/ 104 w 104"/>
              <a:gd name="T37" fmla="*/ 58 h 88"/>
              <a:gd name="T38" fmla="*/ 104 w 104"/>
              <a:gd name="T39" fmla="*/ 72 h 88"/>
              <a:gd name="T40" fmla="*/ 104 w 104"/>
              <a:gd name="T41" fmla="*/ 72 h 88"/>
              <a:gd name="T42" fmla="*/ 104 w 104"/>
              <a:gd name="T4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88">
                <a:moveTo>
                  <a:pt x="0" y="0"/>
                </a:moveTo>
                <a:lnTo>
                  <a:pt x="0" y="0"/>
                </a:lnTo>
                <a:lnTo>
                  <a:pt x="16" y="0"/>
                </a:lnTo>
                <a:moveTo>
                  <a:pt x="29" y="0"/>
                </a:moveTo>
                <a:lnTo>
                  <a:pt x="29" y="0"/>
                </a:lnTo>
                <a:lnTo>
                  <a:pt x="45" y="0"/>
                </a:lnTo>
                <a:moveTo>
                  <a:pt x="58" y="0"/>
                </a:moveTo>
                <a:lnTo>
                  <a:pt x="58" y="0"/>
                </a:lnTo>
                <a:lnTo>
                  <a:pt x="74" y="0"/>
                </a:lnTo>
                <a:moveTo>
                  <a:pt x="88" y="0"/>
                </a:moveTo>
                <a:lnTo>
                  <a:pt x="88" y="0"/>
                </a:lnTo>
                <a:lnTo>
                  <a:pt x="104" y="0"/>
                </a:lnTo>
                <a:lnTo>
                  <a:pt x="104" y="0"/>
                </a:lnTo>
                <a:moveTo>
                  <a:pt x="104" y="13"/>
                </a:moveTo>
                <a:lnTo>
                  <a:pt x="104" y="13"/>
                </a:lnTo>
                <a:lnTo>
                  <a:pt x="104" y="29"/>
                </a:lnTo>
                <a:moveTo>
                  <a:pt x="104" y="42"/>
                </a:moveTo>
                <a:lnTo>
                  <a:pt x="104" y="42"/>
                </a:lnTo>
                <a:lnTo>
                  <a:pt x="104" y="58"/>
                </a:lnTo>
                <a:moveTo>
                  <a:pt x="104" y="72"/>
                </a:moveTo>
                <a:lnTo>
                  <a:pt x="104" y="72"/>
                </a:lnTo>
                <a:lnTo>
                  <a:pt x="104" y="88"/>
                </a:lnTo>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2722563" y="3253581"/>
            <a:ext cx="827088" cy="449263"/>
          </a:xfrm>
          <a:custGeom>
            <a:avLst/>
            <a:gdLst>
              <a:gd name="T0" fmla="*/ 272 w 272"/>
              <a:gd name="T1" fmla="*/ 148 h 148"/>
              <a:gd name="T2" fmla="*/ 272 w 272"/>
              <a:gd name="T3" fmla="*/ 148 h 148"/>
              <a:gd name="T4" fmla="*/ 0 w 272"/>
              <a:gd name="T5" fmla="*/ 148 h 148"/>
              <a:gd name="T6" fmla="*/ 0 w 272"/>
              <a:gd name="T7" fmla="*/ 0 h 148"/>
              <a:gd name="T8" fmla="*/ 272 w 272"/>
              <a:gd name="T9" fmla="*/ 148 h 148"/>
              <a:gd name="T10" fmla="*/ 272 w 272"/>
              <a:gd name="T11" fmla="*/ 148 h 148"/>
            </a:gdLst>
            <a:ahLst/>
            <a:cxnLst>
              <a:cxn ang="0">
                <a:pos x="T0" y="T1"/>
              </a:cxn>
              <a:cxn ang="0">
                <a:pos x="T2" y="T3"/>
              </a:cxn>
              <a:cxn ang="0">
                <a:pos x="T4" y="T5"/>
              </a:cxn>
              <a:cxn ang="0">
                <a:pos x="T6" y="T7"/>
              </a:cxn>
              <a:cxn ang="0">
                <a:pos x="T8" y="T9"/>
              </a:cxn>
              <a:cxn ang="0">
                <a:pos x="T10" y="T11"/>
              </a:cxn>
            </a:cxnLst>
            <a:rect l="0" t="0" r="r" b="b"/>
            <a:pathLst>
              <a:path w="272" h="148">
                <a:moveTo>
                  <a:pt x="272" y="148"/>
                </a:moveTo>
                <a:lnTo>
                  <a:pt x="272" y="148"/>
                </a:lnTo>
                <a:lnTo>
                  <a:pt x="0" y="148"/>
                </a:lnTo>
                <a:lnTo>
                  <a:pt x="0" y="0"/>
                </a:lnTo>
                <a:cubicBezTo>
                  <a:pt x="57" y="69"/>
                  <a:pt x="125" y="148"/>
                  <a:pt x="272" y="148"/>
                </a:cubicBezTo>
                <a:lnTo>
                  <a:pt x="272" y="148"/>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2722563" y="3253581"/>
            <a:ext cx="827088" cy="449263"/>
          </a:xfrm>
          <a:custGeom>
            <a:avLst/>
            <a:gdLst>
              <a:gd name="T0" fmla="*/ 272 w 272"/>
              <a:gd name="T1" fmla="*/ 148 h 148"/>
              <a:gd name="T2" fmla="*/ 272 w 272"/>
              <a:gd name="T3" fmla="*/ 148 h 148"/>
              <a:gd name="T4" fmla="*/ 0 w 272"/>
              <a:gd name="T5" fmla="*/ 148 h 148"/>
              <a:gd name="T6" fmla="*/ 0 w 272"/>
              <a:gd name="T7" fmla="*/ 0 h 148"/>
              <a:gd name="T8" fmla="*/ 272 w 272"/>
              <a:gd name="T9" fmla="*/ 148 h 148"/>
              <a:gd name="T10" fmla="*/ 272 w 272"/>
              <a:gd name="T11" fmla="*/ 148 h 148"/>
            </a:gdLst>
            <a:ahLst/>
            <a:cxnLst>
              <a:cxn ang="0">
                <a:pos x="T0" y="T1"/>
              </a:cxn>
              <a:cxn ang="0">
                <a:pos x="T2" y="T3"/>
              </a:cxn>
              <a:cxn ang="0">
                <a:pos x="T4" y="T5"/>
              </a:cxn>
              <a:cxn ang="0">
                <a:pos x="T6" y="T7"/>
              </a:cxn>
              <a:cxn ang="0">
                <a:pos x="T8" y="T9"/>
              </a:cxn>
              <a:cxn ang="0">
                <a:pos x="T10" y="T11"/>
              </a:cxn>
            </a:cxnLst>
            <a:rect l="0" t="0" r="r" b="b"/>
            <a:pathLst>
              <a:path w="272" h="148">
                <a:moveTo>
                  <a:pt x="272" y="148"/>
                </a:moveTo>
                <a:lnTo>
                  <a:pt x="272" y="148"/>
                </a:lnTo>
                <a:lnTo>
                  <a:pt x="0" y="148"/>
                </a:lnTo>
                <a:lnTo>
                  <a:pt x="0" y="0"/>
                </a:lnTo>
                <a:cubicBezTo>
                  <a:pt x="57" y="69"/>
                  <a:pt x="125" y="148"/>
                  <a:pt x="272" y="148"/>
                </a:cubicBezTo>
                <a:lnTo>
                  <a:pt x="272" y="148"/>
                </a:lnTo>
                <a:close/>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2722563" y="3253581"/>
            <a:ext cx="827088" cy="166688"/>
          </a:xfrm>
          <a:custGeom>
            <a:avLst/>
            <a:gdLst>
              <a:gd name="T0" fmla="*/ 0 w 272"/>
              <a:gd name="T1" fmla="*/ 0 h 55"/>
              <a:gd name="T2" fmla="*/ 0 w 272"/>
              <a:gd name="T3" fmla="*/ 0 h 55"/>
              <a:gd name="T4" fmla="*/ 4 w 272"/>
              <a:gd name="T5" fmla="*/ 0 h 55"/>
              <a:gd name="T6" fmla="*/ 17 w 272"/>
              <a:gd name="T7" fmla="*/ 0 h 55"/>
              <a:gd name="T8" fmla="*/ 17 w 272"/>
              <a:gd name="T9" fmla="*/ 0 h 55"/>
              <a:gd name="T10" fmla="*/ 33 w 272"/>
              <a:gd name="T11" fmla="*/ 0 h 55"/>
              <a:gd name="T12" fmla="*/ 47 w 272"/>
              <a:gd name="T13" fmla="*/ 0 h 55"/>
              <a:gd name="T14" fmla="*/ 47 w 272"/>
              <a:gd name="T15" fmla="*/ 0 h 55"/>
              <a:gd name="T16" fmla="*/ 63 w 272"/>
              <a:gd name="T17" fmla="*/ 0 h 55"/>
              <a:gd name="T18" fmla="*/ 76 w 272"/>
              <a:gd name="T19" fmla="*/ 0 h 55"/>
              <a:gd name="T20" fmla="*/ 76 w 272"/>
              <a:gd name="T21" fmla="*/ 0 h 55"/>
              <a:gd name="T22" fmla="*/ 92 w 272"/>
              <a:gd name="T23" fmla="*/ 0 h 55"/>
              <a:gd name="T24" fmla="*/ 105 w 272"/>
              <a:gd name="T25" fmla="*/ 0 h 55"/>
              <a:gd name="T26" fmla="*/ 105 w 272"/>
              <a:gd name="T27" fmla="*/ 0 h 55"/>
              <a:gd name="T28" fmla="*/ 121 w 272"/>
              <a:gd name="T29" fmla="*/ 0 h 55"/>
              <a:gd name="T30" fmla="*/ 135 w 272"/>
              <a:gd name="T31" fmla="*/ 0 h 55"/>
              <a:gd name="T32" fmla="*/ 135 w 272"/>
              <a:gd name="T33" fmla="*/ 0 h 55"/>
              <a:gd name="T34" fmla="*/ 151 w 272"/>
              <a:gd name="T35" fmla="*/ 0 h 55"/>
              <a:gd name="T36" fmla="*/ 164 w 272"/>
              <a:gd name="T37" fmla="*/ 0 h 55"/>
              <a:gd name="T38" fmla="*/ 164 w 272"/>
              <a:gd name="T39" fmla="*/ 0 h 55"/>
              <a:gd name="T40" fmla="*/ 180 w 272"/>
              <a:gd name="T41" fmla="*/ 0 h 55"/>
              <a:gd name="T42" fmla="*/ 193 w 272"/>
              <a:gd name="T43" fmla="*/ 0 h 55"/>
              <a:gd name="T44" fmla="*/ 193 w 272"/>
              <a:gd name="T45" fmla="*/ 0 h 55"/>
              <a:gd name="T46" fmla="*/ 209 w 272"/>
              <a:gd name="T47" fmla="*/ 0 h 55"/>
              <a:gd name="T48" fmla="*/ 223 w 272"/>
              <a:gd name="T49" fmla="*/ 0 h 55"/>
              <a:gd name="T50" fmla="*/ 223 w 272"/>
              <a:gd name="T51" fmla="*/ 0 h 55"/>
              <a:gd name="T52" fmla="*/ 239 w 272"/>
              <a:gd name="T53" fmla="*/ 0 h 55"/>
              <a:gd name="T54" fmla="*/ 252 w 272"/>
              <a:gd name="T55" fmla="*/ 0 h 55"/>
              <a:gd name="T56" fmla="*/ 252 w 272"/>
              <a:gd name="T57" fmla="*/ 0 h 55"/>
              <a:gd name="T58" fmla="*/ 268 w 272"/>
              <a:gd name="T59" fmla="*/ 0 h 55"/>
              <a:gd name="T60" fmla="*/ 272 w 272"/>
              <a:gd name="T61" fmla="*/ 10 h 55"/>
              <a:gd name="T62" fmla="*/ 272 w 272"/>
              <a:gd name="T63" fmla="*/ 10 h 55"/>
              <a:gd name="T64" fmla="*/ 272 w 272"/>
              <a:gd name="T65" fmla="*/ 26 h 55"/>
              <a:gd name="T66" fmla="*/ 272 w 272"/>
              <a:gd name="T67" fmla="*/ 39 h 55"/>
              <a:gd name="T68" fmla="*/ 272 w 272"/>
              <a:gd name="T69" fmla="*/ 39 h 55"/>
              <a:gd name="T70" fmla="*/ 272 w 272"/>
              <a:gd name="T7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2" h="55">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moveTo>
                  <a:pt x="223" y="0"/>
                </a:moveTo>
                <a:lnTo>
                  <a:pt x="223" y="0"/>
                </a:lnTo>
                <a:lnTo>
                  <a:pt x="239" y="0"/>
                </a:lnTo>
                <a:moveTo>
                  <a:pt x="252" y="0"/>
                </a:moveTo>
                <a:lnTo>
                  <a:pt x="252" y="0"/>
                </a:lnTo>
                <a:lnTo>
                  <a:pt x="268" y="0"/>
                </a:lnTo>
                <a:moveTo>
                  <a:pt x="272" y="10"/>
                </a:moveTo>
                <a:lnTo>
                  <a:pt x="272" y="10"/>
                </a:lnTo>
                <a:lnTo>
                  <a:pt x="272" y="26"/>
                </a:lnTo>
                <a:moveTo>
                  <a:pt x="272" y="39"/>
                </a:moveTo>
                <a:lnTo>
                  <a:pt x="272" y="39"/>
                </a:lnTo>
                <a:lnTo>
                  <a:pt x="272" y="55"/>
                </a:lnTo>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4256088" y="3048794"/>
            <a:ext cx="862013" cy="374650"/>
          </a:xfrm>
          <a:custGeom>
            <a:avLst/>
            <a:gdLst>
              <a:gd name="T0" fmla="*/ 0 w 283"/>
              <a:gd name="T1" fmla="*/ 0 h 123"/>
              <a:gd name="T2" fmla="*/ 0 w 283"/>
              <a:gd name="T3" fmla="*/ 0 h 123"/>
              <a:gd name="T4" fmla="*/ 0 w 283"/>
              <a:gd name="T5" fmla="*/ 123 h 123"/>
              <a:gd name="T6" fmla="*/ 283 w 283"/>
              <a:gd name="T7" fmla="*/ 0 h 123"/>
              <a:gd name="T8" fmla="*/ 0 w 283"/>
              <a:gd name="T9" fmla="*/ 0 h 123"/>
            </a:gdLst>
            <a:ahLst/>
            <a:cxnLst>
              <a:cxn ang="0">
                <a:pos x="T0" y="T1"/>
              </a:cxn>
              <a:cxn ang="0">
                <a:pos x="T2" y="T3"/>
              </a:cxn>
              <a:cxn ang="0">
                <a:pos x="T4" y="T5"/>
              </a:cxn>
              <a:cxn ang="0">
                <a:pos x="T6" y="T7"/>
              </a:cxn>
              <a:cxn ang="0">
                <a:pos x="T8" y="T9"/>
              </a:cxn>
            </a:cxnLst>
            <a:rect l="0" t="0" r="r" b="b"/>
            <a:pathLst>
              <a:path w="283" h="123">
                <a:moveTo>
                  <a:pt x="0" y="0"/>
                </a:moveTo>
                <a:lnTo>
                  <a:pt x="0" y="0"/>
                </a:lnTo>
                <a:lnTo>
                  <a:pt x="0" y="123"/>
                </a:lnTo>
                <a:cubicBezTo>
                  <a:pt x="96" y="65"/>
                  <a:pt x="194" y="0"/>
                  <a:pt x="283"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4256088" y="3048794"/>
            <a:ext cx="862013" cy="374650"/>
          </a:xfrm>
          <a:custGeom>
            <a:avLst/>
            <a:gdLst>
              <a:gd name="T0" fmla="*/ 0 w 283"/>
              <a:gd name="T1" fmla="*/ 0 h 123"/>
              <a:gd name="T2" fmla="*/ 0 w 283"/>
              <a:gd name="T3" fmla="*/ 0 h 123"/>
              <a:gd name="T4" fmla="*/ 0 w 283"/>
              <a:gd name="T5" fmla="*/ 123 h 123"/>
              <a:gd name="T6" fmla="*/ 283 w 283"/>
              <a:gd name="T7" fmla="*/ 0 h 123"/>
              <a:gd name="T8" fmla="*/ 0 w 283"/>
              <a:gd name="T9" fmla="*/ 0 h 123"/>
            </a:gdLst>
            <a:ahLst/>
            <a:cxnLst>
              <a:cxn ang="0">
                <a:pos x="T0" y="T1"/>
              </a:cxn>
              <a:cxn ang="0">
                <a:pos x="T2" y="T3"/>
              </a:cxn>
              <a:cxn ang="0">
                <a:pos x="T4" y="T5"/>
              </a:cxn>
              <a:cxn ang="0">
                <a:pos x="T6" y="T7"/>
              </a:cxn>
              <a:cxn ang="0">
                <a:pos x="T8" y="T9"/>
              </a:cxn>
            </a:cxnLst>
            <a:rect l="0" t="0" r="r" b="b"/>
            <a:pathLst>
              <a:path w="283" h="123">
                <a:moveTo>
                  <a:pt x="0" y="0"/>
                </a:moveTo>
                <a:lnTo>
                  <a:pt x="0" y="0"/>
                </a:lnTo>
                <a:lnTo>
                  <a:pt x="0" y="123"/>
                </a:lnTo>
                <a:cubicBezTo>
                  <a:pt x="96" y="65"/>
                  <a:pt x="194" y="0"/>
                  <a:pt x="283" y="0"/>
                </a:cubicBezTo>
                <a:lnTo>
                  <a:pt x="0" y="0"/>
                </a:lnTo>
                <a:close/>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4256088" y="3048794"/>
            <a:ext cx="862013" cy="374650"/>
          </a:xfrm>
          <a:custGeom>
            <a:avLst/>
            <a:gdLst>
              <a:gd name="T0" fmla="*/ 0 w 283"/>
              <a:gd name="T1" fmla="*/ 123 h 123"/>
              <a:gd name="T2" fmla="*/ 0 w 283"/>
              <a:gd name="T3" fmla="*/ 123 h 123"/>
              <a:gd name="T4" fmla="*/ 4 w 283"/>
              <a:gd name="T5" fmla="*/ 123 h 123"/>
              <a:gd name="T6" fmla="*/ 17 w 283"/>
              <a:gd name="T7" fmla="*/ 123 h 123"/>
              <a:gd name="T8" fmla="*/ 17 w 283"/>
              <a:gd name="T9" fmla="*/ 123 h 123"/>
              <a:gd name="T10" fmla="*/ 33 w 283"/>
              <a:gd name="T11" fmla="*/ 123 h 123"/>
              <a:gd name="T12" fmla="*/ 46 w 283"/>
              <a:gd name="T13" fmla="*/ 123 h 123"/>
              <a:gd name="T14" fmla="*/ 46 w 283"/>
              <a:gd name="T15" fmla="*/ 123 h 123"/>
              <a:gd name="T16" fmla="*/ 62 w 283"/>
              <a:gd name="T17" fmla="*/ 123 h 123"/>
              <a:gd name="T18" fmla="*/ 76 w 283"/>
              <a:gd name="T19" fmla="*/ 123 h 123"/>
              <a:gd name="T20" fmla="*/ 76 w 283"/>
              <a:gd name="T21" fmla="*/ 123 h 123"/>
              <a:gd name="T22" fmla="*/ 92 w 283"/>
              <a:gd name="T23" fmla="*/ 123 h 123"/>
              <a:gd name="T24" fmla="*/ 105 w 283"/>
              <a:gd name="T25" fmla="*/ 123 h 123"/>
              <a:gd name="T26" fmla="*/ 105 w 283"/>
              <a:gd name="T27" fmla="*/ 123 h 123"/>
              <a:gd name="T28" fmla="*/ 121 w 283"/>
              <a:gd name="T29" fmla="*/ 123 h 123"/>
              <a:gd name="T30" fmla="*/ 134 w 283"/>
              <a:gd name="T31" fmla="*/ 123 h 123"/>
              <a:gd name="T32" fmla="*/ 134 w 283"/>
              <a:gd name="T33" fmla="*/ 123 h 123"/>
              <a:gd name="T34" fmla="*/ 150 w 283"/>
              <a:gd name="T35" fmla="*/ 123 h 123"/>
              <a:gd name="T36" fmla="*/ 164 w 283"/>
              <a:gd name="T37" fmla="*/ 123 h 123"/>
              <a:gd name="T38" fmla="*/ 164 w 283"/>
              <a:gd name="T39" fmla="*/ 123 h 123"/>
              <a:gd name="T40" fmla="*/ 180 w 283"/>
              <a:gd name="T41" fmla="*/ 123 h 123"/>
              <a:gd name="T42" fmla="*/ 193 w 283"/>
              <a:gd name="T43" fmla="*/ 123 h 123"/>
              <a:gd name="T44" fmla="*/ 193 w 283"/>
              <a:gd name="T45" fmla="*/ 123 h 123"/>
              <a:gd name="T46" fmla="*/ 209 w 283"/>
              <a:gd name="T47" fmla="*/ 123 h 123"/>
              <a:gd name="T48" fmla="*/ 222 w 283"/>
              <a:gd name="T49" fmla="*/ 123 h 123"/>
              <a:gd name="T50" fmla="*/ 222 w 283"/>
              <a:gd name="T51" fmla="*/ 123 h 123"/>
              <a:gd name="T52" fmla="*/ 238 w 283"/>
              <a:gd name="T53" fmla="*/ 123 h 123"/>
              <a:gd name="T54" fmla="*/ 252 w 283"/>
              <a:gd name="T55" fmla="*/ 123 h 123"/>
              <a:gd name="T56" fmla="*/ 252 w 283"/>
              <a:gd name="T57" fmla="*/ 123 h 123"/>
              <a:gd name="T58" fmla="*/ 268 w 283"/>
              <a:gd name="T59" fmla="*/ 123 h 123"/>
              <a:gd name="T60" fmla="*/ 281 w 283"/>
              <a:gd name="T61" fmla="*/ 123 h 123"/>
              <a:gd name="T62" fmla="*/ 281 w 283"/>
              <a:gd name="T63" fmla="*/ 123 h 123"/>
              <a:gd name="T64" fmla="*/ 283 w 283"/>
              <a:gd name="T65" fmla="*/ 123 h 123"/>
              <a:gd name="T66" fmla="*/ 283 w 283"/>
              <a:gd name="T67" fmla="*/ 109 h 123"/>
              <a:gd name="T68" fmla="*/ 283 w 283"/>
              <a:gd name="T69" fmla="*/ 95 h 123"/>
              <a:gd name="T70" fmla="*/ 283 w 283"/>
              <a:gd name="T71" fmla="*/ 95 h 123"/>
              <a:gd name="T72" fmla="*/ 283 w 283"/>
              <a:gd name="T73" fmla="*/ 79 h 123"/>
              <a:gd name="T74" fmla="*/ 283 w 283"/>
              <a:gd name="T75" fmla="*/ 66 h 123"/>
              <a:gd name="T76" fmla="*/ 283 w 283"/>
              <a:gd name="T77" fmla="*/ 66 h 123"/>
              <a:gd name="T78" fmla="*/ 283 w 283"/>
              <a:gd name="T79" fmla="*/ 50 h 123"/>
              <a:gd name="T80" fmla="*/ 283 w 283"/>
              <a:gd name="T81" fmla="*/ 37 h 123"/>
              <a:gd name="T82" fmla="*/ 283 w 283"/>
              <a:gd name="T83" fmla="*/ 37 h 123"/>
              <a:gd name="T84" fmla="*/ 283 w 283"/>
              <a:gd name="T85" fmla="*/ 21 h 123"/>
              <a:gd name="T86" fmla="*/ 283 w 283"/>
              <a:gd name="T87" fmla="*/ 7 h 123"/>
              <a:gd name="T88" fmla="*/ 283 w 283"/>
              <a:gd name="T89" fmla="*/ 7 h 123"/>
              <a:gd name="T90" fmla="*/ 283 w 283"/>
              <a:gd name="T9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3" h="123">
                <a:moveTo>
                  <a:pt x="0" y="123"/>
                </a:moveTo>
                <a:lnTo>
                  <a:pt x="0" y="123"/>
                </a:lnTo>
                <a:lnTo>
                  <a:pt x="4" y="123"/>
                </a:lnTo>
                <a:moveTo>
                  <a:pt x="17" y="123"/>
                </a:moveTo>
                <a:lnTo>
                  <a:pt x="17" y="123"/>
                </a:lnTo>
                <a:lnTo>
                  <a:pt x="33" y="123"/>
                </a:lnTo>
                <a:moveTo>
                  <a:pt x="46" y="123"/>
                </a:moveTo>
                <a:lnTo>
                  <a:pt x="46" y="123"/>
                </a:lnTo>
                <a:lnTo>
                  <a:pt x="62" y="123"/>
                </a:lnTo>
                <a:moveTo>
                  <a:pt x="76" y="123"/>
                </a:moveTo>
                <a:lnTo>
                  <a:pt x="76" y="123"/>
                </a:lnTo>
                <a:lnTo>
                  <a:pt x="92" y="123"/>
                </a:lnTo>
                <a:moveTo>
                  <a:pt x="105" y="123"/>
                </a:moveTo>
                <a:lnTo>
                  <a:pt x="105" y="123"/>
                </a:lnTo>
                <a:lnTo>
                  <a:pt x="121" y="123"/>
                </a:lnTo>
                <a:moveTo>
                  <a:pt x="134" y="123"/>
                </a:moveTo>
                <a:lnTo>
                  <a:pt x="134" y="123"/>
                </a:lnTo>
                <a:lnTo>
                  <a:pt x="150" y="123"/>
                </a:lnTo>
                <a:moveTo>
                  <a:pt x="164" y="123"/>
                </a:moveTo>
                <a:lnTo>
                  <a:pt x="164" y="123"/>
                </a:lnTo>
                <a:lnTo>
                  <a:pt x="180" y="123"/>
                </a:lnTo>
                <a:moveTo>
                  <a:pt x="193" y="123"/>
                </a:moveTo>
                <a:lnTo>
                  <a:pt x="193" y="123"/>
                </a:lnTo>
                <a:lnTo>
                  <a:pt x="209" y="123"/>
                </a:lnTo>
                <a:moveTo>
                  <a:pt x="222" y="123"/>
                </a:moveTo>
                <a:lnTo>
                  <a:pt x="222" y="123"/>
                </a:lnTo>
                <a:lnTo>
                  <a:pt x="238" y="123"/>
                </a:lnTo>
                <a:moveTo>
                  <a:pt x="252" y="123"/>
                </a:moveTo>
                <a:lnTo>
                  <a:pt x="252" y="123"/>
                </a:lnTo>
                <a:lnTo>
                  <a:pt x="268" y="123"/>
                </a:lnTo>
                <a:moveTo>
                  <a:pt x="281" y="123"/>
                </a:moveTo>
                <a:lnTo>
                  <a:pt x="281" y="123"/>
                </a:lnTo>
                <a:lnTo>
                  <a:pt x="283" y="123"/>
                </a:lnTo>
                <a:lnTo>
                  <a:pt x="283" y="109"/>
                </a:lnTo>
                <a:moveTo>
                  <a:pt x="283" y="95"/>
                </a:moveTo>
                <a:lnTo>
                  <a:pt x="283" y="95"/>
                </a:lnTo>
                <a:lnTo>
                  <a:pt x="283" y="79"/>
                </a:lnTo>
                <a:moveTo>
                  <a:pt x="283" y="66"/>
                </a:moveTo>
                <a:lnTo>
                  <a:pt x="283" y="66"/>
                </a:lnTo>
                <a:lnTo>
                  <a:pt x="283" y="50"/>
                </a:lnTo>
                <a:moveTo>
                  <a:pt x="283" y="37"/>
                </a:moveTo>
                <a:lnTo>
                  <a:pt x="283" y="37"/>
                </a:lnTo>
                <a:lnTo>
                  <a:pt x="283" y="21"/>
                </a:lnTo>
                <a:moveTo>
                  <a:pt x="283" y="7"/>
                </a:moveTo>
                <a:lnTo>
                  <a:pt x="283" y="7"/>
                </a:lnTo>
                <a:lnTo>
                  <a:pt x="283" y="0"/>
                </a:lnTo>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3549651" y="3423444"/>
            <a:ext cx="706438" cy="279400"/>
          </a:xfrm>
          <a:custGeom>
            <a:avLst/>
            <a:gdLst>
              <a:gd name="T0" fmla="*/ 0 w 232"/>
              <a:gd name="T1" fmla="*/ 0 h 92"/>
              <a:gd name="T2" fmla="*/ 0 w 232"/>
              <a:gd name="T3" fmla="*/ 0 h 92"/>
              <a:gd name="T4" fmla="*/ 0 w 232"/>
              <a:gd name="T5" fmla="*/ 92 h 92"/>
              <a:gd name="T6" fmla="*/ 232 w 232"/>
              <a:gd name="T7" fmla="*/ 0 h 92"/>
              <a:gd name="T8" fmla="*/ 0 w 232"/>
              <a:gd name="T9" fmla="*/ 0 h 92"/>
            </a:gdLst>
            <a:ahLst/>
            <a:cxnLst>
              <a:cxn ang="0">
                <a:pos x="T0" y="T1"/>
              </a:cxn>
              <a:cxn ang="0">
                <a:pos x="T2" y="T3"/>
              </a:cxn>
              <a:cxn ang="0">
                <a:pos x="T4" y="T5"/>
              </a:cxn>
              <a:cxn ang="0">
                <a:pos x="T6" y="T7"/>
              </a:cxn>
              <a:cxn ang="0">
                <a:pos x="T8" y="T9"/>
              </a:cxn>
            </a:cxnLst>
            <a:rect l="0" t="0" r="r" b="b"/>
            <a:pathLst>
              <a:path w="232" h="92">
                <a:moveTo>
                  <a:pt x="0" y="0"/>
                </a:moveTo>
                <a:lnTo>
                  <a:pt x="0" y="0"/>
                </a:lnTo>
                <a:lnTo>
                  <a:pt x="0" y="92"/>
                </a:lnTo>
                <a:cubicBezTo>
                  <a:pt x="73" y="92"/>
                  <a:pt x="152" y="48"/>
                  <a:pt x="232"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3549651" y="3423444"/>
            <a:ext cx="706438" cy="279400"/>
          </a:xfrm>
          <a:custGeom>
            <a:avLst/>
            <a:gdLst>
              <a:gd name="T0" fmla="*/ 0 w 232"/>
              <a:gd name="T1" fmla="*/ 0 h 92"/>
              <a:gd name="T2" fmla="*/ 0 w 232"/>
              <a:gd name="T3" fmla="*/ 0 h 92"/>
              <a:gd name="T4" fmla="*/ 0 w 232"/>
              <a:gd name="T5" fmla="*/ 92 h 92"/>
              <a:gd name="T6" fmla="*/ 232 w 232"/>
              <a:gd name="T7" fmla="*/ 0 h 92"/>
              <a:gd name="T8" fmla="*/ 0 w 232"/>
              <a:gd name="T9" fmla="*/ 0 h 92"/>
            </a:gdLst>
            <a:ahLst/>
            <a:cxnLst>
              <a:cxn ang="0">
                <a:pos x="T0" y="T1"/>
              </a:cxn>
              <a:cxn ang="0">
                <a:pos x="T2" y="T3"/>
              </a:cxn>
              <a:cxn ang="0">
                <a:pos x="T4" y="T5"/>
              </a:cxn>
              <a:cxn ang="0">
                <a:pos x="T6" y="T7"/>
              </a:cxn>
              <a:cxn ang="0">
                <a:pos x="T8" y="T9"/>
              </a:cxn>
            </a:cxnLst>
            <a:rect l="0" t="0" r="r" b="b"/>
            <a:pathLst>
              <a:path w="232" h="92">
                <a:moveTo>
                  <a:pt x="0" y="0"/>
                </a:moveTo>
                <a:lnTo>
                  <a:pt x="0" y="0"/>
                </a:lnTo>
                <a:lnTo>
                  <a:pt x="0" y="92"/>
                </a:lnTo>
                <a:cubicBezTo>
                  <a:pt x="73" y="92"/>
                  <a:pt x="152" y="48"/>
                  <a:pt x="232" y="0"/>
                </a:cubicBezTo>
                <a:lnTo>
                  <a:pt x="0" y="0"/>
                </a:lnTo>
                <a:close/>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noEditPoints="1"/>
          </p:cNvSpPr>
          <p:nvPr/>
        </p:nvSpPr>
        <p:spPr bwMode="auto">
          <a:xfrm>
            <a:off x="3549651" y="3423444"/>
            <a:ext cx="706438" cy="279400"/>
          </a:xfrm>
          <a:custGeom>
            <a:avLst/>
            <a:gdLst>
              <a:gd name="T0" fmla="*/ 0 w 232"/>
              <a:gd name="T1" fmla="*/ 92 h 92"/>
              <a:gd name="T2" fmla="*/ 0 w 232"/>
              <a:gd name="T3" fmla="*/ 92 h 92"/>
              <a:gd name="T4" fmla="*/ 4 w 232"/>
              <a:gd name="T5" fmla="*/ 92 h 92"/>
              <a:gd name="T6" fmla="*/ 17 w 232"/>
              <a:gd name="T7" fmla="*/ 92 h 92"/>
              <a:gd name="T8" fmla="*/ 17 w 232"/>
              <a:gd name="T9" fmla="*/ 92 h 92"/>
              <a:gd name="T10" fmla="*/ 33 w 232"/>
              <a:gd name="T11" fmla="*/ 92 h 92"/>
              <a:gd name="T12" fmla="*/ 47 w 232"/>
              <a:gd name="T13" fmla="*/ 92 h 92"/>
              <a:gd name="T14" fmla="*/ 47 w 232"/>
              <a:gd name="T15" fmla="*/ 92 h 92"/>
              <a:gd name="T16" fmla="*/ 63 w 232"/>
              <a:gd name="T17" fmla="*/ 92 h 92"/>
              <a:gd name="T18" fmla="*/ 76 w 232"/>
              <a:gd name="T19" fmla="*/ 92 h 92"/>
              <a:gd name="T20" fmla="*/ 76 w 232"/>
              <a:gd name="T21" fmla="*/ 92 h 92"/>
              <a:gd name="T22" fmla="*/ 92 w 232"/>
              <a:gd name="T23" fmla="*/ 92 h 92"/>
              <a:gd name="T24" fmla="*/ 105 w 232"/>
              <a:gd name="T25" fmla="*/ 92 h 92"/>
              <a:gd name="T26" fmla="*/ 105 w 232"/>
              <a:gd name="T27" fmla="*/ 92 h 92"/>
              <a:gd name="T28" fmla="*/ 121 w 232"/>
              <a:gd name="T29" fmla="*/ 92 h 92"/>
              <a:gd name="T30" fmla="*/ 135 w 232"/>
              <a:gd name="T31" fmla="*/ 92 h 92"/>
              <a:gd name="T32" fmla="*/ 135 w 232"/>
              <a:gd name="T33" fmla="*/ 92 h 92"/>
              <a:gd name="T34" fmla="*/ 151 w 232"/>
              <a:gd name="T35" fmla="*/ 92 h 92"/>
              <a:gd name="T36" fmla="*/ 164 w 232"/>
              <a:gd name="T37" fmla="*/ 92 h 92"/>
              <a:gd name="T38" fmla="*/ 164 w 232"/>
              <a:gd name="T39" fmla="*/ 92 h 92"/>
              <a:gd name="T40" fmla="*/ 180 w 232"/>
              <a:gd name="T41" fmla="*/ 92 h 92"/>
              <a:gd name="T42" fmla="*/ 193 w 232"/>
              <a:gd name="T43" fmla="*/ 92 h 92"/>
              <a:gd name="T44" fmla="*/ 193 w 232"/>
              <a:gd name="T45" fmla="*/ 92 h 92"/>
              <a:gd name="T46" fmla="*/ 209 w 232"/>
              <a:gd name="T47" fmla="*/ 92 h 92"/>
              <a:gd name="T48" fmla="*/ 223 w 232"/>
              <a:gd name="T49" fmla="*/ 92 h 92"/>
              <a:gd name="T50" fmla="*/ 223 w 232"/>
              <a:gd name="T51" fmla="*/ 92 h 92"/>
              <a:gd name="T52" fmla="*/ 232 w 232"/>
              <a:gd name="T53" fmla="*/ 92 h 92"/>
              <a:gd name="T54" fmla="*/ 232 w 232"/>
              <a:gd name="T55" fmla="*/ 85 h 92"/>
              <a:gd name="T56" fmla="*/ 232 w 232"/>
              <a:gd name="T57" fmla="*/ 72 h 92"/>
              <a:gd name="T58" fmla="*/ 232 w 232"/>
              <a:gd name="T59" fmla="*/ 72 h 92"/>
              <a:gd name="T60" fmla="*/ 232 w 232"/>
              <a:gd name="T61" fmla="*/ 56 h 92"/>
              <a:gd name="T62" fmla="*/ 232 w 232"/>
              <a:gd name="T63" fmla="*/ 42 h 92"/>
              <a:gd name="T64" fmla="*/ 232 w 232"/>
              <a:gd name="T65" fmla="*/ 42 h 92"/>
              <a:gd name="T66" fmla="*/ 232 w 232"/>
              <a:gd name="T67" fmla="*/ 26 h 92"/>
              <a:gd name="T68" fmla="*/ 232 w 232"/>
              <a:gd name="T69" fmla="*/ 13 h 92"/>
              <a:gd name="T70" fmla="*/ 232 w 232"/>
              <a:gd name="T71" fmla="*/ 13 h 92"/>
              <a:gd name="T72" fmla="*/ 232 w 232"/>
              <a:gd name="T7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2" h="92">
                <a:moveTo>
                  <a:pt x="0" y="92"/>
                </a:moveTo>
                <a:lnTo>
                  <a:pt x="0" y="92"/>
                </a:lnTo>
                <a:lnTo>
                  <a:pt x="4" y="92"/>
                </a:lnTo>
                <a:moveTo>
                  <a:pt x="17" y="92"/>
                </a:moveTo>
                <a:lnTo>
                  <a:pt x="17" y="92"/>
                </a:lnTo>
                <a:lnTo>
                  <a:pt x="33" y="92"/>
                </a:lnTo>
                <a:moveTo>
                  <a:pt x="47" y="92"/>
                </a:moveTo>
                <a:lnTo>
                  <a:pt x="47" y="92"/>
                </a:lnTo>
                <a:lnTo>
                  <a:pt x="63" y="92"/>
                </a:lnTo>
                <a:moveTo>
                  <a:pt x="76" y="92"/>
                </a:moveTo>
                <a:lnTo>
                  <a:pt x="76" y="92"/>
                </a:lnTo>
                <a:lnTo>
                  <a:pt x="92" y="92"/>
                </a:lnTo>
                <a:moveTo>
                  <a:pt x="105" y="92"/>
                </a:moveTo>
                <a:lnTo>
                  <a:pt x="105" y="92"/>
                </a:lnTo>
                <a:lnTo>
                  <a:pt x="121" y="92"/>
                </a:lnTo>
                <a:moveTo>
                  <a:pt x="135" y="92"/>
                </a:moveTo>
                <a:lnTo>
                  <a:pt x="135" y="92"/>
                </a:lnTo>
                <a:lnTo>
                  <a:pt x="151" y="92"/>
                </a:lnTo>
                <a:moveTo>
                  <a:pt x="164" y="92"/>
                </a:moveTo>
                <a:lnTo>
                  <a:pt x="164" y="92"/>
                </a:lnTo>
                <a:lnTo>
                  <a:pt x="180" y="92"/>
                </a:lnTo>
                <a:moveTo>
                  <a:pt x="193" y="92"/>
                </a:moveTo>
                <a:lnTo>
                  <a:pt x="193" y="92"/>
                </a:lnTo>
                <a:lnTo>
                  <a:pt x="209" y="92"/>
                </a:lnTo>
                <a:moveTo>
                  <a:pt x="223" y="92"/>
                </a:moveTo>
                <a:lnTo>
                  <a:pt x="223" y="92"/>
                </a:lnTo>
                <a:lnTo>
                  <a:pt x="232" y="92"/>
                </a:lnTo>
                <a:lnTo>
                  <a:pt x="232" y="85"/>
                </a:lnTo>
                <a:moveTo>
                  <a:pt x="232" y="72"/>
                </a:moveTo>
                <a:lnTo>
                  <a:pt x="232" y="72"/>
                </a:lnTo>
                <a:lnTo>
                  <a:pt x="232" y="56"/>
                </a:lnTo>
                <a:moveTo>
                  <a:pt x="232" y="42"/>
                </a:moveTo>
                <a:lnTo>
                  <a:pt x="232" y="42"/>
                </a:lnTo>
                <a:lnTo>
                  <a:pt x="232" y="26"/>
                </a:lnTo>
                <a:moveTo>
                  <a:pt x="232" y="13"/>
                </a:moveTo>
                <a:lnTo>
                  <a:pt x="232" y="13"/>
                </a:lnTo>
                <a:lnTo>
                  <a:pt x="232" y="0"/>
                </a:lnTo>
              </a:path>
            </a:pathLst>
          </a:custGeom>
          <a:noFill/>
          <a:ln w="1587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5360988" y="3374231"/>
            <a:ext cx="185738" cy="423863"/>
          </a:xfrm>
          <a:custGeom>
            <a:avLst/>
            <a:gdLst>
              <a:gd name="T0" fmla="*/ 0 w 61"/>
              <a:gd name="T1" fmla="*/ 0 h 139"/>
              <a:gd name="T2" fmla="*/ 0 w 61"/>
              <a:gd name="T3" fmla="*/ 0 h 139"/>
              <a:gd name="T4" fmla="*/ 61 w 61"/>
              <a:gd name="T5" fmla="*/ 0 h 139"/>
              <a:gd name="T6" fmla="*/ 0 w 61"/>
              <a:gd name="T7" fmla="*/ 139 h 139"/>
              <a:gd name="T8" fmla="*/ 0 w 61"/>
              <a:gd name="T9" fmla="*/ 0 h 139"/>
            </a:gdLst>
            <a:ahLst/>
            <a:cxnLst>
              <a:cxn ang="0">
                <a:pos x="T0" y="T1"/>
              </a:cxn>
              <a:cxn ang="0">
                <a:pos x="T2" y="T3"/>
              </a:cxn>
              <a:cxn ang="0">
                <a:pos x="T4" y="T5"/>
              </a:cxn>
              <a:cxn ang="0">
                <a:pos x="T6" y="T7"/>
              </a:cxn>
              <a:cxn ang="0">
                <a:pos x="T8" y="T9"/>
              </a:cxn>
            </a:cxnLst>
            <a:rect l="0" t="0" r="r" b="b"/>
            <a:pathLst>
              <a:path w="61" h="139">
                <a:moveTo>
                  <a:pt x="0" y="0"/>
                </a:moveTo>
                <a:lnTo>
                  <a:pt x="0" y="0"/>
                </a:lnTo>
                <a:lnTo>
                  <a:pt x="61" y="0"/>
                </a:lnTo>
                <a:cubicBezTo>
                  <a:pt x="61" y="43"/>
                  <a:pt x="32" y="90"/>
                  <a:pt x="0" y="139"/>
                </a:cubicBez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5360988" y="3374231"/>
            <a:ext cx="185738" cy="423863"/>
          </a:xfrm>
          <a:custGeom>
            <a:avLst/>
            <a:gdLst>
              <a:gd name="T0" fmla="*/ 0 w 61"/>
              <a:gd name="T1" fmla="*/ 0 h 139"/>
              <a:gd name="T2" fmla="*/ 0 w 61"/>
              <a:gd name="T3" fmla="*/ 0 h 139"/>
              <a:gd name="T4" fmla="*/ 61 w 61"/>
              <a:gd name="T5" fmla="*/ 0 h 139"/>
              <a:gd name="T6" fmla="*/ 0 w 61"/>
              <a:gd name="T7" fmla="*/ 139 h 139"/>
              <a:gd name="T8" fmla="*/ 0 w 61"/>
              <a:gd name="T9" fmla="*/ 0 h 139"/>
            </a:gdLst>
            <a:ahLst/>
            <a:cxnLst>
              <a:cxn ang="0">
                <a:pos x="T0" y="T1"/>
              </a:cxn>
              <a:cxn ang="0">
                <a:pos x="T2" y="T3"/>
              </a:cxn>
              <a:cxn ang="0">
                <a:pos x="T4" y="T5"/>
              </a:cxn>
              <a:cxn ang="0">
                <a:pos x="T6" y="T7"/>
              </a:cxn>
              <a:cxn ang="0">
                <a:pos x="T8" y="T9"/>
              </a:cxn>
            </a:cxnLst>
            <a:rect l="0" t="0" r="r" b="b"/>
            <a:pathLst>
              <a:path w="61" h="139">
                <a:moveTo>
                  <a:pt x="0" y="0"/>
                </a:moveTo>
                <a:lnTo>
                  <a:pt x="0" y="0"/>
                </a:lnTo>
                <a:lnTo>
                  <a:pt x="61" y="0"/>
                </a:lnTo>
                <a:cubicBezTo>
                  <a:pt x="61" y="43"/>
                  <a:pt x="32" y="90"/>
                  <a:pt x="0" y="139"/>
                </a:cubicBezTo>
                <a:lnTo>
                  <a:pt x="0" y="0"/>
                </a:lnTo>
                <a:close/>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noEditPoints="1"/>
          </p:cNvSpPr>
          <p:nvPr/>
        </p:nvSpPr>
        <p:spPr bwMode="auto">
          <a:xfrm>
            <a:off x="5360988" y="3399631"/>
            <a:ext cx="185738" cy="398463"/>
          </a:xfrm>
          <a:custGeom>
            <a:avLst/>
            <a:gdLst>
              <a:gd name="T0" fmla="*/ 0 w 61"/>
              <a:gd name="T1" fmla="*/ 131 h 131"/>
              <a:gd name="T2" fmla="*/ 0 w 61"/>
              <a:gd name="T3" fmla="*/ 131 h 131"/>
              <a:gd name="T4" fmla="*/ 16 w 61"/>
              <a:gd name="T5" fmla="*/ 131 h 131"/>
              <a:gd name="T6" fmla="*/ 29 w 61"/>
              <a:gd name="T7" fmla="*/ 130 h 131"/>
              <a:gd name="T8" fmla="*/ 29 w 61"/>
              <a:gd name="T9" fmla="*/ 130 h 131"/>
              <a:gd name="T10" fmla="*/ 45 w 61"/>
              <a:gd name="T11" fmla="*/ 130 h 131"/>
              <a:gd name="T12" fmla="*/ 58 w 61"/>
              <a:gd name="T13" fmla="*/ 130 h 131"/>
              <a:gd name="T14" fmla="*/ 58 w 61"/>
              <a:gd name="T15" fmla="*/ 130 h 131"/>
              <a:gd name="T16" fmla="*/ 61 w 61"/>
              <a:gd name="T17" fmla="*/ 130 h 131"/>
              <a:gd name="T18" fmla="*/ 61 w 61"/>
              <a:gd name="T19" fmla="*/ 117 h 131"/>
              <a:gd name="T20" fmla="*/ 61 w 61"/>
              <a:gd name="T21" fmla="*/ 104 h 131"/>
              <a:gd name="T22" fmla="*/ 61 w 61"/>
              <a:gd name="T23" fmla="*/ 104 h 131"/>
              <a:gd name="T24" fmla="*/ 61 w 61"/>
              <a:gd name="T25" fmla="*/ 88 h 131"/>
              <a:gd name="T26" fmla="*/ 61 w 61"/>
              <a:gd name="T27" fmla="*/ 75 h 131"/>
              <a:gd name="T28" fmla="*/ 61 w 61"/>
              <a:gd name="T29" fmla="*/ 75 h 131"/>
              <a:gd name="T30" fmla="*/ 61 w 61"/>
              <a:gd name="T31" fmla="*/ 59 h 131"/>
              <a:gd name="T32" fmla="*/ 61 w 61"/>
              <a:gd name="T33" fmla="*/ 45 h 131"/>
              <a:gd name="T34" fmla="*/ 61 w 61"/>
              <a:gd name="T35" fmla="*/ 45 h 131"/>
              <a:gd name="T36" fmla="*/ 61 w 61"/>
              <a:gd name="T37" fmla="*/ 29 h 131"/>
              <a:gd name="T38" fmla="*/ 61 w 61"/>
              <a:gd name="T39" fmla="*/ 16 h 131"/>
              <a:gd name="T40" fmla="*/ 61 w 61"/>
              <a:gd name="T41" fmla="*/ 16 h 131"/>
              <a:gd name="T42" fmla="*/ 61 w 61"/>
              <a:gd name="T4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31">
                <a:moveTo>
                  <a:pt x="0" y="131"/>
                </a:moveTo>
                <a:lnTo>
                  <a:pt x="0" y="131"/>
                </a:lnTo>
                <a:lnTo>
                  <a:pt x="16" y="131"/>
                </a:lnTo>
                <a:moveTo>
                  <a:pt x="29" y="130"/>
                </a:moveTo>
                <a:lnTo>
                  <a:pt x="29" y="130"/>
                </a:lnTo>
                <a:lnTo>
                  <a:pt x="45" y="130"/>
                </a:lnTo>
                <a:moveTo>
                  <a:pt x="58" y="130"/>
                </a:moveTo>
                <a:lnTo>
                  <a:pt x="58" y="130"/>
                </a:lnTo>
                <a:lnTo>
                  <a:pt x="61" y="130"/>
                </a:lnTo>
                <a:lnTo>
                  <a:pt x="61" y="117"/>
                </a:lnTo>
                <a:moveTo>
                  <a:pt x="61" y="104"/>
                </a:moveTo>
                <a:lnTo>
                  <a:pt x="61" y="104"/>
                </a:lnTo>
                <a:lnTo>
                  <a:pt x="61" y="88"/>
                </a:lnTo>
                <a:moveTo>
                  <a:pt x="61" y="75"/>
                </a:moveTo>
                <a:lnTo>
                  <a:pt x="61" y="75"/>
                </a:lnTo>
                <a:lnTo>
                  <a:pt x="61" y="59"/>
                </a:lnTo>
                <a:moveTo>
                  <a:pt x="61" y="45"/>
                </a:moveTo>
                <a:lnTo>
                  <a:pt x="61" y="45"/>
                </a:lnTo>
                <a:lnTo>
                  <a:pt x="61" y="29"/>
                </a:lnTo>
                <a:moveTo>
                  <a:pt x="61" y="16"/>
                </a:moveTo>
                <a:lnTo>
                  <a:pt x="61" y="16"/>
                </a:lnTo>
                <a:lnTo>
                  <a:pt x="61" y="0"/>
                </a:lnTo>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5118101" y="3798094"/>
            <a:ext cx="242888" cy="525463"/>
          </a:xfrm>
          <a:custGeom>
            <a:avLst/>
            <a:gdLst>
              <a:gd name="T0" fmla="*/ 0 w 80"/>
              <a:gd name="T1" fmla="*/ 173 h 173"/>
              <a:gd name="T2" fmla="*/ 0 w 80"/>
              <a:gd name="T3" fmla="*/ 173 h 173"/>
              <a:gd name="T4" fmla="*/ 0 w 80"/>
              <a:gd name="T5" fmla="*/ 0 h 173"/>
              <a:gd name="T6" fmla="*/ 80 w 80"/>
              <a:gd name="T7" fmla="*/ 0 h 173"/>
              <a:gd name="T8" fmla="*/ 0 w 80"/>
              <a:gd name="T9" fmla="*/ 173 h 173"/>
              <a:gd name="T10" fmla="*/ 0 w 80"/>
              <a:gd name="T11" fmla="*/ 173 h 173"/>
            </a:gdLst>
            <a:ahLst/>
            <a:cxnLst>
              <a:cxn ang="0">
                <a:pos x="T0" y="T1"/>
              </a:cxn>
              <a:cxn ang="0">
                <a:pos x="T2" y="T3"/>
              </a:cxn>
              <a:cxn ang="0">
                <a:pos x="T4" y="T5"/>
              </a:cxn>
              <a:cxn ang="0">
                <a:pos x="T6" y="T7"/>
              </a:cxn>
              <a:cxn ang="0">
                <a:pos x="T8" y="T9"/>
              </a:cxn>
              <a:cxn ang="0">
                <a:pos x="T10" y="T11"/>
              </a:cxn>
            </a:cxnLst>
            <a:rect l="0" t="0" r="r" b="b"/>
            <a:pathLst>
              <a:path w="80" h="173">
                <a:moveTo>
                  <a:pt x="0" y="173"/>
                </a:moveTo>
                <a:lnTo>
                  <a:pt x="0" y="173"/>
                </a:lnTo>
                <a:lnTo>
                  <a:pt x="0" y="0"/>
                </a:lnTo>
                <a:lnTo>
                  <a:pt x="80" y="0"/>
                </a:lnTo>
                <a:cubicBezTo>
                  <a:pt x="42" y="57"/>
                  <a:pt x="0" y="117"/>
                  <a:pt x="0" y="173"/>
                </a:cubicBezTo>
                <a:lnTo>
                  <a:pt x="0" y="173"/>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5118101" y="3798094"/>
            <a:ext cx="242888" cy="525463"/>
          </a:xfrm>
          <a:custGeom>
            <a:avLst/>
            <a:gdLst>
              <a:gd name="T0" fmla="*/ 0 w 80"/>
              <a:gd name="T1" fmla="*/ 173 h 173"/>
              <a:gd name="T2" fmla="*/ 0 w 80"/>
              <a:gd name="T3" fmla="*/ 173 h 173"/>
              <a:gd name="T4" fmla="*/ 0 w 80"/>
              <a:gd name="T5" fmla="*/ 0 h 173"/>
              <a:gd name="T6" fmla="*/ 80 w 80"/>
              <a:gd name="T7" fmla="*/ 0 h 173"/>
              <a:gd name="T8" fmla="*/ 0 w 80"/>
              <a:gd name="T9" fmla="*/ 173 h 173"/>
              <a:gd name="T10" fmla="*/ 0 w 80"/>
              <a:gd name="T11" fmla="*/ 173 h 173"/>
            </a:gdLst>
            <a:ahLst/>
            <a:cxnLst>
              <a:cxn ang="0">
                <a:pos x="T0" y="T1"/>
              </a:cxn>
              <a:cxn ang="0">
                <a:pos x="T2" y="T3"/>
              </a:cxn>
              <a:cxn ang="0">
                <a:pos x="T4" y="T5"/>
              </a:cxn>
              <a:cxn ang="0">
                <a:pos x="T6" y="T7"/>
              </a:cxn>
              <a:cxn ang="0">
                <a:pos x="T8" y="T9"/>
              </a:cxn>
              <a:cxn ang="0">
                <a:pos x="T10" y="T11"/>
              </a:cxn>
            </a:cxnLst>
            <a:rect l="0" t="0" r="r" b="b"/>
            <a:pathLst>
              <a:path w="80" h="173">
                <a:moveTo>
                  <a:pt x="0" y="173"/>
                </a:moveTo>
                <a:lnTo>
                  <a:pt x="0" y="173"/>
                </a:lnTo>
                <a:lnTo>
                  <a:pt x="0" y="0"/>
                </a:lnTo>
                <a:lnTo>
                  <a:pt x="80" y="0"/>
                </a:lnTo>
                <a:cubicBezTo>
                  <a:pt x="42" y="57"/>
                  <a:pt x="0" y="117"/>
                  <a:pt x="0" y="173"/>
                </a:cubicBezTo>
                <a:lnTo>
                  <a:pt x="0" y="173"/>
                </a:lnTo>
                <a:close/>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noEditPoints="1"/>
          </p:cNvSpPr>
          <p:nvPr/>
        </p:nvSpPr>
        <p:spPr bwMode="auto">
          <a:xfrm>
            <a:off x="5118101" y="3801269"/>
            <a:ext cx="242888" cy="522288"/>
          </a:xfrm>
          <a:custGeom>
            <a:avLst/>
            <a:gdLst>
              <a:gd name="T0" fmla="*/ 0 w 80"/>
              <a:gd name="T1" fmla="*/ 172 h 172"/>
              <a:gd name="T2" fmla="*/ 0 w 80"/>
              <a:gd name="T3" fmla="*/ 172 h 172"/>
              <a:gd name="T4" fmla="*/ 16 w 80"/>
              <a:gd name="T5" fmla="*/ 172 h 172"/>
              <a:gd name="T6" fmla="*/ 30 w 80"/>
              <a:gd name="T7" fmla="*/ 172 h 172"/>
              <a:gd name="T8" fmla="*/ 30 w 80"/>
              <a:gd name="T9" fmla="*/ 172 h 172"/>
              <a:gd name="T10" fmla="*/ 46 w 80"/>
              <a:gd name="T11" fmla="*/ 172 h 172"/>
              <a:gd name="T12" fmla="*/ 59 w 80"/>
              <a:gd name="T13" fmla="*/ 172 h 172"/>
              <a:gd name="T14" fmla="*/ 59 w 80"/>
              <a:gd name="T15" fmla="*/ 172 h 172"/>
              <a:gd name="T16" fmla="*/ 75 w 80"/>
              <a:gd name="T17" fmla="*/ 172 h 172"/>
              <a:gd name="T18" fmla="*/ 80 w 80"/>
              <a:gd name="T19" fmla="*/ 163 h 172"/>
              <a:gd name="T20" fmla="*/ 80 w 80"/>
              <a:gd name="T21" fmla="*/ 163 h 172"/>
              <a:gd name="T22" fmla="*/ 80 w 80"/>
              <a:gd name="T23" fmla="*/ 147 h 172"/>
              <a:gd name="T24" fmla="*/ 80 w 80"/>
              <a:gd name="T25" fmla="*/ 134 h 172"/>
              <a:gd name="T26" fmla="*/ 80 w 80"/>
              <a:gd name="T27" fmla="*/ 134 h 172"/>
              <a:gd name="T28" fmla="*/ 80 w 80"/>
              <a:gd name="T29" fmla="*/ 118 h 172"/>
              <a:gd name="T30" fmla="*/ 80 w 80"/>
              <a:gd name="T31" fmla="*/ 104 h 172"/>
              <a:gd name="T32" fmla="*/ 80 w 80"/>
              <a:gd name="T33" fmla="*/ 104 h 172"/>
              <a:gd name="T34" fmla="*/ 80 w 80"/>
              <a:gd name="T35" fmla="*/ 88 h 172"/>
              <a:gd name="T36" fmla="*/ 80 w 80"/>
              <a:gd name="T37" fmla="*/ 75 h 172"/>
              <a:gd name="T38" fmla="*/ 80 w 80"/>
              <a:gd name="T39" fmla="*/ 75 h 172"/>
              <a:gd name="T40" fmla="*/ 80 w 80"/>
              <a:gd name="T41" fmla="*/ 59 h 172"/>
              <a:gd name="T42" fmla="*/ 80 w 80"/>
              <a:gd name="T43" fmla="*/ 46 h 172"/>
              <a:gd name="T44" fmla="*/ 80 w 80"/>
              <a:gd name="T45" fmla="*/ 46 h 172"/>
              <a:gd name="T46" fmla="*/ 80 w 80"/>
              <a:gd name="T47" fmla="*/ 30 h 172"/>
              <a:gd name="T48" fmla="*/ 80 w 80"/>
              <a:gd name="T49" fmla="*/ 16 h 172"/>
              <a:gd name="T50" fmla="*/ 80 w 80"/>
              <a:gd name="T51" fmla="*/ 16 h 172"/>
              <a:gd name="T52" fmla="*/ 80 w 80"/>
              <a:gd name="T53"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172">
                <a:moveTo>
                  <a:pt x="0" y="172"/>
                </a:moveTo>
                <a:lnTo>
                  <a:pt x="0" y="172"/>
                </a:lnTo>
                <a:lnTo>
                  <a:pt x="16" y="172"/>
                </a:lnTo>
                <a:moveTo>
                  <a:pt x="30" y="172"/>
                </a:moveTo>
                <a:lnTo>
                  <a:pt x="30" y="172"/>
                </a:lnTo>
                <a:lnTo>
                  <a:pt x="46" y="172"/>
                </a:lnTo>
                <a:moveTo>
                  <a:pt x="59" y="172"/>
                </a:moveTo>
                <a:lnTo>
                  <a:pt x="59" y="172"/>
                </a:lnTo>
                <a:lnTo>
                  <a:pt x="75" y="172"/>
                </a:lnTo>
                <a:moveTo>
                  <a:pt x="80" y="163"/>
                </a:moveTo>
                <a:lnTo>
                  <a:pt x="80" y="163"/>
                </a:lnTo>
                <a:lnTo>
                  <a:pt x="80" y="147"/>
                </a:lnTo>
                <a:moveTo>
                  <a:pt x="80" y="134"/>
                </a:moveTo>
                <a:lnTo>
                  <a:pt x="80" y="134"/>
                </a:lnTo>
                <a:lnTo>
                  <a:pt x="80" y="118"/>
                </a:lnTo>
                <a:moveTo>
                  <a:pt x="80" y="104"/>
                </a:moveTo>
                <a:lnTo>
                  <a:pt x="80" y="104"/>
                </a:lnTo>
                <a:lnTo>
                  <a:pt x="80" y="88"/>
                </a:lnTo>
                <a:moveTo>
                  <a:pt x="80" y="75"/>
                </a:moveTo>
                <a:lnTo>
                  <a:pt x="80" y="75"/>
                </a:lnTo>
                <a:lnTo>
                  <a:pt x="80" y="59"/>
                </a:lnTo>
                <a:moveTo>
                  <a:pt x="80" y="46"/>
                </a:moveTo>
                <a:lnTo>
                  <a:pt x="80" y="46"/>
                </a:lnTo>
                <a:lnTo>
                  <a:pt x="80" y="30"/>
                </a:lnTo>
                <a:moveTo>
                  <a:pt x="80" y="16"/>
                </a:moveTo>
                <a:lnTo>
                  <a:pt x="80" y="16"/>
                </a:lnTo>
                <a:lnTo>
                  <a:pt x="80" y="0"/>
                </a:lnTo>
              </a:path>
            </a:pathLst>
          </a:custGeom>
          <a:noFill/>
          <a:ln w="1587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9" name="Group 88"/>
          <p:cNvGrpSpPr/>
          <p:nvPr/>
        </p:nvGrpSpPr>
        <p:grpSpPr>
          <a:xfrm>
            <a:off x="1375505" y="2144543"/>
            <a:ext cx="3735388" cy="3808409"/>
            <a:chOff x="1382713" y="2144713"/>
            <a:chExt cx="3735388" cy="3808409"/>
          </a:xfrm>
        </p:grpSpPr>
        <p:grpSp>
          <p:nvGrpSpPr>
            <p:cNvPr id="90" name="Group 75"/>
            <p:cNvGrpSpPr/>
            <p:nvPr/>
          </p:nvGrpSpPr>
          <p:grpSpPr>
            <a:xfrm>
              <a:off x="1382713" y="2144713"/>
              <a:ext cx="3735388" cy="3808409"/>
              <a:chOff x="1382713" y="2144713"/>
              <a:chExt cx="3735388" cy="3808409"/>
            </a:xfrm>
          </p:grpSpPr>
          <p:sp>
            <p:nvSpPr>
              <p:cNvPr id="93" name="Oval 92"/>
              <p:cNvSpPr/>
              <p:nvPr/>
            </p:nvSpPr>
            <p:spPr>
              <a:xfrm>
                <a:off x="4922840" y="2144713"/>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987927" y="2772570"/>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2592389" y="4520407"/>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4857753" y="5562600"/>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3419477" y="2492374"/>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2722563" y="5692774"/>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3903663" y="4193383"/>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1382713" y="5822948"/>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4792666" y="4585494"/>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1906589" y="2209800"/>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 name="Oval 90"/>
            <p:cNvSpPr/>
            <p:nvPr/>
          </p:nvSpPr>
          <p:spPr>
            <a:xfrm>
              <a:off x="2527302" y="3798094"/>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1382713" y="3099594"/>
              <a:ext cx="130174" cy="130174"/>
            </a:xfrm>
            <a:prstGeom prst="ellipse">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6449063" y="2667000"/>
            <a:ext cx="2220913" cy="304800"/>
            <a:chOff x="6161087" y="1716619"/>
            <a:chExt cx="2220913" cy="304800"/>
          </a:xfrm>
        </p:grpSpPr>
        <p:grpSp>
          <p:nvGrpSpPr>
            <p:cNvPr id="121" name="Group 120"/>
            <p:cNvGrpSpPr/>
            <p:nvPr/>
          </p:nvGrpSpPr>
          <p:grpSpPr>
            <a:xfrm>
              <a:off x="6756399" y="1803932"/>
              <a:ext cx="434974" cy="130174"/>
              <a:chOff x="6161087" y="1770856"/>
              <a:chExt cx="434974" cy="130174"/>
            </a:xfrm>
          </p:grpSpPr>
          <p:sp>
            <p:nvSpPr>
              <p:cNvPr id="103" name="Oval 102"/>
              <p:cNvSpPr/>
              <p:nvPr/>
            </p:nvSpPr>
            <p:spPr>
              <a:xfrm>
                <a:off x="6161087" y="1770856"/>
                <a:ext cx="130174" cy="130174"/>
              </a:xfrm>
              <a:prstGeom prst="ellipse">
                <a:avLst/>
              </a:prstGeom>
              <a:solidFill>
                <a:srgbClr val="A2FFF8"/>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6313487" y="1770856"/>
                <a:ext cx="130174" cy="130174"/>
              </a:xfrm>
              <a:prstGeom prst="ellipse">
                <a:avLst/>
              </a:prstGeom>
              <a:solidFill>
                <a:srgbClr val="A2FFF8"/>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465887" y="1770856"/>
                <a:ext cx="130174" cy="130174"/>
              </a:xfrm>
              <a:prstGeom prst="ellipse">
                <a:avLst/>
              </a:prstGeom>
              <a:solidFill>
                <a:srgbClr val="A2FFF8"/>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6161087" y="1803932"/>
              <a:ext cx="434974" cy="130174"/>
              <a:chOff x="6727826" y="1770856"/>
              <a:chExt cx="434974" cy="130174"/>
            </a:xfrm>
          </p:grpSpPr>
          <p:sp>
            <p:nvSpPr>
              <p:cNvPr id="107" name="Oval 106"/>
              <p:cNvSpPr/>
              <p:nvPr/>
            </p:nvSpPr>
            <p:spPr>
              <a:xfrm>
                <a:off x="6727826" y="1770856"/>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6880226" y="1770856"/>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7032626" y="1770856"/>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7351711" y="1803932"/>
              <a:ext cx="434974" cy="130174"/>
              <a:chOff x="7337426" y="1770856"/>
              <a:chExt cx="434974" cy="130174"/>
            </a:xfrm>
          </p:grpSpPr>
          <p:sp>
            <p:nvSpPr>
              <p:cNvPr id="110" name="Oval 109"/>
              <p:cNvSpPr/>
              <p:nvPr/>
            </p:nvSpPr>
            <p:spPr>
              <a:xfrm>
                <a:off x="7337426" y="1770856"/>
                <a:ext cx="130174" cy="130174"/>
              </a:xfrm>
              <a:prstGeom prst="ellipse">
                <a:avLst/>
              </a:prstGeom>
              <a:solidFill>
                <a:srgbClr val="E89B6E"/>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7489826" y="1770856"/>
                <a:ext cx="130174" cy="130174"/>
              </a:xfrm>
              <a:prstGeom prst="ellipse">
                <a:avLst/>
              </a:prstGeom>
              <a:solidFill>
                <a:srgbClr val="E89B6E"/>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7642226" y="1770856"/>
                <a:ext cx="130174" cy="130174"/>
              </a:xfrm>
              <a:prstGeom prst="ellipse">
                <a:avLst/>
              </a:prstGeom>
              <a:solidFill>
                <a:srgbClr val="E89B6E"/>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7947026" y="1803932"/>
              <a:ext cx="434974" cy="130174"/>
              <a:chOff x="7947026" y="1770856"/>
              <a:chExt cx="434974" cy="130174"/>
            </a:xfrm>
          </p:grpSpPr>
          <p:sp>
            <p:nvSpPr>
              <p:cNvPr id="113" name="Oval 112"/>
              <p:cNvSpPr/>
              <p:nvPr/>
            </p:nvSpPr>
            <p:spPr>
              <a:xfrm>
                <a:off x="7947026" y="1770856"/>
                <a:ext cx="130174" cy="130174"/>
              </a:xfrm>
              <a:prstGeom prst="ellipse">
                <a:avLst/>
              </a:prstGeom>
              <a:solidFill>
                <a:srgbClr val="FF95E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8099426" y="1770856"/>
                <a:ext cx="130174" cy="130174"/>
              </a:xfrm>
              <a:prstGeom prst="ellipse">
                <a:avLst/>
              </a:prstGeom>
              <a:solidFill>
                <a:srgbClr val="FF95E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8251826" y="1770856"/>
                <a:ext cx="130174" cy="130174"/>
              </a:xfrm>
              <a:prstGeom prst="ellipse">
                <a:avLst/>
              </a:prstGeom>
              <a:solidFill>
                <a:srgbClr val="FF95E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8" name="Straight Connector 117"/>
            <p:cNvCxnSpPr/>
            <p:nvPr/>
          </p:nvCxnSpPr>
          <p:spPr>
            <a:xfrm rot="5400000">
              <a:off x="6523830" y="1868225"/>
              <a:ext cx="304800" cy="1588"/>
            </a:xfrm>
            <a:prstGeom prst="line">
              <a:avLst/>
            </a:prstGeom>
            <a:ln cap="rnd">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5400000">
              <a:off x="7119142" y="1868225"/>
              <a:ext cx="304800" cy="1588"/>
            </a:xfrm>
            <a:prstGeom prst="line">
              <a:avLst/>
            </a:prstGeom>
            <a:ln cap="rnd">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5400000">
              <a:off x="7714454" y="1868225"/>
              <a:ext cx="304800" cy="1588"/>
            </a:xfrm>
            <a:prstGeom prst="line">
              <a:avLst/>
            </a:prstGeom>
            <a:ln cap="rnd">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sp>
        <p:nvSpPr>
          <p:cNvPr id="125" name="Down Arrow 124"/>
          <p:cNvSpPr/>
          <p:nvPr/>
        </p:nvSpPr>
        <p:spPr>
          <a:xfrm>
            <a:off x="6477000" y="3124200"/>
            <a:ext cx="282574" cy="2825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6" name="Group 205"/>
          <p:cNvGrpSpPr/>
          <p:nvPr/>
        </p:nvGrpSpPr>
        <p:grpSpPr>
          <a:xfrm>
            <a:off x="6172200" y="3581400"/>
            <a:ext cx="2895600" cy="932656"/>
            <a:chOff x="6111719" y="3851538"/>
            <a:chExt cx="2895600" cy="932656"/>
          </a:xfrm>
        </p:grpSpPr>
        <p:sp>
          <p:nvSpPr>
            <p:cNvPr id="179" name="Rounded Rectangle 178"/>
            <p:cNvSpPr/>
            <p:nvPr/>
          </p:nvSpPr>
          <p:spPr>
            <a:xfrm>
              <a:off x="6111719" y="3851538"/>
              <a:ext cx="2895600" cy="932656"/>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8" name="Group 137"/>
            <p:cNvGrpSpPr/>
            <p:nvPr/>
          </p:nvGrpSpPr>
          <p:grpSpPr>
            <a:xfrm>
              <a:off x="6253006" y="3949964"/>
              <a:ext cx="434974" cy="130174"/>
              <a:chOff x="6727826" y="1770856"/>
              <a:chExt cx="434974" cy="130174"/>
            </a:xfrm>
          </p:grpSpPr>
          <p:sp>
            <p:nvSpPr>
              <p:cNvPr id="139" name="Oval 138"/>
              <p:cNvSpPr/>
              <p:nvPr/>
            </p:nvSpPr>
            <p:spPr>
              <a:xfrm>
                <a:off x="6727826" y="1770856"/>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6880226" y="1770856"/>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7032626" y="1770856"/>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6253006" y="4291930"/>
              <a:ext cx="2602804" cy="368440"/>
              <a:chOff x="2062582" y="5509421"/>
              <a:chExt cx="3611143" cy="511175"/>
            </a:xfrm>
          </p:grpSpPr>
          <p:sp>
            <p:nvSpPr>
              <p:cNvPr id="143" name="Rectangle 142"/>
              <p:cNvSpPr/>
              <p:nvPr/>
            </p:nvSpPr>
            <p:spPr>
              <a:xfrm>
                <a:off x="2062582" y="5509421"/>
                <a:ext cx="3611143" cy="511175"/>
              </a:xfrm>
              <a:prstGeom prst="rect">
                <a:avLst/>
              </a:prstGeom>
              <a:solidFill>
                <a:srgbClr val="B1E8A1"/>
              </a:solidFill>
              <a:ln>
                <a:solidFill>
                  <a:srgbClr val="4593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Freeform 143"/>
              <p:cNvSpPr>
                <a:spLocks/>
              </p:cNvSpPr>
              <p:nvPr/>
            </p:nvSpPr>
            <p:spPr bwMode="auto">
              <a:xfrm>
                <a:off x="2639781"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44"/>
              <p:cNvSpPr>
                <a:spLocks/>
              </p:cNvSpPr>
              <p:nvPr/>
            </p:nvSpPr>
            <p:spPr bwMode="auto">
              <a:xfrm>
                <a:off x="2639781"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45"/>
              <p:cNvSpPr>
                <a:spLocks/>
              </p:cNvSpPr>
              <p:nvPr/>
            </p:nvSpPr>
            <p:spPr bwMode="auto">
              <a:xfrm>
                <a:off x="2657243" y="5685633"/>
                <a:ext cx="396875" cy="160338"/>
              </a:xfrm>
              <a:custGeom>
                <a:avLst/>
                <a:gdLst>
                  <a:gd name="T0" fmla="*/ 0 w 208"/>
                  <a:gd name="T1" fmla="*/ 0 h 83"/>
                  <a:gd name="T2" fmla="*/ 0 w 208"/>
                  <a:gd name="T3" fmla="*/ 0 h 83"/>
                  <a:gd name="T4" fmla="*/ 0 w 208"/>
                  <a:gd name="T5" fmla="*/ 83 h 83"/>
                  <a:gd name="T6" fmla="*/ 208 w 208"/>
                  <a:gd name="T7" fmla="*/ 0 h 83"/>
                  <a:gd name="T8" fmla="*/ 0 w 208"/>
                  <a:gd name="T9" fmla="*/ 0 h 83"/>
                </a:gdLst>
                <a:ahLst/>
                <a:cxnLst>
                  <a:cxn ang="0">
                    <a:pos x="T0" y="T1"/>
                  </a:cxn>
                  <a:cxn ang="0">
                    <a:pos x="T2" y="T3"/>
                  </a:cxn>
                  <a:cxn ang="0">
                    <a:pos x="T4" y="T5"/>
                  </a:cxn>
                  <a:cxn ang="0">
                    <a:pos x="T6" y="T7"/>
                  </a:cxn>
                  <a:cxn ang="0">
                    <a:pos x="T8" y="T9"/>
                  </a:cxn>
                </a:cxnLst>
                <a:rect l="0" t="0" r="r" b="b"/>
                <a:pathLst>
                  <a:path w="208" h="83">
                    <a:moveTo>
                      <a:pt x="0" y="0"/>
                    </a:moveTo>
                    <a:lnTo>
                      <a:pt x="0" y="0"/>
                    </a:lnTo>
                    <a:lnTo>
                      <a:pt x="0" y="83"/>
                    </a:lnTo>
                    <a:cubicBezTo>
                      <a:pt x="65" y="83"/>
                      <a:pt x="136" y="43"/>
                      <a:pt x="208"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6"/>
              <p:cNvSpPr>
                <a:spLocks/>
              </p:cNvSpPr>
              <p:nvPr/>
            </p:nvSpPr>
            <p:spPr bwMode="auto">
              <a:xfrm>
                <a:off x="2657243" y="5685633"/>
                <a:ext cx="396875" cy="160338"/>
              </a:xfrm>
              <a:custGeom>
                <a:avLst/>
                <a:gdLst>
                  <a:gd name="T0" fmla="*/ 0 w 208"/>
                  <a:gd name="T1" fmla="*/ 0 h 83"/>
                  <a:gd name="T2" fmla="*/ 0 w 208"/>
                  <a:gd name="T3" fmla="*/ 0 h 83"/>
                  <a:gd name="T4" fmla="*/ 0 w 208"/>
                  <a:gd name="T5" fmla="*/ 83 h 83"/>
                  <a:gd name="T6" fmla="*/ 208 w 208"/>
                  <a:gd name="T7" fmla="*/ 0 h 83"/>
                  <a:gd name="T8" fmla="*/ 0 w 208"/>
                  <a:gd name="T9" fmla="*/ 0 h 83"/>
                </a:gdLst>
                <a:ahLst/>
                <a:cxnLst>
                  <a:cxn ang="0">
                    <a:pos x="T0" y="T1"/>
                  </a:cxn>
                  <a:cxn ang="0">
                    <a:pos x="T2" y="T3"/>
                  </a:cxn>
                  <a:cxn ang="0">
                    <a:pos x="T4" y="T5"/>
                  </a:cxn>
                  <a:cxn ang="0">
                    <a:pos x="T6" y="T7"/>
                  </a:cxn>
                  <a:cxn ang="0">
                    <a:pos x="T8" y="T9"/>
                  </a:cxn>
                </a:cxnLst>
                <a:rect l="0" t="0" r="r" b="b"/>
                <a:pathLst>
                  <a:path w="208" h="83">
                    <a:moveTo>
                      <a:pt x="0" y="0"/>
                    </a:moveTo>
                    <a:lnTo>
                      <a:pt x="0" y="0"/>
                    </a:lnTo>
                    <a:lnTo>
                      <a:pt x="0" y="83"/>
                    </a:lnTo>
                    <a:cubicBezTo>
                      <a:pt x="65" y="83"/>
                      <a:pt x="136" y="43"/>
                      <a:pt x="208"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47"/>
              <p:cNvSpPr>
                <a:spLocks noEditPoints="1"/>
              </p:cNvSpPr>
              <p:nvPr/>
            </p:nvSpPr>
            <p:spPr bwMode="auto">
              <a:xfrm>
                <a:off x="2657243" y="5685633"/>
                <a:ext cx="396875" cy="160338"/>
              </a:xfrm>
              <a:custGeom>
                <a:avLst/>
                <a:gdLst>
                  <a:gd name="T0" fmla="*/ 0 w 208"/>
                  <a:gd name="T1" fmla="*/ 83 h 83"/>
                  <a:gd name="T2" fmla="*/ 0 w 208"/>
                  <a:gd name="T3" fmla="*/ 83 h 83"/>
                  <a:gd name="T4" fmla="*/ 4 w 208"/>
                  <a:gd name="T5" fmla="*/ 83 h 83"/>
                  <a:gd name="T6" fmla="*/ 17 w 208"/>
                  <a:gd name="T7" fmla="*/ 83 h 83"/>
                  <a:gd name="T8" fmla="*/ 17 w 208"/>
                  <a:gd name="T9" fmla="*/ 83 h 83"/>
                  <a:gd name="T10" fmla="*/ 33 w 208"/>
                  <a:gd name="T11" fmla="*/ 83 h 83"/>
                  <a:gd name="T12" fmla="*/ 47 w 208"/>
                  <a:gd name="T13" fmla="*/ 83 h 83"/>
                  <a:gd name="T14" fmla="*/ 47 w 208"/>
                  <a:gd name="T15" fmla="*/ 83 h 83"/>
                  <a:gd name="T16" fmla="*/ 63 w 208"/>
                  <a:gd name="T17" fmla="*/ 83 h 83"/>
                  <a:gd name="T18" fmla="*/ 76 w 208"/>
                  <a:gd name="T19" fmla="*/ 83 h 83"/>
                  <a:gd name="T20" fmla="*/ 76 w 208"/>
                  <a:gd name="T21" fmla="*/ 83 h 83"/>
                  <a:gd name="T22" fmla="*/ 92 w 208"/>
                  <a:gd name="T23" fmla="*/ 83 h 83"/>
                  <a:gd name="T24" fmla="*/ 105 w 208"/>
                  <a:gd name="T25" fmla="*/ 83 h 83"/>
                  <a:gd name="T26" fmla="*/ 105 w 208"/>
                  <a:gd name="T27" fmla="*/ 83 h 83"/>
                  <a:gd name="T28" fmla="*/ 121 w 208"/>
                  <a:gd name="T29" fmla="*/ 83 h 83"/>
                  <a:gd name="T30" fmla="*/ 135 w 208"/>
                  <a:gd name="T31" fmla="*/ 83 h 83"/>
                  <a:gd name="T32" fmla="*/ 135 w 208"/>
                  <a:gd name="T33" fmla="*/ 83 h 83"/>
                  <a:gd name="T34" fmla="*/ 151 w 208"/>
                  <a:gd name="T35" fmla="*/ 83 h 83"/>
                  <a:gd name="T36" fmla="*/ 164 w 208"/>
                  <a:gd name="T37" fmla="*/ 83 h 83"/>
                  <a:gd name="T38" fmla="*/ 164 w 208"/>
                  <a:gd name="T39" fmla="*/ 83 h 83"/>
                  <a:gd name="T40" fmla="*/ 180 w 208"/>
                  <a:gd name="T41" fmla="*/ 83 h 83"/>
                  <a:gd name="T42" fmla="*/ 193 w 208"/>
                  <a:gd name="T43" fmla="*/ 83 h 83"/>
                  <a:gd name="T44" fmla="*/ 193 w 208"/>
                  <a:gd name="T45" fmla="*/ 83 h 83"/>
                  <a:gd name="T46" fmla="*/ 208 w 208"/>
                  <a:gd name="T47" fmla="*/ 83 h 83"/>
                  <a:gd name="T48" fmla="*/ 208 w 208"/>
                  <a:gd name="T49" fmla="*/ 81 h 83"/>
                  <a:gd name="T50" fmla="*/ 208 w 208"/>
                  <a:gd name="T51" fmla="*/ 68 h 83"/>
                  <a:gd name="T52" fmla="*/ 208 w 208"/>
                  <a:gd name="T53" fmla="*/ 68 h 83"/>
                  <a:gd name="T54" fmla="*/ 208 w 208"/>
                  <a:gd name="T55" fmla="*/ 52 h 83"/>
                  <a:gd name="T56" fmla="*/ 208 w 208"/>
                  <a:gd name="T57" fmla="*/ 39 h 83"/>
                  <a:gd name="T58" fmla="*/ 208 w 208"/>
                  <a:gd name="T59" fmla="*/ 39 h 83"/>
                  <a:gd name="T60" fmla="*/ 208 w 208"/>
                  <a:gd name="T61" fmla="*/ 23 h 83"/>
                  <a:gd name="T62" fmla="*/ 208 w 208"/>
                  <a:gd name="T63" fmla="*/ 9 h 83"/>
                  <a:gd name="T64" fmla="*/ 208 w 208"/>
                  <a:gd name="T65" fmla="*/ 9 h 83"/>
                  <a:gd name="T66" fmla="*/ 208 w 208"/>
                  <a:gd name="T6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83">
                    <a:moveTo>
                      <a:pt x="0" y="83"/>
                    </a:moveTo>
                    <a:lnTo>
                      <a:pt x="0" y="83"/>
                    </a:lnTo>
                    <a:lnTo>
                      <a:pt x="4" y="83"/>
                    </a:lnTo>
                    <a:moveTo>
                      <a:pt x="17" y="83"/>
                    </a:moveTo>
                    <a:lnTo>
                      <a:pt x="17" y="83"/>
                    </a:lnTo>
                    <a:lnTo>
                      <a:pt x="33" y="83"/>
                    </a:lnTo>
                    <a:moveTo>
                      <a:pt x="47" y="83"/>
                    </a:moveTo>
                    <a:lnTo>
                      <a:pt x="47" y="83"/>
                    </a:lnTo>
                    <a:lnTo>
                      <a:pt x="63" y="83"/>
                    </a:lnTo>
                    <a:moveTo>
                      <a:pt x="76" y="83"/>
                    </a:moveTo>
                    <a:lnTo>
                      <a:pt x="76" y="83"/>
                    </a:lnTo>
                    <a:lnTo>
                      <a:pt x="92" y="83"/>
                    </a:lnTo>
                    <a:moveTo>
                      <a:pt x="105" y="83"/>
                    </a:moveTo>
                    <a:lnTo>
                      <a:pt x="105" y="83"/>
                    </a:lnTo>
                    <a:lnTo>
                      <a:pt x="121" y="83"/>
                    </a:lnTo>
                    <a:moveTo>
                      <a:pt x="135" y="83"/>
                    </a:moveTo>
                    <a:lnTo>
                      <a:pt x="135" y="83"/>
                    </a:lnTo>
                    <a:lnTo>
                      <a:pt x="151" y="83"/>
                    </a:lnTo>
                    <a:moveTo>
                      <a:pt x="164" y="83"/>
                    </a:moveTo>
                    <a:lnTo>
                      <a:pt x="164" y="83"/>
                    </a:lnTo>
                    <a:lnTo>
                      <a:pt x="180" y="83"/>
                    </a:lnTo>
                    <a:moveTo>
                      <a:pt x="193" y="83"/>
                    </a:moveTo>
                    <a:lnTo>
                      <a:pt x="193" y="83"/>
                    </a:lnTo>
                    <a:lnTo>
                      <a:pt x="208" y="83"/>
                    </a:lnTo>
                    <a:lnTo>
                      <a:pt x="208" y="81"/>
                    </a:lnTo>
                    <a:moveTo>
                      <a:pt x="208" y="68"/>
                    </a:moveTo>
                    <a:lnTo>
                      <a:pt x="208" y="68"/>
                    </a:lnTo>
                    <a:lnTo>
                      <a:pt x="208" y="52"/>
                    </a:lnTo>
                    <a:moveTo>
                      <a:pt x="208" y="39"/>
                    </a:moveTo>
                    <a:lnTo>
                      <a:pt x="208" y="39"/>
                    </a:lnTo>
                    <a:lnTo>
                      <a:pt x="208" y="23"/>
                    </a:lnTo>
                    <a:moveTo>
                      <a:pt x="208" y="9"/>
                    </a:moveTo>
                    <a:lnTo>
                      <a:pt x="208" y="9"/>
                    </a:lnTo>
                    <a:lnTo>
                      <a:pt x="208"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p:cNvSpPr>
              <p:nvPr/>
            </p:nvSpPr>
            <p:spPr bwMode="auto">
              <a:xfrm>
                <a:off x="3150956"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p:cNvSpPr>
              <p:nvPr/>
            </p:nvSpPr>
            <p:spPr bwMode="auto">
              <a:xfrm>
                <a:off x="3150956" y="5549108"/>
                <a:ext cx="430213"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p:cNvSpPr>
              <p:nvPr/>
            </p:nvSpPr>
            <p:spPr bwMode="auto">
              <a:xfrm>
                <a:off x="3165244" y="5677696"/>
                <a:ext cx="400050" cy="176213"/>
              </a:xfrm>
              <a:custGeom>
                <a:avLst/>
                <a:gdLst>
                  <a:gd name="T0" fmla="*/ 0 w 209"/>
                  <a:gd name="T1" fmla="*/ 0 h 91"/>
                  <a:gd name="T2" fmla="*/ 0 w 209"/>
                  <a:gd name="T3" fmla="*/ 0 h 91"/>
                  <a:gd name="T4" fmla="*/ 0 w 209"/>
                  <a:gd name="T5" fmla="*/ 91 h 91"/>
                  <a:gd name="T6" fmla="*/ 209 w 209"/>
                  <a:gd name="T7" fmla="*/ 0 h 91"/>
                  <a:gd name="T8" fmla="*/ 0 w 209"/>
                  <a:gd name="T9" fmla="*/ 0 h 91"/>
                </a:gdLst>
                <a:ahLst/>
                <a:cxnLst>
                  <a:cxn ang="0">
                    <a:pos x="T0" y="T1"/>
                  </a:cxn>
                  <a:cxn ang="0">
                    <a:pos x="T2" y="T3"/>
                  </a:cxn>
                  <a:cxn ang="0">
                    <a:pos x="T4" y="T5"/>
                  </a:cxn>
                  <a:cxn ang="0">
                    <a:pos x="T6" y="T7"/>
                  </a:cxn>
                  <a:cxn ang="0">
                    <a:pos x="T8" y="T9"/>
                  </a:cxn>
                </a:cxnLst>
                <a:rect l="0" t="0" r="r" b="b"/>
                <a:pathLst>
                  <a:path w="209" h="91">
                    <a:moveTo>
                      <a:pt x="0" y="0"/>
                    </a:moveTo>
                    <a:lnTo>
                      <a:pt x="0" y="0"/>
                    </a:lnTo>
                    <a:lnTo>
                      <a:pt x="0" y="91"/>
                    </a:lnTo>
                    <a:cubicBezTo>
                      <a:pt x="71" y="48"/>
                      <a:pt x="143" y="0"/>
                      <a:pt x="209" y="0"/>
                    </a:cubicBezTo>
                    <a:lnTo>
                      <a:pt x="0" y="0"/>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51"/>
              <p:cNvSpPr>
                <a:spLocks/>
              </p:cNvSpPr>
              <p:nvPr/>
            </p:nvSpPr>
            <p:spPr bwMode="auto">
              <a:xfrm>
                <a:off x="3165244" y="5677696"/>
                <a:ext cx="400050" cy="176213"/>
              </a:xfrm>
              <a:custGeom>
                <a:avLst/>
                <a:gdLst>
                  <a:gd name="T0" fmla="*/ 0 w 209"/>
                  <a:gd name="T1" fmla="*/ 0 h 91"/>
                  <a:gd name="T2" fmla="*/ 0 w 209"/>
                  <a:gd name="T3" fmla="*/ 0 h 91"/>
                  <a:gd name="T4" fmla="*/ 0 w 209"/>
                  <a:gd name="T5" fmla="*/ 91 h 91"/>
                  <a:gd name="T6" fmla="*/ 209 w 209"/>
                  <a:gd name="T7" fmla="*/ 0 h 91"/>
                  <a:gd name="T8" fmla="*/ 0 w 209"/>
                  <a:gd name="T9" fmla="*/ 0 h 91"/>
                </a:gdLst>
                <a:ahLst/>
                <a:cxnLst>
                  <a:cxn ang="0">
                    <a:pos x="T0" y="T1"/>
                  </a:cxn>
                  <a:cxn ang="0">
                    <a:pos x="T2" y="T3"/>
                  </a:cxn>
                  <a:cxn ang="0">
                    <a:pos x="T4" y="T5"/>
                  </a:cxn>
                  <a:cxn ang="0">
                    <a:pos x="T6" y="T7"/>
                  </a:cxn>
                  <a:cxn ang="0">
                    <a:pos x="T8" y="T9"/>
                  </a:cxn>
                </a:cxnLst>
                <a:rect l="0" t="0" r="r" b="b"/>
                <a:pathLst>
                  <a:path w="209" h="91">
                    <a:moveTo>
                      <a:pt x="0" y="0"/>
                    </a:moveTo>
                    <a:lnTo>
                      <a:pt x="0" y="0"/>
                    </a:lnTo>
                    <a:lnTo>
                      <a:pt x="0" y="91"/>
                    </a:lnTo>
                    <a:cubicBezTo>
                      <a:pt x="71" y="48"/>
                      <a:pt x="143" y="0"/>
                      <a:pt x="209" y="0"/>
                    </a:cubicBezTo>
                    <a:lnTo>
                      <a:pt x="0" y="0"/>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52"/>
              <p:cNvSpPr>
                <a:spLocks noEditPoints="1"/>
              </p:cNvSpPr>
              <p:nvPr/>
            </p:nvSpPr>
            <p:spPr bwMode="auto">
              <a:xfrm>
                <a:off x="3165244" y="5682458"/>
                <a:ext cx="400050" cy="171450"/>
              </a:xfrm>
              <a:custGeom>
                <a:avLst/>
                <a:gdLst>
                  <a:gd name="T0" fmla="*/ 0 w 209"/>
                  <a:gd name="T1" fmla="*/ 89 h 89"/>
                  <a:gd name="T2" fmla="*/ 0 w 209"/>
                  <a:gd name="T3" fmla="*/ 89 h 89"/>
                  <a:gd name="T4" fmla="*/ 4 w 209"/>
                  <a:gd name="T5" fmla="*/ 89 h 89"/>
                  <a:gd name="T6" fmla="*/ 18 w 209"/>
                  <a:gd name="T7" fmla="*/ 89 h 89"/>
                  <a:gd name="T8" fmla="*/ 18 w 209"/>
                  <a:gd name="T9" fmla="*/ 89 h 89"/>
                  <a:gd name="T10" fmla="*/ 34 w 209"/>
                  <a:gd name="T11" fmla="*/ 89 h 89"/>
                  <a:gd name="T12" fmla="*/ 47 w 209"/>
                  <a:gd name="T13" fmla="*/ 89 h 89"/>
                  <a:gd name="T14" fmla="*/ 47 w 209"/>
                  <a:gd name="T15" fmla="*/ 89 h 89"/>
                  <a:gd name="T16" fmla="*/ 63 w 209"/>
                  <a:gd name="T17" fmla="*/ 89 h 89"/>
                  <a:gd name="T18" fmla="*/ 76 w 209"/>
                  <a:gd name="T19" fmla="*/ 89 h 89"/>
                  <a:gd name="T20" fmla="*/ 76 w 209"/>
                  <a:gd name="T21" fmla="*/ 89 h 89"/>
                  <a:gd name="T22" fmla="*/ 92 w 209"/>
                  <a:gd name="T23" fmla="*/ 89 h 89"/>
                  <a:gd name="T24" fmla="*/ 106 w 209"/>
                  <a:gd name="T25" fmla="*/ 89 h 89"/>
                  <a:gd name="T26" fmla="*/ 106 w 209"/>
                  <a:gd name="T27" fmla="*/ 89 h 89"/>
                  <a:gd name="T28" fmla="*/ 122 w 209"/>
                  <a:gd name="T29" fmla="*/ 89 h 89"/>
                  <a:gd name="T30" fmla="*/ 135 w 209"/>
                  <a:gd name="T31" fmla="*/ 89 h 89"/>
                  <a:gd name="T32" fmla="*/ 135 w 209"/>
                  <a:gd name="T33" fmla="*/ 89 h 89"/>
                  <a:gd name="T34" fmla="*/ 151 w 209"/>
                  <a:gd name="T35" fmla="*/ 89 h 89"/>
                  <a:gd name="T36" fmla="*/ 164 w 209"/>
                  <a:gd name="T37" fmla="*/ 89 h 89"/>
                  <a:gd name="T38" fmla="*/ 164 w 209"/>
                  <a:gd name="T39" fmla="*/ 89 h 89"/>
                  <a:gd name="T40" fmla="*/ 180 w 209"/>
                  <a:gd name="T41" fmla="*/ 89 h 89"/>
                  <a:gd name="T42" fmla="*/ 194 w 209"/>
                  <a:gd name="T43" fmla="*/ 89 h 89"/>
                  <a:gd name="T44" fmla="*/ 194 w 209"/>
                  <a:gd name="T45" fmla="*/ 89 h 89"/>
                  <a:gd name="T46" fmla="*/ 209 w 209"/>
                  <a:gd name="T47" fmla="*/ 89 h 89"/>
                  <a:gd name="T48" fmla="*/ 209 w 209"/>
                  <a:gd name="T49" fmla="*/ 88 h 89"/>
                  <a:gd name="T50" fmla="*/ 209 w 209"/>
                  <a:gd name="T51" fmla="*/ 75 h 89"/>
                  <a:gd name="T52" fmla="*/ 209 w 209"/>
                  <a:gd name="T53" fmla="*/ 75 h 89"/>
                  <a:gd name="T54" fmla="*/ 209 w 209"/>
                  <a:gd name="T55" fmla="*/ 59 h 89"/>
                  <a:gd name="T56" fmla="*/ 209 w 209"/>
                  <a:gd name="T57" fmla="*/ 46 h 89"/>
                  <a:gd name="T58" fmla="*/ 209 w 209"/>
                  <a:gd name="T59" fmla="*/ 46 h 89"/>
                  <a:gd name="T60" fmla="*/ 209 w 209"/>
                  <a:gd name="T61" fmla="*/ 30 h 89"/>
                  <a:gd name="T62" fmla="*/ 209 w 209"/>
                  <a:gd name="T63" fmla="*/ 16 h 89"/>
                  <a:gd name="T64" fmla="*/ 209 w 209"/>
                  <a:gd name="T65" fmla="*/ 16 h 89"/>
                  <a:gd name="T66" fmla="*/ 209 w 209"/>
                  <a:gd name="T6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89">
                    <a:moveTo>
                      <a:pt x="0" y="89"/>
                    </a:moveTo>
                    <a:lnTo>
                      <a:pt x="0" y="89"/>
                    </a:lnTo>
                    <a:lnTo>
                      <a:pt x="4" y="89"/>
                    </a:lnTo>
                    <a:moveTo>
                      <a:pt x="18" y="89"/>
                    </a:moveTo>
                    <a:lnTo>
                      <a:pt x="18" y="89"/>
                    </a:lnTo>
                    <a:lnTo>
                      <a:pt x="34" y="89"/>
                    </a:lnTo>
                    <a:moveTo>
                      <a:pt x="47" y="89"/>
                    </a:moveTo>
                    <a:lnTo>
                      <a:pt x="47" y="89"/>
                    </a:lnTo>
                    <a:lnTo>
                      <a:pt x="63" y="89"/>
                    </a:lnTo>
                    <a:moveTo>
                      <a:pt x="76" y="89"/>
                    </a:moveTo>
                    <a:lnTo>
                      <a:pt x="76" y="89"/>
                    </a:lnTo>
                    <a:lnTo>
                      <a:pt x="92" y="89"/>
                    </a:lnTo>
                    <a:moveTo>
                      <a:pt x="106" y="89"/>
                    </a:moveTo>
                    <a:lnTo>
                      <a:pt x="106" y="89"/>
                    </a:lnTo>
                    <a:lnTo>
                      <a:pt x="122" y="89"/>
                    </a:lnTo>
                    <a:moveTo>
                      <a:pt x="135" y="89"/>
                    </a:moveTo>
                    <a:lnTo>
                      <a:pt x="135" y="89"/>
                    </a:lnTo>
                    <a:lnTo>
                      <a:pt x="151" y="89"/>
                    </a:lnTo>
                    <a:moveTo>
                      <a:pt x="164" y="89"/>
                    </a:moveTo>
                    <a:lnTo>
                      <a:pt x="164" y="89"/>
                    </a:lnTo>
                    <a:lnTo>
                      <a:pt x="180" y="89"/>
                    </a:lnTo>
                    <a:moveTo>
                      <a:pt x="194" y="89"/>
                    </a:moveTo>
                    <a:lnTo>
                      <a:pt x="194" y="89"/>
                    </a:lnTo>
                    <a:lnTo>
                      <a:pt x="209" y="89"/>
                    </a:lnTo>
                    <a:lnTo>
                      <a:pt x="209" y="88"/>
                    </a:lnTo>
                    <a:moveTo>
                      <a:pt x="209" y="75"/>
                    </a:moveTo>
                    <a:lnTo>
                      <a:pt x="209" y="75"/>
                    </a:lnTo>
                    <a:lnTo>
                      <a:pt x="209" y="59"/>
                    </a:lnTo>
                    <a:moveTo>
                      <a:pt x="209" y="46"/>
                    </a:moveTo>
                    <a:lnTo>
                      <a:pt x="209" y="46"/>
                    </a:lnTo>
                    <a:lnTo>
                      <a:pt x="209" y="30"/>
                    </a:lnTo>
                    <a:moveTo>
                      <a:pt x="209" y="16"/>
                    </a:moveTo>
                    <a:lnTo>
                      <a:pt x="209" y="16"/>
                    </a:lnTo>
                    <a:lnTo>
                      <a:pt x="209" y="0"/>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3"/>
              <p:cNvSpPr>
                <a:spLocks/>
              </p:cNvSpPr>
              <p:nvPr/>
            </p:nvSpPr>
            <p:spPr bwMode="auto">
              <a:xfrm>
                <a:off x="365895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54"/>
              <p:cNvSpPr>
                <a:spLocks/>
              </p:cNvSpPr>
              <p:nvPr/>
            </p:nvSpPr>
            <p:spPr bwMode="auto">
              <a:xfrm>
                <a:off x="365895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55"/>
              <p:cNvSpPr>
                <a:spLocks/>
              </p:cNvSpPr>
              <p:nvPr/>
            </p:nvSpPr>
            <p:spPr bwMode="auto">
              <a:xfrm>
                <a:off x="3681181" y="5695158"/>
                <a:ext cx="387350" cy="141288"/>
              </a:xfrm>
              <a:custGeom>
                <a:avLst/>
                <a:gdLst>
                  <a:gd name="T0" fmla="*/ 203 w 203"/>
                  <a:gd name="T1" fmla="*/ 73 h 73"/>
                  <a:gd name="T2" fmla="*/ 203 w 203"/>
                  <a:gd name="T3" fmla="*/ 73 h 73"/>
                  <a:gd name="T4" fmla="*/ 0 w 203"/>
                  <a:gd name="T5" fmla="*/ 73 h 73"/>
                  <a:gd name="T6" fmla="*/ 0 w 203"/>
                  <a:gd name="T7" fmla="*/ 0 h 73"/>
                  <a:gd name="T8" fmla="*/ 203 w 203"/>
                  <a:gd name="T9" fmla="*/ 73 h 73"/>
                  <a:gd name="T10" fmla="*/ 203 w 203"/>
                  <a:gd name="T11" fmla="*/ 73 h 73"/>
                </a:gdLst>
                <a:ahLst/>
                <a:cxnLst>
                  <a:cxn ang="0">
                    <a:pos x="T0" y="T1"/>
                  </a:cxn>
                  <a:cxn ang="0">
                    <a:pos x="T2" y="T3"/>
                  </a:cxn>
                  <a:cxn ang="0">
                    <a:pos x="T4" y="T5"/>
                  </a:cxn>
                  <a:cxn ang="0">
                    <a:pos x="T6" y="T7"/>
                  </a:cxn>
                  <a:cxn ang="0">
                    <a:pos x="T8" y="T9"/>
                  </a:cxn>
                  <a:cxn ang="0">
                    <a:pos x="T10" y="T11"/>
                  </a:cxn>
                </a:cxnLst>
                <a:rect l="0" t="0" r="r" b="b"/>
                <a:pathLst>
                  <a:path w="203" h="73">
                    <a:moveTo>
                      <a:pt x="203" y="73"/>
                    </a:moveTo>
                    <a:lnTo>
                      <a:pt x="203" y="73"/>
                    </a:lnTo>
                    <a:lnTo>
                      <a:pt x="0" y="73"/>
                    </a:lnTo>
                    <a:lnTo>
                      <a:pt x="0" y="0"/>
                    </a:lnTo>
                    <a:cubicBezTo>
                      <a:pt x="71" y="0"/>
                      <a:pt x="139" y="21"/>
                      <a:pt x="203" y="73"/>
                    </a:cubicBezTo>
                    <a:lnTo>
                      <a:pt x="203" y="73"/>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56"/>
              <p:cNvSpPr>
                <a:spLocks/>
              </p:cNvSpPr>
              <p:nvPr/>
            </p:nvSpPr>
            <p:spPr bwMode="auto">
              <a:xfrm>
                <a:off x="3681181" y="5695158"/>
                <a:ext cx="387350" cy="141288"/>
              </a:xfrm>
              <a:custGeom>
                <a:avLst/>
                <a:gdLst>
                  <a:gd name="T0" fmla="*/ 203 w 203"/>
                  <a:gd name="T1" fmla="*/ 73 h 73"/>
                  <a:gd name="T2" fmla="*/ 203 w 203"/>
                  <a:gd name="T3" fmla="*/ 73 h 73"/>
                  <a:gd name="T4" fmla="*/ 0 w 203"/>
                  <a:gd name="T5" fmla="*/ 73 h 73"/>
                  <a:gd name="T6" fmla="*/ 0 w 203"/>
                  <a:gd name="T7" fmla="*/ 0 h 73"/>
                  <a:gd name="T8" fmla="*/ 203 w 203"/>
                  <a:gd name="T9" fmla="*/ 73 h 73"/>
                  <a:gd name="T10" fmla="*/ 203 w 203"/>
                  <a:gd name="T11" fmla="*/ 73 h 73"/>
                </a:gdLst>
                <a:ahLst/>
                <a:cxnLst>
                  <a:cxn ang="0">
                    <a:pos x="T0" y="T1"/>
                  </a:cxn>
                  <a:cxn ang="0">
                    <a:pos x="T2" y="T3"/>
                  </a:cxn>
                  <a:cxn ang="0">
                    <a:pos x="T4" y="T5"/>
                  </a:cxn>
                  <a:cxn ang="0">
                    <a:pos x="T6" y="T7"/>
                  </a:cxn>
                  <a:cxn ang="0">
                    <a:pos x="T8" y="T9"/>
                  </a:cxn>
                  <a:cxn ang="0">
                    <a:pos x="T10" y="T11"/>
                  </a:cxn>
                </a:cxnLst>
                <a:rect l="0" t="0" r="r" b="b"/>
                <a:pathLst>
                  <a:path w="203" h="73">
                    <a:moveTo>
                      <a:pt x="203" y="73"/>
                    </a:moveTo>
                    <a:lnTo>
                      <a:pt x="203" y="73"/>
                    </a:lnTo>
                    <a:lnTo>
                      <a:pt x="0" y="73"/>
                    </a:lnTo>
                    <a:lnTo>
                      <a:pt x="0" y="0"/>
                    </a:lnTo>
                    <a:cubicBezTo>
                      <a:pt x="71" y="0"/>
                      <a:pt x="139" y="21"/>
                      <a:pt x="203" y="73"/>
                    </a:cubicBezTo>
                    <a:lnTo>
                      <a:pt x="203" y="73"/>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noEditPoints="1"/>
              </p:cNvSpPr>
              <p:nvPr/>
            </p:nvSpPr>
            <p:spPr bwMode="auto">
              <a:xfrm>
                <a:off x="3681181" y="5695158"/>
                <a:ext cx="385763" cy="141288"/>
              </a:xfrm>
              <a:custGeom>
                <a:avLst/>
                <a:gdLst>
                  <a:gd name="T0" fmla="*/ 0 w 202"/>
                  <a:gd name="T1" fmla="*/ 0 h 73"/>
                  <a:gd name="T2" fmla="*/ 0 w 202"/>
                  <a:gd name="T3" fmla="*/ 0 h 73"/>
                  <a:gd name="T4" fmla="*/ 16 w 202"/>
                  <a:gd name="T5" fmla="*/ 0 h 73"/>
                  <a:gd name="T6" fmla="*/ 30 w 202"/>
                  <a:gd name="T7" fmla="*/ 0 h 73"/>
                  <a:gd name="T8" fmla="*/ 30 w 202"/>
                  <a:gd name="T9" fmla="*/ 0 h 73"/>
                  <a:gd name="T10" fmla="*/ 46 w 202"/>
                  <a:gd name="T11" fmla="*/ 0 h 73"/>
                  <a:gd name="T12" fmla="*/ 59 w 202"/>
                  <a:gd name="T13" fmla="*/ 0 h 73"/>
                  <a:gd name="T14" fmla="*/ 59 w 202"/>
                  <a:gd name="T15" fmla="*/ 0 h 73"/>
                  <a:gd name="T16" fmla="*/ 75 w 202"/>
                  <a:gd name="T17" fmla="*/ 0 h 73"/>
                  <a:gd name="T18" fmla="*/ 88 w 202"/>
                  <a:gd name="T19" fmla="*/ 0 h 73"/>
                  <a:gd name="T20" fmla="*/ 88 w 202"/>
                  <a:gd name="T21" fmla="*/ 0 h 73"/>
                  <a:gd name="T22" fmla="*/ 104 w 202"/>
                  <a:gd name="T23" fmla="*/ 0 h 73"/>
                  <a:gd name="T24" fmla="*/ 118 w 202"/>
                  <a:gd name="T25" fmla="*/ 0 h 73"/>
                  <a:gd name="T26" fmla="*/ 118 w 202"/>
                  <a:gd name="T27" fmla="*/ 0 h 73"/>
                  <a:gd name="T28" fmla="*/ 134 w 202"/>
                  <a:gd name="T29" fmla="*/ 0 h 73"/>
                  <a:gd name="T30" fmla="*/ 147 w 202"/>
                  <a:gd name="T31" fmla="*/ 0 h 73"/>
                  <a:gd name="T32" fmla="*/ 147 w 202"/>
                  <a:gd name="T33" fmla="*/ 0 h 73"/>
                  <a:gd name="T34" fmla="*/ 163 w 202"/>
                  <a:gd name="T35" fmla="*/ 0 h 73"/>
                  <a:gd name="T36" fmla="*/ 176 w 202"/>
                  <a:gd name="T37" fmla="*/ 0 h 73"/>
                  <a:gd name="T38" fmla="*/ 176 w 202"/>
                  <a:gd name="T39" fmla="*/ 0 h 73"/>
                  <a:gd name="T40" fmla="*/ 192 w 202"/>
                  <a:gd name="T41" fmla="*/ 0 h 73"/>
                  <a:gd name="T42" fmla="*/ 202 w 202"/>
                  <a:gd name="T43" fmla="*/ 3 h 73"/>
                  <a:gd name="T44" fmla="*/ 202 w 202"/>
                  <a:gd name="T45" fmla="*/ 3 h 73"/>
                  <a:gd name="T46" fmla="*/ 202 w 202"/>
                  <a:gd name="T47" fmla="*/ 19 h 73"/>
                  <a:gd name="T48" fmla="*/ 202 w 202"/>
                  <a:gd name="T49" fmla="*/ 33 h 73"/>
                  <a:gd name="T50" fmla="*/ 202 w 202"/>
                  <a:gd name="T51" fmla="*/ 33 h 73"/>
                  <a:gd name="T52" fmla="*/ 202 w 202"/>
                  <a:gd name="T53" fmla="*/ 49 h 73"/>
                  <a:gd name="T54" fmla="*/ 202 w 202"/>
                  <a:gd name="T55" fmla="*/ 62 h 73"/>
                  <a:gd name="T56" fmla="*/ 202 w 202"/>
                  <a:gd name="T57" fmla="*/ 62 h 73"/>
                  <a:gd name="T58" fmla="*/ 202 w 202"/>
                  <a:gd name="T5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73">
                    <a:moveTo>
                      <a:pt x="0" y="0"/>
                    </a:moveTo>
                    <a:lnTo>
                      <a:pt x="0" y="0"/>
                    </a:lnTo>
                    <a:lnTo>
                      <a:pt x="16" y="0"/>
                    </a:lnTo>
                    <a:moveTo>
                      <a:pt x="30" y="0"/>
                    </a:moveTo>
                    <a:lnTo>
                      <a:pt x="30" y="0"/>
                    </a:lnTo>
                    <a:lnTo>
                      <a:pt x="46" y="0"/>
                    </a:lnTo>
                    <a:moveTo>
                      <a:pt x="59" y="0"/>
                    </a:moveTo>
                    <a:lnTo>
                      <a:pt x="59" y="0"/>
                    </a:lnTo>
                    <a:lnTo>
                      <a:pt x="75" y="0"/>
                    </a:lnTo>
                    <a:moveTo>
                      <a:pt x="88" y="0"/>
                    </a:moveTo>
                    <a:lnTo>
                      <a:pt x="88" y="0"/>
                    </a:lnTo>
                    <a:lnTo>
                      <a:pt x="104" y="0"/>
                    </a:lnTo>
                    <a:moveTo>
                      <a:pt x="118" y="0"/>
                    </a:moveTo>
                    <a:lnTo>
                      <a:pt x="118" y="0"/>
                    </a:lnTo>
                    <a:lnTo>
                      <a:pt x="134" y="0"/>
                    </a:lnTo>
                    <a:moveTo>
                      <a:pt x="147" y="0"/>
                    </a:moveTo>
                    <a:lnTo>
                      <a:pt x="147" y="0"/>
                    </a:lnTo>
                    <a:lnTo>
                      <a:pt x="163" y="0"/>
                    </a:lnTo>
                    <a:moveTo>
                      <a:pt x="176" y="0"/>
                    </a:moveTo>
                    <a:lnTo>
                      <a:pt x="176" y="0"/>
                    </a:lnTo>
                    <a:lnTo>
                      <a:pt x="192" y="0"/>
                    </a:lnTo>
                    <a:moveTo>
                      <a:pt x="202" y="3"/>
                    </a:moveTo>
                    <a:lnTo>
                      <a:pt x="202" y="3"/>
                    </a:lnTo>
                    <a:lnTo>
                      <a:pt x="202" y="19"/>
                    </a:lnTo>
                    <a:moveTo>
                      <a:pt x="202" y="33"/>
                    </a:moveTo>
                    <a:lnTo>
                      <a:pt x="202" y="33"/>
                    </a:lnTo>
                    <a:lnTo>
                      <a:pt x="202" y="49"/>
                    </a:lnTo>
                    <a:moveTo>
                      <a:pt x="202" y="62"/>
                    </a:moveTo>
                    <a:lnTo>
                      <a:pt x="202" y="62"/>
                    </a:lnTo>
                    <a:lnTo>
                      <a:pt x="202" y="73"/>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58"/>
              <p:cNvSpPr>
                <a:spLocks/>
              </p:cNvSpPr>
              <p:nvPr/>
            </p:nvSpPr>
            <p:spPr bwMode="auto">
              <a:xfrm>
                <a:off x="4170131"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9"/>
              <p:cNvSpPr>
                <a:spLocks/>
              </p:cNvSpPr>
              <p:nvPr/>
            </p:nvSpPr>
            <p:spPr bwMode="auto">
              <a:xfrm>
                <a:off x="4170131"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noEditPoints="1"/>
              </p:cNvSpPr>
              <p:nvPr/>
            </p:nvSpPr>
            <p:spPr bwMode="auto">
              <a:xfrm>
                <a:off x="4287606" y="5576096"/>
                <a:ext cx="196850" cy="379413"/>
              </a:xfrm>
              <a:custGeom>
                <a:avLst/>
                <a:gdLst>
                  <a:gd name="T0" fmla="*/ 0 w 103"/>
                  <a:gd name="T1" fmla="*/ 0 h 197"/>
                  <a:gd name="T2" fmla="*/ 0 w 103"/>
                  <a:gd name="T3" fmla="*/ 0 h 197"/>
                  <a:gd name="T4" fmla="*/ 16 w 103"/>
                  <a:gd name="T5" fmla="*/ 0 h 197"/>
                  <a:gd name="T6" fmla="*/ 30 w 103"/>
                  <a:gd name="T7" fmla="*/ 0 h 197"/>
                  <a:gd name="T8" fmla="*/ 30 w 103"/>
                  <a:gd name="T9" fmla="*/ 0 h 197"/>
                  <a:gd name="T10" fmla="*/ 46 w 103"/>
                  <a:gd name="T11" fmla="*/ 0 h 197"/>
                  <a:gd name="T12" fmla="*/ 59 w 103"/>
                  <a:gd name="T13" fmla="*/ 0 h 197"/>
                  <a:gd name="T14" fmla="*/ 59 w 103"/>
                  <a:gd name="T15" fmla="*/ 0 h 197"/>
                  <a:gd name="T16" fmla="*/ 75 w 103"/>
                  <a:gd name="T17" fmla="*/ 0 h 197"/>
                  <a:gd name="T18" fmla="*/ 88 w 103"/>
                  <a:gd name="T19" fmla="*/ 0 h 197"/>
                  <a:gd name="T20" fmla="*/ 88 w 103"/>
                  <a:gd name="T21" fmla="*/ 0 h 197"/>
                  <a:gd name="T22" fmla="*/ 103 w 103"/>
                  <a:gd name="T23" fmla="*/ 0 h 197"/>
                  <a:gd name="T24" fmla="*/ 103 w 103"/>
                  <a:gd name="T25" fmla="*/ 1 h 197"/>
                  <a:gd name="T26" fmla="*/ 103 w 103"/>
                  <a:gd name="T27" fmla="*/ 14 h 197"/>
                  <a:gd name="T28" fmla="*/ 103 w 103"/>
                  <a:gd name="T29" fmla="*/ 14 h 197"/>
                  <a:gd name="T30" fmla="*/ 103 w 103"/>
                  <a:gd name="T31" fmla="*/ 30 h 197"/>
                  <a:gd name="T32" fmla="*/ 103 w 103"/>
                  <a:gd name="T33" fmla="*/ 44 h 197"/>
                  <a:gd name="T34" fmla="*/ 103 w 103"/>
                  <a:gd name="T35" fmla="*/ 44 h 197"/>
                  <a:gd name="T36" fmla="*/ 103 w 103"/>
                  <a:gd name="T37" fmla="*/ 60 h 197"/>
                  <a:gd name="T38" fmla="*/ 103 w 103"/>
                  <a:gd name="T39" fmla="*/ 73 h 197"/>
                  <a:gd name="T40" fmla="*/ 103 w 103"/>
                  <a:gd name="T41" fmla="*/ 73 h 197"/>
                  <a:gd name="T42" fmla="*/ 103 w 103"/>
                  <a:gd name="T43" fmla="*/ 89 h 197"/>
                  <a:gd name="T44" fmla="*/ 103 w 103"/>
                  <a:gd name="T45" fmla="*/ 102 h 197"/>
                  <a:gd name="T46" fmla="*/ 103 w 103"/>
                  <a:gd name="T47" fmla="*/ 102 h 197"/>
                  <a:gd name="T48" fmla="*/ 103 w 103"/>
                  <a:gd name="T49" fmla="*/ 118 h 197"/>
                  <a:gd name="T50" fmla="*/ 103 w 103"/>
                  <a:gd name="T51" fmla="*/ 132 h 197"/>
                  <a:gd name="T52" fmla="*/ 103 w 103"/>
                  <a:gd name="T53" fmla="*/ 132 h 197"/>
                  <a:gd name="T54" fmla="*/ 103 w 103"/>
                  <a:gd name="T55" fmla="*/ 148 h 197"/>
                  <a:gd name="T56" fmla="*/ 103 w 103"/>
                  <a:gd name="T57" fmla="*/ 161 h 197"/>
                  <a:gd name="T58" fmla="*/ 103 w 103"/>
                  <a:gd name="T59" fmla="*/ 161 h 197"/>
                  <a:gd name="T60" fmla="*/ 103 w 103"/>
                  <a:gd name="T61" fmla="*/ 177 h 197"/>
                  <a:gd name="T62" fmla="*/ 103 w 103"/>
                  <a:gd name="T63" fmla="*/ 190 h 197"/>
                  <a:gd name="T64" fmla="*/ 103 w 103"/>
                  <a:gd name="T65" fmla="*/ 190 h 197"/>
                  <a:gd name="T66" fmla="*/ 103 w 103"/>
                  <a:gd name="T67"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97">
                    <a:moveTo>
                      <a:pt x="0" y="0"/>
                    </a:moveTo>
                    <a:lnTo>
                      <a:pt x="0" y="0"/>
                    </a:lnTo>
                    <a:lnTo>
                      <a:pt x="16" y="0"/>
                    </a:lnTo>
                    <a:moveTo>
                      <a:pt x="30" y="0"/>
                    </a:moveTo>
                    <a:lnTo>
                      <a:pt x="30" y="0"/>
                    </a:lnTo>
                    <a:lnTo>
                      <a:pt x="46" y="0"/>
                    </a:lnTo>
                    <a:moveTo>
                      <a:pt x="59" y="0"/>
                    </a:moveTo>
                    <a:lnTo>
                      <a:pt x="59" y="0"/>
                    </a:lnTo>
                    <a:lnTo>
                      <a:pt x="75" y="0"/>
                    </a:lnTo>
                    <a:moveTo>
                      <a:pt x="88" y="0"/>
                    </a:moveTo>
                    <a:lnTo>
                      <a:pt x="88" y="0"/>
                    </a:lnTo>
                    <a:lnTo>
                      <a:pt x="103" y="0"/>
                    </a:lnTo>
                    <a:lnTo>
                      <a:pt x="103" y="1"/>
                    </a:lnTo>
                    <a:moveTo>
                      <a:pt x="103" y="14"/>
                    </a:moveTo>
                    <a:lnTo>
                      <a:pt x="103" y="14"/>
                    </a:lnTo>
                    <a:lnTo>
                      <a:pt x="103" y="30"/>
                    </a:lnTo>
                    <a:moveTo>
                      <a:pt x="103" y="44"/>
                    </a:moveTo>
                    <a:lnTo>
                      <a:pt x="103" y="44"/>
                    </a:lnTo>
                    <a:lnTo>
                      <a:pt x="103" y="60"/>
                    </a:lnTo>
                    <a:moveTo>
                      <a:pt x="103" y="73"/>
                    </a:moveTo>
                    <a:lnTo>
                      <a:pt x="103" y="73"/>
                    </a:lnTo>
                    <a:lnTo>
                      <a:pt x="103" y="89"/>
                    </a:lnTo>
                    <a:moveTo>
                      <a:pt x="103" y="102"/>
                    </a:moveTo>
                    <a:lnTo>
                      <a:pt x="103" y="102"/>
                    </a:lnTo>
                    <a:lnTo>
                      <a:pt x="103" y="118"/>
                    </a:lnTo>
                    <a:moveTo>
                      <a:pt x="103" y="132"/>
                    </a:moveTo>
                    <a:lnTo>
                      <a:pt x="103" y="132"/>
                    </a:lnTo>
                    <a:lnTo>
                      <a:pt x="103" y="148"/>
                    </a:lnTo>
                    <a:moveTo>
                      <a:pt x="103" y="161"/>
                    </a:moveTo>
                    <a:lnTo>
                      <a:pt x="103" y="161"/>
                    </a:lnTo>
                    <a:lnTo>
                      <a:pt x="103" y="177"/>
                    </a:lnTo>
                    <a:moveTo>
                      <a:pt x="103" y="190"/>
                    </a:moveTo>
                    <a:lnTo>
                      <a:pt x="103" y="190"/>
                    </a:lnTo>
                    <a:lnTo>
                      <a:pt x="103" y="197"/>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p:cNvSpPr>
              <p:nvPr/>
            </p:nvSpPr>
            <p:spPr bwMode="auto">
              <a:xfrm>
                <a:off x="4287606" y="5576096"/>
                <a:ext cx="196850" cy="379413"/>
              </a:xfrm>
              <a:custGeom>
                <a:avLst/>
                <a:gdLst>
                  <a:gd name="T0" fmla="*/ 0 w 103"/>
                  <a:gd name="T1" fmla="*/ 197 h 197"/>
                  <a:gd name="T2" fmla="*/ 0 w 103"/>
                  <a:gd name="T3" fmla="*/ 197 h 197"/>
                  <a:gd name="T4" fmla="*/ 0 w 103"/>
                  <a:gd name="T5" fmla="*/ 0 h 197"/>
                  <a:gd name="T6" fmla="*/ 103 w 103"/>
                  <a:gd name="T7" fmla="*/ 196 h 197"/>
                  <a:gd name="T8" fmla="*/ 0 w 103"/>
                  <a:gd name="T9" fmla="*/ 197 h 197"/>
                </a:gdLst>
                <a:ahLst/>
                <a:cxnLst>
                  <a:cxn ang="0">
                    <a:pos x="T0" y="T1"/>
                  </a:cxn>
                  <a:cxn ang="0">
                    <a:pos x="T2" y="T3"/>
                  </a:cxn>
                  <a:cxn ang="0">
                    <a:pos x="T4" y="T5"/>
                  </a:cxn>
                  <a:cxn ang="0">
                    <a:pos x="T6" y="T7"/>
                  </a:cxn>
                  <a:cxn ang="0">
                    <a:pos x="T8" y="T9"/>
                  </a:cxn>
                </a:cxnLst>
                <a:rect l="0" t="0" r="r" b="b"/>
                <a:pathLst>
                  <a:path w="103" h="197">
                    <a:moveTo>
                      <a:pt x="0" y="197"/>
                    </a:moveTo>
                    <a:lnTo>
                      <a:pt x="0" y="197"/>
                    </a:lnTo>
                    <a:lnTo>
                      <a:pt x="0" y="0"/>
                    </a:lnTo>
                    <a:cubicBezTo>
                      <a:pt x="74" y="59"/>
                      <a:pt x="103" y="125"/>
                      <a:pt x="103" y="196"/>
                    </a:cubicBezTo>
                    <a:lnTo>
                      <a:pt x="0" y="197"/>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p:cNvSpPr>
              <p:nvPr/>
            </p:nvSpPr>
            <p:spPr bwMode="auto">
              <a:xfrm>
                <a:off x="4287606" y="5576096"/>
                <a:ext cx="196850" cy="379413"/>
              </a:xfrm>
              <a:custGeom>
                <a:avLst/>
                <a:gdLst>
                  <a:gd name="T0" fmla="*/ 0 w 103"/>
                  <a:gd name="T1" fmla="*/ 197 h 197"/>
                  <a:gd name="T2" fmla="*/ 0 w 103"/>
                  <a:gd name="T3" fmla="*/ 197 h 197"/>
                  <a:gd name="T4" fmla="*/ 0 w 103"/>
                  <a:gd name="T5" fmla="*/ 0 h 197"/>
                  <a:gd name="T6" fmla="*/ 103 w 103"/>
                  <a:gd name="T7" fmla="*/ 196 h 197"/>
                  <a:gd name="T8" fmla="*/ 0 w 103"/>
                  <a:gd name="T9" fmla="*/ 197 h 197"/>
                </a:gdLst>
                <a:ahLst/>
                <a:cxnLst>
                  <a:cxn ang="0">
                    <a:pos x="T0" y="T1"/>
                  </a:cxn>
                  <a:cxn ang="0">
                    <a:pos x="T2" y="T3"/>
                  </a:cxn>
                  <a:cxn ang="0">
                    <a:pos x="T4" y="T5"/>
                  </a:cxn>
                  <a:cxn ang="0">
                    <a:pos x="T6" y="T7"/>
                  </a:cxn>
                  <a:cxn ang="0">
                    <a:pos x="T8" y="T9"/>
                  </a:cxn>
                </a:cxnLst>
                <a:rect l="0" t="0" r="r" b="b"/>
                <a:pathLst>
                  <a:path w="103" h="197">
                    <a:moveTo>
                      <a:pt x="0" y="197"/>
                    </a:moveTo>
                    <a:lnTo>
                      <a:pt x="0" y="197"/>
                    </a:lnTo>
                    <a:lnTo>
                      <a:pt x="0" y="0"/>
                    </a:lnTo>
                    <a:cubicBezTo>
                      <a:pt x="74" y="59"/>
                      <a:pt x="103" y="125"/>
                      <a:pt x="103" y="196"/>
                    </a:cubicBezTo>
                    <a:lnTo>
                      <a:pt x="0" y="197"/>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p:cNvSpPr>
              <p:nvPr/>
            </p:nvSpPr>
            <p:spPr bwMode="auto">
              <a:xfrm>
                <a:off x="468130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64"/>
              <p:cNvSpPr>
                <a:spLocks/>
              </p:cNvSpPr>
              <p:nvPr/>
            </p:nvSpPr>
            <p:spPr bwMode="auto">
              <a:xfrm>
                <a:off x="4681306" y="5549108"/>
                <a:ext cx="431800" cy="433388"/>
              </a:xfrm>
              <a:custGeom>
                <a:avLst/>
                <a:gdLst>
                  <a:gd name="T0" fmla="*/ 0 w 225"/>
                  <a:gd name="T1" fmla="*/ 0 h 225"/>
                  <a:gd name="T2" fmla="*/ 0 w 225"/>
                  <a:gd name="T3" fmla="*/ 0 h 225"/>
                  <a:gd name="T4" fmla="*/ 225 w 225"/>
                  <a:gd name="T5" fmla="*/ 0 h 225"/>
                  <a:gd name="T6" fmla="*/ 225 w 225"/>
                  <a:gd name="T7" fmla="*/ 225 h 225"/>
                  <a:gd name="T8" fmla="*/ 0 w 225"/>
                  <a:gd name="T9" fmla="*/ 225 h 225"/>
                  <a:gd name="T10" fmla="*/ 0 w 225"/>
                  <a:gd name="T11" fmla="*/ 0 h 225"/>
                </a:gdLst>
                <a:ahLst/>
                <a:cxnLst>
                  <a:cxn ang="0">
                    <a:pos x="T0" y="T1"/>
                  </a:cxn>
                  <a:cxn ang="0">
                    <a:pos x="T2" y="T3"/>
                  </a:cxn>
                  <a:cxn ang="0">
                    <a:pos x="T4" y="T5"/>
                  </a:cxn>
                  <a:cxn ang="0">
                    <a:pos x="T6" y="T7"/>
                  </a:cxn>
                  <a:cxn ang="0">
                    <a:pos x="T8" y="T9"/>
                  </a:cxn>
                  <a:cxn ang="0">
                    <a:pos x="T10" y="T11"/>
                  </a:cxn>
                </a:cxnLst>
                <a:rect l="0" t="0" r="r" b="b"/>
                <a:pathLst>
                  <a:path w="225" h="225">
                    <a:moveTo>
                      <a:pt x="0" y="0"/>
                    </a:moveTo>
                    <a:lnTo>
                      <a:pt x="0" y="0"/>
                    </a:lnTo>
                    <a:lnTo>
                      <a:pt x="225" y="0"/>
                    </a:lnTo>
                    <a:lnTo>
                      <a:pt x="225"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5"/>
              <p:cNvSpPr>
                <a:spLocks/>
              </p:cNvSpPr>
              <p:nvPr/>
            </p:nvSpPr>
            <p:spPr bwMode="auto">
              <a:xfrm>
                <a:off x="4809894" y="5568158"/>
                <a:ext cx="174625" cy="393700"/>
              </a:xfrm>
              <a:custGeom>
                <a:avLst/>
                <a:gdLst>
                  <a:gd name="T0" fmla="*/ 0 w 91"/>
                  <a:gd name="T1" fmla="*/ 0 h 204"/>
                  <a:gd name="T2" fmla="*/ 0 w 91"/>
                  <a:gd name="T3" fmla="*/ 0 h 204"/>
                  <a:gd name="T4" fmla="*/ 91 w 91"/>
                  <a:gd name="T5" fmla="*/ 0 h 204"/>
                  <a:gd name="T6" fmla="*/ 0 w 91"/>
                  <a:gd name="T7" fmla="*/ 204 h 204"/>
                  <a:gd name="T8" fmla="*/ 0 w 91"/>
                  <a:gd name="T9" fmla="*/ 0 h 204"/>
                </a:gdLst>
                <a:ahLst/>
                <a:cxnLst>
                  <a:cxn ang="0">
                    <a:pos x="T0" y="T1"/>
                  </a:cxn>
                  <a:cxn ang="0">
                    <a:pos x="T2" y="T3"/>
                  </a:cxn>
                  <a:cxn ang="0">
                    <a:pos x="T4" y="T5"/>
                  </a:cxn>
                  <a:cxn ang="0">
                    <a:pos x="T6" y="T7"/>
                  </a:cxn>
                  <a:cxn ang="0">
                    <a:pos x="T8" y="T9"/>
                  </a:cxn>
                </a:cxnLst>
                <a:rect l="0" t="0" r="r" b="b"/>
                <a:pathLst>
                  <a:path w="91" h="204">
                    <a:moveTo>
                      <a:pt x="0" y="0"/>
                    </a:moveTo>
                    <a:lnTo>
                      <a:pt x="0" y="0"/>
                    </a:lnTo>
                    <a:lnTo>
                      <a:pt x="91" y="0"/>
                    </a:lnTo>
                    <a:cubicBezTo>
                      <a:pt x="91" y="63"/>
                      <a:pt x="47" y="132"/>
                      <a:pt x="0" y="204"/>
                    </a:cubicBezTo>
                    <a:lnTo>
                      <a:pt x="0" y="0"/>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66"/>
              <p:cNvSpPr>
                <a:spLocks/>
              </p:cNvSpPr>
              <p:nvPr/>
            </p:nvSpPr>
            <p:spPr bwMode="auto">
              <a:xfrm>
                <a:off x="4809894" y="5568158"/>
                <a:ext cx="174625" cy="393700"/>
              </a:xfrm>
              <a:custGeom>
                <a:avLst/>
                <a:gdLst>
                  <a:gd name="T0" fmla="*/ 0 w 91"/>
                  <a:gd name="T1" fmla="*/ 0 h 204"/>
                  <a:gd name="T2" fmla="*/ 0 w 91"/>
                  <a:gd name="T3" fmla="*/ 0 h 204"/>
                  <a:gd name="T4" fmla="*/ 91 w 91"/>
                  <a:gd name="T5" fmla="*/ 0 h 204"/>
                  <a:gd name="T6" fmla="*/ 0 w 91"/>
                  <a:gd name="T7" fmla="*/ 204 h 204"/>
                  <a:gd name="T8" fmla="*/ 0 w 91"/>
                  <a:gd name="T9" fmla="*/ 0 h 204"/>
                </a:gdLst>
                <a:ahLst/>
                <a:cxnLst>
                  <a:cxn ang="0">
                    <a:pos x="T0" y="T1"/>
                  </a:cxn>
                  <a:cxn ang="0">
                    <a:pos x="T2" y="T3"/>
                  </a:cxn>
                  <a:cxn ang="0">
                    <a:pos x="T4" y="T5"/>
                  </a:cxn>
                  <a:cxn ang="0">
                    <a:pos x="T6" y="T7"/>
                  </a:cxn>
                  <a:cxn ang="0">
                    <a:pos x="T8" y="T9"/>
                  </a:cxn>
                </a:cxnLst>
                <a:rect l="0" t="0" r="r" b="b"/>
                <a:pathLst>
                  <a:path w="91" h="204">
                    <a:moveTo>
                      <a:pt x="0" y="0"/>
                    </a:moveTo>
                    <a:lnTo>
                      <a:pt x="0" y="0"/>
                    </a:lnTo>
                    <a:lnTo>
                      <a:pt x="91" y="0"/>
                    </a:lnTo>
                    <a:cubicBezTo>
                      <a:pt x="91" y="63"/>
                      <a:pt x="47" y="132"/>
                      <a:pt x="0" y="204"/>
                    </a:cubicBezTo>
                    <a:lnTo>
                      <a:pt x="0" y="0"/>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67"/>
              <p:cNvSpPr>
                <a:spLocks noEditPoints="1"/>
              </p:cNvSpPr>
              <p:nvPr/>
            </p:nvSpPr>
            <p:spPr bwMode="auto">
              <a:xfrm>
                <a:off x="4809894" y="5568158"/>
                <a:ext cx="174625" cy="393700"/>
              </a:xfrm>
              <a:custGeom>
                <a:avLst/>
                <a:gdLst>
                  <a:gd name="T0" fmla="*/ 0 w 91"/>
                  <a:gd name="T1" fmla="*/ 204 h 204"/>
                  <a:gd name="T2" fmla="*/ 0 w 91"/>
                  <a:gd name="T3" fmla="*/ 204 h 204"/>
                  <a:gd name="T4" fmla="*/ 16 w 91"/>
                  <a:gd name="T5" fmla="*/ 204 h 204"/>
                  <a:gd name="T6" fmla="*/ 29 w 91"/>
                  <a:gd name="T7" fmla="*/ 204 h 204"/>
                  <a:gd name="T8" fmla="*/ 29 w 91"/>
                  <a:gd name="T9" fmla="*/ 204 h 204"/>
                  <a:gd name="T10" fmla="*/ 45 w 91"/>
                  <a:gd name="T11" fmla="*/ 204 h 204"/>
                  <a:gd name="T12" fmla="*/ 58 w 91"/>
                  <a:gd name="T13" fmla="*/ 204 h 204"/>
                  <a:gd name="T14" fmla="*/ 58 w 91"/>
                  <a:gd name="T15" fmla="*/ 204 h 204"/>
                  <a:gd name="T16" fmla="*/ 74 w 91"/>
                  <a:gd name="T17" fmla="*/ 204 h 204"/>
                  <a:gd name="T18" fmla="*/ 88 w 91"/>
                  <a:gd name="T19" fmla="*/ 204 h 204"/>
                  <a:gd name="T20" fmla="*/ 88 w 91"/>
                  <a:gd name="T21" fmla="*/ 204 h 204"/>
                  <a:gd name="T22" fmla="*/ 91 w 91"/>
                  <a:gd name="T23" fmla="*/ 204 h 204"/>
                  <a:gd name="T24" fmla="*/ 91 w 91"/>
                  <a:gd name="T25" fmla="*/ 191 h 204"/>
                  <a:gd name="T26" fmla="*/ 91 w 91"/>
                  <a:gd name="T27" fmla="*/ 178 h 204"/>
                  <a:gd name="T28" fmla="*/ 91 w 91"/>
                  <a:gd name="T29" fmla="*/ 178 h 204"/>
                  <a:gd name="T30" fmla="*/ 91 w 91"/>
                  <a:gd name="T31" fmla="*/ 162 h 204"/>
                  <a:gd name="T32" fmla="*/ 91 w 91"/>
                  <a:gd name="T33" fmla="*/ 148 h 204"/>
                  <a:gd name="T34" fmla="*/ 91 w 91"/>
                  <a:gd name="T35" fmla="*/ 148 h 204"/>
                  <a:gd name="T36" fmla="*/ 91 w 91"/>
                  <a:gd name="T37" fmla="*/ 132 h 204"/>
                  <a:gd name="T38" fmla="*/ 91 w 91"/>
                  <a:gd name="T39" fmla="*/ 119 h 204"/>
                  <a:gd name="T40" fmla="*/ 91 w 91"/>
                  <a:gd name="T41" fmla="*/ 119 h 204"/>
                  <a:gd name="T42" fmla="*/ 91 w 91"/>
                  <a:gd name="T43" fmla="*/ 103 h 204"/>
                  <a:gd name="T44" fmla="*/ 91 w 91"/>
                  <a:gd name="T45" fmla="*/ 90 h 204"/>
                  <a:gd name="T46" fmla="*/ 91 w 91"/>
                  <a:gd name="T47" fmla="*/ 90 h 204"/>
                  <a:gd name="T48" fmla="*/ 91 w 91"/>
                  <a:gd name="T49" fmla="*/ 74 h 204"/>
                  <a:gd name="T50" fmla="*/ 91 w 91"/>
                  <a:gd name="T51" fmla="*/ 60 h 204"/>
                  <a:gd name="T52" fmla="*/ 91 w 91"/>
                  <a:gd name="T53" fmla="*/ 60 h 204"/>
                  <a:gd name="T54" fmla="*/ 91 w 91"/>
                  <a:gd name="T55" fmla="*/ 44 h 204"/>
                  <a:gd name="T56" fmla="*/ 91 w 91"/>
                  <a:gd name="T57" fmla="*/ 31 h 204"/>
                  <a:gd name="T58" fmla="*/ 91 w 91"/>
                  <a:gd name="T59" fmla="*/ 31 h 204"/>
                  <a:gd name="T60" fmla="*/ 91 w 91"/>
                  <a:gd name="T61" fmla="*/ 15 h 204"/>
                  <a:gd name="T62" fmla="*/ 91 w 91"/>
                  <a:gd name="T63" fmla="*/ 2 h 204"/>
                  <a:gd name="T64" fmla="*/ 91 w 91"/>
                  <a:gd name="T65" fmla="*/ 2 h 204"/>
                  <a:gd name="T66" fmla="*/ 91 w 91"/>
                  <a:gd name="T6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204">
                    <a:moveTo>
                      <a:pt x="0" y="204"/>
                    </a:moveTo>
                    <a:lnTo>
                      <a:pt x="0" y="204"/>
                    </a:lnTo>
                    <a:lnTo>
                      <a:pt x="16" y="204"/>
                    </a:lnTo>
                    <a:moveTo>
                      <a:pt x="29" y="204"/>
                    </a:moveTo>
                    <a:lnTo>
                      <a:pt x="29" y="204"/>
                    </a:lnTo>
                    <a:lnTo>
                      <a:pt x="45" y="204"/>
                    </a:lnTo>
                    <a:moveTo>
                      <a:pt x="58" y="204"/>
                    </a:moveTo>
                    <a:lnTo>
                      <a:pt x="58" y="204"/>
                    </a:lnTo>
                    <a:lnTo>
                      <a:pt x="74" y="204"/>
                    </a:lnTo>
                    <a:moveTo>
                      <a:pt x="88" y="204"/>
                    </a:moveTo>
                    <a:lnTo>
                      <a:pt x="88" y="204"/>
                    </a:lnTo>
                    <a:lnTo>
                      <a:pt x="91" y="204"/>
                    </a:lnTo>
                    <a:lnTo>
                      <a:pt x="91" y="191"/>
                    </a:lnTo>
                    <a:moveTo>
                      <a:pt x="91" y="178"/>
                    </a:moveTo>
                    <a:lnTo>
                      <a:pt x="91" y="178"/>
                    </a:lnTo>
                    <a:lnTo>
                      <a:pt x="91" y="162"/>
                    </a:lnTo>
                    <a:moveTo>
                      <a:pt x="91" y="148"/>
                    </a:moveTo>
                    <a:lnTo>
                      <a:pt x="91" y="148"/>
                    </a:lnTo>
                    <a:lnTo>
                      <a:pt x="91" y="132"/>
                    </a:lnTo>
                    <a:moveTo>
                      <a:pt x="91" y="119"/>
                    </a:moveTo>
                    <a:lnTo>
                      <a:pt x="91" y="119"/>
                    </a:lnTo>
                    <a:lnTo>
                      <a:pt x="91" y="103"/>
                    </a:lnTo>
                    <a:moveTo>
                      <a:pt x="91" y="90"/>
                    </a:moveTo>
                    <a:lnTo>
                      <a:pt x="91" y="90"/>
                    </a:lnTo>
                    <a:lnTo>
                      <a:pt x="91" y="74"/>
                    </a:lnTo>
                    <a:moveTo>
                      <a:pt x="91" y="60"/>
                    </a:moveTo>
                    <a:lnTo>
                      <a:pt x="91" y="60"/>
                    </a:lnTo>
                    <a:lnTo>
                      <a:pt x="91" y="44"/>
                    </a:lnTo>
                    <a:moveTo>
                      <a:pt x="91" y="31"/>
                    </a:moveTo>
                    <a:lnTo>
                      <a:pt x="91" y="31"/>
                    </a:lnTo>
                    <a:lnTo>
                      <a:pt x="91" y="15"/>
                    </a:lnTo>
                    <a:moveTo>
                      <a:pt x="91" y="2"/>
                    </a:moveTo>
                    <a:lnTo>
                      <a:pt x="91" y="2"/>
                    </a:lnTo>
                    <a:lnTo>
                      <a:pt x="91"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68"/>
              <p:cNvSpPr>
                <a:spLocks/>
              </p:cNvSpPr>
              <p:nvPr/>
            </p:nvSpPr>
            <p:spPr bwMode="auto">
              <a:xfrm>
                <a:off x="519326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69"/>
              <p:cNvSpPr>
                <a:spLocks/>
              </p:cNvSpPr>
              <p:nvPr/>
            </p:nvSpPr>
            <p:spPr bwMode="auto">
              <a:xfrm>
                <a:off x="519326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70"/>
              <p:cNvSpPr>
                <a:spLocks/>
              </p:cNvSpPr>
              <p:nvPr/>
            </p:nvSpPr>
            <p:spPr bwMode="auto">
              <a:xfrm>
                <a:off x="5315501" y="5566572"/>
                <a:ext cx="182563" cy="398463"/>
              </a:xfrm>
              <a:custGeom>
                <a:avLst/>
                <a:gdLst>
                  <a:gd name="T0" fmla="*/ 1 w 95"/>
                  <a:gd name="T1" fmla="*/ 207 h 207"/>
                  <a:gd name="T2" fmla="*/ 1 w 95"/>
                  <a:gd name="T3" fmla="*/ 207 h 207"/>
                  <a:gd name="T4" fmla="*/ 1 w 95"/>
                  <a:gd name="T5" fmla="*/ 0 h 207"/>
                  <a:gd name="T6" fmla="*/ 95 w 95"/>
                  <a:gd name="T7" fmla="*/ 0 h 207"/>
                  <a:gd name="T8" fmla="*/ 1 w 95"/>
                  <a:gd name="T9" fmla="*/ 207 h 207"/>
                  <a:gd name="T10" fmla="*/ 1 w 95"/>
                  <a:gd name="T11" fmla="*/ 207 h 207"/>
                </a:gdLst>
                <a:ahLst/>
                <a:cxnLst>
                  <a:cxn ang="0">
                    <a:pos x="T0" y="T1"/>
                  </a:cxn>
                  <a:cxn ang="0">
                    <a:pos x="T2" y="T3"/>
                  </a:cxn>
                  <a:cxn ang="0">
                    <a:pos x="T4" y="T5"/>
                  </a:cxn>
                  <a:cxn ang="0">
                    <a:pos x="T6" y="T7"/>
                  </a:cxn>
                  <a:cxn ang="0">
                    <a:pos x="T8" y="T9"/>
                  </a:cxn>
                  <a:cxn ang="0">
                    <a:pos x="T10" y="T11"/>
                  </a:cxn>
                </a:cxnLst>
                <a:rect l="0" t="0" r="r" b="b"/>
                <a:pathLst>
                  <a:path w="95" h="207">
                    <a:moveTo>
                      <a:pt x="1" y="207"/>
                    </a:moveTo>
                    <a:lnTo>
                      <a:pt x="1" y="207"/>
                    </a:lnTo>
                    <a:lnTo>
                      <a:pt x="1" y="0"/>
                    </a:lnTo>
                    <a:lnTo>
                      <a:pt x="95" y="0"/>
                    </a:lnTo>
                    <a:cubicBezTo>
                      <a:pt x="50" y="69"/>
                      <a:pt x="0" y="140"/>
                      <a:pt x="1" y="207"/>
                    </a:cubicBezTo>
                    <a:lnTo>
                      <a:pt x="1" y="207"/>
                    </a:lnTo>
                    <a:close/>
                  </a:path>
                </a:pathLst>
              </a:custGeom>
              <a:solidFill>
                <a:srgbClr val="FFCC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71"/>
              <p:cNvSpPr>
                <a:spLocks/>
              </p:cNvSpPr>
              <p:nvPr/>
            </p:nvSpPr>
            <p:spPr bwMode="auto">
              <a:xfrm>
                <a:off x="5315501" y="5566572"/>
                <a:ext cx="182563" cy="398463"/>
              </a:xfrm>
              <a:custGeom>
                <a:avLst/>
                <a:gdLst>
                  <a:gd name="T0" fmla="*/ 1 w 95"/>
                  <a:gd name="T1" fmla="*/ 207 h 207"/>
                  <a:gd name="T2" fmla="*/ 1 w 95"/>
                  <a:gd name="T3" fmla="*/ 207 h 207"/>
                  <a:gd name="T4" fmla="*/ 1 w 95"/>
                  <a:gd name="T5" fmla="*/ 0 h 207"/>
                  <a:gd name="T6" fmla="*/ 95 w 95"/>
                  <a:gd name="T7" fmla="*/ 0 h 207"/>
                  <a:gd name="T8" fmla="*/ 1 w 95"/>
                  <a:gd name="T9" fmla="*/ 207 h 207"/>
                  <a:gd name="T10" fmla="*/ 1 w 95"/>
                  <a:gd name="T11" fmla="*/ 207 h 207"/>
                </a:gdLst>
                <a:ahLst/>
                <a:cxnLst>
                  <a:cxn ang="0">
                    <a:pos x="T0" y="T1"/>
                  </a:cxn>
                  <a:cxn ang="0">
                    <a:pos x="T2" y="T3"/>
                  </a:cxn>
                  <a:cxn ang="0">
                    <a:pos x="T4" y="T5"/>
                  </a:cxn>
                  <a:cxn ang="0">
                    <a:pos x="T6" y="T7"/>
                  </a:cxn>
                  <a:cxn ang="0">
                    <a:pos x="T8" y="T9"/>
                  </a:cxn>
                  <a:cxn ang="0">
                    <a:pos x="T10" y="T11"/>
                  </a:cxn>
                </a:cxnLst>
                <a:rect l="0" t="0" r="r" b="b"/>
                <a:pathLst>
                  <a:path w="95" h="207">
                    <a:moveTo>
                      <a:pt x="1" y="207"/>
                    </a:moveTo>
                    <a:lnTo>
                      <a:pt x="1" y="207"/>
                    </a:lnTo>
                    <a:lnTo>
                      <a:pt x="1" y="0"/>
                    </a:lnTo>
                    <a:lnTo>
                      <a:pt x="95" y="0"/>
                    </a:lnTo>
                    <a:cubicBezTo>
                      <a:pt x="50" y="69"/>
                      <a:pt x="0" y="140"/>
                      <a:pt x="1" y="207"/>
                    </a:cubicBezTo>
                    <a:lnTo>
                      <a:pt x="1" y="207"/>
                    </a:lnTo>
                    <a:close/>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72"/>
              <p:cNvSpPr>
                <a:spLocks noEditPoints="1"/>
              </p:cNvSpPr>
              <p:nvPr/>
            </p:nvSpPr>
            <p:spPr bwMode="auto">
              <a:xfrm>
                <a:off x="5318676" y="5566572"/>
                <a:ext cx="179388" cy="398463"/>
              </a:xfrm>
              <a:custGeom>
                <a:avLst/>
                <a:gdLst>
                  <a:gd name="T0" fmla="*/ 0 w 94"/>
                  <a:gd name="T1" fmla="*/ 207 h 207"/>
                  <a:gd name="T2" fmla="*/ 0 w 94"/>
                  <a:gd name="T3" fmla="*/ 207 h 207"/>
                  <a:gd name="T4" fmla="*/ 16 w 94"/>
                  <a:gd name="T5" fmla="*/ 207 h 207"/>
                  <a:gd name="T6" fmla="*/ 29 w 94"/>
                  <a:gd name="T7" fmla="*/ 207 h 207"/>
                  <a:gd name="T8" fmla="*/ 29 w 94"/>
                  <a:gd name="T9" fmla="*/ 207 h 207"/>
                  <a:gd name="T10" fmla="*/ 45 w 94"/>
                  <a:gd name="T11" fmla="*/ 207 h 207"/>
                  <a:gd name="T12" fmla="*/ 58 w 94"/>
                  <a:gd name="T13" fmla="*/ 207 h 207"/>
                  <a:gd name="T14" fmla="*/ 58 w 94"/>
                  <a:gd name="T15" fmla="*/ 207 h 207"/>
                  <a:gd name="T16" fmla="*/ 74 w 94"/>
                  <a:gd name="T17" fmla="*/ 207 h 207"/>
                  <a:gd name="T18" fmla="*/ 88 w 94"/>
                  <a:gd name="T19" fmla="*/ 207 h 207"/>
                  <a:gd name="T20" fmla="*/ 88 w 94"/>
                  <a:gd name="T21" fmla="*/ 207 h 207"/>
                  <a:gd name="T22" fmla="*/ 94 w 94"/>
                  <a:gd name="T23" fmla="*/ 207 h 207"/>
                  <a:gd name="T24" fmla="*/ 94 w 94"/>
                  <a:gd name="T25" fmla="*/ 197 h 207"/>
                  <a:gd name="T26" fmla="*/ 94 w 94"/>
                  <a:gd name="T27" fmla="*/ 184 h 207"/>
                  <a:gd name="T28" fmla="*/ 94 w 94"/>
                  <a:gd name="T29" fmla="*/ 184 h 207"/>
                  <a:gd name="T30" fmla="*/ 94 w 94"/>
                  <a:gd name="T31" fmla="*/ 168 h 207"/>
                  <a:gd name="T32" fmla="*/ 94 w 94"/>
                  <a:gd name="T33" fmla="*/ 154 h 207"/>
                  <a:gd name="T34" fmla="*/ 94 w 94"/>
                  <a:gd name="T35" fmla="*/ 154 h 207"/>
                  <a:gd name="T36" fmla="*/ 94 w 94"/>
                  <a:gd name="T37" fmla="*/ 138 h 207"/>
                  <a:gd name="T38" fmla="*/ 94 w 94"/>
                  <a:gd name="T39" fmla="*/ 125 h 207"/>
                  <a:gd name="T40" fmla="*/ 94 w 94"/>
                  <a:gd name="T41" fmla="*/ 125 h 207"/>
                  <a:gd name="T42" fmla="*/ 94 w 94"/>
                  <a:gd name="T43" fmla="*/ 109 h 207"/>
                  <a:gd name="T44" fmla="*/ 94 w 94"/>
                  <a:gd name="T45" fmla="*/ 96 h 207"/>
                  <a:gd name="T46" fmla="*/ 94 w 94"/>
                  <a:gd name="T47" fmla="*/ 96 h 207"/>
                  <a:gd name="T48" fmla="*/ 94 w 94"/>
                  <a:gd name="T49" fmla="*/ 80 h 207"/>
                  <a:gd name="T50" fmla="*/ 94 w 94"/>
                  <a:gd name="T51" fmla="*/ 66 h 207"/>
                  <a:gd name="T52" fmla="*/ 94 w 94"/>
                  <a:gd name="T53" fmla="*/ 66 h 207"/>
                  <a:gd name="T54" fmla="*/ 94 w 94"/>
                  <a:gd name="T55" fmla="*/ 50 h 207"/>
                  <a:gd name="T56" fmla="*/ 94 w 94"/>
                  <a:gd name="T57" fmla="*/ 37 h 207"/>
                  <a:gd name="T58" fmla="*/ 94 w 94"/>
                  <a:gd name="T59" fmla="*/ 37 h 207"/>
                  <a:gd name="T60" fmla="*/ 94 w 94"/>
                  <a:gd name="T61" fmla="*/ 21 h 207"/>
                  <a:gd name="T62" fmla="*/ 94 w 94"/>
                  <a:gd name="T63" fmla="*/ 8 h 207"/>
                  <a:gd name="T64" fmla="*/ 94 w 94"/>
                  <a:gd name="T65" fmla="*/ 8 h 207"/>
                  <a:gd name="T66" fmla="*/ 94 w 94"/>
                  <a:gd name="T6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207">
                    <a:moveTo>
                      <a:pt x="0" y="207"/>
                    </a:moveTo>
                    <a:lnTo>
                      <a:pt x="0" y="207"/>
                    </a:lnTo>
                    <a:lnTo>
                      <a:pt x="16" y="207"/>
                    </a:lnTo>
                    <a:moveTo>
                      <a:pt x="29" y="207"/>
                    </a:moveTo>
                    <a:lnTo>
                      <a:pt x="29" y="207"/>
                    </a:lnTo>
                    <a:lnTo>
                      <a:pt x="45" y="207"/>
                    </a:lnTo>
                    <a:moveTo>
                      <a:pt x="58" y="207"/>
                    </a:moveTo>
                    <a:lnTo>
                      <a:pt x="58" y="207"/>
                    </a:lnTo>
                    <a:lnTo>
                      <a:pt x="74" y="207"/>
                    </a:lnTo>
                    <a:moveTo>
                      <a:pt x="88" y="207"/>
                    </a:moveTo>
                    <a:lnTo>
                      <a:pt x="88" y="207"/>
                    </a:lnTo>
                    <a:lnTo>
                      <a:pt x="94" y="207"/>
                    </a:lnTo>
                    <a:lnTo>
                      <a:pt x="94" y="197"/>
                    </a:lnTo>
                    <a:moveTo>
                      <a:pt x="94" y="184"/>
                    </a:moveTo>
                    <a:lnTo>
                      <a:pt x="94" y="184"/>
                    </a:lnTo>
                    <a:lnTo>
                      <a:pt x="94" y="168"/>
                    </a:lnTo>
                    <a:moveTo>
                      <a:pt x="94" y="154"/>
                    </a:moveTo>
                    <a:lnTo>
                      <a:pt x="94" y="154"/>
                    </a:lnTo>
                    <a:lnTo>
                      <a:pt x="94" y="138"/>
                    </a:lnTo>
                    <a:moveTo>
                      <a:pt x="94" y="125"/>
                    </a:moveTo>
                    <a:lnTo>
                      <a:pt x="94" y="125"/>
                    </a:lnTo>
                    <a:lnTo>
                      <a:pt x="94" y="109"/>
                    </a:lnTo>
                    <a:moveTo>
                      <a:pt x="94" y="96"/>
                    </a:moveTo>
                    <a:lnTo>
                      <a:pt x="94" y="96"/>
                    </a:lnTo>
                    <a:lnTo>
                      <a:pt x="94" y="80"/>
                    </a:lnTo>
                    <a:moveTo>
                      <a:pt x="94" y="66"/>
                    </a:moveTo>
                    <a:lnTo>
                      <a:pt x="94" y="66"/>
                    </a:lnTo>
                    <a:lnTo>
                      <a:pt x="94" y="50"/>
                    </a:lnTo>
                    <a:moveTo>
                      <a:pt x="94" y="37"/>
                    </a:moveTo>
                    <a:lnTo>
                      <a:pt x="94" y="37"/>
                    </a:lnTo>
                    <a:lnTo>
                      <a:pt x="94" y="21"/>
                    </a:lnTo>
                    <a:moveTo>
                      <a:pt x="94" y="8"/>
                    </a:moveTo>
                    <a:lnTo>
                      <a:pt x="94" y="8"/>
                    </a:lnTo>
                    <a:lnTo>
                      <a:pt x="94" y="0"/>
                    </a:lnTo>
                  </a:path>
                </a:pathLst>
              </a:custGeom>
              <a:noFill/>
              <a:ln w="9525" cap="flat">
                <a:solidFill>
                  <a:srgbClr val="FF66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173"/>
              <p:cNvSpPr>
                <a:spLocks/>
              </p:cNvSpPr>
              <p:nvPr/>
            </p:nvSpPr>
            <p:spPr bwMode="auto">
              <a:xfrm>
                <a:off x="211749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74"/>
              <p:cNvSpPr>
                <a:spLocks/>
              </p:cNvSpPr>
              <p:nvPr/>
            </p:nvSpPr>
            <p:spPr bwMode="auto">
              <a:xfrm>
                <a:off x="2117493" y="5549109"/>
                <a:ext cx="428625" cy="433388"/>
              </a:xfrm>
              <a:custGeom>
                <a:avLst/>
                <a:gdLst>
                  <a:gd name="T0" fmla="*/ 0 w 224"/>
                  <a:gd name="T1" fmla="*/ 0 h 225"/>
                  <a:gd name="T2" fmla="*/ 0 w 224"/>
                  <a:gd name="T3" fmla="*/ 0 h 225"/>
                  <a:gd name="T4" fmla="*/ 224 w 224"/>
                  <a:gd name="T5" fmla="*/ 0 h 225"/>
                  <a:gd name="T6" fmla="*/ 224 w 224"/>
                  <a:gd name="T7" fmla="*/ 225 h 225"/>
                  <a:gd name="T8" fmla="*/ 0 w 224"/>
                  <a:gd name="T9" fmla="*/ 225 h 225"/>
                  <a:gd name="T10" fmla="*/ 0 w 224"/>
                  <a:gd name="T11" fmla="*/ 0 h 225"/>
                </a:gdLst>
                <a:ahLst/>
                <a:cxnLst>
                  <a:cxn ang="0">
                    <a:pos x="T0" y="T1"/>
                  </a:cxn>
                  <a:cxn ang="0">
                    <a:pos x="T2" y="T3"/>
                  </a:cxn>
                  <a:cxn ang="0">
                    <a:pos x="T4" y="T5"/>
                  </a:cxn>
                  <a:cxn ang="0">
                    <a:pos x="T6" y="T7"/>
                  </a:cxn>
                  <a:cxn ang="0">
                    <a:pos x="T8" y="T9"/>
                  </a:cxn>
                  <a:cxn ang="0">
                    <a:pos x="T10" y="T11"/>
                  </a:cxn>
                </a:cxnLst>
                <a:rect l="0" t="0" r="r" b="b"/>
                <a:pathLst>
                  <a:path w="224" h="225">
                    <a:moveTo>
                      <a:pt x="0" y="0"/>
                    </a:moveTo>
                    <a:lnTo>
                      <a:pt x="0" y="0"/>
                    </a:lnTo>
                    <a:lnTo>
                      <a:pt x="224" y="0"/>
                    </a:lnTo>
                    <a:lnTo>
                      <a:pt x="224" y="225"/>
                    </a:lnTo>
                    <a:lnTo>
                      <a:pt x="0" y="225"/>
                    </a:lnTo>
                    <a:lnTo>
                      <a:pt x="0" y="0"/>
                    </a:lnTo>
                    <a:close/>
                  </a:path>
                </a:pathLst>
              </a:custGeom>
              <a:noFill/>
              <a:ln w="19050" cap="rnd">
                <a:solidFill>
                  <a:srgbClr val="FFFFFF"/>
                </a:solidFill>
                <a:prstDash val="solid"/>
                <a:round/>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175"/>
              <p:cNvSpPr>
                <a:spLocks/>
              </p:cNvSpPr>
              <p:nvPr/>
            </p:nvSpPr>
            <p:spPr bwMode="auto">
              <a:xfrm>
                <a:off x="2133368" y="5657059"/>
                <a:ext cx="400050" cy="219075"/>
              </a:xfrm>
              <a:custGeom>
                <a:avLst/>
                <a:gdLst>
                  <a:gd name="T0" fmla="*/ 209 w 209"/>
                  <a:gd name="T1" fmla="*/ 114 h 114"/>
                  <a:gd name="T2" fmla="*/ 209 w 209"/>
                  <a:gd name="T3" fmla="*/ 114 h 114"/>
                  <a:gd name="T4" fmla="*/ 0 w 209"/>
                  <a:gd name="T5" fmla="*/ 114 h 114"/>
                  <a:gd name="T6" fmla="*/ 0 w 209"/>
                  <a:gd name="T7" fmla="*/ 0 h 114"/>
                  <a:gd name="T8" fmla="*/ 209 w 209"/>
                  <a:gd name="T9" fmla="*/ 114 h 114"/>
                  <a:gd name="T10" fmla="*/ 209 w 209"/>
                  <a:gd name="T11" fmla="*/ 114 h 114"/>
                </a:gdLst>
                <a:ahLst/>
                <a:cxnLst>
                  <a:cxn ang="0">
                    <a:pos x="T0" y="T1"/>
                  </a:cxn>
                  <a:cxn ang="0">
                    <a:pos x="T2" y="T3"/>
                  </a:cxn>
                  <a:cxn ang="0">
                    <a:pos x="T4" y="T5"/>
                  </a:cxn>
                  <a:cxn ang="0">
                    <a:pos x="T6" y="T7"/>
                  </a:cxn>
                  <a:cxn ang="0">
                    <a:pos x="T8" y="T9"/>
                  </a:cxn>
                  <a:cxn ang="0">
                    <a:pos x="T10" y="T11"/>
                  </a:cxn>
                </a:cxnLst>
                <a:rect l="0" t="0" r="r" b="b"/>
                <a:pathLst>
                  <a:path w="209" h="114">
                    <a:moveTo>
                      <a:pt x="209" y="114"/>
                    </a:moveTo>
                    <a:lnTo>
                      <a:pt x="209" y="114"/>
                    </a:lnTo>
                    <a:lnTo>
                      <a:pt x="0" y="114"/>
                    </a:lnTo>
                    <a:lnTo>
                      <a:pt x="0" y="0"/>
                    </a:lnTo>
                    <a:cubicBezTo>
                      <a:pt x="44" y="53"/>
                      <a:pt x="96" y="114"/>
                      <a:pt x="209" y="114"/>
                    </a:cubicBezTo>
                    <a:lnTo>
                      <a:pt x="209" y="114"/>
                    </a:lnTo>
                    <a:close/>
                  </a:path>
                </a:pathLst>
              </a:custGeom>
              <a:solidFill>
                <a:srgbClr val="CCCC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76"/>
              <p:cNvSpPr>
                <a:spLocks/>
              </p:cNvSpPr>
              <p:nvPr/>
            </p:nvSpPr>
            <p:spPr bwMode="auto">
              <a:xfrm>
                <a:off x="2133368" y="5657059"/>
                <a:ext cx="400050" cy="219075"/>
              </a:xfrm>
              <a:custGeom>
                <a:avLst/>
                <a:gdLst>
                  <a:gd name="T0" fmla="*/ 209 w 209"/>
                  <a:gd name="T1" fmla="*/ 114 h 114"/>
                  <a:gd name="T2" fmla="*/ 209 w 209"/>
                  <a:gd name="T3" fmla="*/ 114 h 114"/>
                  <a:gd name="T4" fmla="*/ 0 w 209"/>
                  <a:gd name="T5" fmla="*/ 114 h 114"/>
                  <a:gd name="T6" fmla="*/ 0 w 209"/>
                  <a:gd name="T7" fmla="*/ 0 h 114"/>
                  <a:gd name="T8" fmla="*/ 209 w 209"/>
                  <a:gd name="T9" fmla="*/ 114 h 114"/>
                  <a:gd name="T10" fmla="*/ 209 w 209"/>
                  <a:gd name="T11" fmla="*/ 114 h 114"/>
                </a:gdLst>
                <a:ahLst/>
                <a:cxnLst>
                  <a:cxn ang="0">
                    <a:pos x="T0" y="T1"/>
                  </a:cxn>
                  <a:cxn ang="0">
                    <a:pos x="T2" y="T3"/>
                  </a:cxn>
                  <a:cxn ang="0">
                    <a:pos x="T4" y="T5"/>
                  </a:cxn>
                  <a:cxn ang="0">
                    <a:pos x="T6" y="T7"/>
                  </a:cxn>
                  <a:cxn ang="0">
                    <a:pos x="T8" y="T9"/>
                  </a:cxn>
                  <a:cxn ang="0">
                    <a:pos x="T10" y="T11"/>
                  </a:cxn>
                </a:cxnLst>
                <a:rect l="0" t="0" r="r" b="b"/>
                <a:pathLst>
                  <a:path w="209" h="114">
                    <a:moveTo>
                      <a:pt x="209" y="114"/>
                    </a:moveTo>
                    <a:lnTo>
                      <a:pt x="209" y="114"/>
                    </a:lnTo>
                    <a:lnTo>
                      <a:pt x="0" y="114"/>
                    </a:lnTo>
                    <a:lnTo>
                      <a:pt x="0" y="0"/>
                    </a:lnTo>
                    <a:cubicBezTo>
                      <a:pt x="44" y="53"/>
                      <a:pt x="96" y="114"/>
                      <a:pt x="209" y="114"/>
                    </a:cubicBezTo>
                    <a:lnTo>
                      <a:pt x="209" y="114"/>
                    </a:lnTo>
                    <a:close/>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177"/>
              <p:cNvSpPr>
                <a:spLocks noEditPoints="1"/>
              </p:cNvSpPr>
              <p:nvPr/>
            </p:nvSpPr>
            <p:spPr bwMode="auto">
              <a:xfrm>
                <a:off x="2133368" y="5657059"/>
                <a:ext cx="400050" cy="207963"/>
              </a:xfrm>
              <a:custGeom>
                <a:avLst/>
                <a:gdLst>
                  <a:gd name="T0" fmla="*/ 0 w 209"/>
                  <a:gd name="T1" fmla="*/ 0 h 108"/>
                  <a:gd name="T2" fmla="*/ 0 w 209"/>
                  <a:gd name="T3" fmla="*/ 0 h 108"/>
                  <a:gd name="T4" fmla="*/ 4 w 209"/>
                  <a:gd name="T5" fmla="*/ 0 h 108"/>
                  <a:gd name="T6" fmla="*/ 17 w 209"/>
                  <a:gd name="T7" fmla="*/ 0 h 108"/>
                  <a:gd name="T8" fmla="*/ 17 w 209"/>
                  <a:gd name="T9" fmla="*/ 0 h 108"/>
                  <a:gd name="T10" fmla="*/ 33 w 209"/>
                  <a:gd name="T11" fmla="*/ 0 h 108"/>
                  <a:gd name="T12" fmla="*/ 47 w 209"/>
                  <a:gd name="T13" fmla="*/ 0 h 108"/>
                  <a:gd name="T14" fmla="*/ 47 w 209"/>
                  <a:gd name="T15" fmla="*/ 0 h 108"/>
                  <a:gd name="T16" fmla="*/ 63 w 209"/>
                  <a:gd name="T17" fmla="*/ 0 h 108"/>
                  <a:gd name="T18" fmla="*/ 76 w 209"/>
                  <a:gd name="T19" fmla="*/ 0 h 108"/>
                  <a:gd name="T20" fmla="*/ 76 w 209"/>
                  <a:gd name="T21" fmla="*/ 0 h 108"/>
                  <a:gd name="T22" fmla="*/ 92 w 209"/>
                  <a:gd name="T23" fmla="*/ 0 h 108"/>
                  <a:gd name="T24" fmla="*/ 105 w 209"/>
                  <a:gd name="T25" fmla="*/ 0 h 108"/>
                  <a:gd name="T26" fmla="*/ 105 w 209"/>
                  <a:gd name="T27" fmla="*/ 0 h 108"/>
                  <a:gd name="T28" fmla="*/ 121 w 209"/>
                  <a:gd name="T29" fmla="*/ 0 h 108"/>
                  <a:gd name="T30" fmla="*/ 135 w 209"/>
                  <a:gd name="T31" fmla="*/ 0 h 108"/>
                  <a:gd name="T32" fmla="*/ 135 w 209"/>
                  <a:gd name="T33" fmla="*/ 0 h 108"/>
                  <a:gd name="T34" fmla="*/ 151 w 209"/>
                  <a:gd name="T35" fmla="*/ 0 h 108"/>
                  <a:gd name="T36" fmla="*/ 164 w 209"/>
                  <a:gd name="T37" fmla="*/ 0 h 108"/>
                  <a:gd name="T38" fmla="*/ 164 w 209"/>
                  <a:gd name="T39" fmla="*/ 0 h 108"/>
                  <a:gd name="T40" fmla="*/ 180 w 209"/>
                  <a:gd name="T41" fmla="*/ 0 h 108"/>
                  <a:gd name="T42" fmla="*/ 193 w 209"/>
                  <a:gd name="T43" fmla="*/ 0 h 108"/>
                  <a:gd name="T44" fmla="*/ 193 w 209"/>
                  <a:gd name="T45" fmla="*/ 0 h 108"/>
                  <a:gd name="T46" fmla="*/ 209 w 209"/>
                  <a:gd name="T47" fmla="*/ 0 h 108"/>
                  <a:gd name="T48" fmla="*/ 209 w 209"/>
                  <a:gd name="T49" fmla="*/ 1 h 108"/>
                  <a:gd name="T50" fmla="*/ 209 w 209"/>
                  <a:gd name="T51" fmla="*/ 14 h 108"/>
                  <a:gd name="T52" fmla="*/ 209 w 209"/>
                  <a:gd name="T53" fmla="*/ 14 h 108"/>
                  <a:gd name="T54" fmla="*/ 209 w 209"/>
                  <a:gd name="T55" fmla="*/ 30 h 108"/>
                  <a:gd name="T56" fmla="*/ 209 w 209"/>
                  <a:gd name="T57" fmla="*/ 43 h 108"/>
                  <a:gd name="T58" fmla="*/ 209 w 209"/>
                  <a:gd name="T59" fmla="*/ 43 h 108"/>
                  <a:gd name="T60" fmla="*/ 209 w 209"/>
                  <a:gd name="T61" fmla="*/ 59 h 108"/>
                  <a:gd name="T62" fmla="*/ 209 w 209"/>
                  <a:gd name="T63" fmla="*/ 73 h 108"/>
                  <a:gd name="T64" fmla="*/ 209 w 209"/>
                  <a:gd name="T65" fmla="*/ 73 h 108"/>
                  <a:gd name="T66" fmla="*/ 209 w 209"/>
                  <a:gd name="T67" fmla="*/ 89 h 108"/>
                  <a:gd name="T68" fmla="*/ 209 w 209"/>
                  <a:gd name="T69" fmla="*/ 102 h 108"/>
                  <a:gd name="T70" fmla="*/ 209 w 209"/>
                  <a:gd name="T71" fmla="*/ 102 h 108"/>
                  <a:gd name="T72" fmla="*/ 209 w 209"/>
                  <a:gd name="T7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 h="108">
                    <a:moveTo>
                      <a:pt x="0" y="0"/>
                    </a:moveTo>
                    <a:lnTo>
                      <a:pt x="0" y="0"/>
                    </a:lnTo>
                    <a:lnTo>
                      <a:pt x="4" y="0"/>
                    </a:lnTo>
                    <a:moveTo>
                      <a:pt x="17" y="0"/>
                    </a:moveTo>
                    <a:lnTo>
                      <a:pt x="17" y="0"/>
                    </a:lnTo>
                    <a:lnTo>
                      <a:pt x="33" y="0"/>
                    </a:lnTo>
                    <a:moveTo>
                      <a:pt x="47" y="0"/>
                    </a:moveTo>
                    <a:lnTo>
                      <a:pt x="47" y="0"/>
                    </a:lnTo>
                    <a:lnTo>
                      <a:pt x="63" y="0"/>
                    </a:lnTo>
                    <a:moveTo>
                      <a:pt x="76" y="0"/>
                    </a:moveTo>
                    <a:lnTo>
                      <a:pt x="76" y="0"/>
                    </a:lnTo>
                    <a:lnTo>
                      <a:pt x="92" y="0"/>
                    </a:lnTo>
                    <a:moveTo>
                      <a:pt x="105" y="0"/>
                    </a:moveTo>
                    <a:lnTo>
                      <a:pt x="105" y="0"/>
                    </a:lnTo>
                    <a:lnTo>
                      <a:pt x="121" y="0"/>
                    </a:lnTo>
                    <a:moveTo>
                      <a:pt x="135" y="0"/>
                    </a:moveTo>
                    <a:lnTo>
                      <a:pt x="135" y="0"/>
                    </a:lnTo>
                    <a:lnTo>
                      <a:pt x="151" y="0"/>
                    </a:lnTo>
                    <a:moveTo>
                      <a:pt x="164" y="0"/>
                    </a:moveTo>
                    <a:lnTo>
                      <a:pt x="164" y="0"/>
                    </a:lnTo>
                    <a:lnTo>
                      <a:pt x="180" y="0"/>
                    </a:lnTo>
                    <a:moveTo>
                      <a:pt x="193" y="0"/>
                    </a:moveTo>
                    <a:lnTo>
                      <a:pt x="193" y="0"/>
                    </a:lnTo>
                    <a:lnTo>
                      <a:pt x="209" y="0"/>
                    </a:lnTo>
                    <a:lnTo>
                      <a:pt x="209" y="1"/>
                    </a:lnTo>
                    <a:moveTo>
                      <a:pt x="209" y="14"/>
                    </a:moveTo>
                    <a:lnTo>
                      <a:pt x="209" y="14"/>
                    </a:lnTo>
                    <a:lnTo>
                      <a:pt x="209" y="30"/>
                    </a:lnTo>
                    <a:moveTo>
                      <a:pt x="209" y="43"/>
                    </a:moveTo>
                    <a:lnTo>
                      <a:pt x="209" y="43"/>
                    </a:lnTo>
                    <a:lnTo>
                      <a:pt x="209" y="59"/>
                    </a:lnTo>
                    <a:moveTo>
                      <a:pt x="209" y="73"/>
                    </a:moveTo>
                    <a:lnTo>
                      <a:pt x="209" y="73"/>
                    </a:lnTo>
                    <a:lnTo>
                      <a:pt x="209" y="89"/>
                    </a:lnTo>
                    <a:moveTo>
                      <a:pt x="209" y="102"/>
                    </a:moveTo>
                    <a:lnTo>
                      <a:pt x="209" y="102"/>
                    </a:lnTo>
                    <a:lnTo>
                      <a:pt x="209" y="108"/>
                    </a:lnTo>
                  </a:path>
                </a:pathLst>
              </a:custGeom>
              <a:noFill/>
              <a:ln w="9525"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3" name="Group 202"/>
          <p:cNvGrpSpPr/>
          <p:nvPr/>
        </p:nvGrpSpPr>
        <p:grpSpPr>
          <a:xfrm>
            <a:off x="6449063" y="1890712"/>
            <a:ext cx="2220913" cy="130174"/>
            <a:chOff x="6284911" y="1890712"/>
            <a:chExt cx="2220913" cy="130174"/>
          </a:xfrm>
        </p:grpSpPr>
        <p:sp>
          <p:nvSpPr>
            <p:cNvPr id="199" name="Oval 198"/>
            <p:cNvSpPr/>
            <p:nvPr/>
          </p:nvSpPr>
          <p:spPr>
            <a:xfrm>
              <a:off x="7045179" y="1890712"/>
              <a:ext cx="130174" cy="130174"/>
            </a:xfrm>
            <a:prstGeom prst="ellipse">
              <a:avLst/>
            </a:prstGeom>
            <a:solidFill>
              <a:srgbClr val="A2FFF8"/>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7805447" y="1890712"/>
              <a:ext cx="130174" cy="130174"/>
            </a:xfrm>
            <a:prstGeom prst="ellipse">
              <a:avLst/>
            </a:prstGeom>
            <a:solidFill>
              <a:srgbClr val="A2FFF8"/>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7425313" y="1890712"/>
              <a:ext cx="130174" cy="130174"/>
            </a:xfrm>
            <a:prstGeom prst="ellipse">
              <a:avLst/>
            </a:prstGeom>
            <a:solidFill>
              <a:srgbClr val="A2FFF8"/>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p:nvSpPr>
          <p:spPr>
            <a:xfrm>
              <a:off x="6284911" y="1890712"/>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p:nvSpPr>
          <p:spPr>
            <a:xfrm>
              <a:off x="8185581" y="1890712"/>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6665045" y="1890712"/>
              <a:ext cx="130174" cy="130174"/>
            </a:xfrm>
            <a:prstGeom prst="ellipse">
              <a:avLst/>
            </a:prstGeom>
            <a:solidFill>
              <a:srgbClr val="B1E8A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7995514" y="1890712"/>
              <a:ext cx="130174" cy="130174"/>
            </a:xfrm>
            <a:prstGeom prst="ellipse">
              <a:avLst/>
            </a:prstGeom>
            <a:solidFill>
              <a:srgbClr val="E89B6E"/>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p:nvSpPr>
          <p:spPr>
            <a:xfrm>
              <a:off x="6855112" y="1890712"/>
              <a:ext cx="130174" cy="130174"/>
            </a:xfrm>
            <a:prstGeom prst="ellipse">
              <a:avLst/>
            </a:prstGeom>
            <a:solidFill>
              <a:srgbClr val="E89B6E"/>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7615380" y="1890712"/>
              <a:ext cx="130174" cy="130174"/>
            </a:xfrm>
            <a:prstGeom prst="ellipse">
              <a:avLst/>
            </a:prstGeom>
            <a:solidFill>
              <a:srgbClr val="E89B6E"/>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7235246" y="1890712"/>
              <a:ext cx="130174" cy="130174"/>
            </a:xfrm>
            <a:prstGeom prst="ellipse">
              <a:avLst/>
            </a:prstGeom>
            <a:solidFill>
              <a:srgbClr val="FF95E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6474978" y="1890712"/>
              <a:ext cx="130174" cy="130174"/>
            </a:xfrm>
            <a:prstGeom prst="ellipse">
              <a:avLst/>
            </a:prstGeom>
            <a:solidFill>
              <a:srgbClr val="FF95E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8375650" y="1890712"/>
              <a:ext cx="130174" cy="130174"/>
            </a:xfrm>
            <a:prstGeom prst="ellipse">
              <a:avLst/>
            </a:prstGeom>
            <a:solidFill>
              <a:srgbClr val="FF95E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2" name="Down Arrow 201"/>
          <p:cNvSpPr/>
          <p:nvPr/>
        </p:nvSpPr>
        <p:spPr>
          <a:xfrm>
            <a:off x="7387998" y="2133600"/>
            <a:ext cx="343043" cy="3476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Down Arrow 203"/>
          <p:cNvSpPr/>
          <p:nvPr/>
        </p:nvSpPr>
        <p:spPr>
          <a:xfrm>
            <a:off x="7375871" y="4724400"/>
            <a:ext cx="367296" cy="4562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TextBox 204"/>
          <p:cNvSpPr txBox="1"/>
          <p:nvPr/>
        </p:nvSpPr>
        <p:spPr>
          <a:xfrm>
            <a:off x="6941909" y="6096000"/>
            <a:ext cx="1279617" cy="276999"/>
          </a:xfrm>
          <a:prstGeom prst="rect">
            <a:avLst/>
          </a:prstGeom>
          <a:noFill/>
        </p:spPr>
        <p:txBody>
          <a:bodyPr wrap="none" rtlCol="0">
            <a:spAutoFit/>
          </a:bodyPr>
          <a:lstStyle/>
          <a:p>
            <a:r>
              <a:rPr lang="en-US" sz="1200" dirty="0" smtClean="0">
                <a:latin typeface="Arial"/>
                <a:cs typeface="Arial"/>
              </a:rPr>
              <a:t>color integration</a:t>
            </a:r>
            <a:endParaRPr lang="en-US" sz="1200" dirty="0">
              <a:latin typeface="Arial"/>
              <a:cs typeface="Arial"/>
            </a:endParaRPr>
          </a:p>
        </p:txBody>
      </p:sp>
      <p:grpSp>
        <p:nvGrpSpPr>
          <p:cNvPr id="397" name="Group 396"/>
          <p:cNvGrpSpPr/>
          <p:nvPr/>
        </p:nvGrpSpPr>
        <p:grpSpPr>
          <a:xfrm>
            <a:off x="6554475" y="5317939"/>
            <a:ext cx="2830248" cy="778061"/>
            <a:chOff x="563564" y="2542381"/>
            <a:chExt cx="11424444" cy="3140685"/>
          </a:xfrm>
        </p:grpSpPr>
        <p:sp>
          <p:nvSpPr>
            <p:cNvPr id="245" name="Freeform 244"/>
            <p:cNvSpPr>
              <a:spLocks/>
            </p:cNvSpPr>
            <p:nvPr/>
          </p:nvSpPr>
          <p:spPr bwMode="auto">
            <a:xfrm>
              <a:off x="2982912" y="2771775"/>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rgbClr val="B41587"/>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245"/>
            <p:cNvSpPr>
              <a:spLocks/>
            </p:cNvSpPr>
            <p:nvPr/>
          </p:nvSpPr>
          <p:spPr bwMode="auto">
            <a:xfrm>
              <a:off x="1851025" y="2773972"/>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rgbClr val="E0591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7" name="Group 155"/>
            <p:cNvGrpSpPr/>
            <p:nvPr/>
          </p:nvGrpSpPr>
          <p:grpSpPr>
            <a:xfrm>
              <a:off x="4057650" y="2542381"/>
              <a:ext cx="95250" cy="2970213"/>
              <a:chOff x="2938464" y="2542381"/>
              <a:chExt cx="95250" cy="2970213"/>
            </a:xfrm>
          </p:grpSpPr>
          <p:sp>
            <p:nvSpPr>
              <p:cNvPr id="248" name="Freeform 247"/>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248"/>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0" name="Group 148"/>
            <p:cNvGrpSpPr/>
            <p:nvPr/>
          </p:nvGrpSpPr>
          <p:grpSpPr>
            <a:xfrm>
              <a:off x="2938464" y="2542381"/>
              <a:ext cx="95250" cy="2970213"/>
              <a:chOff x="2938464" y="2542381"/>
              <a:chExt cx="95250" cy="2970213"/>
            </a:xfrm>
          </p:grpSpPr>
          <p:sp>
            <p:nvSpPr>
              <p:cNvPr id="301" name="Freeform 300"/>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solidFill>
                <a:schemeClr val="bg1">
                  <a:lumMod val="50000"/>
                </a:schemeClr>
              </a:solidFill>
              <a:ln w="17463" cap="flat">
                <a:solidFill>
                  <a:schemeClr val="bg1">
                    <a:lumMod val="50000"/>
                  </a:schemeClr>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Freeform 301"/>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3" name="Freeform 302"/>
            <p:cNvSpPr>
              <a:spLocks/>
            </p:cNvSpPr>
            <p:nvPr/>
          </p:nvSpPr>
          <p:spPr bwMode="auto">
            <a:xfrm>
              <a:off x="4106070" y="2773362"/>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13" cap="flat">
              <a:solidFill>
                <a:srgbClr val="0000FF"/>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Freeform 303"/>
            <p:cNvSpPr>
              <a:spLocks/>
            </p:cNvSpPr>
            <p:nvPr/>
          </p:nvSpPr>
          <p:spPr bwMode="auto">
            <a:xfrm>
              <a:off x="728664"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Freeform 304"/>
            <p:cNvSpPr>
              <a:spLocks/>
            </p:cNvSpPr>
            <p:nvPr/>
          </p:nvSpPr>
          <p:spPr bwMode="auto">
            <a:xfrm>
              <a:off x="952501"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Freeform 305"/>
            <p:cNvSpPr>
              <a:spLocks/>
            </p:cNvSpPr>
            <p:nvPr/>
          </p:nvSpPr>
          <p:spPr bwMode="auto">
            <a:xfrm>
              <a:off x="117951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Freeform 306"/>
            <p:cNvSpPr>
              <a:spLocks/>
            </p:cNvSpPr>
            <p:nvPr/>
          </p:nvSpPr>
          <p:spPr bwMode="auto">
            <a:xfrm>
              <a:off x="1403351"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Freeform 307"/>
            <p:cNvSpPr>
              <a:spLocks/>
            </p:cNvSpPr>
            <p:nvPr/>
          </p:nvSpPr>
          <p:spPr bwMode="auto">
            <a:xfrm>
              <a:off x="1628776"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Freeform 308"/>
            <p:cNvSpPr>
              <a:spLocks/>
            </p:cNvSpPr>
            <p:nvPr/>
          </p:nvSpPr>
          <p:spPr bwMode="auto">
            <a:xfrm>
              <a:off x="1854201"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Freeform 309"/>
            <p:cNvSpPr>
              <a:spLocks/>
            </p:cNvSpPr>
            <p:nvPr/>
          </p:nvSpPr>
          <p:spPr bwMode="auto">
            <a:xfrm>
              <a:off x="2079626"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Freeform 310"/>
            <p:cNvSpPr>
              <a:spLocks/>
            </p:cNvSpPr>
            <p:nvPr/>
          </p:nvSpPr>
          <p:spPr bwMode="auto">
            <a:xfrm>
              <a:off x="2305051"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Freeform 311"/>
            <p:cNvSpPr>
              <a:spLocks/>
            </p:cNvSpPr>
            <p:nvPr/>
          </p:nvSpPr>
          <p:spPr bwMode="auto">
            <a:xfrm>
              <a:off x="2530476"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 name="Freeform 312"/>
            <p:cNvSpPr>
              <a:spLocks/>
            </p:cNvSpPr>
            <p:nvPr/>
          </p:nvSpPr>
          <p:spPr bwMode="auto">
            <a:xfrm>
              <a:off x="275431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Freeform 313"/>
            <p:cNvSpPr>
              <a:spLocks/>
            </p:cNvSpPr>
            <p:nvPr/>
          </p:nvSpPr>
          <p:spPr bwMode="auto">
            <a:xfrm>
              <a:off x="2981326"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Freeform 314"/>
            <p:cNvSpPr>
              <a:spLocks/>
            </p:cNvSpPr>
            <p:nvPr/>
          </p:nvSpPr>
          <p:spPr bwMode="auto">
            <a:xfrm>
              <a:off x="320516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 name="Freeform 315"/>
            <p:cNvSpPr>
              <a:spLocks/>
            </p:cNvSpPr>
            <p:nvPr/>
          </p:nvSpPr>
          <p:spPr bwMode="auto">
            <a:xfrm>
              <a:off x="3430589"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Freeform 316"/>
            <p:cNvSpPr>
              <a:spLocks/>
            </p:cNvSpPr>
            <p:nvPr/>
          </p:nvSpPr>
          <p:spPr bwMode="auto">
            <a:xfrm>
              <a:off x="365601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Freeform 317"/>
            <p:cNvSpPr>
              <a:spLocks/>
            </p:cNvSpPr>
            <p:nvPr/>
          </p:nvSpPr>
          <p:spPr bwMode="auto">
            <a:xfrm>
              <a:off x="3881439"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Freeform 318"/>
            <p:cNvSpPr>
              <a:spLocks/>
            </p:cNvSpPr>
            <p:nvPr/>
          </p:nvSpPr>
          <p:spPr bwMode="auto">
            <a:xfrm>
              <a:off x="4106864"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Freeform 319"/>
            <p:cNvSpPr>
              <a:spLocks/>
            </p:cNvSpPr>
            <p:nvPr/>
          </p:nvSpPr>
          <p:spPr bwMode="auto">
            <a:xfrm>
              <a:off x="4332289"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Freeform 320"/>
            <p:cNvSpPr>
              <a:spLocks/>
            </p:cNvSpPr>
            <p:nvPr/>
          </p:nvSpPr>
          <p:spPr bwMode="auto">
            <a:xfrm>
              <a:off x="455771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Freeform 321"/>
            <p:cNvSpPr>
              <a:spLocks/>
            </p:cNvSpPr>
            <p:nvPr/>
          </p:nvSpPr>
          <p:spPr bwMode="auto">
            <a:xfrm>
              <a:off x="4781551"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Freeform 322"/>
            <p:cNvSpPr>
              <a:spLocks/>
            </p:cNvSpPr>
            <p:nvPr/>
          </p:nvSpPr>
          <p:spPr bwMode="auto">
            <a:xfrm>
              <a:off x="500856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Freeform 323"/>
            <p:cNvSpPr>
              <a:spLocks/>
            </p:cNvSpPr>
            <p:nvPr/>
          </p:nvSpPr>
          <p:spPr bwMode="auto">
            <a:xfrm>
              <a:off x="5232401"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Freeform 324"/>
            <p:cNvSpPr>
              <a:spLocks/>
            </p:cNvSpPr>
            <p:nvPr/>
          </p:nvSpPr>
          <p:spPr bwMode="auto">
            <a:xfrm>
              <a:off x="5457826"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Freeform 325"/>
            <p:cNvSpPr>
              <a:spLocks/>
            </p:cNvSpPr>
            <p:nvPr/>
          </p:nvSpPr>
          <p:spPr bwMode="auto">
            <a:xfrm>
              <a:off x="5683251"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Freeform 326"/>
            <p:cNvSpPr>
              <a:spLocks/>
            </p:cNvSpPr>
            <p:nvPr/>
          </p:nvSpPr>
          <p:spPr bwMode="auto">
            <a:xfrm>
              <a:off x="5908676"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Freeform 327"/>
            <p:cNvSpPr>
              <a:spLocks/>
            </p:cNvSpPr>
            <p:nvPr/>
          </p:nvSpPr>
          <p:spPr bwMode="auto">
            <a:xfrm>
              <a:off x="6134101"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Freeform 328"/>
            <p:cNvSpPr>
              <a:spLocks/>
            </p:cNvSpPr>
            <p:nvPr/>
          </p:nvSpPr>
          <p:spPr bwMode="auto">
            <a:xfrm>
              <a:off x="6359526"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Freeform 329"/>
            <p:cNvSpPr>
              <a:spLocks/>
            </p:cNvSpPr>
            <p:nvPr/>
          </p:nvSpPr>
          <p:spPr bwMode="auto">
            <a:xfrm>
              <a:off x="658336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Freeform 330"/>
            <p:cNvSpPr>
              <a:spLocks/>
            </p:cNvSpPr>
            <p:nvPr/>
          </p:nvSpPr>
          <p:spPr bwMode="auto">
            <a:xfrm>
              <a:off x="6810376"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 name="Freeform 331"/>
            <p:cNvSpPr>
              <a:spLocks/>
            </p:cNvSpPr>
            <p:nvPr/>
          </p:nvSpPr>
          <p:spPr bwMode="auto">
            <a:xfrm>
              <a:off x="703421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Freeform 332"/>
            <p:cNvSpPr>
              <a:spLocks/>
            </p:cNvSpPr>
            <p:nvPr/>
          </p:nvSpPr>
          <p:spPr bwMode="auto">
            <a:xfrm>
              <a:off x="7259639"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 name="Freeform 333"/>
            <p:cNvSpPr>
              <a:spLocks/>
            </p:cNvSpPr>
            <p:nvPr/>
          </p:nvSpPr>
          <p:spPr bwMode="auto">
            <a:xfrm>
              <a:off x="7485064"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 name="Freeform 334"/>
            <p:cNvSpPr>
              <a:spLocks/>
            </p:cNvSpPr>
            <p:nvPr/>
          </p:nvSpPr>
          <p:spPr bwMode="auto">
            <a:xfrm>
              <a:off x="7710489"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Freeform 335"/>
            <p:cNvSpPr>
              <a:spLocks/>
            </p:cNvSpPr>
            <p:nvPr/>
          </p:nvSpPr>
          <p:spPr bwMode="auto">
            <a:xfrm>
              <a:off x="793591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 name="Freeform 336"/>
            <p:cNvSpPr>
              <a:spLocks/>
            </p:cNvSpPr>
            <p:nvPr/>
          </p:nvSpPr>
          <p:spPr bwMode="auto">
            <a:xfrm>
              <a:off x="8161339"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Freeform 337"/>
            <p:cNvSpPr>
              <a:spLocks/>
            </p:cNvSpPr>
            <p:nvPr/>
          </p:nvSpPr>
          <p:spPr bwMode="auto">
            <a:xfrm>
              <a:off x="8386764" y="5487193"/>
              <a:ext cx="0" cy="31750"/>
            </a:xfrm>
            <a:custGeom>
              <a:avLst/>
              <a:gdLst>
                <a:gd name="T0" fmla="*/ 30 h 30"/>
                <a:gd name="T1" fmla="*/ 30 h 30"/>
                <a:gd name="T2" fmla="*/ 0 h 30"/>
              </a:gdLst>
              <a:ahLst/>
              <a:cxnLst>
                <a:cxn ang="0">
                  <a:pos x="0" y="T0"/>
                </a:cxn>
                <a:cxn ang="0">
                  <a:pos x="0" y="T1"/>
                </a:cxn>
                <a:cxn ang="0">
                  <a:pos x="0" y="T2"/>
                </a:cxn>
              </a:cxnLst>
              <a:rect l="0" t="0" r="r" b="b"/>
              <a:pathLst>
                <a:path h="30">
                  <a:moveTo>
                    <a:pt x="0" y="30"/>
                  </a:moveTo>
                  <a:lnTo>
                    <a:pt x="0" y="30"/>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 name="Freeform 338"/>
            <p:cNvSpPr>
              <a:spLocks/>
            </p:cNvSpPr>
            <p:nvPr/>
          </p:nvSpPr>
          <p:spPr bwMode="auto">
            <a:xfrm>
              <a:off x="8610601"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 name="Freeform 347"/>
            <p:cNvSpPr>
              <a:spLocks/>
            </p:cNvSpPr>
            <p:nvPr/>
          </p:nvSpPr>
          <p:spPr bwMode="auto">
            <a:xfrm>
              <a:off x="730435" y="2771378"/>
              <a:ext cx="7881938" cy="2744788"/>
            </a:xfrm>
            <a:custGeom>
              <a:avLst/>
              <a:gdLst>
                <a:gd name="T0" fmla="*/ 60 w 7502"/>
                <a:gd name="T1" fmla="*/ 2604 h 2604"/>
                <a:gd name="T2" fmla="*/ 85 w 7502"/>
                <a:gd name="T3" fmla="*/ 2603 h 2604"/>
                <a:gd name="T4" fmla="*/ 110 w 7502"/>
                <a:gd name="T5" fmla="*/ 2603 h 2604"/>
                <a:gd name="T6" fmla="*/ 152 w 7502"/>
                <a:gd name="T7" fmla="*/ 2602 h 2604"/>
                <a:gd name="T8" fmla="*/ 190 w 7502"/>
                <a:gd name="T9" fmla="*/ 2600 h 2604"/>
                <a:gd name="T10" fmla="*/ 237 w 7502"/>
                <a:gd name="T11" fmla="*/ 2597 h 2604"/>
                <a:gd name="T12" fmla="*/ 272 w 7502"/>
                <a:gd name="T13" fmla="*/ 2593 h 2604"/>
                <a:gd name="T14" fmla="*/ 326 w 7502"/>
                <a:gd name="T15" fmla="*/ 2586 h 2604"/>
                <a:gd name="T16" fmla="*/ 384 w 7502"/>
                <a:gd name="T17" fmla="*/ 2574 h 2604"/>
                <a:gd name="T18" fmla="*/ 437 w 7502"/>
                <a:gd name="T19" fmla="*/ 2560 h 2604"/>
                <a:gd name="T20" fmla="*/ 497 w 7502"/>
                <a:gd name="T21" fmla="*/ 2539 h 2604"/>
                <a:gd name="T22" fmla="*/ 547 w 7502"/>
                <a:gd name="T23" fmla="*/ 2517 h 2604"/>
                <a:gd name="T24" fmla="*/ 642 w 7502"/>
                <a:gd name="T25" fmla="*/ 2464 h 2604"/>
                <a:gd name="T26" fmla="*/ 761 w 7502"/>
                <a:gd name="T27" fmla="*/ 2371 h 2604"/>
                <a:gd name="T28" fmla="*/ 839 w 7502"/>
                <a:gd name="T29" fmla="*/ 2291 h 2604"/>
                <a:gd name="T30" fmla="*/ 919 w 7502"/>
                <a:gd name="T31" fmla="*/ 2194 h 2604"/>
                <a:gd name="T32" fmla="*/ 1009 w 7502"/>
                <a:gd name="T33" fmla="*/ 2061 h 2604"/>
                <a:gd name="T34" fmla="*/ 1148 w 7502"/>
                <a:gd name="T35" fmla="*/ 1805 h 2604"/>
                <a:gd name="T36" fmla="*/ 1699 w 7502"/>
                <a:gd name="T37" fmla="*/ 532 h 2604"/>
                <a:gd name="T38" fmla="*/ 1790 w 7502"/>
                <a:gd name="T39" fmla="*/ 354 h 2604"/>
                <a:gd name="T40" fmla="*/ 1871 w 7502"/>
                <a:gd name="T41" fmla="*/ 220 h 2604"/>
                <a:gd name="T42" fmla="*/ 1926 w 7502"/>
                <a:gd name="T43" fmla="*/ 145 h 2604"/>
                <a:gd name="T44" fmla="*/ 1987 w 7502"/>
                <a:gd name="T45" fmla="*/ 77 h 2604"/>
                <a:gd name="T46" fmla="*/ 2022 w 7502"/>
                <a:gd name="T47" fmla="*/ 47 h 2604"/>
                <a:gd name="T48" fmla="*/ 2059 w 7502"/>
                <a:gd name="T49" fmla="*/ 23 h 2604"/>
                <a:gd name="T50" fmla="*/ 2079 w 7502"/>
                <a:gd name="T51" fmla="*/ 13 h 2604"/>
                <a:gd name="T52" fmla="*/ 2100 w 7502"/>
                <a:gd name="T53" fmla="*/ 6 h 2604"/>
                <a:gd name="T54" fmla="*/ 2123 w 7502"/>
                <a:gd name="T55" fmla="*/ 1 h 2604"/>
                <a:gd name="T56" fmla="*/ 2147 w 7502"/>
                <a:gd name="T57" fmla="*/ 0 h 2604"/>
                <a:gd name="T58" fmla="*/ 2167 w 7502"/>
                <a:gd name="T59" fmla="*/ 2 h 2604"/>
                <a:gd name="T60" fmla="*/ 2195 w 7502"/>
                <a:gd name="T61" fmla="*/ 8 h 2604"/>
                <a:gd name="T62" fmla="*/ 2235 w 7502"/>
                <a:gd name="T63" fmla="*/ 27 h 2604"/>
                <a:gd name="T64" fmla="*/ 2272 w 7502"/>
                <a:gd name="T65" fmla="*/ 53 h 2604"/>
                <a:gd name="T66" fmla="*/ 2334 w 7502"/>
                <a:gd name="T67" fmla="*/ 112 h 2604"/>
                <a:gd name="T68" fmla="*/ 2390 w 7502"/>
                <a:gd name="T69" fmla="*/ 183 h 2604"/>
                <a:gd name="T70" fmla="*/ 2523 w 7502"/>
                <a:gd name="T71" fmla="*/ 402 h 2604"/>
                <a:gd name="T72" fmla="*/ 2675 w 7502"/>
                <a:gd name="T73" fmla="*/ 722 h 2604"/>
                <a:gd name="T74" fmla="*/ 3083 w 7502"/>
                <a:gd name="T75" fmla="*/ 1686 h 2604"/>
                <a:gd name="T76" fmla="*/ 3182 w 7502"/>
                <a:gd name="T77" fmla="*/ 1889 h 2604"/>
                <a:gd name="T78" fmla="*/ 3299 w 7502"/>
                <a:gd name="T79" fmla="*/ 2094 h 2604"/>
                <a:gd name="T80" fmla="*/ 3388 w 7502"/>
                <a:gd name="T81" fmla="*/ 2219 h 2604"/>
                <a:gd name="T82" fmla="*/ 3528 w 7502"/>
                <a:gd name="T83" fmla="*/ 2372 h 2604"/>
                <a:gd name="T84" fmla="*/ 3607 w 7502"/>
                <a:gd name="T85" fmla="*/ 2437 h 2604"/>
                <a:gd name="T86" fmla="*/ 3686 w 7502"/>
                <a:gd name="T87" fmla="*/ 2489 h 2604"/>
                <a:gd name="T88" fmla="*/ 3750 w 7502"/>
                <a:gd name="T89" fmla="*/ 2522 h 2604"/>
                <a:gd name="T90" fmla="*/ 3825 w 7502"/>
                <a:gd name="T91" fmla="*/ 2552 h 2604"/>
                <a:gd name="T92" fmla="*/ 3872 w 7502"/>
                <a:gd name="T93" fmla="*/ 2566 h 2604"/>
                <a:gd name="T94" fmla="*/ 3944 w 7502"/>
                <a:gd name="T95" fmla="*/ 2582 h 2604"/>
                <a:gd name="T96" fmla="*/ 3990 w 7502"/>
                <a:gd name="T97" fmla="*/ 2590 h 2604"/>
                <a:gd name="T98" fmla="*/ 4022 w 7502"/>
                <a:gd name="T99" fmla="*/ 2594 h 2604"/>
                <a:gd name="T100" fmla="*/ 4073 w 7502"/>
                <a:gd name="T101" fmla="*/ 2599 h 2604"/>
                <a:gd name="T102" fmla="*/ 4110 w 7502"/>
                <a:gd name="T103" fmla="*/ 2601 h 2604"/>
                <a:gd name="T104" fmla="*/ 4139 w 7502"/>
                <a:gd name="T105" fmla="*/ 2602 h 2604"/>
                <a:gd name="T106" fmla="*/ 4169 w 7502"/>
                <a:gd name="T107" fmla="*/ 2603 h 2604"/>
                <a:gd name="T108" fmla="*/ 4199 w 7502"/>
                <a:gd name="T109" fmla="*/ 2603 h 2604"/>
                <a:gd name="T110" fmla="*/ 4224 w 7502"/>
                <a:gd name="T111"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02" h="2604">
                  <a:moveTo>
                    <a:pt x="0" y="2604"/>
                  </a:moveTo>
                  <a:lnTo>
                    <a:pt x="0" y="2604"/>
                  </a:lnTo>
                  <a:lnTo>
                    <a:pt x="34" y="2604"/>
                  </a:lnTo>
                  <a:lnTo>
                    <a:pt x="37" y="2604"/>
                  </a:lnTo>
                  <a:lnTo>
                    <a:pt x="51" y="2604"/>
                  </a:lnTo>
                  <a:lnTo>
                    <a:pt x="53" y="2604"/>
                  </a:lnTo>
                  <a:lnTo>
                    <a:pt x="60" y="2604"/>
                  </a:lnTo>
                  <a:lnTo>
                    <a:pt x="62" y="2604"/>
                  </a:lnTo>
                  <a:lnTo>
                    <a:pt x="69" y="2604"/>
                  </a:lnTo>
                  <a:lnTo>
                    <a:pt x="74" y="2604"/>
                  </a:lnTo>
                  <a:lnTo>
                    <a:pt x="76" y="2604"/>
                  </a:lnTo>
                  <a:lnTo>
                    <a:pt x="78" y="2603"/>
                  </a:lnTo>
                  <a:lnTo>
                    <a:pt x="83" y="2603"/>
                  </a:lnTo>
                  <a:lnTo>
                    <a:pt x="85" y="2603"/>
                  </a:lnTo>
                  <a:lnTo>
                    <a:pt x="87" y="2603"/>
                  </a:lnTo>
                  <a:lnTo>
                    <a:pt x="92" y="2603"/>
                  </a:lnTo>
                  <a:lnTo>
                    <a:pt x="94" y="2603"/>
                  </a:lnTo>
                  <a:lnTo>
                    <a:pt x="97" y="2603"/>
                  </a:lnTo>
                  <a:lnTo>
                    <a:pt x="101" y="2603"/>
                  </a:lnTo>
                  <a:lnTo>
                    <a:pt x="104" y="2603"/>
                  </a:lnTo>
                  <a:lnTo>
                    <a:pt x="110" y="2603"/>
                  </a:lnTo>
                  <a:lnTo>
                    <a:pt x="113" y="2603"/>
                  </a:lnTo>
                  <a:lnTo>
                    <a:pt x="124" y="2603"/>
                  </a:lnTo>
                  <a:lnTo>
                    <a:pt x="129" y="2603"/>
                  </a:lnTo>
                  <a:lnTo>
                    <a:pt x="133" y="2602"/>
                  </a:lnTo>
                  <a:lnTo>
                    <a:pt x="138" y="2602"/>
                  </a:lnTo>
                  <a:lnTo>
                    <a:pt x="147" y="2602"/>
                  </a:lnTo>
                  <a:lnTo>
                    <a:pt x="152" y="2602"/>
                  </a:lnTo>
                  <a:lnTo>
                    <a:pt x="157" y="2602"/>
                  </a:lnTo>
                  <a:lnTo>
                    <a:pt x="160" y="2602"/>
                  </a:lnTo>
                  <a:lnTo>
                    <a:pt x="162" y="2601"/>
                  </a:lnTo>
                  <a:lnTo>
                    <a:pt x="167" y="2601"/>
                  </a:lnTo>
                  <a:lnTo>
                    <a:pt x="172" y="2601"/>
                  </a:lnTo>
                  <a:lnTo>
                    <a:pt x="187" y="2600"/>
                  </a:lnTo>
                  <a:lnTo>
                    <a:pt x="190" y="2600"/>
                  </a:lnTo>
                  <a:lnTo>
                    <a:pt x="207" y="2599"/>
                  </a:lnTo>
                  <a:lnTo>
                    <a:pt x="210" y="2599"/>
                  </a:lnTo>
                  <a:lnTo>
                    <a:pt x="212" y="2599"/>
                  </a:lnTo>
                  <a:lnTo>
                    <a:pt x="217" y="2598"/>
                  </a:lnTo>
                  <a:lnTo>
                    <a:pt x="227" y="2598"/>
                  </a:lnTo>
                  <a:lnTo>
                    <a:pt x="232" y="2597"/>
                  </a:lnTo>
                  <a:lnTo>
                    <a:pt x="237" y="2597"/>
                  </a:lnTo>
                  <a:lnTo>
                    <a:pt x="247" y="2596"/>
                  </a:lnTo>
                  <a:lnTo>
                    <a:pt x="250" y="2595"/>
                  </a:lnTo>
                  <a:lnTo>
                    <a:pt x="252" y="2595"/>
                  </a:lnTo>
                  <a:lnTo>
                    <a:pt x="257" y="2595"/>
                  </a:lnTo>
                  <a:lnTo>
                    <a:pt x="267" y="2594"/>
                  </a:lnTo>
                  <a:lnTo>
                    <a:pt x="269" y="2593"/>
                  </a:lnTo>
                  <a:lnTo>
                    <a:pt x="272" y="2593"/>
                  </a:lnTo>
                  <a:lnTo>
                    <a:pt x="277" y="2592"/>
                  </a:lnTo>
                  <a:lnTo>
                    <a:pt x="287" y="2591"/>
                  </a:lnTo>
                  <a:lnTo>
                    <a:pt x="307" y="2588"/>
                  </a:lnTo>
                  <a:lnTo>
                    <a:pt x="309" y="2588"/>
                  </a:lnTo>
                  <a:lnTo>
                    <a:pt x="312" y="2588"/>
                  </a:lnTo>
                  <a:lnTo>
                    <a:pt x="316" y="2587"/>
                  </a:lnTo>
                  <a:lnTo>
                    <a:pt x="326" y="2586"/>
                  </a:lnTo>
                  <a:lnTo>
                    <a:pt x="344" y="2582"/>
                  </a:lnTo>
                  <a:lnTo>
                    <a:pt x="346" y="2582"/>
                  </a:lnTo>
                  <a:lnTo>
                    <a:pt x="349" y="2581"/>
                  </a:lnTo>
                  <a:lnTo>
                    <a:pt x="353" y="2580"/>
                  </a:lnTo>
                  <a:lnTo>
                    <a:pt x="363" y="2578"/>
                  </a:lnTo>
                  <a:lnTo>
                    <a:pt x="381" y="2574"/>
                  </a:lnTo>
                  <a:lnTo>
                    <a:pt x="384" y="2574"/>
                  </a:lnTo>
                  <a:lnTo>
                    <a:pt x="386" y="2573"/>
                  </a:lnTo>
                  <a:lnTo>
                    <a:pt x="391" y="2572"/>
                  </a:lnTo>
                  <a:lnTo>
                    <a:pt x="400" y="2570"/>
                  </a:lnTo>
                  <a:lnTo>
                    <a:pt x="419" y="2565"/>
                  </a:lnTo>
                  <a:lnTo>
                    <a:pt x="423" y="2564"/>
                  </a:lnTo>
                  <a:lnTo>
                    <a:pt x="428" y="2562"/>
                  </a:lnTo>
                  <a:lnTo>
                    <a:pt x="437" y="2560"/>
                  </a:lnTo>
                  <a:lnTo>
                    <a:pt x="456" y="2554"/>
                  </a:lnTo>
                  <a:lnTo>
                    <a:pt x="458" y="2553"/>
                  </a:lnTo>
                  <a:lnTo>
                    <a:pt x="461" y="2552"/>
                  </a:lnTo>
                  <a:lnTo>
                    <a:pt x="465" y="2551"/>
                  </a:lnTo>
                  <a:lnTo>
                    <a:pt x="474" y="2547"/>
                  </a:lnTo>
                  <a:lnTo>
                    <a:pt x="492" y="2541"/>
                  </a:lnTo>
                  <a:lnTo>
                    <a:pt x="497" y="2539"/>
                  </a:lnTo>
                  <a:lnTo>
                    <a:pt x="502" y="2537"/>
                  </a:lnTo>
                  <a:lnTo>
                    <a:pt x="511" y="2533"/>
                  </a:lnTo>
                  <a:lnTo>
                    <a:pt x="529" y="2525"/>
                  </a:lnTo>
                  <a:lnTo>
                    <a:pt x="531" y="2524"/>
                  </a:lnTo>
                  <a:lnTo>
                    <a:pt x="534" y="2523"/>
                  </a:lnTo>
                  <a:lnTo>
                    <a:pt x="538" y="2521"/>
                  </a:lnTo>
                  <a:lnTo>
                    <a:pt x="547" y="2517"/>
                  </a:lnTo>
                  <a:lnTo>
                    <a:pt x="566" y="2508"/>
                  </a:lnTo>
                  <a:lnTo>
                    <a:pt x="602" y="2488"/>
                  </a:lnTo>
                  <a:lnTo>
                    <a:pt x="605" y="2487"/>
                  </a:lnTo>
                  <a:lnTo>
                    <a:pt x="607" y="2485"/>
                  </a:lnTo>
                  <a:lnTo>
                    <a:pt x="612" y="2482"/>
                  </a:lnTo>
                  <a:lnTo>
                    <a:pt x="622" y="2477"/>
                  </a:lnTo>
                  <a:lnTo>
                    <a:pt x="642" y="2464"/>
                  </a:lnTo>
                  <a:lnTo>
                    <a:pt x="681" y="2436"/>
                  </a:lnTo>
                  <a:lnTo>
                    <a:pt x="684" y="2435"/>
                  </a:lnTo>
                  <a:lnTo>
                    <a:pt x="686" y="2433"/>
                  </a:lnTo>
                  <a:lnTo>
                    <a:pt x="691" y="2429"/>
                  </a:lnTo>
                  <a:lnTo>
                    <a:pt x="701" y="2421"/>
                  </a:lnTo>
                  <a:lnTo>
                    <a:pt x="721" y="2406"/>
                  </a:lnTo>
                  <a:lnTo>
                    <a:pt x="761" y="2371"/>
                  </a:lnTo>
                  <a:lnTo>
                    <a:pt x="765" y="2367"/>
                  </a:lnTo>
                  <a:lnTo>
                    <a:pt x="770" y="2362"/>
                  </a:lnTo>
                  <a:lnTo>
                    <a:pt x="779" y="2354"/>
                  </a:lnTo>
                  <a:lnTo>
                    <a:pt x="798" y="2335"/>
                  </a:lnTo>
                  <a:lnTo>
                    <a:pt x="835" y="2296"/>
                  </a:lnTo>
                  <a:lnTo>
                    <a:pt x="837" y="2294"/>
                  </a:lnTo>
                  <a:lnTo>
                    <a:pt x="839" y="2291"/>
                  </a:lnTo>
                  <a:lnTo>
                    <a:pt x="844" y="2286"/>
                  </a:lnTo>
                  <a:lnTo>
                    <a:pt x="853" y="2275"/>
                  </a:lnTo>
                  <a:lnTo>
                    <a:pt x="872" y="2254"/>
                  </a:lnTo>
                  <a:lnTo>
                    <a:pt x="909" y="2207"/>
                  </a:lnTo>
                  <a:lnTo>
                    <a:pt x="911" y="2204"/>
                  </a:lnTo>
                  <a:lnTo>
                    <a:pt x="914" y="2201"/>
                  </a:lnTo>
                  <a:lnTo>
                    <a:pt x="919" y="2194"/>
                  </a:lnTo>
                  <a:lnTo>
                    <a:pt x="929" y="2180"/>
                  </a:lnTo>
                  <a:lnTo>
                    <a:pt x="949" y="2152"/>
                  </a:lnTo>
                  <a:lnTo>
                    <a:pt x="989" y="2093"/>
                  </a:lnTo>
                  <a:lnTo>
                    <a:pt x="991" y="2089"/>
                  </a:lnTo>
                  <a:lnTo>
                    <a:pt x="994" y="2085"/>
                  </a:lnTo>
                  <a:lnTo>
                    <a:pt x="999" y="2077"/>
                  </a:lnTo>
                  <a:lnTo>
                    <a:pt x="1009" y="2061"/>
                  </a:lnTo>
                  <a:lnTo>
                    <a:pt x="1029" y="2028"/>
                  </a:lnTo>
                  <a:lnTo>
                    <a:pt x="1069" y="1958"/>
                  </a:lnTo>
                  <a:lnTo>
                    <a:pt x="1074" y="1949"/>
                  </a:lnTo>
                  <a:lnTo>
                    <a:pt x="1079" y="1940"/>
                  </a:lnTo>
                  <a:lnTo>
                    <a:pt x="1089" y="1922"/>
                  </a:lnTo>
                  <a:lnTo>
                    <a:pt x="1108" y="1884"/>
                  </a:lnTo>
                  <a:lnTo>
                    <a:pt x="1148" y="1805"/>
                  </a:lnTo>
                  <a:lnTo>
                    <a:pt x="1226" y="1636"/>
                  </a:lnTo>
                  <a:lnTo>
                    <a:pt x="1373" y="1292"/>
                  </a:lnTo>
                  <a:lnTo>
                    <a:pt x="1532" y="908"/>
                  </a:lnTo>
                  <a:lnTo>
                    <a:pt x="1681" y="570"/>
                  </a:lnTo>
                  <a:lnTo>
                    <a:pt x="1686" y="560"/>
                  </a:lnTo>
                  <a:lnTo>
                    <a:pt x="1690" y="551"/>
                  </a:lnTo>
                  <a:lnTo>
                    <a:pt x="1699" y="532"/>
                  </a:lnTo>
                  <a:lnTo>
                    <a:pt x="1717" y="494"/>
                  </a:lnTo>
                  <a:lnTo>
                    <a:pt x="1754" y="422"/>
                  </a:lnTo>
                  <a:lnTo>
                    <a:pt x="1756" y="418"/>
                  </a:lnTo>
                  <a:lnTo>
                    <a:pt x="1758" y="413"/>
                  </a:lnTo>
                  <a:lnTo>
                    <a:pt x="1763" y="405"/>
                  </a:lnTo>
                  <a:lnTo>
                    <a:pt x="1772" y="387"/>
                  </a:lnTo>
                  <a:lnTo>
                    <a:pt x="1790" y="354"/>
                  </a:lnTo>
                  <a:lnTo>
                    <a:pt x="1827" y="290"/>
                  </a:lnTo>
                  <a:lnTo>
                    <a:pt x="1832" y="282"/>
                  </a:lnTo>
                  <a:lnTo>
                    <a:pt x="1837" y="274"/>
                  </a:lnTo>
                  <a:lnTo>
                    <a:pt x="1847" y="258"/>
                  </a:lnTo>
                  <a:lnTo>
                    <a:pt x="1866" y="227"/>
                  </a:lnTo>
                  <a:lnTo>
                    <a:pt x="1869" y="224"/>
                  </a:lnTo>
                  <a:lnTo>
                    <a:pt x="1871" y="220"/>
                  </a:lnTo>
                  <a:lnTo>
                    <a:pt x="1876" y="212"/>
                  </a:lnTo>
                  <a:lnTo>
                    <a:pt x="1886" y="198"/>
                  </a:lnTo>
                  <a:lnTo>
                    <a:pt x="1906" y="171"/>
                  </a:lnTo>
                  <a:lnTo>
                    <a:pt x="1908" y="167"/>
                  </a:lnTo>
                  <a:lnTo>
                    <a:pt x="1911" y="164"/>
                  </a:lnTo>
                  <a:lnTo>
                    <a:pt x="1916" y="157"/>
                  </a:lnTo>
                  <a:lnTo>
                    <a:pt x="1926" y="145"/>
                  </a:lnTo>
                  <a:lnTo>
                    <a:pt x="1945" y="121"/>
                  </a:lnTo>
                  <a:lnTo>
                    <a:pt x="1948" y="118"/>
                  </a:lnTo>
                  <a:lnTo>
                    <a:pt x="1950" y="115"/>
                  </a:lnTo>
                  <a:lnTo>
                    <a:pt x="1955" y="110"/>
                  </a:lnTo>
                  <a:lnTo>
                    <a:pt x="1965" y="99"/>
                  </a:lnTo>
                  <a:lnTo>
                    <a:pt x="1985" y="79"/>
                  </a:lnTo>
                  <a:lnTo>
                    <a:pt x="1987" y="77"/>
                  </a:lnTo>
                  <a:lnTo>
                    <a:pt x="1990" y="75"/>
                  </a:lnTo>
                  <a:lnTo>
                    <a:pt x="1994" y="70"/>
                  </a:lnTo>
                  <a:lnTo>
                    <a:pt x="2003" y="62"/>
                  </a:lnTo>
                  <a:lnTo>
                    <a:pt x="2006" y="60"/>
                  </a:lnTo>
                  <a:lnTo>
                    <a:pt x="2008" y="58"/>
                  </a:lnTo>
                  <a:lnTo>
                    <a:pt x="2013" y="54"/>
                  </a:lnTo>
                  <a:lnTo>
                    <a:pt x="2022" y="47"/>
                  </a:lnTo>
                  <a:lnTo>
                    <a:pt x="2024" y="46"/>
                  </a:lnTo>
                  <a:lnTo>
                    <a:pt x="2031" y="41"/>
                  </a:lnTo>
                  <a:lnTo>
                    <a:pt x="2040" y="34"/>
                  </a:lnTo>
                  <a:lnTo>
                    <a:pt x="2042" y="33"/>
                  </a:lnTo>
                  <a:lnTo>
                    <a:pt x="2045" y="31"/>
                  </a:lnTo>
                  <a:lnTo>
                    <a:pt x="2049" y="28"/>
                  </a:lnTo>
                  <a:lnTo>
                    <a:pt x="2059" y="23"/>
                  </a:lnTo>
                  <a:lnTo>
                    <a:pt x="2061" y="22"/>
                  </a:lnTo>
                  <a:lnTo>
                    <a:pt x="2063" y="21"/>
                  </a:lnTo>
                  <a:lnTo>
                    <a:pt x="2068" y="18"/>
                  </a:lnTo>
                  <a:lnTo>
                    <a:pt x="2070" y="17"/>
                  </a:lnTo>
                  <a:lnTo>
                    <a:pt x="2072" y="16"/>
                  </a:lnTo>
                  <a:lnTo>
                    <a:pt x="2077" y="14"/>
                  </a:lnTo>
                  <a:lnTo>
                    <a:pt x="2079" y="13"/>
                  </a:lnTo>
                  <a:lnTo>
                    <a:pt x="2082" y="12"/>
                  </a:lnTo>
                  <a:lnTo>
                    <a:pt x="2086" y="11"/>
                  </a:lnTo>
                  <a:lnTo>
                    <a:pt x="2089" y="10"/>
                  </a:lnTo>
                  <a:lnTo>
                    <a:pt x="2091" y="9"/>
                  </a:lnTo>
                  <a:lnTo>
                    <a:pt x="2096" y="7"/>
                  </a:lnTo>
                  <a:lnTo>
                    <a:pt x="2098" y="7"/>
                  </a:lnTo>
                  <a:lnTo>
                    <a:pt x="2100" y="6"/>
                  </a:lnTo>
                  <a:lnTo>
                    <a:pt x="2102" y="5"/>
                  </a:lnTo>
                  <a:lnTo>
                    <a:pt x="2105" y="5"/>
                  </a:lnTo>
                  <a:lnTo>
                    <a:pt x="2107" y="4"/>
                  </a:lnTo>
                  <a:lnTo>
                    <a:pt x="2109" y="4"/>
                  </a:lnTo>
                  <a:lnTo>
                    <a:pt x="2114" y="3"/>
                  </a:lnTo>
                  <a:lnTo>
                    <a:pt x="2116" y="2"/>
                  </a:lnTo>
                  <a:lnTo>
                    <a:pt x="2123" y="1"/>
                  </a:lnTo>
                  <a:lnTo>
                    <a:pt x="2126" y="1"/>
                  </a:lnTo>
                  <a:lnTo>
                    <a:pt x="2130" y="0"/>
                  </a:lnTo>
                  <a:lnTo>
                    <a:pt x="2132" y="0"/>
                  </a:lnTo>
                  <a:lnTo>
                    <a:pt x="2135" y="0"/>
                  </a:lnTo>
                  <a:lnTo>
                    <a:pt x="2137" y="0"/>
                  </a:lnTo>
                  <a:lnTo>
                    <a:pt x="2140" y="0"/>
                  </a:lnTo>
                  <a:lnTo>
                    <a:pt x="2147" y="0"/>
                  </a:lnTo>
                  <a:lnTo>
                    <a:pt x="2150" y="0"/>
                  </a:lnTo>
                  <a:lnTo>
                    <a:pt x="2152" y="0"/>
                  </a:lnTo>
                  <a:lnTo>
                    <a:pt x="2155" y="0"/>
                  </a:lnTo>
                  <a:lnTo>
                    <a:pt x="2157" y="0"/>
                  </a:lnTo>
                  <a:lnTo>
                    <a:pt x="2160" y="1"/>
                  </a:lnTo>
                  <a:lnTo>
                    <a:pt x="2165" y="1"/>
                  </a:lnTo>
                  <a:lnTo>
                    <a:pt x="2167" y="2"/>
                  </a:lnTo>
                  <a:lnTo>
                    <a:pt x="2170" y="2"/>
                  </a:lnTo>
                  <a:lnTo>
                    <a:pt x="2172" y="2"/>
                  </a:lnTo>
                  <a:lnTo>
                    <a:pt x="2177" y="4"/>
                  </a:lnTo>
                  <a:lnTo>
                    <a:pt x="2180" y="4"/>
                  </a:lnTo>
                  <a:lnTo>
                    <a:pt x="2182" y="5"/>
                  </a:lnTo>
                  <a:lnTo>
                    <a:pt x="2187" y="6"/>
                  </a:lnTo>
                  <a:lnTo>
                    <a:pt x="2195" y="8"/>
                  </a:lnTo>
                  <a:lnTo>
                    <a:pt x="2197" y="9"/>
                  </a:lnTo>
                  <a:lnTo>
                    <a:pt x="2202" y="11"/>
                  </a:lnTo>
                  <a:lnTo>
                    <a:pt x="2212" y="15"/>
                  </a:lnTo>
                  <a:lnTo>
                    <a:pt x="2217" y="18"/>
                  </a:lnTo>
                  <a:lnTo>
                    <a:pt x="2222" y="20"/>
                  </a:lnTo>
                  <a:lnTo>
                    <a:pt x="2232" y="25"/>
                  </a:lnTo>
                  <a:lnTo>
                    <a:pt x="2235" y="27"/>
                  </a:lnTo>
                  <a:lnTo>
                    <a:pt x="2237" y="28"/>
                  </a:lnTo>
                  <a:lnTo>
                    <a:pt x="2242" y="31"/>
                  </a:lnTo>
                  <a:lnTo>
                    <a:pt x="2252" y="38"/>
                  </a:lnTo>
                  <a:lnTo>
                    <a:pt x="2255" y="40"/>
                  </a:lnTo>
                  <a:lnTo>
                    <a:pt x="2257" y="41"/>
                  </a:lnTo>
                  <a:lnTo>
                    <a:pt x="2262" y="45"/>
                  </a:lnTo>
                  <a:lnTo>
                    <a:pt x="2272" y="53"/>
                  </a:lnTo>
                  <a:lnTo>
                    <a:pt x="2292" y="70"/>
                  </a:lnTo>
                  <a:lnTo>
                    <a:pt x="2295" y="72"/>
                  </a:lnTo>
                  <a:lnTo>
                    <a:pt x="2297" y="74"/>
                  </a:lnTo>
                  <a:lnTo>
                    <a:pt x="2302" y="79"/>
                  </a:lnTo>
                  <a:lnTo>
                    <a:pt x="2312" y="89"/>
                  </a:lnTo>
                  <a:lnTo>
                    <a:pt x="2332" y="109"/>
                  </a:lnTo>
                  <a:lnTo>
                    <a:pt x="2334" y="112"/>
                  </a:lnTo>
                  <a:lnTo>
                    <a:pt x="2336" y="115"/>
                  </a:lnTo>
                  <a:lnTo>
                    <a:pt x="2341" y="121"/>
                  </a:lnTo>
                  <a:lnTo>
                    <a:pt x="2351" y="132"/>
                  </a:lnTo>
                  <a:lnTo>
                    <a:pt x="2371" y="157"/>
                  </a:lnTo>
                  <a:lnTo>
                    <a:pt x="2376" y="163"/>
                  </a:lnTo>
                  <a:lnTo>
                    <a:pt x="2381" y="170"/>
                  </a:lnTo>
                  <a:lnTo>
                    <a:pt x="2390" y="183"/>
                  </a:lnTo>
                  <a:lnTo>
                    <a:pt x="2410" y="211"/>
                  </a:lnTo>
                  <a:lnTo>
                    <a:pt x="2449" y="272"/>
                  </a:lnTo>
                  <a:lnTo>
                    <a:pt x="2454" y="280"/>
                  </a:lnTo>
                  <a:lnTo>
                    <a:pt x="2458" y="287"/>
                  </a:lnTo>
                  <a:lnTo>
                    <a:pt x="2468" y="303"/>
                  </a:lnTo>
                  <a:lnTo>
                    <a:pt x="2486" y="335"/>
                  </a:lnTo>
                  <a:lnTo>
                    <a:pt x="2523" y="402"/>
                  </a:lnTo>
                  <a:lnTo>
                    <a:pt x="2596" y="548"/>
                  </a:lnTo>
                  <a:lnTo>
                    <a:pt x="2598" y="554"/>
                  </a:lnTo>
                  <a:lnTo>
                    <a:pt x="2601" y="559"/>
                  </a:lnTo>
                  <a:lnTo>
                    <a:pt x="2606" y="569"/>
                  </a:lnTo>
                  <a:lnTo>
                    <a:pt x="2616" y="591"/>
                  </a:lnTo>
                  <a:lnTo>
                    <a:pt x="2635" y="634"/>
                  </a:lnTo>
                  <a:lnTo>
                    <a:pt x="2675" y="722"/>
                  </a:lnTo>
                  <a:lnTo>
                    <a:pt x="2755" y="907"/>
                  </a:lnTo>
                  <a:lnTo>
                    <a:pt x="2903" y="1265"/>
                  </a:lnTo>
                  <a:lnTo>
                    <a:pt x="3063" y="1642"/>
                  </a:lnTo>
                  <a:lnTo>
                    <a:pt x="3066" y="1648"/>
                  </a:lnTo>
                  <a:lnTo>
                    <a:pt x="3068" y="1653"/>
                  </a:lnTo>
                  <a:lnTo>
                    <a:pt x="3073" y="1664"/>
                  </a:lnTo>
                  <a:lnTo>
                    <a:pt x="3083" y="1686"/>
                  </a:lnTo>
                  <a:lnTo>
                    <a:pt x="3103" y="1728"/>
                  </a:lnTo>
                  <a:lnTo>
                    <a:pt x="3142" y="1811"/>
                  </a:lnTo>
                  <a:lnTo>
                    <a:pt x="3145" y="1816"/>
                  </a:lnTo>
                  <a:lnTo>
                    <a:pt x="3147" y="1821"/>
                  </a:lnTo>
                  <a:lnTo>
                    <a:pt x="3152" y="1831"/>
                  </a:lnTo>
                  <a:lnTo>
                    <a:pt x="3162" y="1851"/>
                  </a:lnTo>
                  <a:lnTo>
                    <a:pt x="3182" y="1889"/>
                  </a:lnTo>
                  <a:lnTo>
                    <a:pt x="3221" y="1963"/>
                  </a:lnTo>
                  <a:lnTo>
                    <a:pt x="3226" y="1971"/>
                  </a:lnTo>
                  <a:lnTo>
                    <a:pt x="3230" y="1979"/>
                  </a:lnTo>
                  <a:lnTo>
                    <a:pt x="3239" y="1996"/>
                  </a:lnTo>
                  <a:lnTo>
                    <a:pt x="3258" y="2027"/>
                  </a:lnTo>
                  <a:lnTo>
                    <a:pt x="3295" y="2087"/>
                  </a:lnTo>
                  <a:lnTo>
                    <a:pt x="3299" y="2094"/>
                  </a:lnTo>
                  <a:lnTo>
                    <a:pt x="3304" y="2101"/>
                  </a:lnTo>
                  <a:lnTo>
                    <a:pt x="3313" y="2115"/>
                  </a:lnTo>
                  <a:lnTo>
                    <a:pt x="3331" y="2142"/>
                  </a:lnTo>
                  <a:lnTo>
                    <a:pt x="3368" y="2193"/>
                  </a:lnTo>
                  <a:lnTo>
                    <a:pt x="3371" y="2197"/>
                  </a:lnTo>
                  <a:lnTo>
                    <a:pt x="3378" y="2207"/>
                  </a:lnTo>
                  <a:lnTo>
                    <a:pt x="3388" y="2219"/>
                  </a:lnTo>
                  <a:lnTo>
                    <a:pt x="3408" y="2244"/>
                  </a:lnTo>
                  <a:lnTo>
                    <a:pt x="3448" y="2291"/>
                  </a:lnTo>
                  <a:lnTo>
                    <a:pt x="3453" y="2297"/>
                  </a:lnTo>
                  <a:lnTo>
                    <a:pt x="3458" y="2302"/>
                  </a:lnTo>
                  <a:lnTo>
                    <a:pt x="3468" y="2313"/>
                  </a:lnTo>
                  <a:lnTo>
                    <a:pt x="3488" y="2334"/>
                  </a:lnTo>
                  <a:lnTo>
                    <a:pt x="3528" y="2372"/>
                  </a:lnTo>
                  <a:lnTo>
                    <a:pt x="3532" y="2376"/>
                  </a:lnTo>
                  <a:lnTo>
                    <a:pt x="3537" y="2381"/>
                  </a:lnTo>
                  <a:lnTo>
                    <a:pt x="3546" y="2389"/>
                  </a:lnTo>
                  <a:lnTo>
                    <a:pt x="3565" y="2405"/>
                  </a:lnTo>
                  <a:lnTo>
                    <a:pt x="3602" y="2434"/>
                  </a:lnTo>
                  <a:lnTo>
                    <a:pt x="3604" y="2435"/>
                  </a:lnTo>
                  <a:lnTo>
                    <a:pt x="3607" y="2437"/>
                  </a:lnTo>
                  <a:lnTo>
                    <a:pt x="3611" y="2441"/>
                  </a:lnTo>
                  <a:lnTo>
                    <a:pt x="3621" y="2447"/>
                  </a:lnTo>
                  <a:lnTo>
                    <a:pt x="3639" y="2460"/>
                  </a:lnTo>
                  <a:lnTo>
                    <a:pt x="3677" y="2483"/>
                  </a:lnTo>
                  <a:lnTo>
                    <a:pt x="3679" y="2485"/>
                  </a:lnTo>
                  <a:lnTo>
                    <a:pt x="3681" y="2486"/>
                  </a:lnTo>
                  <a:lnTo>
                    <a:pt x="3686" y="2489"/>
                  </a:lnTo>
                  <a:lnTo>
                    <a:pt x="3695" y="2494"/>
                  </a:lnTo>
                  <a:lnTo>
                    <a:pt x="3713" y="2504"/>
                  </a:lnTo>
                  <a:lnTo>
                    <a:pt x="3715" y="2505"/>
                  </a:lnTo>
                  <a:lnTo>
                    <a:pt x="3718" y="2506"/>
                  </a:lnTo>
                  <a:lnTo>
                    <a:pt x="3722" y="2508"/>
                  </a:lnTo>
                  <a:lnTo>
                    <a:pt x="3731" y="2513"/>
                  </a:lnTo>
                  <a:lnTo>
                    <a:pt x="3750" y="2522"/>
                  </a:lnTo>
                  <a:lnTo>
                    <a:pt x="3752" y="2523"/>
                  </a:lnTo>
                  <a:lnTo>
                    <a:pt x="3754" y="2524"/>
                  </a:lnTo>
                  <a:lnTo>
                    <a:pt x="3759" y="2526"/>
                  </a:lnTo>
                  <a:lnTo>
                    <a:pt x="3768" y="2530"/>
                  </a:lnTo>
                  <a:lnTo>
                    <a:pt x="3786" y="2537"/>
                  </a:lnTo>
                  <a:lnTo>
                    <a:pt x="3822" y="2551"/>
                  </a:lnTo>
                  <a:lnTo>
                    <a:pt x="3825" y="2552"/>
                  </a:lnTo>
                  <a:lnTo>
                    <a:pt x="3827" y="2552"/>
                  </a:lnTo>
                  <a:lnTo>
                    <a:pt x="3832" y="2554"/>
                  </a:lnTo>
                  <a:lnTo>
                    <a:pt x="3842" y="2557"/>
                  </a:lnTo>
                  <a:lnTo>
                    <a:pt x="3862" y="2563"/>
                  </a:lnTo>
                  <a:lnTo>
                    <a:pt x="3865" y="2564"/>
                  </a:lnTo>
                  <a:lnTo>
                    <a:pt x="3867" y="2565"/>
                  </a:lnTo>
                  <a:lnTo>
                    <a:pt x="3872" y="2566"/>
                  </a:lnTo>
                  <a:lnTo>
                    <a:pt x="3882" y="2569"/>
                  </a:lnTo>
                  <a:lnTo>
                    <a:pt x="3902" y="2573"/>
                  </a:lnTo>
                  <a:lnTo>
                    <a:pt x="3904" y="2574"/>
                  </a:lnTo>
                  <a:lnTo>
                    <a:pt x="3907" y="2575"/>
                  </a:lnTo>
                  <a:lnTo>
                    <a:pt x="3921" y="2578"/>
                  </a:lnTo>
                  <a:lnTo>
                    <a:pt x="3941" y="2582"/>
                  </a:lnTo>
                  <a:lnTo>
                    <a:pt x="3944" y="2582"/>
                  </a:lnTo>
                  <a:lnTo>
                    <a:pt x="3946" y="2583"/>
                  </a:lnTo>
                  <a:lnTo>
                    <a:pt x="3951" y="2584"/>
                  </a:lnTo>
                  <a:lnTo>
                    <a:pt x="3961" y="2585"/>
                  </a:lnTo>
                  <a:lnTo>
                    <a:pt x="3981" y="2589"/>
                  </a:lnTo>
                  <a:lnTo>
                    <a:pt x="3983" y="2589"/>
                  </a:lnTo>
                  <a:lnTo>
                    <a:pt x="3986" y="2589"/>
                  </a:lnTo>
                  <a:lnTo>
                    <a:pt x="3990" y="2590"/>
                  </a:lnTo>
                  <a:lnTo>
                    <a:pt x="3999" y="2591"/>
                  </a:lnTo>
                  <a:lnTo>
                    <a:pt x="4002" y="2591"/>
                  </a:lnTo>
                  <a:lnTo>
                    <a:pt x="4004" y="2592"/>
                  </a:lnTo>
                  <a:lnTo>
                    <a:pt x="4009" y="2592"/>
                  </a:lnTo>
                  <a:lnTo>
                    <a:pt x="4018" y="2593"/>
                  </a:lnTo>
                  <a:lnTo>
                    <a:pt x="4020" y="2594"/>
                  </a:lnTo>
                  <a:lnTo>
                    <a:pt x="4022" y="2594"/>
                  </a:lnTo>
                  <a:lnTo>
                    <a:pt x="4027" y="2594"/>
                  </a:lnTo>
                  <a:lnTo>
                    <a:pt x="4036" y="2595"/>
                  </a:lnTo>
                  <a:lnTo>
                    <a:pt x="4055" y="2597"/>
                  </a:lnTo>
                  <a:lnTo>
                    <a:pt x="4057" y="2597"/>
                  </a:lnTo>
                  <a:lnTo>
                    <a:pt x="4059" y="2597"/>
                  </a:lnTo>
                  <a:lnTo>
                    <a:pt x="4064" y="2598"/>
                  </a:lnTo>
                  <a:lnTo>
                    <a:pt x="4073" y="2599"/>
                  </a:lnTo>
                  <a:lnTo>
                    <a:pt x="4078" y="2599"/>
                  </a:lnTo>
                  <a:lnTo>
                    <a:pt x="4082" y="2599"/>
                  </a:lnTo>
                  <a:lnTo>
                    <a:pt x="4092" y="2600"/>
                  </a:lnTo>
                  <a:lnTo>
                    <a:pt x="4094" y="2600"/>
                  </a:lnTo>
                  <a:lnTo>
                    <a:pt x="4096" y="2600"/>
                  </a:lnTo>
                  <a:lnTo>
                    <a:pt x="4101" y="2600"/>
                  </a:lnTo>
                  <a:lnTo>
                    <a:pt x="4110" y="2601"/>
                  </a:lnTo>
                  <a:lnTo>
                    <a:pt x="4112" y="2601"/>
                  </a:lnTo>
                  <a:lnTo>
                    <a:pt x="4115" y="2601"/>
                  </a:lnTo>
                  <a:lnTo>
                    <a:pt x="4119" y="2601"/>
                  </a:lnTo>
                  <a:lnTo>
                    <a:pt x="4129" y="2602"/>
                  </a:lnTo>
                  <a:lnTo>
                    <a:pt x="4131" y="2602"/>
                  </a:lnTo>
                  <a:lnTo>
                    <a:pt x="4134" y="2602"/>
                  </a:lnTo>
                  <a:lnTo>
                    <a:pt x="4139" y="2602"/>
                  </a:lnTo>
                  <a:lnTo>
                    <a:pt x="4141" y="2602"/>
                  </a:lnTo>
                  <a:lnTo>
                    <a:pt x="4144" y="2602"/>
                  </a:lnTo>
                  <a:lnTo>
                    <a:pt x="4149" y="2602"/>
                  </a:lnTo>
                  <a:lnTo>
                    <a:pt x="4151" y="2602"/>
                  </a:lnTo>
                  <a:lnTo>
                    <a:pt x="4154" y="2602"/>
                  </a:lnTo>
                  <a:lnTo>
                    <a:pt x="4159" y="2603"/>
                  </a:lnTo>
                  <a:lnTo>
                    <a:pt x="4169" y="2603"/>
                  </a:lnTo>
                  <a:lnTo>
                    <a:pt x="4171" y="2603"/>
                  </a:lnTo>
                  <a:lnTo>
                    <a:pt x="4174" y="2603"/>
                  </a:lnTo>
                  <a:lnTo>
                    <a:pt x="4179" y="2603"/>
                  </a:lnTo>
                  <a:lnTo>
                    <a:pt x="4184" y="2603"/>
                  </a:lnTo>
                  <a:lnTo>
                    <a:pt x="4189" y="2603"/>
                  </a:lnTo>
                  <a:lnTo>
                    <a:pt x="4194" y="2603"/>
                  </a:lnTo>
                  <a:lnTo>
                    <a:pt x="4199" y="2603"/>
                  </a:lnTo>
                  <a:lnTo>
                    <a:pt x="4201" y="2603"/>
                  </a:lnTo>
                  <a:lnTo>
                    <a:pt x="4204" y="2603"/>
                  </a:lnTo>
                  <a:lnTo>
                    <a:pt x="4209" y="2603"/>
                  </a:lnTo>
                  <a:lnTo>
                    <a:pt x="4211" y="2604"/>
                  </a:lnTo>
                  <a:lnTo>
                    <a:pt x="4216" y="2604"/>
                  </a:lnTo>
                  <a:lnTo>
                    <a:pt x="4219" y="2604"/>
                  </a:lnTo>
                  <a:lnTo>
                    <a:pt x="4224" y="2604"/>
                  </a:lnTo>
                  <a:lnTo>
                    <a:pt x="4229" y="2604"/>
                  </a:lnTo>
                  <a:lnTo>
                    <a:pt x="4234" y="2604"/>
                  </a:lnTo>
                  <a:lnTo>
                    <a:pt x="4236" y="2604"/>
                  </a:lnTo>
                  <a:lnTo>
                    <a:pt x="4249" y="2604"/>
                  </a:lnTo>
                  <a:lnTo>
                    <a:pt x="4251" y="2604"/>
                  </a:lnTo>
                  <a:lnTo>
                    <a:pt x="7502" y="2604"/>
                  </a:lnTo>
                </a:path>
              </a:pathLst>
            </a:custGeom>
            <a:noFill/>
            <a:ln w="11176" cap="flat">
              <a:solidFill>
                <a:srgbClr val="008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49" name="Group 147"/>
            <p:cNvGrpSpPr/>
            <p:nvPr/>
          </p:nvGrpSpPr>
          <p:grpSpPr>
            <a:xfrm>
              <a:off x="2938464" y="2542381"/>
              <a:ext cx="95250" cy="2970213"/>
              <a:chOff x="2938464" y="2542381"/>
              <a:chExt cx="95250" cy="2970213"/>
            </a:xfrm>
          </p:grpSpPr>
          <p:sp>
            <p:nvSpPr>
              <p:cNvPr id="350" name="Freeform 349"/>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Freeform 350"/>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2" name="Group 95"/>
            <p:cNvGrpSpPr/>
            <p:nvPr/>
          </p:nvGrpSpPr>
          <p:grpSpPr>
            <a:xfrm>
              <a:off x="4191000" y="5473276"/>
              <a:ext cx="871960" cy="89324"/>
              <a:chOff x="4309640" y="5473276"/>
              <a:chExt cx="871960" cy="89324"/>
            </a:xfrm>
          </p:grpSpPr>
          <p:sp>
            <p:nvSpPr>
              <p:cNvPr id="353" name="Oval 352"/>
              <p:cNvSpPr/>
              <p:nvPr/>
            </p:nvSpPr>
            <p:spPr>
              <a:xfrm>
                <a:off x="4309640"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p:nvPr/>
            </p:nvSpPr>
            <p:spPr>
              <a:xfrm>
                <a:off x="461221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p:cNvSpPr/>
              <p:nvPr/>
            </p:nvSpPr>
            <p:spPr>
              <a:xfrm>
                <a:off x="50922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p:cNvSpPr/>
              <p:nvPr/>
            </p:nvSpPr>
            <p:spPr>
              <a:xfrm>
                <a:off x="4787476" y="5473276"/>
                <a:ext cx="89324" cy="893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7" name="Freeform 356"/>
            <p:cNvSpPr>
              <a:spLocks/>
            </p:cNvSpPr>
            <p:nvPr/>
          </p:nvSpPr>
          <p:spPr bwMode="auto">
            <a:xfrm>
              <a:off x="563564" y="5518943"/>
              <a:ext cx="8212138" cy="0"/>
            </a:xfrm>
            <a:custGeom>
              <a:avLst/>
              <a:gdLst>
                <a:gd name="T0" fmla="*/ 0 w 7815"/>
                <a:gd name="T1" fmla="*/ 0 w 7815"/>
                <a:gd name="T2" fmla="*/ 7815 w 7815"/>
              </a:gdLst>
              <a:ahLst/>
              <a:cxnLst>
                <a:cxn ang="0">
                  <a:pos x="T0" y="0"/>
                </a:cxn>
                <a:cxn ang="0">
                  <a:pos x="T1" y="0"/>
                </a:cxn>
                <a:cxn ang="0">
                  <a:pos x="T2" y="0"/>
                </a:cxn>
              </a:cxnLst>
              <a:rect l="0" t="0" r="r" b="b"/>
              <a:pathLst>
                <a:path w="7815">
                  <a:moveTo>
                    <a:pt x="0" y="0"/>
                  </a:moveTo>
                  <a:lnTo>
                    <a:pt x="0" y="0"/>
                  </a:lnTo>
                  <a:lnTo>
                    <a:pt x="7815"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Freeform 357"/>
            <p:cNvSpPr>
              <a:spLocks/>
            </p:cNvSpPr>
            <p:nvPr/>
          </p:nvSpPr>
          <p:spPr bwMode="auto">
            <a:xfrm>
              <a:off x="4100512" y="5466556"/>
              <a:ext cx="0" cy="52388"/>
            </a:xfrm>
            <a:custGeom>
              <a:avLst/>
              <a:gdLst>
                <a:gd name="T0" fmla="*/ 49 h 49"/>
                <a:gd name="T1" fmla="*/ 49 h 49"/>
                <a:gd name="T2" fmla="*/ 0 h 49"/>
              </a:gdLst>
              <a:ahLst/>
              <a:cxnLst>
                <a:cxn ang="0">
                  <a:pos x="0" y="T0"/>
                </a:cxn>
                <a:cxn ang="0">
                  <a:pos x="0" y="T1"/>
                </a:cxn>
                <a:cxn ang="0">
                  <a:pos x="0" y="T2"/>
                </a:cxn>
              </a:cxnLst>
              <a:rect l="0" t="0" r="r" b="b"/>
              <a:pathLst>
                <a:path h="49">
                  <a:moveTo>
                    <a:pt x="0" y="49"/>
                  </a:moveTo>
                  <a:lnTo>
                    <a:pt x="0" y="49"/>
                  </a:lnTo>
                  <a:lnTo>
                    <a:pt x="0" y="0"/>
                  </a:lnTo>
                </a:path>
              </a:pathLst>
            </a:custGeom>
            <a:noFill/>
            <a:ln w="1588"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59" name="Group 158"/>
            <p:cNvGrpSpPr/>
            <p:nvPr/>
          </p:nvGrpSpPr>
          <p:grpSpPr>
            <a:xfrm>
              <a:off x="5184776" y="2547937"/>
              <a:ext cx="95250" cy="2970213"/>
              <a:chOff x="2938464" y="2542381"/>
              <a:chExt cx="95250" cy="2970213"/>
            </a:xfrm>
          </p:grpSpPr>
          <p:sp>
            <p:nvSpPr>
              <p:cNvPr id="360" name="Freeform 359"/>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Freeform 360"/>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2" name="Group 164"/>
            <p:cNvGrpSpPr/>
            <p:nvPr/>
          </p:nvGrpSpPr>
          <p:grpSpPr>
            <a:xfrm>
              <a:off x="6311900" y="2555081"/>
              <a:ext cx="95250" cy="2970213"/>
              <a:chOff x="2938464" y="2542381"/>
              <a:chExt cx="95250" cy="2970213"/>
            </a:xfrm>
          </p:grpSpPr>
          <p:sp>
            <p:nvSpPr>
              <p:cNvPr id="363" name="Freeform 362"/>
              <p:cNvSpPr>
                <a:spLocks noEditPoints="1"/>
              </p:cNvSpPr>
              <p:nvPr/>
            </p:nvSpPr>
            <p:spPr bwMode="auto">
              <a:xfrm>
                <a:off x="2984500" y="2561431"/>
                <a:ext cx="0" cy="2951163"/>
              </a:xfrm>
              <a:custGeom>
                <a:avLst/>
                <a:gdLst>
                  <a:gd name="T0" fmla="*/ 2768 h 2800"/>
                  <a:gd name="T1" fmla="*/ 2704 h 2800"/>
                  <a:gd name="T2" fmla="*/ 2656 h 2800"/>
                  <a:gd name="T3" fmla="*/ 2608 h 2800"/>
                  <a:gd name="T4" fmla="*/ 2544 h 2800"/>
                  <a:gd name="T5" fmla="*/ 2496 h 2800"/>
                  <a:gd name="T6" fmla="*/ 2448 h 2800"/>
                  <a:gd name="T7" fmla="*/ 2384 h 2800"/>
                  <a:gd name="T8" fmla="*/ 2336 h 2800"/>
                  <a:gd name="T9" fmla="*/ 2288 h 2800"/>
                  <a:gd name="T10" fmla="*/ 2224 h 2800"/>
                  <a:gd name="T11" fmla="*/ 2176 h 2800"/>
                  <a:gd name="T12" fmla="*/ 2128 h 2800"/>
                  <a:gd name="T13" fmla="*/ 2064 h 2800"/>
                  <a:gd name="T14" fmla="*/ 2016 h 2800"/>
                  <a:gd name="T15" fmla="*/ 1968 h 2800"/>
                  <a:gd name="T16" fmla="*/ 1904 h 2800"/>
                  <a:gd name="T17" fmla="*/ 1856 h 2800"/>
                  <a:gd name="T18" fmla="*/ 1808 h 2800"/>
                  <a:gd name="T19" fmla="*/ 1744 h 2800"/>
                  <a:gd name="T20" fmla="*/ 1696 h 2800"/>
                  <a:gd name="T21" fmla="*/ 1648 h 2800"/>
                  <a:gd name="T22" fmla="*/ 1584 h 2800"/>
                  <a:gd name="T23" fmla="*/ 1536 h 2800"/>
                  <a:gd name="T24" fmla="*/ 1488 h 2800"/>
                  <a:gd name="T25" fmla="*/ 1424 h 2800"/>
                  <a:gd name="T26" fmla="*/ 1376 h 2800"/>
                  <a:gd name="T27" fmla="*/ 1328 h 2800"/>
                  <a:gd name="T28" fmla="*/ 1264 h 2800"/>
                  <a:gd name="T29" fmla="*/ 1216 h 2800"/>
                  <a:gd name="T30" fmla="*/ 1168 h 2800"/>
                  <a:gd name="T31" fmla="*/ 1104 h 2800"/>
                  <a:gd name="T32" fmla="*/ 1056 h 2800"/>
                  <a:gd name="T33" fmla="*/ 1008 h 2800"/>
                  <a:gd name="T34" fmla="*/ 944 h 2800"/>
                  <a:gd name="T35" fmla="*/ 896 h 2800"/>
                  <a:gd name="T36" fmla="*/ 848 h 2800"/>
                  <a:gd name="T37" fmla="*/ 784 h 2800"/>
                  <a:gd name="T38" fmla="*/ 736 h 2800"/>
                  <a:gd name="T39" fmla="*/ 688 h 2800"/>
                  <a:gd name="T40" fmla="*/ 624 h 2800"/>
                  <a:gd name="T41" fmla="*/ 576 h 2800"/>
                  <a:gd name="T42" fmla="*/ 528 h 2800"/>
                  <a:gd name="T43" fmla="*/ 464 h 2800"/>
                  <a:gd name="T44" fmla="*/ 416 h 2800"/>
                  <a:gd name="T45" fmla="*/ 368 h 2800"/>
                  <a:gd name="T46" fmla="*/ 304 h 2800"/>
                  <a:gd name="T47" fmla="*/ 256 h 2800"/>
                  <a:gd name="T48" fmla="*/ 208 h 2800"/>
                  <a:gd name="T49" fmla="*/ 144 h 2800"/>
                  <a:gd name="T50" fmla="*/ 96 h 2800"/>
                  <a:gd name="T51" fmla="*/ 48 h 280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Lst>
                <a:rect l="0" t="0" r="r" b="b"/>
                <a:pathLst>
                  <a:path h="2800">
                    <a:moveTo>
                      <a:pt x="0" y="2800"/>
                    </a:moveTo>
                    <a:lnTo>
                      <a:pt x="0" y="2800"/>
                    </a:lnTo>
                    <a:lnTo>
                      <a:pt x="0" y="2784"/>
                    </a:lnTo>
                    <a:moveTo>
                      <a:pt x="0" y="2768"/>
                    </a:moveTo>
                    <a:lnTo>
                      <a:pt x="0" y="2768"/>
                    </a:lnTo>
                    <a:lnTo>
                      <a:pt x="0" y="2752"/>
                    </a:lnTo>
                    <a:moveTo>
                      <a:pt x="0" y="2736"/>
                    </a:moveTo>
                    <a:lnTo>
                      <a:pt x="0" y="2736"/>
                    </a:lnTo>
                    <a:lnTo>
                      <a:pt x="0" y="2720"/>
                    </a:lnTo>
                    <a:moveTo>
                      <a:pt x="0" y="2704"/>
                    </a:moveTo>
                    <a:lnTo>
                      <a:pt x="0" y="2704"/>
                    </a:lnTo>
                    <a:lnTo>
                      <a:pt x="0" y="2688"/>
                    </a:lnTo>
                    <a:moveTo>
                      <a:pt x="0" y="2672"/>
                    </a:moveTo>
                    <a:lnTo>
                      <a:pt x="0" y="2672"/>
                    </a:lnTo>
                    <a:lnTo>
                      <a:pt x="0" y="2656"/>
                    </a:lnTo>
                    <a:moveTo>
                      <a:pt x="0" y="2640"/>
                    </a:moveTo>
                    <a:lnTo>
                      <a:pt x="0" y="2640"/>
                    </a:lnTo>
                    <a:lnTo>
                      <a:pt x="0" y="2624"/>
                    </a:lnTo>
                    <a:moveTo>
                      <a:pt x="0" y="2608"/>
                    </a:moveTo>
                    <a:lnTo>
                      <a:pt x="0" y="2608"/>
                    </a:lnTo>
                    <a:lnTo>
                      <a:pt x="0" y="2592"/>
                    </a:lnTo>
                    <a:moveTo>
                      <a:pt x="0" y="2576"/>
                    </a:moveTo>
                    <a:lnTo>
                      <a:pt x="0" y="2576"/>
                    </a:lnTo>
                    <a:lnTo>
                      <a:pt x="0" y="2560"/>
                    </a:lnTo>
                    <a:moveTo>
                      <a:pt x="0" y="2544"/>
                    </a:moveTo>
                    <a:lnTo>
                      <a:pt x="0" y="2544"/>
                    </a:lnTo>
                    <a:lnTo>
                      <a:pt x="0" y="2528"/>
                    </a:lnTo>
                    <a:moveTo>
                      <a:pt x="0" y="2512"/>
                    </a:moveTo>
                    <a:lnTo>
                      <a:pt x="0" y="2512"/>
                    </a:lnTo>
                    <a:lnTo>
                      <a:pt x="0" y="2496"/>
                    </a:lnTo>
                    <a:moveTo>
                      <a:pt x="0" y="2480"/>
                    </a:moveTo>
                    <a:lnTo>
                      <a:pt x="0" y="2480"/>
                    </a:lnTo>
                    <a:lnTo>
                      <a:pt x="0" y="2464"/>
                    </a:lnTo>
                    <a:moveTo>
                      <a:pt x="0" y="2448"/>
                    </a:moveTo>
                    <a:lnTo>
                      <a:pt x="0" y="2448"/>
                    </a:lnTo>
                    <a:lnTo>
                      <a:pt x="0" y="2432"/>
                    </a:lnTo>
                    <a:moveTo>
                      <a:pt x="0" y="2416"/>
                    </a:moveTo>
                    <a:lnTo>
                      <a:pt x="0" y="2416"/>
                    </a:lnTo>
                    <a:lnTo>
                      <a:pt x="0" y="2400"/>
                    </a:lnTo>
                    <a:moveTo>
                      <a:pt x="0" y="2384"/>
                    </a:moveTo>
                    <a:lnTo>
                      <a:pt x="0" y="2384"/>
                    </a:lnTo>
                    <a:lnTo>
                      <a:pt x="0" y="2368"/>
                    </a:lnTo>
                    <a:moveTo>
                      <a:pt x="0" y="2352"/>
                    </a:moveTo>
                    <a:lnTo>
                      <a:pt x="0" y="2352"/>
                    </a:lnTo>
                    <a:lnTo>
                      <a:pt x="0" y="2336"/>
                    </a:lnTo>
                    <a:moveTo>
                      <a:pt x="0" y="2320"/>
                    </a:moveTo>
                    <a:lnTo>
                      <a:pt x="0" y="2320"/>
                    </a:lnTo>
                    <a:lnTo>
                      <a:pt x="0" y="2304"/>
                    </a:lnTo>
                    <a:moveTo>
                      <a:pt x="0" y="2288"/>
                    </a:moveTo>
                    <a:lnTo>
                      <a:pt x="0" y="2288"/>
                    </a:lnTo>
                    <a:lnTo>
                      <a:pt x="0" y="2272"/>
                    </a:lnTo>
                    <a:moveTo>
                      <a:pt x="0" y="2256"/>
                    </a:moveTo>
                    <a:lnTo>
                      <a:pt x="0" y="2256"/>
                    </a:lnTo>
                    <a:lnTo>
                      <a:pt x="0" y="2240"/>
                    </a:lnTo>
                    <a:moveTo>
                      <a:pt x="0" y="2224"/>
                    </a:moveTo>
                    <a:lnTo>
                      <a:pt x="0" y="2224"/>
                    </a:lnTo>
                    <a:lnTo>
                      <a:pt x="0" y="2208"/>
                    </a:lnTo>
                    <a:moveTo>
                      <a:pt x="0" y="2192"/>
                    </a:moveTo>
                    <a:lnTo>
                      <a:pt x="0" y="2192"/>
                    </a:lnTo>
                    <a:lnTo>
                      <a:pt x="0" y="2176"/>
                    </a:lnTo>
                    <a:moveTo>
                      <a:pt x="0" y="2160"/>
                    </a:moveTo>
                    <a:lnTo>
                      <a:pt x="0" y="2160"/>
                    </a:lnTo>
                    <a:lnTo>
                      <a:pt x="0" y="2144"/>
                    </a:lnTo>
                    <a:moveTo>
                      <a:pt x="0" y="2128"/>
                    </a:moveTo>
                    <a:lnTo>
                      <a:pt x="0" y="2128"/>
                    </a:lnTo>
                    <a:lnTo>
                      <a:pt x="0" y="2112"/>
                    </a:lnTo>
                    <a:moveTo>
                      <a:pt x="0" y="2096"/>
                    </a:moveTo>
                    <a:lnTo>
                      <a:pt x="0" y="2096"/>
                    </a:lnTo>
                    <a:lnTo>
                      <a:pt x="0" y="2080"/>
                    </a:lnTo>
                    <a:moveTo>
                      <a:pt x="0" y="2064"/>
                    </a:moveTo>
                    <a:lnTo>
                      <a:pt x="0" y="2064"/>
                    </a:lnTo>
                    <a:lnTo>
                      <a:pt x="0" y="2048"/>
                    </a:lnTo>
                    <a:moveTo>
                      <a:pt x="0" y="2032"/>
                    </a:moveTo>
                    <a:lnTo>
                      <a:pt x="0" y="2032"/>
                    </a:lnTo>
                    <a:lnTo>
                      <a:pt x="0" y="2016"/>
                    </a:lnTo>
                    <a:moveTo>
                      <a:pt x="0" y="2000"/>
                    </a:moveTo>
                    <a:lnTo>
                      <a:pt x="0" y="2000"/>
                    </a:lnTo>
                    <a:lnTo>
                      <a:pt x="0" y="1984"/>
                    </a:lnTo>
                    <a:moveTo>
                      <a:pt x="0" y="1968"/>
                    </a:moveTo>
                    <a:lnTo>
                      <a:pt x="0" y="1968"/>
                    </a:lnTo>
                    <a:lnTo>
                      <a:pt x="0" y="1952"/>
                    </a:lnTo>
                    <a:moveTo>
                      <a:pt x="0" y="1936"/>
                    </a:moveTo>
                    <a:lnTo>
                      <a:pt x="0" y="1936"/>
                    </a:lnTo>
                    <a:lnTo>
                      <a:pt x="0" y="1920"/>
                    </a:lnTo>
                    <a:moveTo>
                      <a:pt x="0" y="1904"/>
                    </a:moveTo>
                    <a:lnTo>
                      <a:pt x="0" y="1904"/>
                    </a:lnTo>
                    <a:lnTo>
                      <a:pt x="0" y="1888"/>
                    </a:lnTo>
                    <a:moveTo>
                      <a:pt x="0" y="1872"/>
                    </a:moveTo>
                    <a:lnTo>
                      <a:pt x="0" y="1872"/>
                    </a:lnTo>
                    <a:lnTo>
                      <a:pt x="0" y="1856"/>
                    </a:lnTo>
                    <a:moveTo>
                      <a:pt x="0" y="1840"/>
                    </a:moveTo>
                    <a:lnTo>
                      <a:pt x="0" y="1840"/>
                    </a:lnTo>
                    <a:lnTo>
                      <a:pt x="0" y="1824"/>
                    </a:lnTo>
                    <a:moveTo>
                      <a:pt x="0" y="1808"/>
                    </a:moveTo>
                    <a:lnTo>
                      <a:pt x="0" y="1808"/>
                    </a:lnTo>
                    <a:lnTo>
                      <a:pt x="0" y="1792"/>
                    </a:lnTo>
                    <a:moveTo>
                      <a:pt x="0" y="1776"/>
                    </a:moveTo>
                    <a:lnTo>
                      <a:pt x="0" y="1776"/>
                    </a:lnTo>
                    <a:lnTo>
                      <a:pt x="0" y="1760"/>
                    </a:lnTo>
                    <a:moveTo>
                      <a:pt x="0" y="1744"/>
                    </a:moveTo>
                    <a:lnTo>
                      <a:pt x="0" y="1744"/>
                    </a:lnTo>
                    <a:lnTo>
                      <a:pt x="0" y="1728"/>
                    </a:lnTo>
                    <a:moveTo>
                      <a:pt x="0" y="1712"/>
                    </a:moveTo>
                    <a:lnTo>
                      <a:pt x="0" y="1712"/>
                    </a:lnTo>
                    <a:lnTo>
                      <a:pt x="0" y="1696"/>
                    </a:lnTo>
                    <a:moveTo>
                      <a:pt x="0" y="1680"/>
                    </a:moveTo>
                    <a:lnTo>
                      <a:pt x="0" y="1680"/>
                    </a:lnTo>
                    <a:lnTo>
                      <a:pt x="0" y="1664"/>
                    </a:lnTo>
                    <a:moveTo>
                      <a:pt x="0" y="1648"/>
                    </a:moveTo>
                    <a:lnTo>
                      <a:pt x="0" y="1648"/>
                    </a:lnTo>
                    <a:lnTo>
                      <a:pt x="0" y="1632"/>
                    </a:lnTo>
                    <a:moveTo>
                      <a:pt x="0" y="1616"/>
                    </a:moveTo>
                    <a:lnTo>
                      <a:pt x="0" y="1616"/>
                    </a:lnTo>
                    <a:lnTo>
                      <a:pt x="0" y="1600"/>
                    </a:lnTo>
                    <a:moveTo>
                      <a:pt x="0" y="1584"/>
                    </a:moveTo>
                    <a:lnTo>
                      <a:pt x="0" y="1584"/>
                    </a:lnTo>
                    <a:lnTo>
                      <a:pt x="0" y="1568"/>
                    </a:lnTo>
                    <a:moveTo>
                      <a:pt x="0" y="1552"/>
                    </a:moveTo>
                    <a:lnTo>
                      <a:pt x="0" y="1552"/>
                    </a:lnTo>
                    <a:lnTo>
                      <a:pt x="0" y="1536"/>
                    </a:lnTo>
                    <a:moveTo>
                      <a:pt x="0" y="1520"/>
                    </a:moveTo>
                    <a:lnTo>
                      <a:pt x="0" y="1520"/>
                    </a:lnTo>
                    <a:lnTo>
                      <a:pt x="0" y="1504"/>
                    </a:lnTo>
                    <a:moveTo>
                      <a:pt x="0" y="1488"/>
                    </a:moveTo>
                    <a:lnTo>
                      <a:pt x="0" y="1488"/>
                    </a:lnTo>
                    <a:lnTo>
                      <a:pt x="0" y="1472"/>
                    </a:lnTo>
                    <a:moveTo>
                      <a:pt x="0" y="1456"/>
                    </a:moveTo>
                    <a:lnTo>
                      <a:pt x="0" y="1456"/>
                    </a:lnTo>
                    <a:lnTo>
                      <a:pt x="0" y="1440"/>
                    </a:lnTo>
                    <a:moveTo>
                      <a:pt x="0" y="1424"/>
                    </a:moveTo>
                    <a:lnTo>
                      <a:pt x="0" y="1424"/>
                    </a:lnTo>
                    <a:lnTo>
                      <a:pt x="0" y="1408"/>
                    </a:lnTo>
                    <a:moveTo>
                      <a:pt x="0" y="1392"/>
                    </a:moveTo>
                    <a:lnTo>
                      <a:pt x="0" y="1392"/>
                    </a:lnTo>
                    <a:lnTo>
                      <a:pt x="0" y="1376"/>
                    </a:lnTo>
                    <a:moveTo>
                      <a:pt x="0" y="1360"/>
                    </a:moveTo>
                    <a:lnTo>
                      <a:pt x="0" y="1360"/>
                    </a:lnTo>
                    <a:lnTo>
                      <a:pt x="0" y="1344"/>
                    </a:lnTo>
                    <a:moveTo>
                      <a:pt x="0" y="1328"/>
                    </a:moveTo>
                    <a:lnTo>
                      <a:pt x="0" y="1328"/>
                    </a:lnTo>
                    <a:lnTo>
                      <a:pt x="0" y="1312"/>
                    </a:lnTo>
                    <a:moveTo>
                      <a:pt x="0" y="1296"/>
                    </a:moveTo>
                    <a:lnTo>
                      <a:pt x="0" y="1296"/>
                    </a:lnTo>
                    <a:lnTo>
                      <a:pt x="0" y="1280"/>
                    </a:lnTo>
                    <a:moveTo>
                      <a:pt x="0" y="1264"/>
                    </a:moveTo>
                    <a:lnTo>
                      <a:pt x="0" y="1264"/>
                    </a:lnTo>
                    <a:lnTo>
                      <a:pt x="0" y="1248"/>
                    </a:lnTo>
                    <a:moveTo>
                      <a:pt x="0" y="1232"/>
                    </a:moveTo>
                    <a:lnTo>
                      <a:pt x="0" y="1232"/>
                    </a:lnTo>
                    <a:lnTo>
                      <a:pt x="0" y="1216"/>
                    </a:lnTo>
                    <a:moveTo>
                      <a:pt x="0" y="1200"/>
                    </a:moveTo>
                    <a:lnTo>
                      <a:pt x="0" y="1200"/>
                    </a:lnTo>
                    <a:lnTo>
                      <a:pt x="0" y="1184"/>
                    </a:lnTo>
                    <a:moveTo>
                      <a:pt x="0" y="1168"/>
                    </a:moveTo>
                    <a:lnTo>
                      <a:pt x="0" y="1168"/>
                    </a:lnTo>
                    <a:lnTo>
                      <a:pt x="0" y="1152"/>
                    </a:lnTo>
                    <a:moveTo>
                      <a:pt x="0" y="1136"/>
                    </a:moveTo>
                    <a:lnTo>
                      <a:pt x="0" y="1136"/>
                    </a:lnTo>
                    <a:lnTo>
                      <a:pt x="0" y="1120"/>
                    </a:lnTo>
                    <a:moveTo>
                      <a:pt x="0" y="1104"/>
                    </a:moveTo>
                    <a:lnTo>
                      <a:pt x="0" y="1104"/>
                    </a:lnTo>
                    <a:lnTo>
                      <a:pt x="0" y="1088"/>
                    </a:lnTo>
                    <a:moveTo>
                      <a:pt x="0" y="1072"/>
                    </a:moveTo>
                    <a:lnTo>
                      <a:pt x="0" y="1072"/>
                    </a:lnTo>
                    <a:lnTo>
                      <a:pt x="0" y="1056"/>
                    </a:lnTo>
                    <a:moveTo>
                      <a:pt x="0" y="1040"/>
                    </a:moveTo>
                    <a:lnTo>
                      <a:pt x="0" y="1040"/>
                    </a:lnTo>
                    <a:lnTo>
                      <a:pt x="0" y="1024"/>
                    </a:lnTo>
                    <a:moveTo>
                      <a:pt x="0" y="1008"/>
                    </a:moveTo>
                    <a:lnTo>
                      <a:pt x="0" y="1008"/>
                    </a:lnTo>
                    <a:lnTo>
                      <a:pt x="0" y="992"/>
                    </a:lnTo>
                    <a:moveTo>
                      <a:pt x="0" y="976"/>
                    </a:moveTo>
                    <a:lnTo>
                      <a:pt x="0" y="976"/>
                    </a:lnTo>
                    <a:lnTo>
                      <a:pt x="0" y="960"/>
                    </a:lnTo>
                    <a:moveTo>
                      <a:pt x="0" y="944"/>
                    </a:moveTo>
                    <a:lnTo>
                      <a:pt x="0" y="944"/>
                    </a:lnTo>
                    <a:lnTo>
                      <a:pt x="0" y="928"/>
                    </a:lnTo>
                    <a:moveTo>
                      <a:pt x="0" y="912"/>
                    </a:moveTo>
                    <a:lnTo>
                      <a:pt x="0" y="912"/>
                    </a:lnTo>
                    <a:lnTo>
                      <a:pt x="0" y="896"/>
                    </a:lnTo>
                    <a:moveTo>
                      <a:pt x="0" y="880"/>
                    </a:moveTo>
                    <a:lnTo>
                      <a:pt x="0" y="880"/>
                    </a:lnTo>
                    <a:lnTo>
                      <a:pt x="0" y="864"/>
                    </a:lnTo>
                    <a:moveTo>
                      <a:pt x="0" y="848"/>
                    </a:moveTo>
                    <a:lnTo>
                      <a:pt x="0" y="848"/>
                    </a:lnTo>
                    <a:lnTo>
                      <a:pt x="0" y="832"/>
                    </a:lnTo>
                    <a:moveTo>
                      <a:pt x="0" y="816"/>
                    </a:moveTo>
                    <a:lnTo>
                      <a:pt x="0" y="816"/>
                    </a:lnTo>
                    <a:lnTo>
                      <a:pt x="0" y="800"/>
                    </a:lnTo>
                    <a:moveTo>
                      <a:pt x="0" y="784"/>
                    </a:moveTo>
                    <a:lnTo>
                      <a:pt x="0" y="784"/>
                    </a:lnTo>
                    <a:lnTo>
                      <a:pt x="0" y="768"/>
                    </a:lnTo>
                    <a:moveTo>
                      <a:pt x="0" y="752"/>
                    </a:moveTo>
                    <a:lnTo>
                      <a:pt x="0" y="752"/>
                    </a:lnTo>
                    <a:lnTo>
                      <a:pt x="0" y="736"/>
                    </a:lnTo>
                    <a:moveTo>
                      <a:pt x="0" y="720"/>
                    </a:moveTo>
                    <a:lnTo>
                      <a:pt x="0" y="720"/>
                    </a:lnTo>
                    <a:lnTo>
                      <a:pt x="0" y="704"/>
                    </a:lnTo>
                    <a:moveTo>
                      <a:pt x="0" y="688"/>
                    </a:moveTo>
                    <a:lnTo>
                      <a:pt x="0" y="688"/>
                    </a:lnTo>
                    <a:lnTo>
                      <a:pt x="0" y="672"/>
                    </a:lnTo>
                    <a:moveTo>
                      <a:pt x="0" y="656"/>
                    </a:moveTo>
                    <a:lnTo>
                      <a:pt x="0" y="656"/>
                    </a:lnTo>
                    <a:lnTo>
                      <a:pt x="0" y="640"/>
                    </a:lnTo>
                    <a:moveTo>
                      <a:pt x="0" y="624"/>
                    </a:moveTo>
                    <a:lnTo>
                      <a:pt x="0" y="624"/>
                    </a:lnTo>
                    <a:lnTo>
                      <a:pt x="0" y="608"/>
                    </a:lnTo>
                    <a:moveTo>
                      <a:pt x="0" y="592"/>
                    </a:moveTo>
                    <a:lnTo>
                      <a:pt x="0" y="592"/>
                    </a:lnTo>
                    <a:lnTo>
                      <a:pt x="0" y="576"/>
                    </a:lnTo>
                    <a:moveTo>
                      <a:pt x="0" y="560"/>
                    </a:moveTo>
                    <a:lnTo>
                      <a:pt x="0" y="560"/>
                    </a:lnTo>
                    <a:lnTo>
                      <a:pt x="0" y="544"/>
                    </a:lnTo>
                    <a:moveTo>
                      <a:pt x="0" y="528"/>
                    </a:moveTo>
                    <a:lnTo>
                      <a:pt x="0" y="528"/>
                    </a:lnTo>
                    <a:lnTo>
                      <a:pt x="0" y="512"/>
                    </a:lnTo>
                    <a:moveTo>
                      <a:pt x="0" y="496"/>
                    </a:moveTo>
                    <a:lnTo>
                      <a:pt x="0" y="496"/>
                    </a:lnTo>
                    <a:lnTo>
                      <a:pt x="0" y="480"/>
                    </a:lnTo>
                    <a:moveTo>
                      <a:pt x="0" y="464"/>
                    </a:moveTo>
                    <a:lnTo>
                      <a:pt x="0" y="464"/>
                    </a:lnTo>
                    <a:lnTo>
                      <a:pt x="0" y="448"/>
                    </a:lnTo>
                    <a:moveTo>
                      <a:pt x="0" y="432"/>
                    </a:moveTo>
                    <a:lnTo>
                      <a:pt x="0" y="432"/>
                    </a:lnTo>
                    <a:lnTo>
                      <a:pt x="0" y="416"/>
                    </a:lnTo>
                    <a:moveTo>
                      <a:pt x="0" y="400"/>
                    </a:moveTo>
                    <a:lnTo>
                      <a:pt x="0" y="400"/>
                    </a:lnTo>
                    <a:lnTo>
                      <a:pt x="0" y="384"/>
                    </a:lnTo>
                    <a:moveTo>
                      <a:pt x="0" y="368"/>
                    </a:moveTo>
                    <a:lnTo>
                      <a:pt x="0" y="368"/>
                    </a:lnTo>
                    <a:lnTo>
                      <a:pt x="0" y="352"/>
                    </a:lnTo>
                    <a:moveTo>
                      <a:pt x="0" y="336"/>
                    </a:moveTo>
                    <a:lnTo>
                      <a:pt x="0" y="336"/>
                    </a:lnTo>
                    <a:lnTo>
                      <a:pt x="0" y="320"/>
                    </a:lnTo>
                    <a:moveTo>
                      <a:pt x="0" y="304"/>
                    </a:moveTo>
                    <a:lnTo>
                      <a:pt x="0" y="304"/>
                    </a:lnTo>
                    <a:lnTo>
                      <a:pt x="0" y="288"/>
                    </a:lnTo>
                    <a:moveTo>
                      <a:pt x="0" y="272"/>
                    </a:moveTo>
                    <a:lnTo>
                      <a:pt x="0" y="272"/>
                    </a:lnTo>
                    <a:lnTo>
                      <a:pt x="0" y="256"/>
                    </a:lnTo>
                    <a:moveTo>
                      <a:pt x="0" y="240"/>
                    </a:moveTo>
                    <a:lnTo>
                      <a:pt x="0" y="240"/>
                    </a:lnTo>
                    <a:lnTo>
                      <a:pt x="0" y="224"/>
                    </a:lnTo>
                    <a:moveTo>
                      <a:pt x="0" y="208"/>
                    </a:moveTo>
                    <a:lnTo>
                      <a:pt x="0" y="208"/>
                    </a:lnTo>
                    <a:lnTo>
                      <a:pt x="0" y="192"/>
                    </a:lnTo>
                    <a:moveTo>
                      <a:pt x="0" y="176"/>
                    </a:moveTo>
                    <a:lnTo>
                      <a:pt x="0" y="176"/>
                    </a:lnTo>
                    <a:lnTo>
                      <a:pt x="0" y="160"/>
                    </a:lnTo>
                    <a:moveTo>
                      <a:pt x="0" y="144"/>
                    </a:moveTo>
                    <a:lnTo>
                      <a:pt x="0" y="144"/>
                    </a:lnTo>
                    <a:lnTo>
                      <a:pt x="0" y="128"/>
                    </a:lnTo>
                    <a:moveTo>
                      <a:pt x="0" y="112"/>
                    </a:moveTo>
                    <a:lnTo>
                      <a:pt x="0" y="112"/>
                    </a:lnTo>
                    <a:lnTo>
                      <a:pt x="0" y="96"/>
                    </a:lnTo>
                    <a:moveTo>
                      <a:pt x="0" y="80"/>
                    </a:moveTo>
                    <a:lnTo>
                      <a:pt x="0" y="80"/>
                    </a:lnTo>
                    <a:lnTo>
                      <a:pt x="0" y="64"/>
                    </a:lnTo>
                    <a:moveTo>
                      <a:pt x="0" y="48"/>
                    </a:moveTo>
                    <a:lnTo>
                      <a:pt x="0" y="48"/>
                    </a:lnTo>
                    <a:lnTo>
                      <a:pt x="0" y="32"/>
                    </a:lnTo>
                    <a:moveTo>
                      <a:pt x="0" y="16"/>
                    </a:moveTo>
                    <a:lnTo>
                      <a:pt x="0" y="16"/>
                    </a:lnTo>
                    <a:lnTo>
                      <a:pt x="0" y="0"/>
                    </a:lnTo>
                  </a:path>
                </a:pathLst>
              </a:custGeom>
              <a:noFill/>
              <a:ln w="17463" cap="flat">
                <a:solidFill>
                  <a:srgbClr val="000000"/>
                </a:solidFill>
                <a:prstDash val="solid"/>
                <a:miter lim="800000"/>
                <a:headEnd/>
                <a:tailEnd/>
              </a:ln>
              <a:extLst>
                <a:ext uri="{909E8E84-426E-40DD-AFC4-6F175D3DCCD1}">
                  <a14:hiddenFill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Freeform 363"/>
              <p:cNvSpPr>
                <a:spLocks/>
              </p:cNvSpPr>
              <p:nvPr/>
            </p:nvSpPr>
            <p:spPr bwMode="auto">
              <a:xfrm>
                <a:off x="2938464" y="2542381"/>
                <a:ext cx="95250" cy="95250"/>
              </a:xfrm>
              <a:custGeom>
                <a:avLst/>
                <a:gdLst>
                  <a:gd name="T0" fmla="*/ 0 w 90"/>
                  <a:gd name="T1" fmla="*/ 45 h 90"/>
                  <a:gd name="T2" fmla="*/ 0 w 90"/>
                  <a:gd name="T3" fmla="*/ 45 h 90"/>
                  <a:gd name="T4" fmla="*/ 45 w 90"/>
                  <a:gd name="T5" fmla="*/ 90 h 90"/>
                  <a:gd name="T6" fmla="*/ 90 w 90"/>
                  <a:gd name="T7" fmla="*/ 45 h 90"/>
                  <a:gd name="T8" fmla="*/ 45 w 90"/>
                  <a:gd name="T9" fmla="*/ 0 h 90"/>
                  <a:gd name="T10" fmla="*/ 0 w 90"/>
                  <a:gd name="T11" fmla="*/ 45 h 90"/>
                </a:gdLst>
                <a:ahLst/>
                <a:cxnLst>
                  <a:cxn ang="0">
                    <a:pos x="T0" y="T1"/>
                  </a:cxn>
                  <a:cxn ang="0">
                    <a:pos x="T2" y="T3"/>
                  </a:cxn>
                  <a:cxn ang="0">
                    <a:pos x="T4" y="T5"/>
                  </a:cxn>
                  <a:cxn ang="0">
                    <a:pos x="T6" y="T7"/>
                  </a:cxn>
                  <a:cxn ang="0">
                    <a:pos x="T8" y="T9"/>
                  </a:cxn>
                  <a:cxn ang="0">
                    <a:pos x="T10" y="T11"/>
                  </a:cxn>
                </a:cxnLst>
                <a:rect l="0" t="0" r="r" b="b"/>
                <a:pathLst>
                  <a:path w="90" h="90">
                    <a:moveTo>
                      <a:pt x="0" y="45"/>
                    </a:moveTo>
                    <a:lnTo>
                      <a:pt x="0" y="45"/>
                    </a:lnTo>
                    <a:lnTo>
                      <a:pt x="45" y="90"/>
                    </a:lnTo>
                    <a:lnTo>
                      <a:pt x="90" y="45"/>
                    </a:lnTo>
                    <a:lnTo>
                      <a:pt x="45" y="0"/>
                    </a:lnTo>
                    <a:lnTo>
                      <a:pt x="0" y="4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5" name="Group 95"/>
            <p:cNvGrpSpPr/>
            <p:nvPr/>
          </p:nvGrpSpPr>
          <p:grpSpPr>
            <a:xfrm>
              <a:off x="762000" y="5473276"/>
              <a:ext cx="871960" cy="89324"/>
              <a:chOff x="4309640" y="5473276"/>
              <a:chExt cx="871960" cy="89324"/>
            </a:xfrm>
            <a:solidFill>
              <a:schemeClr val="bg1">
                <a:lumMod val="50000"/>
              </a:schemeClr>
            </a:solidFill>
          </p:grpSpPr>
          <p:sp>
            <p:nvSpPr>
              <p:cNvPr id="366" name="Oval 365"/>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95"/>
            <p:cNvGrpSpPr/>
            <p:nvPr/>
          </p:nvGrpSpPr>
          <p:grpSpPr>
            <a:xfrm>
              <a:off x="1905000" y="5466556"/>
              <a:ext cx="871960" cy="89324"/>
              <a:chOff x="4309640" y="5473276"/>
              <a:chExt cx="871960" cy="89324"/>
            </a:xfrm>
            <a:solidFill>
              <a:schemeClr val="bg1">
                <a:lumMod val="50000"/>
              </a:schemeClr>
            </a:solidFill>
          </p:grpSpPr>
          <p:sp>
            <p:nvSpPr>
              <p:cNvPr id="371" name="Oval 370"/>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Oval 372"/>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Oval 373"/>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95"/>
            <p:cNvGrpSpPr/>
            <p:nvPr/>
          </p:nvGrpSpPr>
          <p:grpSpPr>
            <a:xfrm>
              <a:off x="3048000" y="5471013"/>
              <a:ext cx="871960" cy="89324"/>
              <a:chOff x="4309640" y="5473276"/>
              <a:chExt cx="871960" cy="89324"/>
            </a:xfrm>
            <a:solidFill>
              <a:schemeClr val="bg1">
                <a:lumMod val="50000"/>
              </a:schemeClr>
            </a:solidFill>
          </p:grpSpPr>
          <p:sp>
            <p:nvSpPr>
              <p:cNvPr id="376" name="Oval 375"/>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Oval 376"/>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Oval 378"/>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95"/>
            <p:cNvGrpSpPr/>
            <p:nvPr/>
          </p:nvGrpSpPr>
          <p:grpSpPr>
            <a:xfrm>
              <a:off x="5334000" y="5466556"/>
              <a:ext cx="871960" cy="89324"/>
              <a:chOff x="4309640" y="5473276"/>
              <a:chExt cx="871960" cy="89324"/>
            </a:xfrm>
            <a:solidFill>
              <a:schemeClr val="bg1">
                <a:lumMod val="50000"/>
              </a:schemeClr>
            </a:solidFill>
          </p:grpSpPr>
          <p:sp>
            <p:nvSpPr>
              <p:cNvPr id="381" name="Oval 380"/>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Oval 382"/>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Oval 383"/>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5" name="Group 95"/>
            <p:cNvGrpSpPr/>
            <p:nvPr/>
          </p:nvGrpSpPr>
          <p:grpSpPr>
            <a:xfrm>
              <a:off x="6519440" y="5467932"/>
              <a:ext cx="871960" cy="89324"/>
              <a:chOff x="4309640" y="5473276"/>
              <a:chExt cx="871960" cy="89324"/>
            </a:xfrm>
            <a:solidFill>
              <a:schemeClr val="bg1">
                <a:lumMod val="50000"/>
              </a:schemeClr>
            </a:solidFill>
          </p:grpSpPr>
          <p:sp>
            <p:nvSpPr>
              <p:cNvPr id="386" name="Oval 385"/>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Oval 386"/>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0" name="Group 95"/>
            <p:cNvGrpSpPr/>
            <p:nvPr/>
          </p:nvGrpSpPr>
          <p:grpSpPr>
            <a:xfrm>
              <a:off x="7586240" y="5466192"/>
              <a:ext cx="871960" cy="89324"/>
              <a:chOff x="4309640" y="5473276"/>
              <a:chExt cx="871960" cy="89324"/>
            </a:xfrm>
            <a:solidFill>
              <a:schemeClr val="bg1">
                <a:lumMod val="50000"/>
              </a:schemeClr>
            </a:solidFill>
          </p:grpSpPr>
          <p:sp>
            <p:nvSpPr>
              <p:cNvPr id="391" name="Oval 390"/>
              <p:cNvSpPr/>
              <p:nvPr/>
            </p:nvSpPr>
            <p:spPr>
              <a:xfrm>
                <a:off x="4309640"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Oval 391"/>
              <p:cNvSpPr/>
              <p:nvPr/>
            </p:nvSpPr>
            <p:spPr>
              <a:xfrm>
                <a:off x="461221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Oval 392"/>
              <p:cNvSpPr/>
              <p:nvPr/>
            </p:nvSpPr>
            <p:spPr>
              <a:xfrm>
                <a:off x="50922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Oval 393"/>
              <p:cNvSpPr/>
              <p:nvPr/>
            </p:nvSpPr>
            <p:spPr>
              <a:xfrm>
                <a:off x="4787476" y="5473276"/>
                <a:ext cx="89324" cy="89324"/>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5" name="Double Bracket 394"/>
            <p:cNvSpPr/>
            <p:nvPr/>
          </p:nvSpPr>
          <p:spPr>
            <a:xfrm>
              <a:off x="4106864" y="5366360"/>
              <a:ext cx="1128715" cy="316706"/>
            </a:xfrm>
            <a:prstGeom prst="bracketPair">
              <a:avLst>
                <a:gd name="adj" fmla="val 32827"/>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99" name="Rectangle 298"/>
          <p:cNvSpPr/>
          <p:nvPr/>
        </p:nvSpPr>
        <p:spPr>
          <a:xfrm>
            <a:off x="8660381" y="5744093"/>
            <a:ext cx="724341" cy="546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202" grpId="0" animBg="1"/>
      <p:bldP spid="204" grpId="0" animBg="1"/>
      <p:bldP spid="205"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0" y="0"/>
            <a:ext cx="9144000" cy="6858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RESULTS</a:t>
            </a:r>
            <a:endParaRPr kumimoji="0" lang="en-US" sz="4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up3-point-nh8-reschart-crop-prefilter.png"/>
          <p:cNvPicPr>
            <a:picLocks noChangeAspect="1"/>
          </p:cNvPicPr>
          <p:nvPr/>
        </p:nvPicPr>
        <p:blipFill>
          <a:blip r:embed="rId3"/>
          <a:stretch>
            <a:fillRect/>
          </a:stretch>
        </p:blipFill>
        <p:spPr>
          <a:xfrm>
            <a:off x="533399" y="5552379"/>
            <a:ext cx="5377544" cy="1000821"/>
          </a:xfrm>
          <a:prstGeom prst="rect">
            <a:avLst/>
          </a:prstGeom>
        </p:spPr>
      </p:pic>
      <p:sp>
        <p:nvSpPr>
          <p:cNvPr id="17" name="TextBox 16"/>
          <p:cNvSpPr txBox="1"/>
          <p:nvPr/>
        </p:nvSpPr>
        <p:spPr>
          <a:xfrm>
            <a:off x="4038599" y="6248400"/>
            <a:ext cx="5105401" cy="369332"/>
          </a:xfrm>
          <a:prstGeom prst="rect">
            <a:avLst/>
          </a:prstGeom>
          <a:noFill/>
        </p:spPr>
        <p:txBody>
          <a:bodyPr wrap="square" rtlCol="0">
            <a:spAutoFit/>
          </a:bodyPr>
          <a:lstStyle/>
          <a:p>
            <a:r>
              <a:rPr lang="en-US" dirty="0" smtClean="0">
                <a:solidFill>
                  <a:schemeClr val="bg1">
                    <a:lumMod val="75000"/>
                  </a:schemeClr>
                </a:solidFill>
                <a:latin typeface="+mj-lt"/>
                <a:cs typeface="Arial"/>
              </a:rPr>
              <a:t>analytic filter approximation: aliasing, no noise</a:t>
            </a:r>
            <a:endParaRPr lang="en-US" dirty="0">
              <a:solidFill>
                <a:schemeClr val="bg1">
                  <a:lumMod val="75000"/>
                </a:schemeClr>
              </a:solidFill>
              <a:latin typeface="+mj-lt"/>
              <a:cs typeface="Arial"/>
            </a:endParaRPr>
          </a:p>
        </p:txBody>
      </p:sp>
      <p:pic>
        <p:nvPicPr>
          <p:cNvPr id="7" name="Picture 6" descr="up3-point-nvpr-reschart-crop-8spp.png"/>
          <p:cNvPicPr>
            <a:picLocks noChangeAspect="1"/>
          </p:cNvPicPr>
          <p:nvPr/>
        </p:nvPicPr>
        <p:blipFill>
          <a:blip r:embed="rId4"/>
          <a:stretch>
            <a:fillRect/>
          </a:stretch>
        </p:blipFill>
        <p:spPr>
          <a:xfrm>
            <a:off x="533399" y="4151185"/>
            <a:ext cx="5377545" cy="1000820"/>
          </a:xfrm>
          <a:prstGeom prst="rect">
            <a:avLst/>
          </a:prstGeom>
        </p:spPr>
      </p:pic>
      <p:sp>
        <p:nvSpPr>
          <p:cNvPr id="13" name="TextBox 12"/>
          <p:cNvSpPr txBox="1"/>
          <p:nvPr/>
        </p:nvSpPr>
        <p:spPr>
          <a:xfrm>
            <a:off x="4038600" y="4876800"/>
            <a:ext cx="4578723" cy="369332"/>
          </a:xfrm>
          <a:prstGeom prst="rect">
            <a:avLst/>
          </a:prstGeom>
          <a:noFill/>
        </p:spPr>
        <p:txBody>
          <a:bodyPr wrap="square" rtlCol="0">
            <a:spAutoFit/>
          </a:bodyPr>
          <a:lstStyle/>
          <a:p>
            <a:r>
              <a:rPr lang="en-US" dirty="0" smtClean="0">
                <a:solidFill>
                  <a:schemeClr val="bg1">
                    <a:lumMod val="75000"/>
                  </a:schemeClr>
                </a:solidFill>
                <a:latin typeface="+mj-lt"/>
                <a:cs typeface="Arial"/>
              </a:rPr>
              <a:t>low  number of samples: aliasing and noise</a:t>
            </a:r>
            <a:endParaRPr lang="en-US" dirty="0">
              <a:solidFill>
                <a:schemeClr val="bg1">
                  <a:lumMod val="75000"/>
                </a:schemeClr>
              </a:solidFill>
              <a:latin typeface="+mj-lt"/>
              <a:cs typeface="Arial"/>
            </a:endParaRPr>
          </a:p>
        </p:txBody>
      </p:sp>
      <p:pic>
        <p:nvPicPr>
          <p:cNvPr id="3" name="Picture 2" descr="up3-point-cairo-reschart-crop.png"/>
          <p:cNvPicPr>
            <a:picLocks noChangeAspect="1"/>
          </p:cNvPicPr>
          <p:nvPr/>
        </p:nvPicPr>
        <p:blipFill>
          <a:blip r:embed="rId5"/>
          <a:stretch>
            <a:fillRect/>
          </a:stretch>
        </p:blipFill>
        <p:spPr>
          <a:xfrm>
            <a:off x="533399" y="2620395"/>
            <a:ext cx="5377544" cy="1130415"/>
          </a:xfrm>
          <a:prstGeom prst="rect">
            <a:avLst/>
          </a:prstGeom>
        </p:spPr>
      </p:pic>
      <p:sp>
        <p:nvSpPr>
          <p:cNvPr id="11" name="TextBox 10"/>
          <p:cNvSpPr txBox="1"/>
          <p:nvPr/>
        </p:nvSpPr>
        <p:spPr>
          <a:xfrm>
            <a:off x="4038600" y="3478952"/>
            <a:ext cx="4573587" cy="369332"/>
          </a:xfrm>
          <a:prstGeom prst="rect">
            <a:avLst/>
          </a:prstGeom>
          <a:noFill/>
        </p:spPr>
        <p:txBody>
          <a:bodyPr wrap="square" rtlCol="0">
            <a:spAutoFit/>
          </a:bodyPr>
          <a:lstStyle/>
          <a:p>
            <a:r>
              <a:rPr lang="en-US" dirty="0" smtClean="0">
                <a:solidFill>
                  <a:schemeClr val="bg1">
                    <a:lumMod val="75000"/>
                  </a:schemeClr>
                </a:solidFill>
                <a:latin typeface="+mj-lt"/>
                <a:cs typeface="Arial"/>
              </a:rPr>
              <a:t>gamma integration: bolder shapes</a:t>
            </a:r>
            <a:endParaRPr lang="en-US" dirty="0">
              <a:solidFill>
                <a:schemeClr val="bg1">
                  <a:lumMod val="75000"/>
                </a:schemeClr>
              </a:solidFill>
              <a:latin typeface="+mj-lt"/>
              <a:cs typeface="Arial"/>
            </a:endParaRPr>
          </a:p>
        </p:txBody>
      </p:sp>
      <p:sp>
        <p:nvSpPr>
          <p:cNvPr id="2" name="Title 1"/>
          <p:cNvSpPr>
            <a:spLocks noGrp="1"/>
          </p:cNvSpPr>
          <p:nvPr>
            <p:ph type="title"/>
          </p:nvPr>
        </p:nvSpPr>
        <p:spPr/>
        <p:txBody>
          <a:bodyPr/>
          <a:lstStyle/>
          <a:p>
            <a:r>
              <a:rPr lang="en-US" smtClean="0"/>
              <a:t>Aliasing, noise, and gamma</a:t>
            </a:r>
            <a:endParaRPr lang="en-US" dirty="0"/>
          </a:p>
        </p:txBody>
      </p:sp>
      <p:sp>
        <p:nvSpPr>
          <p:cNvPr id="4" name="TextBox 3"/>
          <p:cNvSpPr txBox="1"/>
          <p:nvPr/>
        </p:nvSpPr>
        <p:spPr>
          <a:xfrm>
            <a:off x="4038600" y="3478952"/>
            <a:ext cx="4573587" cy="369332"/>
          </a:xfrm>
          <a:prstGeom prst="rect">
            <a:avLst/>
          </a:prstGeom>
          <a:noFill/>
        </p:spPr>
        <p:txBody>
          <a:bodyPr wrap="square" rtlCol="0">
            <a:spAutoFit/>
          </a:bodyPr>
          <a:lstStyle/>
          <a:p>
            <a:r>
              <a:rPr lang="en-US" dirty="0" smtClean="0">
                <a:latin typeface="+mj-lt"/>
                <a:cs typeface="Arial"/>
              </a:rPr>
              <a:t>gamma integration: bolder shapes</a:t>
            </a:r>
            <a:endParaRPr lang="en-US" dirty="0">
              <a:latin typeface="+mj-lt"/>
              <a:cs typeface="Arial"/>
            </a:endParaRPr>
          </a:p>
        </p:txBody>
      </p:sp>
      <p:sp>
        <p:nvSpPr>
          <p:cNvPr id="8" name="TextBox 7"/>
          <p:cNvSpPr txBox="1"/>
          <p:nvPr/>
        </p:nvSpPr>
        <p:spPr>
          <a:xfrm>
            <a:off x="4038600" y="4876800"/>
            <a:ext cx="4578723" cy="369332"/>
          </a:xfrm>
          <a:prstGeom prst="rect">
            <a:avLst/>
          </a:prstGeom>
          <a:noFill/>
        </p:spPr>
        <p:txBody>
          <a:bodyPr wrap="square" rtlCol="0">
            <a:spAutoFit/>
          </a:bodyPr>
          <a:lstStyle/>
          <a:p>
            <a:r>
              <a:rPr lang="en-US" dirty="0" smtClean="0">
                <a:latin typeface="+mj-lt"/>
                <a:cs typeface="Arial"/>
              </a:rPr>
              <a:t>low  number of samples: aliasing and noise</a:t>
            </a:r>
            <a:endParaRPr lang="en-US" dirty="0">
              <a:latin typeface="+mj-lt"/>
              <a:cs typeface="Arial"/>
            </a:endParaRPr>
          </a:p>
        </p:txBody>
      </p:sp>
      <p:pic>
        <p:nvPicPr>
          <p:cNvPr id="12" name="Picture 11" descr="up3-point-ours-reschart-crop-cb3-32.png"/>
          <p:cNvPicPr>
            <a:picLocks noChangeAspect="1"/>
          </p:cNvPicPr>
          <p:nvPr/>
        </p:nvPicPr>
        <p:blipFill>
          <a:blip r:embed="rId6"/>
          <a:stretch>
            <a:fillRect/>
          </a:stretch>
        </p:blipFill>
        <p:spPr>
          <a:xfrm>
            <a:off x="533399" y="1219200"/>
            <a:ext cx="5377544" cy="1000820"/>
          </a:xfrm>
          <a:prstGeom prst="rect">
            <a:avLst/>
          </a:prstGeom>
        </p:spPr>
      </p:pic>
      <p:sp>
        <p:nvSpPr>
          <p:cNvPr id="14" name="TextBox 13"/>
          <p:cNvSpPr txBox="1"/>
          <p:nvPr/>
        </p:nvSpPr>
        <p:spPr>
          <a:xfrm>
            <a:off x="4038600" y="1954952"/>
            <a:ext cx="4573586" cy="369332"/>
          </a:xfrm>
          <a:prstGeom prst="rect">
            <a:avLst/>
          </a:prstGeom>
          <a:noFill/>
        </p:spPr>
        <p:txBody>
          <a:bodyPr wrap="square" rtlCol="0">
            <a:spAutoFit/>
          </a:bodyPr>
          <a:lstStyle/>
          <a:p>
            <a:r>
              <a:rPr lang="en-US" dirty="0" smtClean="0">
                <a:latin typeface="+mj-lt"/>
                <a:cs typeface="Arial"/>
              </a:rPr>
              <a:t>Ours: wide support filter, sample sharing</a:t>
            </a:r>
          </a:p>
        </p:txBody>
      </p:sp>
      <p:sp>
        <p:nvSpPr>
          <p:cNvPr id="16" name="TextBox 15"/>
          <p:cNvSpPr txBox="1"/>
          <p:nvPr/>
        </p:nvSpPr>
        <p:spPr>
          <a:xfrm>
            <a:off x="4038599" y="6248400"/>
            <a:ext cx="5105401" cy="369332"/>
          </a:xfrm>
          <a:prstGeom prst="rect">
            <a:avLst/>
          </a:prstGeom>
          <a:noFill/>
        </p:spPr>
        <p:txBody>
          <a:bodyPr wrap="square" rtlCol="0">
            <a:spAutoFit/>
          </a:bodyPr>
          <a:lstStyle/>
          <a:p>
            <a:r>
              <a:rPr lang="en-US" dirty="0" smtClean="0">
                <a:latin typeface="+mj-lt"/>
                <a:cs typeface="Arial"/>
              </a:rPr>
              <a:t>analytic filter approximation: aliasing, no noise</a:t>
            </a:r>
            <a:endParaRPr lang="en-US" dirty="0">
              <a:latin typeface="+mj-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3" grpId="0"/>
      <p:bldP spid="13" grpId="1"/>
      <p:bldP spid="11" grpId="1"/>
      <p:bldP spid="4" grpId="0"/>
      <p:bldP spid="4" grpId="1"/>
      <p:bldP spid="8" grpId="0"/>
      <p:bldP spid="8" grpId="1"/>
      <p:bldP spid="16" grpId="0"/>
      <p:bldP spid="16" grpId="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Conflation</a:t>
            </a:r>
            <a:endParaRPr lang="en-US" dirty="0"/>
          </a:p>
        </p:txBody>
      </p:sp>
      <p:sp>
        <p:nvSpPr>
          <p:cNvPr id="9" name="TextBox 8"/>
          <p:cNvSpPr txBox="1"/>
          <p:nvPr/>
        </p:nvSpPr>
        <p:spPr>
          <a:xfrm>
            <a:off x="6195435" y="6183868"/>
            <a:ext cx="2031325" cy="369332"/>
          </a:xfrm>
          <a:prstGeom prst="rect">
            <a:avLst/>
          </a:prstGeom>
          <a:noFill/>
        </p:spPr>
        <p:txBody>
          <a:bodyPr wrap="none" rtlCol="0">
            <a:spAutoFit/>
          </a:bodyPr>
          <a:lstStyle/>
          <a:p>
            <a:r>
              <a:rPr lang="en-US" dirty="0" smtClean="0"/>
              <a:t>Ours, </a:t>
            </a:r>
            <a:r>
              <a:rPr lang="en-US" dirty="0" err="1" smtClean="0"/>
              <a:t>Kilgard</a:t>
            </a:r>
            <a:r>
              <a:rPr lang="en-US" dirty="0" smtClean="0"/>
              <a:t> &amp; </a:t>
            </a:r>
            <a:r>
              <a:rPr lang="en-US" dirty="0" err="1" smtClean="0"/>
              <a:t>Bolz</a:t>
            </a:r>
            <a:endParaRPr lang="en-US" dirty="0"/>
          </a:p>
        </p:txBody>
      </p:sp>
      <p:pic>
        <p:nvPicPr>
          <p:cNvPr id="11" name="Picture 10" descr="contour-ours-4x4x32-crop.png"/>
          <p:cNvPicPr>
            <a:picLocks noChangeAspect="1"/>
          </p:cNvPicPr>
          <p:nvPr/>
        </p:nvPicPr>
        <p:blipFill>
          <a:blip r:embed="rId3"/>
          <a:stretch>
            <a:fillRect/>
          </a:stretch>
        </p:blipFill>
        <p:spPr>
          <a:xfrm>
            <a:off x="5867400" y="1265238"/>
            <a:ext cx="2438400" cy="4876799"/>
          </a:xfrm>
          <a:prstGeom prst="rect">
            <a:avLst/>
          </a:prstGeom>
          <a:effectLst>
            <a:outerShdw blurRad="50800" dist="38100" dir="2700000" algn="tl" rotWithShape="0">
              <a:srgbClr val="000000">
                <a:alpha val="43000"/>
              </a:srgbClr>
            </a:outerShdw>
          </a:effectLst>
        </p:spPr>
      </p:pic>
      <p:pic>
        <p:nvPicPr>
          <p:cNvPr id="12" name="Picture 11" descr="contour-rsvg-cairo-crop.png"/>
          <p:cNvPicPr>
            <a:picLocks noChangeAspect="1"/>
          </p:cNvPicPr>
          <p:nvPr/>
        </p:nvPicPr>
        <p:blipFill>
          <a:blip r:embed="rId4"/>
          <a:stretch>
            <a:fillRect/>
          </a:stretch>
        </p:blipFill>
        <p:spPr>
          <a:xfrm>
            <a:off x="838200" y="1265238"/>
            <a:ext cx="2438400" cy="4876801"/>
          </a:xfrm>
          <a:prstGeom prst="rect">
            <a:avLst/>
          </a:prstGeom>
          <a:effectLst>
            <a:outerShdw blurRad="50800" dist="38100" dir="2700000" algn="tl" rotWithShape="0">
              <a:srgbClr val="000000">
                <a:alpha val="43000"/>
              </a:srgbClr>
            </a:outerShdw>
          </a:effectLst>
        </p:spPr>
      </p:pic>
      <p:sp>
        <p:nvSpPr>
          <p:cNvPr id="13" name="TextBox 12"/>
          <p:cNvSpPr txBox="1"/>
          <p:nvPr/>
        </p:nvSpPr>
        <p:spPr>
          <a:xfrm>
            <a:off x="1032890" y="6183868"/>
            <a:ext cx="2049021" cy="369332"/>
          </a:xfrm>
          <a:prstGeom prst="rect">
            <a:avLst/>
          </a:prstGeom>
          <a:noFill/>
        </p:spPr>
        <p:txBody>
          <a:bodyPr wrap="none" rtlCol="0">
            <a:spAutoFit/>
          </a:bodyPr>
          <a:lstStyle/>
          <a:p>
            <a:r>
              <a:rPr lang="en-US" dirty="0" smtClean="0"/>
              <a:t>a</a:t>
            </a:r>
            <a:r>
              <a:rPr lang="en-US" dirty="0" smtClean="0"/>
              <a:t>lmost </a:t>
            </a:r>
            <a:r>
              <a:rPr lang="en-US" dirty="0" smtClean="0"/>
              <a:t>all renderers</a:t>
            </a:r>
            <a:endParaRPr lang="en-US" dirty="0"/>
          </a:p>
        </p:txBody>
      </p:sp>
      <p:sp>
        <p:nvSpPr>
          <p:cNvPr id="14" name="Isosceles Triangle 13"/>
          <p:cNvSpPr/>
          <p:nvPr/>
        </p:nvSpPr>
        <p:spPr>
          <a:xfrm rot="18988956">
            <a:off x="3366059" y="1653920"/>
            <a:ext cx="1676400" cy="1371600"/>
          </a:xfrm>
          <a:prstGeom prst="triangle">
            <a:avLst/>
          </a:prstGeom>
          <a:solidFill>
            <a:srgbClr val="B1E8A1"/>
          </a:solidFill>
          <a:ln>
            <a:solidFill>
              <a:srgbClr val="4593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rot="8178041">
            <a:off x="4319166" y="2658590"/>
            <a:ext cx="1676400" cy="1371600"/>
          </a:xfrm>
          <a:prstGeom prst="triangle">
            <a:avLst/>
          </a:prstGeom>
          <a:solidFill>
            <a:srgbClr val="E89B6E"/>
          </a:solidFill>
          <a:ln>
            <a:solidFill>
              <a:srgbClr val="E059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rot="10800000" flipV="1">
            <a:off x="3901550" y="2124075"/>
            <a:ext cx="1524000" cy="1464317"/>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40727" y="3745468"/>
            <a:ext cx="684765" cy="369332"/>
          </a:xfrm>
          <a:prstGeom prst="rect">
            <a:avLst/>
          </a:prstGeom>
          <a:noFill/>
        </p:spPr>
        <p:txBody>
          <a:bodyPr wrap="none" rtlCol="0">
            <a:spAutoFit/>
          </a:bodyPr>
          <a:lstStyle/>
          <a:p>
            <a:r>
              <a:rPr lang="en-US" dirty="0" smtClean="0">
                <a:effectLst>
                  <a:outerShdw blurRad="50800" dist="38100" dir="2700000" algn="tl" rotWithShape="0">
                    <a:srgbClr val="000000">
                      <a:alpha val="43000"/>
                    </a:srgbClr>
                  </a:outerShdw>
                </a:effectLst>
              </a:rPr>
              <a:t>seam</a:t>
            </a:r>
            <a:endParaRPr lang="en-US" dirty="0">
              <a:effectLst>
                <a:outerShdw blurRad="50800" dist="38100" dir="2700000" algn="tl" rotWithShape="0">
                  <a:srgbClr val="000000">
                    <a:alpha val="43000"/>
                  </a:srgbClr>
                </a:outerShdw>
              </a:effectLst>
            </a:endParaRPr>
          </a:p>
        </p:txBody>
      </p:sp>
      <p:sp>
        <p:nvSpPr>
          <p:cNvPr id="26" name="Up Arrow 25"/>
          <p:cNvSpPr/>
          <p:nvPr/>
        </p:nvSpPr>
        <p:spPr>
          <a:xfrm>
            <a:off x="4077566" y="3588393"/>
            <a:ext cx="113434" cy="221607"/>
          </a:xfrm>
          <a:prstGeom prst="upArrow">
            <a:avLst>
              <a:gd name="adj1" fmla="val 38803"/>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22" descr="foreshorten.png"/>
          <p:cNvPicPr>
            <a:picLocks noChangeAspect="1"/>
          </p:cNvPicPr>
          <p:nvPr/>
        </p:nvPicPr>
        <p:blipFill>
          <a:blip r:embed="rId3"/>
          <a:stretch>
            <a:fillRect/>
          </a:stretch>
        </p:blipFill>
        <p:spPr>
          <a:xfrm>
            <a:off x="1067787" y="1219200"/>
            <a:ext cx="2612943" cy="1964481"/>
          </a:xfrm>
          <a:prstGeom prst="rect">
            <a:avLst/>
          </a:prstGeom>
          <a:ln w="3175">
            <a:solidFill>
              <a:schemeClr val="tx1"/>
            </a:solidFill>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User-defined warps</a:t>
            </a:r>
            <a:endParaRPr lang="en-US" dirty="0"/>
          </a:p>
        </p:txBody>
      </p:sp>
      <p:pic>
        <p:nvPicPr>
          <p:cNvPr id="21" name="Picture 20" descr="swirl.png"/>
          <p:cNvPicPr>
            <a:picLocks noChangeAspect="1"/>
          </p:cNvPicPr>
          <p:nvPr/>
        </p:nvPicPr>
        <p:blipFill>
          <a:blip r:embed="rId4"/>
          <a:stretch>
            <a:fillRect/>
          </a:stretch>
        </p:blipFill>
        <p:spPr>
          <a:xfrm>
            <a:off x="1067787" y="3847107"/>
            <a:ext cx="2612943" cy="2481952"/>
          </a:xfrm>
          <a:prstGeom prst="rect">
            <a:avLst/>
          </a:prstGeom>
          <a:ln>
            <a:solidFill>
              <a:schemeClr val="tx1"/>
            </a:solidFill>
          </a:ln>
          <a:effectLst>
            <a:outerShdw blurRad="50800" dist="38100" dir="2700000" algn="tl" rotWithShape="0">
              <a:srgbClr val="000000">
                <a:alpha val="43000"/>
              </a:srgbClr>
            </a:outerShdw>
          </a:effectLst>
        </p:spPr>
      </p:pic>
      <p:sp>
        <p:nvSpPr>
          <p:cNvPr id="6" name="TextBox 5"/>
          <p:cNvSpPr txBox="1"/>
          <p:nvPr/>
        </p:nvSpPr>
        <p:spPr>
          <a:xfrm>
            <a:off x="1676400" y="3293109"/>
            <a:ext cx="1289010" cy="369332"/>
          </a:xfrm>
          <a:prstGeom prst="rect">
            <a:avLst/>
          </a:prstGeom>
          <a:noFill/>
        </p:spPr>
        <p:txBody>
          <a:bodyPr wrap="none" rtlCol="0">
            <a:spAutoFit/>
          </a:bodyPr>
          <a:lstStyle/>
          <a:p>
            <a:r>
              <a:rPr lang="en-US" dirty="0" smtClean="0"/>
              <a:t>foreshorten</a:t>
            </a:r>
            <a:endParaRPr lang="en-US" dirty="0"/>
          </a:p>
        </p:txBody>
      </p:sp>
      <p:sp>
        <p:nvSpPr>
          <p:cNvPr id="7" name="TextBox 6"/>
          <p:cNvSpPr txBox="1"/>
          <p:nvPr/>
        </p:nvSpPr>
        <p:spPr>
          <a:xfrm>
            <a:off x="1996522" y="6336268"/>
            <a:ext cx="625254" cy="369332"/>
          </a:xfrm>
          <a:prstGeom prst="rect">
            <a:avLst/>
          </a:prstGeom>
          <a:noFill/>
        </p:spPr>
        <p:txBody>
          <a:bodyPr wrap="none" rtlCol="0">
            <a:spAutoFit/>
          </a:bodyPr>
          <a:lstStyle/>
          <a:p>
            <a:r>
              <a:rPr lang="en-US" dirty="0" smtClean="0"/>
              <a:t>swirl</a:t>
            </a:r>
            <a:endParaRPr lang="en-US" dirty="0"/>
          </a:p>
        </p:txBody>
      </p:sp>
      <p:pic>
        <p:nvPicPr>
          <p:cNvPr id="8" name="Picture 7" descr="paper-1-zoom.png"/>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200" t="6448" r="48225" b="30316"/>
          <a:stretch/>
        </p:blipFill>
        <p:spPr>
          <a:xfrm>
            <a:off x="5486400" y="1219199"/>
            <a:ext cx="2971800" cy="5111937"/>
          </a:xfrm>
          <a:prstGeom prst="rect">
            <a:avLst/>
          </a:prstGeom>
          <a:ln w="9525">
            <a:solidFill>
              <a:schemeClr val="tx1"/>
            </a:solidFill>
          </a:ln>
          <a:effectLst>
            <a:outerShdw blurRad="50800" dist="38100" dir="2700000" algn="tl" rotWithShape="0">
              <a:srgbClr val="000000">
                <a:alpha val="43000"/>
              </a:srgbClr>
            </a:outerShdw>
          </a:effectLst>
        </p:spPr>
      </p:pic>
      <p:sp>
        <p:nvSpPr>
          <p:cNvPr id="9" name="TextBox 8"/>
          <p:cNvSpPr txBox="1"/>
          <p:nvPr/>
        </p:nvSpPr>
        <p:spPr>
          <a:xfrm>
            <a:off x="6704861" y="6336268"/>
            <a:ext cx="569387" cy="369332"/>
          </a:xfrm>
          <a:prstGeom prst="rect">
            <a:avLst/>
          </a:prstGeom>
          <a:noFill/>
        </p:spPr>
        <p:txBody>
          <a:bodyPr wrap="none" rtlCol="0">
            <a:spAutoFit/>
          </a:bodyPr>
          <a:lstStyle/>
          <a:p>
            <a:r>
              <a:rPr lang="en-US" dirty="0" smtClean="0"/>
              <a:t>lens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Vector graphics is everywhere</a:t>
            </a:r>
            <a:endParaRPr lang="en-US" dirty="0"/>
          </a:p>
        </p:txBody>
      </p:sp>
      <p:pic>
        <p:nvPicPr>
          <p:cNvPr id="4" name="Picture 3" descr="paper-cropped.png"/>
          <p:cNvPicPr>
            <a:picLocks noChangeAspect="1"/>
          </p:cNvPicPr>
          <p:nvPr/>
        </p:nvPicPr>
        <p:blipFill>
          <a:blip r:embed="rId3"/>
          <a:stretch>
            <a:fillRect/>
          </a:stretch>
        </p:blipFill>
        <p:spPr>
          <a:xfrm>
            <a:off x="685800" y="1141413"/>
            <a:ext cx="7772400" cy="5388864"/>
          </a:xfrm>
          <a:prstGeom prst="rect">
            <a:avLst/>
          </a:prstGeom>
          <a:ln>
            <a:solidFill>
              <a:schemeClr val="tx1"/>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6" name="Chart 15"/>
          <p:cNvGraphicFramePr/>
          <p:nvPr/>
        </p:nvGraphicFramePr>
        <p:xfrm>
          <a:off x="-284343" y="952314"/>
          <a:ext cx="8738811" cy="409047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Rendering time (smallest is best)</a:t>
            </a:r>
            <a:endParaRPr lang="en-US" dirty="0"/>
          </a:p>
        </p:txBody>
      </p:sp>
      <p:pic>
        <p:nvPicPr>
          <p:cNvPr id="17" name="Picture 16" descr="contour-ours-4x4x32.png"/>
          <p:cNvPicPr>
            <a:picLocks noChangeAspect="1"/>
          </p:cNvPicPr>
          <p:nvPr/>
        </p:nvPicPr>
        <p:blipFill>
          <a:blip r:embed="rId4"/>
          <a:stretch>
            <a:fillRect/>
          </a:stretch>
        </p:blipFill>
        <p:spPr>
          <a:xfrm>
            <a:off x="5334000" y="5009573"/>
            <a:ext cx="1315027" cy="1315027"/>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18" name="Picture 17" descr="paris-30k-ours-4x4x32.png"/>
          <p:cNvPicPr>
            <a:picLocks noChangeAspect="1"/>
          </p:cNvPicPr>
          <p:nvPr/>
        </p:nvPicPr>
        <p:blipFill>
          <a:blip r:embed="rId5"/>
          <a:stretch>
            <a:fillRect/>
          </a:stretch>
        </p:blipFill>
        <p:spPr>
          <a:xfrm>
            <a:off x="6878478" y="5029200"/>
            <a:ext cx="1351122" cy="1306952"/>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19" name="Picture 18" descr="paper-1-ours-4x4x32.png"/>
          <p:cNvPicPr>
            <a:picLocks noChangeAspect="1"/>
          </p:cNvPicPr>
          <p:nvPr/>
        </p:nvPicPr>
        <p:blipFill>
          <a:blip r:embed="rId6"/>
          <a:stretch>
            <a:fillRect/>
          </a:stretch>
        </p:blipFill>
        <p:spPr>
          <a:xfrm>
            <a:off x="3886200" y="5015275"/>
            <a:ext cx="1011696" cy="1309325"/>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20" name="Picture 19" descr="drops-ours-4x4x32.png"/>
          <p:cNvPicPr>
            <a:picLocks noChangeAspect="1"/>
          </p:cNvPicPr>
          <p:nvPr/>
        </p:nvPicPr>
        <p:blipFill>
          <a:blip r:embed="rId7"/>
          <a:stretch>
            <a:fillRect/>
          </a:stretch>
        </p:blipFill>
        <p:spPr>
          <a:xfrm>
            <a:off x="2336582" y="5020096"/>
            <a:ext cx="1168618" cy="1304504"/>
          </a:xfrm>
          <a:prstGeom prst="rect">
            <a:avLst/>
          </a:prstGeom>
          <a:ln w="3175" cmpd="sng">
            <a:solidFill>
              <a:schemeClr val="tx1"/>
            </a:solidFill>
          </a:ln>
          <a:effectLst>
            <a:outerShdw blurRad="50800" dist="38100" dir="2700000" algn="tl" rotWithShape="0">
              <a:srgbClr val="000000">
                <a:alpha val="43000"/>
              </a:srgbClr>
            </a:outerShdw>
          </a:effectLst>
        </p:spPr>
      </p:pic>
      <p:pic>
        <p:nvPicPr>
          <p:cNvPr id="21" name="Picture 20" descr="car-ours-4x4x32.png"/>
          <p:cNvPicPr>
            <a:picLocks noChangeAspect="1"/>
          </p:cNvPicPr>
          <p:nvPr/>
        </p:nvPicPr>
        <p:blipFill>
          <a:blip r:embed="rId8"/>
          <a:stretch>
            <a:fillRect/>
          </a:stretch>
        </p:blipFill>
        <p:spPr>
          <a:xfrm>
            <a:off x="685800" y="5029200"/>
            <a:ext cx="1492829" cy="995738"/>
          </a:xfrm>
          <a:prstGeom prst="rect">
            <a:avLst/>
          </a:prstGeom>
          <a:ln w="3175" cmpd="sng">
            <a:solidFill>
              <a:schemeClr val="tx1"/>
            </a:solidFill>
          </a:ln>
          <a:effectLst>
            <a:outerShdw blurRad="50800" dist="38100" dir="2700000" algn="tl" rotWithShape="0">
              <a:srgbClr val="000000">
                <a:alpha val="43000"/>
              </a:srgbClr>
            </a:outerShdw>
          </a:effectLst>
        </p:spPr>
      </p:pic>
      <p:sp>
        <p:nvSpPr>
          <p:cNvPr id="12" name="TextBox 11"/>
          <p:cNvSpPr txBox="1"/>
          <p:nvPr/>
        </p:nvSpPr>
        <p:spPr>
          <a:xfrm>
            <a:off x="1533356" y="3810000"/>
            <a:ext cx="1133644" cy="276999"/>
          </a:xfrm>
          <a:prstGeom prst="rect">
            <a:avLst/>
          </a:prstGeom>
          <a:noFill/>
        </p:spPr>
        <p:txBody>
          <a:bodyPr wrap="none" rtlCol="0">
            <a:spAutoFit/>
          </a:bodyPr>
          <a:lstStyle/>
          <a:p>
            <a:r>
              <a:rPr lang="en-US" sz="1200" dirty="0" smtClean="0"/>
              <a:t>low complexity</a:t>
            </a:r>
            <a:endParaRPr lang="en-US" sz="1200" dirty="0"/>
          </a:p>
        </p:txBody>
      </p:sp>
      <p:sp>
        <p:nvSpPr>
          <p:cNvPr id="14" name="TextBox 13"/>
          <p:cNvSpPr txBox="1"/>
          <p:nvPr/>
        </p:nvSpPr>
        <p:spPr>
          <a:xfrm>
            <a:off x="3429000" y="3810000"/>
            <a:ext cx="1905000" cy="276999"/>
          </a:xfrm>
          <a:prstGeom prst="rect">
            <a:avLst/>
          </a:prstGeom>
          <a:noFill/>
        </p:spPr>
        <p:txBody>
          <a:bodyPr wrap="square" rtlCol="0">
            <a:spAutoFit/>
          </a:bodyPr>
          <a:lstStyle/>
          <a:p>
            <a:pPr algn="ctr"/>
            <a:r>
              <a:rPr lang="en-US" sz="1200" dirty="0" smtClean="0"/>
              <a:t>medium complexity</a:t>
            </a:r>
            <a:endParaRPr lang="en-US" sz="1200" dirty="0"/>
          </a:p>
        </p:txBody>
      </p:sp>
      <p:sp>
        <p:nvSpPr>
          <p:cNvPr id="15" name="TextBox 14"/>
          <p:cNvSpPr txBox="1"/>
          <p:nvPr/>
        </p:nvSpPr>
        <p:spPr>
          <a:xfrm>
            <a:off x="6460506" y="2069872"/>
            <a:ext cx="1172116" cy="276999"/>
          </a:xfrm>
          <a:prstGeom prst="rect">
            <a:avLst/>
          </a:prstGeom>
          <a:noFill/>
        </p:spPr>
        <p:txBody>
          <a:bodyPr wrap="none" rtlCol="0">
            <a:spAutoFit/>
          </a:bodyPr>
          <a:lstStyle/>
          <a:p>
            <a:r>
              <a:rPr lang="en-US" sz="1200" dirty="0" smtClean="0"/>
              <a:t>high complexity</a:t>
            </a:r>
            <a:endParaRPr lang="en-U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Future work</a:t>
            </a:r>
            <a:endParaRPr lang="en-US" dirty="0"/>
          </a:p>
        </p:txBody>
      </p:sp>
      <p:sp>
        <p:nvSpPr>
          <p:cNvPr id="4" name="Content Placeholder 3"/>
          <p:cNvSpPr>
            <a:spLocks noGrp="1"/>
          </p:cNvSpPr>
          <p:nvPr>
            <p:ph idx="1"/>
          </p:nvPr>
        </p:nvSpPr>
        <p:spPr/>
        <p:txBody>
          <a:bodyPr/>
          <a:lstStyle/>
          <a:p>
            <a:r>
              <a:rPr lang="en-US" dirty="0" smtClean="0"/>
              <a:t>Parallel conversion between strokes and fills</a:t>
            </a:r>
          </a:p>
          <a:p>
            <a:r>
              <a:rPr lang="en-US" dirty="0" smtClean="0"/>
              <a:t>Mesh-based gradient fills</a:t>
            </a:r>
          </a:p>
          <a:p>
            <a:r>
              <a:rPr lang="en-US" dirty="0" smtClean="0"/>
              <a:t>Raster effects (Gaussian blur etc)</a:t>
            </a:r>
          </a:p>
          <a:p>
            <a:r>
              <a:rPr lang="en-US" dirty="0" smtClean="0"/>
              <a:t>CPU port of the pipeline</a:t>
            </a:r>
          </a:p>
          <a:p>
            <a:r>
              <a:rPr lang="en-US" dirty="0" smtClean="0"/>
              <a:t>Still a lot of room for code optimization!</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a:t>
            </a:r>
            <a:endParaRPr lang="en-US" dirty="0"/>
          </a:p>
        </p:txBody>
      </p:sp>
      <p:sp>
        <p:nvSpPr>
          <p:cNvPr id="6" name="Content Placeholder 5"/>
          <p:cNvSpPr>
            <a:spLocks noGrp="1"/>
          </p:cNvSpPr>
          <p:nvPr>
            <p:ph idx="1"/>
          </p:nvPr>
        </p:nvSpPr>
        <p:spPr>
          <a:xfrm>
            <a:off x="457200" y="1143000"/>
            <a:ext cx="8686800" cy="4465638"/>
          </a:xfrm>
        </p:spPr>
        <p:txBody>
          <a:bodyPr/>
          <a:lstStyle/>
          <a:p>
            <a:r>
              <a:rPr lang="en-US" smtClean="0"/>
              <a:t>Fully parallel vector graphics rendering solution</a:t>
            </a:r>
          </a:p>
          <a:p>
            <a:r>
              <a:rPr lang="en-US" smtClean="0"/>
              <a:t>Interactive preprocessing times</a:t>
            </a:r>
          </a:p>
          <a:p>
            <a:r>
              <a:rPr lang="en-US" smtClean="0"/>
              <a:t>Unprecedented output quality</a:t>
            </a:r>
          </a:p>
          <a:p>
            <a:r>
              <a:rPr lang="en-US" smtClean="0"/>
              <a:t>Support for user-defined warps</a:t>
            </a:r>
          </a:p>
          <a:p>
            <a:r>
              <a:rPr lang="en-US" smtClean="0"/>
              <a:t>Best option for complex illustrations</a:t>
            </a:r>
          </a:p>
          <a:p>
            <a:endParaRPr lang="en-US" smtClean="0"/>
          </a:p>
          <a:p>
            <a:r>
              <a:rPr lang="en-US" smtClean="0"/>
              <a:t>Source code available</a:t>
            </a:r>
          </a:p>
          <a:p>
            <a:endParaRPr lang="en-US" dirty="0" smtClean="0"/>
          </a:p>
        </p:txBody>
      </p:sp>
      <p:sp>
        <p:nvSpPr>
          <p:cNvPr id="7" name="TextBox 6"/>
          <p:cNvSpPr txBox="1"/>
          <p:nvPr/>
        </p:nvSpPr>
        <p:spPr>
          <a:xfrm>
            <a:off x="1828800" y="5562600"/>
            <a:ext cx="5532284" cy="830997"/>
          </a:xfrm>
          <a:prstGeom prst="rect">
            <a:avLst/>
          </a:prstGeom>
          <a:noFill/>
        </p:spPr>
        <p:txBody>
          <a:bodyPr wrap="none" rtlCol="0">
            <a:spAutoFit/>
          </a:bodyPr>
          <a:lstStyle/>
          <a:p>
            <a:r>
              <a:rPr lang="en-US" sz="2400" dirty="0" smtClean="0">
                <a:hlinkClick r:id="rId3"/>
              </a:rPr>
              <a:t>www.impa.br/~diego/projects/GanEtAl14/</a:t>
            </a:r>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Vector graphics is everywhere</a:t>
            </a:r>
            <a:endParaRPr lang="en-US" dirty="0"/>
          </a:p>
        </p:txBody>
      </p:sp>
      <p:pic>
        <p:nvPicPr>
          <p:cNvPr id="5" name="Picture 4" descr="paris-30k-ours-4x4x32-croped.png"/>
          <p:cNvPicPr>
            <a:picLocks noChangeAspect="1"/>
          </p:cNvPicPr>
          <p:nvPr/>
        </p:nvPicPr>
        <p:blipFill>
          <a:blip r:embed="rId3"/>
          <a:stretch>
            <a:fillRect/>
          </a:stretch>
        </p:blipFill>
        <p:spPr>
          <a:xfrm>
            <a:off x="685800" y="1141413"/>
            <a:ext cx="7772400" cy="5389621"/>
          </a:xfrm>
          <a:prstGeom prst="rect">
            <a:avLst/>
          </a:prstGeom>
          <a:ln>
            <a:solidFill>
              <a:schemeClr val="tx1"/>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Vector graphics is everywhere</a:t>
            </a:r>
            <a:endParaRPr lang="en-US" dirty="0"/>
          </a:p>
        </p:txBody>
      </p:sp>
      <p:pic>
        <p:nvPicPr>
          <p:cNvPr id="6" name="Picture 5" descr="carrera_final3.png"/>
          <p:cNvPicPr>
            <a:picLocks noChangeAspect="1"/>
          </p:cNvPicPr>
          <p:nvPr/>
        </p:nvPicPr>
        <p:blipFill>
          <a:blip r:embed="rId3"/>
          <a:stretch>
            <a:fillRect/>
          </a:stretch>
        </p:blipFill>
        <p:spPr>
          <a:xfrm>
            <a:off x="686766" y="1143821"/>
            <a:ext cx="7770468" cy="5390763"/>
          </a:xfrm>
          <a:prstGeom prst="rect">
            <a:avLst/>
          </a:prstGeom>
          <a:ln>
            <a:solidFill>
              <a:schemeClr val="tx1"/>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Diffusion curves</a:t>
            </a:r>
            <a:endParaRPr lang="en-US" dirty="0"/>
          </a:p>
        </p:txBody>
      </p:sp>
      <p:pic>
        <p:nvPicPr>
          <p:cNvPr id="5" name="Picture 4" descr="diffusion1.png"/>
          <p:cNvPicPr>
            <a:picLocks noChangeAspect="1"/>
          </p:cNvPicPr>
          <p:nvPr/>
        </p:nvPicPr>
        <p:blipFill>
          <a:blip r:embed="rId3"/>
          <a:stretch>
            <a:fillRect/>
          </a:stretch>
        </p:blipFill>
        <p:spPr>
          <a:xfrm>
            <a:off x="533400" y="1957676"/>
            <a:ext cx="3733800" cy="3443641"/>
          </a:xfrm>
          <a:prstGeom prst="rect">
            <a:avLst/>
          </a:prstGeom>
        </p:spPr>
      </p:pic>
      <p:pic>
        <p:nvPicPr>
          <p:cNvPr id="6" name="Picture 5" descr="diffusion2.png"/>
          <p:cNvPicPr>
            <a:picLocks noChangeAspect="1"/>
          </p:cNvPicPr>
          <p:nvPr/>
        </p:nvPicPr>
        <p:blipFill>
          <a:blip r:embed="rId4"/>
          <a:stretch>
            <a:fillRect/>
          </a:stretch>
        </p:blipFill>
        <p:spPr>
          <a:xfrm>
            <a:off x="4876800" y="1966559"/>
            <a:ext cx="3733800" cy="3443641"/>
          </a:xfrm>
          <a:prstGeom prst="rect">
            <a:avLst/>
          </a:prstGeom>
        </p:spPr>
      </p:pic>
      <p:sp>
        <p:nvSpPr>
          <p:cNvPr id="8" name="TextBox 7"/>
          <p:cNvSpPr txBox="1"/>
          <p:nvPr/>
        </p:nvSpPr>
        <p:spPr>
          <a:xfrm>
            <a:off x="0" y="5715000"/>
            <a:ext cx="9144000" cy="923330"/>
          </a:xfrm>
          <a:prstGeom prst="rect">
            <a:avLst/>
          </a:prstGeom>
          <a:noFill/>
        </p:spPr>
        <p:txBody>
          <a:bodyPr wrap="square" rtlCol="0" anchor="ctr">
            <a:spAutoFit/>
          </a:bodyPr>
          <a:lstStyle/>
          <a:p>
            <a:pPr marL="439738"/>
            <a:r>
              <a:rPr lang="en-US" dirty="0" smtClean="0"/>
              <a:t>[</a:t>
            </a:r>
            <a:r>
              <a:rPr lang="en-US" dirty="0" err="1" smtClean="0"/>
              <a:t>Orzan</a:t>
            </a:r>
            <a:r>
              <a:rPr lang="en-US" dirty="0" smtClean="0"/>
              <a:t> et al. 2008]</a:t>
            </a:r>
          </a:p>
          <a:p>
            <a:pPr marL="439738"/>
            <a:r>
              <a:rPr lang="en-US" dirty="0" smtClean="0"/>
              <a:t>[Finch et al. 2011]</a:t>
            </a:r>
          </a:p>
          <a:p>
            <a:pPr marL="439738"/>
            <a:r>
              <a:rPr lang="en-US" dirty="0" smtClean="0"/>
              <a:t>[Sun et al. 2012,2014]</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lion-1-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900882" y="2038446"/>
            <a:ext cx="2129006" cy="3383999"/>
          </a:xfrm>
          <a:prstGeom prst="rect">
            <a:avLst/>
          </a:prstGeom>
        </p:spPr>
      </p:pic>
      <p:pic>
        <p:nvPicPr>
          <p:cNvPr id="9" name="Picture 8" descr="lion-1-2.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900882" y="2038446"/>
            <a:ext cx="2129006" cy="3383999"/>
          </a:xfrm>
          <a:prstGeom prst="rect">
            <a:avLst/>
          </a:prstGeom>
        </p:spPr>
      </p:pic>
      <p:pic>
        <p:nvPicPr>
          <p:cNvPr id="10" name="Picture 9" descr="lion-1-3.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900882" y="2038446"/>
            <a:ext cx="2129006" cy="3383999"/>
          </a:xfrm>
          <a:prstGeom prst="rect">
            <a:avLst/>
          </a:prstGeom>
        </p:spPr>
      </p:pic>
      <p:pic>
        <p:nvPicPr>
          <p:cNvPr id="11" name="Picture 10" descr="lion-1-4.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6900882" y="2038446"/>
            <a:ext cx="2129006" cy="3383999"/>
          </a:xfrm>
          <a:prstGeom prst="rect">
            <a:avLst/>
          </a:prstGeom>
        </p:spPr>
      </p:pic>
      <p:sp>
        <p:nvSpPr>
          <p:cNvPr id="2" name="Title 1"/>
          <p:cNvSpPr>
            <a:spLocks noGrp="1"/>
          </p:cNvSpPr>
          <p:nvPr>
            <p:ph type="title"/>
          </p:nvPr>
        </p:nvSpPr>
        <p:spPr/>
        <p:txBody>
          <a:bodyPr/>
          <a:lstStyle/>
          <a:p>
            <a:r>
              <a:rPr lang="en-US" dirty="0" smtClean="0"/>
              <a:t>Traditional rendering algorithm</a:t>
            </a:r>
            <a:endParaRPr lang="en-US" dirty="0"/>
          </a:p>
        </p:txBody>
      </p:sp>
      <p:sp>
        <p:nvSpPr>
          <p:cNvPr id="19" name="Content Placeholder 18"/>
          <p:cNvSpPr>
            <a:spLocks noGrp="1"/>
          </p:cNvSpPr>
          <p:nvPr>
            <p:ph idx="1"/>
          </p:nvPr>
        </p:nvSpPr>
        <p:spPr/>
        <p:txBody>
          <a:bodyPr/>
          <a:lstStyle/>
          <a:p>
            <a:r>
              <a:rPr lang="en-US" dirty="0" smtClean="0"/>
              <a:t>Render one shape after the other</a:t>
            </a:r>
          </a:p>
          <a:p>
            <a:endParaRPr lang="en-US" dirty="0" smtClean="0"/>
          </a:p>
          <a:p>
            <a:endParaRPr lang="en-US" dirty="0" smtClean="0"/>
          </a:p>
          <a:p>
            <a:endParaRPr lang="en-US" dirty="0" smtClean="0"/>
          </a:p>
          <a:p>
            <a:endParaRPr lang="en-US" dirty="0" smtClean="0"/>
          </a:p>
          <a:p>
            <a:endParaRPr lang="en-US" dirty="0" smtClean="0"/>
          </a:p>
          <a:p>
            <a:pPr lvl="0"/>
            <a:endParaRPr lang="en-US" dirty="0" smtClean="0"/>
          </a:p>
          <a:p>
            <a:pPr lvl="0"/>
            <a:r>
              <a:rPr lang="en-US" dirty="0" smtClean="0"/>
              <a:t>Most tools are based on this approach </a:t>
            </a:r>
            <a:br>
              <a:rPr lang="en-US" dirty="0" smtClean="0"/>
            </a:br>
            <a:r>
              <a:rPr lang="en-US" dirty="0" smtClean="0"/>
              <a:t>Cairo, </a:t>
            </a:r>
            <a:r>
              <a:rPr lang="en-US" dirty="0" err="1" smtClean="0"/>
              <a:t>Skia</a:t>
            </a:r>
            <a:r>
              <a:rPr lang="en-US" dirty="0" smtClean="0"/>
              <a:t>, Adobe Acrobat, Qt, etc</a:t>
            </a:r>
          </a:p>
          <a:p>
            <a:endParaRPr lang="en-US" dirty="0" smtClean="0"/>
          </a:p>
        </p:txBody>
      </p:sp>
      <p:sp>
        <p:nvSpPr>
          <p:cNvPr id="6" name="TextBox 5"/>
          <p:cNvSpPr txBox="1"/>
          <p:nvPr/>
        </p:nvSpPr>
        <p:spPr>
          <a:xfrm>
            <a:off x="381000" y="2179638"/>
            <a:ext cx="7239000" cy="1384995"/>
          </a:xfrm>
          <a:prstGeom prst="rect">
            <a:avLst/>
          </a:prstGeom>
          <a:noFill/>
        </p:spPr>
        <p:txBody>
          <a:bodyPr wrap="square" rtlCol="0">
            <a:spAutoFit/>
          </a:bodyPr>
          <a:lstStyle/>
          <a:p>
            <a:pPr marL="439738"/>
            <a:r>
              <a:rPr lang="en-US" sz="2200" dirty="0" smtClean="0">
                <a:solidFill>
                  <a:srgbClr val="000000"/>
                </a:solidFill>
                <a:latin typeface="Consolas"/>
                <a:cs typeface="Consolas"/>
              </a:rPr>
              <a:t>for each shape</a:t>
            </a:r>
          </a:p>
          <a:p>
            <a:pPr marL="439738"/>
            <a:r>
              <a:rPr lang="en-US" sz="2200" dirty="0" smtClean="0">
                <a:solidFill>
                  <a:srgbClr val="000000"/>
                </a:solidFill>
                <a:latin typeface="Consolas"/>
                <a:cs typeface="Consolas"/>
              </a:rPr>
              <a:t>  for each sample in shape</a:t>
            </a:r>
          </a:p>
          <a:p>
            <a:pPr marL="439738"/>
            <a:r>
              <a:rPr lang="en-US" sz="2200" dirty="0" smtClean="0">
                <a:solidFill>
                  <a:srgbClr val="000000"/>
                </a:solidFill>
                <a:latin typeface="Consolas"/>
                <a:cs typeface="Consolas"/>
              </a:rPr>
              <a:t>    blend shape paint into o</a:t>
            </a:r>
            <a:r>
              <a:rPr lang="en-US" sz="2200" dirty="0" smtClean="0">
                <a:latin typeface="Consolas"/>
                <a:cs typeface="Consolas"/>
              </a:rPr>
              <a:t>utput</a:t>
            </a:r>
          </a:p>
          <a:p>
            <a:pPr marL="439738"/>
            <a:endParaRPr lang="en-US" dirty="0">
              <a:latin typeface="Consolas"/>
              <a:cs typeface="Consolas"/>
            </a:endParaRPr>
          </a:p>
        </p:txBody>
      </p:sp>
      <p:sp>
        <p:nvSpPr>
          <p:cNvPr id="16" name="Content Placeholder 12"/>
          <p:cNvSpPr txBox="1">
            <a:spLocks/>
          </p:cNvSpPr>
          <p:nvPr/>
        </p:nvSpPr>
        <p:spPr>
          <a:xfrm>
            <a:off x="457200" y="4844534"/>
            <a:ext cx="8229600" cy="1828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allAtOnce"/>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lion-1-4.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903802" y="2028585"/>
            <a:ext cx="2160000" cy="3433262"/>
          </a:xfrm>
          <a:prstGeom prst="rect">
            <a:avLst/>
          </a:prstGeom>
        </p:spPr>
      </p:pic>
      <p:pic>
        <p:nvPicPr>
          <p:cNvPr id="8" name="Picture 7" descr="lion-outlines-1-1.png"/>
          <p:cNvPicPr>
            <a:picLocks noChangeAspect="1"/>
          </p:cNvPicPr>
          <p:nvPr/>
        </p:nvPicPr>
        <p:blipFill>
          <a:blip r:embed="rId5">
            <a:extLst>
              <a:ext uri="{28A0092B-C50C-407E-A947-70E740481C1C}">
                <a14:useLocalDpi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val="0"/>
              </a:ext>
            </a:extLst>
          </a:blip>
          <a:stretch>
            <a:fillRect/>
          </a:stretch>
        </p:blipFill>
        <p:spPr>
          <a:xfrm>
            <a:off x="6906121" y="2038667"/>
            <a:ext cx="2160000" cy="3420001"/>
          </a:xfrm>
          <a:prstGeom prst="rect">
            <a:avLst/>
          </a:prstGeom>
        </p:spPr>
      </p:pic>
      <p:pic>
        <p:nvPicPr>
          <p:cNvPr id="9" name="Picture 8" descr="lion-outlines-1-3.png"/>
          <p:cNvPicPr>
            <a:picLocks noChangeAspect="1"/>
          </p:cNvPicPr>
          <p:nvPr/>
        </p:nvPicPr>
        <p:blipFill>
          <a:blip r:embed="rId6">
            <a:extLst>
              <a:ext uri="{28A0092B-C50C-407E-A947-70E740481C1C}">
                <a14:useLocalDpi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val="0"/>
              </a:ext>
            </a:extLst>
          </a:blip>
          <a:stretch>
            <a:fillRect/>
          </a:stretch>
        </p:blipFill>
        <p:spPr>
          <a:xfrm>
            <a:off x="6906121" y="2038667"/>
            <a:ext cx="2160000" cy="3420001"/>
          </a:xfrm>
          <a:prstGeom prst="rect">
            <a:avLst/>
          </a:prstGeom>
        </p:spPr>
      </p:pic>
      <p:pic>
        <p:nvPicPr>
          <p:cNvPr id="10" name="Picture 9" descr="lion-outlines-1-4.png"/>
          <p:cNvPicPr>
            <a:picLocks noChangeAspect="1"/>
          </p:cNvPicPr>
          <p:nvPr/>
        </p:nvPicPr>
        <p:blipFill>
          <a:blip r:embed="rId7">
            <a:extLst>
              <a:ext uri="{28A0092B-C50C-407E-A947-70E740481C1C}">
                <a14:useLocalDpi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val="0"/>
              </a:ext>
            </a:extLst>
          </a:blip>
          <a:stretch>
            <a:fillRect/>
          </a:stretch>
        </p:blipFill>
        <p:spPr>
          <a:xfrm>
            <a:off x="6906121" y="2038667"/>
            <a:ext cx="2160000" cy="3420001"/>
          </a:xfrm>
          <a:prstGeom prst="rect">
            <a:avLst/>
          </a:prstGeom>
        </p:spPr>
      </p:pic>
      <p:pic>
        <p:nvPicPr>
          <p:cNvPr id="7" name="Picture 6" descr="lion-outlines-1-2.png"/>
          <p:cNvPicPr>
            <a:picLocks noChangeAspect="1"/>
          </p:cNvPicPr>
          <p:nvPr/>
        </p:nvPicPr>
        <p:blipFill>
          <a:blip r:embed="rId8">
            <a:extLst>
              <a:ext uri="{28A0092B-C50C-407E-A947-70E740481C1C}">
                <a14:useLocalDpi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val="0"/>
              </a:ext>
            </a:extLst>
          </a:blip>
          <a:stretch>
            <a:fillRect/>
          </a:stretch>
        </p:blipFill>
        <p:spPr>
          <a:xfrm>
            <a:off x="6906121" y="2038664"/>
            <a:ext cx="2160000" cy="3420007"/>
          </a:xfrm>
          <a:prstGeom prst="rect">
            <a:avLst/>
          </a:prstGeom>
        </p:spPr>
      </p:pic>
      <p:sp>
        <p:nvSpPr>
          <p:cNvPr id="2" name="Title 1"/>
          <p:cNvSpPr>
            <a:spLocks noGrp="1"/>
          </p:cNvSpPr>
          <p:nvPr>
            <p:ph type="title"/>
          </p:nvPr>
        </p:nvSpPr>
        <p:spPr/>
        <p:txBody>
          <a:bodyPr/>
          <a:lstStyle/>
          <a:p>
            <a:r>
              <a:rPr lang="en-US" smtClean="0"/>
              <a:t>Alternative: vector-textures</a:t>
            </a:r>
            <a:endParaRPr lang="en-US" dirty="0"/>
          </a:p>
        </p:txBody>
      </p:sp>
      <p:sp>
        <p:nvSpPr>
          <p:cNvPr id="11" name="Content Placeholder 10"/>
          <p:cNvSpPr>
            <a:spLocks noGrp="1"/>
          </p:cNvSpPr>
          <p:nvPr>
            <p:ph idx="1"/>
          </p:nvPr>
        </p:nvSpPr>
        <p:spPr/>
        <p:txBody>
          <a:bodyPr/>
          <a:lstStyle/>
          <a:p>
            <a:r>
              <a:rPr lang="en-US" dirty="0" smtClean="0"/>
              <a:t>Applications in texture mapping and effects</a:t>
            </a:r>
          </a:p>
          <a:p>
            <a:endParaRPr lang="en-US" dirty="0"/>
          </a:p>
        </p:txBody>
      </p:sp>
      <p:sp>
        <p:nvSpPr>
          <p:cNvPr id="5" name="TextBox 4"/>
          <p:cNvSpPr txBox="1"/>
          <p:nvPr/>
        </p:nvSpPr>
        <p:spPr>
          <a:xfrm>
            <a:off x="379120" y="2180985"/>
            <a:ext cx="9372600" cy="2123658"/>
          </a:xfrm>
          <a:prstGeom prst="rect">
            <a:avLst/>
          </a:prstGeom>
          <a:noFill/>
        </p:spPr>
        <p:txBody>
          <a:bodyPr wrap="square" rtlCol="0">
            <a:spAutoFit/>
          </a:bodyPr>
          <a:lstStyle/>
          <a:p>
            <a:pPr marL="439738"/>
            <a:r>
              <a:rPr lang="en-US" sz="2200" dirty="0" smtClean="0">
                <a:solidFill>
                  <a:srgbClr val="000000"/>
                </a:solidFill>
                <a:latin typeface="Consolas"/>
                <a:cs typeface="Consolas"/>
              </a:rPr>
              <a:t>for each shape</a:t>
            </a:r>
          </a:p>
          <a:p>
            <a:pPr marL="439738"/>
            <a:r>
              <a:rPr lang="en-US" sz="2200" dirty="0" smtClean="0">
                <a:solidFill>
                  <a:srgbClr val="000000"/>
                </a:solidFill>
                <a:latin typeface="Consolas"/>
                <a:cs typeface="Consolas"/>
              </a:rPr>
              <a:t>  insert into acceleration data structure</a:t>
            </a:r>
          </a:p>
          <a:p>
            <a:pPr marL="439738"/>
            <a:r>
              <a:rPr lang="en-US" sz="2200" dirty="0" smtClean="0">
                <a:solidFill>
                  <a:srgbClr val="000000"/>
                </a:solidFill>
                <a:latin typeface="Consolas"/>
                <a:cs typeface="Consolas"/>
              </a:rPr>
              <a:t>for each sample</a:t>
            </a:r>
          </a:p>
          <a:p>
            <a:pPr marL="439738"/>
            <a:r>
              <a:rPr lang="en-US" sz="2200" dirty="0" smtClean="0">
                <a:solidFill>
                  <a:srgbClr val="000000"/>
                </a:solidFill>
                <a:latin typeface="Consolas"/>
                <a:cs typeface="Consolas"/>
              </a:rPr>
              <a:t>  for each shape containing sample</a:t>
            </a:r>
          </a:p>
          <a:p>
            <a:pPr marL="439738"/>
            <a:r>
              <a:rPr lang="en-US" sz="2200" dirty="0" smtClean="0">
                <a:solidFill>
                  <a:srgbClr val="000000"/>
                </a:solidFill>
                <a:latin typeface="Consolas"/>
                <a:cs typeface="Consolas"/>
              </a:rPr>
              <a:t>    blend shape paint into output</a:t>
            </a:r>
          </a:p>
          <a:p>
            <a:pPr marL="439738"/>
            <a:endParaRPr lang="en-US" sz="2200" dirty="0"/>
          </a:p>
        </p:txBody>
      </p:sp>
      <p:sp>
        <p:nvSpPr>
          <p:cNvPr id="6" name="TextBox 5"/>
          <p:cNvSpPr txBox="1"/>
          <p:nvPr/>
        </p:nvSpPr>
        <p:spPr>
          <a:xfrm>
            <a:off x="0" y="5193762"/>
            <a:ext cx="9143999" cy="1477328"/>
          </a:xfrm>
          <a:prstGeom prst="rect">
            <a:avLst/>
          </a:prstGeom>
          <a:noFill/>
        </p:spPr>
        <p:txBody>
          <a:bodyPr wrap="square" rtlCol="0">
            <a:spAutoFit/>
          </a:bodyPr>
          <a:lstStyle/>
          <a:p>
            <a:pPr marL="439738"/>
            <a:r>
              <a:rPr lang="en-US" dirty="0" smtClean="0"/>
              <a:t>[</a:t>
            </a:r>
            <a:r>
              <a:rPr lang="en-US" dirty="0" err="1" smtClean="0"/>
              <a:t>Sen</a:t>
            </a:r>
            <a:r>
              <a:rPr lang="en-US" dirty="0" smtClean="0"/>
              <a:t> 2004]</a:t>
            </a:r>
          </a:p>
          <a:p>
            <a:pPr marL="439738"/>
            <a:r>
              <a:rPr lang="en-US" dirty="0" smtClean="0"/>
              <a:t>[</a:t>
            </a:r>
            <a:r>
              <a:rPr lang="en-US" dirty="0" err="1" smtClean="0"/>
              <a:t>Ramanarayanan</a:t>
            </a:r>
            <a:r>
              <a:rPr lang="en-US" dirty="0" smtClean="0"/>
              <a:t>, </a:t>
            </a:r>
            <a:r>
              <a:rPr lang="en-US" dirty="0" err="1" smtClean="0"/>
              <a:t>Bala</a:t>
            </a:r>
            <a:r>
              <a:rPr lang="en-US" dirty="0" smtClean="0"/>
              <a:t> &amp; Walter 2004]</a:t>
            </a:r>
          </a:p>
          <a:p>
            <a:pPr marL="439738"/>
            <a:r>
              <a:rPr lang="en-US" dirty="0" smtClean="0"/>
              <a:t>[Qin, McCool &amp; Kaplan 2008]</a:t>
            </a:r>
          </a:p>
          <a:p>
            <a:pPr marL="439738"/>
            <a:r>
              <a:rPr lang="en-US" dirty="0" smtClean="0"/>
              <a:t>[</a:t>
            </a:r>
            <a:r>
              <a:rPr lang="en-US" dirty="0" err="1" smtClean="0"/>
              <a:t>Parilov</a:t>
            </a:r>
            <a:r>
              <a:rPr lang="en-US" dirty="0" smtClean="0"/>
              <a:t> &amp; </a:t>
            </a:r>
            <a:r>
              <a:rPr lang="en-US" dirty="0" err="1" smtClean="0"/>
              <a:t>Zorin</a:t>
            </a:r>
            <a:r>
              <a:rPr lang="en-US" dirty="0" smtClean="0"/>
              <a:t> 2008]</a:t>
            </a:r>
          </a:p>
          <a:p>
            <a:pPr marL="439738"/>
            <a:r>
              <a:rPr lang="en-US" dirty="0" smtClean="0"/>
              <a:t>[</a:t>
            </a:r>
            <a:r>
              <a:rPr lang="en-US" dirty="0" err="1" smtClean="0"/>
              <a:t>Nehab</a:t>
            </a:r>
            <a:r>
              <a:rPr lang="en-US" dirty="0" smtClean="0"/>
              <a:t> &amp; Hoppe 2008]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823939" y="1473706"/>
            <a:ext cx="6544405" cy="769441"/>
          </a:xfrm>
          <a:prstGeom prst="rect">
            <a:avLst/>
          </a:prstGeom>
          <a:noFill/>
        </p:spPr>
        <p:txBody>
          <a:bodyPr wrap="none" rtlCol="0">
            <a:spAutoFit/>
          </a:bodyPr>
          <a:lstStyle/>
          <a:p>
            <a:r>
              <a:rPr lang="en-US" sz="2200" dirty="0" smtClean="0">
                <a:solidFill>
                  <a:srgbClr val="000000"/>
                </a:solidFill>
                <a:latin typeface="Consolas"/>
                <a:cs typeface="Consolas"/>
              </a:rPr>
              <a:t>for each shape</a:t>
            </a:r>
          </a:p>
          <a:p>
            <a:r>
              <a:rPr lang="en-US" sz="2200" dirty="0" smtClean="0">
                <a:solidFill>
                  <a:srgbClr val="000000"/>
                </a:solidFill>
                <a:latin typeface="Consolas"/>
                <a:cs typeface="Consolas"/>
              </a:rPr>
              <a:t>  insert into acceleration data structure</a:t>
            </a:r>
          </a:p>
        </p:txBody>
      </p:sp>
      <p:sp>
        <p:nvSpPr>
          <p:cNvPr id="5" name="TextBox 4"/>
          <p:cNvSpPr txBox="1"/>
          <p:nvPr/>
        </p:nvSpPr>
        <p:spPr>
          <a:xfrm>
            <a:off x="831428" y="4085511"/>
            <a:ext cx="5779392" cy="769441"/>
          </a:xfrm>
          <a:prstGeom prst="rect">
            <a:avLst/>
          </a:prstGeom>
          <a:noFill/>
        </p:spPr>
        <p:txBody>
          <a:bodyPr wrap="square" rtlCol="0">
            <a:spAutoFit/>
          </a:bodyPr>
          <a:lstStyle/>
          <a:p>
            <a:r>
              <a:rPr lang="en-US" sz="2200" dirty="0" smtClean="0">
                <a:solidFill>
                  <a:srgbClr val="000000"/>
                </a:solidFill>
                <a:latin typeface="Consolas"/>
                <a:cs typeface="Consolas"/>
              </a:rPr>
              <a:t>for each shape</a:t>
            </a:r>
          </a:p>
          <a:p>
            <a:r>
              <a:rPr lang="en-US" sz="2200" dirty="0" smtClean="0">
                <a:solidFill>
                  <a:srgbClr val="000000"/>
                </a:solidFill>
                <a:latin typeface="Consolas"/>
                <a:cs typeface="Consolas"/>
              </a:rPr>
              <a:t>  convert shape representation</a:t>
            </a:r>
          </a:p>
        </p:txBody>
      </p:sp>
      <p:sp>
        <p:nvSpPr>
          <p:cNvPr id="42" name="TextBox 41"/>
          <p:cNvSpPr txBox="1"/>
          <p:nvPr/>
        </p:nvSpPr>
        <p:spPr>
          <a:xfrm>
            <a:off x="823939" y="1473706"/>
            <a:ext cx="6544405" cy="769441"/>
          </a:xfrm>
          <a:prstGeom prst="rect">
            <a:avLst/>
          </a:prstGeom>
          <a:noFill/>
        </p:spPr>
        <p:txBody>
          <a:bodyPr wrap="none" rtlCol="0">
            <a:spAutoFit/>
          </a:bodyPr>
          <a:lstStyle/>
          <a:p>
            <a:r>
              <a:rPr lang="en-US" sz="2200" dirty="0" smtClean="0">
                <a:solidFill>
                  <a:srgbClr val="A6A6A6"/>
                </a:solidFill>
                <a:latin typeface="Consolas"/>
                <a:cs typeface="Consolas"/>
              </a:rPr>
              <a:t>for each shape</a:t>
            </a:r>
          </a:p>
          <a:p>
            <a:r>
              <a:rPr lang="en-US" sz="2200" dirty="0" smtClean="0">
                <a:solidFill>
                  <a:srgbClr val="A6A6A6"/>
                </a:solidFill>
                <a:latin typeface="Consolas"/>
                <a:cs typeface="Consolas"/>
              </a:rPr>
              <a:t>  insert into acceleration data structure</a:t>
            </a:r>
          </a:p>
        </p:txBody>
      </p:sp>
      <p:sp>
        <p:nvSpPr>
          <p:cNvPr id="41" name="TextBox 40"/>
          <p:cNvSpPr txBox="1"/>
          <p:nvPr/>
        </p:nvSpPr>
        <p:spPr>
          <a:xfrm>
            <a:off x="831428" y="4085511"/>
            <a:ext cx="5779392" cy="769441"/>
          </a:xfrm>
          <a:prstGeom prst="rect">
            <a:avLst/>
          </a:prstGeom>
          <a:noFill/>
        </p:spPr>
        <p:txBody>
          <a:bodyPr wrap="square" rtlCol="0">
            <a:spAutoFit/>
          </a:bodyPr>
          <a:lstStyle/>
          <a:p>
            <a:r>
              <a:rPr lang="en-US" sz="2200" dirty="0" smtClean="0">
                <a:solidFill>
                  <a:schemeClr val="bg1">
                    <a:lumMod val="65000"/>
                  </a:schemeClr>
                </a:solidFill>
                <a:latin typeface="Consolas"/>
                <a:cs typeface="Consolas"/>
              </a:rPr>
              <a:t>for each shape</a:t>
            </a:r>
          </a:p>
          <a:p>
            <a:r>
              <a:rPr lang="en-US" sz="2200" dirty="0" smtClean="0">
                <a:solidFill>
                  <a:schemeClr val="bg1">
                    <a:lumMod val="65000"/>
                  </a:schemeClr>
                </a:solidFill>
                <a:latin typeface="Consolas"/>
                <a:cs typeface="Consolas"/>
              </a:rPr>
              <a:t>  convert shape representation</a:t>
            </a:r>
          </a:p>
        </p:txBody>
      </p:sp>
      <p:sp>
        <p:nvSpPr>
          <p:cNvPr id="2" name="Title 1"/>
          <p:cNvSpPr>
            <a:spLocks noGrp="1"/>
          </p:cNvSpPr>
          <p:nvPr>
            <p:ph type="title"/>
          </p:nvPr>
        </p:nvSpPr>
        <p:spPr/>
        <p:txBody>
          <a:bodyPr/>
          <a:lstStyle/>
          <a:p>
            <a:r>
              <a:rPr lang="en-US" smtClean="0"/>
              <a:t>State of the art</a:t>
            </a:r>
            <a:endParaRPr lang="en-US" dirty="0"/>
          </a:p>
        </p:txBody>
      </p:sp>
      <p:sp>
        <p:nvSpPr>
          <p:cNvPr id="3" name="TextBox 2"/>
          <p:cNvSpPr txBox="1"/>
          <p:nvPr/>
        </p:nvSpPr>
        <p:spPr>
          <a:xfrm>
            <a:off x="831428" y="3716179"/>
            <a:ext cx="2139077" cy="369332"/>
          </a:xfrm>
          <a:prstGeom prst="rect">
            <a:avLst/>
          </a:prstGeom>
          <a:noFill/>
        </p:spPr>
        <p:txBody>
          <a:bodyPr wrap="none" rtlCol="0">
            <a:spAutoFit/>
          </a:bodyPr>
          <a:lstStyle/>
          <a:p>
            <a:r>
              <a:rPr lang="en-US" dirty="0" smtClean="0"/>
              <a:t>[</a:t>
            </a:r>
            <a:r>
              <a:rPr lang="en-US" dirty="0" err="1" smtClean="0"/>
              <a:t>Kilgard</a:t>
            </a:r>
            <a:r>
              <a:rPr lang="en-US" dirty="0" smtClean="0"/>
              <a:t> &amp; </a:t>
            </a:r>
            <a:r>
              <a:rPr lang="en-US" dirty="0" err="1" smtClean="0"/>
              <a:t>Bolz</a:t>
            </a:r>
            <a:r>
              <a:rPr lang="en-US" dirty="0" smtClean="0"/>
              <a:t> 2012]</a:t>
            </a:r>
            <a:endParaRPr lang="en-US" dirty="0"/>
          </a:p>
        </p:txBody>
      </p:sp>
      <p:sp>
        <p:nvSpPr>
          <p:cNvPr id="4" name="TextBox 3"/>
          <p:cNvSpPr txBox="1"/>
          <p:nvPr/>
        </p:nvSpPr>
        <p:spPr>
          <a:xfrm>
            <a:off x="823939" y="1104374"/>
            <a:ext cx="2348156" cy="369332"/>
          </a:xfrm>
          <a:prstGeom prst="rect">
            <a:avLst/>
          </a:prstGeom>
          <a:noFill/>
        </p:spPr>
        <p:txBody>
          <a:bodyPr wrap="none" rtlCol="0">
            <a:spAutoFit/>
          </a:bodyPr>
          <a:lstStyle/>
          <a:p>
            <a:r>
              <a:rPr lang="en-US" dirty="0" smtClean="0"/>
              <a:t>[</a:t>
            </a:r>
            <a:r>
              <a:rPr lang="en-US" dirty="0" err="1" smtClean="0"/>
              <a:t>Nehab</a:t>
            </a:r>
            <a:r>
              <a:rPr lang="en-US" dirty="0" smtClean="0"/>
              <a:t> &amp; Hoppe 2008]</a:t>
            </a:r>
            <a:endParaRPr lang="en-US" dirty="0"/>
          </a:p>
        </p:txBody>
      </p:sp>
      <p:sp>
        <p:nvSpPr>
          <p:cNvPr id="39" name="TextBox 38"/>
          <p:cNvSpPr txBox="1"/>
          <p:nvPr/>
        </p:nvSpPr>
        <p:spPr>
          <a:xfrm>
            <a:off x="831428" y="4878050"/>
            <a:ext cx="5779392" cy="1446550"/>
          </a:xfrm>
          <a:prstGeom prst="rect">
            <a:avLst/>
          </a:prstGeom>
          <a:noFill/>
        </p:spPr>
        <p:txBody>
          <a:bodyPr wrap="square" rtlCol="0">
            <a:spAutoFit/>
          </a:bodyPr>
          <a:lstStyle/>
          <a:p>
            <a:r>
              <a:rPr lang="en-US" sz="2200" dirty="0" smtClean="0">
                <a:solidFill>
                  <a:srgbClr val="000000"/>
                </a:solidFill>
                <a:latin typeface="Consolas"/>
                <a:cs typeface="Consolas"/>
              </a:rPr>
              <a:t>for each shape </a:t>
            </a:r>
            <a:r>
              <a:rPr lang="en-US" sz="2200" dirty="0" smtClean="0">
                <a:solidFill>
                  <a:srgbClr val="0000FF"/>
                </a:solidFill>
                <a:latin typeface="Consolas"/>
                <a:cs typeface="Consolas"/>
              </a:rPr>
              <a:t>in sequence</a:t>
            </a:r>
          </a:p>
          <a:p>
            <a:r>
              <a:rPr lang="en-US" sz="2200" dirty="0" smtClean="0">
                <a:solidFill>
                  <a:srgbClr val="000000"/>
                </a:solidFill>
                <a:latin typeface="Consolas"/>
                <a:cs typeface="Consolas"/>
              </a:rPr>
              <a:t>  for each sample </a:t>
            </a:r>
            <a:r>
              <a:rPr lang="en-US" sz="2200" dirty="0" smtClean="0">
                <a:solidFill>
                  <a:srgbClr val="0000FF"/>
                </a:solidFill>
                <a:latin typeface="Consolas"/>
                <a:cs typeface="Consolas"/>
              </a:rPr>
              <a:t>in parallel </a:t>
            </a:r>
            <a:r>
              <a:rPr lang="en-US" sz="2200" dirty="0" smtClean="0">
                <a:solidFill>
                  <a:srgbClr val="000000"/>
                </a:solidFill>
                <a:latin typeface="Consolas"/>
                <a:cs typeface="Consolas"/>
              </a:rPr>
              <a:t>shape</a:t>
            </a:r>
          </a:p>
          <a:p>
            <a:r>
              <a:rPr lang="en-US" sz="2200" dirty="0" smtClean="0">
                <a:solidFill>
                  <a:srgbClr val="000000"/>
                </a:solidFill>
                <a:latin typeface="Consolas"/>
                <a:cs typeface="Consolas"/>
              </a:rPr>
              <a:t>    blend shape paint into output</a:t>
            </a:r>
          </a:p>
          <a:p>
            <a:endParaRPr lang="en-US" sz="2200" dirty="0">
              <a:solidFill>
                <a:srgbClr val="000000"/>
              </a:solidFill>
              <a:latin typeface="Consolas"/>
              <a:cs typeface="Consolas"/>
            </a:endParaRPr>
          </a:p>
        </p:txBody>
      </p:sp>
      <p:sp>
        <p:nvSpPr>
          <p:cNvPr id="40" name="TextBox 39"/>
          <p:cNvSpPr txBox="1"/>
          <p:nvPr/>
        </p:nvSpPr>
        <p:spPr>
          <a:xfrm>
            <a:off x="823939" y="2211050"/>
            <a:ext cx="7319983" cy="1446550"/>
          </a:xfrm>
          <a:prstGeom prst="rect">
            <a:avLst/>
          </a:prstGeom>
          <a:noFill/>
        </p:spPr>
        <p:txBody>
          <a:bodyPr wrap="none" rtlCol="0">
            <a:spAutoFit/>
          </a:bodyPr>
          <a:lstStyle/>
          <a:p>
            <a:r>
              <a:rPr lang="en-US" sz="2200" dirty="0" smtClean="0">
                <a:solidFill>
                  <a:srgbClr val="000000"/>
                </a:solidFill>
                <a:latin typeface="Consolas"/>
                <a:cs typeface="Consolas"/>
              </a:rPr>
              <a:t>for each sample </a:t>
            </a:r>
            <a:r>
              <a:rPr lang="en-US" sz="2200" dirty="0" smtClean="0">
                <a:solidFill>
                  <a:srgbClr val="0000FF"/>
                </a:solidFill>
                <a:latin typeface="Consolas"/>
                <a:cs typeface="Consolas"/>
              </a:rPr>
              <a:t>in parallel</a:t>
            </a:r>
          </a:p>
          <a:p>
            <a:r>
              <a:rPr lang="en-US" sz="2200" dirty="0" smtClean="0">
                <a:solidFill>
                  <a:srgbClr val="000000"/>
                </a:solidFill>
                <a:latin typeface="Consolas"/>
                <a:cs typeface="Consolas"/>
              </a:rPr>
              <a:t>  for each shape </a:t>
            </a:r>
            <a:r>
              <a:rPr lang="en-US" sz="2200" dirty="0" smtClean="0">
                <a:solidFill>
                  <a:srgbClr val="0000FF"/>
                </a:solidFill>
                <a:latin typeface="Consolas"/>
                <a:cs typeface="Consolas"/>
              </a:rPr>
              <a:t>in sequence </a:t>
            </a:r>
            <a:r>
              <a:rPr lang="en-US" sz="2200" dirty="0" smtClean="0">
                <a:solidFill>
                  <a:srgbClr val="000000"/>
                </a:solidFill>
                <a:latin typeface="Consolas"/>
                <a:cs typeface="Consolas"/>
              </a:rPr>
              <a:t>containing sample</a:t>
            </a:r>
          </a:p>
          <a:p>
            <a:r>
              <a:rPr lang="en-US" sz="2200" dirty="0" smtClean="0">
                <a:solidFill>
                  <a:srgbClr val="000000"/>
                </a:solidFill>
                <a:latin typeface="Consolas"/>
                <a:cs typeface="Consolas"/>
              </a:rPr>
              <a:t>    blend shape paint into output</a:t>
            </a:r>
          </a:p>
          <a:p>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41" grpId="0"/>
      <p:bldP spid="39"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22219</TotalTime>
  <Words>3345</Words>
  <Application>Microsoft Macintosh PowerPoint</Application>
  <PresentationFormat>On-screen Show (4:3)</PresentationFormat>
  <Paragraphs>565</Paragraphs>
  <Slides>32</Slides>
  <Notes>32</Notes>
  <HiddenSlides>1</HiddenSlides>
  <MMClips>0</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Office Theme</vt:lpstr>
      <vt:lpstr>Massively-Parallel Vector Graphics</vt:lpstr>
      <vt:lpstr>Vector graphics</vt:lpstr>
      <vt:lpstr>Vector graphics is everywhere</vt:lpstr>
      <vt:lpstr>Vector graphics is everywhere</vt:lpstr>
      <vt:lpstr>Vector graphics is everywhere</vt:lpstr>
      <vt:lpstr>Diffusion curves</vt:lpstr>
      <vt:lpstr>Traditional rendering algorithm</vt:lpstr>
      <vt:lpstr>Alternative: vector-textures</vt:lpstr>
      <vt:lpstr>State of the art</vt:lpstr>
      <vt:lpstr>Our approach</vt:lpstr>
      <vt:lpstr>Key operation for rendering</vt:lpstr>
      <vt:lpstr>Key operation is inside-outside test</vt:lpstr>
      <vt:lpstr>Key operation is inside-outside test</vt:lpstr>
      <vt:lpstr>Shape simplification</vt:lpstr>
      <vt:lpstr>Shape simplification</vt:lpstr>
      <vt:lpstr>Shape simplification</vt:lpstr>
      <vt:lpstr>The shortcut tree</vt:lpstr>
      <vt:lpstr>Key operation for cell subdivision</vt:lpstr>
      <vt:lpstr>Example of cell subdivision</vt:lpstr>
      <vt:lpstr>Example of cell subdivision</vt:lpstr>
      <vt:lpstr>Parallel tree subdivision</vt:lpstr>
      <vt:lpstr>Preprocessing time (smallest is best)</vt:lpstr>
      <vt:lpstr>Antialiasing by supersampling</vt:lpstr>
      <vt:lpstr>Antialiasing by supersampling</vt:lpstr>
      <vt:lpstr>Sample scheduler</vt:lpstr>
      <vt:lpstr>Slide 26</vt:lpstr>
      <vt:lpstr>Aliasing, noise, and gamma</vt:lpstr>
      <vt:lpstr>Conflation</vt:lpstr>
      <vt:lpstr>User-defined warps</vt:lpstr>
      <vt:lpstr>Rendering time (smallest is best)</vt:lpstr>
      <vt:lpstr>Future work</vt:lpstr>
      <vt:lpstr>Conclusion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Francisco Ganacim</dc:creator>
  <cp:lastModifiedBy>Francisco Ganacim</cp:lastModifiedBy>
  <cp:revision>123</cp:revision>
  <cp:lastPrinted>2014-12-02T03:53:23Z</cp:lastPrinted>
  <dcterms:created xsi:type="dcterms:W3CDTF">2014-12-06T01:56:00Z</dcterms:created>
  <dcterms:modified xsi:type="dcterms:W3CDTF">2014-12-06T03:00:44Z</dcterms:modified>
</cp:coreProperties>
</file>